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comments/comment4.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5.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a Granot"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1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4-25T14:23:35.130" idx="1">
    <p:pos x="2029" y="3074"/>
    <p:text>מכונות בקרה?</p:text>
  </p:cm>
  <p:cm authorId="0" dt="2018-04-25T14:38:39.626" idx="2">
    <p:pos x="5982" y="3667"/>
    <p:text>לטעון?</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4-26T05:50:17.967" idx="3">
    <p:pos x="4776" y="2669"/>
    <p:text>don't know the translation for this</p:text>
  </p:cm>
  <p:cm authorId="0" dt="2018-04-26T09:58:49.140" idx="4">
    <p:pos x="2086" y="3255"/>
    <p:text>is this what was meant?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4-26T10:21:32.289" idx="5">
    <p:pos x="4381" y="3804"/>
    <p:text>this didn't make sense to me in this context. Maybe "to maintain high quality working conditions"?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8-04-29T09:26:57.735" idx="6">
    <p:pos x="244" y="227"/>
    <p:text>שדרת מכונות?</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8-04-29T09:41:19.324" idx="7">
    <p:pos x="3625" y="3022"/>
    <p:text>סד= brace?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65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Shape 3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Do not bring guests into this part of the factory - due to patents not yet filed as </a:t>
            </a:r>
            <a:r>
              <a:rPr lang="en-US" dirty="0" smtClean="0"/>
              <a:t>required.</a:t>
            </a:r>
            <a:endParaRPr dirty="0"/>
          </a:p>
          <a:p>
            <a:pPr marL="0" marR="0" lvl="0" indent="0" algn="r" rtl="0">
              <a:spcBef>
                <a:spcPts val="0"/>
              </a:spcBef>
              <a:spcAft>
                <a:spcPts val="0"/>
              </a:spcAft>
              <a:buNone/>
            </a:pPr>
            <a:endParaRPr dirty="0"/>
          </a:p>
        </p:txBody>
      </p:sp>
      <p:sp>
        <p:nvSpPr>
          <p:cNvPr id="302" name="Shape 3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Shape 3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Shape 32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4" name="Shape 3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Shape 3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The multi-sensor measuring machine, a unique measuring tool that combines 4 measuring machines, </a:t>
            </a:r>
            <a:r>
              <a:rPr lang="en-US" dirty="0" smtClean="0"/>
              <a:t>enables</a:t>
            </a:r>
            <a:r>
              <a:rPr lang="en-US" baseline="0" dirty="0" smtClean="0"/>
              <a:t> </a:t>
            </a:r>
            <a:r>
              <a:rPr lang="en-US" dirty="0" smtClean="0"/>
              <a:t>the </a:t>
            </a:r>
            <a:r>
              <a:rPr lang="en-US" dirty="0"/>
              <a:t>following measurements:  </a:t>
            </a:r>
            <a:endParaRPr dirty="0"/>
          </a:p>
          <a:p>
            <a:pPr marL="0" marR="0" lvl="0" indent="0" algn="l" rtl="0">
              <a:spcBef>
                <a:spcPts val="0"/>
              </a:spcBef>
              <a:spcAft>
                <a:spcPts val="0"/>
              </a:spcAft>
              <a:buNone/>
            </a:pPr>
            <a:r>
              <a:rPr lang="en-US" dirty="0"/>
              <a:t>Unique probe scanner with an accuracy of 0.001mm. </a:t>
            </a:r>
            <a:endParaRPr dirty="0"/>
          </a:p>
          <a:p>
            <a:pPr marL="0" marR="0" lvl="0" indent="0" algn="l" rtl="0">
              <a:spcBef>
                <a:spcPts val="0"/>
              </a:spcBef>
              <a:spcAft>
                <a:spcPts val="0"/>
              </a:spcAft>
              <a:buNone/>
            </a:pPr>
            <a:r>
              <a:rPr lang="en-US" dirty="0"/>
              <a:t>Unique laser scanner 180° with an accuracy of 0.001mm. </a:t>
            </a:r>
            <a:endParaRPr dirty="0"/>
          </a:p>
          <a:p>
            <a:pPr marL="0" marR="0" lvl="0" indent="0" algn="l" rtl="0">
              <a:spcBef>
                <a:spcPts val="0"/>
              </a:spcBef>
              <a:spcAft>
                <a:spcPts val="0"/>
              </a:spcAft>
              <a:buNone/>
            </a:pPr>
            <a:r>
              <a:rPr lang="en-US" dirty="0"/>
              <a:t>Optical measurement for “blind drilling”, upper light. </a:t>
            </a:r>
            <a:endParaRPr dirty="0"/>
          </a:p>
          <a:p>
            <a:pPr marL="0" marR="0" lvl="0" indent="0" algn="l" rtl="0">
              <a:spcBef>
                <a:spcPts val="0"/>
              </a:spcBef>
              <a:spcAft>
                <a:spcPts val="0"/>
              </a:spcAft>
              <a:buNone/>
            </a:pPr>
            <a:r>
              <a:rPr lang="en-US" dirty="0"/>
              <a:t>Regular optical measuring, lower light. </a:t>
            </a:r>
            <a:endParaRPr dirty="0"/>
          </a:p>
          <a:p>
            <a:pPr marL="0" marR="0" lvl="0" indent="0" algn="l" rtl="0">
              <a:spcBef>
                <a:spcPts val="0"/>
              </a:spcBef>
              <a:spcAft>
                <a:spcPts val="0"/>
              </a:spcAft>
              <a:buNone/>
            </a:pPr>
            <a:r>
              <a:rPr lang="en-US" dirty="0"/>
              <a:t>Fourth axis enabling a 360 degree inspection of the part. </a:t>
            </a:r>
            <a:endParaRPr sz="1200" b="0" i="0" u="none" strike="noStrike" cap="none" dirty="0">
              <a:solidFill>
                <a:schemeClr val="dk1"/>
              </a:solidFill>
              <a:latin typeface="Calibri"/>
              <a:ea typeface="Calibri"/>
              <a:cs typeface="Calibri"/>
              <a:sym typeface="Calibri"/>
            </a:endParaRPr>
          </a:p>
        </p:txBody>
      </p:sp>
      <p:sp>
        <p:nvSpPr>
          <p:cNvPr id="335" name="Shape 3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Shape 34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We won’t physically see the raw materials in the hives due to their location in an inaccessible area in the back - we can see part of the rod in a CNC machine. </a:t>
            </a:r>
            <a:endParaRPr/>
          </a:p>
          <a:p>
            <a:pPr marL="0" marR="0" lvl="0" indent="0" algn="l" rtl="0">
              <a:spcBef>
                <a:spcPts val="0"/>
              </a:spcBef>
              <a:spcAft>
                <a:spcPts val="0"/>
              </a:spcAft>
              <a:buNone/>
            </a:pPr>
            <a:r>
              <a:rPr lang="en-US"/>
              <a:t>Biocompatibility - is a property of the material which determines its compatibility with the host. Biocompatible materials are materials that do not produce any interaction or harmful response with the living biological fabric. The use of biocompatible materials is vital to the clinical success of implanting a medical instrument and an important criterion when selecting materials in the field of biotechnology. For example, nanocapsule shells for controlled release of medicine must be composed of biocompatible materials. </a:t>
            </a:r>
            <a:endParaRPr/>
          </a:p>
        </p:txBody>
      </p:sp>
      <p:sp>
        <p:nvSpPr>
          <p:cNvPr id="346" name="Shape 34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Shape 3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57" name="Shape 3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Shape 36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Shape 37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Shape 38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90" name="Shape 3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Shape 40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Open Sans"/>
              <a:buNone/>
            </a:pPr>
            <a:r>
              <a:rPr lang="en-US">
                <a:solidFill>
                  <a:srgbClr val="757070"/>
                </a:solidFill>
                <a:latin typeface="Open Sans"/>
                <a:ea typeface="Open Sans"/>
                <a:cs typeface="Open Sans"/>
                <a:sym typeface="Open Sans"/>
              </a:rPr>
              <a:t>*Anodization - sending an electrical voltage through an acid where the parts needed for painting remain. The metal from which the part is made conducts the voltage, resulting in a permanent change in color. The color depends on the voltage level and the concentration of the acid. </a:t>
            </a:r>
            <a:endParaRPr sz="1200" b="0" i="0" u="none" strike="noStrike" cap="none">
              <a:solidFill>
                <a:srgbClr val="757070"/>
              </a:solidFill>
              <a:latin typeface="Open Sans"/>
              <a:ea typeface="Open Sans"/>
              <a:cs typeface="Open Sans"/>
              <a:sym typeface="Open Sans"/>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01" name="Shape 40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Shape 41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*Ultrasonic cleaning - the ultrasonic frequencies transmitted through the bath produces a vibration that causes the particles from the roughening process to disengage from the implant. </a:t>
            </a:r>
            <a:endParaRPr/>
          </a:p>
          <a:p>
            <a:pPr marL="0" marR="0" lvl="0" indent="0" algn="l" rtl="0">
              <a:spcBef>
                <a:spcPts val="0"/>
              </a:spcBef>
              <a:spcAft>
                <a:spcPts val="0"/>
              </a:spcAft>
              <a:buNone/>
            </a:pPr>
            <a:r>
              <a:rPr lang="en-US"/>
              <a:t>**Treated water - water purification is a process of removing substances, chemicals, and unwanted pollutants from the water. The purpose of purification is to produce water that is suitable for medical purposes (but not only). The purification process reduces concentration of substances and pollutants, including different melted particles, parasites, bacteria, seaweed, viruses, fungi</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a:t>***Chemical digestion - a double burning process in heat and acid, which deepens the surface pores.</a:t>
            </a:r>
            <a:endParaRPr/>
          </a:p>
        </p:txBody>
      </p:sp>
      <p:sp>
        <p:nvSpPr>
          <p:cNvPr id="418" name="Shape 41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Shape 4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8" name="Shape 4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Shape 44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5" name="Shape 44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Shape 4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6" name="Shape 4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Shape 46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7" name="Shape 4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Shape 4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8" name="Shape 4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Shape 5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07" name="Shape 5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Shape 51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8" name="Shape 51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Shape 5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8" name="Shape 5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Shape 53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36" name="Shape 53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Shape 54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5" name="Shape 54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Shape 55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5" name="Shape 55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Shape 25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b="1">
                <a:latin typeface="Open Sans"/>
                <a:ea typeface="Open Sans"/>
                <a:cs typeface="Open Sans"/>
                <a:sym typeface="Open Sans"/>
              </a:rPr>
              <a:t>Note</a:t>
            </a:r>
            <a:r>
              <a:rPr lang="en-US">
                <a:latin typeface="Open Sans"/>
                <a:ea typeface="Open Sans"/>
                <a:cs typeface="Open Sans"/>
                <a:sym typeface="Open Sans"/>
              </a:rPr>
              <a:t>: the guide must make sure that the closet remains organized after everyone has received their equipment, and that all the supplies are returned to their place after the tour is over. You may call Paulina for additional help if necessary. </a:t>
            </a:r>
            <a:endParaRPr sz="120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Shape 2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Shape 28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1" name="Shape 2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9.png"/><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9.png"/><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Титульный слайд">
  <p:cSld name="2_Титульный слайд">
    <p:spTree>
      <p:nvGrpSpPr>
        <p:cNvPr id="1" name="Shape 15"/>
        <p:cNvGrpSpPr/>
        <p:nvPr/>
      </p:nvGrpSpPr>
      <p:grpSpPr>
        <a:xfrm>
          <a:off x="0" y="0"/>
          <a:ext cx="0" cy="0"/>
          <a:chOff x="0" y="0"/>
          <a:chExt cx="0" cy="0"/>
        </a:xfrm>
      </p:grpSpPr>
      <p:grpSp>
        <p:nvGrpSpPr>
          <p:cNvPr id="16" name="Shape 16"/>
          <p:cNvGrpSpPr/>
          <p:nvPr/>
        </p:nvGrpSpPr>
        <p:grpSpPr>
          <a:xfrm>
            <a:off x="125729" y="115522"/>
            <a:ext cx="11944914" cy="6654241"/>
            <a:chOff x="125729" y="115522"/>
            <a:chExt cx="11944914" cy="6654241"/>
          </a:xfrm>
        </p:grpSpPr>
        <p:sp>
          <p:nvSpPr>
            <p:cNvPr id="17" name="Shape 17"/>
            <p:cNvSpPr/>
            <p:nvPr/>
          </p:nvSpPr>
          <p:spPr>
            <a:xfrm>
              <a:off x="125729" y="961858"/>
              <a:ext cx="11944914" cy="5807905"/>
            </a:xfrm>
            <a:prstGeom prst="rect">
              <a:avLst/>
            </a:prstGeom>
            <a:solidFill>
              <a:schemeClr val="l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Shape 18"/>
            <p:cNvPicPr preferRelativeResize="0"/>
            <p:nvPr/>
          </p:nvPicPr>
          <p:blipFill rotWithShape="1">
            <a:blip r:embed="rId2">
              <a:alphaModFix/>
            </a:blip>
            <a:srcRect l="16335" t="35354" r="16314" b="35221"/>
            <a:stretch/>
          </p:blipFill>
          <p:spPr>
            <a:xfrm>
              <a:off x="125730" y="115522"/>
              <a:ext cx="9193608" cy="5766663"/>
            </a:xfrm>
            <a:prstGeom prst="rect">
              <a:avLst/>
            </a:prstGeom>
            <a:noFill/>
            <a:ln>
              <a:noFill/>
            </a:ln>
          </p:spPr>
        </p:pic>
        <p:pic>
          <p:nvPicPr>
            <p:cNvPr id="19" name="Shape 19"/>
            <p:cNvPicPr preferRelativeResize="0"/>
            <p:nvPr/>
          </p:nvPicPr>
          <p:blipFill rotWithShape="1">
            <a:blip r:embed="rId3">
              <a:alphaModFix/>
            </a:blip>
            <a:srcRect/>
            <a:stretch/>
          </p:blipFill>
          <p:spPr>
            <a:xfrm>
              <a:off x="10488636" y="5969753"/>
              <a:ext cx="1558584" cy="725142"/>
            </a:xfrm>
            <a:prstGeom prst="rect">
              <a:avLst/>
            </a:prstGeom>
            <a:noFill/>
            <a:ln>
              <a:noFill/>
            </a:ln>
          </p:spPr>
        </p:pic>
        <p:pic>
          <p:nvPicPr>
            <p:cNvPr id="20" name="Shape 20"/>
            <p:cNvPicPr preferRelativeResize="0"/>
            <p:nvPr/>
          </p:nvPicPr>
          <p:blipFill rotWithShape="1">
            <a:blip r:embed="rId4">
              <a:alphaModFix/>
            </a:blip>
            <a:srcRect/>
            <a:stretch/>
          </p:blipFill>
          <p:spPr>
            <a:xfrm>
              <a:off x="286640" y="6113072"/>
              <a:ext cx="1406604" cy="438504"/>
            </a:xfrm>
            <a:prstGeom prst="rect">
              <a:avLst/>
            </a:prstGeom>
            <a:noFill/>
            <a:ln>
              <a:noFill/>
            </a:ln>
          </p:spPr>
        </p:pic>
        <p:sp>
          <p:nvSpPr>
            <p:cNvPr id="21" name="Shape 21"/>
            <p:cNvSpPr/>
            <p:nvPr/>
          </p:nvSpPr>
          <p:spPr>
            <a:xfrm>
              <a:off x="9319338" y="115522"/>
              <a:ext cx="2736137" cy="5766166"/>
            </a:xfrm>
            <a:prstGeom prst="rect">
              <a:avLst/>
            </a:prstGeom>
            <a:solidFill>
              <a:srgbClr val="58B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2" name="Shape 22"/>
            <p:cNvGrpSpPr/>
            <p:nvPr/>
          </p:nvGrpSpPr>
          <p:grpSpPr>
            <a:xfrm>
              <a:off x="9471947" y="620455"/>
              <a:ext cx="2391405" cy="4756797"/>
              <a:chOff x="9471947" y="689460"/>
              <a:chExt cx="2391405" cy="4756797"/>
            </a:xfrm>
          </p:grpSpPr>
          <p:pic>
            <p:nvPicPr>
              <p:cNvPr id="23" name="Shape 23"/>
              <p:cNvPicPr preferRelativeResize="0"/>
              <p:nvPr/>
            </p:nvPicPr>
            <p:blipFill rotWithShape="1">
              <a:blip r:embed="rId5">
                <a:alphaModFix/>
              </a:blip>
              <a:srcRect l="25899"/>
              <a:stretch/>
            </p:blipFill>
            <p:spPr>
              <a:xfrm>
                <a:off x="9471947" y="2324971"/>
                <a:ext cx="2391405" cy="3121286"/>
              </a:xfrm>
              <a:prstGeom prst="rect">
                <a:avLst/>
              </a:prstGeom>
              <a:noFill/>
              <a:ln>
                <a:noFill/>
              </a:ln>
            </p:spPr>
          </p:pic>
          <p:pic>
            <p:nvPicPr>
              <p:cNvPr id="24" name="Shape 24"/>
              <p:cNvPicPr preferRelativeResize="0"/>
              <p:nvPr/>
            </p:nvPicPr>
            <p:blipFill rotWithShape="1">
              <a:blip r:embed="rId6">
                <a:alphaModFix/>
              </a:blip>
              <a:srcRect l="25899" b="50124"/>
              <a:stretch/>
            </p:blipFill>
            <p:spPr>
              <a:xfrm>
                <a:off x="9471947" y="689460"/>
                <a:ext cx="2391405" cy="1556783"/>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Заголовок и объект">
  <p:cSld name="3_Заголовок и объект">
    <p:spTree>
      <p:nvGrpSpPr>
        <p:cNvPr id="1" name="Shape 78"/>
        <p:cNvGrpSpPr/>
        <p:nvPr/>
      </p:nvGrpSpPr>
      <p:grpSpPr>
        <a:xfrm>
          <a:off x="0" y="0"/>
          <a:ext cx="0" cy="0"/>
          <a:chOff x="0" y="0"/>
          <a:chExt cx="0" cy="0"/>
        </a:xfrm>
      </p:grpSpPr>
      <p:grpSp>
        <p:nvGrpSpPr>
          <p:cNvPr id="79" name="Shape 79"/>
          <p:cNvGrpSpPr/>
          <p:nvPr/>
        </p:nvGrpSpPr>
        <p:grpSpPr>
          <a:xfrm>
            <a:off x="106076" y="115523"/>
            <a:ext cx="11988273" cy="6654240"/>
            <a:chOff x="106076" y="115523"/>
            <a:chExt cx="11988273" cy="6654240"/>
          </a:xfrm>
        </p:grpSpPr>
        <p:sp>
          <p:nvSpPr>
            <p:cNvPr id="80" name="Shape 80"/>
            <p:cNvSpPr/>
            <p:nvPr/>
          </p:nvSpPr>
          <p:spPr>
            <a:xfrm>
              <a:off x="106349" y="961858"/>
              <a:ext cx="11988000" cy="5807905"/>
            </a:xfrm>
            <a:prstGeom prst="rect">
              <a:avLst/>
            </a:prstGeom>
            <a:solidFill>
              <a:schemeClr val="l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1" name="Shape 81"/>
            <p:cNvPicPr preferRelativeResize="0"/>
            <p:nvPr/>
          </p:nvPicPr>
          <p:blipFill rotWithShape="1">
            <a:blip r:embed="rId2">
              <a:alphaModFix/>
            </a:blip>
            <a:srcRect l="16335" t="35354" r="16314" b="35221"/>
            <a:stretch/>
          </p:blipFill>
          <p:spPr>
            <a:xfrm>
              <a:off x="106076" y="115523"/>
              <a:ext cx="10963110" cy="974755"/>
            </a:xfrm>
            <a:prstGeom prst="rect">
              <a:avLst/>
            </a:prstGeom>
            <a:noFill/>
            <a:ln>
              <a:noFill/>
            </a:ln>
          </p:spPr>
        </p:pic>
        <p:pic>
          <p:nvPicPr>
            <p:cNvPr id="82" name="Shape 82"/>
            <p:cNvPicPr preferRelativeResize="0"/>
            <p:nvPr/>
          </p:nvPicPr>
          <p:blipFill rotWithShape="1">
            <a:blip r:embed="rId3">
              <a:alphaModFix/>
            </a:blip>
            <a:srcRect l="80845" t="5527" r="95" b="60268"/>
            <a:stretch/>
          </p:blipFill>
          <p:spPr>
            <a:xfrm>
              <a:off x="11056314" y="115523"/>
              <a:ext cx="1032630" cy="97475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Заголовок и объект">
  <p:cSld name="2_Заголовок и объект">
    <p:spTree>
      <p:nvGrpSpPr>
        <p:cNvPr id="1" name="Shape 83"/>
        <p:cNvGrpSpPr/>
        <p:nvPr/>
      </p:nvGrpSpPr>
      <p:grpSpPr>
        <a:xfrm>
          <a:off x="0" y="0"/>
          <a:ext cx="0" cy="0"/>
          <a:chOff x="0" y="0"/>
          <a:chExt cx="0" cy="0"/>
        </a:xfrm>
      </p:grpSpPr>
      <p:grpSp>
        <p:nvGrpSpPr>
          <p:cNvPr id="84" name="Shape 84"/>
          <p:cNvGrpSpPr/>
          <p:nvPr/>
        </p:nvGrpSpPr>
        <p:grpSpPr>
          <a:xfrm>
            <a:off x="106076" y="115523"/>
            <a:ext cx="11982868" cy="974755"/>
            <a:chOff x="106076" y="115523"/>
            <a:chExt cx="11982868" cy="974755"/>
          </a:xfrm>
        </p:grpSpPr>
        <p:pic>
          <p:nvPicPr>
            <p:cNvPr id="85" name="Shape 85"/>
            <p:cNvPicPr preferRelativeResize="0"/>
            <p:nvPr/>
          </p:nvPicPr>
          <p:blipFill rotWithShape="1">
            <a:blip r:embed="rId2">
              <a:alphaModFix/>
            </a:blip>
            <a:srcRect l="16335" t="35354" r="16314" b="35221"/>
            <a:stretch/>
          </p:blipFill>
          <p:spPr>
            <a:xfrm>
              <a:off x="106076" y="115523"/>
              <a:ext cx="10963110" cy="974755"/>
            </a:xfrm>
            <a:prstGeom prst="rect">
              <a:avLst/>
            </a:prstGeom>
            <a:noFill/>
            <a:ln>
              <a:noFill/>
            </a:ln>
          </p:spPr>
        </p:pic>
        <p:pic>
          <p:nvPicPr>
            <p:cNvPr id="86" name="Shape 86"/>
            <p:cNvPicPr preferRelativeResize="0"/>
            <p:nvPr/>
          </p:nvPicPr>
          <p:blipFill rotWithShape="1">
            <a:blip r:embed="rId3">
              <a:alphaModFix/>
            </a:blip>
            <a:srcRect l="80845" t="5527" r="95" b="60268"/>
            <a:stretch/>
          </p:blipFill>
          <p:spPr>
            <a:xfrm>
              <a:off x="11056314" y="115523"/>
              <a:ext cx="1032630" cy="974755"/>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Заголовок и объект">
  <p:cSld name="4_Заголовок и объект">
    <p:spTree>
      <p:nvGrpSpPr>
        <p:cNvPr id="1" name="Shape 87"/>
        <p:cNvGrpSpPr/>
        <p:nvPr/>
      </p:nvGrpSpPr>
      <p:grpSpPr>
        <a:xfrm>
          <a:off x="0" y="0"/>
          <a:ext cx="0" cy="0"/>
          <a:chOff x="0" y="0"/>
          <a:chExt cx="0" cy="0"/>
        </a:xfrm>
      </p:grpSpPr>
      <p:grpSp>
        <p:nvGrpSpPr>
          <p:cNvPr id="88" name="Shape 88"/>
          <p:cNvGrpSpPr/>
          <p:nvPr/>
        </p:nvGrpSpPr>
        <p:grpSpPr>
          <a:xfrm>
            <a:off x="106076" y="115523"/>
            <a:ext cx="11988273" cy="6654240"/>
            <a:chOff x="106076" y="115523"/>
            <a:chExt cx="11988273" cy="6654240"/>
          </a:xfrm>
        </p:grpSpPr>
        <p:sp>
          <p:nvSpPr>
            <p:cNvPr id="89" name="Shape 89"/>
            <p:cNvSpPr/>
            <p:nvPr/>
          </p:nvSpPr>
          <p:spPr>
            <a:xfrm>
              <a:off x="106349" y="961858"/>
              <a:ext cx="11988000" cy="5807905"/>
            </a:xfrm>
            <a:prstGeom prst="rect">
              <a:avLst/>
            </a:prstGeom>
            <a:solidFill>
              <a:schemeClr val="l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0" name="Shape 90"/>
            <p:cNvPicPr preferRelativeResize="0"/>
            <p:nvPr/>
          </p:nvPicPr>
          <p:blipFill rotWithShape="1">
            <a:blip r:embed="rId2">
              <a:alphaModFix/>
            </a:blip>
            <a:srcRect l="16335" t="35354" r="16314" b="35221"/>
            <a:stretch/>
          </p:blipFill>
          <p:spPr>
            <a:xfrm>
              <a:off x="2463574" y="6532568"/>
              <a:ext cx="7621330" cy="57105"/>
            </a:xfrm>
            <a:prstGeom prst="rect">
              <a:avLst/>
            </a:prstGeom>
            <a:noFill/>
            <a:ln>
              <a:noFill/>
            </a:ln>
          </p:spPr>
        </p:pic>
        <p:pic>
          <p:nvPicPr>
            <p:cNvPr id="91" name="Shape 91"/>
            <p:cNvPicPr preferRelativeResize="0"/>
            <p:nvPr/>
          </p:nvPicPr>
          <p:blipFill rotWithShape="1">
            <a:blip r:embed="rId3">
              <a:alphaModFix/>
            </a:blip>
            <a:srcRect l="16335" t="35354" r="16314" b="35221"/>
            <a:stretch/>
          </p:blipFill>
          <p:spPr>
            <a:xfrm>
              <a:off x="106076" y="115523"/>
              <a:ext cx="10963110" cy="974755"/>
            </a:xfrm>
            <a:prstGeom prst="rect">
              <a:avLst/>
            </a:prstGeom>
            <a:noFill/>
            <a:ln>
              <a:noFill/>
            </a:ln>
          </p:spPr>
        </p:pic>
        <p:pic>
          <p:nvPicPr>
            <p:cNvPr id="92" name="Shape 92"/>
            <p:cNvPicPr preferRelativeResize="0"/>
            <p:nvPr/>
          </p:nvPicPr>
          <p:blipFill rotWithShape="1">
            <a:blip r:embed="rId4">
              <a:alphaModFix/>
            </a:blip>
            <a:srcRect l="80845" t="5527" r="95" b="60268"/>
            <a:stretch/>
          </p:blipFill>
          <p:spPr>
            <a:xfrm>
              <a:off x="11056314" y="115523"/>
              <a:ext cx="1032630" cy="974755"/>
            </a:xfrm>
            <a:prstGeom prst="rect">
              <a:avLst/>
            </a:prstGeom>
            <a:noFill/>
            <a:ln>
              <a:noFill/>
            </a:ln>
          </p:spPr>
        </p:pic>
        <p:pic>
          <p:nvPicPr>
            <p:cNvPr id="93" name="Shape 93"/>
            <p:cNvPicPr preferRelativeResize="0"/>
            <p:nvPr/>
          </p:nvPicPr>
          <p:blipFill rotWithShape="1">
            <a:blip r:embed="rId5">
              <a:alphaModFix/>
            </a:blip>
            <a:srcRect/>
            <a:stretch/>
          </p:blipFill>
          <p:spPr>
            <a:xfrm>
              <a:off x="10543147" y="6122616"/>
              <a:ext cx="1406604" cy="43850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10273553" y="6132858"/>
            <a:ext cx="1558584" cy="725142"/>
          </a:xfrm>
          <a:prstGeom prst="rect">
            <a:avLst/>
          </a:prstGeom>
          <a:noFill/>
          <a:ln>
            <a:noFill/>
          </a:ln>
        </p:spPr>
      </p:pic>
      <p:pic>
        <p:nvPicPr>
          <p:cNvPr id="96" name="Shape 96"/>
          <p:cNvPicPr preferRelativeResize="0"/>
          <p:nvPr/>
        </p:nvPicPr>
        <p:blipFill rotWithShape="1">
          <a:blip r:embed="rId3">
            <a:alphaModFix/>
          </a:blip>
          <a:srcRect/>
          <a:stretch/>
        </p:blipFill>
        <p:spPr>
          <a:xfrm>
            <a:off x="657564" y="6306819"/>
            <a:ext cx="1406604" cy="438504"/>
          </a:xfrm>
          <a:prstGeom prst="rect">
            <a:avLst/>
          </a:prstGeom>
          <a:noFill/>
          <a:ln>
            <a:noFill/>
          </a:ln>
        </p:spPr>
      </p:pic>
      <p:sp>
        <p:nvSpPr>
          <p:cNvPr id="97" name="Shape 97"/>
          <p:cNvSpPr/>
          <p:nvPr/>
        </p:nvSpPr>
        <p:spPr>
          <a:xfrm>
            <a:off x="2463575" y="6543340"/>
            <a:ext cx="7621329" cy="45719"/>
          </a:xfrm>
          <a:prstGeom prst="rect">
            <a:avLst/>
          </a:prstGeom>
          <a:solidFill>
            <a:srgbClr val="25928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Shape 98"/>
          <p:cNvSpPr txBox="1">
            <a:spLocks noGrp="1"/>
          </p:cNvSpPr>
          <p:nvPr>
            <p:ph type="title"/>
          </p:nvPr>
        </p:nvSpPr>
        <p:spPr>
          <a:xfrm>
            <a:off x="2635432" y="1753219"/>
            <a:ext cx="8815754" cy="812181"/>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474749"/>
              </a:buClr>
              <a:buSzPts val="4400"/>
              <a:buFont typeface="Arial"/>
              <a:buNone/>
              <a:defRPr sz="4400" b="0" i="0" u="none" strike="noStrike" cap="none">
                <a:solidFill>
                  <a:srgbClr val="47474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2635432" y="4818028"/>
            <a:ext cx="8815754" cy="915572"/>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rgbClr val="20877D"/>
              </a:buClr>
              <a:buSzPts val="3200"/>
              <a:buFont typeface="Arial"/>
              <a:buNone/>
              <a:defRPr sz="3200" b="1" i="0" u="none" strike="noStrike" cap="none">
                <a:solidFill>
                  <a:srgbClr val="20877D"/>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00" name="Shape 100"/>
          <p:cNvPicPr preferRelativeResize="0"/>
          <p:nvPr/>
        </p:nvPicPr>
        <p:blipFill rotWithShape="1">
          <a:blip r:embed="rId4">
            <a:alphaModFix/>
          </a:blip>
          <a:srcRect/>
          <a:stretch/>
        </p:blipFill>
        <p:spPr>
          <a:xfrm>
            <a:off x="782941" y="80144"/>
            <a:ext cx="1087283" cy="5824897"/>
          </a:xfrm>
          <a:prstGeom prst="rect">
            <a:avLst/>
          </a:prstGeom>
          <a:noFill/>
          <a:ln>
            <a:noFill/>
          </a:ln>
        </p:spPr>
      </p:pic>
      <p:pic>
        <p:nvPicPr>
          <p:cNvPr id="101" name="Shape 101"/>
          <p:cNvPicPr preferRelativeResize="0"/>
          <p:nvPr/>
        </p:nvPicPr>
        <p:blipFill rotWithShape="1">
          <a:blip r:embed="rId5">
            <a:alphaModFix/>
          </a:blip>
          <a:srcRect/>
          <a:stretch/>
        </p:blipFill>
        <p:spPr>
          <a:xfrm>
            <a:off x="88136" y="80144"/>
            <a:ext cx="12019402" cy="102867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Shape 104"/>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Arial"/>
                <a:ea typeface="Arial"/>
                <a:cs typeface="Arial"/>
                <a:sym typeface="Arial"/>
              </a:defRPr>
            </a:lvl1pPr>
            <a:lvl2pPr marL="0" marR="0" lvl="1" indent="0" algn="r" rtl="0">
              <a:spcBef>
                <a:spcPts val="0"/>
              </a:spcBef>
              <a:buNone/>
              <a:defRPr sz="1200">
                <a:solidFill>
                  <a:schemeClr val="dk1"/>
                </a:solidFill>
                <a:latin typeface="Arial"/>
                <a:ea typeface="Arial"/>
                <a:cs typeface="Arial"/>
                <a:sym typeface="Arial"/>
              </a:defRPr>
            </a:lvl2pPr>
            <a:lvl3pPr marL="0" marR="0" lvl="2" indent="0" algn="r" rtl="0">
              <a:spcBef>
                <a:spcPts val="0"/>
              </a:spcBef>
              <a:buNone/>
              <a:defRPr sz="1200">
                <a:solidFill>
                  <a:schemeClr val="dk1"/>
                </a:solidFill>
                <a:latin typeface="Arial"/>
                <a:ea typeface="Arial"/>
                <a:cs typeface="Arial"/>
                <a:sym typeface="Arial"/>
              </a:defRPr>
            </a:lvl3pPr>
            <a:lvl4pPr marL="0" marR="0" lvl="3" indent="0" algn="r" rtl="0">
              <a:spcBef>
                <a:spcPts val="0"/>
              </a:spcBef>
              <a:buNone/>
              <a:defRPr sz="1200">
                <a:solidFill>
                  <a:schemeClr val="dk1"/>
                </a:solidFill>
                <a:latin typeface="Arial"/>
                <a:ea typeface="Arial"/>
                <a:cs typeface="Arial"/>
                <a:sym typeface="Arial"/>
              </a:defRPr>
            </a:lvl4pPr>
            <a:lvl5pPr marL="0" marR="0" lvl="4" indent="0" algn="r" rtl="0">
              <a:spcBef>
                <a:spcPts val="0"/>
              </a:spcBef>
              <a:buNone/>
              <a:defRPr sz="1200">
                <a:solidFill>
                  <a:schemeClr val="dk1"/>
                </a:solidFill>
                <a:latin typeface="Arial"/>
                <a:ea typeface="Arial"/>
                <a:cs typeface="Arial"/>
                <a:sym typeface="Arial"/>
              </a:defRPr>
            </a:lvl5pPr>
            <a:lvl6pPr marL="0" marR="0" lvl="5" indent="0" algn="r" rtl="0">
              <a:spcBef>
                <a:spcPts val="0"/>
              </a:spcBef>
              <a:buNone/>
              <a:defRPr sz="1200">
                <a:solidFill>
                  <a:schemeClr val="dk1"/>
                </a:solidFill>
                <a:latin typeface="Arial"/>
                <a:ea typeface="Arial"/>
                <a:cs typeface="Arial"/>
                <a:sym typeface="Arial"/>
              </a:defRPr>
            </a:lvl6pPr>
            <a:lvl7pPr marL="0" marR="0" lvl="6" indent="0" algn="r" rtl="0">
              <a:spcBef>
                <a:spcPts val="0"/>
              </a:spcBef>
              <a:buNone/>
              <a:defRPr sz="1200">
                <a:solidFill>
                  <a:schemeClr val="dk1"/>
                </a:solidFill>
                <a:latin typeface="Arial"/>
                <a:ea typeface="Arial"/>
                <a:cs typeface="Arial"/>
                <a:sym typeface="Arial"/>
              </a:defRPr>
            </a:lvl7pPr>
            <a:lvl8pPr marL="0" marR="0" lvl="7" indent="0" algn="r" rtl="0">
              <a:spcBef>
                <a:spcPts val="0"/>
              </a:spcBef>
              <a:buNone/>
              <a:defRPr sz="1200">
                <a:solidFill>
                  <a:schemeClr val="dk1"/>
                </a:solidFill>
                <a:latin typeface="Arial"/>
                <a:ea typeface="Arial"/>
                <a:cs typeface="Arial"/>
                <a:sym typeface="Arial"/>
              </a:defRPr>
            </a:lvl8pPr>
            <a:lvl9pPr marL="0" marR="0" lvl="8" indent="0" algn="r" rtl="0">
              <a:spcBef>
                <a:spcPts val="0"/>
              </a:spcBef>
              <a:buNone/>
              <a:defRPr sz="12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Shape 111"/>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Arial"/>
                <a:ea typeface="Arial"/>
                <a:cs typeface="Arial"/>
                <a:sym typeface="Arial"/>
              </a:defRPr>
            </a:lvl1pPr>
            <a:lvl2pPr marL="0" marR="0" lvl="1" indent="0" algn="r" rtl="0">
              <a:spcBef>
                <a:spcPts val="0"/>
              </a:spcBef>
              <a:buNone/>
              <a:defRPr sz="1200">
                <a:solidFill>
                  <a:schemeClr val="dk1"/>
                </a:solidFill>
                <a:latin typeface="Arial"/>
                <a:ea typeface="Arial"/>
                <a:cs typeface="Arial"/>
                <a:sym typeface="Arial"/>
              </a:defRPr>
            </a:lvl2pPr>
            <a:lvl3pPr marL="0" marR="0" lvl="2" indent="0" algn="r" rtl="0">
              <a:spcBef>
                <a:spcPts val="0"/>
              </a:spcBef>
              <a:buNone/>
              <a:defRPr sz="1200">
                <a:solidFill>
                  <a:schemeClr val="dk1"/>
                </a:solidFill>
                <a:latin typeface="Arial"/>
                <a:ea typeface="Arial"/>
                <a:cs typeface="Arial"/>
                <a:sym typeface="Arial"/>
              </a:defRPr>
            </a:lvl3pPr>
            <a:lvl4pPr marL="0" marR="0" lvl="3" indent="0" algn="r" rtl="0">
              <a:spcBef>
                <a:spcPts val="0"/>
              </a:spcBef>
              <a:buNone/>
              <a:defRPr sz="1200">
                <a:solidFill>
                  <a:schemeClr val="dk1"/>
                </a:solidFill>
                <a:latin typeface="Arial"/>
                <a:ea typeface="Arial"/>
                <a:cs typeface="Arial"/>
                <a:sym typeface="Arial"/>
              </a:defRPr>
            </a:lvl4pPr>
            <a:lvl5pPr marL="0" marR="0" lvl="4" indent="0" algn="r" rtl="0">
              <a:spcBef>
                <a:spcPts val="0"/>
              </a:spcBef>
              <a:buNone/>
              <a:defRPr sz="1200">
                <a:solidFill>
                  <a:schemeClr val="dk1"/>
                </a:solidFill>
                <a:latin typeface="Arial"/>
                <a:ea typeface="Arial"/>
                <a:cs typeface="Arial"/>
                <a:sym typeface="Arial"/>
              </a:defRPr>
            </a:lvl5pPr>
            <a:lvl6pPr marL="0" marR="0" lvl="5" indent="0" algn="r" rtl="0">
              <a:spcBef>
                <a:spcPts val="0"/>
              </a:spcBef>
              <a:buNone/>
              <a:defRPr sz="1200">
                <a:solidFill>
                  <a:schemeClr val="dk1"/>
                </a:solidFill>
                <a:latin typeface="Arial"/>
                <a:ea typeface="Arial"/>
                <a:cs typeface="Arial"/>
                <a:sym typeface="Arial"/>
              </a:defRPr>
            </a:lvl6pPr>
            <a:lvl7pPr marL="0" marR="0" lvl="6" indent="0" algn="r" rtl="0">
              <a:spcBef>
                <a:spcPts val="0"/>
              </a:spcBef>
              <a:buNone/>
              <a:defRPr sz="1200">
                <a:solidFill>
                  <a:schemeClr val="dk1"/>
                </a:solidFill>
                <a:latin typeface="Arial"/>
                <a:ea typeface="Arial"/>
                <a:cs typeface="Arial"/>
                <a:sym typeface="Arial"/>
              </a:defRPr>
            </a:lvl7pPr>
            <a:lvl8pPr marL="0" marR="0" lvl="7" indent="0" algn="r" rtl="0">
              <a:spcBef>
                <a:spcPts val="0"/>
              </a:spcBef>
              <a:buNone/>
              <a:defRPr sz="1200">
                <a:solidFill>
                  <a:schemeClr val="dk1"/>
                </a:solidFill>
                <a:latin typeface="Arial"/>
                <a:ea typeface="Arial"/>
                <a:cs typeface="Arial"/>
                <a:sym typeface="Arial"/>
              </a:defRPr>
            </a:lvl8pPr>
            <a:lvl9pPr marL="0" marR="0" lvl="8" indent="0" algn="r" rtl="0">
              <a:spcBef>
                <a:spcPts val="0"/>
              </a:spcBef>
              <a:buNone/>
              <a:defRPr sz="12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Shape 12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Arial"/>
                <a:ea typeface="Arial"/>
                <a:cs typeface="Arial"/>
                <a:sym typeface="Arial"/>
              </a:defRPr>
            </a:lvl1pPr>
            <a:lvl2pPr marL="0" marR="0" lvl="1" indent="0" algn="r" rtl="0">
              <a:spcBef>
                <a:spcPts val="0"/>
              </a:spcBef>
              <a:buNone/>
              <a:defRPr sz="1200">
                <a:solidFill>
                  <a:schemeClr val="dk1"/>
                </a:solidFill>
                <a:latin typeface="Arial"/>
                <a:ea typeface="Arial"/>
                <a:cs typeface="Arial"/>
                <a:sym typeface="Arial"/>
              </a:defRPr>
            </a:lvl2pPr>
            <a:lvl3pPr marL="0" marR="0" lvl="2" indent="0" algn="r" rtl="0">
              <a:spcBef>
                <a:spcPts val="0"/>
              </a:spcBef>
              <a:buNone/>
              <a:defRPr sz="1200">
                <a:solidFill>
                  <a:schemeClr val="dk1"/>
                </a:solidFill>
                <a:latin typeface="Arial"/>
                <a:ea typeface="Arial"/>
                <a:cs typeface="Arial"/>
                <a:sym typeface="Arial"/>
              </a:defRPr>
            </a:lvl3pPr>
            <a:lvl4pPr marL="0" marR="0" lvl="3" indent="0" algn="r" rtl="0">
              <a:spcBef>
                <a:spcPts val="0"/>
              </a:spcBef>
              <a:buNone/>
              <a:defRPr sz="1200">
                <a:solidFill>
                  <a:schemeClr val="dk1"/>
                </a:solidFill>
                <a:latin typeface="Arial"/>
                <a:ea typeface="Arial"/>
                <a:cs typeface="Arial"/>
                <a:sym typeface="Arial"/>
              </a:defRPr>
            </a:lvl4pPr>
            <a:lvl5pPr marL="0" marR="0" lvl="4" indent="0" algn="r" rtl="0">
              <a:spcBef>
                <a:spcPts val="0"/>
              </a:spcBef>
              <a:buNone/>
              <a:defRPr sz="1200">
                <a:solidFill>
                  <a:schemeClr val="dk1"/>
                </a:solidFill>
                <a:latin typeface="Arial"/>
                <a:ea typeface="Arial"/>
                <a:cs typeface="Arial"/>
                <a:sym typeface="Arial"/>
              </a:defRPr>
            </a:lvl5pPr>
            <a:lvl6pPr marL="0" marR="0" lvl="5" indent="0" algn="r" rtl="0">
              <a:spcBef>
                <a:spcPts val="0"/>
              </a:spcBef>
              <a:buNone/>
              <a:defRPr sz="1200">
                <a:solidFill>
                  <a:schemeClr val="dk1"/>
                </a:solidFill>
                <a:latin typeface="Arial"/>
                <a:ea typeface="Arial"/>
                <a:cs typeface="Arial"/>
                <a:sym typeface="Arial"/>
              </a:defRPr>
            </a:lvl6pPr>
            <a:lvl7pPr marL="0" marR="0" lvl="6" indent="0" algn="r" rtl="0">
              <a:spcBef>
                <a:spcPts val="0"/>
              </a:spcBef>
              <a:buNone/>
              <a:defRPr sz="1200">
                <a:solidFill>
                  <a:schemeClr val="dk1"/>
                </a:solidFill>
                <a:latin typeface="Arial"/>
                <a:ea typeface="Arial"/>
                <a:cs typeface="Arial"/>
                <a:sym typeface="Arial"/>
              </a:defRPr>
            </a:lvl7pPr>
            <a:lvl8pPr marL="0" marR="0" lvl="7" indent="0" algn="r" rtl="0">
              <a:spcBef>
                <a:spcPts val="0"/>
              </a:spcBef>
              <a:buNone/>
              <a:defRPr sz="1200">
                <a:solidFill>
                  <a:schemeClr val="dk1"/>
                </a:solidFill>
                <a:latin typeface="Arial"/>
                <a:ea typeface="Arial"/>
                <a:cs typeface="Arial"/>
                <a:sym typeface="Arial"/>
              </a:defRPr>
            </a:lvl8pPr>
            <a:lvl9pPr marL="0" marR="0" lvl="8" indent="0" algn="r" rtl="0">
              <a:spcBef>
                <a:spcPts val="0"/>
              </a:spcBef>
              <a:buNone/>
              <a:defRPr sz="12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Shape 125"/>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Arial"/>
                <a:ea typeface="Arial"/>
                <a:cs typeface="Arial"/>
                <a:sym typeface="Arial"/>
              </a:defRPr>
            </a:lvl1pPr>
            <a:lvl2pPr marL="0" marR="0" lvl="1" indent="0" algn="r" rtl="0">
              <a:spcBef>
                <a:spcPts val="0"/>
              </a:spcBef>
              <a:buNone/>
              <a:defRPr sz="1200">
                <a:solidFill>
                  <a:schemeClr val="dk1"/>
                </a:solidFill>
                <a:latin typeface="Arial"/>
                <a:ea typeface="Arial"/>
                <a:cs typeface="Arial"/>
                <a:sym typeface="Arial"/>
              </a:defRPr>
            </a:lvl2pPr>
            <a:lvl3pPr marL="0" marR="0" lvl="2" indent="0" algn="r" rtl="0">
              <a:spcBef>
                <a:spcPts val="0"/>
              </a:spcBef>
              <a:buNone/>
              <a:defRPr sz="1200">
                <a:solidFill>
                  <a:schemeClr val="dk1"/>
                </a:solidFill>
                <a:latin typeface="Arial"/>
                <a:ea typeface="Arial"/>
                <a:cs typeface="Arial"/>
                <a:sym typeface="Arial"/>
              </a:defRPr>
            </a:lvl3pPr>
            <a:lvl4pPr marL="0" marR="0" lvl="3" indent="0" algn="r" rtl="0">
              <a:spcBef>
                <a:spcPts val="0"/>
              </a:spcBef>
              <a:buNone/>
              <a:defRPr sz="1200">
                <a:solidFill>
                  <a:schemeClr val="dk1"/>
                </a:solidFill>
                <a:latin typeface="Arial"/>
                <a:ea typeface="Arial"/>
                <a:cs typeface="Arial"/>
                <a:sym typeface="Arial"/>
              </a:defRPr>
            </a:lvl4pPr>
            <a:lvl5pPr marL="0" marR="0" lvl="4" indent="0" algn="r" rtl="0">
              <a:spcBef>
                <a:spcPts val="0"/>
              </a:spcBef>
              <a:buNone/>
              <a:defRPr sz="1200">
                <a:solidFill>
                  <a:schemeClr val="dk1"/>
                </a:solidFill>
                <a:latin typeface="Arial"/>
                <a:ea typeface="Arial"/>
                <a:cs typeface="Arial"/>
                <a:sym typeface="Arial"/>
              </a:defRPr>
            </a:lvl5pPr>
            <a:lvl6pPr marL="0" marR="0" lvl="5" indent="0" algn="r" rtl="0">
              <a:spcBef>
                <a:spcPts val="0"/>
              </a:spcBef>
              <a:buNone/>
              <a:defRPr sz="1200">
                <a:solidFill>
                  <a:schemeClr val="dk1"/>
                </a:solidFill>
                <a:latin typeface="Arial"/>
                <a:ea typeface="Arial"/>
                <a:cs typeface="Arial"/>
                <a:sym typeface="Arial"/>
              </a:defRPr>
            </a:lvl6pPr>
            <a:lvl7pPr marL="0" marR="0" lvl="6" indent="0" algn="r" rtl="0">
              <a:spcBef>
                <a:spcPts val="0"/>
              </a:spcBef>
              <a:buNone/>
              <a:defRPr sz="1200">
                <a:solidFill>
                  <a:schemeClr val="dk1"/>
                </a:solidFill>
                <a:latin typeface="Arial"/>
                <a:ea typeface="Arial"/>
                <a:cs typeface="Arial"/>
                <a:sym typeface="Arial"/>
              </a:defRPr>
            </a:lvl7pPr>
            <a:lvl8pPr marL="0" marR="0" lvl="7" indent="0" algn="r" rtl="0">
              <a:spcBef>
                <a:spcPts val="0"/>
              </a:spcBef>
              <a:buNone/>
              <a:defRPr sz="1200">
                <a:solidFill>
                  <a:schemeClr val="dk1"/>
                </a:solidFill>
                <a:latin typeface="Arial"/>
                <a:ea typeface="Arial"/>
                <a:cs typeface="Arial"/>
                <a:sym typeface="Arial"/>
              </a:defRPr>
            </a:lvl8pPr>
            <a:lvl9pPr marL="0" marR="0" lvl="8" indent="0" algn="r" rtl="0">
              <a:spcBef>
                <a:spcPts val="0"/>
              </a:spcBef>
              <a:buNone/>
              <a:defRPr sz="12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Shape 13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Arial"/>
                <a:ea typeface="Arial"/>
                <a:cs typeface="Arial"/>
                <a:sym typeface="Arial"/>
              </a:defRPr>
            </a:lvl1pPr>
            <a:lvl2pPr marL="0" marR="0" lvl="1" indent="0" algn="r" rtl="0">
              <a:spcBef>
                <a:spcPts val="0"/>
              </a:spcBef>
              <a:buNone/>
              <a:defRPr sz="1200">
                <a:solidFill>
                  <a:schemeClr val="dk1"/>
                </a:solidFill>
                <a:latin typeface="Arial"/>
                <a:ea typeface="Arial"/>
                <a:cs typeface="Arial"/>
                <a:sym typeface="Arial"/>
              </a:defRPr>
            </a:lvl2pPr>
            <a:lvl3pPr marL="0" marR="0" lvl="2" indent="0" algn="r" rtl="0">
              <a:spcBef>
                <a:spcPts val="0"/>
              </a:spcBef>
              <a:buNone/>
              <a:defRPr sz="1200">
                <a:solidFill>
                  <a:schemeClr val="dk1"/>
                </a:solidFill>
                <a:latin typeface="Arial"/>
                <a:ea typeface="Arial"/>
                <a:cs typeface="Arial"/>
                <a:sym typeface="Arial"/>
              </a:defRPr>
            </a:lvl3pPr>
            <a:lvl4pPr marL="0" marR="0" lvl="3" indent="0" algn="r" rtl="0">
              <a:spcBef>
                <a:spcPts val="0"/>
              </a:spcBef>
              <a:buNone/>
              <a:defRPr sz="1200">
                <a:solidFill>
                  <a:schemeClr val="dk1"/>
                </a:solidFill>
                <a:latin typeface="Arial"/>
                <a:ea typeface="Arial"/>
                <a:cs typeface="Arial"/>
                <a:sym typeface="Arial"/>
              </a:defRPr>
            </a:lvl4pPr>
            <a:lvl5pPr marL="0" marR="0" lvl="4" indent="0" algn="r" rtl="0">
              <a:spcBef>
                <a:spcPts val="0"/>
              </a:spcBef>
              <a:buNone/>
              <a:defRPr sz="1200">
                <a:solidFill>
                  <a:schemeClr val="dk1"/>
                </a:solidFill>
                <a:latin typeface="Arial"/>
                <a:ea typeface="Arial"/>
                <a:cs typeface="Arial"/>
                <a:sym typeface="Arial"/>
              </a:defRPr>
            </a:lvl5pPr>
            <a:lvl6pPr marL="0" marR="0" lvl="5" indent="0" algn="r" rtl="0">
              <a:spcBef>
                <a:spcPts val="0"/>
              </a:spcBef>
              <a:buNone/>
              <a:defRPr sz="1200">
                <a:solidFill>
                  <a:schemeClr val="dk1"/>
                </a:solidFill>
                <a:latin typeface="Arial"/>
                <a:ea typeface="Arial"/>
                <a:cs typeface="Arial"/>
                <a:sym typeface="Arial"/>
              </a:defRPr>
            </a:lvl6pPr>
            <a:lvl7pPr marL="0" marR="0" lvl="6" indent="0" algn="r" rtl="0">
              <a:spcBef>
                <a:spcPts val="0"/>
              </a:spcBef>
              <a:buNone/>
              <a:defRPr sz="1200">
                <a:solidFill>
                  <a:schemeClr val="dk1"/>
                </a:solidFill>
                <a:latin typeface="Arial"/>
                <a:ea typeface="Arial"/>
                <a:cs typeface="Arial"/>
                <a:sym typeface="Arial"/>
              </a:defRPr>
            </a:lvl7pPr>
            <a:lvl8pPr marL="0" marR="0" lvl="7" indent="0" algn="r" rtl="0">
              <a:spcBef>
                <a:spcPts val="0"/>
              </a:spcBef>
              <a:buNone/>
              <a:defRPr sz="1200">
                <a:solidFill>
                  <a:schemeClr val="dk1"/>
                </a:solidFill>
                <a:latin typeface="Arial"/>
                <a:ea typeface="Arial"/>
                <a:cs typeface="Arial"/>
                <a:sym typeface="Arial"/>
              </a:defRPr>
            </a:lvl8pPr>
            <a:lvl9pPr marL="0" marR="0" lvl="8" indent="0" algn="r" rtl="0">
              <a:spcBef>
                <a:spcPts val="0"/>
              </a:spcBef>
              <a:buNone/>
              <a:defRPr sz="12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Shape 1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Arial"/>
                <a:ea typeface="Arial"/>
                <a:cs typeface="Arial"/>
                <a:sym typeface="Arial"/>
              </a:defRPr>
            </a:lvl1pPr>
            <a:lvl2pPr marL="0" marR="0" lvl="1" indent="0" algn="r" rtl="0">
              <a:spcBef>
                <a:spcPts val="0"/>
              </a:spcBef>
              <a:buNone/>
              <a:defRPr sz="1200">
                <a:solidFill>
                  <a:schemeClr val="dk1"/>
                </a:solidFill>
                <a:latin typeface="Arial"/>
                <a:ea typeface="Arial"/>
                <a:cs typeface="Arial"/>
                <a:sym typeface="Arial"/>
              </a:defRPr>
            </a:lvl2pPr>
            <a:lvl3pPr marL="0" marR="0" lvl="2" indent="0" algn="r" rtl="0">
              <a:spcBef>
                <a:spcPts val="0"/>
              </a:spcBef>
              <a:buNone/>
              <a:defRPr sz="1200">
                <a:solidFill>
                  <a:schemeClr val="dk1"/>
                </a:solidFill>
                <a:latin typeface="Arial"/>
                <a:ea typeface="Arial"/>
                <a:cs typeface="Arial"/>
                <a:sym typeface="Arial"/>
              </a:defRPr>
            </a:lvl3pPr>
            <a:lvl4pPr marL="0" marR="0" lvl="3" indent="0" algn="r" rtl="0">
              <a:spcBef>
                <a:spcPts val="0"/>
              </a:spcBef>
              <a:buNone/>
              <a:defRPr sz="1200">
                <a:solidFill>
                  <a:schemeClr val="dk1"/>
                </a:solidFill>
                <a:latin typeface="Arial"/>
                <a:ea typeface="Arial"/>
                <a:cs typeface="Arial"/>
                <a:sym typeface="Arial"/>
              </a:defRPr>
            </a:lvl4pPr>
            <a:lvl5pPr marL="0" marR="0" lvl="4" indent="0" algn="r" rtl="0">
              <a:spcBef>
                <a:spcPts val="0"/>
              </a:spcBef>
              <a:buNone/>
              <a:defRPr sz="1200">
                <a:solidFill>
                  <a:schemeClr val="dk1"/>
                </a:solidFill>
                <a:latin typeface="Arial"/>
                <a:ea typeface="Arial"/>
                <a:cs typeface="Arial"/>
                <a:sym typeface="Arial"/>
              </a:defRPr>
            </a:lvl5pPr>
            <a:lvl6pPr marL="0" marR="0" lvl="5" indent="0" algn="r" rtl="0">
              <a:spcBef>
                <a:spcPts val="0"/>
              </a:spcBef>
              <a:buNone/>
              <a:defRPr sz="1200">
                <a:solidFill>
                  <a:schemeClr val="dk1"/>
                </a:solidFill>
                <a:latin typeface="Arial"/>
                <a:ea typeface="Arial"/>
                <a:cs typeface="Arial"/>
                <a:sym typeface="Arial"/>
              </a:defRPr>
            </a:lvl6pPr>
            <a:lvl7pPr marL="0" marR="0" lvl="6" indent="0" algn="r" rtl="0">
              <a:spcBef>
                <a:spcPts val="0"/>
              </a:spcBef>
              <a:buNone/>
              <a:defRPr sz="1200">
                <a:solidFill>
                  <a:schemeClr val="dk1"/>
                </a:solidFill>
                <a:latin typeface="Arial"/>
                <a:ea typeface="Arial"/>
                <a:cs typeface="Arial"/>
                <a:sym typeface="Arial"/>
              </a:defRPr>
            </a:lvl7pPr>
            <a:lvl8pPr marL="0" marR="0" lvl="7" indent="0" algn="r" rtl="0">
              <a:spcBef>
                <a:spcPts val="0"/>
              </a:spcBef>
              <a:buNone/>
              <a:defRPr sz="1200">
                <a:solidFill>
                  <a:schemeClr val="dk1"/>
                </a:solidFill>
                <a:latin typeface="Arial"/>
                <a:ea typeface="Arial"/>
                <a:cs typeface="Arial"/>
                <a:sym typeface="Arial"/>
              </a:defRPr>
            </a:lvl8pPr>
            <a:lvl9pPr marL="0" marR="0" lvl="8" indent="0" algn="r" rtl="0">
              <a:spcBef>
                <a:spcPts val="0"/>
              </a:spcBef>
              <a:buNone/>
              <a:defRPr sz="12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5"/>
        <p:cNvGrpSpPr/>
        <p:nvPr/>
      </p:nvGrpSpPr>
      <p:grpSpPr>
        <a:xfrm>
          <a:off x="0" y="0"/>
          <a:ext cx="0" cy="0"/>
          <a:chOff x="0" y="0"/>
          <a:chExt cx="0" cy="0"/>
        </a:xfrm>
      </p:grpSpPr>
      <p:sp>
        <p:nvSpPr>
          <p:cNvPr id="26" name="Shape 2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Arial"/>
                <a:ea typeface="Arial"/>
                <a:cs typeface="Arial"/>
                <a:sym typeface="Arial"/>
              </a:defRPr>
            </a:lvl1pPr>
            <a:lvl2pPr marL="0" marR="0" lvl="1" indent="0" algn="r" rtl="0">
              <a:spcBef>
                <a:spcPts val="0"/>
              </a:spcBef>
              <a:buNone/>
              <a:defRPr sz="1200">
                <a:solidFill>
                  <a:schemeClr val="dk1"/>
                </a:solidFill>
                <a:latin typeface="Arial"/>
                <a:ea typeface="Arial"/>
                <a:cs typeface="Arial"/>
                <a:sym typeface="Arial"/>
              </a:defRPr>
            </a:lvl2pPr>
            <a:lvl3pPr marL="0" marR="0" lvl="2" indent="0" algn="r" rtl="0">
              <a:spcBef>
                <a:spcPts val="0"/>
              </a:spcBef>
              <a:buNone/>
              <a:defRPr sz="1200">
                <a:solidFill>
                  <a:schemeClr val="dk1"/>
                </a:solidFill>
                <a:latin typeface="Arial"/>
                <a:ea typeface="Arial"/>
                <a:cs typeface="Arial"/>
                <a:sym typeface="Arial"/>
              </a:defRPr>
            </a:lvl3pPr>
            <a:lvl4pPr marL="0" marR="0" lvl="3" indent="0" algn="r" rtl="0">
              <a:spcBef>
                <a:spcPts val="0"/>
              </a:spcBef>
              <a:buNone/>
              <a:defRPr sz="1200">
                <a:solidFill>
                  <a:schemeClr val="dk1"/>
                </a:solidFill>
                <a:latin typeface="Arial"/>
                <a:ea typeface="Arial"/>
                <a:cs typeface="Arial"/>
                <a:sym typeface="Arial"/>
              </a:defRPr>
            </a:lvl4pPr>
            <a:lvl5pPr marL="0" marR="0" lvl="4" indent="0" algn="r" rtl="0">
              <a:spcBef>
                <a:spcPts val="0"/>
              </a:spcBef>
              <a:buNone/>
              <a:defRPr sz="1200">
                <a:solidFill>
                  <a:schemeClr val="dk1"/>
                </a:solidFill>
                <a:latin typeface="Arial"/>
                <a:ea typeface="Arial"/>
                <a:cs typeface="Arial"/>
                <a:sym typeface="Arial"/>
              </a:defRPr>
            </a:lvl5pPr>
            <a:lvl6pPr marL="0" marR="0" lvl="5" indent="0" algn="r" rtl="0">
              <a:spcBef>
                <a:spcPts val="0"/>
              </a:spcBef>
              <a:buNone/>
              <a:defRPr sz="1200">
                <a:solidFill>
                  <a:schemeClr val="dk1"/>
                </a:solidFill>
                <a:latin typeface="Arial"/>
                <a:ea typeface="Arial"/>
                <a:cs typeface="Arial"/>
                <a:sym typeface="Arial"/>
              </a:defRPr>
            </a:lvl6pPr>
            <a:lvl7pPr marL="0" marR="0" lvl="6" indent="0" algn="r" rtl="0">
              <a:spcBef>
                <a:spcPts val="0"/>
              </a:spcBef>
              <a:buNone/>
              <a:defRPr sz="1200">
                <a:solidFill>
                  <a:schemeClr val="dk1"/>
                </a:solidFill>
                <a:latin typeface="Arial"/>
                <a:ea typeface="Arial"/>
                <a:cs typeface="Arial"/>
                <a:sym typeface="Arial"/>
              </a:defRPr>
            </a:lvl7pPr>
            <a:lvl8pPr marL="0" marR="0" lvl="7" indent="0" algn="r" rtl="0">
              <a:spcBef>
                <a:spcPts val="0"/>
              </a:spcBef>
              <a:buNone/>
              <a:defRPr sz="1200">
                <a:solidFill>
                  <a:schemeClr val="dk1"/>
                </a:solidFill>
                <a:latin typeface="Arial"/>
                <a:ea typeface="Arial"/>
                <a:cs typeface="Arial"/>
                <a:sym typeface="Arial"/>
              </a:defRPr>
            </a:lvl8pPr>
            <a:lvl9pPr marL="0" marR="0" lvl="8" indent="0" algn="r" rtl="0">
              <a:spcBef>
                <a:spcPts val="0"/>
              </a:spcBef>
              <a:buNone/>
              <a:defRPr sz="12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5" name="Shape 1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7" name="Shape 1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Arial"/>
                <a:ea typeface="Arial"/>
                <a:cs typeface="Arial"/>
                <a:sym typeface="Arial"/>
              </a:defRPr>
            </a:lvl1pPr>
            <a:lvl2pPr marL="0" marR="0" lvl="1" indent="0" algn="r" rtl="0">
              <a:spcBef>
                <a:spcPts val="0"/>
              </a:spcBef>
              <a:buNone/>
              <a:defRPr sz="1200">
                <a:solidFill>
                  <a:schemeClr val="dk1"/>
                </a:solidFill>
                <a:latin typeface="Arial"/>
                <a:ea typeface="Arial"/>
                <a:cs typeface="Arial"/>
                <a:sym typeface="Arial"/>
              </a:defRPr>
            </a:lvl2pPr>
            <a:lvl3pPr marL="0" marR="0" lvl="2" indent="0" algn="r" rtl="0">
              <a:spcBef>
                <a:spcPts val="0"/>
              </a:spcBef>
              <a:buNone/>
              <a:defRPr sz="1200">
                <a:solidFill>
                  <a:schemeClr val="dk1"/>
                </a:solidFill>
                <a:latin typeface="Arial"/>
                <a:ea typeface="Arial"/>
                <a:cs typeface="Arial"/>
                <a:sym typeface="Arial"/>
              </a:defRPr>
            </a:lvl3pPr>
            <a:lvl4pPr marL="0" marR="0" lvl="3" indent="0" algn="r" rtl="0">
              <a:spcBef>
                <a:spcPts val="0"/>
              </a:spcBef>
              <a:buNone/>
              <a:defRPr sz="1200">
                <a:solidFill>
                  <a:schemeClr val="dk1"/>
                </a:solidFill>
                <a:latin typeface="Arial"/>
                <a:ea typeface="Arial"/>
                <a:cs typeface="Arial"/>
                <a:sym typeface="Arial"/>
              </a:defRPr>
            </a:lvl4pPr>
            <a:lvl5pPr marL="0" marR="0" lvl="4" indent="0" algn="r" rtl="0">
              <a:spcBef>
                <a:spcPts val="0"/>
              </a:spcBef>
              <a:buNone/>
              <a:defRPr sz="1200">
                <a:solidFill>
                  <a:schemeClr val="dk1"/>
                </a:solidFill>
                <a:latin typeface="Arial"/>
                <a:ea typeface="Arial"/>
                <a:cs typeface="Arial"/>
                <a:sym typeface="Arial"/>
              </a:defRPr>
            </a:lvl5pPr>
            <a:lvl6pPr marL="0" marR="0" lvl="5" indent="0" algn="r" rtl="0">
              <a:spcBef>
                <a:spcPts val="0"/>
              </a:spcBef>
              <a:buNone/>
              <a:defRPr sz="1200">
                <a:solidFill>
                  <a:schemeClr val="dk1"/>
                </a:solidFill>
                <a:latin typeface="Arial"/>
                <a:ea typeface="Arial"/>
                <a:cs typeface="Arial"/>
                <a:sym typeface="Arial"/>
              </a:defRPr>
            </a:lvl6pPr>
            <a:lvl7pPr marL="0" marR="0" lvl="6" indent="0" algn="r" rtl="0">
              <a:spcBef>
                <a:spcPts val="0"/>
              </a:spcBef>
              <a:buNone/>
              <a:defRPr sz="1200">
                <a:solidFill>
                  <a:schemeClr val="dk1"/>
                </a:solidFill>
                <a:latin typeface="Arial"/>
                <a:ea typeface="Arial"/>
                <a:cs typeface="Arial"/>
                <a:sym typeface="Arial"/>
              </a:defRPr>
            </a:lvl7pPr>
            <a:lvl8pPr marL="0" marR="0" lvl="7" indent="0" algn="r" rtl="0">
              <a:spcBef>
                <a:spcPts val="0"/>
              </a:spcBef>
              <a:buNone/>
              <a:defRPr sz="1200">
                <a:solidFill>
                  <a:schemeClr val="dk1"/>
                </a:solidFill>
                <a:latin typeface="Arial"/>
                <a:ea typeface="Arial"/>
                <a:cs typeface="Arial"/>
                <a:sym typeface="Arial"/>
              </a:defRPr>
            </a:lvl8pPr>
            <a:lvl9pPr marL="0" marR="0" lvl="8" indent="0" algn="r" rtl="0">
              <a:spcBef>
                <a:spcPts val="0"/>
              </a:spcBef>
              <a:buNone/>
              <a:defRPr sz="12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Shape 15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Shape 16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Shape 16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70" name="Shape 17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 name="Shape 17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Shape 18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1" name="Shape 19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94"/>
        <p:cNvGrpSpPr/>
        <p:nvPr/>
      </p:nvGrpSpPr>
      <p:grpSpPr>
        <a:xfrm>
          <a:off x="0" y="0"/>
          <a:ext cx="0" cy="0"/>
          <a:chOff x="0" y="0"/>
          <a:chExt cx="0" cy="0"/>
        </a:xfrm>
      </p:grpSpPr>
      <p:sp>
        <p:nvSpPr>
          <p:cNvPr id="195" name="Shape 19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Shape 20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7" name="Shape 20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Заголовок и объект">
  <p:cSld name="1_Заголовок и объект">
    <p:spTree>
      <p:nvGrpSpPr>
        <p:cNvPr id="1" name="Shape 29"/>
        <p:cNvGrpSpPr/>
        <p:nvPr/>
      </p:nvGrpSpPr>
      <p:grpSpPr>
        <a:xfrm>
          <a:off x="0" y="0"/>
          <a:ext cx="0" cy="0"/>
          <a:chOff x="0" y="0"/>
          <a:chExt cx="0" cy="0"/>
        </a:xfrm>
      </p:grpSpPr>
      <p:grpSp>
        <p:nvGrpSpPr>
          <p:cNvPr id="30" name="Shape 30"/>
          <p:cNvGrpSpPr/>
          <p:nvPr/>
        </p:nvGrpSpPr>
        <p:grpSpPr>
          <a:xfrm>
            <a:off x="106076" y="115523"/>
            <a:ext cx="11988273" cy="6654240"/>
            <a:chOff x="106076" y="115523"/>
            <a:chExt cx="11988273" cy="6654240"/>
          </a:xfrm>
        </p:grpSpPr>
        <p:sp>
          <p:nvSpPr>
            <p:cNvPr id="31" name="Shape 31"/>
            <p:cNvSpPr/>
            <p:nvPr/>
          </p:nvSpPr>
          <p:spPr>
            <a:xfrm>
              <a:off x="106349" y="961858"/>
              <a:ext cx="11988000" cy="5807905"/>
            </a:xfrm>
            <a:prstGeom prst="rect">
              <a:avLst/>
            </a:prstGeom>
            <a:solidFill>
              <a:schemeClr val="l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 name="Shape 32"/>
            <p:cNvPicPr preferRelativeResize="0"/>
            <p:nvPr/>
          </p:nvPicPr>
          <p:blipFill rotWithShape="1">
            <a:blip r:embed="rId2">
              <a:alphaModFix/>
            </a:blip>
            <a:srcRect l="16335" t="35354" r="16314" b="35221"/>
            <a:stretch/>
          </p:blipFill>
          <p:spPr>
            <a:xfrm>
              <a:off x="2463574" y="6532568"/>
              <a:ext cx="7621330" cy="57105"/>
            </a:xfrm>
            <a:prstGeom prst="rect">
              <a:avLst/>
            </a:prstGeom>
            <a:noFill/>
            <a:ln>
              <a:noFill/>
            </a:ln>
          </p:spPr>
        </p:pic>
        <p:pic>
          <p:nvPicPr>
            <p:cNvPr id="33" name="Shape 33"/>
            <p:cNvPicPr preferRelativeResize="0"/>
            <p:nvPr/>
          </p:nvPicPr>
          <p:blipFill rotWithShape="1">
            <a:blip r:embed="rId3">
              <a:alphaModFix/>
            </a:blip>
            <a:srcRect l="16335" t="35354" r="16314" b="35221"/>
            <a:stretch/>
          </p:blipFill>
          <p:spPr>
            <a:xfrm>
              <a:off x="106076" y="115523"/>
              <a:ext cx="10963110" cy="974755"/>
            </a:xfrm>
            <a:prstGeom prst="rect">
              <a:avLst/>
            </a:prstGeom>
            <a:noFill/>
            <a:ln>
              <a:noFill/>
            </a:ln>
          </p:spPr>
        </p:pic>
        <p:pic>
          <p:nvPicPr>
            <p:cNvPr id="34" name="Shape 34"/>
            <p:cNvPicPr preferRelativeResize="0"/>
            <p:nvPr/>
          </p:nvPicPr>
          <p:blipFill rotWithShape="1">
            <a:blip r:embed="rId4">
              <a:alphaModFix/>
            </a:blip>
            <a:srcRect l="80845" t="5527" r="95" b="60268"/>
            <a:stretch/>
          </p:blipFill>
          <p:spPr>
            <a:xfrm>
              <a:off x="11056314" y="115523"/>
              <a:ext cx="1032630" cy="974755"/>
            </a:xfrm>
            <a:prstGeom prst="rect">
              <a:avLst/>
            </a:prstGeom>
            <a:noFill/>
            <a:ln>
              <a:noFill/>
            </a:ln>
          </p:spPr>
        </p:pic>
        <p:pic>
          <p:nvPicPr>
            <p:cNvPr id="35" name="Shape 35"/>
            <p:cNvPicPr preferRelativeResize="0"/>
            <p:nvPr/>
          </p:nvPicPr>
          <p:blipFill rotWithShape="1">
            <a:blip r:embed="rId5">
              <a:alphaModFix/>
            </a:blip>
            <a:srcRect/>
            <a:stretch/>
          </p:blipFill>
          <p:spPr>
            <a:xfrm>
              <a:off x="10488636" y="5969753"/>
              <a:ext cx="1558584" cy="725142"/>
            </a:xfrm>
            <a:prstGeom prst="rect">
              <a:avLst/>
            </a:prstGeom>
            <a:noFill/>
            <a:ln>
              <a:noFill/>
            </a:ln>
          </p:spPr>
        </p:pic>
        <p:pic>
          <p:nvPicPr>
            <p:cNvPr id="36" name="Shape 36"/>
            <p:cNvPicPr preferRelativeResize="0"/>
            <p:nvPr/>
          </p:nvPicPr>
          <p:blipFill rotWithShape="1">
            <a:blip r:embed="rId6">
              <a:alphaModFix/>
            </a:blip>
            <a:srcRect/>
            <a:stretch/>
          </p:blipFill>
          <p:spPr>
            <a:xfrm>
              <a:off x="286640" y="6113072"/>
              <a:ext cx="1406604" cy="438504"/>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Shape 2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0" name="Shape 2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37"/>
        <p:cNvGrpSpPr/>
        <p:nvPr/>
      </p:nvGrpSpPr>
      <p:grpSpPr>
        <a:xfrm>
          <a:off x="0" y="0"/>
          <a:ext cx="0" cy="0"/>
          <a:chOff x="0" y="0"/>
          <a:chExt cx="0" cy="0"/>
        </a:xfrm>
      </p:grpSpPr>
      <p:grpSp>
        <p:nvGrpSpPr>
          <p:cNvPr id="38" name="Shape 38"/>
          <p:cNvGrpSpPr/>
          <p:nvPr/>
        </p:nvGrpSpPr>
        <p:grpSpPr>
          <a:xfrm>
            <a:off x="106076" y="115523"/>
            <a:ext cx="11988273" cy="6654240"/>
            <a:chOff x="106076" y="115523"/>
            <a:chExt cx="11988273" cy="6654240"/>
          </a:xfrm>
        </p:grpSpPr>
        <p:sp>
          <p:nvSpPr>
            <p:cNvPr id="39" name="Shape 39"/>
            <p:cNvSpPr/>
            <p:nvPr/>
          </p:nvSpPr>
          <p:spPr>
            <a:xfrm>
              <a:off x="106349" y="961858"/>
              <a:ext cx="11988000" cy="5807905"/>
            </a:xfrm>
            <a:prstGeom prst="rect">
              <a:avLst/>
            </a:prstGeom>
            <a:solidFill>
              <a:schemeClr val="l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0" name="Shape 40"/>
            <p:cNvPicPr preferRelativeResize="0"/>
            <p:nvPr/>
          </p:nvPicPr>
          <p:blipFill rotWithShape="1">
            <a:blip r:embed="rId2">
              <a:alphaModFix/>
            </a:blip>
            <a:srcRect l="16335" t="35354" r="16314" b="35221"/>
            <a:stretch/>
          </p:blipFill>
          <p:spPr>
            <a:xfrm>
              <a:off x="2463574" y="6532568"/>
              <a:ext cx="7621330" cy="57105"/>
            </a:xfrm>
            <a:prstGeom prst="rect">
              <a:avLst/>
            </a:prstGeom>
            <a:noFill/>
            <a:ln>
              <a:noFill/>
            </a:ln>
          </p:spPr>
        </p:pic>
        <p:pic>
          <p:nvPicPr>
            <p:cNvPr id="41" name="Shape 41"/>
            <p:cNvPicPr preferRelativeResize="0"/>
            <p:nvPr/>
          </p:nvPicPr>
          <p:blipFill rotWithShape="1">
            <a:blip r:embed="rId3">
              <a:alphaModFix/>
            </a:blip>
            <a:srcRect l="16335" t="35354" r="16314" b="35221"/>
            <a:stretch/>
          </p:blipFill>
          <p:spPr>
            <a:xfrm>
              <a:off x="106076" y="115523"/>
              <a:ext cx="10963110" cy="974755"/>
            </a:xfrm>
            <a:prstGeom prst="rect">
              <a:avLst/>
            </a:prstGeom>
            <a:noFill/>
            <a:ln>
              <a:noFill/>
            </a:ln>
          </p:spPr>
        </p:pic>
        <p:pic>
          <p:nvPicPr>
            <p:cNvPr id="42" name="Shape 42"/>
            <p:cNvPicPr preferRelativeResize="0"/>
            <p:nvPr/>
          </p:nvPicPr>
          <p:blipFill rotWithShape="1">
            <a:blip r:embed="rId4">
              <a:alphaModFix/>
            </a:blip>
            <a:srcRect l="80845" t="5527" r="95" b="60268"/>
            <a:stretch/>
          </p:blipFill>
          <p:spPr>
            <a:xfrm>
              <a:off x="11056314" y="115523"/>
              <a:ext cx="1032630" cy="974755"/>
            </a:xfrm>
            <a:prstGeom prst="rect">
              <a:avLst/>
            </a:prstGeom>
            <a:noFill/>
            <a:ln>
              <a:noFill/>
            </a:ln>
          </p:spPr>
        </p:pic>
        <p:pic>
          <p:nvPicPr>
            <p:cNvPr id="43" name="Shape 43"/>
            <p:cNvPicPr preferRelativeResize="0"/>
            <p:nvPr/>
          </p:nvPicPr>
          <p:blipFill rotWithShape="1">
            <a:blip r:embed="rId5">
              <a:alphaModFix/>
            </a:blip>
            <a:srcRect/>
            <a:stretch/>
          </p:blipFill>
          <p:spPr>
            <a:xfrm>
              <a:off x="10488636" y="5969753"/>
              <a:ext cx="1558584" cy="725142"/>
            </a:xfrm>
            <a:prstGeom prst="rect">
              <a:avLst/>
            </a:prstGeom>
            <a:noFill/>
            <a:ln>
              <a:noFill/>
            </a:ln>
          </p:spPr>
        </p:pic>
        <p:pic>
          <p:nvPicPr>
            <p:cNvPr id="44" name="Shape 44"/>
            <p:cNvPicPr preferRelativeResize="0"/>
            <p:nvPr/>
          </p:nvPicPr>
          <p:blipFill rotWithShape="1">
            <a:blip r:embed="rId6">
              <a:alphaModFix/>
            </a:blip>
            <a:srcRect/>
            <a:stretch/>
          </p:blipFill>
          <p:spPr>
            <a:xfrm>
              <a:off x="286640" y="6113072"/>
              <a:ext cx="1406604" cy="438504"/>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45"/>
        <p:cNvGrpSpPr/>
        <p:nvPr/>
      </p:nvGrpSpPr>
      <p:grpSpPr>
        <a:xfrm>
          <a:off x="0" y="0"/>
          <a:ext cx="0" cy="0"/>
          <a:chOff x="0" y="0"/>
          <a:chExt cx="0" cy="0"/>
        </a:xfrm>
      </p:grpSpPr>
      <p:pic>
        <p:nvPicPr>
          <p:cNvPr id="46" name="Shape 46"/>
          <p:cNvPicPr preferRelativeResize="0"/>
          <p:nvPr/>
        </p:nvPicPr>
        <p:blipFill rotWithShape="1">
          <a:blip r:embed="rId2">
            <a:alphaModFix/>
          </a:blip>
          <a:srcRect/>
          <a:stretch/>
        </p:blipFill>
        <p:spPr>
          <a:xfrm>
            <a:off x="10124803" y="6136807"/>
            <a:ext cx="1839515" cy="580899"/>
          </a:xfrm>
          <a:prstGeom prst="rect">
            <a:avLst/>
          </a:prstGeom>
          <a:noFill/>
          <a:ln>
            <a:noFill/>
          </a:ln>
        </p:spPr>
      </p:pic>
      <p:pic>
        <p:nvPicPr>
          <p:cNvPr id="47" name="Shape 47"/>
          <p:cNvPicPr preferRelativeResize="0"/>
          <p:nvPr/>
        </p:nvPicPr>
        <p:blipFill rotWithShape="1">
          <a:blip r:embed="rId3">
            <a:alphaModFix/>
          </a:blip>
          <a:srcRect/>
          <a:stretch/>
        </p:blipFill>
        <p:spPr>
          <a:xfrm>
            <a:off x="210296" y="110168"/>
            <a:ext cx="1210854" cy="6659696"/>
          </a:xfrm>
          <a:prstGeom prst="rect">
            <a:avLst/>
          </a:prstGeom>
          <a:noFill/>
          <a:ln>
            <a:noFill/>
          </a:ln>
        </p:spPr>
      </p:pic>
      <p:pic>
        <p:nvPicPr>
          <p:cNvPr id="48" name="Shape 48"/>
          <p:cNvPicPr preferRelativeResize="0"/>
          <p:nvPr/>
        </p:nvPicPr>
        <p:blipFill rotWithShape="1">
          <a:blip r:embed="rId4">
            <a:alphaModFix/>
          </a:blip>
          <a:srcRect/>
          <a:stretch/>
        </p:blipFill>
        <p:spPr>
          <a:xfrm>
            <a:off x="100125" y="4699862"/>
            <a:ext cx="12007411" cy="1274618"/>
          </a:xfrm>
          <a:prstGeom prst="rect">
            <a:avLst/>
          </a:prstGeom>
          <a:noFill/>
          <a:ln>
            <a:noFill/>
          </a:ln>
        </p:spPr>
      </p:pic>
      <p:pic>
        <p:nvPicPr>
          <p:cNvPr id="49" name="Shape 49"/>
          <p:cNvPicPr preferRelativeResize="0"/>
          <p:nvPr/>
        </p:nvPicPr>
        <p:blipFill rotWithShape="1">
          <a:blip r:embed="rId5">
            <a:alphaModFix/>
          </a:blip>
          <a:srcRect/>
          <a:stretch/>
        </p:blipFill>
        <p:spPr>
          <a:xfrm>
            <a:off x="3979287" y="1156402"/>
            <a:ext cx="4911325" cy="2782138"/>
          </a:xfrm>
          <a:prstGeom prst="rect">
            <a:avLst/>
          </a:prstGeom>
          <a:noFill/>
          <a:ln>
            <a:noFill/>
          </a:ln>
        </p:spPr>
      </p:pic>
      <p:sp>
        <p:nvSpPr>
          <p:cNvPr id="50" name="Shape 50"/>
          <p:cNvSpPr txBox="1">
            <a:spLocks noGrp="1"/>
          </p:cNvSpPr>
          <p:nvPr>
            <p:ph type="ctrTitle"/>
          </p:nvPr>
        </p:nvSpPr>
        <p:spPr>
          <a:xfrm>
            <a:off x="1690255" y="4699862"/>
            <a:ext cx="9919854" cy="1097268"/>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subTitle" idx="1"/>
          </p:nvPr>
        </p:nvSpPr>
        <p:spPr>
          <a:xfrm>
            <a:off x="1690255" y="6134569"/>
            <a:ext cx="9919854" cy="723431"/>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rgbClr val="474749"/>
              </a:buClr>
              <a:buSzPts val="2400"/>
              <a:buFont typeface="Arial"/>
              <a:buNone/>
              <a:defRPr sz="2400" b="1" i="0" u="none" strike="noStrike" cap="none">
                <a:solidFill>
                  <a:srgbClr val="474749"/>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Титульный слайд">
  <p:cSld name="3_Титульный слайд">
    <p:spTree>
      <p:nvGrpSpPr>
        <p:cNvPr id="1" name="Shape 52"/>
        <p:cNvGrpSpPr/>
        <p:nvPr/>
      </p:nvGrpSpPr>
      <p:grpSpPr>
        <a:xfrm>
          <a:off x="0" y="0"/>
          <a:ext cx="0" cy="0"/>
          <a:chOff x="0" y="0"/>
          <a:chExt cx="0" cy="0"/>
        </a:xfrm>
      </p:grpSpPr>
      <p:pic>
        <p:nvPicPr>
          <p:cNvPr id="53" name="Shape 53"/>
          <p:cNvPicPr preferRelativeResize="0"/>
          <p:nvPr/>
        </p:nvPicPr>
        <p:blipFill rotWithShape="1">
          <a:blip r:embed="rId2">
            <a:alphaModFix/>
          </a:blip>
          <a:srcRect t="16826"/>
          <a:stretch/>
        </p:blipFill>
        <p:spPr>
          <a:xfrm>
            <a:off x="126125" y="88356"/>
            <a:ext cx="11950262" cy="6680305"/>
          </a:xfrm>
          <a:prstGeom prst="rect">
            <a:avLst/>
          </a:prstGeom>
          <a:noFill/>
          <a:ln>
            <a:noFill/>
          </a:ln>
        </p:spPr>
      </p:pic>
      <p:pic>
        <p:nvPicPr>
          <p:cNvPr id="54" name="Shape 54"/>
          <p:cNvPicPr preferRelativeResize="0"/>
          <p:nvPr/>
        </p:nvPicPr>
        <p:blipFill rotWithShape="1">
          <a:blip r:embed="rId3">
            <a:alphaModFix/>
          </a:blip>
          <a:srcRect/>
          <a:stretch/>
        </p:blipFill>
        <p:spPr>
          <a:xfrm>
            <a:off x="746262" y="1551779"/>
            <a:ext cx="1650097" cy="33535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1950" y="-35289"/>
            <a:ext cx="12251014" cy="6893289"/>
          </a:xfrm>
          <a:prstGeom prst="rect">
            <a:avLst/>
          </a:prstGeom>
          <a:noFill/>
          <a:ln>
            <a:noFill/>
          </a:ln>
        </p:spPr>
      </p:pic>
      <p:pic>
        <p:nvPicPr>
          <p:cNvPr id="57" name="Shape 57"/>
          <p:cNvPicPr preferRelativeResize="0"/>
          <p:nvPr/>
        </p:nvPicPr>
        <p:blipFill rotWithShape="1">
          <a:blip r:embed="rId3">
            <a:alphaModFix/>
          </a:blip>
          <a:srcRect/>
          <a:stretch/>
        </p:blipFill>
        <p:spPr>
          <a:xfrm>
            <a:off x="737928" y="1907601"/>
            <a:ext cx="1904651" cy="3870924"/>
          </a:xfrm>
          <a:prstGeom prst="rect">
            <a:avLst/>
          </a:prstGeom>
          <a:noFill/>
          <a:ln>
            <a:noFill/>
          </a:ln>
        </p:spPr>
      </p:pic>
      <p:pic>
        <p:nvPicPr>
          <p:cNvPr id="58" name="Shape 58"/>
          <p:cNvPicPr preferRelativeResize="0"/>
          <p:nvPr/>
        </p:nvPicPr>
        <p:blipFill rotWithShape="1">
          <a:blip r:embed="rId4">
            <a:alphaModFix/>
          </a:blip>
          <a:srcRect/>
          <a:stretch/>
        </p:blipFill>
        <p:spPr>
          <a:xfrm>
            <a:off x="817173" y="488537"/>
            <a:ext cx="1746163" cy="1081625"/>
          </a:xfrm>
          <a:prstGeom prst="rect">
            <a:avLst/>
          </a:prstGeom>
          <a:noFill/>
          <a:ln>
            <a:noFill/>
          </a:ln>
        </p:spPr>
      </p:pic>
      <p:pic>
        <p:nvPicPr>
          <p:cNvPr id="59" name="Shape 59" descr="Alpha-Bio Tec"/>
          <p:cNvPicPr preferRelativeResize="0"/>
          <p:nvPr/>
        </p:nvPicPr>
        <p:blipFill rotWithShape="1">
          <a:blip r:embed="rId5">
            <a:alphaModFix/>
          </a:blip>
          <a:srcRect/>
          <a:stretch/>
        </p:blipFill>
        <p:spPr>
          <a:xfrm>
            <a:off x="817173" y="6134569"/>
            <a:ext cx="1992083" cy="556928"/>
          </a:xfrm>
          <a:prstGeom prst="rect">
            <a:avLst/>
          </a:prstGeom>
          <a:noFill/>
          <a:ln>
            <a:noFill/>
          </a:ln>
        </p:spPr>
      </p:pic>
      <p:sp>
        <p:nvSpPr>
          <p:cNvPr id="60" name="Shape 60"/>
          <p:cNvSpPr txBox="1">
            <a:spLocks noGrp="1"/>
          </p:cNvSpPr>
          <p:nvPr>
            <p:ph type="ctrTitle"/>
          </p:nvPr>
        </p:nvSpPr>
        <p:spPr>
          <a:xfrm>
            <a:off x="1690255" y="4699862"/>
            <a:ext cx="9919854" cy="1097268"/>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Shape 61"/>
          <p:cNvSpPr txBox="1">
            <a:spLocks noGrp="1"/>
          </p:cNvSpPr>
          <p:nvPr>
            <p:ph type="subTitle" idx="1"/>
          </p:nvPr>
        </p:nvSpPr>
        <p:spPr>
          <a:xfrm>
            <a:off x="1690255" y="6134569"/>
            <a:ext cx="9919854" cy="723431"/>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rgbClr val="474749"/>
              </a:buClr>
              <a:buSzPts val="2400"/>
              <a:buFont typeface="Arial"/>
              <a:buNone/>
              <a:defRPr sz="2400" b="1" i="0" u="none" strike="noStrike" cap="none">
                <a:solidFill>
                  <a:srgbClr val="474749"/>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
        <p:cNvGrpSpPr/>
        <p:nvPr/>
      </p:nvGrpSpPr>
      <p:grpSpPr>
        <a:xfrm>
          <a:off x="0" y="0"/>
          <a:ext cx="0" cy="0"/>
          <a:chOff x="0" y="0"/>
          <a:chExt cx="0" cy="0"/>
        </a:xfrm>
      </p:grpSpPr>
      <p:sp>
        <p:nvSpPr>
          <p:cNvPr id="63" name="Shape 63"/>
          <p:cNvSpPr/>
          <p:nvPr/>
        </p:nvSpPr>
        <p:spPr>
          <a:xfrm>
            <a:off x="-92760" y="115522"/>
            <a:ext cx="12196528" cy="6621861"/>
          </a:xfrm>
          <a:prstGeom prst="rect">
            <a:avLst/>
          </a:prstGeom>
          <a:solidFill>
            <a:schemeClr val="l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 name="Shape 64"/>
          <p:cNvSpPr/>
          <p:nvPr/>
        </p:nvSpPr>
        <p:spPr>
          <a:xfrm>
            <a:off x="106347" y="5660363"/>
            <a:ext cx="1898917" cy="1077020"/>
          </a:xfrm>
          <a:prstGeom prst="rect">
            <a:avLst/>
          </a:prstGeom>
          <a:solidFill>
            <a:srgbClr val="58B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5" name="Shape 65"/>
          <p:cNvPicPr preferRelativeResize="0"/>
          <p:nvPr/>
        </p:nvPicPr>
        <p:blipFill rotWithShape="1">
          <a:blip r:embed="rId2">
            <a:alphaModFix/>
          </a:blip>
          <a:srcRect l="16335" t="35354" r="16314" b="35221"/>
          <a:stretch/>
        </p:blipFill>
        <p:spPr>
          <a:xfrm rot="5400000">
            <a:off x="-1716616" y="1938486"/>
            <a:ext cx="5544842" cy="1898916"/>
          </a:xfrm>
          <a:prstGeom prst="rect">
            <a:avLst/>
          </a:prstGeom>
          <a:noFill/>
          <a:ln>
            <a:noFill/>
          </a:ln>
        </p:spPr>
      </p:pic>
      <p:pic>
        <p:nvPicPr>
          <p:cNvPr id="66" name="Shape 66"/>
          <p:cNvPicPr preferRelativeResize="0"/>
          <p:nvPr/>
        </p:nvPicPr>
        <p:blipFill rotWithShape="1">
          <a:blip r:embed="rId3">
            <a:alphaModFix/>
          </a:blip>
          <a:srcRect/>
          <a:stretch/>
        </p:blipFill>
        <p:spPr>
          <a:xfrm>
            <a:off x="10545184" y="5929618"/>
            <a:ext cx="1558584" cy="725142"/>
          </a:xfrm>
          <a:prstGeom prst="rect">
            <a:avLst/>
          </a:prstGeom>
          <a:noFill/>
          <a:ln>
            <a:noFill/>
          </a:ln>
        </p:spPr>
      </p:pic>
      <p:pic>
        <p:nvPicPr>
          <p:cNvPr id="67" name="Shape 67"/>
          <p:cNvPicPr preferRelativeResize="0"/>
          <p:nvPr/>
        </p:nvPicPr>
        <p:blipFill rotWithShape="1">
          <a:blip r:embed="rId4">
            <a:alphaModFix/>
          </a:blip>
          <a:srcRect/>
          <a:stretch/>
        </p:blipFill>
        <p:spPr>
          <a:xfrm>
            <a:off x="10545184" y="5273530"/>
            <a:ext cx="1406604" cy="438504"/>
          </a:xfrm>
          <a:prstGeom prst="rect">
            <a:avLst/>
          </a:prstGeom>
          <a:noFill/>
          <a:ln>
            <a:noFill/>
          </a:ln>
        </p:spPr>
      </p:pic>
      <p:sp>
        <p:nvSpPr>
          <p:cNvPr id="68" name="Shape 68"/>
          <p:cNvSpPr txBox="1"/>
          <p:nvPr/>
        </p:nvSpPr>
        <p:spPr>
          <a:xfrm rot="-5400000">
            <a:off x="-1418404" y="2492326"/>
            <a:ext cx="5212080" cy="849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1">
              <a:solidFill>
                <a:schemeClr val="lt1"/>
              </a:solidFill>
              <a:latin typeface="Arial"/>
              <a:ea typeface="Arial"/>
              <a:cs typeface="Arial"/>
              <a:sym typeface="Arial"/>
            </a:endParaRPr>
          </a:p>
        </p:txBody>
      </p:sp>
      <p:pic>
        <p:nvPicPr>
          <p:cNvPr id="69" name="Shape 69"/>
          <p:cNvPicPr preferRelativeResize="0"/>
          <p:nvPr/>
        </p:nvPicPr>
        <p:blipFill rotWithShape="1">
          <a:blip r:embed="rId5">
            <a:alphaModFix/>
          </a:blip>
          <a:srcRect t="51469"/>
          <a:stretch/>
        </p:blipFill>
        <p:spPr>
          <a:xfrm>
            <a:off x="221470" y="5807253"/>
            <a:ext cx="1668671" cy="7832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0"/>
        <p:cNvGrpSpPr/>
        <p:nvPr/>
      </p:nvGrpSpPr>
      <p:grpSpPr>
        <a:xfrm>
          <a:off x="0" y="0"/>
          <a:ext cx="0" cy="0"/>
          <a:chOff x="0" y="0"/>
          <a:chExt cx="0" cy="0"/>
        </a:xfrm>
      </p:grpSpPr>
      <p:sp>
        <p:nvSpPr>
          <p:cNvPr id="71" name="Shape 71"/>
          <p:cNvSpPr/>
          <p:nvPr/>
        </p:nvSpPr>
        <p:spPr>
          <a:xfrm>
            <a:off x="-92760" y="115522"/>
            <a:ext cx="12196528" cy="6621861"/>
          </a:xfrm>
          <a:prstGeom prst="rect">
            <a:avLst/>
          </a:prstGeom>
          <a:solidFill>
            <a:schemeClr val="lt2">
              <a:alpha val="2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Shape 72"/>
          <p:cNvSpPr/>
          <p:nvPr/>
        </p:nvSpPr>
        <p:spPr>
          <a:xfrm>
            <a:off x="106347" y="5660363"/>
            <a:ext cx="1898917" cy="1077020"/>
          </a:xfrm>
          <a:prstGeom prst="rect">
            <a:avLst/>
          </a:prstGeom>
          <a:solidFill>
            <a:srgbClr val="58B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3" name="Shape 73"/>
          <p:cNvPicPr preferRelativeResize="0"/>
          <p:nvPr/>
        </p:nvPicPr>
        <p:blipFill rotWithShape="1">
          <a:blip r:embed="rId2">
            <a:alphaModFix/>
          </a:blip>
          <a:srcRect l="16335" t="35354" r="16314" b="35221"/>
          <a:stretch/>
        </p:blipFill>
        <p:spPr>
          <a:xfrm rot="5400000">
            <a:off x="-1716616" y="1938486"/>
            <a:ext cx="5544842" cy="1898916"/>
          </a:xfrm>
          <a:prstGeom prst="rect">
            <a:avLst/>
          </a:prstGeom>
          <a:noFill/>
          <a:ln>
            <a:noFill/>
          </a:ln>
        </p:spPr>
      </p:pic>
      <p:pic>
        <p:nvPicPr>
          <p:cNvPr id="74" name="Shape 74"/>
          <p:cNvPicPr preferRelativeResize="0"/>
          <p:nvPr/>
        </p:nvPicPr>
        <p:blipFill rotWithShape="1">
          <a:blip r:embed="rId3">
            <a:alphaModFix/>
          </a:blip>
          <a:srcRect/>
          <a:stretch/>
        </p:blipFill>
        <p:spPr>
          <a:xfrm>
            <a:off x="10602746" y="5950940"/>
            <a:ext cx="1558584" cy="725142"/>
          </a:xfrm>
          <a:prstGeom prst="rect">
            <a:avLst/>
          </a:prstGeom>
          <a:noFill/>
          <a:ln>
            <a:noFill/>
          </a:ln>
        </p:spPr>
      </p:pic>
      <p:pic>
        <p:nvPicPr>
          <p:cNvPr id="75" name="Shape 75"/>
          <p:cNvPicPr preferRelativeResize="0"/>
          <p:nvPr/>
        </p:nvPicPr>
        <p:blipFill rotWithShape="1">
          <a:blip r:embed="rId4">
            <a:alphaModFix/>
          </a:blip>
          <a:srcRect/>
          <a:stretch/>
        </p:blipFill>
        <p:spPr>
          <a:xfrm>
            <a:off x="2315583" y="5979621"/>
            <a:ext cx="1406604" cy="438504"/>
          </a:xfrm>
          <a:prstGeom prst="rect">
            <a:avLst/>
          </a:prstGeom>
          <a:noFill/>
          <a:ln>
            <a:noFill/>
          </a:ln>
        </p:spPr>
      </p:pic>
      <p:sp>
        <p:nvSpPr>
          <p:cNvPr id="76" name="Shape 76"/>
          <p:cNvSpPr txBox="1"/>
          <p:nvPr/>
        </p:nvSpPr>
        <p:spPr>
          <a:xfrm rot="-5400000">
            <a:off x="-1418404" y="2492326"/>
            <a:ext cx="5212080" cy="849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1">
              <a:solidFill>
                <a:schemeClr val="lt1"/>
              </a:solidFill>
              <a:latin typeface="Arial"/>
              <a:ea typeface="Arial"/>
              <a:cs typeface="Arial"/>
              <a:sym typeface="Arial"/>
            </a:endParaRPr>
          </a:p>
        </p:txBody>
      </p:sp>
      <p:pic>
        <p:nvPicPr>
          <p:cNvPr id="77" name="Shape 77"/>
          <p:cNvPicPr preferRelativeResize="0"/>
          <p:nvPr/>
        </p:nvPicPr>
        <p:blipFill rotWithShape="1">
          <a:blip r:embed="rId5">
            <a:alphaModFix/>
          </a:blip>
          <a:srcRect t="51469"/>
          <a:stretch/>
        </p:blipFill>
        <p:spPr>
          <a:xfrm>
            <a:off x="221470" y="5807253"/>
            <a:ext cx="1668671" cy="7832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2.xml"/><Relationship Id="rId13" Type="http://schemas.openxmlformats.org/officeDocument/2006/relationships/image" Target="../media/image22.jp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 name="Shape 15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comments" Target="../comments/comment1.xml"/><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comments" Target="../comments/comment2.xml"/><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comments" Target="../comments/comment3.xm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comments" Target="../comments/comment4.xm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omments" Target="../comments/commen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p:nvPr/>
        </p:nvSpPr>
        <p:spPr>
          <a:xfrm>
            <a:off x="-2649538" y="1912035"/>
            <a:ext cx="609600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lt1"/>
                </a:solidFill>
                <a:latin typeface="Lato"/>
                <a:ea typeface="Lato"/>
                <a:cs typeface="Lato"/>
                <a:sym typeface="Lato"/>
              </a:rPr>
              <a:t/>
            </a:r>
            <a:br>
              <a:rPr lang="en-US" sz="1800" b="1" i="0" u="none" strike="noStrike" cap="none">
                <a:solidFill>
                  <a:schemeClr val="lt1"/>
                </a:solidFill>
                <a:latin typeface="Lato"/>
                <a:ea typeface="Lato"/>
                <a:cs typeface="Lato"/>
                <a:sym typeface="Lato"/>
              </a:rPr>
            </a:br>
            <a:endParaRPr sz="1800">
              <a:solidFill>
                <a:schemeClr val="dk1"/>
              </a:solidFill>
              <a:latin typeface="Arial"/>
              <a:ea typeface="Arial"/>
              <a:cs typeface="Arial"/>
              <a:sym typeface="Arial"/>
            </a:endParaRPr>
          </a:p>
        </p:txBody>
      </p:sp>
      <p:sp>
        <p:nvSpPr>
          <p:cNvPr id="229" name="Shape 229"/>
          <p:cNvSpPr txBox="1"/>
          <p:nvPr/>
        </p:nvSpPr>
        <p:spPr>
          <a:xfrm>
            <a:off x="1537858" y="2135445"/>
            <a:ext cx="7447261"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dirty="0" err="1" smtClean="0">
                <a:solidFill>
                  <a:schemeClr val="dk1"/>
                </a:solidFill>
                <a:latin typeface="Open Sans"/>
                <a:ea typeface="Open Sans"/>
                <a:cs typeface="Open Sans"/>
                <a:sym typeface="Open Sans"/>
              </a:rPr>
              <a:t>TouAlphaBio</a:t>
            </a:r>
            <a:r>
              <a:rPr lang="en-US" sz="5000" dirty="0" smtClean="0">
                <a:solidFill>
                  <a:schemeClr val="dk1"/>
                </a:solidFill>
                <a:latin typeface="Open Sans"/>
                <a:ea typeface="Open Sans"/>
                <a:cs typeface="Open Sans"/>
                <a:sym typeface="Open Sans"/>
              </a:rPr>
              <a:t> Tech. Factory Tour</a:t>
            </a:r>
            <a:endParaRPr sz="5000" dirty="0">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305" name="Shape 305"/>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306" name="Shape 306"/>
          <p:cNvSpPr txBox="1"/>
          <p:nvPr/>
        </p:nvSpPr>
        <p:spPr>
          <a:xfrm>
            <a:off x="1843015" y="3956498"/>
            <a:ext cx="8465124" cy="28007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The department where everything begins - the department of clinical research and development - will not be shown to you in this tour due to patents </a:t>
            </a:r>
            <a:r>
              <a:rPr lang="en-US" sz="1600" dirty="0" smtClean="0">
                <a:solidFill>
                  <a:srgbClr val="757070"/>
                </a:solidFill>
                <a:latin typeface="Open Sans"/>
                <a:ea typeface="Open Sans"/>
                <a:cs typeface="Open Sans"/>
                <a:sym typeface="Open Sans"/>
              </a:rPr>
              <a:t>still </a:t>
            </a:r>
            <a:r>
              <a:rPr lang="en-US" sz="1600" dirty="0">
                <a:solidFill>
                  <a:srgbClr val="757070"/>
                </a:solidFill>
                <a:latin typeface="Open Sans"/>
                <a:ea typeface="Open Sans"/>
                <a:cs typeface="Open Sans"/>
                <a:sym typeface="Open Sans"/>
              </a:rPr>
              <a:t>in the process of being filed. </a:t>
            </a:r>
            <a:r>
              <a:rPr lang="en-US" sz="1600" dirty="0" smtClean="0">
                <a:solidFill>
                  <a:srgbClr val="757070"/>
                </a:solidFill>
                <a:latin typeface="Open Sans"/>
                <a:ea typeface="Open Sans"/>
                <a:cs typeface="Open Sans"/>
                <a:sym typeface="Open Sans"/>
              </a:rPr>
              <a:t>The engineers who work in this department develop the </a:t>
            </a:r>
            <a:r>
              <a:rPr lang="en-US" sz="1600" dirty="0" smtClean="0">
                <a:solidFill>
                  <a:srgbClr val="757070"/>
                </a:solidFill>
                <a:latin typeface="Open Sans"/>
                <a:ea typeface="Open Sans"/>
                <a:cs typeface="Open Sans"/>
                <a:sym typeface="Open Sans"/>
              </a:rPr>
              <a:t>new </a:t>
            </a:r>
            <a:r>
              <a:rPr lang="en-US" sz="1600" dirty="0">
                <a:solidFill>
                  <a:srgbClr val="757070"/>
                </a:solidFill>
                <a:latin typeface="Open Sans"/>
                <a:ea typeface="Open Sans"/>
                <a:cs typeface="Open Sans"/>
                <a:sym typeface="Open Sans"/>
              </a:rPr>
              <a:t>products for dental </a:t>
            </a:r>
            <a:r>
              <a:rPr lang="en-US" sz="1600" dirty="0" smtClean="0">
                <a:solidFill>
                  <a:srgbClr val="757070"/>
                </a:solidFill>
                <a:latin typeface="Open Sans"/>
                <a:ea typeface="Open Sans"/>
                <a:cs typeface="Open Sans"/>
                <a:sym typeface="Open Sans"/>
              </a:rPr>
              <a:t>specialists while refining </a:t>
            </a:r>
            <a:r>
              <a:rPr lang="en-US" sz="1600" dirty="0">
                <a:solidFill>
                  <a:srgbClr val="757070"/>
                </a:solidFill>
                <a:latin typeface="Open Sans"/>
                <a:ea typeface="Open Sans"/>
                <a:cs typeface="Open Sans"/>
                <a:sym typeface="Open Sans"/>
              </a:rPr>
              <a:t>and </a:t>
            </a:r>
            <a:r>
              <a:rPr lang="en-US" sz="1600" dirty="0" smtClean="0">
                <a:solidFill>
                  <a:srgbClr val="757070"/>
                </a:solidFill>
                <a:latin typeface="Open Sans"/>
                <a:ea typeface="Open Sans"/>
                <a:cs typeface="Open Sans"/>
                <a:sym typeface="Open Sans"/>
              </a:rPr>
              <a:t>improving the existing products. </a:t>
            </a:r>
            <a:r>
              <a:rPr lang="en-US" sz="1600" dirty="0">
                <a:solidFill>
                  <a:srgbClr val="757070"/>
                </a:solidFill>
                <a:latin typeface="Open Sans"/>
                <a:ea typeface="Open Sans"/>
                <a:cs typeface="Open Sans"/>
                <a:sym typeface="Open Sans"/>
              </a:rPr>
              <a:t>The first stage of development is to create a blueprint, and in the second stage, a prototype is produced for clinical examination of the product. Development work </a:t>
            </a:r>
            <a:r>
              <a:rPr lang="en-US" sz="1600" dirty="0" smtClean="0">
                <a:solidFill>
                  <a:srgbClr val="757070"/>
                </a:solidFill>
                <a:latin typeface="Open Sans"/>
                <a:ea typeface="Open Sans"/>
                <a:cs typeface="Open Sans"/>
                <a:sym typeface="Open Sans"/>
              </a:rPr>
              <a:t>closely involves </a:t>
            </a:r>
            <a:r>
              <a:rPr lang="en-US" sz="1600" dirty="0" smtClean="0">
                <a:solidFill>
                  <a:srgbClr val="757070"/>
                </a:solidFill>
                <a:latin typeface="Open Sans"/>
                <a:ea typeface="Open Sans"/>
                <a:cs typeface="Open Sans"/>
                <a:sym typeface="Open Sans"/>
              </a:rPr>
              <a:t>the </a:t>
            </a:r>
            <a:r>
              <a:rPr lang="en-US" sz="1600" dirty="0">
                <a:solidFill>
                  <a:srgbClr val="757070"/>
                </a:solidFill>
                <a:latin typeface="Open Sans"/>
                <a:ea typeface="Open Sans"/>
                <a:cs typeface="Open Sans"/>
                <a:sym typeface="Open Sans"/>
              </a:rPr>
              <a:t>clinical research staff, who are </a:t>
            </a:r>
            <a:r>
              <a:rPr lang="en-US" sz="1600" dirty="0" smtClean="0">
                <a:solidFill>
                  <a:srgbClr val="757070"/>
                </a:solidFill>
                <a:latin typeface="Open Sans"/>
                <a:ea typeface="Open Sans"/>
                <a:cs typeface="Open Sans"/>
                <a:sym typeface="Open Sans"/>
              </a:rPr>
              <a:t>responsible for </a:t>
            </a:r>
            <a:r>
              <a:rPr lang="en-US" sz="1600" dirty="0">
                <a:solidFill>
                  <a:srgbClr val="757070"/>
                </a:solidFill>
                <a:latin typeface="Open Sans"/>
                <a:ea typeface="Open Sans"/>
                <a:cs typeface="Open Sans"/>
                <a:sym typeface="Open Sans"/>
              </a:rPr>
              <a:t>presenting needs and clinical indications. They conduct the research procedures and clinical experiments in Israeli and international universities, in order to achieve proven results and clinical evidence of the advantages, functions and safety of the product.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The development team </a:t>
            </a:r>
            <a:r>
              <a:rPr lang="en-US" sz="1600" dirty="0" smtClean="0">
                <a:solidFill>
                  <a:srgbClr val="757070"/>
                </a:solidFill>
                <a:latin typeface="Open Sans"/>
                <a:ea typeface="Open Sans"/>
                <a:cs typeface="Open Sans"/>
                <a:sym typeface="Open Sans"/>
              </a:rPr>
              <a:t>depends on </a:t>
            </a:r>
            <a:r>
              <a:rPr lang="en-US" sz="1600" dirty="0">
                <a:solidFill>
                  <a:srgbClr val="757070"/>
                </a:solidFill>
                <a:latin typeface="Open Sans"/>
                <a:ea typeface="Open Sans"/>
                <a:cs typeface="Open Sans"/>
                <a:sym typeface="Open Sans"/>
              </a:rPr>
              <a:t>the work of the research team. The </a:t>
            </a:r>
            <a:r>
              <a:rPr lang="en-US" sz="1600" dirty="0" smtClean="0">
                <a:solidFill>
                  <a:srgbClr val="757070"/>
                </a:solidFill>
                <a:latin typeface="Open Sans"/>
                <a:ea typeface="Open Sans"/>
                <a:cs typeface="Open Sans"/>
                <a:sym typeface="Open Sans"/>
              </a:rPr>
              <a:t>purposes of </a:t>
            </a:r>
            <a:r>
              <a:rPr lang="en-US" sz="1600" dirty="0">
                <a:solidFill>
                  <a:srgbClr val="757070"/>
                </a:solidFill>
                <a:latin typeface="Open Sans"/>
                <a:ea typeface="Open Sans"/>
                <a:cs typeface="Open Sans"/>
                <a:sym typeface="Open Sans"/>
              </a:rPr>
              <a:t>this team </a:t>
            </a:r>
            <a:r>
              <a:rPr lang="en-US" sz="1600" dirty="0" smtClean="0">
                <a:solidFill>
                  <a:srgbClr val="757070"/>
                </a:solidFill>
                <a:latin typeface="Open Sans"/>
                <a:ea typeface="Open Sans"/>
                <a:cs typeface="Open Sans"/>
                <a:sym typeface="Open Sans"/>
              </a:rPr>
              <a:t>are A) </a:t>
            </a:r>
            <a:r>
              <a:rPr lang="en-US" sz="1600" dirty="0">
                <a:solidFill>
                  <a:srgbClr val="757070"/>
                </a:solidFill>
                <a:latin typeface="Open Sans"/>
                <a:ea typeface="Open Sans"/>
                <a:cs typeface="Open Sans"/>
                <a:sym typeface="Open Sans"/>
              </a:rPr>
              <a:t>to ensure that our products are adapted to the market’s changing needs, </a:t>
            </a:r>
            <a:r>
              <a:rPr lang="en-US" sz="1600" dirty="0" smtClean="0">
                <a:solidFill>
                  <a:srgbClr val="757070"/>
                </a:solidFill>
                <a:latin typeface="Open Sans"/>
                <a:ea typeface="Open Sans"/>
                <a:cs typeface="Open Sans"/>
                <a:sym typeface="Open Sans"/>
              </a:rPr>
              <a:t>and B) to provide the most innovative existing technologies which address </a:t>
            </a:r>
            <a:r>
              <a:rPr lang="en-US" sz="1600" dirty="0">
                <a:solidFill>
                  <a:srgbClr val="757070"/>
                </a:solidFill>
                <a:latin typeface="Open Sans"/>
                <a:ea typeface="Open Sans"/>
                <a:cs typeface="Open Sans"/>
                <a:sym typeface="Open Sans"/>
              </a:rPr>
              <a:t>the clinical needs </a:t>
            </a:r>
            <a:r>
              <a:rPr lang="en-US" sz="1600" dirty="0" smtClean="0">
                <a:solidFill>
                  <a:srgbClr val="757070"/>
                </a:solidFill>
                <a:latin typeface="Open Sans"/>
                <a:ea typeface="Open Sans"/>
                <a:cs typeface="Open Sans"/>
                <a:sym typeface="Open Sans"/>
              </a:rPr>
              <a:t>of the dentists in their daily work.  </a:t>
            </a:r>
            <a:endParaRPr sz="1600" dirty="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600" dirty="0">
              <a:solidFill>
                <a:srgbClr val="757070"/>
              </a:solidFill>
              <a:latin typeface="Open Sans"/>
              <a:ea typeface="Open Sans"/>
              <a:cs typeface="Open Sans"/>
              <a:sym typeface="Open Sans"/>
            </a:endParaRPr>
          </a:p>
        </p:txBody>
      </p:sp>
      <p:sp>
        <p:nvSpPr>
          <p:cNvPr id="307" name="Shape 307"/>
          <p:cNvSpPr/>
          <p:nvPr/>
        </p:nvSpPr>
        <p:spPr>
          <a:xfrm>
            <a:off x="388653" y="360750"/>
            <a:ext cx="75315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Research and Development Department</a:t>
            </a:r>
            <a:endParaRPr/>
          </a:p>
        </p:txBody>
      </p:sp>
      <p:pic>
        <p:nvPicPr>
          <p:cNvPr id="308" name="Shape 308"/>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309" name="Shape 309"/>
          <p:cNvPicPr preferRelativeResize="0"/>
          <p:nvPr/>
        </p:nvPicPr>
        <p:blipFill rotWithShape="1">
          <a:blip r:embed="rId4">
            <a:alphaModFix/>
          </a:blip>
          <a:srcRect/>
          <a:stretch/>
        </p:blipFill>
        <p:spPr>
          <a:xfrm>
            <a:off x="3261201" y="1729539"/>
            <a:ext cx="292141" cy="2921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316" name="Shape 316"/>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317" name="Shape 317"/>
          <p:cNvSpPr txBox="1"/>
          <p:nvPr/>
        </p:nvSpPr>
        <p:spPr>
          <a:xfrm>
            <a:off x="2451115" y="4391873"/>
            <a:ext cx="7282681" cy="15542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757070"/>
                </a:solidFill>
                <a:latin typeface="Open Sans"/>
                <a:ea typeface="Open Sans"/>
                <a:cs typeface="Open Sans"/>
                <a:sym typeface="Open Sans"/>
              </a:rPr>
              <a:t>Quality control will accompany us throughout the whole tour - the responsible department is involved in all the </a:t>
            </a:r>
            <a:r>
              <a:rPr lang="en-US" sz="2000" dirty="0" smtClean="0">
                <a:solidFill>
                  <a:srgbClr val="757070"/>
                </a:solidFill>
                <a:latin typeface="Open Sans"/>
                <a:ea typeface="Open Sans"/>
                <a:cs typeface="Open Sans"/>
                <a:sym typeface="Open Sans"/>
              </a:rPr>
              <a:t>stages in </a:t>
            </a:r>
            <a:r>
              <a:rPr lang="en-US" sz="2000" dirty="0">
                <a:solidFill>
                  <a:srgbClr val="757070"/>
                </a:solidFill>
                <a:latin typeface="Open Sans"/>
                <a:ea typeface="Open Sans"/>
                <a:cs typeface="Open Sans"/>
                <a:sym typeface="Open Sans"/>
              </a:rPr>
              <a:t>the “life” of the product. </a:t>
            </a:r>
            <a:endParaRPr dirty="0"/>
          </a:p>
          <a:p>
            <a:pPr marL="0" marR="0" lvl="0" indent="0" algn="l" rtl="0">
              <a:lnSpc>
                <a:spcPct val="90000"/>
              </a:lnSpc>
              <a:spcBef>
                <a:spcPts val="0"/>
              </a:spcBef>
              <a:spcAft>
                <a:spcPts val="0"/>
              </a:spcAft>
              <a:buNone/>
            </a:pPr>
            <a:endParaRPr sz="2000" dirty="0">
              <a:solidFill>
                <a:srgbClr val="757070"/>
              </a:solidFill>
              <a:latin typeface="Open Sans"/>
              <a:ea typeface="Open Sans"/>
              <a:cs typeface="Open Sans"/>
              <a:sym typeface="Open Sans"/>
            </a:endParaRPr>
          </a:p>
          <a:p>
            <a:pPr marL="0" marR="0" lvl="0" indent="0" algn="l" rtl="0">
              <a:lnSpc>
                <a:spcPct val="90000"/>
              </a:lnSpc>
              <a:spcBef>
                <a:spcPts val="0"/>
              </a:spcBef>
              <a:spcAft>
                <a:spcPts val="0"/>
              </a:spcAft>
              <a:buNone/>
            </a:pPr>
            <a:r>
              <a:rPr lang="en-US" sz="2000" dirty="0">
                <a:solidFill>
                  <a:srgbClr val="757070"/>
                </a:solidFill>
                <a:latin typeface="Open Sans"/>
                <a:ea typeface="Open Sans"/>
                <a:cs typeface="Open Sans"/>
                <a:sym typeface="Open Sans"/>
              </a:rPr>
              <a:t>From development and design of the product up to its final packaging, this department has predetermined rigorous methods of performing quality checks in each </a:t>
            </a:r>
            <a:r>
              <a:rPr lang="en-US" sz="2000" dirty="0" smtClean="0">
                <a:solidFill>
                  <a:srgbClr val="757070"/>
                </a:solidFill>
                <a:latin typeface="Open Sans"/>
                <a:ea typeface="Open Sans"/>
                <a:cs typeface="Open Sans"/>
                <a:sym typeface="Open Sans"/>
              </a:rPr>
              <a:t>stage of production. </a:t>
            </a:r>
            <a:endParaRPr sz="1800" dirty="0">
              <a:solidFill>
                <a:srgbClr val="757070"/>
              </a:solidFill>
              <a:latin typeface="Open Sans"/>
              <a:ea typeface="Open Sans"/>
              <a:cs typeface="Open Sans"/>
              <a:sym typeface="Open Sans"/>
            </a:endParaRPr>
          </a:p>
        </p:txBody>
      </p:sp>
      <p:sp>
        <p:nvSpPr>
          <p:cNvPr id="318" name="Shape 318"/>
          <p:cNvSpPr/>
          <p:nvPr/>
        </p:nvSpPr>
        <p:spPr>
          <a:xfrm>
            <a:off x="388660" y="360704"/>
            <a:ext cx="5522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Quality Control Department</a:t>
            </a:r>
            <a:endParaRPr/>
          </a:p>
        </p:txBody>
      </p:sp>
      <p:pic>
        <p:nvPicPr>
          <p:cNvPr id="319" name="Shape 319"/>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320" name="Shape 320"/>
          <p:cNvPicPr preferRelativeResize="0"/>
          <p:nvPr/>
        </p:nvPicPr>
        <p:blipFill rotWithShape="1">
          <a:blip r:embed="rId4">
            <a:alphaModFix/>
          </a:blip>
          <a:srcRect/>
          <a:stretch/>
        </p:blipFill>
        <p:spPr>
          <a:xfrm>
            <a:off x="2788194" y="1668099"/>
            <a:ext cx="292141" cy="2921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327" name="Shape 327"/>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328" name="Shape 328"/>
          <p:cNvSpPr txBox="1"/>
          <p:nvPr/>
        </p:nvSpPr>
        <p:spPr>
          <a:xfrm>
            <a:off x="2525814" y="3935327"/>
            <a:ext cx="7389761"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Quality engineering is the most important aspect in the transition from development to production.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Quality engineering staff play an active role in the development process. At the end of that process they prepare an inspection order for production.</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The inspection order guides the quality inspector on how to check the part in the safest, simplest and most efficient way.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A great deal of thought is put into the preparation of an inspection order because it is the foundation of production work in the machining department.</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The quality engineering lab performs measurements of parts in the development process, the first parts of production (validations) and investigations of special cases such as investigations of production irregularities or customer complaints, that is, non-routine tests that are related to the current production process. </a:t>
            </a:r>
            <a:endParaRPr sz="1600" dirty="0">
              <a:solidFill>
                <a:srgbClr val="757070"/>
              </a:solidFill>
              <a:latin typeface="Open Sans"/>
              <a:ea typeface="Open Sans"/>
              <a:cs typeface="Open Sans"/>
              <a:sym typeface="Open Sans"/>
            </a:endParaRPr>
          </a:p>
        </p:txBody>
      </p:sp>
      <p:sp>
        <p:nvSpPr>
          <p:cNvPr id="329" name="Shape 329"/>
          <p:cNvSpPr/>
          <p:nvPr/>
        </p:nvSpPr>
        <p:spPr>
          <a:xfrm>
            <a:off x="308110" y="360704"/>
            <a:ext cx="5522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Quality Engineering Lab</a:t>
            </a:r>
            <a:endParaRPr/>
          </a:p>
        </p:txBody>
      </p:sp>
      <p:pic>
        <p:nvPicPr>
          <p:cNvPr id="330" name="Shape 330"/>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331" name="Shape 331"/>
          <p:cNvPicPr preferRelativeResize="0"/>
          <p:nvPr/>
        </p:nvPicPr>
        <p:blipFill rotWithShape="1">
          <a:blip r:embed="rId4">
            <a:alphaModFix/>
          </a:blip>
          <a:srcRect/>
          <a:stretch/>
        </p:blipFill>
        <p:spPr>
          <a:xfrm>
            <a:off x="2788194" y="1668099"/>
            <a:ext cx="292141" cy="2921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338" name="Shape 338"/>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339" name="Shape 339"/>
          <p:cNvSpPr txBox="1"/>
          <p:nvPr/>
        </p:nvSpPr>
        <p:spPr>
          <a:xfrm>
            <a:off x="1490745" y="3796171"/>
            <a:ext cx="9027624" cy="3293209"/>
          </a:xfrm>
          <a:prstGeom prst="rect">
            <a:avLst/>
          </a:prstGeom>
          <a:noFill/>
          <a:ln>
            <a:noFill/>
          </a:ln>
        </p:spPr>
        <p:txBody>
          <a:bodyPr spcFirstLastPara="1" wrap="square" lIns="91425" tIns="45700" rIns="91425" bIns="45700" anchor="t" anchorCtr="0">
            <a:noAutofit/>
          </a:bodyPr>
          <a:lstStyle/>
          <a:p>
            <a:pPr lvl="0"/>
            <a:r>
              <a:rPr lang="en-US" sz="1600" dirty="0">
                <a:solidFill>
                  <a:srgbClr val="757070"/>
                </a:solidFill>
                <a:latin typeface="Open Sans"/>
                <a:ea typeface="Open Sans"/>
                <a:cs typeface="Open Sans"/>
                <a:sym typeface="Open Sans"/>
              </a:rPr>
              <a:t>The rationale behind investing so many resources in Quality Engineering is to </a:t>
            </a:r>
            <a:r>
              <a:rPr lang="en-US" sz="1600" dirty="0" smtClean="0">
                <a:solidFill>
                  <a:srgbClr val="757070"/>
                </a:solidFill>
                <a:latin typeface="Open Sans"/>
                <a:ea typeface="Open Sans"/>
                <a:cs typeface="Open Sans"/>
                <a:sym typeface="Open Sans"/>
              </a:rPr>
              <a:t>invest most </a:t>
            </a:r>
            <a:r>
              <a:rPr lang="en-US" sz="1600" dirty="0">
                <a:solidFill>
                  <a:srgbClr val="757070"/>
                </a:solidFill>
                <a:latin typeface="Open Sans"/>
                <a:ea typeface="Open Sans"/>
                <a:cs typeface="Open Sans"/>
                <a:sym typeface="Open Sans"/>
              </a:rPr>
              <a:t>of our efforts into the beginning of the process, starting with the development </a:t>
            </a:r>
            <a:r>
              <a:rPr lang="en-US" sz="1600" dirty="0" smtClean="0">
                <a:solidFill>
                  <a:srgbClr val="757070"/>
                </a:solidFill>
                <a:latin typeface="Open Sans"/>
                <a:ea typeface="Open Sans"/>
                <a:cs typeface="Open Sans"/>
                <a:sym typeface="Open Sans"/>
              </a:rPr>
              <a:t>stage. This is </a:t>
            </a:r>
            <a:r>
              <a:rPr lang="en-US" sz="1600" dirty="0" smtClean="0">
                <a:solidFill>
                  <a:srgbClr val="757070"/>
                </a:solidFill>
                <a:latin typeface="Open Sans"/>
                <a:ea typeface="Open Sans"/>
                <a:cs typeface="Open Sans"/>
                <a:sym typeface="Open Sans"/>
              </a:rPr>
              <a:t>first </a:t>
            </a:r>
            <a:r>
              <a:rPr lang="en-US" sz="1600" dirty="0">
                <a:solidFill>
                  <a:srgbClr val="757070"/>
                </a:solidFill>
                <a:latin typeface="Open Sans"/>
                <a:ea typeface="Open Sans"/>
                <a:cs typeface="Open Sans"/>
                <a:sym typeface="Open Sans"/>
              </a:rPr>
              <a:t>and </a:t>
            </a:r>
            <a:r>
              <a:rPr lang="en-US" sz="1600" dirty="0" smtClean="0">
                <a:solidFill>
                  <a:srgbClr val="757070"/>
                </a:solidFill>
                <a:latin typeface="Open Sans"/>
                <a:ea typeface="Open Sans"/>
                <a:cs typeface="Open Sans"/>
                <a:sym typeface="Open Sans"/>
              </a:rPr>
              <a:t>foremost out </a:t>
            </a:r>
            <a:r>
              <a:rPr lang="en-US" sz="1600" dirty="0">
                <a:solidFill>
                  <a:srgbClr val="757070"/>
                </a:solidFill>
                <a:latin typeface="Open Sans"/>
                <a:ea typeface="Open Sans"/>
                <a:cs typeface="Open Sans"/>
                <a:sym typeface="Open Sans"/>
              </a:rPr>
              <a:t>of consideration of the quality of the </a:t>
            </a:r>
            <a:r>
              <a:rPr lang="en-US" sz="1600" dirty="0" smtClean="0">
                <a:solidFill>
                  <a:srgbClr val="757070"/>
                </a:solidFill>
                <a:latin typeface="Open Sans"/>
                <a:ea typeface="Open Sans"/>
                <a:cs typeface="Open Sans"/>
                <a:sym typeface="Open Sans"/>
              </a:rPr>
              <a:t>product, </a:t>
            </a:r>
            <a:r>
              <a:rPr lang="en-US" sz="1600" dirty="0">
                <a:solidFill>
                  <a:srgbClr val="757070"/>
                </a:solidFill>
                <a:latin typeface="Open Sans"/>
                <a:ea typeface="Open Sans"/>
                <a:cs typeface="Open Sans"/>
                <a:sym typeface="Open Sans"/>
              </a:rPr>
              <a:t>and, of course, the efficiency of production. This way, we spare ourselves delays and </a:t>
            </a:r>
            <a:r>
              <a:rPr lang="en-US" sz="1600" dirty="0" smtClean="0">
                <a:solidFill>
                  <a:srgbClr val="757070"/>
                </a:solidFill>
                <a:latin typeface="Open Sans"/>
                <a:ea typeface="Open Sans"/>
                <a:cs typeface="Open Sans"/>
                <a:sym typeface="Open Sans"/>
              </a:rPr>
              <a:t>other issues in </a:t>
            </a:r>
            <a:r>
              <a:rPr lang="en-US" sz="1600" dirty="0">
                <a:solidFill>
                  <a:srgbClr val="757070"/>
                </a:solidFill>
                <a:latin typeface="Open Sans"/>
                <a:ea typeface="Open Sans"/>
                <a:cs typeface="Open Sans"/>
                <a:sym typeface="Open Sans"/>
              </a:rPr>
              <a:t>the production </a:t>
            </a:r>
            <a:r>
              <a:rPr lang="en-US" sz="1600" dirty="0" smtClean="0">
                <a:solidFill>
                  <a:srgbClr val="757070"/>
                </a:solidFill>
                <a:latin typeface="Open Sans"/>
                <a:ea typeface="Open Sans"/>
                <a:cs typeface="Open Sans"/>
                <a:sym typeface="Open Sans"/>
              </a:rPr>
              <a:t>stage.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Machine monitoring is used for a number of quality checks: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err="1">
                <a:solidFill>
                  <a:srgbClr val="757070"/>
                </a:solidFill>
                <a:latin typeface="Open Sans"/>
                <a:ea typeface="Open Sans"/>
                <a:cs typeface="Open Sans"/>
                <a:sym typeface="Open Sans"/>
              </a:rPr>
              <a:t>Alicona</a:t>
            </a:r>
            <a:r>
              <a:rPr lang="en-US" sz="1600" dirty="0">
                <a:solidFill>
                  <a:srgbClr val="757070"/>
                </a:solidFill>
                <a:latin typeface="Open Sans"/>
                <a:ea typeface="Open Sans"/>
                <a:cs typeface="Open Sans"/>
                <a:sym typeface="Open Sans"/>
              </a:rPr>
              <a:t>, one of the most advanced optimal scanners, can perform a 3D scan of the parts at a resolution of less than one micron, yield surface results, and produce sizes at the highest possible quality in today’s industry.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We house one of the most sophisticated comparators in our lab, which allows us to upload blueprints of products that were planned by the development department and perform a comparison. This tool gives an accurate measure of the quality of production compared to the blueprint. This multi-sensor measuring instrument is unique in that it combines 4 measuring machines. Aside from the large instruments, there are special measuring tools in the lab, some of which are </a:t>
            </a:r>
            <a:r>
              <a:rPr lang="en-US" sz="1600" dirty="0" smtClean="0">
                <a:solidFill>
                  <a:srgbClr val="757070"/>
                </a:solidFill>
                <a:latin typeface="Open Sans"/>
                <a:ea typeface="Open Sans"/>
                <a:cs typeface="Open Sans"/>
                <a:sym typeface="Open Sans"/>
              </a:rPr>
              <a:t>the result of </a:t>
            </a:r>
            <a:r>
              <a:rPr lang="en-US" sz="1600" dirty="0">
                <a:solidFill>
                  <a:srgbClr val="757070"/>
                </a:solidFill>
                <a:latin typeface="Open Sans"/>
                <a:ea typeface="Open Sans"/>
                <a:cs typeface="Open Sans"/>
                <a:sym typeface="Open Sans"/>
              </a:rPr>
              <a:t>our own development work. Any size necessary can be checked by these, with no exceptions.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Calibrations for the measuring tools </a:t>
            </a:r>
            <a:r>
              <a:rPr lang="en-US" sz="1600" dirty="0" smtClean="0">
                <a:solidFill>
                  <a:srgbClr val="757070"/>
                </a:solidFill>
                <a:latin typeface="Open Sans"/>
                <a:ea typeface="Open Sans"/>
                <a:cs typeface="Open Sans"/>
                <a:sym typeface="Open Sans"/>
              </a:rPr>
              <a:t>themselves, which determine their degree of accuracy, </a:t>
            </a:r>
            <a:r>
              <a:rPr lang="en-US" sz="1600" dirty="0">
                <a:solidFill>
                  <a:srgbClr val="757070"/>
                </a:solidFill>
                <a:latin typeface="Open Sans"/>
                <a:ea typeface="Open Sans"/>
                <a:cs typeface="Open Sans"/>
                <a:sym typeface="Open Sans"/>
              </a:rPr>
              <a:t>are regularly conducted in this </a:t>
            </a:r>
            <a:r>
              <a:rPr lang="en-US" sz="1600" dirty="0" smtClean="0">
                <a:solidFill>
                  <a:srgbClr val="757070"/>
                </a:solidFill>
                <a:latin typeface="Open Sans"/>
                <a:ea typeface="Open Sans"/>
                <a:cs typeface="Open Sans"/>
                <a:sym typeface="Open Sans"/>
              </a:rPr>
              <a:t>lab.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endParaRPr sz="1600" dirty="0">
              <a:solidFill>
                <a:srgbClr val="757070"/>
              </a:solidFill>
              <a:latin typeface="Open Sans"/>
              <a:ea typeface="Open Sans"/>
              <a:cs typeface="Open Sans"/>
              <a:sym typeface="Open Sans"/>
            </a:endParaRPr>
          </a:p>
        </p:txBody>
      </p:sp>
      <p:sp>
        <p:nvSpPr>
          <p:cNvPr id="340" name="Shape 340"/>
          <p:cNvSpPr/>
          <p:nvPr/>
        </p:nvSpPr>
        <p:spPr>
          <a:xfrm>
            <a:off x="388660" y="360704"/>
            <a:ext cx="5522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Quality Engineering Lab</a:t>
            </a:r>
            <a:endParaRPr/>
          </a:p>
        </p:txBody>
      </p:sp>
      <p:pic>
        <p:nvPicPr>
          <p:cNvPr id="341" name="Shape 341"/>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342" name="Shape 342"/>
          <p:cNvPicPr preferRelativeResize="0"/>
          <p:nvPr/>
        </p:nvPicPr>
        <p:blipFill rotWithShape="1">
          <a:blip r:embed="rId4">
            <a:alphaModFix/>
          </a:blip>
          <a:srcRect/>
          <a:stretch/>
        </p:blipFill>
        <p:spPr>
          <a:xfrm>
            <a:off x="2788194" y="1668099"/>
            <a:ext cx="292141" cy="2921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349" name="Shape 349"/>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350" name="Shape 350"/>
          <p:cNvSpPr txBox="1"/>
          <p:nvPr/>
        </p:nvSpPr>
        <p:spPr>
          <a:xfrm>
            <a:off x="846315" y="3851986"/>
            <a:ext cx="9616916" cy="32932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The implant production process begins in the hives. The titanium rods (medical titanium) constitutes the raw material for the implant production (you’ll see other raw materials like </a:t>
            </a:r>
            <a:r>
              <a:rPr lang="en-US" sz="1600" dirty="0" err="1">
                <a:solidFill>
                  <a:srgbClr val="757070"/>
                </a:solidFill>
                <a:latin typeface="Open Sans"/>
                <a:ea typeface="Open Sans"/>
                <a:cs typeface="Open Sans"/>
                <a:sym typeface="Open Sans"/>
              </a:rPr>
              <a:t>פיק</a:t>
            </a:r>
            <a:r>
              <a:rPr lang="en-US" sz="1600" dirty="0">
                <a:solidFill>
                  <a:srgbClr val="757070"/>
                </a:solidFill>
                <a:latin typeface="Open Sans"/>
                <a:ea typeface="Open Sans"/>
                <a:cs typeface="Open Sans"/>
                <a:sym typeface="Open Sans"/>
              </a:rPr>
              <a:t> rods which are used to build temporary structures).</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*The titanium is ELI titanium, which is highly biocompatible - with 6% aluminum and 4% vanadium.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When we reach the CNC machines in a few minutes, we’ll talk about the medical oil.</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Each raw material is labeled the moment it reaches the factory, and its consistency is preserved throughout the production process, from the batches of raw material, the machine in which it is produced, the oil used in the metalworking process, the inspector who performs the quality control, up until </a:t>
            </a:r>
            <a:r>
              <a:rPr lang="en-US" sz="1600" dirty="0" smtClean="0">
                <a:solidFill>
                  <a:srgbClr val="757070"/>
                </a:solidFill>
                <a:latin typeface="Open Sans"/>
                <a:ea typeface="Open Sans"/>
                <a:cs typeface="Open Sans"/>
                <a:sym typeface="Open Sans"/>
              </a:rPr>
              <a:t>final </a:t>
            </a:r>
            <a:r>
              <a:rPr lang="en-US" sz="1600" dirty="0">
                <a:solidFill>
                  <a:srgbClr val="757070"/>
                </a:solidFill>
                <a:latin typeface="Open Sans"/>
                <a:ea typeface="Open Sans"/>
                <a:cs typeface="Open Sans"/>
                <a:sym typeface="Open Sans"/>
              </a:rPr>
              <a:t>packaging.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That is, we can identify the exact composition and even the production date of the raw material of each and every implant if necessary, even after the implant is sold. Raw material must be approved by medical standards. </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In addition, each raw material </a:t>
            </a:r>
            <a:r>
              <a:rPr lang="en-US" sz="1600" dirty="0" smtClean="0">
                <a:solidFill>
                  <a:srgbClr val="757070"/>
                </a:solidFill>
                <a:latin typeface="Open Sans"/>
                <a:ea typeface="Open Sans"/>
                <a:cs typeface="Open Sans"/>
                <a:sym typeface="Open Sans"/>
              </a:rPr>
              <a:t>undergoes a </a:t>
            </a:r>
            <a:r>
              <a:rPr lang="en-US" sz="1600" dirty="0">
                <a:solidFill>
                  <a:srgbClr val="757070"/>
                </a:solidFill>
                <a:latin typeface="Open Sans"/>
                <a:ea typeface="Open Sans"/>
                <a:cs typeface="Open Sans"/>
                <a:sym typeface="Open Sans"/>
              </a:rPr>
              <a:t>number of examinations before it enters the assembly line:</a:t>
            </a: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57070"/>
                </a:solidFill>
                <a:latin typeface="Open Sans"/>
                <a:ea typeface="Open Sans"/>
                <a:cs typeface="Open Sans"/>
                <a:sym typeface="Open Sans"/>
              </a:rPr>
              <a:t>the consistency of the material is checked at the supplier’s location, as well as meeting demands for dimensions, standards, hardness, and weight of the material.</a:t>
            </a:r>
            <a:endParaRPr sz="1600" dirty="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600" dirty="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600" dirty="0">
              <a:solidFill>
                <a:srgbClr val="757070"/>
              </a:solidFill>
              <a:latin typeface="Open Sans"/>
              <a:ea typeface="Open Sans"/>
              <a:cs typeface="Open Sans"/>
              <a:sym typeface="Open Sans"/>
            </a:endParaRPr>
          </a:p>
          <a:p>
            <a:pPr marL="0" marR="0" lvl="0" indent="0" algn="l" rtl="0">
              <a:spcBef>
                <a:spcPts val="0"/>
              </a:spcBef>
              <a:spcAft>
                <a:spcPts val="0"/>
              </a:spcAft>
              <a:buNone/>
            </a:pPr>
            <a:endParaRPr sz="1600" dirty="0">
              <a:solidFill>
                <a:srgbClr val="757070"/>
              </a:solidFill>
              <a:latin typeface="Open Sans"/>
              <a:ea typeface="Open Sans"/>
              <a:cs typeface="Open Sans"/>
              <a:sym typeface="Open Sans"/>
            </a:endParaRPr>
          </a:p>
        </p:txBody>
      </p:sp>
      <p:sp>
        <p:nvSpPr>
          <p:cNvPr id="351" name="Shape 351"/>
          <p:cNvSpPr/>
          <p:nvPr/>
        </p:nvSpPr>
        <p:spPr>
          <a:xfrm>
            <a:off x="388660" y="360704"/>
            <a:ext cx="5522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Production Hall - Raw Materials</a:t>
            </a:r>
            <a:endParaRPr/>
          </a:p>
        </p:txBody>
      </p:sp>
      <p:pic>
        <p:nvPicPr>
          <p:cNvPr id="352" name="Shape 352"/>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353" name="Shape 353"/>
          <p:cNvPicPr preferRelativeResize="0"/>
          <p:nvPr/>
        </p:nvPicPr>
        <p:blipFill rotWithShape="1">
          <a:blip r:embed="rId4">
            <a:alphaModFix/>
          </a:blip>
          <a:srcRect/>
          <a:stretch/>
        </p:blipFill>
        <p:spPr>
          <a:xfrm>
            <a:off x="4704079" y="3006014"/>
            <a:ext cx="292141" cy="2921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360" name="Shape 360"/>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361" name="Shape 361"/>
          <p:cNvSpPr txBox="1"/>
          <p:nvPr/>
        </p:nvSpPr>
        <p:spPr>
          <a:xfrm>
            <a:off x="2111432" y="4109963"/>
            <a:ext cx="8019954"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new production hall enables significant increase in production capacity alongside improved working conditions and production environment. The factory is equipped with a controlled climate system and includes an advanced air purification system.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innovative system ensures a clean working environment, free of oil vapor in the air, which is significant to the employees’ health. We are among the first factories in Israel to have installed this system - we believe the key to success is to create high working standards for the employees.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entire production system is controlled by a computerized system that receives real-time reports on production and allows for precise planning and control. </a:t>
            </a:r>
            <a:endParaRPr/>
          </a:p>
        </p:txBody>
      </p:sp>
      <p:sp>
        <p:nvSpPr>
          <p:cNvPr id="362" name="Shape 362"/>
          <p:cNvSpPr/>
          <p:nvPr/>
        </p:nvSpPr>
        <p:spPr>
          <a:xfrm>
            <a:off x="308110" y="360704"/>
            <a:ext cx="5522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Production Hall</a:t>
            </a:r>
            <a:endParaRPr/>
          </a:p>
        </p:txBody>
      </p:sp>
      <p:pic>
        <p:nvPicPr>
          <p:cNvPr id="363" name="Shape 363"/>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364" name="Shape 364"/>
          <p:cNvPicPr preferRelativeResize="0"/>
          <p:nvPr/>
        </p:nvPicPr>
        <p:blipFill rotWithShape="1">
          <a:blip r:embed="rId4">
            <a:alphaModFix/>
          </a:blip>
          <a:srcRect/>
          <a:stretch/>
        </p:blipFill>
        <p:spPr>
          <a:xfrm>
            <a:off x="6990080" y="1555651"/>
            <a:ext cx="292141" cy="2921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371" name="Shape 371"/>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372" name="Shape 372"/>
          <p:cNvSpPr txBox="1"/>
          <p:nvPr/>
        </p:nvSpPr>
        <p:spPr>
          <a:xfrm>
            <a:off x="1772372" y="4057951"/>
            <a:ext cx="8381240" cy="24468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CNC machines perform metalwork using computer software. Each product has its own software that instructs the machine how to produce the part.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Each machine has 2 production sections - primary and secondary. The primary section begins the production process by working on the outer/lower part (such as external bolts). After completing its action, the part will move on to the secondary section, which will produce the internal/upper part (such as processing the inner hexagon and inner bolts).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Today we have 30 machines operating. The machines are a product of Japan and Switzerland. Some of the machines are used for development and not for stock production.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We work 24/5 on the production floor (we don’t work on holidays or weekends). The machines are operated by skilled machine operators. </a:t>
            </a:r>
            <a:endParaRPr sz="1700">
              <a:solidFill>
                <a:srgbClr val="757070"/>
              </a:solidFill>
              <a:latin typeface="Open Sans"/>
              <a:ea typeface="Open Sans"/>
              <a:cs typeface="Open Sans"/>
              <a:sym typeface="Open Sans"/>
            </a:endParaRPr>
          </a:p>
        </p:txBody>
      </p:sp>
      <p:sp>
        <p:nvSpPr>
          <p:cNvPr id="373" name="Shape 373"/>
          <p:cNvSpPr/>
          <p:nvPr/>
        </p:nvSpPr>
        <p:spPr>
          <a:xfrm>
            <a:off x="388660" y="360704"/>
            <a:ext cx="5522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The CNC Machines</a:t>
            </a:r>
            <a:endParaRPr sz="2500">
              <a:solidFill>
                <a:schemeClr val="dk1"/>
              </a:solidFill>
              <a:latin typeface="Open Sans"/>
              <a:ea typeface="Open Sans"/>
              <a:cs typeface="Open Sans"/>
              <a:sym typeface="Open Sans"/>
            </a:endParaRPr>
          </a:p>
        </p:txBody>
      </p:sp>
      <p:pic>
        <p:nvPicPr>
          <p:cNvPr id="374" name="Shape 374"/>
          <p:cNvPicPr preferRelativeResize="0"/>
          <p:nvPr/>
        </p:nvPicPr>
        <p:blipFill rotWithShape="1">
          <a:blip r:embed="rId3">
            <a:alphaModFix/>
          </a:blip>
          <a:srcRect/>
          <a:stretch/>
        </p:blipFill>
        <p:spPr>
          <a:xfrm>
            <a:off x="1852789" y="1111190"/>
            <a:ext cx="8303536" cy="2763346"/>
          </a:xfrm>
          <a:prstGeom prst="rect">
            <a:avLst/>
          </a:prstGeom>
          <a:noFill/>
          <a:ln>
            <a:noFill/>
          </a:ln>
        </p:spPr>
      </p:pic>
      <p:pic>
        <p:nvPicPr>
          <p:cNvPr id="375" name="Shape 375"/>
          <p:cNvPicPr preferRelativeResize="0"/>
          <p:nvPr/>
        </p:nvPicPr>
        <p:blipFill rotWithShape="1">
          <a:blip r:embed="rId4">
            <a:alphaModFix/>
          </a:blip>
          <a:srcRect/>
          <a:stretch/>
        </p:blipFill>
        <p:spPr>
          <a:xfrm>
            <a:off x="6973436" y="1561784"/>
            <a:ext cx="292141" cy="2921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382" name="Shape 382"/>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383" name="Shape 383"/>
          <p:cNvSpPr txBox="1"/>
          <p:nvPr/>
        </p:nvSpPr>
        <p:spPr>
          <a:xfrm>
            <a:off x="1994110" y="3836133"/>
            <a:ext cx="8303536" cy="2970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oil used for the production machinery is medical oil. It is very expensive and enables precise and high quality cutting work by softening the friction between the metals. Notice that due to the advanced air monitoring system, the smell is barely noticeable. Above us you can see the oil vapor sucking system we talked about at the entrance to the hall.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inspection for each part is carried out separately based on the instruction pages, and include guidelines for quality engineering.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Production is carried out by batch. When work begins the operator receives a batch file which includes the blueprint, setup instruction for the machine and inspection pages.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All the production data (amount of standard and defective products, inspection results, processing tool replacements etc.) is collected during the production of the batch.</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batch file accompanies the product throughout the entire production process up until its final “release” into the distribution warehouse.</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batch files are kept in the archive for more than 15 years. </a:t>
            </a:r>
            <a:endParaRPr sz="1700">
              <a:solidFill>
                <a:srgbClr val="757070"/>
              </a:solidFill>
              <a:latin typeface="Open Sans"/>
              <a:ea typeface="Open Sans"/>
              <a:cs typeface="Open Sans"/>
              <a:sym typeface="Open Sans"/>
            </a:endParaRPr>
          </a:p>
        </p:txBody>
      </p:sp>
      <p:sp>
        <p:nvSpPr>
          <p:cNvPr id="384" name="Shape 384"/>
          <p:cNvSpPr/>
          <p:nvPr/>
        </p:nvSpPr>
        <p:spPr>
          <a:xfrm>
            <a:off x="388660" y="360704"/>
            <a:ext cx="5522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Production Hall</a:t>
            </a:r>
            <a:endParaRPr/>
          </a:p>
        </p:txBody>
      </p:sp>
      <p:pic>
        <p:nvPicPr>
          <p:cNvPr id="385" name="Shape 385"/>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386" name="Shape 386"/>
          <p:cNvPicPr preferRelativeResize="0"/>
          <p:nvPr/>
        </p:nvPicPr>
        <p:blipFill rotWithShape="1">
          <a:blip r:embed="rId4">
            <a:alphaModFix/>
          </a:blip>
          <a:srcRect/>
          <a:stretch/>
        </p:blipFill>
        <p:spPr>
          <a:xfrm>
            <a:off x="6990080" y="1555651"/>
            <a:ext cx="292141" cy="2921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0" y="-1254722"/>
            <a:ext cx="12192000" cy="8112722"/>
          </a:xfrm>
          <a:prstGeom prst="rect">
            <a:avLst/>
          </a:prstGeom>
          <a:noFill/>
          <a:ln>
            <a:noFill/>
          </a:ln>
        </p:spPr>
      </p:pic>
      <p:pic>
        <p:nvPicPr>
          <p:cNvPr id="235" name="Shape 235"/>
          <p:cNvPicPr preferRelativeResize="0"/>
          <p:nvPr/>
        </p:nvPicPr>
        <p:blipFill rotWithShape="1">
          <a:blip r:embed="rId4">
            <a:alphaModFix/>
          </a:blip>
          <a:srcRect/>
          <a:stretch/>
        </p:blipFill>
        <p:spPr>
          <a:xfrm>
            <a:off x="565265" y="3906981"/>
            <a:ext cx="2252750" cy="2252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393" name="Shape 393"/>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394" name="Shape 394"/>
          <p:cNvSpPr txBox="1"/>
          <p:nvPr/>
        </p:nvSpPr>
        <p:spPr>
          <a:xfrm>
            <a:off x="333036" y="3874536"/>
            <a:ext cx="10495577"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The first quality control for the product is performed at the quality inspection table, and 30-40 different dimensions of the implant are inspected. Each product is checked visually, the first part that comes out of the machine is always checked on the functional level as well. Every hour another part is checked visually and functionally.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In addition, we can see the comparators scattered throughout the production floor, in which all the implant’s dimensions are checked.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In the case of a defective part, production is halted and more thorough tests are performed.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Each machine has its own inspection table - it’s not possible to mix batches.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Other than the tests performed in the factory, there are also external tests, for example:</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SEM test - performed in the Technion lab, where an electronic microscope can produce a close-up image for meticulous observation of the surface - to ensure the required level of roughness and surface cleanliness.</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XPS test - inspection of the upper metallic layer by a laser beam - makes sure that the chemical composition of the metal is identical and consistent.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FTIR test - checks for leftover mineral oil after cleaning and before sterilization. </a:t>
            </a:r>
            <a:endParaRPr sz="1600">
              <a:solidFill>
                <a:srgbClr val="757070"/>
              </a:solidFill>
              <a:latin typeface="Open Sans"/>
              <a:ea typeface="Open Sans"/>
              <a:cs typeface="Open Sans"/>
              <a:sym typeface="Open Sans"/>
            </a:endParaRPr>
          </a:p>
        </p:txBody>
      </p:sp>
      <p:sp>
        <p:nvSpPr>
          <p:cNvPr id="395" name="Shape 395"/>
          <p:cNvSpPr/>
          <p:nvPr/>
        </p:nvSpPr>
        <p:spPr>
          <a:xfrm>
            <a:off x="388660" y="360704"/>
            <a:ext cx="5522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Production Hall</a:t>
            </a:r>
            <a:endParaRPr/>
          </a:p>
        </p:txBody>
      </p:sp>
      <p:pic>
        <p:nvPicPr>
          <p:cNvPr id="396" name="Shape 396"/>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397" name="Shape 397"/>
          <p:cNvPicPr preferRelativeResize="0"/>
          <p:nvPr/>
        </p:nvPicPr>
        <p:blipFill rotWithShape="1">
          <a:blip r:embed="rId4">
            <a:alphaModFix/>
          </a:blip>
          <a:srcRect/>
          <a:stretch/>
        </p:blipFill>
        <p:spPr>
          <a:xfrm>
            <a:off x="6990080" y="1555651"/>
            <a:ext cx="292141" cy="2921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404" name="Shape 404"/>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405" name="Shape 405"/>
          <p:cNvSpPr txBox="1"/>
          <p:nvPr/>
        </p:nvSpPr>
        <p:spPr>
          <a:xfrm>
            <a:off x="900543" y="3755392"/>
            <a:ext cx="9676015" cy="24673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implants and prosthetic products are transferred from the production floor to be cleaned in the Degrezer machine, which removes the oil and particles left over from the production process.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cleaning process takes place in the chemical room, which we cannot enter due to safety regulations.</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After the cleaning, the implants and prosthetic parts go their separate ways. The implants move on to the stage of roughening the surface, which we will follow in the next stations.</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prosthetics are finished in the following stage (not biologically - painting a mark by *anodization, shine, laser mark, sealing-strengthening the material etc.). After that the prosthetics are sent to quality control for inspection and packaging.</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endParaRPr sz="1700">
              <a:solidFill>
                <a:srgbClr val="757070"/>
              </a:solidFill>
              <a:latin typeface="Open Sans"/>
              <a:ea typeface="Open Sans"/>
              <a:cs typeface="Open Sans"/>
              <a:sym typeface="Open Sans"/>
            </a:endParaRPr>
          </a:p>
          <a:p>
            <a:pPr marL="0" marR="0" lvl="0" indent="0" algn="r" rtl="1">
              <a:lnSpc>
                <a:spcPct val="64705"/>
              </a:lnSpc>
              <a:spcBef>
                <a:spcPts val="0"/>
              </a:spcBef>
              <a:spcAft>
                <a:spcPts val="0"/>
              </a:spcAft>
              <a:buNone/>
            </a:pPr>
            <a:endParaRPr sz="1700">
              <a:solidFill>
                <a:srgbClr val="757070"/>
              </a:solidFill>
              <a:latin typeface="Open Sans"/>
              <a:ea typeface="Open Sans"/>
              <a:cs typeface="Open Sans"/>
              <a:sym typeface="Open Sans"/>
            </a:endParaRPr>
          </a:p>
          <a:p>
            <a:pPr marL="0" marR="0" lvl="0" indent="0" algn="r" rtl="1">
              <a:spcBef>
                <a:spcPts val="0"/>
              </a:spcBef>
              <a:spcAft>
                <a:spcPts val="0"/>
              </a:spcAft>
              <a:buNone/>
            </a:pPr>
            <a:r>
              <a:rPr lang="en-US" sz="1700">
                <a:solidFill>
                  <a:srgbClr val="757070"/>
                </a:solidFill>
                <a:latin typeface="Open Sans"/>
                <a:ea typeface="Open Sans"/>
                <a:cs typeface="Open Sans"/>
                <a:sym typeface="Open Sans"/>
              </a:rPr>
              <a:t>הפרוטטיקה עוברת לגימור עיצובי (לא ביולוגי – צביעת סימון ע"י אנודציה*, ברק, סימון לייזר, חיסום – חיזוק החומר וכו'), לאחר מכן הפרוטטיקה מועברת לבקרת איכות לביקורות ואריזה. </a:t>
            </a:r>
            <a:endParaRPr/>
          </a:p>
          <a:p>
            <a:pPr marL="0" marR="0" lvl="0" indent="0" algn="r" rtl="1">
              <a:lnSpc>
                <a:spcPct val="64705"/>
              </a:lnSpc>
              <a:spcBef>
                <a:spcPts val="0"/>
              </a:spcBef>
              <a:spcAft>
                <a:spcPts val="0"/>
              </a:spcAft>
              <a:buNone/>
            </a:pPr>
            <a:endParaRPr sz="17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700">
              <a:solidFill>
                <a:srgbClr val="757070"/>
              </a:solidFill>
              <a:latin typeface="Open Sans"/>
              <a:ea typeface="Open Sans"/>
              <a:cs typeface="Open Sans"/>
              <a:sym typeface="Open Sans"/>
            </a:endParaRPr>
          </a:p>
        </p:txBody>
      </p:sp>
      <p:sp>
        <p:nvSpPr>
          <p:cNvPr id="406" name="Shape 406"/>
          <p:cNvSpPr/>
          <p:nvPr/>
        </p:nvSpPr>
        <p:spPr>
          <a:xfrm>
            <a:off x="2410543" y="6112332"/>
            <a:ext cx="1987599" cy="660408"/>
          </a:xfrm>
          <a:prstGeom prst="rect">
            <a:avLst/>
          </a:prstGeom>
          <a:solidFill>
            <a:srgbClr val="50B8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chemeClr val="lt1"/>
                </a:solidFill>
                <a:latin typeface="Open Sans"/>
                <a:ea typeface="Open Sans"/>
                <a:cs typeface="Open Sans"/>
                <a:sym typeface="Open Sans"/>
              </a:rPr>
              <a:t>שטיפת כל החלקים המיוצרים</a:t>
            </a:r>
            <a:endParaRPr sz="1500">
              <a:solidFill>
                <a:schemeClr val="lt1"/>
              </a:solidFill>
              <a:latin typeface="Open Sans"/>
              <a:ea typeface="Open Sans"/>
              <a:cs typeface="Open Sans"/>
              <a:sym typeface="Open Sans"/>
            </a:endParaRPr>
          </a:p>
        </p:txBody>
      </p:sp>
      <p:sp>
        <p:nvSpPr>
          <p:cNvPr id="407" name="Shape 407"/>
          <p:cNvSpPr/>
          <p:nvPr/>
        </p:nvSpPr>
        <p:spPr>
          <a:xfrm>
            <a:off x="5275098" y="6390598"/>
            <a:ext cx="1987599" cy="287897"/>
          </a:xfrm>
          <a:prstGeom prst="rect">
            <a:avLst/>
          </a:prstGeom>
          <a:solidFill>
            <a:srgbClr val="50B8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chemeClr val="lt1"/>
                </a:solidFill>
                <a:latin typeface="Open Sans"/>
                <a:ea typeface="Open Sans"/>
                <a:cs typeface="Open Sans"/>
                <a:sym typeface="Open Sans"/>
              </a:rPr>
              <a:t>גימור עיצוב</a:t>
            </a:r>
            <a:endParaRPr sz="1500">
              <a:solidFill>
                <a:schemeClr val="lt1"/>
              </a:solidFill>
              <a:latin typeface="Open Sans"/>
              <a:ea typeface="Open Sans"/>
              <a:cs typeface="Open Sans"/>
              <a:sym typeface="Open Sans"/>
            </a:endParaRPr>
          </a:p>
        </p:txBody>
      </p:sp>
      <p:cxnSp>
        <p:nvCxnSpPr>
          <p:cNvPr id="408" name="Shape 408"/>
          <p:cNvCxnSpPr/>
          <p:nvPr/>
        </p:nvCxnSpPr>
        <p:spPr>
          <a:xfrm>
            <a:off x="7378552" y="6662338"/>
            <a:ext cx="504000" cy="0"/>
          </a:xfrm>
          <a:prstGeom prst="straightConnector1">
            <a:avLst/>
          </a:prstGeom>
          <a:noFill/>
          <a:ln w="28575" cap="flat" cmpd="sng">
            <a:solidFill>
              <a:srgbClr val="50B848"/>
            </a:solidFill>
            <a:prstDash val="solid"/>
            <a:miter lim="800000"/>
            <a:headEnd type="none" w="sm" len="sm"/>
            <a:tailEnd type="stealth" w="med" len="med"/>
          </a:ln>
        </p:spPr>
      </p:cxnSp>
      <p:sp>
        <p:nvSpPr>
          <p:cNvPr id="409" name="Shape 409"/>
          <p:cNvSpPr/>
          <p:nvPr/>
        </p:nvSpPr>
        <p:spPr>
          <a:xfrm>
            <a:off x="8095407" y="6390598"/>
            <a:ext cx="1987599" cy="287897"/>
          </a:xfrm>
          <a:prstGeom prst="rect">
            <a:avLst/>
          </a:prstGeom>
          <a:solidFill>
            <a:srgbClr val="50B8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chemeClr val="lt1"/>
                </a:solidFill>
                <a:latin typeface="Open Sans"/>
                <a:ea typeface="Open Sans"/>
                <a:cs typeface="Open Sans"/>
                <a:sym typeface="Open Sans"/>
              </a:rPr>
              <a:t>בקרת איכות ואריזה</a:t>
            </a:r>
            <a:endParaRPr sz="1500">
              <a:solidFill>
                <a:schemeClr val="lt1"/>
              </a:solidFill>
              <a:latin typeface="Open Sans"/>
              <a:ea typeface="Open Sans"/>
              <a:cs typeface="Open Sans"/>
              <a:sym typeface="Open Sans"/>
            </a:endParaRPr>
          </a:p>
        </p:txBody>
      </p:sp>
      <p:sp>
        <p:nvSpPr>
          <p:cNvPr id="410" name="Shape 410"/>
          <p:cNvSpPr txBox="1"/>
          <p:nvPr/>
        </p:nvSpPr>
        <p:spPr>
          <a:xfrm>
            <a:off x="4442388" y="6288325"/>
            <a:ext cx="841218" cy="2923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a:solidFill>
                  <a:srgbClr val="757070"/>
                </a:solidFill>
                <a:latin typeface="Open Sans"/>
                <a:ea typeface="Open Sans"/>
                <a:cs typeface="Open Sans"/>
                <a:sym typeface="Open Sans"/>
              </a:rPr>
              <a:t>פרוטטיקה</a:t>
            </a:r>
            <a:endParaRPr sz="1300">
              <a:solidFill>
                <a:srgbClr val="757070"/>
              </a:solidFill>
              <a:latin typeface="Open Sans"/>
              <a:ea typeface="Open Sans"/>
              <a:cs typeface="Open Sans"/>
              <a:sym typeface="Open Sans"/>
            </a:endParaRPr>
          </a:p>
        </p:txBody>
      </p:sp>
      <p:sp>
        <p:nvSpPr>
          <p:cNvPr id="411" name="Shape 411"/>
          <p:cNvSpPr/>
          <p:nvPr/>
        </p:nvSpPr>
        <p:spPr>
          <a:xfrm>
            <a:off x="308100" y="360750"/>
            <a:ext cx="109869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Initial cleaning and separating prosthetic products from the implants</a:t>
            </a:r>
            <a:endParaRPr sz="2500">
              <a:solidFill>
                <a:schemeClr val="dk1"/>
              </a:solidFill>
              <a:latin typeface="Open Sans"/>
              <a:ea typeface="Open Sans"/>
              <a:cs typeface="Open Sans"/>
              <a:sym typeface="Open Sans"/>
            </a:endParaRPr>
          </a:p>
        </p:txBody>
      </p:sp>
      <p:cxnSp>
        <p:nvCxnSpPr>
          <p:cNvPr id="412" name="Shape 412"/>
          <p:cNvCxnSpPr/>
          <p:nvPr/>
        </p:nvCxnSpPr>
        <p:spPr>
          <a:xfrm>
            <a:off x="4610997" y="6660171"/>
            <a:ext cx="504000" cy="0"/>
          </a:xfrm>
          <a:prstGeom prst="straightConnector1">
            <a:avLst/>
          </a:prstGeom>
          <a:noFill/>
          <a:ln w="28575" cap="flat" cmpd="sng">
            <a:solidFill>
              <a:srgbClr val="50B848"/>
            </a:solidFill>
            <a:prstDash val="solid"/>
            <a:miter lim="800000"/>
            <a:headEnd type="none" w="sm" len="sm"/>
            <a:tailEnd type="stealth" w="med" len="med"/>
          </a:ln>
        </p:spPr>
      </p:cxnSp>
      <p:pic>
        <p:nvPicPr>
          <p:cNvPr id="413" name="Shape 413"/>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414" name="Shape 414"/>
          <p:cNvPicPr preferRelativeResize="0"/>
          <p:nvPr/>
        </p:nvPicPr>
        <p:blipFill rotWithShape="1">
          <a:blip r:embed="rId4">
            <a:alphaModFix/>
          </a:blip>
          <a:srcRect/>
          <a:stretch/>
        </p:blipFill>
        <p:spPr>
          <a:xfrm>
            <a:off x="8361680" y="1522527"/>
            <a:ext cx="292141" cy="2921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421" name="Shape 421"/>
          <p:cNvSpPr/>
          <p:nvPr/>
        </p:nvSpPr>
        <p:spPr>
          <a:xfrm>
            <a:off x="1502231" y="3850265"/>
            <a:ext cx="8996410" cy="31880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The process of finishing the surface of the implant using AlphaBio’s NanoTec™ technology involves two stages:</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b="1">
                <a:solidFill>
                  <a:srgbClr val="50B848"/>
                </a:solidFill>
                <a:latin typeface="Open Sans"/>
                <a:ea typeface="Open Sans"/>
                <a:cs typeface="Open Sans"/>
                <a:sym typeface="Open Sans"/>
              </a:rPr>
              <a:t>First Stage:</a:t>
            </a:r>
            <a:r>
              <a:rPr lang="en-US" sz="1600">
                <a:solidFill>
                  <a:srgbClr val="757070"/>
                </a:solidFill>
                <a:latin typeface="Open Sans"/>
                <a:ea typeface="Open Sans"/>
                <a:cs typeface="Open Sans"/>
                <a:sym typeface="Open Sans"/>
              </a:rPr>
              <a:t> Roughening by spraying aluminum oxide sand, which creates a rough surface on the macro level - 20-40 micron. One to three implants are charged into the machine at a time (depends on the machine) and its work ensures consistent, high quality surface roughening.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The machine processes the surface in such a way that ensures a perfect consistency. The process is extremely precise and meticulous.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After that, the implant is cleaned in an ultrasonic* bath (this cleaning is always performed using **treated water).</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b="1">
                <a:solidFill>
                  <a:srgbClr val="58B14B"/>
                </a:solidFill>
                <a:latin typeface="Open Sans"/>
                <a:ea typeface="Open Sans"/>
                <a:cs typeface="Open Sans"/>
                <a:sym typeface="Open Sans"/>
              </a:rPr>
              <a:t>Second Stage</a:t>
            </a:r>
            <a:r>
              <a:rPr lang="en-US" sz="1600">
                <a:solidFill>
                  <a:srgbClr val="757070"/>
                </a:solidFill>
                <a:latin typeface="Open Sans"/>
                <a:ea typeface="Open Sans"/>
                <a:cs typeface="Open Sans"/>
                <a:sym typeface="Open Sans"/>
              </a:rPr>
              <a:t>: ***chemical digestion creates holes on the micro level - 1-5 micron - this stage is performed by connecting the implant to a tray through the inner hexagon (a part of the implant that must be protected from the roughening stage to conserve the precision of connecting the implant to the structure).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The cleaning and chemical digestion stage is performed in the chemical room, which we cannot enter due to safety regulations. We’ll see the final cleaning stage in the clean room. </a:t>
            </a:r>
            <a:endParaRPr sz="1600">
              <a:solidFill>
                <a:srgbClr val="757070"/>
              </a:solidFill>
              <a:latin typeface="Open Sans"/>
              <a:ea typeface="Open Sans"/>
              <a:cs typeface="Open Sans"/>
              <a:sym typeface="Open Sans"/>
            </a:endParaRPr>
          </a:p>
        </p:txBody>
      </p:sp>
      <p:sp>
        <p:nvSpPr>
          <p:cNvPr id="422" name="Shape 422"/>
          <p:cNvSpPr/>
          <p:nvPr/>
        </p:nvSpPr>
        <p:spPr>
          <a:xfrm>
            <a:off x="308095" y="370553"/>
            <a:ext cx="81438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Surface Processing</a:t>
            </a:r>
            <a:endParaRPr sz="2500">
              <a:solidFill>
                <a:schemeClr val="dk1"/>
              </a:solidFill>
              <a:latin typeface="Open Sans"/>
              <a:ea typeface="Open Sans"/>
              <a:cs typeface="Open Sans"/>
              <a:sym typeface="Open Sans"/>
            </a:endParaRPr>
          </a:p>
        </p:txBody>
      </p:sp>
      <p:pic>
        <p:nvPicPr>
          <p:cNvPr id="423" name="Shape 423"/>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424" name="Shape 424"/>
          <p:cNvPicPr preferRelativeResize="0"/>
          <p:nvPr/>
        </p:nvPicPr>
        <p:blipFill rotWithShape="1">
          <a:blip r:embed="rId4">
            <a:alphaModFix/>
          </a:blip>
          <a:srcRect/>
          <a:stretch/>
        </p:blipFill>
        <p:spPr>
          <a:xfrm>
            <a:off x="8383451" y="1111190"/>
            <a:ext cx="292141" cy="2921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431" name="Shape 431"/>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432" name="Shape 432"/>
          <p:cNvSpPr/>
          <p:nvPr/>
        </p:nvSpPr>
        <p:spPr>
          <a:xfrm>
            <a:off x="1949346" y="4239568"/>
            <a:ext cx="8206979"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57070"/>
                </a:solidFill>
                <a:latin typeface="Open Sans"/>
                <a:ea typeface="Open Sans"/>
                <a:cs typeface="Open Sans"/>
                <a:sym typeface="Open Sans"/>
              </a:rPr>
              <a:t>In other companies, where ReCalls for products were performed, the reason was usually issues with the surface quality.</a:t>
            </a:r>
            <a:endParaRPr sz="1800">
              <a:solidFill>
                <a:srgbClr val="757070"/>
              </a:solidFill>
              <a:latin typeface="Open Sans"/>
              <a:ea typeface="Open Sans"/>
              <a:cs typeface="Open Sans"/>
              <a:sym typeface="Open Sans"/>
            </a:endParaRPr>
          </a:p>
          <a:p>
            <a:pPr marL="0" marR="0" lvl="0" indent="0" algn="l" rtl="0">
              <a:spcBef>
                <a:spcPts val="0"/>
              </a:spcBef>
              <a:spcAft>
                <a:spcPts val="0"/>
              </a:spcAft>
              <a:buNone/>
            </a:pPr>
            <a:endParaRPr sz="18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800">
                <a:solidFill>
                  <a:srgbClr val="757070"/>
                </a:solidFill>
                <a:latin typeface="Open Sans"/>
                <a:ea typeface="Open Sans"/>
                <a:cs typeface="Open Sans"/>
                <a:sym typeface="Open Sans"/>
              </a:rPr>
              <a:t>Advantages of NanoTec™ technology:</a:t>
            </a:r>
            <a:endParaRPr sz="1800">
              <a:solidFill>
                <a:srgbClr val="757070"/>
              </a:solidFill>
              <a:latin typeface="Open Sans"/>
              <a:ea typeface="Open Sans"/>
              <a:cs typeface="Open Sans"/>
              <a:sym typeface="Open Sans"/>
            </a:endParaRPr>
          </a:p>
          <a:p>
            <a:pPr marL="285750" marR="0" lvl="0" indent="-285750" algn="l" rtl="0">
              <a:spcBef>
                <a:spcPts val="0"/>
              </a:spcBef>
              <a:spcAft>
                <a:spcPts val="0"/>
              </a:spcAft>
              <a:buClr>
                <a:srgbClr val="757070"/>
              </a:buClr>
              <a:buSzPts val="1800"/>
              <a:buFont typeface="Arial"/>
              <a:buChar char="•"/>
            </a:pPr>
            <a:r>
              <a:rPr lang="en-US" sz="1800">
                <a:solidFill>
                  <a:srgbClr val="757070"/>
                </a:solidFill>
                <a:latin typeface="Open Sans"/>
                <a:ea typeface="Open Sans"/>
                <a:cs typeface="Open Sans"/>
                <a:sym typeface="Open Sans"/>
              </a:rPr>
              <a:t>Increasing the surface area of the implant and thus reinforcing the contact between bone and implant.</a:t>
            </a:r>
            <a:endParaRPr sz="1800">
              <a:solidFill>
                <a:srgbClr val="757070"/>
              </a:solidFill>
              <a:latin typeface="Open Sans"/>
              <a:ea typeface="Open Sans"/>
              <a:cs typeface="Open Sans"/>
              <a:sym typeface="Open Sans"/>
            </a:endParaRPr>
          </a:p>
          <a:p>
            <a:pPr marL="285750" marR="0" lvl="0" indent="-285750" algn="l" rtl="0">
              <a:spcBef>
                <a:spcPts val="0"/>
              </a:spcBef>
              <a:spcAft>
                <a:spcPts val="0"/>
              </a:spcAft>
              <a:buClr>
                <a:srgbClr val="757070"/>
              </a:buClr>
              <a:buSzPts val="1800"/>
              <a:buFont typeface="Open Sans"/>
              <a:buChar char="•"/>
            </a:pPr>
            <a:r>
              <a:rPr lang="en-US" sz="1800">
                <a:solidFill>
                  <a:srgbClr val="757070"/>
                </a:solidFill>
                <a:latin typeface="Open Sans"/>
                <a:ea typeface="Open Sans"/>
                <a:cs typeface="Open Sans"/>
                <a:sym typeface="Open Sans"/>
              </a:rPr>
              <a:t>Greater stability.</a:t>
            </a:r>
            <a:endParaRPr sz="1800">
              <a:solidFill>
                <a:srgbClr val="757070"/>
              </a:solidFill>
              <a:latin typeface="Open Sans"/>
              <a:ea typeface="Open Sans"/>
              <a:cs typeface="Open Sans"/>
              <a:sym typeface="Open Sans"/>
            </a:endParaRPr>
          </a:p>
          <a:p>
            <a:pPr marL="285750" marR="0" lvl="0" indent="-285750" algn="l" rtl="0">
              <a:spcBef>
                <a:spcPts val="0"/>
              </a:spcBef>
              <a:spcAft>
                <a:spcPts val="0"/>
              </a:spcAft>
              <a:buClr>
                <a:srgbClr val="757070"/>
              </a:buClr>
              <a:buSzPts val="1800"/>
              <a:buFont typeface="Open Sans"/>
              <a:buChar char="•"/>
            </a:pPr>
            <a:r>
              <a:rPr lang="en-US" sz="1800">
                <a:solidFill>
                  <a:srgbClr val="757070"/>
                </a:solidFill>
                <a:latin typeface="Open Sans"/>
                <a:ea typeface="Open Sans"/>
                <a:cs typeface="Open Sans"/>
                <a:sym typeface="Open Sans"/>
              </a:rPr>
              <a:t>Shorter recovery period.</a:t>
            </a:r>
            <a:endParaRPr sz="1800">
              <a:solidFill>
                <a:srgbClr val="757070"/>
              </a:solidFill>
              <a:latin typeface="Open Sans"/>
              <a:ea typeface="Open Sans"/>
              <a:cs typeface="Open Sans"/>
              <a:sym typeface="Open Sans"/>
            </a:endParaRPr>
          </a:p>
          <a:p>
            <a:pPr marL="285750" marR="0" lvl="0" indent="-285750" algn="l" rtl="0">
              <a:spcBef>
                <a:spcPts val="0"/>
              </a:spcBef>
              <a:spcAft>
                <a:spcPts val="0"/>
              </a:spcAft>
              <a:buClr>
                <a:srgbClr val="757070"/>
              </a:buClr>
              <a:buSzPts val="1800"/>
              <a:buFont typeface="Open Sans"/>
              <a:buChar char="•"/>
            </a:pPr>
            <a:r>
              <a:rPr lang="en-US" sz="1800">
                <a:solidFill>
                  <a:srgbClr val="757070"/>
                </a:solidFill>
                <a:latin typeface="Open Sans"/>
                <a:ea typeface="Open Sans"/>
                <a:cs typeface="Open Sans"/>
                <a:sym typeface="Open Sans"/>
              </a:rPr>
              <a:t>Greater ability to predict results. </a:t>
            </a:r>
            <a:endParaRPr sz="1800">
              <a:solidFill>
                <a:srgbClr val="757070"/>
              </a:solidFill>
              <a:latin typeface="Open Sans"/>
              <a:ea typeface="Open Sans"/>
              <a:cs typeface="Open Sans"/>
              <a:sym typeface="Open Sans"/>
            </a:endParaRPr>
          </a:p>
        </p:txBody>
      </p:sp>
      <p:sp>
        <p:nvSpPr>
          <p:cNvPr id="433" name="Shape 433"/>
          <p:cNvSpPr/>
          <p:nvPr/>
        </p:nvSpPr>
        <p:spPr>
          <a:xfrm>
            <a:off x="308095" y="360703"/>
            <a:ext cx="81438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Surface Processing</a:t>
            </a:r>
            <a:endParaRPr sz="2500">
              <a:solidFill>
                <a:schemeClr val="dk1"/>
              </a:solidFill>
              <a:latin typeface="Open Sans"/>
              <a:ea typeface="Open Sans"/>
              <a:cs typeface="Open Sans"/>
              <a:sym typeface="Open Sans"/>
            </a:endParaRPr>
          </a:p>
        </p:txBody>
      </p:sp>
      <p:pic>
        <p:nvPicPr>
          <p:cNvPr id="434" name="Shape 434"/>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435" name="Shape 435"/>
          <p:cNvPicPr preferRelativeResize="0"/>
          <p:nvPr/>
        </p:nvPicPr>
        <p:blipFill rotWithShape="1">
          <a:blip r:embed="rId4">
            <a:alphaModFix/>
          </a:blip>
          <a:srcRect/>
          <a:stretch/>
        </p:blipFill>
        <p:spPr>
          <a:xfrm>
            <a:off x="8372565" y="1124371"/>
            <a:ext cx="292141" cy="2921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Shape 440"/>
          <p:cNvPicPr preferRelativeResize="0"/>
          <p:nvPr/>
        </p:nvPicPr>
        <p:blipFill rotWithShape="1">
          <a:blip r:embed="rId3">
            <a:alphaModFix/>
          </a:blip>
          <a:srcRect/>
          <a:stretch/>
        </p:blipFill>
        <p:spPr>
          <a:xfrm>
            <a:off x="0" y="-961053"/>
            <a:ext cx="12192000" cy="8112722"/>
          </a:xfrm>
          <a:prstGeom prst="rect">
            <a:avLst/>
          </a:prstGeom>
          <a:noFill/>
          <a:ln>
            <a:noFill/>
          </a:ln>
        </p:spPr>
      </p:pic>
      <p:sp>
        <p:nvSpPr>
          <p:cNvPr id="441" name="Shape 441"/>
          <p:cNvSpPr txBox="1"/>
          <p:nvPr/>
        </p:nvSpPr>
        <p:spPr>
          <a:xfrm>
            <a:off x="307910" y="905075"/>
            <a:ext cx="3816221" cy="16645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000" b="1" baseline="30000">
                <a:solidFill>
                  <a:srgbClr val="50B848"/>
                </a:solidFill>
                <a:latin typeface="Lato"/>
                <a:ea typeface="Lato"/>
                <a:cs typeface="Lato"/>
                <a:sym typeface="Lato"/>
              </a:rPr>
              <a:t>HIGHEST</a:t>
            </a:r>
            <a:endParaRPr/>
          </a:p>
          <a:p>
            <a:pPr marL="0" marR="0" lvl="0" indent="0" algn="l" rtl="0">
              <a:lnSpc>
                <a:spcPct val="64285"/>
              </a:lnSpc>
              <a:spcBef>
                <a:spcPts val="0"/>
              </a:spcBef>
              <a:spcAft>
                <a:spcPts val="0"/>
              </a:spcAft>
              <a:buNone/>
            </a:pPr>
            <a:r>
              <a:rPr lang="en-US" sz="7000" b="1" baseline="30000">
                <a:solidFill>
                  <a:schemeClr val="dk1"/>
                </a:solidFill>
                <a:latin typeface="Lato"/>
                <a:ea typeface="Lato"/>
                <a:cs typeface="Lato"/>
                <a:sym typeface="Lato"/>
              </a:rPr>
              <a:t>STANDARDS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448" name="Shape 448"/>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449" name="Shape 449"/>
          <p:cNvSpPr/>
          <p:nvPr/>
        </p:nvSpPr>
        <p:spPr>
          <a:xfrm>
            <a:off x="1803569" y="3937393"/>
            <a:ext cx="8790144" cy="28007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After the surface roughening process, the implants are sent for an additional cleaning in an ultrasonic bath in the clean room, in order to reach a higher level of cleanliness.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Each room in the factory is ranked according to its permitted particle levels (PPM). The higher the rank, the lower the level of permitted particle levels. Therefore, many microbial tests are performed in each room to ensure that the required level is maintained.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The air pressure in the clean room is higher than in the atmosphere. Air leaves the room, but cannot enter, except through the purification system.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The clean room undergoes daily, monthly and annual routine tests in order to monitor the bacterial and particle load on the implants. We check the bacterial levels in the air, work surfaces, the employees themselves and, of course, on the implants in order to ensure an efficient sterilization process, and the patients’ safety.</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The clean room has undergone very rigorous testing and meets the requirements of the relevant international standards. Any product concerning the skin (and up to implanted into the tissues) must undergo biocompatibility tests. </a:t>
            </a:r>
            <a:endParaRPr sz="1600">
              <a:solidFill>
                <a:srgbClr val="757070"/>
              </a:solidFill>
              <a:latin typeface="Open Sans"/>
              <a:ea typeface="Open Sans"/>
              <a:cs typeface="Open Sans"/>
              <a:sym typeface="Open Sans"/>
            </a:endParaRPr>
          </a:p>
          <a:p>
            <a:pPr marL="0" marR="0" lvl="0" indent="0" algn="r" rtl="1">
              <a:spcBef>
                <a:spcPts val="0"/>
              </a:spcBef>
              <a:spcAft>
                <a:spcPts val="0"/>
              </a:spcAft>
              <a:buNone/>
            </a:pPr>
            <a:r>
              <a:rPr lang="en-US" sz="1600">
                <a:solidFill>
                  <a:srgbClr val="757070"/>
                </a:solidFill>
                <a:latin typeface="Open Sans"/>
                <a:ea typeface="Open Sans"/>
                <a:cs typeface="Open Sans"/>
                <a:sym typeface="Open Sans"/>
              </a:rPr>
              <a:t> </a:t>
            </a:r>
            <a:endParaRPr sz="1600">
              <a:solidFill>
                <a:srgbClr val="757070"/>
              </a:solidFill>
              <a:latin typeface="Open Sans"/>
              <a:ea typeface="Open Sans"/>
              <a:cs typeface="Open Sans"/>
              <a:sym typeface="Open Sans"/>
            </a:endParaRPr>
          </a:p>
        </p:txBody>
      </p:sp>
      <p:sp>
        <p:nvSpPr>
          <p:cNvPr id="450" name="Shape 450"/>
          <p:cNvSpPr/>
          <p:nvPr/>
        </p:nvSpPr>
        <p:spPr>
          <a:xfrm>
            <a:off x="388645" y="360703"/>
            <a:ext cx="81438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The Clean Room</a:t>
            </a:r>
            <a:endParaRPr sz="2500">
              <a:solidFill>
                <a:schemeClr val="dk1"/>
              </a:solidFill>
              <a:latin typeface="Open Sans"/>
              <a:ea typeface="Open Sans"/>
              <a:cs typeface="Open Sans"/>
              <a:sym typeface="Open Sans"/>
            </a:endParaRPr>
          </a:p>
        </p:txBody>
      </p:sp>
      <p:pic>
        <p:nvPicPr>
          <p:cNvPr id="451" name="Shape 451"/>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452" name="Shape 452"/>
          <p:cNvPicPr preferRelativeResize="0"/>
          <p:nvPr/>
        </p:nvPicPr>
        <p:blipFill rotWithShape="1">
          <a:blip r:embed="rId4">
            <a:alphaModFix/>
          </a:blip>
          <a:srcRect/>
          <a:stretch/>
        </p:blipFill>
        <p:spPr>
          <a:xfrm>
            <a:off x="8371070" y="1867972"/>
            <a:ext cx="292141" cy="2921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459" name="Shape 459"/>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460" name="Shape 460"/>
          <p:cNvSpPr/>
          <p:nvPr/>
        </p:nvSpPr>
        <p:spPr>
          <a:xfrm>
            <a:off x="1035699" y="3937963"/>
            <a:ext cx="9675979" cy="37753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Once the implants are packaged in nothing but transparent test tubes, they are sent for sterilization using gamma waves.</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implants must reach the gamma wave stage with a high level of surface cleanliness:</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When the gamma waves kill the bacteria, the membrane of the bacteria breaks down and endotoxins are released - these substances lead to infections and allergies in the patient’s body. Therefore, the goal is to reach the sterilization stage with the lowest possible levels of bacteria. This requires maintaining sterility and rigorous inspection throughout the entire process.  </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After they are packaged in the clean room, the implants are sent for a final inspection - 100% of the implants undergo a visual inspection for correlation between the product and the description on the packaging, and to see that the packaging is intact. The prosthetics undergo the same inspection but for a sample from each batch.</a:t>
            </a:r>
            <a:endParaRPr sz="17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700">
                <a:solidFill>
                  <a:srgbClr val="757070"/>
                </a:solidFill>
                <a:latin typeface="Open Sans"/>
                <a:ea typeface="Open Sans"/>
                <a:cs typeface="Open Sans"/>
                <a:sym typeface="Open Sans"/>
              </a:rPr>
              <a:t>The prosthetic part is sent from the packaging room to the distribution warehouse. </a:t>
            </a:r>
            <a:endParaRPr sz="17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700">
              <a:solidFill>
                <a:srgbClr val="757070"/>
              </a:solidFill>
              <a:latin typeface="Open Sans"/>
              <a:ea typeface="Open Sans"/>
              <a:cs typeface="Open Sans"/>
              <a:sym typeface="Open Sans"/>
            </a:endParaRPr>
          </a:p>
          <a:p>
            <a:pPr marL="0" marR="0" lvl="0" indent="0" algn="r" rtl="1">
              <a:spcBef>
                <a:spcPts val="0"/>
              </a:spcBef>
              <a:spcAft>
                <a:spcPts val="0"/>
              </a:spcAft>
              <a:buNone/>
            </a:pPr>
            <a:r>
              <a:rPr lang="en-US" sz="1700">
                <a:solidFill>
                  <a:srgbClr val="757070"/>
                </a:solidFill>
                <a:latin typeface="Open Sans"/>
                <a:ea typeface="Open Sans"/>
                <a:cs typeface="Open Sans"/>
                <a:sym typeface="Open Sans"/>
              </a:rPr>
              <a:t> </a:t>
            </a:r>
            <a:endParaRPr sz="17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7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700">
              <a:solidFill>
                <a:srgbClr val="757070"/>
              </a:solidFill>
              <a:latin typeface="Open Sans"/>
              <a:ea typeface="Open Sans"/>
              <a:cs typeface="Open Sans"/>
              <a:sym typeface="Open Sans"/>
            </a:endParaRPr>
          </a:p>
        </p:txBody>
      </p:sp>
      <p:sp>
        <p:nvSpPr>
          <p:cNvPr id="461" name="Shape 461"/>
          <p:cNvSpPr/>
          <p:nvPr/>
        </p:nvSpPr>
        <p:spPr>
          <a:xfrm>
            <a:off x="388645" y="360703"/>
            <a:ext cx="81438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The Clean Room</a:t>
            </a:r>
            <a:endParaRPr sz="2500">
              <a:solidFill>
                <a:schemeClr val="dk1"/>
              </a:solidFill>
              <a:latin typeface="Open Sans"/>
              <a:ea typeface="Open Sans"/>
              <a:cs typeface="Open Sans"/>
              <a:sym typeface="Open Sans"/>
            </a:endParaRPr>
          </a:p>
        </p:txBody>
      </p:sp>
      <p:pic>
        <p:nvPicPr>
          <p:cNvPr id="462" name="Shape 462"/>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463" name="Shape 463"/>
          <p:cNvPicPr preferRelativeResize="0"/>
          <p:nvPr/>
        </p:nvPicPr>
        <p:blipFill rotWithShape="1">
          <a:blip r:embed="rId4">
            <a:alphaModFix/>
          </a:blip>
          <a:srcRect/>
          <a:stretch/>
        </p:blipFill>
        <p:spPr>
          <a:xfrm>
            <a:off x="8360186" y="1894713"/>
            <a:ext cx="292141" cy="2921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470" name="Shape 470"/>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471" name="Shape 471"/>
          <p:cNvSpPr/>
          <p:nvPr/>
        </p:nvSpPr>
        <p:spPr>
          <a:xfrm>
            <a:off x="2092420" y="3927670"/>
            <a:ext cx="8101229" cy="37875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800">
                <a:solidFill>
                  <a:srgbClr val="757070"/>
                </a:solidFill>
                <a:latin typeface="Open Sans"/>
                <a:ea typeface="Open Sans"/>
                <a:cs typeface="Open Sans"/>
                <a:sym typeface="Open Sans"/>
              </a:rPr>
              <a:t> The AlphaBio Tech company supports a strict quality control system, which is subject to the chief quality standards: standard 13485:2006 of the International Standard Organization (ISO), including the Canadian Medical Devices Conformity Assessment System, and Council Directive EEC/93/42. The company products are approved by the European Conformity (CE) and approved for use in the US. </a:t>
            </a: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r>
              <a:rPr lang="en-US" sz="1800">
                <a:solidFill>
                  <a:srgbClr val="757070"/>
                </a:solidFill>
                <a:latin typeface="Open Sans"/>
                <a:ea typeface="Open Sans"/>
                <a:cs typeface="Open Sans"/>
                <a:sym typeface="Open Sans"/>
              </a:rPr>
              <a:t> </a:t>
            </a: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1800">
              <a:solidFill>
                <a:srgbClr val="757070"/>
              </a:solidFill>
              <a:latin typeface="Open Sans"/>
              <a:ea typeface="Open Sans"/>
              <a:cs typeface="Open Sans"/>
              <a:sym typeface="Open Sans"/>
            </a:endParaRPr>
          </a:p>
        </p:txBody>
      </p:sp>
      <p:sp>
        <p:nvSpPr>
          <p:cNvPr id="472" name="Shape 472"/>
          <p:cNvSpPr/>
          <p:nvPr/>
        </p:nvSpPr>
        <p:spPr>
          <a:xfrm>
            <a:off x="388645" y="360703"/>
            <a:ext cx="81438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The Clean Room</a:t>
            </a:r>
            <a:endParaRPr sz="2500">
              <a:solidFill>
                <a:schemeClr val="dk1"/>
              </a:solidFill>
              <a:latin typeface="Open Sans"/>
              <a:ea typeface="Open Sans"/>
              <a:cs typeface="Open Sans"/>
              <a:sym typeface="Open Sans"/>
            </a:endParaRPr>
          </a:p>
        </p:txBody>
      </p:sp>
      <p:pic>
        <p:nvPicPr>
          <p:cNvPr id="473" name="Shape 473"/>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474" name="Shape 474"/>
          <p:cNvPicPr preferRelativeResize="0"/>
          <p:nvPr/>
        </p:nvPicPr>
        <p:blipFill rotWithShape="1">
          <a:blip r:embed="rId4">
            <a:alphaModFix/>
          </a:blip>
          <a:srcRect/>
          <a:stretch/>
        </p:blipFill>
        <p:spPr>
          <a:xfrm>
            <a:off x="8327529" y="1891211"/>
            <a:ext cx="292141" cy="29214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p:nvPr/>
        </p:nvSpPr>
        <p:spPr>
          <a:xfrm>
            <a:off x="2773070" y="384753"/>
            <a:ext cx="8143898" cy="4770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Overview of the Process</a:t>
            </a:r>
            <a:endParaRPr sz="2500">
              <a:solidFill>
                <a:schemeClr val="dk1"/>
              </a:solidFill>
              <a:latin typeface="Open Sans"/>
              <a:ea typeface="Open Sans"/>
              <a:cs typeface="Open Sans"/>
              <a:sym typeface="Open Sans"/>
            </a:endParaRPr>
          </a:p>
        </p:txBody>
      </p:sp>
      <p:sp>
        <p:nvSpPr>
          <p:cNvPr id="481" name="Shape 481"/>
          <p:cNvSpPr txBox="1"/>
          <p:nvPr/>
        </p:nvSpPr>
        <p:spPr>
          <a:xfrm rot="-1417315">
            <a:off x="1737445" y="1654668"/>
            <a:ext cx="1240657"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rgbClr val="757070"/>
                </a:solidFill>
                <a:latin typeface="Open Sans"/>
                <a:ea typeface="Open Sans"/>
                <a:cs typeface="Open Sans"/>
                <a:sym typeface="Open Sans"/>
              </a:rPr>
              <a:t>Prosthetics</a:t>
            </a:r>
            <a:endParaRPr sz="1600">
              <a:solidFill>
                <a:srgbClr val="757070"/>
              </a:solidFill>
              <a:latin typeface="Open Sans"/>
              <a:ea typeface="Open Sans"/>
              <a:cs typeface="Open Sans"/>
              <a:sym typeface="Open Sans"/>
            </a:endParaRPr>
          </a:p>
        </p:txBody>
      </p:sp>
      <p:sp>
        <p:nvSpPr>
          <p:cNvPr id="482" name="Shape 482"/>
          <p:cNvSpPr/>
          <p:nvPr/>
        </p:nvSpPr>
        <p:spPr>
          <a:xfrm>
            <a:off x="587909" y="2328086"/>
            <a:ext cx="1633542" cy="616948"/>
          </a:xfrm>
          <a:prstGeom prst="rect">
            <a:avLst/>
          </a:prstGeom>
          <a:solidFill>
            <a:srgbClr val="50B8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Cleaning</a:t>
            </a:r>
            <a:endParaRPr sz="1600">
              <a:solidFill>
                <a:schemeClr val="dk1"/>
              </a:solidFill>
              <a:latin typeface="Open Sans"/>
              <a:ea typeface="Open Sans"/>
              <a:cs typeface="Open Sans"/>
              <a:sym typeface="Open Sans"/>
            </a:endParaRPr>
          </a:p>
        </p:txBody>
      </p:sp>
      <p:sp>
        <p:nvSpPr>
          <p:cNvPr id="483" name="Shape 483"/>
          <p:cNvSpPr/>
          <p:nvPr/>
        </p:nvSpPr>
        <p:spPr>
          <a:xfrm>
            <a:off x="3131182" y="1451870"/>
            <a:ext cx="1633542" cy="616948"/>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Finish and Design</a:t>
            </a:r>
            <a:endParaRPr sz="1600">
              <a:solidFill>
                <a:schemeClr val="dk1"/>
              </a:solidFill>
              <a:latin typeface="Open Sans"/>
              <a:ea typeface="Open Sans"/>
              <a:cs typeface="Open Sans"/>
              <a:sym typeface="Open Sans"/>
            </a:endParaRPr>
          </a:p>
        </p:txBody>
      </p:sp>
      <p:sp>
        <p:nvSpPr>
          <p:cNvPr id="484" name="Shape 484"/>
          <p:cNvSpPr/>
          <p:nvPr/>
        </p:nvSpPr>
        <p:spPr>
          <a:xfrm>
            <a:off x="5206563" y="1451870"/>
            <a:ext cx="1622017" cy="616948"/>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Quality control and Packaging</a:t>
            </a:r>
            <a:endParaRPr sz="1600">
              <a:solidFill>
                <a:schemeClr val="dk1"/>
              </a:solidFill>
              <a:latin typeface="Open Sans"/>
              <a:ea typeface="Open Sans"/>
              <a:cs typeface="Open Sans"/>
              <a:sym typeface="Open Sans"/>
            </a:endParaRPr>
          </a:p>
        </p:txBody>
      </p:sp>
      <p:sp>
        <p:nvSpPr>
          <p:cNvPr id="485" name="Shape 485"/>
          <p:cNvSpPr/>
          <p:nvPr/>
        </p:nvSpPr>
        <p:spPr>
          <a:xfrm>
            <a:off x="3128793" y="3070855"/>
            <a:ext cx="1633533" cy="615822"/>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Surface Roughening 1</a:t>
            </a:r>
            <a:endParaRPr sz="1600">
              <a:solidFill>
                <a:schemeClr val="dk1"/>
              </a:solidFill>
              <a:latin typeface="Open Sans"/>
              <a:ea typeface="Open Sans"/>
              <a:cs typeface="Open Sans"/>
              <a:sym typeface="Open Sans"/>
            </a:endParaRPr>
          </a:p>
        </p:txBody>
      </p:sp>
      <p:cxnSp>
        <p:nvCxnSpPr>
          <p:cNvPr id="486" name="Shape 486"/>
          <p:cNvCxnSpPr/>
          <p:nvPr/>
        </p:nvCxnSpPr>
        <p:spPr>
          <a:xfrm>
            <a:off x="2063333" y="2999795"/>
            <a:ext cx="979942" cy="417664"/>
          </a:xfrm>
          <a:prstGeom prst="straightConnector1">
            <a:avLst/>
          </a:prstGeom>
          <a:noFill/>
          <a:ln w="28575" cap="flat" cmpd="sng">
            <a:solidFill>
              <a:srgbClr val="50B848"/>
            </a:solidFill>
            <a:prstDash val="solid"/>
            <a:miter lim="800000"/>
            <a:headEnd type="none" w="sm" len="sm"/>
            <a:tailEnd type="stealth" w="med" len="med"/>
          </a:ln>
        </p:spPr>
      </p:cxnSp>
      <p:sp>
        <p:nvSpPr>
          <p:cNvPr id="487" name="Shape 487"/>
          <p:cNvSpPr/>
          <p:nvPr/>
        </p:nvSpPr>
        <p:spPr>
          <a:xfrm>
            <a:off x="5206563" y="3066289"/>
            <a:ext cx="1633534" cy="615822"/>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Cleaning</a:t>
            </a:r>
            <a:endParaRPr sz="1600">
              <a:solidFill>
                <a:schemeClr val="dk1"/>
              </a:solidFill>
              <a:latin typeface="Open Sans"/>
              <a:ea typeface="Open Sans"/>
              <a:cs typeface="Open Sans"/>
              <a:sym typeface="Open Sans"/>
            </a:endParaRPr>
          </a:p>
        </p:txBody>
      </p:sp>
      <p:sp>
        <p:nvSpPr>
          <p:cNvPr id="488" name="Shape 488"/>
          <p:cNvSpPr/>
          <p:nvPr/>
        </p:nvSpPr>
        <p:spPr>
          <a:xfrm>
            <a:off x="7281035" y="3066289"/>
            <a:ext cx="1633534" cy="615822"/>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Surface Roughening 2</a:t>
            </a:r>
            <a:endParaRPr sz="1600">
              <a:solidFill>
                <a:schemeClr val="dk1"/>
              </a:solidFill>
              <a:latin typeface="Open Sans"/>
              <a:ea typeface="Open Sans"/>
              <a:cs typeface="Open Sans"/>
              <a:sym typeface="Open Sans"/>
            </a:endParaRPr>
          </a:p>
        </p:txBody>
      </p:sp>
      <p:sp>
        <p:nvSpPr>
          <p:cNvPr id="489" name="Shape 489"/>
          <p:cNvSpPr/>
          <p:nvPr/>
        </p:nvSpPr>
        <p:spPr>
          <a:xfrm>
            <a:off x="9385223" y="3066289"/>
            <a:ext cx="1633535" cy="615822"/>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Cleaning</a:t>
            </a:r>
            <a:endParaRPr sz="1600">
              <a:solidFill>
                <a:schemeClr val="dk1"/>
              </a:solidFill>
              <a:latin typeface="Open Sans"/>
              <a:ea typeface="Open Sans"/>
              <a:cs typeface="Open Sans"/>
              <a:sym typeface="Open Sans"/>
            </a:endParaRPr>
          </a:p>
        </p:txBody>
      </p:sp>
      <p:sp>
        <p:nvSpPr>
          <p:cNvPr id="490" name="Shape 490"/>
          <p:cNvSpPr/>
          <p:nvPr/>
        </p:nvSpPr>
        <p:spPr>
          <a:xfrm>
            <a:off x="9385229" y="4166591"/>
            <a:ext cx="1633529" cy="61250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Packaging</a:t>
            </a:r>
            <a:endParaRPr sz="1600">
              <a:solidFill>
                <a:schemeClr val="dk1"/>
              </a:solidFill>
              <a:latin typeface="Open Sans"/>
              <a:ea typeface="Open Sans"/>
              <a:cs typeface="Open Sans"/>
              <a:sym typeface="Open Sans"/>
            </a:endParaRPr>
          </a:p>
        </p:txBody>
      </p:sp>
      <p:sp>
        <p:nvSpPr>
          <p:cNvPr id="491" name="Shape 491"/>
          <p:cNvSpPr/>
          <p:nvPr/>
        </p:nvSpPr>
        <p:spPr>
          <a:xfrm>
            <a:off x="7281035" y="5257358"/>
            <a:ext cx="1616178" cy="61250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Projection</a:t>
            </a:r>
            <a:endParaRPr sz="1600">
              <a:solidFill>
                <a:schemeClr val="dk1"/>
              </a:solidFill>
              <a:latin typeface="Open Sans"/>
              <a:ea typeface="Open Sans"/>
              <a:cs typeface="Open Sans"/>
              <a:sym typeface="Open Sans"/>
            </a:endParaRPr>
          </a:p>
        </p:txBody>
      </p:sp>
      <p:sp>
        <p:nvSpPr>
          <p:cNvPr id="492" name="Shape 492"/>
          <p:cNvSpPr/>
          <p:nvPr/>
        </p:nvSpPr>
        <p:spPr>
          <a:xfrm>
            <a:off x="9385217" y="5257358"/>
            <a:ext cx="1633541" cy="59148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Final Inspection</a:t>
            </a:r>
            <a:endParaRPr sz="1600">
              <a:solidFill>
                <a:schemeClr val="dk1"/>
              </a:solidFill>
              <a:latin typeface="Open Sans"/>
              <a:ea typeface="Open Sans"/>
              <a:cs typeface="Open Sans"/>
              <a:sym typeface="Open Sans"/>
            </a:endParaRPr>
          </a:p>
        </p:txBody>
      </p:sp>
      <p:sp>
        <p:nvSpPr>
          <p:cNvPr id="493" name="Shape 493"/>
          <p:cNvSpPr/>
          <p:nvPr/>
        </p:nvSpPr>
        <p:spPr>
          <a:xfrm>
            <a:off x="7286794" y="1451870"/>
            <a:ext cx="1622017" cy="616948"/>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Final Inspection</a:t>
            </a:r>
            <a:endParaRPr sz="1600">
              <a:solidFill>
                <a:schemeClr val="dk1"/>
              </a:solidFill>
              <a:latin typeface="Open Sans"/>
              <a:ea typeface="Open Sans"/>
              <a:cs typeface="Open Sans"/>
              <a:sym typeface="Open Sans"/>
            </a:endParaRPr>
          </a:p>
        </p:txBody>
      </p:sp>
      <p:cxnSp>
        <p:nvCxnSpPr>
          <p:cNvPr id="494" name="Shape 494"/>
          <p:cNvCxnSpPr/>
          <p:nvPr/>
        </p:nvCxnSpPr>
        <p:spPr>
          <a:xfrm rot="10800000" flipH="1">
            <a:off x="1945145" y="1760344"/>
            <a:ext cx="1098130" cy="467379"/>
          </a:xfrm>
          <a:prstGeom prst="straightConnector1">
            <a:avLst/>
          </a:prstGeom>
          <a:noFill/>
          <a:ln w="28575" cap="flat" cmpd="sng">
            <a:solidFill>
              <a:srgbClr val="50B848"/>
            </a:solidFill>
            <a:prstDash val="solid"/>
            <a:miter lim="800000"/>
            <a:headEnd type="none" w="sm" len="sm"/>
            <a:tailEnd type="stealth" w="med" len="med"/>
          </a:ln>
        </p:spPr>
      </p:cxnSp>
      <p:sp>
        <p:nvSpPr>
          <p:cNvPr id="495" name="Shape 495"/>
          <p:cNvSpPr txBox="1"/>
          <p:nvPr/>
        </p:nvSpPr>
        <p:spPr>
          <a:xfrm rot="1424124">
            <a:off x="1825213" y="3204923"/>
            <a:ext cx="1240657"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rgbClr val="757070"/>
                </a:solidFill>
                <a:latin typeface="Open Sans"/>
                <a:ea typeface="Open Sans"/>
                <a:cs typeface="Open Sans"/>
                <a:sym typeface="Open Sans"/>
              </a:rPr>
              <a:t>Implants</a:t>
            </a:r>
            <a:endParaRPr sz="1600">
              <a:solidFill>
                <a:srgbClr val="757070"/>
              </a:solidFill>
              <a:latin typeface="Open Sans"/>
              <a:ea typeface="Open Sans"/>
              <a:cs typeface="Open Sans"/>
              <a:sym typeface="Open Sans"/>
            </a:endParaRPr>
          </a:p>
        </p:txBody>
      </p:sp>
      <p:cxnSp>
        <p:nvCxnSpPr>
          <p:cNvPr id="496" name="Shape 496"/>
          <p:cNvCxnSpPr/>
          <p:nvPr/>
        </p:nvCxnSpPr>
        <p:spPr>
          <a:xfrm>
            <a:off x="4814118" y="3402637"/>
            <a:ext cx="363301" cy="0"/>
          </a:xfrm>
          <a:prstGeom prst="straightConnector1">
            <a:avLst/>
          </a:prstGeom>
          <a:noFill/>
          <a:ln w="28575" cap="flat" cmpd="sng">
            <a:solidFill>
              <a:srgbClr val="50B848"/>
            </a:solidFill>
            <a:prstDash val="solid"/>
            <a:miter lim="800000"/>
            <a:headEnd type="none" w="sm" len="sm"/>
            <a:tailEnd type="stealth" w="med" len="med"/>
          </a:ln>
        </p:spPr>
      </p:cxnSp>
      <p:cxnSp>
        <p:nvCxnSpPr>
          <p:cNvPr id="497" name="Shape 497"/>
          <p:cNvCxnSpPr/>
          <p:nvPr/>
        </p:nvCxnSpPr>
        <p:spPr>
          <a:xfrm>
            <a:off x="6880410" y="3402637"/>
            <a:ext cx="363301" cy="0"/>
          </a:xfrm>
          <a:prstGeom prst="straightConnector1">
            <a:avLst/>
          </a:prstGeom>
          <a:noFill/>
          <a:ln w="28575" cap="flat" cmpd="sng">
            <a:solidFill>
              <a:srgbClr val="50B848"/>
            </a:solidFill>
            <a:prstDash val="solid"/>
            <a:miter lim="800000"/>
            <a:headEnd type="none" w="sm" len="sm"/>
            <a:tailEnd type="stealth" w="med" len="med"/>
          </a:ln>
        </p:spPr>
      </p:cxnSp>
      <p:cxnSp>
        <p:nvCxnSpPr>
          <p:cNvPr id="498" name="Shape 498"/>
          <p:cNvCxnSpPr/>
          <p:nvPr/>
        </p:nvCxnSpPr>
        <p:spPr>
          <a:xfrm>
            <a:off x="4805938" y="1760344"/>
            <a:ext cx="363301" cy="0"/>
          </a:xfrm>
          <a:prstGeom prst="straightConnector1">
            <a:avLst/>
          </a:prstGeom>
          <a:noFill/>
          <a:ln w="28575" cap="flat" cmpd="sng">
            <a:solidFill>
              <a:srgbClr val="50B848"/>
            </a:solidFill>
            <a:prstDash val="solid"/>
            <a:miter lim="800000"/>
            <a:headEnd type="none" w="sm" len="sm"/>
            <a:tailEnd type="stealth" w="med" len="med"/>
          </a:ln>
        </p:spPr>
      </p:cxnSp>
      <p:cxnSp>
        <p:nvCxnSpPr>
          <p:cNvPr id="499" name="Shape 499"/>
          <p:cNvCxnSpPr/>
          <p:nvPr/>
        </p:nvCxnSpPr>
        <p:spPr>
          <a:xfrm>
            <a:off x="6872230" y="1760344"/>
            <a:ext cx="363301" cy="0"/>
          </a:xfrm>
          <a:prstGeom prst="straightConnector1">
            <a:avLst/>
          </a:prstGeom>
          <a:noFill/>
          <a:ln w="28575" cap="flat" cmpd="sng">
            <a:solidFill>
              <a:srgbClr val="50B848"/>
            </a:solidFill>
            <a:prstDash val="solid"/>
            <a:miter lim="800000"/>
            <a:headEnd type="none" w="sm" len="sm"/>
            <a:tailEnd type="stealth" w="med" len="med"/>
          </a:ln>
        </p:spPr>
      </p:cxnSp>
      <p:cxnSp>
        <p:nvCxnSpPr>
          <p:cNvPr id="500" name="Shape 500"/>
          <p:cNvCxnSpPr/>
          <p:nvPr/>
        </p:nvCxnSpPr>
        <p:spPr>
          <a:xfrm>
            <a:off x="8971128" y="3402637"/>
            <a:ext cx="363301" cy="0"/>
          </a:xfrm>
          <a:prstGeom prst="straightConnector1">
            <a:avLst/>
          </a:prstGeom>
          <a:noFill/>
          <a:ln w="28575" cap="flat" cmpd="sng">
            <a:solidFill>
              <a:srgbClr val="50B848"/>
            </a:solidFill>
            <a:prstDash val="solid"/>
            <a:miter lim="800000"/>
            <a:headEnd type="none" w="sm" len="sm"/>
            <a:tailEnd type="stealth" w="med" len="med"/>
          </a:ln>
        </p:spPr>
      </p:cxnSp>
      <p:cxnSp>
        <p:nvCxnSpPr>
          <p:cNvPr id="501" name="Shape 501"/>
          <p:cNvCxnSpPr/>
          <p:nvPr/>
        </p:nvCxnSpPr>
        <p:spPr>
          <a:xfrm>
            <a:off x="10159750" y="3750857"/>
            <a:ext cx="0" cy="351974"/>
          </a:xfrm>
          <a:prstGeom prst="straightConnector1">
            <a:avLst/>
          </a:prstGeom>
          <a:noFill/>
          <a:ln w="28575" cap="flat" cmpd="sng">
            <a:solidFill>
              <a:srgbClr val="50B848"/>
            </a:solidFill>
            <a:prstDash val="solid"/>
            <a:miter lim="800000"/>
            <a:headEnd type="none" w="sm" len="sm"/>
            <a:tailEnd type="stealth" w="med" len="med"/>
          </a:ln>
        </p:spPr>
      </p:cxnSp>
      <p:cxnSp>
        <p:nvCxnSpPr>
          <p:cNvPr id="502" name="Shape 502"/>
          <p:cNvCxnSpPr/>
          <p:nvPr/>
        </p:nvCxnSpPr>
        <p:spPr>
          <a:xfrm>
            <a:off x="10159750" y="4825755"/>
            <a:ext cx="0" cy="351974"/>
          </a:xfrm>
          <a:prstGeom prst="straightConnector1">
            <a:avLst/>
          </a:prstGeom>
          <a:noFill/>
          <a:ln w="28575" cap="flat" cmpd="sng">
            <a:solidFill>
              <a:srgbClr val="50B848"/>
            </a:solidFill>
            <a:prstDash val="solid"/>
            <a:miter lim="800000"/>
            <a:headEnd type="none" w="sm" len="sm"/>
            <a:tailEnd type="stealth" w="med" len="med"/>
          </a:ln>
        </p:spPr>
      </p:cxnSp>
      <p:cxnSp>
        <p:nvCxnSpPr>
          <p:cNvPr id="503" name="Shape 503"/>
          <p:cNvCxnSpPr/>
          <p:nvPr/>
        </p:nvCxnSpPr>
        <p:spPr>
          <a:xfrm rot="10800000">
            <a:off x="8944354" y="5563612"/>
            <a:ext cx="390075" cy="0"/>
          </a:xfrm>
          <a:prstGeom prst="straightConnector1">
            <a:avLst/>
          </a:prstGeom>
          <a:noFill/>
          <a:ln w="28575" cap="flat" cmpd="sng">
            <a:solidFill>
              <a:srgbClr val="50B848"/>
            </a:solidFill>
            <a:prstDash val="solid"/>
            <a:miter lim="800000"/>
            <a:headEnd type="none" w="sm" len="sm"/>
            <a:tailEnd type="stealth"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510" name="Shape 510"/>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511" name="Shape 511"/>
          <p:cNvSpPr/>
          <p:nvPr/>
        </p:nvSpPr>
        <p:spPr>
          <a:xfrm>
            <a:off x="677909" y="3853022"/>
            <a:ext cx="10444181" cy="37875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800">
                <a:solidFill>
                  <a:srgbClr val="757070"/>
                </a:solidFill>
                <a:latin typeface="Open Sans"/>
                <a:ea typeface="Open Sans"/>
                <a:cs typeface="Open Sans"/>
                <a:sym typeface="Open Sans"/>
              </a:rPr>
              <a:t>All the company’s factory products are packaged here. </a:t>
            </a:r>
            <a:endParaRPr sz="1800">
              <a:solidFill>
                <a:srgbClr val="757070"/>
              </a:solidFill>
              <a:latin typeface="Open Sans"/>
              <a:ea typeface="Open Sans"/>
              <a:cs typeface="Open Sans"/>
              <a:sym typeface="Open Sans"/>
            </a:endParaRPr>
          </a:p>
          <a:p>
            <a:pPr marL="0" marR="0" lvl="0" indent="0" algn="l" rtl="0">
              <a:lnSpc>
                <a:spcPct val="150000"/>
              </a:lnSpc>
              <a:spcBef>
                <a:spcPts val="0"/>
              </a:spcBef>
              <a:spcAft>
                <a:spcPts val="0"/>
              </a:spcAft>
              <a:buNone/>
            </a:pPr>
            <a:r>
              <a:rPr lang="en-US" sz="1800">
                <a:solidFill>
                  <a:srgbClr val="757070"/>
                </a:solidFill>
                <a:latin typeface="Open Sans"/>
                <a:ea typeface="Open Sans"/>
                <a:cs typeface="Open Sans"/>
                <a:sym typeface="Open Sans"/>
              </a:rPr>
              <a:t>In this room, a final visual inspection is conducted for the prosthetic products and a final inspection for the packaging of the implant. </a:t>
            </a:r>
            <a:endParaRPr sz="1800">
              <a:solidFill>
                <a:srgbClr val="757070"/>
              </a:solidFill>
              <a:latin typeface="Open Sans"/>
              <a:ea typeface="Open Sans"/>
              <a:cs typeface="Open Sans"/>
              <a:sym typeface="Open Sans"/>
            </a:endParaRPr>
          </a:p>
          <a:p>
            <a:pPr marL="0" marR="0" lvl="0" indent="0" algn="l" rtl="0">
              <a:lnSpc>
                <a:spcPct val="150000"/>
              </a:lnSpc>
              <a:spcBef>
                <a:spcPts val="0"/>
              </a:spcBef>
              <a:spcAft>
                <a:spcPts val="0"/>
              </a:spcAft>
              <a:buNone/>
            </a:pPr>
            <a:r>
              <a:rPr lang="en-US" sz="1800">
                <a:solidFill>
                  <a:srgbClr val="757070"/>
                </a:solidFill>
                <a:latin typeface="Open Sans"/>
                <a:ea typeface="Open Sans"/>
                <a:cs typeface="Open Sans"/>
                <a:sym typeface="Open Sans"/>
              </a:rPr>
              <a:t>The final inspection for quality assurance for each batch, with no exceptions, is also performed in this room.</a:t>
            </a:r>
            <a:endParaRPr sz="1800">
              <a:solidFill>
                <a:srgbClr val="757070"/>
              </a:solidFill>
              <a:latin typeface="Open Sans"/>
              <a:ea typeface="Open Sans"/>
              <a:cs typeface="Open Sans"/>
              <a:sym typeface="Open Sans"/>
            </a:endParaRPr>
          </a:p>
          <a:p>
            <a:pPr marL="0" marR="0" lvl="0" indent="0" algn="l" rtl="0">
              <a:lnSpc>
                <a:spcPct val="150000"/>
              </a:lnSpc>
              <a:spcBef>
                <a:spcPts val="0"/>
              </a:spcBef>
              <a:spcAft>
                <a:spcPts val="0"/>
              </a:spcAft>
              <a:buNone/>
            </a:pPr>
            <a:r>
              <a:rPr lang="en-US" sz="1800">
                <a:solidFill>
                  <a:srgbClr val="757070"/>
                </a:solidFill>
                <a:latin typeface="Open Sans"/>
                <a:ea typeface="Open Sans"/>
                <a:cs typeface="Open Sans"/>
                <a:sym typeface="Open Sans"/>
              </a:rPr>
              <a:t>In the final inspection, we make sure that all the processes have been carried out and approved, that we have all the files, that the labels are correct, that the defects have been separated from the ordinary parts, that all the processes were appropriately reported in the enterprise resource planning (ERP) system, and that the part is in line with the production instructions. </a:t>
            </a: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r>
              <a:rPr lang="en-US" sz="1800">
                <a:solidFill>
                  <a:srgbClr val="757070"/>
                </a:solidFill>
                <a:latin typeface="Open Sans"/>
                <a:ea typeface="Open Sans"/>
                <a:cs typeface="Open Sans"/>
                <a:sym typeface="Open Sans"/>
              </a:rPr>
              <a:t> </a:t>
            </a: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1800">
              <a:solidFill>
                <a:srgbClr val="757070"/>
              </a:solidFill>
              <a:latin typeface="Open Sans"/>
              <a:ea typeface="Open Sans"/>
              <a:cs typeface="Open Sans"/>
              <a:sym typeface="Open Sans"/>
            </a:endParaRPr>
          </a:p>
        </p:txBody>
      </p:sp>
      <p:sp>
        <p:nvSpPr>
          <p:cNvPr id="512" name="Shape 512"/>
          <p:cNvSpPr/>
          <p:nvPr/>
        </p:nvSpPr>
        <p:spPr>
          <a:xfrm>
            <a:off x="388645" y="360703"/>
            <a:ext cx="81438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Packaging Room</a:t>
            </a:r>
            <a:endParaRPr sz="2500">
              <a:solidFill>
                <a:schemeClr val="dk1"/>
              </a:solidFill>
              <a:latin typeface="Open Sans"/>
              <a:ea typeface="Open Sans"/>
              <a:cs typeface="Open Sans"/>
              <a:sym typeface="Open Sans"/>
            </a:endParaRPr>
          </a:p>
        </p:txBody>
      </p:sp>
      <p:pic>
        <p:nvPicPr>
          <p:cNvPr id="513" name="Shape 513"/>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514" name="Shape 514"/>
          <p:cNvPicPr preferRelativeResize="0"/>
          <p:nvPr/>
        </p:nvPicPr>
        <p:blipFill rotWithShape="1">
          <a:blip r:embed="rId4">
            <a:alphaModFix/>
          </a:blip>
          <a:srcRect/>
          <a:stretch/>
        </p:blipFill>
        <p:spPr>
          <a:xfrm>
            <a:off x="8436386" y="3549995"/>
            <a:ext cx="292141" cy="2921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325876" y="384750"/>
            <a:ext cx="3888900" cy="4770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500" dirty="0" smtClean="0">
                <a:solidFill>
                  <a:schemeClr val="dk1"/>
                </a:solidFill>
                <a:latin typeface="Open Sans"/>
                <a:ea typeface="Open Sans"/>
                <a:cs typeface="Open Sans"/>
                <a:sym typeface="Open Sans"/>
              </a:rPr>
              <a:t>Protocol for Factory Tours</a:t>
            </a:r>
            <a:endParaRPr dirty="0"/>
          </a:p>
        </p:txBody>
      </p:sp>
      <p:sp>
        <p:nvSpPr>
          <p:cNvPr id="241" name="Shape 241"/>
          <p:cNvSpPr/>
          <p:nvPr/>
        </p:nvSpPr>
        <p:spPr>
          <a:xfrm>
            <a:off x="2545815" y="1421094"/>
            <a:ext cx="7100370" cy="5052152"/>
          </a:xfrm>
          <a:prstGeom prst="rect">
            <a:avLst/>
          </a:prstGeom>
          <a:noFill/>
          <a:ln>
            <a:noFill/>
          </a:ln>
        </p:spPr>
        <p:txBody>
          <a:bodyPr spcFirstLastPara="1" wrap="square" lIns="91425" tIns="45700" rIns="91425" bIns="45700" anchor="t" anchorCtr="0">
            <a:noAutofit/>
          </a:bodyPr>
          <a:lstStyle/>
          <a:p>
            <a:pPr marL="0" marR="0" lvl="0" indent="0" algn="l" rtl="0">
              <a:lnSpc>
                <a:spcPct val="136363"/>
              </a:lnSpc>
              <a:spcBef>
                <a:spcPts val="0"/>
              </a:spcBef>
              <a:spcAft>
                <a:spcPts val="0"/>
              </a:spcAft>
              <a:buNone/>
            </a:pPr>
            <a:r>
              <a:rPr lang="en-US" sz="2200" dirty="0" smtClean="0">
                <a:solidFill>
                  <a:srgbClr val="50B848"/>
                </a:solidFill>
                <a:latin typeface="Open Sans"/>
                <a:ea typeface="Open Sans"/>
                <a:cs typeface="Open Sans"/>
                <a:sym typeface="Open Sans"/>
              </a:rPr>
              <a:t>Please use this procedure when conducting a tour:</a:t>
            </a:r>
            <a:endParaRPr dirty="0"/>
          </a:p>
          <a:p>
            <a:pPr marL="457200" marR="0" lvl="0" indent="-457200" algn="l" rtl="0">
              <a:lnSpc>
                <a:spcPct val="136363"/>
              </a:lnSpc>
              <a:spcBef>
                <a:spcPts val="0"/>
              </a:spcBef>
              <a:spcAft>
                <a:spcPts val="0"/>
              </a:spcAft>
              <a:buClr>
                <a:srgbClr val="757070"/>
              </a:buClr>
              <a:buSzPts val="2200"/>
              <a:buFont typeface="Open Sans"/>
              <a:buAutoNum type="arabicPeriod"/>
            </a:pPr>
            <a:r>
              <a:rPr lang="en-US" sz="2200" dirty="0">
                <a:solidFill>
                  <a:srgbClr val="757070"/>
                </a:solidFill>
                <a:latin typeface="Open Sans"/>
                <a:ea typeface="Open Sans"/>
                <a:cs typeface="Open Sans"/>
                <a:sym typeface="Open Sans"/>
              </a:rPr>
              <a:t>Email the entire factory at least 3 days before the date, informing them of the number of participants, date and time of the tour. </a:t>
            </a:r>
            <a:endParaRPr sz="2200" dirty="0">
              <a:solidFill>
                <a:srgbClr val="757070"/>
              </a:solidFill>
              <a:latin typeface="Open Sans"/>
              <a:ea typeface="Open Sans"/>
              <a:cs typeface="Open Sans"/>
              <a:sym typeface="Open Sans"/>
            </a:endParaRPr>
          </a:p>
          <a:p>
            <a:pPr marL="457200" marR="0" lvl="0" indent="-457200" algn="l" rtl="0">
              <a:lnSpc>
                <a:spcPct val="136363"/>
              </a:lnSpc>
              <a:spcBef>
                <a:spcPts val="0"/>
              </a:spcBef>
              <a:spcAft>
                <a:spcPts val="0"/>
              </a:spcAft>
              <a:buClr>
                <a:srgbClr val="757070"/>
              </a:buClr>
              <a:buSzPts val="2200"/>
              <a:buFont typeface="Open Sans"/>
              <a:buAutoNum type="arabicPeriod"/>
            </a:pPr>
            <a:r>
              <a:rPr lang="en-US" sz="2200" dirty="0">
                <a:solidFill>
                  <a:srgbClr val="757070"/>
                </a:solidFill>
                <a:latin typeface="Open Sans"/>
                <a:ea typeface="Open Sans"/>
                <a:cs typeface="Open Sans"/>
                <a:sym typeface="Open Sans"/>
              </a:rPr>
              <a:t>Tour hours - due to the employees’ lunch breaks the tour should not take place between 12-2pm. </a:t>
            </a:r>
            <a:endParaRPr dirty="0"/>
          </a:p>
          <a:p>
            <a:pPr marL="457200" marR="0" lvl="0" indent="-457200" algn="l" rtl="0">
              <a:lnSpc>
                <a:spcPct val="136363"/>
              </a:lnSpc>
              <a:spcBef>
                <a:spcPts val="0"/>
              </a:spcBef>
              <a:spcAft>
                <a:spcPts val="0"/>
              </a:spcAft>
              <a:buClr>
                <a:srgbClr val="757070"/>
              </a:buClr>
              <a:buSzPts val="2200"/>
              <a:buFont typeface="Open Sans"/>
              <a:buAutoNum type="arabicPeriod"/>
            </a:pPr>
            <a:r>
              <a:rPr lang="en-US" sz="2200" dirty="0">
                <a:solidFill>
                  <a:srgbClr val="757070"/>
                </a:solidFill>
                <a:latin typeface="Open Sans"/>
                <a:ea typeface="Open Sans"/>
                <a:cs typeface="Open Sans"/>
                <a:sym typeface="Open Sans"/>
              </a:rPr>
              <a:t>Number of participants - 15-20 (as few as possible - the passageways are very narrow). </a:t>
            </a:r>
            <a:endParaRPr dirty="0"/>
          </a:p>
          <a:p>
            <a:pPr marL="457200" marR="0" lvl="0" indent="-457200" algn="l" rtl="0">
              <a:lnSpc>
                <a:spcPct val="136363"/>
              </a:lnSpc>
              <a:spcBef>
                <a:spcPts val="0"/>
              </a:spcBef>
              <a:spcAft>
                <a:spcPts val="0"/>
              </a:spcAft>
              <a:buClr>
                <a:srgbClr val="757070"/>
              </a:buClr>
              <a:buSzPts val="2200"/>
              <a:buFont typeface="Open Sans"/>
              <a:buAutoNum type="arabicPeriod"/>
            </a:pPr>
            <a:r>
              <a:rPr lang="en-US" sz="2200" dirty="0">
                <a:solidFill>
                  <a:srgbClr val="757070"/>
                </a:solidFill>
                <a:latin typeface="Open Sans"/>
                <a:ea typeface="Open Sans"/>
                <a:cs typeface="Open Sans"/>
                <a:sym typeface="Open Sans"/>
              </a:rPr>
              <a:t>An internal guide from the quality engineering department should be reserved in advance (through Levi </a:t>
            </a:r>
            <a:r>
              <a:rPr lang="en-US" sz="2200" dirty="0" err="1">
                <a:solidFill>
                  <a:srgbClr val="757070"/>
                </a:solidFill>
                <a:latin typeface="Open Sans"/>
                <a:ea typeface="Open Sans"/>
                <a:cs typeface="Open Sans"/>
                <a:sym typeface="Open Sans"/>
              </a:rPr>
              <a:t>Shteinberg</a:t>
            </a:r>
            <a:r>
              <a:rPr lang="en-US" sz="2200" dirty="0">
                <a:solidFill>
                  <a:srgbClr val="757070"/>
                </a:solidFill>
                <a:latin typeface="Open Sans"/>
                <a:ea typeface="Open Sans"/>
                <a:cs typeface="Open Sans"/>
                <a:sym typeface="Open Sans"/>
              </a:rPr>
              <a:t>/Yuval </a:t>
            </a:r>
            <a:r>
              <a:rPr lang="en-US" sz="2200" dirty="0" err="1">
                <a:solidFill>
                  <a:srgbClr val="757070"/>
                </a:solidFill>
                <a:latin typeface="Open Sans"/>
                <a:ea typeface="Open Sans"/>
                <a:cs typeface="Open Sans"/>
                <a:sym typeface="Open Sans"/>
              </a:rPr>
              <a:t>Biti</a:t>
            </a:r>
            <a:r>
              <a:rPr lang="en-US" sz="2200" dirty="0">
                <a:solidFill>
                  <a:srgbClr val="757070"/>
                </a:solidFill>
                <a:latin typeface="Open Sans"/>
                <a:ea typeface="Open Sans"/>
                <a:cs typeface="Open Sans"/>
                <a:sym typeface="Open Sans"/>
              </a:rPr>
              <a:t>).</a:t>
            </a:r>
            <a:endParaRPr dirty="0"/>
          </a:p>
          <a:p>
            <a:pPr marL="457200" marR="0" lvl="0" indent="-457200" algn="l" rtl="0">
              <a:lnSpc>
                <a:spcPct val="136363"/>
              </a:lnSpc>
              <a:spcBef>
                <a:spcPts val="0"/>
              </a:spcBef>
              <a:spcAft>
                <a:spcPts val="0"/>
              </a:spcAft>
              <a:buClr>
                <a:srgbClr val="757070"/>
              </a:buClr>
              <a:buSzPts val="2200"/>
              <a:buFont typeface="Open Sans"/>
              <a:buAutoNum type="arabicPeriod"/>
            </a:pPr>
            <a:r>
              <a:rPr lang="en-US" sz="2200" dirty="0">
                <a:solidFill>
                  <a:srgbClr val="757070"/>
                </a:solidFill>
                <a:latin typeface="Open Sans"/>
                <a:ea typeface="Open Sans"/>
                <a:cs typeface="Open Sans"/>
                <a:sym typeface="Open Sans"/>
              </a:rPr>
              <a:t>Check which of the machines is operating before the tour in order to get there directly for a live demonstration.</a:t>
            </a:r>
            <a:endParaRPr dirty="0"/>
          </a:p>
          <a:p>
            <a:pPr marL="457200" marR="0" lvl="0" indent="-457200" algn="l" rtl="0">
              <a:lnSpc>
                <a:spcPct val="136363"/>
              </a:lnSpc>
              <a:spcBef>
                <a:spcPts val="0"/>
              </a:spcBef>
              <a:spcAft>
                <a:spcPts val="0"/>
              </a:spcAft>
              <a:buClr>
                <a:srgbClr val="757070"/>
              </a:buClr>
              <a:buSzPts val="2200"/>
              <a:buFont typeface="Open Sans"/>
              <a:buAutoNum type="arabicPeriod"/>
            </a:pPr>
            <a:r>
              <a:rPr lang="en-US" sz="2200" dirty="0">
                <a:solidFill>
                  <a:srgbClr val="757070"/>
                </a:solidFill>
                <a:latin typeface="Open Sans"/>
                <a:ea typeface="Open Sans"/>
                <a:cs typeface="Open Sans"/>
                <a:sym typeface="Open Sans"/>
              </a:rPr>
              <a:t>Photography on the production floor is prohibited.</a:t>
            </a:r>
            <a:endParaRPr sz="2200" dirty="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2000" dirty="0">
              <a:solidFill>
                <a:srgbClr val="757070"/>
              </a:solidFill>
              <a:latin typeface="Lato Light"/>
              <a:ea typeface="Lato Light"/>
              <a:cs typeface="Lato Light"/>
              <a:sym typeface="Lato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521" name="Shape 521"/>
          <p:cNvSpPr/>
          <p:nvPr/>
        </p:nvSpPr>
        <p:spPr>
          <a:xfrm>
            <a:off x="2846852" y="4555325"/>
            <a:ext cx="6498296" cy="295657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800">
                <a:solidFill>
                  <a:srgbClr val="757070"/>
                </a:solidFill>
                <a:latin typeface="Open Sans"/>
                <a:ea typeface="Open Sans"/>
                <a:cs typeface="Open Sans"/>
                <a:sym typeface="Open Sans"/>
              </a:rPr>
              <a:t>AlphaBio Tech. has two distribution warehouses - in Israel and Holland - </a:t>
            </a:r>
            <a:endParaRPr sz="1800">
              <a:solidFill>
                <a:srgbClr val="757070"/>
              </a:solidFill>
              <a:latin typeface="Open Sans"/>
              <a:ea typeface="Open Sans"/>
              <a:cs typeface="Open Sans"/>
              <a:sym typeface="Open Sans"/>
            </a:endParaRPr>
          </a:p>
          <a:p>
            <a:pPr marL="0" marR="0" lvl="0" indent="0" algn="l" rtl="0">
              <a:lnSpc>
                <a:spcPct val="150000"/>
              </a:lnSpc>
              <a:spcBef>
                <a:spcPts val="0"/>
              </a:spcBef>
              <a:spcAft>
                <a:spcPts val="0"/>
              </a:spcAft>
              <a:buNone/>
            </a:pPr>
            <a:r>
              <a:rPr lang="en-US" sz="1800">
                <a:solidFill>
                  <a:srgbClr val="757070"/>
                </a:solidFill>
                <a:latin typeface="Open Sans"/>
                <a:ea typeface="Open Sans"/>
                <a:cs typeface="Open Sans"/>
                <a:sym typeface="Open Sans"/>
              </a:rPr>
              <a:t>these two distribution warehouses are responsible for providing the merchandise to over 50 different states. </a:t>
            </a:r>
            <a:endParaRPr sz="1800">
              <a:solidFill>
                <a:srgbClr val="757070"/>
              </a:solidFill>
              <a:latin typeface="Open Sans"/>
              <a:ea typeface="Open Sans"/>
              <a:cs typeface="Open Sans"/>
              <a:sym typeface="Open Sans"/>
            </a:endParaRPr>
          </a:p>
          <a:p>
            <a:pPr marL="0" marR="0" lvl="0" indent="0" algn="l" rtl="0">
              <a:lnSpc>
                <a:spcPct val="150000"/>
              </a:lnSpc>
              <a:spcBef>
                <a:spcPts val="0"/>
              </a:spcBef>
              <a:spcAft>
                <a:spcPts val="0"/>
              </a:spcAft>
              <a:buNone/>
            </a:pPr>
            <a:r>
              <a:rPr lang="en-US" sz="1800">
                <a:solidFill>
                  <a:srgbClr val="757070"/>
                </a:solidFill>
                <a:latin typeface="Open Sans"/>
                <a:ea typeface="Open Sans"/>
                <a:cs typeface="Open Sans"/>
                <a:sym typeface="Open Sans"/>
              </a:rPr>
              <a:t>We cannot show you the distribution warehouse for security reasons.</a:t>
            </a: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1800">
              <a:solidFill>
                <a:srgbClr val="757070"/>
              </a:solidFill>
              <a:latin typeface="Open Sans"/>
              <a:ea typeface="Open Sans"/>
              <a:cs typeface="Open Sans"/>
              <a:sym typeface="Open Sans"/>
            </a:endParaRPr>
          </a:p>
          <a:p>
            <a:pPr marL="0" marR="0" lvl="0" indent="0" algn="r" rtl="1">
              <a:lnSpc>
                <a:spcPct val="150000"/>
              </a:lnSpc>
              <a:spcBef>
                <a:spcPts val="0"/>
              </a:spcBef>
              <a:spcAft>
                <a:spcPts val="0"/>
              </a:spcAft>
              <a:buNone/>
            </a:pPr>
            <a:endParaRPr sz="1800">
              <a:solidFill>
                <a:srgbClr val="757070"/>
              </a:solidFill>
              <a:latin typeface="Open Sans"/>
              <a:ea typeface="Open Sans"/>
              <a:cs typeface="Open Sans"/>
              <a:sym typeface="Open Sans"/>
            </a:endParaRPr>
          </a:p>
        </p:txBody>
      </p:sp>
      <p:sp>
        <p:nvSpPr>
          <p:cNvPr id="522" name="Shape 522"/>
          <p:cNvSpPr/>
          <p:nvPr/>
        </p:nvSpPr>
        <p:spPr>
          <a:xfrm>
            <a:off x="308095" y="370528"/>
            <a:ext cx="81438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Distribution Warehouse</a:t>
            </a:r>
            <a:endParaRPr sz="2500">
              <a:solidFill>
                <a:schemeClr val="dk1"/>
              </a:solidFill>
              <a:latin typeface="Open Sans"/>
              <a:ea typeface="Open Sans"/>
              <a:cs typeface="Open Sans"/>
              <a:sym typeface="Open Sans"/>
            </a:endParaRPr>
          </a:p>
        </p:txBody>
      </p:sp>
      <p:pic>
        <p:nvPicPr>
          <p:cNvPr id="523" name="Shape 523"/>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524" name="Shape 524"/>
          <p:cNvPicPr preferRelativeResize="0"/>
          <p:nvPr/>
        </p:nvPicPr>
        <p:blipFill rotWithShape="1">
          <a:blip r:embed="rId4">
            <a:alphaModFix/>
          </a:blip>
          <a:srcRect/>
          <a:stretch/>
        </p:blipFill>
        <p:spPr>
          <a:xfrm>
            <a:off x="9590272" y="2726328"/>
            <a:ext cx="292141" cy="2921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531" name="Shape 531"/>
          <p:cNvSpPr/>
          <p:nvPr/>
        </p:nvSpPr>
        <p:spPr>
          <a:xfrm>
            <a:off x="2006138" y="2044113"/>
            <a:ext cx="8212975"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757070"/>
                </a:solidFill>
                <a:latin typeface="Open Sans"/>
                <a:ea typeface="Open Sans"/>
                <a:cs typeface="Open Sans"/>
                <a:sym typeface="Open Sans"/>
              </a:rPr>
              <a:t>AlphaBio Tech’s global training center provides a wide variety of professional training courses, from basic courses on dental implants to advanced courses for experienced dentists.</a:t>
            </a:r>
            <a:endParaRPr sz="2000">
              <a:solidFill>
                <a:srgbClr val="757070"/>
              </a:solidFill>
              <a:latin typeface="Open Sans"/>
              <a:ea typeface="Open Sans"/>
              <a:cs typeface="Open Sans"/>
              <a:sym typeface="Open Sans"/>
            </a:endParaRPr>
          </a:p>
          <a:p>
            <a:pPr marL="0" marR="0" lvl="0" indent="0" algn="l" rtl="0">
              <a:spcBef>
                <a:spcPts val="0"/>
              </a:spcBef>
              <a:spcAft>
                <a:spcPts val="0"/>
              </a:spcAft>
              <a:buNone/>
            </a:pPr>
            <a:endParaRPr sz="20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2000">
                <a:solidFill>
                  <a:srgbClr val="757070"/>
                </a:solidFill>
                <a:latin typeface="Open Sans"/>
                <a:ea typeface="Open Sans"/>
                <a:cs typeface="Open Sans"/>
                <a:sym typeface="Open Sans"/>
              </a:rPr>
              <a:t>AlphaBio has made training as a top priority its motto. Our goal is to grant added value to doctors in their work, give them access to knowledge that will ease their practice, exposing doctors to the most advanced clinical research in the world, thereby continuously improving the medical services received by the patient.</a:t>
            </a:r>
            <a:endParaRPr sz="2000">
              <a:solidFill>
                <a:srgbClr val="757070"/>
              </a:solidFill>
              <a:latin typeface="Open Sans"/>
              <a:ea typeface="Open Sans"/>
              <a:cs typeface="Open Sans"/>
              <a:sym typeface="Open Sans"/>
            </a:endParaRPr>
          </a:p>
          <a:p>
            <a:pPr marL="0" marR="0" lvl="0" indent="0" algn="l" rtl="0">
              <a:spcBef>
                <a:spcPts val="0"/>
              </a:spcBef>
              <a:spcAft>
                <a:spcPts val="0"/>
              </a:spcAft>
              <a:buNone/>
            </a:pPr>
            <a:endParaRPr sz="20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2000">
                <a:solidFill>
                  <a:srgbClr val="757070"/>
                </a:solidFill>
                <a:latin typeface="Open Sans"/>
                <a:ea typeface="Open Sans"/>
                <a:cs typeface="Open Sans"/>
                <a:sym typeface="Open Sans"/>
              </a:rPr>
              <a:t>In order to provide access to knowledge, AlphaBio holds scientific conferences and international courses in parallel to the local trainings in each one of the states where AlphaBio Tech. products are sold. </a:t>
            </a:r>
            <a:endParaRPr/>
          </a:p>
          <a:p>
            <a:pPr marL="0" marR="0" lvl="0" indent="0" algn="r" rtl="1">
              <a:spcBef>
                <a:spcPts val="0"/>
              </a:spcBef>
              <a:spcAft>
                <a:spcPts val="0"/>
              </a:spcAft>
              <a:buNone/>
            </a:pPr>
            <a:endParaRPr sz="20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2000">
              <a:solidFill>
                <a:srgbClr val="757070"/>
              </a:solidFill>
              <a:latin typeface="Open Sans"/>
              <a:ea typeface="Open Sans"/>
              <a:cs typeface="Open Sans"/>
              <a:sym typeface="Open Sans"/>
            </a:endParaRPr>
          </a:p>
          <a:p>
            <a:pPr marL="0" marR="0" lvl="0" indent="0" algn="r" rtl="1">
              <a:spcBef>
                <a:spcPts val="0"/>
              </a:spcBef>
              <a:spcAft>
                <a:spcPts val="0"/>
              </a:spcAft>
              <a:buNone/>
            </a:pPr>
            <a:r>
              <a:rPr lang="en-US" sz="2000">
                <a:solidFill>
                  <a:srgbClr val="757070"/>
                </a:solidFill>
                <a:latin typeface="Open Sans"/>
                <a:ea typeface="Open Sans"/>
                <a:cs typeface="Open Sans"/>
                <a:sym typeface="Open Sans"/>
              </a:rPr>
              <a:t> </a:t>
            </a:r>
            <a:endParaRPr sz="20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20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800" i="1">
              <a:solidFill>
                <a:srgbClr val="757070"/>
              </a:solidFill>
              <a:latin typeface="Arial"/>
              <a:ea typeface="Arial"/>
              <a:cs typeface="Arial"/>
              <a:sym typeface="Arial"/>
            </a:endParaRPr>
          </a:p>
          <a:p>
            <a:pPr marL="0" marR="0" lvl="0" indent="0" algn="r" rtl="1">
              <a:spcBef>
                <a:spcPts val="0"/>
              </a:spcBef>
              <a:spcAft>
                <a:spcPts val="0"/>
              </a:spcAft>
              <a:buNone/>
            </a:pPr>
            <a:endParaRPr sz="1800" i="1">
              <a:solidFill>
                <a:srgbClr val="757070"/>
              </a:solidFill>
              <a:latin typeface="Arial"/>
              <a:ea typeface="Arial"/>
              <a:cs typeface="Arial"/>
              <a:sym typeface="Arial"/>
            </a:endParaRPr>
          </a:p>
        </p:txBody>
      </p:sp>
      <p:sp>
        <p:nvSpPr>
          <p:cNvPr id="532" name="Shape 532"/>
          <p:cNvSpPr/>
          <p:nvPr/>
        </p:nvSpPr>
        <p:spPr>
          <a:xfrm>
            <a:off x="308111" y="370504"/>
            <a:ext cx="4541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Training Center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539" name="Shape 539"/>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540" name="Shape 540"/>
          <p:cNvSpPr/>
          <p:nvPr/>
        </p:nvSpPr>
        <p:spPr>
          <a:xfrm>
            <a:off x="1520895" y="1286801"/>
            <a:ext cx="9097347" cy="6247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As mentioned in the history of AlphaBio Tech., our digital unit was launched in 2015.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The unit was established in order to provide our customers with a variety of solutions, services and products which are necessary for success in the world of digital dentistry. </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Computer-assisted surgery makes advanced technologies in the dental field - of the industry’s most precise and highest quality products - accessible to dentists. All with the help of designated computer software using CT technology and advanced 3D simulations.</a:t>
            </a:r>
            <a:endParaRPr/>
          </a:p>
          <a:p>
            <a:pPr marL="0" marR="0" lvl="0" indent="0" algn="r" rtl="1">
              <a:spcBef>
                <a:spcPts val="0"/>
              </a:spcBef>
              <a:spcAft>
                <a:spcPts val="0"/>
              </a:spcAft>
              <a:buNone/>
            </a:pP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b="1">
                <a:solidFill>
                  <a:srgbClr val="50B848"/>
                </a:solidFill>
                <a:latin typeface="Open Sans"/>
                <a:ea typeface="Open Sans"/>
                <a:cs typeface="Open Sans"/>
                <a:sym typeface="Open Sans"/>
              </a:rPr>
              <a:t>Guidelines for the clinical process:</a:t>
            </a:r>
            <a:endParaRPr sz="1600" b="1">
              <a:solidFill>
                <a:srgbClr val="50B848"/>
              </a:solidFill>
              <a:latin typeface="Open Sans"/>
              <a:ea typeface="Open Sans"/>
              <a:cs typeface="Open Sans"/>
              <a:sym typeface="Open Sans"/>
            </a:endParaRPr>
          </a:p>
          <a:p>
            <a:pPr marL="342900" marR="0" lvl="0" indent="-342900" algn="l" rtl="0">
              <a:spcBef>
                <a:spcPts val="0"/>
              </a:spcBef>
              <a:spcAft>
                <a:spcPts val="0"/>
              </a:spcAft>
              <a:buClr>
                <a:srgbClr val="757070"/>
              </a:buClr>
              <a:buSzPts val="1600"/>
              <a:buFont typeface="Open Sans"/>
              <a:buAutoNum type="arabicPeriod"/>
            </a:pPr>
            <a:r>
              <a:rPr lang="en-US" sz="1600">
                <a:solidFill>
                  <a:srgbClr val="757070"/>
                </a:solidFill>
                <a:latin typeface="Open Sans"/>
                <a:ea typeface="Open Sans"/>
                <a:cs typeface="Open Sans"/>
                <a:sym typeface="Open Sans"/>
              </a:rPr>
              <a:t>Clinical test and measurements.</a:t>
            </a:r>
            <a:endParaRPr sz="1600">
              <a:solidFill>
                <a:srgbClr val="757070"/>
              </a:solidFill>
              <a:latin typeface="Open Sans"/>
              <a:ea typeface="Open Sans"/>
              <a:cs typeface="Open Sans"/>
              <a:sym typeface="Open Sans"/>
            </a:endParaRPr>
          </a:p>
          <a:p>
            <a:pPr marL="342900" marR="0" lvl="0" indent="-342900" algn="l" rtl="0">
              <a:spcBef>
                <a:spcPts val="0"/>
              </a:spcBef>
              <a:spcAft>
                <a:spcPts val="0"/>
              </a:spcAft>
              <a:buClr>
                <a:srgbClr val="757070"/>
              </a:buClr>
              <a:buSzPts val="1600"/>
              <a:buFont typeface="Open Sans"/>
              <a:buAutoNum type="arabicPeriod"/>
            </a:pPr>
            <a:r>
              <a:rPr lang="en-US" sz="1600">
                <a:solidFill>
                  <a:srgbClr val="757070"/>
                </a:solidFill>
                <a:latin typeface="Open Sans"/>
                <a:ea typeface="Open Sans"/>
                <a:cs typeface="Open Sans"/>
                <a:sym typeface="Open Sans"/>
              </a:rPr>
              <a:t>Making a gypsum model in the lab.</a:t>
            </a:r>
            <a:endParaRPr sz="1600">
              <a:solidFill>
                <a:srgbClr val="757070"/>
              </a:solidFill>
              <a:latin typeface="Open Sans"/>
              <a:ea typeface="Open Sans"/>
              <a:cs typeface="Open Sans"/>
              <a:sym typeface="Open Sans"/>
            </a:endParaRPr>
          </a:p>
          <a:p>
            <a:pPr marL="342900" marR="0" lvl="0" indent="-342900" algn="l" rtl="0">
              <a:spcBef>
                <a:spcPts val="0"/>
              </a:spcBef>
              <a:spcAft>
                <a:spcPts val="0"/>
              </a:spcAft>
              <a:buClr>
                <a:srgbClr val="757070"/>
              </a:buClr>
              <a:buSzPts val="1600"/>
              <a:buFont typeface="Open Sans"/>
              <a:buAutoNum type="arabicPeriod"/>
            </a:pPr>
            <a:r>
              <a:rPr lang="en-US" sz="1600">
                <a:solidFill>
                  <a:srgbClr val="757070"/>
                </a:solidFill>
                <a:latin typeface="Open Sans"/>
                <a:ea typeface="Open Sans"/>
                <a:cs typeface="Open Sans"/>
                <a:sym typeface="Open Sans"/>
              </a:rPr>
              <a:t>Patient CT scan.</a:t>
            </a:r>
            <a:endParaRPr sz="1600">
              <a:solidFill>
                <a:srgbClr val="757070"/>
              </a:solidFill>
              <a:latin typeface="Open Sans"/>
              <a:ea typeface="Open Sans"/>
              <a:cs typeface="Open Sans"/>
              <a:sym typeface="Open Sans"/>
            </a:endParaRPr>
          </a:p>
          <a:p>
            <a:pPr marL="342900" marR="0" lvl="0" indent="-342900" algn="l" rtl="0">
              <a:spcBef>
                <a:spcPts val="0"/>
              </a:spcBef>
              <a:spcAft>
                <a:spcPts val="0"/>
              </a:spcAft>
              <a:buClr>
                <a:srgbClr val="757070"/>
              </a:buClr>
              <a:buSzPts val="1600"/>
              <a:buFont typeface="Open Sans"/>
              <a:buAutoNum type="arabicPeriod"/>
            </a:pPr>
            <a:r>
              <a:rPr lang="en-US" sz="1600">
                <a:solidFill>
                  <a:srgbClr val="757070"/>
                </a:solidFill>
                <a:latin typeface="Open Sans"/>
                <a:ea typeface="Open Sans"/>
                <a:cs typeface="Open Sans"/>
                <a:sym typeface="Open Sans"/>
              </a:rPr>
              <a:t>Placing the implants according to the doctor’s instructions and the clinical parameters - the doctor sees the plan through the Viewer program, provided free of cost. </a:t>
            </a:r>
            <a:endParaRPr/>
          </a:p>
          <a:p>
            <a:pPr marL="342900" marR="0" lvl="0" indent="-342900" algn="l" rtl="0">
              <a:spcBef>
                <a:spcPts val="0"/>
              </a:spcBef>
              <a:spcAft>
                <a:spcPts val="0"/>
              </a:spcAft>
              <a:buClr>
                <a:srgbClr val="757070"/>
              </a:buClr>
              <a:buSzPts val="1600"/>
              <a:buFont typeface="Open Sans"/>
              <a:buAutoNum type="arabicPeriod"/>
            </a:pPr>
            <a:r>
              <a:rPr lang="en-US" sz="1600">
                <a:solidFill>
                  <a:srgbClr val="757070"/>
                </a:solidFill>
                <a:latin typeface="Open Sans"/>
                <a:ea typeface="Open Sans"/>
                <a:cs typeface="Open Sans"/>
                <a:sym typeface="Open Sans"/>
              </a:rPr>
              <a:t>AlphaBio Tech. produces the surgical brace (printed).</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Local production guarantees a very high response time (you can see the 3D printer, which produces the braces), uncompromising precision and quality (meets the world’s highest standards, the only company with an ISO standard) - very high compatibility between the planned location of the implant to the location in practice allows us to safely place the implant closely to the physiological structures.</a:t>
            </a:r>
            <a:endParaRPr sz="160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600">
                <a:solidFill>
                  <a:srgbClr val="757070"/>
                </a:solidFill>
                <a:latin typeface="Open Sans"/>
                <a:ea typeface="Open Sans"/>
                <a:cs typeface="Open Sans"/>
                <a:sym typeface="Open Sans"/>
              </a:rPr>
              <a:t>High precision guarantees high predictability for the doctor to prepare for a temporary recovery before the surgery. </a:t>
            </a:r>
            <a:endParaRPr/>
          </a:p>
          <a:p>
            <a:pPr marL="0" marR="0" lvl="0" indent="0" algn="r" rtl="1">
              <a:spcBef>
                <a:spcPts val="0"/>
              </a:spcBef>
              <a:spcAft>
                <a:spcPts val="0"/>
              </a:spcAft>
              <a:buNone/>
            </a:pPr>
            <a:endParaRPr sz="16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6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6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600">
              <a:solidFill>
                <a:srgbClr val="757070"/>
              </a:solidFill>
              <a:latin typeface="Open Sans"/>
              <a:ea typeface="Open Sans"/>
              <a:cs typeface="Open Sans"/>
              <a:sym typeface="Open Sans"/>
            </a:endParaRPr>
          </a:p>
          <a:p>
            <a:pPr marL="0" marR="0" lvl="0" indent="0" algn="r" rtl="1">
              <a:spcBef>
                <a:spcPts val="0"/>
              </a:spcBef>
              <a:spcAft>
                <a:spcPts val="0"/>
              </a:spcAft>
              <a:buNone/>
            </a:pPr>
            <a:endParaRPr sz="1600">
              <a:solidFill>
                <a:srgbClr val="757070"/>
              </a:solidFill>
              <a:latin typeface="Open Sans"/>
              <a:ea typeface="Open Sans"/>
              <a:cs typeface="Open Sans"/>
              <a:sym typeface="Open Sans"/>
            </a:endParaRPr>
          </a:p>
        </p:txBody>
      </p:sp>
      <p:sp>
        <p:nvSpPr>
          <p:cNvPr id="541" name="Shape 541"/>
          <p:cNvSpPr/>
          <p:nvPr/>
        </p:nvSpPr>
        <p:spPr>
          <a:xfrm>
            <a:off x="308095" y="360753"/>
            <a:ext cx="81438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Computer-Assisted Surgery</a:t>
            </a:r>
            <a:endParaRPr sz="2500">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548" name="Shape 548"/>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549" name="Shape 549"/>
          <p:cNvSpPr/>
          <p:nvPr/>
        </p:nvSpPr>
        <p:spPr>
          <a:xfrm>
            <a:off x="2192696" y="3107222"/>
            <a:ext cx="8033656" cy="4289764"/>
          </a:xfrm>
          <a:prstGeom prst="rect">
            <a:avLst/>
          </a:prstGeom>
          <a:noFill/>
          <a:ln>
            <a:noFill/>
          </a:ln>
        </p:spPr>
        <p:txBody>
          <a:bodyPr spcFirstLastPara="1" wrap="square" lIns="91425" tIns="45700" rIns="91425" bIns="45700" anchor="t" anchorCtr="0">
            <a:noAutofit/>
          </a:bodyPr>
          <a:lstStyle/>
          <a:p>
            <a:pPr marL="0" marR="0" lvl="0" indent="0" algn="r" rtl="1">
              <a:lnSpc>
                <a:spcPct val="150000"/>
              </a:lnSpc>
              <a:spcBef>
                <a:spcPts val="0"/>
              </a:spcBef>
              <a:spcAft>
                <a:spcPts val="0"/>
              </a:spcAft>
              <a:buNone/>
            </a:pPr>
            <a:endParaRPr sz="2000" i="1">
              <a:solidFill>
                <a:srgbClr val="757070"/>
              </a:solidFill>
              <a:latin typeface="Arial"/>
              <a:ea typeface="Arial"/>
              <a:cs typeface="Arial"/>
              <a:sym typeface="Arial"/>
            </a:endParaRPr>
          </a:p>
          <a:p>
            <a:pPr marL="0" marR="0" lvl="0" indent="0" algn="ctr" rtl="0">
              <a:lnSpc>
                <a:spcPct val="150000"/>
              </a:lnSpc>
              <a:spcBef>
                <a:spcPts val="0"/>
              </a:spcBef>
              <a:spcAft>
                <a:spcPts val="0"/>
              </a:spcAft>
              <a:buNone/>
            </a:pPr>
            <a:r>
              <a:rPr lang="en-US" sz="2000">
                <a:solidFill>
                  <a:srgbClr val="757070"/>
                </a:solidFill>
                <a:latin typeface="Open Sans"/>
                <a:ea typeface="Open Sans"/>
                <a:cs typeface="Open Sans"/>
                <a:sym typeface="Open Sans"/>
              </a:rPr>
              <a:t>AlphaBio Tech. operates a local customer service center as well as service and sales centers in over 50 states worldwide, through a carefully selected distribution system.</a:t>
            </a:r>
            <a:endParaRPr sz="2000">
              <a:solidFill>
                <a:srgbClr val="757070"/>
              </a:solidFill>
              <a:latin typeface="Open Sans"/>
              <a:ea typeface="Open Sans"/>
              <a:cs typeface="Open Sans"/>
              <a:sym typeface="Open Sans"/>
            </a:endParaRPr>
          </a:p>
          <a:p>
            <a:pPr marL="0" marR="0" lvl="0" indent="0" algn="ctr" rtl="0">
              <a:lnSpc>
                <a:spcPct val="150000"/>
              </a:lnSpc>
              <a:spcBef>
                <a:spcPts val="0"/>
              </a:spcBef>
              <a:spcAft>
                <a:spcPts val="0"/>
              </a:spcAft>
              <a:buNone/>
            </a:pPr>
            <a:endParaRPr sz="2000">
              <a:solidFill>
                <a:srgbClr val="757070"/>
              </a:solidFill>
              <a:latin typeface="Open Sans"/>
              <a:ea typeface="Open Sans"/>
              <a:cs typeface="Open Sans"/>
              <a:sym typeface="Open Sans"/>
            </a:endParaRPr>
          </a:p>
          <a:p>
            <a:pPr marL="0" marR="0" lvl="0" indent="0" algn="ctr" rtl="0">
              <a:lnSpc>
                <a:spcPct val="150000"/>
              </a:lnSpc>
              <a:spcBef>
                <a:spcPts val="0"/>
              </a:spcBef>
              <a:spcAft>
                <a:spcPts val="0"/>
              </a:spcAft>
              <a:buNone/>
            </a:pPr>
            <a:r>
              <a:rPr lang="en-US" sz="2000">
                <a:solidFill>
                  <a:srgbClr val="757070"/>
                </a:solidFill>
                <a:latin typeface="Open Sans"/>
                <a:ea typeface="Open Sans"/>
                <a:cs typeface="Open Sans"/>
                <a:sym typeface="Open Sans"/>
              </a:rPr>
              <a:t>The customer service centers are skilled in providing professional support for all the distributors’ and end-customer’s needs.</a:t>
            </a:r>
            <a:endParaRPr sz="2000">
              <a:solidFill>
                <a:srgbClr val="757070"/>
              </a:solidFill>
              <a:latin typeface="Open Sans"/>
              <a:ea typeface="Open Sans"/>
              <a:cs typeface="Open Sans"/>
              <a:sym typeface="Open Sans"/>
            </a:endParaRPr>
          </a:p>
          <a:p>
            <a:pPr marL="0" marR="0" lvl="0" indent="0" algn="ctr" rtl="0">
              <a:lnSpc>
                <a:spcPct val="150000"/>
              </a:lnSpc>
              <a:spcBef>
                <a:spcPts val="0"/>
              </a:spcBef>
              <a:spcAft>
                <a:spcPts val="0"/>
              </a:spcAft>
              <a:buNone/>
            </a:pPr>
            <a:endParaRPr sz="2000">
              <a:solidFill>
                <a:srgbClr val="757070"/>
              </a:solidFill>
              <a:latin typeface="Open Sans"/>
              <a:ea typeface="Open Sans"/>
              <a:cs typeface="Open Sans"/>
              <a:sym typeface="Open Sans"/>
            </a:endParaRPr>
          </a:p>
          <a:p>
            <a:pPr marL="0" marR="0" lvl="0" indent="0" algn="ctr" rtl="0">
              <a:lnSpc>
                <a:spcPct val="150000"/>
              </a:lnSpc>
              <a:spcBef>
                <a:spcPts val="0"/>
              </a:spcBef>
              <a:spcAft>
                <a:spcPts val="0"/>
              </a:spcAft>
              <a:buNone/>
            </a:pPr>
            <a:r>
              <a:rPr lang="en-US" sz="2000" b="1">
                <a:solidFill>
                  <a:srgbClr val="50B848"/>
                </a:solidFill>
                <a:latin typeface="Open Sans"/>
                <a:ea typeface="Open Sans"/>
                <a:cs typeface="Open Sans"/>
                <a:sym typeface="Open Sans"/>
              </a:rPr>
              <a:t>The tour ends here - are there any questions?</a:t>
            </a:r>
            <a:endParaRPr sz="2000" i="1">
              <a:solidFill>
                <a:srgbClr val="757070"/>
              </a:solidFill>
              <a:latin typeface="Arial"/>
              <a:ea typeface="Arial"/>
              <a:cs typeface="Arial"/>
              <a:sym typeface="Arial"/>
            </a:endParaRPr>
          </a:p>
          <a:p>
            <a:pPr marL="0" marR="0" lvl="0" indent="0" algn="r" rtl="1">
              <a:lnSpc>
                <a:spcPct val="150000"/>
              </a:lnSpc>
              <a:spcBef>
                <a:spcPts val="0"/>
              </a:spcBef>
              <a:spcAft>
                <a:spcPts val="0"/>
              </a:spcAft>
              <a:buNone/>
            </a:pPr>
            <a:endParaRPr sz="2000" i="1">
              <a:solidFill>
                <a:srgbClr val="757070"/>
              </a:solidFill>
              <a:latin typeface="Arial"/>
              <a:ea typeface="Arial"/>
              <a:cs typeface="Arial"/>
              <a:sym typeface="Arial"/>
            </a:endParaRPr>
          </a:p>
          <a:p>
            <a:pPr marL="0" marR="0" lvl="0" indent="0" algn="r" rtl="1">
              <a:lnSpc>
                <a:spcPct val="150000"/>
              </a:lnSpc>
              <a:spcBef>
                <a:spcPts val="0"/>
              </a:spcBef>
              <a:spcAft>
                <a:spcPts val="0"/>
              </a:spcAft>
              <a:buNone/>
            </a:pPr>
            <a:endParaRPr sz="2000" i="1">
              <a:solidFill>
                <a:srgbClr val="757070"/>
              </a:solidFill>
              <a:latin typeface="Arial"/>
              <a:ea typeface="Arial"/>
              <a:cs typeface="Arial"/>
              <a:sym typeface="Arial"/>
            </a:endParaRPr>
          </a:p>
        </p:txBody>
      </p:sp>
      <p:sp>
        <p:nvSpPr>
          <p:cNvPr id="550" name="Shape 550"/>
          <p:cNvSpPr/>
          <p:nvPr/>
        </p:nvSpPr>
        <p:spPr>
          <a:xfrm>
            <a:off x="388645" y="360703"/>
            <a:ext cx="81438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Customer Service Center</a:t>
            </a:r>
            <a:endParaRPr sz="2500">
              <a:solidFill>
                <a:schemeClr val="dk1"/>
              </a:solidFill>
              <a:latin typeface="Open Sans"/>
              <a:ea typeface="Open Sans"/>
              <a:cs typeface="Open Sans"/>
              <a:sym typeface="Open Sans"/>
            </a:endParaRPr>
          </a:p>
        </p:txBody>
      </p:sp>
      <p:pic>
        <p:nvPicPr>
          <p:cNvPr id="551" name="Shape 551"/>
          <p:cNvPicPr preferRelativeResize="0"/>
          <p:nvPr/>
        </p:nvPicPr>
        <p:blipFill rotWithShape="1">
          <a:blip r:embed="rId3">
            <a:alphaModFix/>
          </a:blip>
          <a:srcRect/>
          <a:stretch/>
        </p:blipFill>
        <p:spPr>
          <a:xfrm>
            <a:off x="3821685" y="1123251"/>
            <a:ext cx="5055596" cy="24811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558" name="Shape 558"/>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pic>
        <p:nvPicPr>
          <p:cNvPr id="559" name="Shape 559"/>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p:nvPr/>
        </p:nvSpPr>
        <p:spPr>
          <a:xfrm>
            <a:off x="322305" y="342229"/>
            <a:ext cx="7100400" cy="4803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2500" dirty="0">
                <a:solidFill>
                  <a:schemeClr val="dk1"/>
                </a:solidFill>
                <a:latin typeface="Open Sans"/>
                <a:ea typeface="Open Sans"/>
                <a:cs typeface="Open Sans"/>
                <a:sym typeface="Open Sans"/>
              </a:rPr>
              <a:t>Track your location on the </a:t>
            </a:r>
            <a:r>
              <a:rPr lang="en-US" sz="2500" dirty="0" smtClean="0">
                <a:solidFill>
                  <a:schemeClr val="dk1"/>
                </a:solidFill>
                <a:latin typeface="Open Sans"/>
                <a:ea typeface="Open Sans"/>
                <a:cs typeface="Open Sans"/>
                <a:sym typeface="Open Sans"/>
              </a:rPr>
              <a:t>map</a:t>
            </a:r>
            <a:r>
              <a:rPr lang="en-US" sz="2500" dirty="0" smtClean="0">
                <a:solidFill>
                  <a:schemeClr val="dk1"/>
                </a:solidFill>
                <a:latin typeface="Open Sans"/>
                <a:ea typeface="Open Sans"/>
                <a:cs typeface="Open Sans"/>
                <a:sym typeface="Open Sans"/>
              </a:rPr>
              <a:t>:</a:t>
            </a:r>
            <a:endParaRPr dirty="0"/>
          </a:p>
        </p:txBody>
      </p:sp>
      <p:pic>
        <p:nvPicPr>
          <p:cNvPr id="247" name="Shape 247"/>
          <p:cNvPicPr preferRelativeResize="0"/>
          <p:nvPr/>
        </p:nvPicPr>
        <p:blipFill rotWithShape="1">
          <a:blip r:embed="rId3">
            <a:alphaModFix/>
          </a:blip>
          <a:srcRect/>
          <a:stretch/>
        </p:blipFill>
        <p:spPr>
          <a:xfrm>
            <a:off x="422898" y="1851439"/>
            <a:ext cx="11346203" cy="37429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3">
            <a:alphaModFix/>
          </a:blip>
          <a:srcRect/>
          <a:stretch/>
        </p:blipFill>
        <p:spPr>
          <a:xfrm>
            <a:off x="1779652" y="1111190"/>
            <a:ext cx="8376674" cy="2763346"/>
          </a:xfrm>
          <a:prstGeom prst="rect">
            <a:avLst/>
          </a:prstGeom>
          <a:noFill/>
          <a:ln>
            <a:noFill/>
          </a:ln>
        </p:spPr>
      </p:pic>
      <p:sp>
        <p:nvSpPr>
          <p:cNvPr id="253" name="Shape 253"/>
          <p:cNvSpPr/>
          <p:nvPr/>
        </p:nvSpPr>
        <p:spPr>
          <a:xfrm>
            <a:off x="348025" y="384750"/>
            <a:ext cx="56739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At the entrance to the factory:</a:t>
            </a:r>
            <a:endParaRPr/>
          </a:p>
        </p:txBody>
      </p:sp>
      <p:sp>
        <p:nvSpPr>
          <p:cNvPr id="254" name="Shape 254"/>
          <p:cNvSpPr/>
          <p:nvPr/>
        </p:nvSpPr>
        <p:spPr>
          <a:xfrm>
            <a:off x="1048573" y="3575995"/>
            <a:ext cx="9619962" cy="3768339"/>
          </a:xfrm>
          <a:prstGeom prst="rect">
            <a:avLst/>
          </a:prstGeom>
          <a:noFill/>
          <a:ln>
            <a:noFill/>
          </a:ln>
        </p:spPr>
        <p:txBody>
          <a:bodyPr spcFirstLastPara="1" wrap="square" lIns="91425" tIns="45700" rIns="91425" bIns="45700" anchor="t" anchorCtr="0">
            <a:noAutofit/>
          </a:bodyPr>
          <a:lstStyle/>
          <a:p>
            <a:pPr marL="0" marR="0" lvl="0" indent="0" algn="l" rtl="0">
              <a:lnSpc>
                <a:spcPct val="133333"/>
              </a:lnSpc>
              <a:spcBef>
                <a:spcPts val="0"/>
              </a:spcBef>
              <a:spcAft>
                <a:spcPts val="0"/>
              </a:spcAft>
              <a:buNone/>
            </a:pPr>
            <a:r>
              <a:rPr lang="en-US" sz="1800" dirty="0">
                <a:solidFill>
                  <a:srgbClr val="757070"/>
                </a:solidFill>
                <a:latin typeface="Open Sans"/>
                <a:ea typeface="Open Sans"/>
                <a:cs typeface="Open Sans"/>
                <a:sym typeface="Open Sans"/>
              </a:rPr>
              <a:t>Greetings, </a:t>
            </a:r>
            <a:endParaRPr sz="1800" dirty="0">
              <a:solidFill>
                <a:srgbClr val="757070"/>
              </a:solidFill>
              <a:latin typeface="Open Sans"/>
              <a:ea typeface="Open Sans"/>
              <a:cs typeface="Open Sans"/>
              <a:sym typeface="Open Sans"/>
            </a:endParaRPr>
          </a:p>
          <a:p>
            <a:pPr marL="0" marR="0" lvl="0" indent="0" algn="l" rtl="0">
              <a:lnSpc>
                <a:spcPct val="133333"/>
              </a:lnSpc>
              <a:spcBef>
                <a:spcPts val="0"/>
              </a:spcBef>
              <a:spcAft>
                <a:spcPts val="0"/>
              </a:spcAft>
              <a:buNone/>
            </a:pPr>
            <a:r>
              <a:rPr lang="en-US" sz="1800" dirty="0">
                <a:solidFill>
                  <a:srgbClr val="757070"/>
                </a:solidFill>
                <a:latin typeface="Open Sans"/>
                <a:ea typeface="Open Sans"/>
                <a:cs typeface="Open Sans"/>
                <a:sym typeface="Open Sans"/>
              </a:rPr>
              <a:t>My name is ____________ and job description</a:t>
            </a:r>
            <a:endParaRPr sz="1800" dirty="0">
              <a:solidFill>
                <a:srgbClr val="757070"/>
              </a:solidFill>
              <a:latin typeface="Open Sans"/>
              <a:ea typeface="Open Sans"/>
              <a:cs typeface="Open Sans"/>
              <a:sym typeface="Open Sans"/>
            </a:endParaRPr>
          </a:p>
          <a:p>
            <a:pPr marL="0" marR="0" lvl="0" indent="0" algn="l" rtl="0">
              <a:lnSpc>
                <a:spcPct val="133333"/>
              </a:lnSpc>
              <a:spcBef>
                <a:spcPts val="0"/>
              </a:spcBef>
              <a:spcAft>
                <a:spcPts val="0"/>
              </a:spcAft>
              <a:buNone/>
            </a:pPr>
            <a:r>
              <a:rPr lang="en-US" sz="1800" dirty="0">
                <a:solidFill>
                  <a:srgbClr val="757070"/>
                </a:solidFill>
                <a:latin typeface="Open Sans"/>
                <a:ea typeface="Open Sans"/>
                <a:cs typeface="Open Sans"/>
                <a:sym typeface="Open Sans"/>
              </a:rPr>
              <a:t>Before we go into the factory, we’d like to tell you about the “Kodak house”. This building is one of the greenest and most innovative production sites and headquarters in Israel and </a:t>
            </a:r>
            <a:r>
              <a:rPr lang="en-US" sz="1800" dirty="0" smtClean="0">
                <a:solidFill>
                  <a:srgbClr val="757070"/>
                </a:solidFill>
                <a:latin typeface="Open Sans"/>
                <a:ea typeface="Open Sans"/>
                <a:cs typeface="Open Sans"/>
                <a:sym typeface="Open Sans"/>
              </a:rPr>
              <a:t>in the </a:t>
            </a:r>
            <a:r>
              <a:rPr lang="en-US" sz="1800" dirty="0">
                <a:solidFill>
                  <a:srgbClr val="757070"/>
                </a:solidFill>
                <a:latin typeface="Open Sans"/>
                <a:ea typeface="Open Sans"/>
                <a:cs typeface="Open Sans"/>
                <a:sym typeface="Open Sans"/>
              </a:rPr>
              <a:t>world. It meets American standards for environmentally friendly structures. </a:t>
            </a:r>
            <a:r>
              <a:rPr lang="en-US" sz="1800" dirty="0" smtClean="0">
                <a:solidFill>
                  <a:srgbClr val="757070"/>
                </a:solidFill>
                <a:latin typeface="Open Sans"/>
                <a:ea typeface="Open Sans"/>
                <a:cs typeface="Open Sans"/>
                <a:sym typeface="Open Sans"/>
              </a:rPr>
              <a:t>All the </a:t>
            </a:r>
            <a:r>
              <a:rPr lang="en-US" sz="1800" dirty="0">
                <a:solidFill>
                  <a:srgbClr val="757070"/>
                </a:solidFill>
                <a:latin typeface="Open Sans"/>
                <a:ea typeface="Open Sans"/>
                <a:cs typeface="Open Sans"/>
                <a:sym typeface="Open Sans"/>
              </a:rPr>
              <a:t>building’s </a:t>
            </a:r>
            <a:r>
              <a:rPr lang="en-US" sz="1800" dirty="0" smtClean="0">
                <a:solidFill>
                  <a:srgbClr val="757070"/>
                </a:solidFill>
                <a:latin typeface="Open Sans"/>
                <a:ea typeface="Open Sans"/>
                <a:cs typeface="Open Sans"/>
                <a:sym typeface="Open Sans"/>
              </a:rPr>
              <a:t>systems: </a:t>
            </a:r>
            <a:r>
              <a:rPr lang="en-US" sz="1800" dirty="0">
                <a:solidFill>
                  <a:srgbClr val="757070"/>
                </a:solidFill>
                <a:latin typeface="Open Sans"/>
                <a:ea typeface="Open Sans"/>
                <a:cs typeface="Open Sans"/>
                <a:sym typeface="Open Sans"/>
              </a:rPr>
              <a:t>air, electricity and </a:t>
            </a:r>
            <a:r>
              <a:rPr lang="en-US" sz="1800" dirty="0" smtClean="0">
                <a:solidFill>
                  <a:srgbClr val="757070"/>
                </a:solidFill>
                <a:latin typeface="Open Sans"/>
                <a:ea typeface="Open Sans"/>
                <a:cs typeface="Open Sans"/>
                <a:sym typeface="Open Sans"/>
              </a:rPr>
              <a:t>water, </a:t>
            </a:r>
            <a:r>
              <a:rPr lang="en-US" sz="1800" dirty="0">
                <a:solidFill>
                  <a:srgbClr val="757070"/>
                </a:solidFill>
                <a:latin typeface="Open Sans"/>
                <a:ea typeface="Open Sans"/>
                <a:cs typeface="Open Sans"/>
                <a:sym typeface="Open Sans"/>
              </a:rPr>
              <a:t>are economical, monitored, and make efficient and calculated use of energy and resources. </a:t>
            </a:r>
            <a:endParaRPr sz="1800" dirty="0">
              <a:solidFill>
                <a:srgbClr val="757070"/>
              </a:solidFill>
              <a:latin typeface="Open Sans"/>
              <a:ea typeface="Open Sans"/>
              <a:cs typeface="Open Sans"/>
              <a:sym typeface="Open Sans"/>
            </a:endParaRPr>
          </a:p>
          <a:p>
            <a:pPr marL="0" marR="0" lvl="0" indent="0" algn="l" rtl="0">
              <a:lnSpc>
                <a:spcPct val="133333"/>
              </a:lnSpc>
              <a:spcBef>
                <a:spcPts val="0"/>
              </a:spcBef>
              <a:spcAft>
                <a:spcPts val="0"/>
              </a:spcAft>
              <a:buNone/>
            </a:pPr>
            <a:endParaRPr sz="1800" dirty="0">
              <a:solidFill>
                <a:srgbClr val="757070"/>
              </a:solidFill>
              <a:latin typeface="Open Sans"/>
              <a:ea typeface="Open Sans"/>
              <a:cs typeface="Open Sans"/>
              <a:sym typeface="Open Sans"/>
            </a:endParaRPr>
          </a:p>
          <a:p>
            <a:pPr marL="0" marR="0" lvl="0" indent="0" algn="l" rtl="0">
              <a:lnSpc>
                <a:spcPct val="133333"/>
              </a:lnSpc>
              <a:spcBef>
                <a:spcPts val="0"/>
              </a:spcBef>
              <a:spcAft>
                <a:spcPts val="0"/>
              </a:spcAft>
              <a:buNone/>
            </a:pPr>
            <a:r>
              <a:rPr lang="en-US" sz="1800" dirty="0">
                <a:solidFill>
                  <a:srgbClr val="757070"/>
                </a:solidFill>
                <a:latin typeface="Open Sans"/>
                <a:ea typeface="Open Sans"/>
                <a:cs typeface="Open Sans"/>
                <a:sym typeface="Open Sans"/>
              </a:rPr>
              <a:t>In addition, </a:t>
            </a:r>
            <a:r>
              <a:rPr lang="en-US" sz="1800" dirty="0" err="1">
                <a:solidFill>
                  <a:srgbClr val="757070"/>
                </a:solidFill>
                <a:latin typeface="Open Sans"/>
                <a:ea typeface="Open Sans"/>
                <a:cs typeface="Open Sans"/>
                <a:sym typeface="Open Sans"/>
              </a:rPr>
              <a:t>AlphaBio</a:t>
            </a:r>
            <a:r>
              <a:rPr lang="en-US" sz="1800" dirty="0">
                <a:solidFill>
                  <a:srgbClr val="757070"/>
                </a:solidFill>
                <a:latin typeface="Open Sans"/>
                <a:ea typeface="Open Sans"/>
                <a:cs typeface="Open Sans"/>
                <a:sym typeface="Open Sans"/>
              </a:rPr>
              <a:t> Tech. considers the issue of environmental protection </a:t>
            </a:r>
            <a:r>
              <a:rPr lang="en-US" sz="1800" dirty="0" smtClean="0">
                <a:solidFill>
                  <a:srgbClr val="757070"/>
                </a:solidFill>
                <a:latin typeface="Open Sans"/>
                <a:ea typeface="Open Sans"/>
                <a:cs typeface="Open Sans"/>
                <a:sym typeface="Open Sans"/>
              </a:rPr>
              <a:t>a top </a:t>
            </a:r>
            <a:r>
              <a:rPr lang="en-US" sz="1800" dirty="0">
                <a:solidFill>
                  <a:srgbClr val="757070"/>
                </a:solidFill>
                <a:latin typeface="Open Sans"/>
                <a:ea typeface="Open Sans"/>
                <a:cs typeface="Open Sans"/>
                <a:sym typeface="Open Sans"/>
              </a:rPr>
              <a:t>priority. As this is integral to all the company’s activities, we are committed to protecting our employees and guests and invest many resources to ensure </a:t>
            </a:r>
            <a:r>
              <a:rPr lang="en-US" sz="1800" dirty="0" smtClean="0">
                <a:solidFill>
                  <a:srgbClr val="757070"/>
                </a:solidFill>
                <a:latin typeface="Open Sans"/>
                <a:ea typeface="Open Sans"/>
                <a:cs typeface="Open Sans"/>
                <a:sym typeface="Open Sans"/>
              </a:rPr>
              <a:t>this </a:t>
            </a:r>
            <a:r>
              <a:rPr lang="en-US" sz="1800" dirty="0">
                <a:solidFill>
                  <a:srgbClr val="757070"/>
                </a:solidFill>
                <a:latin typeface="Open Sans"/>
                <a:ea typeface="Open Sans"/>
                <a:cs typeface="Open Sans"/>
                <a:sym typeface="Open Sans"/>
              </a:rPr>
              <a:t>is the case.</a:t>
            </a:r>
            <a:endParaRPr sz="1800" dirty="0">
              <a:solidFill>
                <a:srgbClr val="757070"/>
              </a:solidFill>
              <a:latin typeface="Open Sans"/>
              <a:ea typeface="Open Sans"/>
              <a:cs typeface="Open Sans"/>
              <a:sym typeface="Open Sans"/>
            </a:endParaRPr>
          </a:p>
          <a:p>
            <a:pPr marL="0" marR="0" lvl="0" indent="0" algn="l" rtl="0">
              <a:lnSpc>
                <a:spcPct val="133333"/>
              </a:lnSpc>
              <a:spcBef>
                <a:spcPts val="0"/>
              </a:spcBef>
              <a:spcAft>
                <a:spcPts val="0"/>
              </a:spcAft>
              <a:buNone/>
            </a:pPr>
            <a:r>
              <a:rPr lang="en-US" sz="1800" dirty="0">
                <a:solidFill>
                  <a:srgbClr val="757070"/>
                </a:solidFill>
                <a:latin typeface="Open Sans"/>
                <a:ea typeface="Open Sans"/>
                <a:cs typeface="Open Sans"/>
                <a:sym typeface="Open Sans"/>
              </a:rPr>
              <a:t> </a:t>
            </a:r>
            <a:endParaRPr dirty="0"/>
          </a:p>
          <a:p>
            <a:pPr marL="0" marR="0" lvl="0" indent="0" algn="r" rtl="1">
              <a:lnSpc>
                <a:spcPct val="133333"/>
              </a:lnSpc>
              <a:spcBef>
                <a:spcPts val="0"/>
              </a:spcBef>
              <a:spcAft>
                <a:spcPts val="0"/>
              </a:spcAft>
              <a:buNone/>
            </a:pPr>
            <a:endParaRPr sz="1800" dirty="0">
              <a:solidFill>
                <a:srgbClr val="757070"/>
              </a:solidFill>
              <a:latin typeface="Open Sans"/>
              <a:ea typeface="Open Sans"/>
              <a:cs typeface="Open Sans"/>
              <a:sym typeface="Open Sans"/>
            </a:endParaRPr>
          </a:p>
          <a:p>
            <a:pPr marL="0" marR="0" lvl="0" indent="0" algn="r" rtl="1">
              <a:lnSpc>
                <a:spcPct val="133333"/>
              </a:lnSpc>
              <a:spcBef>
                <a:spcPts val="0"/>
              </a:spcBef>
              <a:spcAft>
                <a:spcPts val="0"/>
              </a:spcAft>
              <a:buNone/>
            </a:pPr>
            <a:endParaRPr sz="1800" dirty="0">
              <a:solidFill>
                <a:srgbClr val="757070"/>
              </a:solidFill>
              <a:latin typeface="Open Sans"/>
              <a:ea typeface="Open Sans"/>
              <a:cs typeface="Open Sans"/>
              <a:sym typeface="Open Sans"/>
            </a:endParaRPr>
          </a:p>
          <a:p>
            <a:pPr marL="0" marR="0" lvl="0" indent="0" algn="r" rtl="1">
              <a:lnSpc>
                <a:spcPct val="133333"/>
              </a:lnSpc>
              <a:spcBef>
                <a:spcPts val="0"/>
              </a:spcBef>
              <a:spcAft>
                <a:spcPts val="0"/>
              </a:spcAft>
              <a:buNone/>
            </a:pPr>
            <a:endParaRPr sz="1800" dirty="0">
              <a:solidFill>
                <a:srgbClr val="757070"/>
              </a:solidFill>
              <a:latin typeface="Open Sans"/>
              <a:ea typeface="Open Sans"/>
              <a:cs typeface="Open Sans"/>
              <a:sym typeface="Open Sans"/>
            </a:endParaRPr>
          </a:p>
        </p:txBody>
      </p:sp>
      <p:pic>
        <p:nvPicPr>
          <p:cNvPr id="255" name="Shape 255"/>
          <p:cNvPicPr preferRelativeResize="0"/>
          <p:nvPr/>
        </p:nvPicPr>
        <p:blipFill rotWithShape="1">
          <a:blip r:embed="rId4">
            <a:alphaModFix/>
          </a:blip>
          <a:srcRect/>
          <a:stretch/>
        </p:blipFill>
        <p:spPr>
          <a:xfrm>
            <a:off x="2472508" y="2667035"/>
            <a:ext cx="292141" cy="2921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262" name="Shape 262"/>
          <p:cNvSpPr/>
          <p:nvPr/>
        </p:nvSpPr>
        <p:spPr>
          <a:xfrm>
            <a:off x="1870363" y="1518077"/>
            <a:ext cx="8299918" cy="5339923"/>
          </a:xfrm>
          <a:prstGeom prst="rect">
            <a:avLst/>
          </a:prstGeom>
          <a:noFill/>
          <a:ln>
            <a:noFill/>
          </a:ln>
        </p:spPr>
        <p:txBody>
          <a:bodyPr spcFirstLastPara="1" wrap="square" lIns="91425" tIns="45700" rIns="91425" bIns="45700" anchor="t" anchorCtr="0">
            <a:noAutofit/>
          </a:bodyPr>
          <a:lstStyle/>
          <a:p>
            <a:pPr marL="0" marR="0" lvl="0" indent="0" algn="l" rtl="0">
              <a:lnSpc>
                <a:spcPct val="144444"/>
              </a:lnSpc>
              <a:spcBef>
                <a:spcPts val="0"/>
              </a:spcBef>
              <a:spcAft>
                <a:spcPts val="0"/>
              </a:spcAft>
              <a:buNone/>
            </a:pPr>
            <a:r>
              <a:rPr lang="en-US" sz="1800" b="1" dirty="0">
                <a:solidFill>
                  <a:srgbClr val="50B848"/>
                </a:solidFill>
                <a:latin typeface="Open Sans"/>
                <a:ea typeface="Open Sans"/>
                <a:cs typeface="Open Sans"/>
                <a:sym typeface="Open Sans"/>
              </a:rPr>
              <a:t>Safety Regulations:</a:t>
            </a:r>
            <a:endParaRPr dirty="0"/>
          </a:p>
          <a:p>
            <a:pPr marL="0" marR="0" lvl="0" indent="0" algn="l" rtl="0">
              <a:lnSpc>
                <a:spcPct val="144444"/>
              </a:lnSpc>
              <a:spcBef>
                <a:spcPts val="0"/>
              </a:spcBef>
              <a:spcAft>
                <a:spcPts val="0"/>
              </a:spcAft>
              <a:buNone/>
            </a:pPr>
            <a:r>
              <a:rPr lang="en-US" sz="1800" dirty="0">
                <a:solidFill>
                  <a:srgbClr val="7F7F7F"/>
                </a:solidFill>
                <a:latin typeface="Open Sans"/>
                <a:ea typeface="Open Sans"/>
                <a:cs typeface="Open Sans"/>
                <a:sym typeface="Open Sans"/>
              </a:rPr>
              <a:t>A closet with safety supplies for the guests is situated at the entrance to the kitchenette:</a:t>
            </a:r>
            <a:endParaRPr dirty="0"/>
          </a:p>
          <a:p>
            <a:pPr marL="457200" marR="0" lvl="0" indent="-457200" algn="l" rtl="0">
              <a:lnSpc>
                <a:spcPct val="144444"/>
              </a:lnSpc>
              <a:spcBef>
                <a:spcPts val="0"/>
              </a:spcBef>
              <a:spcAft>
                <a:spcPts val="0"/>
              </a:spcAft>
              <a:buClr>
                <a:srgbClr val="7F7F7F"/>
              </a:buClr>
              <a:buSzPts val="1800"/>
              <a:buFont typeface="Open Sans"/>
              <a:buAutoNum type="arabicPeriod"/>
            </a:pPr>
            <a:r>
              <a:rPr lang="en-US" sz="1800" b="1" u="sng" dirty="0">
                <a:solidFill>
                  <a:srgbClr val="7F7F7F"/>
                </a:solidFill>
                <a:latin typeface="Open Sans"/>
                <a:ea typeface="Open Sans"/>
                <a:cs typeface="Open Sans"/>
                <a:sym typeface="Open Sans"/>
              </a:rPr>
              <a:t>Branded safety postcards in Hebrew and English</a:t>
            </a:r>
            <a:r>
              <a:rPr lang="en-US" sz="1800" b="1" dirty="0">
                <a:solidFill>
                  <a:srgbClr val="7F7F7F"/>
                </a:solidFill>
                <a:latin typeface="Open Sans"/>
                <a:ea typeface="Open Sans"/>
                <a:cs typeface="Open Sans"/>
                <a:sym typeface="Open Sans"/>
              </a:rPr>
              <a:t> </a:t>
            </a:r>
            <a:r>
              <a:rPr lang="en-US" sz="1800" dirty="0">
                <a:solidFill>
                  <a:srgbClr val="7F7F7F"/>
                </a:solidFill>
                <a:latin typeface="Open Sans"/>
                <a:ea typeface="Open Sans"/>
                <a:cs typeface="Open Sans"/>
                <a:sym typeface="Open Sans"/>
              </a:rPr>
              <a:t>with a summary of the safety procedures, which can be handed out to the guests before entering the factory. </a:t>
            </a:r>
            <a:endParaRPr sz="1800" dirty="0">
              <a:solidFill>
                <a:srgbClr val="7F7F7F"/>
              </a:solidFill>
              <a:latin typeface="Open Sans"/>
              <a:ea typeface="Open Sans"/>
              <a:cs typeface="Open Sans"/>
              <a:sym typeface="Open Sans"/>
            </a:endParaRPr>
          </a:p>
          <a:p>
            <a:pPr marL="457200" marR="0" lvl="0" indent="-457200" algn="l" rtl="0">
              <a:lnSpc>
                <a:spcPct val="144444"/>
              </a:lnSpc>
              <a:spcBef>
                <a:spcPts val="0"/>
              </a:spcBef>
              <a:spcAft>
                <a:spcPts val="0"/>
              </a:spcAft>
              <a:buClr>
                <a:srgbClr val="7F7F7F"/>
              </a:buClr>
              <a:buSzPts val="1800"/>
              <a:buFont typeface="Open Sans"/>
              <a:buAutoNum type="arabicPeriod"/>
            </a:pPr>
            <a:r>
              <a:rPr lang="en-US" sz="1800" b="1" u="sng" dirty="0">
                <a:solidFill>
                  <a:srgbClr val="7F7F7F"/>
                </a:solidFill>
                <a:latin typeface="Open Sans"/>
                <a:ea typeface="Open Sans"/>
                <a:cs typeface="Open Sans"/>
                <a:sym typeface="Open Sans"/>
              </a:rPr>
              <a:t>Safety glasses</a:t>
            </a:r>
            <a:r>
              <a:rPr lang="en-US" sz="1800" u="sng" dirty="0">
                <a:solidFill>
                  <a:srgbClr val="7F7F7F"/>
                </a:solidFill>
                <a:latin typeface="Open Sans"/>
                <a:ea typeface="Open Sans"/>
                <a:cs typeface="Open Sans"/>
                <a:sym typeface="Open Sans"/>
              </a:rPr>
              <a:t> </a:t>
            </a:r>
            <a:r>
              <a:rPr lang="en-US" sz="1800" dirty="0" smtClean="0">
                <a:solidFill>
                  <a:srgbClr val="7F7F7F"/>
                </a:solidFill>
                <a:latin typeface="Open Sans"/>
                <a:ea typeface="Open Sans"/>
                <a:cs typeface="Open Sans"/>
                <a:sym typeface="Open Sans"/>
              </a:rPr>
              <a:t>– should be </a:t>
            </a:r>
            <a:r>
              <a:rPr lang="en-US" sz="1800" dirty="0">
                <a:solidFill>
                  <a:srgbClr val="7F7F7F"/>
                </a:solidFill>
                <a:latin typeface="Open Sans"/>
                <a:ea typeface="Open Sans"/>
                <a:cs typeface="Open Sans"/>
                <a:sym typeface="Open Sans"/>
              </a:rPr>
              <a:t>worn in the production hall at all times - since air pistols are used in the production hall, the safety glasses will keep particles from getting into your eyes. </a:t>
            </a:r>
            <a:endParaRPr dirty="0"/>
          </a:p>
          <a:p>
            <a:pPr marL="457200" marR="0" lvl="0" indent="-457200" algn="l" rtl="0">
              <a:lnSpc>
                <a:spcPct val="144444"/>
              </a:lnSpc>
              <a:spcBef>
                <a:spcPts val="0"/>
              </a:spcBef>
              <a:spcAft>
                <a:spcPts val="0"/>
              </a:spcAft>
              <a:buClr>
                <a:srgbClr val="7F7F7F"/>
              </a:buClr>
              <a:buSzPts val="1800"/>
              <a:buFont typeface="Open Sans"/>
              <a:buAutoNum type="arabicPeriod"/>
            </a:pPr>
            <a:r>
              <a:rPr lang="en-US" sz="1800" b="1" u="sng" dirty="0">
                <a:solidFill>
                  <a:srgbClr val="7F7F7F"/>
                </a:solidFill>
                <a:latin typeface="Open Sans"/>
                <a:ea typeface="Open Sans"/>
                <a:cs typeface="Open Sans"/>
                <a:sym typeface="Open Sans"/>
              </a:rPr>
              <a:t>Anti-slip shoe covers</a:t>
            </a:r>
            <a:r>
              <a:rPr lang="en-US" sz="1800" b="1" dirty="0">
                <a:solidFill>
                  <a:srgbClr val="7F7F7F"/>
                </a:solidFill>
                <a:latin typeface="Open Sans"/>
                <a:ea typeface="Open Sans"/>
                <a:cs typeface="Open Sans"/>
                <a:sym typeface="Open Sans"/>
              </a:rPr>
              <a:t> </a:t>
            </a:r>
            <a:r>
              <a:rPr lang="en-US" sz="1800" dirty="0">
                <a:solidFill>
                  <a:srgbClr val="7F7F7F"/>
                </a:solidFill>
                <a:latin typeface="Open Sans"/>
                <a:ea typeface="Open Sans"/>
                <a:cs typeface="Open Sans"/>
                <a:sym typeface="Open Sans"/>
              </a:rPr>
              <a:t>- The floor of the production hall is slippery due to the use of oil for production purposes - all guests including the guides must wear shoe covers (the covers are organized by size in the closet, sizes 34-46, and we also have covers for </a:t>
            </a:r>
            <a:r>
              <a:rPr lang="en-US" sz="1800" dirty="0" smtClean="0">
                <a:solidFill>
                  <a:srgbClr val="7F7F7F"/>
                </a:solidFill>
                <a:latin typeface="Open Sans"/>
                <a:ea typeface="Open Sans"/>
                <a:cs typeface="Open Sans"/>
                <a:sym typeface="Open Sans"/>
              </a:rPr>
              <a:t>high</a:t>
            </a:r>
            <a:r>
              <a:rPr lang="en-US" sz="1800" dirty="0">
                <a:solidFill>
                  <a:srgbClr val="7F7F7F"/>
                </a:solidFill>
                <a:latin typeface="Open Sans"/>
                <a:ea typeface="Open Sans"/>
                <a:cs typeface="Open Sans"/>
                <a:sym typeface="Open Sans"/>
              </a:rPr>
              <a:t>-</a:t>
            </a:r>
            <a:r>
              <a:rPr lang="en-US" sz="1800" dirty="0" smtClean="0">
                <a:solidFill>
                  <a:srgbClr val="7F7F7F"/>
                </a:solidFill>
                <a:latin typeface="Open Sans"/>
                <a:ea typeface="Open Sans"/>
                <a:cs typeface="Open Sans"/>
                <a:sym typeface="Open Sans"/>
              </a:rPr>
              <a:t>heeled shoes)</a:t>
            </a:r>
            <a:r>
              <a:rPr lang="en-US" sz="1800" dirty="0">
                <a:solidFill>
                  <a:srgbClr val="7F7F7F"/>
                </a:solidFill>
                <a:latin typeface="Open Sans"/>
                <a:ea typeface="Open Sans"/>
                <a:cs typeface="Open Sans"/>
                <a:sym typeface="Open Sans"/>
              </a:rPr>
              <a:t>.</a:t>
            </a:r>
            <a:endParaRPr sz="1800" dirty="0">
              <a:solidFill>
                <a:srgbClr val="7F7F7F"/>
              </a:solidFill>
              <a:latin typeface="Open Sans"/>
              <a:ea typeface="Open Sans"/>
              <a:cs typeface="Open Sans"/>
              <a:sym typeface="Open Sans"/>
            </a:endParaRPr>
          </a:p>
          <a:p>
            <a:pPr marL="457200" marR="0" lvl="0" indent="-457200" algn="l" rtl="0">
              <a:lnSpc>
                <a:spcPct val="144444"/>
              </a:lnSpc>
              <a:spcBef>
                <a:spcPts val="0"/>
              </a:spcBef>
              <a:spcAft>
                <a:spcPts val="0"/>
              </a:spcAft>
              <a:buClr>
                <a:srgbClr val="7F7F7F"/>
              </a:buClr>
              <a:buSzPts val="1800"/>
              <a:buFont typeface="Open Sans"/>
              <a:buAutoNum type="arabicPeriod"/>
            </a:pPr>
            <a:r>
              <a:rPr lang="en-US" sz="1800" b="1" u="sng" dirty="0">
                <a:solidFill>
                  <a:srgbClr val="7F7F7F"/>
                </a:solidFill>
                <a:latin typeface="Open Sans"/>
                <a:ea typeface="Open Sans"/>
                <a:cs typeface="Open Sans"/>
                <a:sym typeface="Open Sans"/>
              </a:rPr>
              <a:t>In case of an emergency</a:t>
            </a:r>
            <a:r>
              <a:rPr lang="en-US" sz="1800" dirty="0">
                <a:solidFill>
                  <a:srgbClr val="7F7F7F"/>
                </a:solidFill>
                <a:latin typeface="Open Sans"/>
                <a:ea typeface="Open Sans"/>
                <a:cs typeface="Open Sans"/>
                <a:sym typeface="Open Sans"/>
              </a:rPr>
              <a:t> - the emergency system will be activated. Leave through the nearest emergency exit, which are scattered throughout the factory. They can be recognized by the green signs that read “EXIT”.</a:t>
            </a:r>
            <a:endParaRPr dirty="0">
              <a:latin typeface="Open Sans"/>
              <a:ea typeface="Open Sans"/>
              <a:cs typeface="Open Sans"/>
              <a:sym typeface="Open Sans"/>
            </a:endParaRPr>
          </a:p>
          <a:p>
            <a:pPr marL="457200" marR="0" lvl="0" indent="-457200" algn="l" rtl="0">
              <a:lnSpc>
                <a:spcPct val="144444"/>
              </a:lnSpc>
              <a:spcBef>
                <a:spcPts val="0"/>
              </a:spcBef>
              <a:spcAft>
                <a:spcPts val="0"/>
              </a:spcAft>
              <a:buClr>
                <a:srgbClr val="7F7F7F"/>
              </a:buClr>
              <a:buSzPts val="1800"/>
              <a:buFont typeface="Open Sans"/>
              <a:buAutoNum type="arabicPeriod"/>
            </a:pPr>
            <a:r>
              <a:rPr lang="en-US" sz="1800" b="1" u="sng" dirty="0">
                <a:solidFill>
                  <a:srgbClr val="7F7F7F"/>
                </a:solidFill>
                <a:latin typeface="Open Sans"/>
                <a:ea typeface="Open Sans"/>
                <a:cs typeface="Open Sans"/>
                <a:sym typeface="Open Sans"/>
              </a:rPr>
              <a:t>Do not touch any of the equipment or place your hands </a:t>
            </a:r>
            <a:r>
              <a:rPr lang="en-US" sz="1800" dirty="0">
                <a:solidFill>
                  <a:srgbClr val="7F7F7F"/>
                </a:solidFill>
                <a:latin typeface="Open Sans"/>
                <a:ea typeface="Open Sans"/>
                <a:cs typeface="Open Sans"/>
                <a:sym typeface="Open Sans"/>
              </a:rPr>
              <a:t>inside the machinery, do not bring food or drink </a:t>
            </a:r>
            <a:r>
              <a:rPr lang="en-US" sz="1800" dirty="0" smtClean="0">
                <a:solidFill>
                  <a:srgbClr val="7F7F7F"/>
                </a:solidFill>
                <a:latin typeface="Open Sans"/>
                <a:ea typeface="Open Sans"/>
                <a:cs typeface="Open Sans"/>
                <a:sym typeface="Open Sans"/>
              </a:rPr>
              <a:t>into </a:t>
            </a:r>
            <a:r>
              <a:rPr lang="en-US" sz="1800" dirty="0">
                <a:solidFill>
                  <a:srgbClr val="7F7F7F"/>
                </a:solidFill>
                <a:latin typeface="Open Sans"/>
                <a:ea typeface="Open Sans"/>
                <a:cs typeface="Open Sans"/>
                <a:sym typeface="Open Sans"/>
              </a:rPr>
              <a:t>the factory. </a:t>
            </a:r>
            <a:endParaRPr dirty="0"/>
          </a:p>
          <a:p>
            <a:pPr marL="0" marR="0" lvl="0" indent="0" algn="r" rtl="1">
              <a:lnSpc>
                <a:spcPct val="185714"/>
              </a:lnSpc>
              <a:spcBef>
                <a:spcPts val="0"/>
              </a:spcBef>
              <a:spcAft>
                <a:spcPts val="0"/>
              </a:spcAft>
              <a:buNone/>
            </a:pPr>
            <a:endParaRPr sz="1400" dirty="0">
              <a:solidFill>
                <a:srgbClr val="7F7F7F"/>
              </a:solidFill>
              <a:latin typeface="Open Sans"/>
              <a:ea typeface="Open Sans"/>
              <a:cs typeface="Open Sans"/>
              <a:sym typeface="Open Sans"/>
            </a:endParaRPr>
          </a:p>
          <a:p>
            <a:pPr marL="0" marR="0" lvl="0" indent="0" algn="r" rtl="1">
              <a:lnSpc>
                <a:spcPct val="162500"/>
              </a:lnSpc>
              <a:spcBef>
                <a:spcPts val="0"/>
              </a:spcBef>
              <a:spcAft>
                <a:spcPts val="0"/>
              </a:spcAft>
              <a:buNone/>
            </a:pPr>
            <a:endParaRPr sz="1600" dirty="0">
              <a:solidFill>
                <a:srgbClr val="7F7F7F"/>
              </a:solidFill>
              <a:latin typeface="Open Sans"/>
              <a:ea typeface="Open Sans"/>
              <a:cs typeface="Open Sans"/>
              <a:sym typeface="Open Sans"/>
            </a:endParaRPr>
          </a:p>
          <a:p>
            <a:pPr marL="0" marR="0" lvl="0" indent="0" algn="r" rtl="1">
              <a:spcBef>
                <a:spcPts val="0"/>
              </a:spcBef>
              <a:spcAft>
                <a:spcPts val="0"/>
              </a:spcAft>
              <a:buNone/>
            </a:pPr>
            <a:endParaRPr sz="1600" i="1" dirty="0">
              <a:solidFill>
                <a:srgbClr val="7F7F7F"/>
              </a:solidFill>
              <a:latin typeface="Lato Light"/>
              <a:ea typeface="Lato Light"/>
              <a:cs typeface="Lato Light"/>
              <a:sym typeface="Lato Light"/>
            </a:endParaRPr>
          </a:p>
        </p:txBody>
      </p:sp>
      <p:sp>
        <p:nvSpPr>
          <p:cNvPr id="263" name="Shape 263"/>
          <p:cNvSpPr/>
          <p:nvPr/>
        </p:nvSpPr>
        <p:spPr>
          <a:xfrm>
            <a:off x="308111" y="469754"/>
            <a:ext cx="4541100" cy="477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500">
                <a:solidFill>
                  <a:schemeClr val="dk1"/>
                </a:solidFill>
                <a:latin typeface="Open Sans"/>
                <a:ea typeface="Open Sans"/>
                <a:cs typeface="Open Sans"/>
                <a:sym typeface="Open Sans"/>
              </a:rPr>
              <a:t>Entrance and Safety Supplies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275" name="Shape 275"/>
          <p:cNvSpPr/>
          <p:nvPr/>
        </p:nvSpPr>
        <p:spPr>
          <a:xfrm>
            <a:off x="1819102" y="1415125"/>
            <a:ext cx="8553795" cy="5324535"/>
          </a:xfrm>
          <a:prstGeom prst="rect">
            <a:avLst/>
          </a:prstGeom>
          <a:noFill/>
          <a:ln>
            <a:noFill/>
          </a:ln>
        </p:spPr>
        <p:txBody>
          <a:bodyPr spcFirstLastPara="1" wrap="square" lIns="91425" tIns="45700" rIns="91425" bIns="45700" anchor="t" anchorCtr="0">
            <a:noAutofit/>
          </a:bodyPr>
          <a:lstStyle/>
          <a:p>
            <a:pPr lvl="0"/>
            <a:r>
              <a:rPr lang="en-US" sz="2000" dirty="0">
                <a:solidFill>
                  <a:srgbClr val="757070"/>
                </a:solidFill>
                <a:latin typeface="Open Sans"/>
                <a:ea typeface="Open Sans"/>
                <a:cs typeface="Open Sans"/>
                <a:sym typeface="Open Sans"/>
              </a:rPr>
              <a:t>Welcome to the “</a:t>
            </a:r>
            <a:r>
              <a:rPr lang="en-US" sz="2000" dirty="0" err="1">
                <a:solidFill>
                  <a:srgbClr val="757070"/>
                </a:solidFill>
                <a:latin typeface="Open Sans"/>
                <a:ea typeface="Open Sans"/>
                <a:cs typeface="Open Sans"/>
                <a:sym typeface="Open Sans"/>
              </a:rPr>
              <a:t>AlphaBio</a:t>
            </a:r>
            <a:r>
              <a:rPr lang="en-US" sz="2000" dirty="0">
                <a:solidFill>
                  <a:srgbClr val="757070"/>
                </a:solidFill>
                <a:latin typeface="Open Sans"/>
                <a:ea typeface="Open Sans"/>
                <a:cs typeface="Open Sans"/>
                <a:sym typeface="Open Sans"/>
              </a:rPr>
              <a:t> Tech” production facility. In the next half hour we will </a:t>
            </a:r>
            <a:r>
              <a:rPr lang="en-US" sz="2000" dirty="0" smtClean="0">
                <a:solidFill>
                  <a:srgbClr val="757070"/>
                </a:solidFill>
                <a:latin typeface="Open Sans"/>
                <a:ea typeface="Open Sans"/>
                <a:cs typeface="Open Sans"/>
                <a:sym typeface="Open Sans"/>
              </a:rPr>
              <a:t>show you in a nutshell, the </a:t>
            </a:r>
            <a:r>
              <a:rPr lang="en-US" sz="2000" dirty="0">
                <a:solidFill>
                  <a:srgbClr val="757070"/>
                </a:solidFill>
                <a:latin typeface="Open Sans"/>
                <a:ea typeface="Open Sans"/>
                <a:cs typeface="Open Sans"/>
                <a:sym typeface="Open Sans"/>
              </a:rPr>
              <a:t>complex, rigorous process of producing an </a:t>
            </a:r>
            <a:r>
              <a:rPr lang="en-US" sz="2000" dirty="0" err="1">
                <a:solidFill>
                  <a:srgbClr val="757070"/>
                </a:solidFill>
                <a:latin typeface="Open Sans"/>
                <a:ea typeface="Open Sans"/>
                <a:cs typeface="Open Sans"/>
                <a:sym typeface="Open Sans"/>
              </a:rPr>
              <a:t>AlphaBio</a:t>
            </a:r>
            <a:r>
              <a:rPr lang="en-US" sz="2000" dirty="0">
                <a:solidFill>
                  <a:srgbClr val="757070"/>
                </a:solidFill>
                <a:latin typeface="Open Sans"/>
                <a:ea typeface="Open Sans"/>
                <a:cs typeface="Open Sans"/>
                <a:sym typeface="Open Sans"/>
              </a:rPr>
              <a:t> Tech implant, the </a:t>
            </a:r>
            <a:r>
              <a:rPr lang="en-US" sz="2000" dirty="0" smtClean="0">
                <a:solidFill>
                  <a:srgbClr val="757070"/>
                </a:solidFill>
                <a:latin typeface="Open Sans"/>
                <a:ea typeface="Open Sans"/>
                <a:cs typeface="Open Sans"/>
                <a:sym typeface="Open Sans"/>
              </a:rPr>
              <a:t>prosthetic parts </a:t>
            </a:r>
            <a:r>
              <a:rPr lang="en-US" sz="2000" dirty="0">
                <a:solidFill>
                  <a:srgbClr val="757070"/>
                </a:solidFill>
                <a:latin typeface="Open Sans"/>
                <a:ea typeface="Open Sans"/>
                <a:cs typeface="Open Sans"/>
                <a:sym typeface="Open Sans"/>
              </a:rPr>
              <a:t>and surgical </a:t>
            </a:r>
            <a:r>
              <a:rPr lang="en-US" sz="2000" dirty="0" smtClean="0">
                <a:solidFill>
                  <a:srgbClr val="757070"/>
                </a:solidFill>
                <a:latin typeface="Open Sans"/>
                <a:ea typeface="Open Sans"/>
                <a:cs typeface="Open Sans"/>
                <a:sym typeface="Open Sans"/>
              </a:rPr>
              <a:t>instruments. </a:t>
            </a:r>
            <a:r>
              <a:rPr lang="en-US" sz="2000" dirty="0">
                <a:solidFill>
                  <a:srgbClr val="757070"/>
                </a:solidFill>
                <a:latin typeface="Open Sans"/>
                <a:ea typeface="Open Sans"/>
                <a:cs typeface="Open Sans"/>
                <a:sym typeface="Open Sans"/>
              </a:rPr>
              <a:t>We’ll pass through the different production stations, surface room, cleanroom and quality control points which accompany the entire process. </a:t>
            </a:r>
            <a:endParaRPr dirty="0"/>
          </a:p>
          <a:p>
            <a:pPr marL="0" marR="0" lvl="0" indent="0" algn="r" rtl="1">
              <a:spcBef>
                <a:spcPts val="0"/>
              </a:spcBef>
              <a:spcAft>
                <a:spcPts val="0"/>
              </a:spcAft>
              <a:buNone/>
            </a:pPr>
            <a:endParaRPr sz="20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2000" dirty="0">
                <a:solidFill>
                  <a:srgbClr val="50B848"/>
                </a:solidFill>
                <a:latin typeface="Open Sans"/>
                <a:ea typeface="Open Sans"/>
                <a:cs typeface="Open Sans"/>
                <a:sym typeface="Open Sans"/>
              </a:rPr>
              <a:t>We’ll start with a </a:t>
            </a:r>
            <a:r>
              <a:rPr lang="en-US" sz="2000" dirty="0" smtClean="0">
                <a:solidFill>
                  <a:srgbClr val="50B848"/>
                </a:solidFill>
                <a:latin typeface="Open Sans"/>
                <a:ea typeface="Open Sans"/>
                <a:cs typeface="Open Sans"/>
                <a:sym typeface="Open Sans"/>
              </a:rPr>
              <a:t>brief background on the company:</a:t>
            </a:r>
            <a:endParaRPr sz="2000" dirty="0">
              <a:solidFill>
                <a:srgbClr val="50B848"/>
              </a:solidFill>
              <a:latin typeface="Open Sans"/>
              <a:ea typeface="Open Sans"/>
              <a:cs typeface="Open Sans"/>
              <a:sym typeface="Open Sans"/>
            </a:endParaRPr>
          </a:p>
          <a:p>
            <a:pPr marL="0" marR="0" lvl="0" indent="0" algn="l" rtl="0">
              <a:spcBef>
                <a:spcPts val="0"/>
              </a:spcBef>
              <a:spcAft>
                <a:spcPts val="0"/>
              </a:spcAft>
              <a:buNone/>
            </a:pPr>
            <a:r>
              <a:rPr lang="en-US" sz="2000" dirty="0" err="1">
                <a:solidFill>
                  <a:srgbClr val="757070"/>
                </a:solidFill>
                <a:latin typeface="Open Sans"/>
                <a:ea typeface="Open Sans"/>
                <a:cs typeface="Open Sans"/>
                <a:sym typeface="Open Sans"/>
              </a:rPr>
              <a:t>AlphaBio</a:t>
            </a:r>
            <a:r>
              <a:rPr lang="en-US" sz="2000" dirty="0">
                <a:solidFill>
                  <a:srgbClr val="757070"/>
                </a:solidFill>
                <a:latin typeface="Open Sans"/>
                <a:ea typeface="Open Sans"/>
                <a:cs typeface="Open Sans"/>
                <a:sym typeface="Open Sans"/>
              </a:rPr>
              <a:t> Tech. is a global company specializing in the development and production of advanced dental solutions, with a focus in the area of implants and </a:t>
            </a:r>
            <a:r>
              <a:rPr lang="en-US" sz="2000" dirty="0" smtClean="0">
                <a:solidFill>
                  <a:srgbClr val="757070"/>
                </a:solidFill>
                <a:latin typeface="Open Sans"/>
                <a:ea typeface="Open Sans"/>
                <a:cs typeface="Open Sans"/>
                <a:sym typeface="Open Sans"/>
              </a:rPr>
              <a:t>prosthetics.</a:t>
            </a:r>
            <a:endParaRPr sz="2000" dirty="0">
              <a:solidFill>
                <a:srgbClr val="757070"/>
              </a:solidFill>
              <a:latin typeface="Open Sans"/>
              <a:ea typeface="Open Sans"/>
              <a:cs typeface="Open Sans"/>
              <a:sym typeface="Open Sans"/>
            </a:endParaRPr>
          </a:p>
          <a:p>
            <a:pPr marL="0" marR="0" lvl="0" indent="0" algn="l" rtl="0">
              <a:spcBef>
                <a:spcPts val="0"/>
              </a:spcBef>
              <a:spcAft>
                <a:spcPts val="0"/>
              </a:spcAft>
              <a:buNone/>
            </a:pPr>
            <a:endParaRPr sz="20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2000" dirty="0" err="1">
                <a:solidFill>
                  <a:srgbClr val="757070"/>
                </a:solidFill>
                <a:latin typeface="Open Sans"/>
                <a:ea typeface="Open Sans"/>
                <a:cs typeface="Open Sans"/>
                <a:sym typeface="Open Sans"/>
              </a:rPr>
              <a:t>AlphaBio</a:t>
            </a:r>
            <a:r>
              <a:rPr lang="en-US" sz="2000" dirty="0">
                <a:solidFill>
                  <a:srgbClr val="757070"/>
                </a:solidFill>
                <a:latin typeface="Open Sans"/>
                <a:ea typeface="Open Sans"/>
                <a:cs typeface="Open Sans"/>
                <a:sym typeface="Open Sans"/>
              </a:rPr>
              <a:t> Tech. was established in 1988 by Dr. </a:t>
            </a:r>
            <a:r>
              <a:rPr lang="en-US" sz="2000" dirty="0" err="1">
                <a:solidFill>
                  <a:srgbClr val="757070"/>
                </a:solidFill>
                <a:latin typeface="Open Sans"/>
                <a:ea typeface="Open Sans"/>
                <a:cs typeface="Open Sans"/>
                <a:sym typeface="Open Sans"/>
              </a:rPr>
              <a:t>Ophir</a:t>
            </a:r>
            <a:r>
              <a:rPr lang="en-US" sz="2000" dirty="0">
                <a:solidFill>
                  <a:srgbClr val="757070"/>
                </a:solidFill>
                <a:latin typeface="Open Sans"/>
                <a:ea typeface="Open Sans"/>
                <a:cs typeface="Open Sans"/>
                <a:sym typeface="Open Sans"/>
              </a:rPr>
              <a:t> </a:t>
            </a:r>
            <a:r>
              <a:rPr lang="en-US" sz="2000" dirty="0" err="1">
                <a:solidFill>
                  <a:srgbClr val="757070"/>
                </a:solidFill>
                <a:latin typeface="Open Sans"/>
                <a:ea typeface="Open Sans"/>
                <a:cs typeface="Open Sans"/>
                <a:sym typeface="Open Sans"/>
              </a:rPr>
              <a:t>Fromovich</a:t>
            </a:r>
            <a:r>
              <a:rPr lang="en-US" sz="2000" dirty="0">
                <a:solidFill>
                  <a:srgbClr val="757070"/>
                </a:solidFill>
                <a:latin typeface="Open Sans"/>
                <a:ea typeface="Open Sans"/>
                <a:cs typeface="Open Sans"/>
                <a:sym typeface="Open Sans"/>
              </a:rPr>
              <a:t> - 3 decades ago.</a:t>
            </a:r>
            <a:endParaRPr sz="20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2000" dirty="0">
                <a:solidFill>
                  <a:srgbClr val="757070"/>
                </a:solidFill>
                <a:latin typeface="Open Sans"/>
                <a:ea typeface="Open Sans"/>
                <a:cs typeface="Open Sans"/>
                <a:sym typeface="Open Sans"/>
              </a:rPr>
              <a:t>We launched the ATID implant in 1996, and the DFI implant in 1999.</a:t>
            </a:r>
            <a:endParaRPr sz="20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2000" dirty="0">
                <a:solidFill>
                  <a:srgbClr val="757070"/>
                </a:solidFill>
                <a:latin typeface="Open Sans"/>
                <a:ea typeface="Open Sans"/>
                <a:cs typeface="Open Sans"/>
                <a:sym typeface="Open Sans"/>
              </a:rPr>
              <a:t>In 2003 we launched the world’s first spiral implant, which led in 2008 to the purchase of </a:t>
            </a:r>
            <a:r>
              <a:rPr lang="en-US" sz="2000" dirty="0" err="1">
                <a:solidFill>
                  <a:srgbClr val="757070"/>
                </a:solidFill>
                <a:latin typeface="Open Sans"/>
                <a:ea typeface="Open Sans"/>
                <a:cs typeface="Open Sans"/>
                <a:sym typeface="Open Sans"/>
              </a:rPr>
              <a:t>AlphaBio</a:t>
            </a:r>
            <a:r>
              <a:rPr lang="en-US" sz="2000" dirty="0">
                <a:solidFill>
                  <a:srgbClr val="757070"/>
                </a:solidFill>
                <a:latin typeface="Open Sans"/>
                <a:ea typeface="Open Sans"/>
                <a:cs typeface="Open Sans"/>
                <a:sym typeface="Open Sans"/>
              </a:rPr>
              <a:t> </a:t>
            </a:r>
            <a:r>
              <a:rPr lang="en-US" sz="2000" dirty="0" smtClean="0">
                <a:solidFill>
                  <a:srgbClr val="757070"/>
                </a:solidFill>
                <a:latin typeface="Open Sans"/>
                <a:ea typeface="Open Sans"/>
                <a:cs typeface="Open Sans"/>
                <a:sym typeface="Open Sans"/>
              </a:rPr>
              <a:t>Tech. by </a:t>
            </a:r>
            <a:r>
              <a:rPr lang="en-US" sz="2000" dirty="0">
                <a:solidFill>
                  <a:srgbClr val="757070"/>
                </a:solidFill>
                <a:latin typeface="Open Sans"/>
                <a:ea typeface="Open Sans"/>
                <a:cs typeface="Open Sans"/>
                <a:sym typeface="Open Sans"/>
              </a:rPr>
              <a:t>Nobel </a:t>
            </a:r>
            <a:r>
              <a:rPr lang="en-US" sz="2000" dirty="0" err="1">
                <a:solidFill>
                  <a:srgbClr val="757070"/>
                </a:solidFill>
                <a:latin typeface="Open Sans"/>
                <a:ea typeface="Open Sans"/>
                <a:cs typeface="Open Sans"/>
                <a:sym typeface="Open Sans"/>
              </a:rPr>
              <a:t>Biocare</a:t>
            </a:r>
            <a:r>
              <a:rPr lang="en-US" sz="2000" dirty="0">
                <a:solidFill>
                  <a:srgbClr val="757070"/>
                </a:solidFill>
                <a:latin typeface="Open Sans"/>
                <a:ea typeface="Open Sans"/>
                <a:cs typeface="Open Sans"/>
                <a:sym typeface="Open Sans"/>
              </a:rPr>
              <a:t>, the world’s leading implant company. In September 2010 the decision was made to move our production facility to its present location, while emphasizing the improvement and optimization of production processes and quality control procedures. The move cost approximately 6 million Euros. </a:t>
            </a:r>
            <a:endParaRPr sz="2000" dirty="0">
              <a:solidFill>
                <a:srgbClr val="757070"/>
              </a:solidFill>
              <a:latin typeface="Open Sans"/>
              <a:ea typeface="Open Sans"/>
              <a:cs typeface="Open Sans"/>
              <a:sym typeface="Open Sans"/>
            </a:endParaRPr>
          </a:p>
          <a:p>
            <a:pPr marL="0" marR="0" lvl="0" indent="0" algn="r" rtl="1">
              <a:spcBef>
                <a:spcPts val="0"/>
              </a:spcBef>
              <a:spcAft>
                <a:spcPts val="0"/>
              </a:spcAft>
              <a:buNone/>
            </a:pPr>
            <a:endParaRPr sz="2000" dirty="0">
              <a:solidFill>
                <a:srgbClr val="757070"/>
              </a:solidFill>
              <a:latin typeface="Open Sans"/>
              <a:ea typeface="Open Sans"/>
              <a:cs typeface="Open Sans"/>
              <a:sym typeface="Open Sans"/>
            </a:endParaRPr>
          </a:p>
          <a:p>
            <a:pPr marL="0" marR="0" lvl="0" indent="0" algn="r" rtl="1">
              <a:spcBef>
                <a:spcPts val="0"/>
              </a:spcBef>
              <a:spcAft>
                <a:spcPts val="0"/>
              </a:spcAft>
              <a:buNone/>
            </a:pPr>
            <a:r>
              <a:rPr lang="en-US" sz="2000" dirty="0">
                <a:solidFill>
                  <a:srgbClr val="757070"/>
                </a:solidFill>
                <a:latin typeface="Open Sans"/>
                <a:ea typeface="Open Sans"/>
                <a:cs typeface="Open Sans"/>
                <a:sym typeface="Open Sans"/>
              </a:rPr>
              <a:t> </a:t>
            </a:r>
            <a:endParaRPr sz="2000" dirty="0">
              <a:solidFill>
                <a:srgbClr val="757070"/>
              </a:solidFill>
              <a:latin typeface="Open Sans"/>
              <a:ea typeface="Open Sans"/>
              <a:cs typeface="Open Sans"/>
              <a:sym typeface="Open Sans"/>
            </a:endParaRPr>
          </a:p>
        </p:txBody>
      </p:sp>
      <p:sp>
        <p:nvSpPr>
          <p:cNvPr id="276" name="Shape 276"/>
          <p:cNvSpPr/>
          <p:nvPr/>
        </p:nvSpPr>
        <p:spPr>
          <a:xfrm>
            <a:off x="308111" y="441429"/>
            <a:ext cx="4541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Factory Entrance</a:t>
            </a:r>
            <a:endParaRPr/>
          </a:p>
        </p:txBody>
      </p:sp>
      <p:pic>
        <p:nvPicPr>
          <p:cNvPr id="277" name="Shape 277"/>
          <p:cNvPicPr preferRelativeResize="0"/>
          <p:nvPr/>
        </p:nvPicPr>
        <p:blipFill rotWithShape="1">
          <a:blip r:embed="rId3">
            <a:alphaModFix/>
          </a:blip>
          <a:srcRect/>
          <a:stretch/>
        </p:blipFill>
        <p:spPr>
          <a:xfrm>
            <a:off x="10486998" y="2948601"/>
            <a:ext cx="1430156" cy="30571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p:nvPr/>
        </p:nvSpPr>
        <p:spPr>
          <a:xfrm>
            <a:off x="308097" y="2363826"/>
            <a:ext cx="307740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lt1"/>
              </a:solidFill>
              <a:latin typeface="Lato Light"/>
              <a:ea typeface="Lato Light"/>
              <a:cs typeface="Lato Light"/>
              <a:sym typeface="Lato Light"/>
            </a:endParaRPr>
          </a:p>
        </p:txBody>
      </p:sp>
      <p:sp>
        <p:nvSpPr>
          <p:cNvPr id="284" name="Shape 284"/>
          <p:cNvSpPr/>
          <p:nvPr/>
        </p:nvSpPr>
        <p:spPr>
          <a:xfrm>
            <a:off x="388660" y="837740"/>
            <a:ext cx="7493892" cy="4001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2000" i="1">
              <a:solidFill>
                <a:schemeClr val="dk1"/>
              </a:solidFill>
              <a:latin typeface="Arial"/>
              <a:ea typeface="Arial"/>
              <a:cs typeface="Arial"/>
              <a:sym typeface="Arial"/>
            </a:endParaRPr>
          </a:p>
        </p:txBody>
      </p:sp>
      <p:sp>
        <p:nvSpPr>
          <p:cNvPr id="285" name="Shape 285"/>
          <p:cNvSpPr txBox="1"/>
          <p:nvPr/>
        </p:nvSpPr>
        <p:spPr>
          <a:xfrm>
            <a:off x="2385757" y="3990628"/>
            <a:ext cx="7682261"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err="1">
                <a:solidFill>
                  <a:srgbClr val="757070"/>
                </a:solidFill>
                <a:latin typeface="Open Sans"/>
                <a:ea typeface="Open Sans"/>
                <a:cs typeface="Open Sans"/>
                <a:sym typeface="Open Sans"/>
              </a:rPr>
              <a:t>AlphaBio</a:t>
            </a:r>
            <a:r>
              <a:rPr lang="en-US" sz="1800" dirty="0">
                <a:solidFill>
                  <a:srgbClr val="757070"/>
                </a:solidFill>
                <a:latin typeface="Open Sans"/>
                <a:ea typeface="Open Sans"/>
                <a:cs typeface="Open Sans"/>
                <a:sym typeface="Open Sans"/>
              </a:rPr>
              <a:t> Tech. developed a </a:t>
            </a:r>
            <a:r>
              <a:rPr lang="en-US" sz="1800" dirty="0" smtClean="0">
                <a:solidFill>
                  <a:srgbClr val="757070"/>
                </a:solidFill>
                <a:latin typeface="Open Sans"/>
                <a:ea typeface="Open Sans"/>
                <a:cs typeface="Open Sans"/>
                <a:sym typeface="Open Sans"/>
              </a:rPr>
              <a:t>large, innovative product line aimed </a:t>
            </a:r>
            <a:r>
              <a:rPr lang="en-US" sz="1800" dirty="0">
                <a:solidFill>
                  <a:srgbClr val="757070"/>
                </a:solidFill>
                <a:latin typeface="Open Sans"/>
                <a:ea typeface="Open Sans"/>
                <a:cs typeface="Open Sans"/>
                <a:sym typeface="Open Sans"/>
              </a:rPr>
              <a:t>at providing the most comprehensive and efficient array of solutions in the field of dental implants:</a:t>
            </a:r>
            <a:endParaRPr sz="18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800" dirty="0">
                <a:solidFill>
                  <a:srgbClr val="757070"/>
                </a:solidFill>
                <a:latin typeface="Open Sans"/>
                <a:ea typeface="Open Sans"/>
                <a:cs typeface="Open Sans"/>
                <a:sym typeface="Open Sans"/>
              </a:rPr>
              <a:t>The ICE implant in 2013, NICE in 2014, the launching of the digital unit (computer</a:t>
            </a:r>
            <a:r>
              <a:rPr lang="en-US" sz="1800" dirty="0" smtClean="0">
                <a:solidFill>
                  <a:srgbClr val="757070"/>
                </a:solidFill>
                <a:latin typeface="Open Sans"/>
                <a:ea typeface="Open Sans"/>
                <a:cs typeface="Open Sans"/>
                <a:sym typeface="Open Sans"/>
              </a:rPr>
              <a:t>-assisted surgery </a:t>
            </a:r>
            <a:r>
              <a:rPr lang="en-US" sz="1800" dirty="0">
                <a:solidFill>
                  <a:srgbClr val="757070"/>
                </a:solidFill>
                <a:latin typeface="Open Sans"/>
                <a:ea typeface="Open Sans"/>
                <a:cs typeface="Open Sans"/>
                <a:sym typeface="Open Sans"/>
              </a:rPr>
              <a:t>and digital rehabilitation CAM/CAD) in 2015 and the NEO implant in 2016. </a:t>
            </a:r>
            <a:endParaRPr sz="18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800" dirty="0">
                <a:solidFill>
                  <a:srgbClr val="757070"/>
                </a:solidFill>
                <a:latin typeface="Open Sans"/>
                <a:ea typeface="Open Sans"/>
                <a:cs typeface="Open Sans"/>
                <a:sym typeface="Open Sans"/>
              </a:rPr>
              <a:t>Working in close contact with our clients has helped us become familiar with their daily practice in the clinics and labs, understand their needs and thus create products that would make their work easier, more convenient and more efficient. </a:t>
            </a:r>
            <a:endParaRPr dirty="0"/>
          </a:p>
          <a:p>
            <a:pPr marL="0" marR="0" lvl="0" indent="0" algn="r" rtl="1">
              <a:spcBef>
                <a:spcPts val="0"/>
              </a:spcBef>
              <a:spcAft>
                <a:spcPts val="0"/>
              </a:spcAft>
              <a:buNone/>
            </a:pPr>
            <a:endParaRPr sz="1800" dirty="0">
              <a:solidFill>
                <a:srgbClr val="757070"/>
              </a:solidFill>
              <a:latin typeface="Open Sans"/>
              <a:ea typeface="Open Sans"/>
              <a:cs typeface="Open Sans"/>
              <a:sym typeface="Open Sans"/>
            </a:endParaRPr>
          </a:p>
          <a:p>
            <a:pPr marL="0" marR="0" lvl="0" indent="0" algn="l" rtl="0">
              <a:spcBef>
                <a:spcPts val="0"/>
              </a:spcBef>
              <a:spcAft>
                <a:spcPts val="0"/>
              </a:spcAft>
              <a:buNone/>
            </a:pPr>
            <a:r>
              <a:rPr lang="en-US" sz="1800" dirty="0">
                <a:solidFill>
                  <a:srgbClr val="50B848"/>
                </a:solidFill>
                <a:latin typeface="Open Sans"/>
                <a:ea typeface="Open Sans"/>
                <a:cs typeface="Open Sans"/>
                <a:sym typeface="Open Sans"/>
              </a:rPr>
              <a:t>Now we will go through each and every </a:t>
            </a:r>
            <a:r>
              <a:rPr lang="en-US" sz="1800" dirty="0" smtClean="0">
                <a:solidFill>
                  <a:srgbClr val="50B848"/>
                </a:solidFill>
                <a:latin typeface="Open Sans"/>
                <a:ea typeface="Open Sans"/>
                <a:cs typeface="Open Sans"/>
                <a:sym typeface="Open Sans"/>
              </a:rPr>
              <a:t>stage of the </a:t>
            </a:r>
            <a:r>
              <a:rPr lang="en-US" sz="1800" dirty="0">
                <a:solidFill>
                  <a:srgbClr val="50B848"/>
                </a:solidFill>
                <a:latin typeface="Open Sans"/>
                <a:ea typeface="Open Sans"/>
                <a:cs typeface="Open Sans"/>
                <a:sym typeface="Open Sans"/>
              </a:rPr>
              <a:t>“life” of the implant. Please feel free to ask questions. </a:t>
            </a:r>
            <a:endParaRPr sz="1800" dirty="0">
              <a:solidFill>
                <a:srgbClr val="757070"/>
              </a:solidFill>
              <a:latin typeface="Open Sans"/>
              <a:ea typeface="Open Sans"/>
              <a:cs typeface="Open Sans"/>
              <a:sym typeface="Open Sans"/>
            </a:endParaRPr>
          </a:p>
        </p:txBody>
      </p:sp>
      <p:sp>
        <p:nvSpPr>
          <p:cNvPr id="286" name="Shape 286"/>
          <p:cNvSpPr/>
          <p:nvPr/>
        </p:nvSpPr>
        <p:spPr>
          <a:xfrm>
            <a:off x="308111" y="360704"/>
            <a:ext cx="4541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Open Sans"/>
                <a:ea typeface="Open Sans"/>
                <a:cs typeface="Open Sans"/>
                <a:sym typeface="Open Sans"/>
              </a:rPr>
              <a:t>Factory Entrance</a:t>
            </a:r>
            <a:endParaRPr/>
          </a:p>
        </p:txBody>
      </p:sp>
      <p:pic>
        <p:nvPicPr>
          <p:cNvPr id="287" name="Shape 287"/>
          <p:cNvPicPr preferRelativeResize="0"/>
          <p:nvPr/>
        </p:nvPicPr>
        <p:blipFill rotWithShape="1">
          <a:blip r:embed="rId3">
            <a:alphaModFix/>
          </a:blip>
          <a:srcRect/>
          <a:stretch/>
        </p:blipFill>
        <p:spPr>
          <a:xfrm>
            <a:off x="1779652" y="1111190"/>
            <a:ext cx="8376674" cy="2763346"/>
          </a:xfrm>
          <a:prstGeom prst="rect">
            <a:avLst/>
          </a:prstGeom>
          <a:noFill/>
          <a:ln>
            <a:noFill/>
          </a:ln>
        </p:spPr>
      </p:pic>
      <p:pic>
        <p:nvPicPr>
          <p:cNvPr id="288" name="Shape 288"/>
          <p:cNvPicPr preferRelativeResize="0"/>
          <p:nvPr/>
        </p:nvPicPr>
        <p:blipFill rotWithShape="1">
          <a:blip r:embed="rId4">
            <a:alphaModFix/>
          </a:blip>
          <a:srcRect/>
          <a:stretch/>
        </p:blipFill>
        <p:spPr>
          <a:xfrm>
            <a:off x="2635794" y="2715368"/>
            <a:ext cx="292141" cy="292141"/>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Другая 1">
      <a:dk1>
        <a:srgbClr val="FFFFFF"/>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4251</Words>
  <Application>Microsoft Macintosh PowerPoint</Application>
  <PresentationFormat>Custom</PresentationFormat>
  <Paragraphs>247</Paragraphs>
  <Slides>34</Slides>
  <Notes>34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Lato</vt:lpstr>
      <vt:lpstr>Lato Light</vt:lpstr>
      <vt:lpstr>Open Sans</vt:lpstr>
      <vt:lpstr>Тема Office</vt:lpstr>
      <vt:lpstr>Специальное оформление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Noa Granot</cp:lastModifiedBy>
  <cp:revision>6</cp:revision>
  <dcterms:modified xsi:type="dcterms:W3CDTF">2018-04-29T15:11:38Z</dcterms:modified>
</cp:coreProperties>
</file>