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76" r:id="rId2"/>
    <p:sldId id="256" r:id="rId3"/>
    <p:sldId id="266" r:id="rId4"/>
    <p:sldId id="267" r:id="rId5"/>
    <p:sldId id="282" r:id="rId6"/>
    <p:sldId id="281" r:id="rId7"/>
    <p:sldId id="283" r:id="rId8"/>
    <p:sldId id="285" r:id="rId9"/>
    <p:sldId id="277" r:id="rId10"/>
    <p:sldId id="280" r:id="rId11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884B02"/>
    <a:srgbClr val="8662D0"/>
    <a:srgbClr val="FF8000"/>
    <a:srgbClr val="008F00"/>
    <a:srgbClr val="9437FF"/>
    <a:srgbClr val="9452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6"/>
    <p:restoredTop sz="97776"/>
  </p:normalViewPr>
  <p:slideViewPr>
    <p:cSldViewPr snapToGrid="0" snapToObjects="1">
      <p:cViewPr>
        <p:scale>
          <a:sx n="100" d="100"/>
          <a:sy n="100" d="100"/>
        </p:scale>
        <p:origin x="1068" y="-215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A2F84-AEFF-844A-A075-A3DB860FFCFE}" type="datetimeFigureOut">
              <a:rPr lang="fr-FR" smtClean="0"/>
              <a:t>03/10/2021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6EC1E-65EA-3744-9AA1-8208AB0393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57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6EC1E-65EA-3744-9AA1-8208AB0393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53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6EC1E-65EA-3744-9AA1-8208AB03933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72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03/10/2021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03/10/2021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03/10/2021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03/10/2021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03/10/2021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03/10/2021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03/10/2021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03/10/2021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03/10/2021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03/10/2021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03/10/2021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F9097-4DCD-7146-8BE4-9CDC24163A7E}" type="datetimeFigureOut">
              <a:rPr lang="fr-FR" smtClean="0"/>
              <a:t>03/10/2021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C0283-FCBF-724F-8D28-D00F4146B9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74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png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13" Type="http://schemas.openxmlformats.org/officeDocument/2006/relationships/image" Target="../media/image27.emf"/><Relationship Id="rId18" Type="http://schemas.openxmlformats.org/officeDocument/2006/relationships/image" Target="../media/image32.emf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12" Type="http://schemas.openxmlformats.org/officeDocument/2006/relationships/image" Target="../media/image26.png"/><Relationship Id="rId17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emf"/><Relationship Id="rId20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11" Type="http://schemas.openxmlformats.org/officeDocument/2006/relationships/image" Target="../media/image25.png"/><Relationship Id="rId5" Type="http://schemas.openxmlformats.org/officeDocument/2006/relationships/image" Target="../media/image19.tiff"/><Relationship Id="rId15" Type="http://schemas.openxmlformats.org/officeDocument/2006/relationships/image" Target="../media/image29.emf"/><Relationship Id="rId10" Type="http://schemas.openxmlformats.org/officeDocument/2006/relationships/image" Target="../media/image24.tiff"/><Relationship Id="rId19" Type="http://schemas.openxmlformats.org/officeDocument/2006/relationships/image" Target="../media/image33.emf"/><Relationship Id="rId4" Type="http://schemas.openxmlformats.org/officeDocument/2006/relationships/image" Target="../media/image18.tiff"/><Relationship Id="rId9" Type="http://schemas.openxmlformats.org/officeDocument/2006/relationships/image" Target="../media/image23.tiff"/><Relationship Id="rId14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7E276E6-8950-4744-A4CB-E39EDEE47B9B}"/>
              </a:ext>
            </a:extLst>
          </p:cNvPr>
          <p:cNvSpPr txBox="1"/>
          <p:nvPr/>
        </p:nvSpPr>
        <p:spPr>
          <a:xfrm>
            <a:off x="3392690" y="108920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E7CA03-C8B3-3640-A86F-309CCBAD78EB}"/>
              </a:ext>
            </a:extLst>
          </p:cNvPr>
          <p:cNvSpPr txBox="1"/>
          <p:nvPr/>
        </p:nvSpPr>
        <p:spPr>
          <a:xfrm>
            <a:off x="254347" y="344707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C053613-2616-084B-BCD3-7E8439AFA4DC}"/>
              </a:ext>
            </a:extLst>
          </p:cNvPr>
          <p:cNvSpPr txBox="1"/>
          <p:nvPr/>
        </p:nvSpPr>
        <p:spPr>
          <a:xfrm>
            <a:off x="369651" y="252919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Figure 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9813C43-43F0-5444-9DBA-F9B602E581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823" y="2071025"/>
            <a:ext cx="510540" cy="388620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9F52DAC-6B62-CF47-9E7B-6CD72FFB4247}"/>
              </a:ext>
            </a:extLst>
          </p:cNvPr>
          <p:cNvCxnSpPr>
            <a:cxnSpLocks/>
          </p:cNvCxnSpPr>
          <p:nvPr/>
        </p:nvCxnSpPr>
        <p:spPr>
          <a:xfrm>
            <a:off x="837934" y="2282393"/>
            <a:ext cx="23206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1B726C0-9E86-8C48-BCA7-4531ACA8D288}"/>
              </a:ext>
            </a:extLst>
          </p:cNvPr>
          <p:cNvSpPr txBox="1"/>
          <p:nvPr/>
        </p:nvSpPr>
        <p:spPr>
          <a:xfrm>
            <a:off x="649421" y="226215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>
                <a:latin typeface="Arial"/>
                <a:cs typeface="Arial"/>
              </a:rPr>
              <a:t>W0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868E378-35EC-1B49-B451-E260AFB468A6}"/>
              </a:ext>
            </a:extLst>
          </p:cNvPr>
          <p:cNvSpPr txBox="1"/>
          <p:nvPr/>
        </p:nvSpPr>
        <p:spPr>
          <a:xfrm>
            <a:off x="1074707" y="226215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>
                <a:latin typeface="Arial"/>
                <a:cs typeface="Arial"/>
              </a:rPr>
              <a:t>W2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BA33A32-3728-9F42-B74B-1B7D532D49F3}"/>
              </a:ext>
            </a:extLst>
          </p:cNvPr>
          <p:cNvSpPr txBox="1"/>
          <p:nvPr/>
        </p:nvSpPr>
        <p:spPr>
          <a:xfrm>
            <a:off x="1486911" y="226215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Arial"/>
                <a:cs typeface="Arial"/>
              </a:rPr>
              <a:t>W4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893DE5-286D-D345-8F9C-E7FD29C36F6D}"/>
              </a:ext>
            </a:extLst>
          </p:cNvPr>
          <p:cNvSpPr txBox="1"/>
          <p:nvPr/>
        </p:nvSpPr>
        <p:spPr>
          <a:xfrm>
            <a:off x="2288936" y="2262154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>
                <a:latin typeface="Arial"/>
                <a:cs typeface="Arial"/>
              </a:rPr>
              <a:t>W10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6BAABA3-F3E1-AD41-823C-11891A3A11A6}"/>
              </a:ext>
            </a:extLst>
          </p:cNvPr>
          <p:cNvCxnSpPr>
            <a:cxnSpLocks/>
          </p:cNvCxnSpPr>
          <p:nvPr/>
        </p:nvCxnSpPr>
        <p:spPr>
          <a:xfrm>
            <a:off x="837934" y="2084469"/>
            <a:ext cx="0" cy="1979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88C4652-DE1D-354A-93EC-4E8A81974FE7}"/>
              </a:ext>
            </a:extLst>
          </p:cNvPr>
          <p:cNvCxnSpPr>
            <a:cxnSpLocks/>
          </p:cNvCxnSpPr>
          <p:nvPr/>
        </p:nvCxnSpPr>
        <p:spPr>
          <a:xfrm>
            <a:off x="1260674" y="2084469"/>
            <a:ext cx="0" cy="1979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A5A0740-7B76-8945-9D96-DB09C39BF03D}"/>
              </a:ext>
            </a:extLst>
          </p:cNvPr>
          <p:cNvCxnSpPr/>
          <p:nvPr/>
        </p:nvCxnSpPr>
        <p:spPr>
          <a:xfrm>
            <a:off x="1679881" y="2084469"/>
            <a:ext cx="0" cy="1979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B036096-8EAE-204C-B124-05FDADA8E59B}"/>
              </a:ext>
            </a:extLst>
          </p:cNvPr>
          <p:cNvCxnSpPr/>
          <p:nvPr/>
        </p:nvCxnSpPr>
        <p:spPr>
          <a:xfrm>
            <a:off x="2521692" y="2084469"/>
            <a:ext cx="0" cy="1979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E94A78AB-EF83-0E44-90B4-B6F2596A4A8A}"/>
              </a:ext>
            </a:extLst>
          </p:cNvPr>
          <p:cNvSpPr txBox="1"/>
          <p:nvPr/>
        </p:nvSpPr>
        <p:spPr>
          <a:xfrm>
            <a:off x="526489" y="1795741"/>
            <a:ext cx="2957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i.m.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immunizations with W614A-3S-CRM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B1011BD-905B-4549-9358-262CBDDCF770}"/>
              </a:ext>
            </a:extLst>
          </p:cNvPr>
          <p:cNvCxnSpPr>
            <a:cxnSpLocks/>
          </p:cNvCxnSpPr>
          <p:nvPr/>
        </p:nvCxnSpPr>
        <p:spPr>
          <a:xfrm flipV="1">
            <a:off x="2933914" y="2292415"/>
            <a:ext cx="0" cy="252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274C6FAF-24F7-FE47-9ED9-681A7F7BB455}"/>
              </a:ext>
            </a:extLst>
          </p:cNvPr>
          <p:cNvSpPr txBox="1"/>
          <p:nvPr/>
        </p:nvSpPr>
        <p:spPr>
          <a:xfrm>
            <a:off x="2425199" y="2500528"/>
            <a:ext cx="100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 ELISA</a:t>
            </a:r>
          </a:p>
          <a:p>
            <a:pPr algn="ctr"/>
            <a:r>
              <a:rPr lang="en-GB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assays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F5B44E7-FF29-9E40-AFC7-91B6AC4981AE}"/>
              </a:ext>
            </a:extLst>
          </p:cNvPr>
          <p:cNvSpPr txBox="1"/>
          <p:nvPr/>
        </p:nvSpPr>
        <p:spPr>
          <a:xfrm>
            <a:off x="254347" y="108860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24CBD42-CFA7-D545-970D-3FDA533CCB05}"/>
              </a:ext>
            </a:extLst>
          </p:cNvPr>
          <p:cNvCxnSpPr>
            <a:cxnSpLocks/>
          </p:cNvCxnSpPr>
          <p:nvPr/>
        </p:nvCxnSpPr>
        <p:spPr>
          <a:xfrm flipV="1">
            <a:off x="1046326" y="2292415"/>
            <a:ext cx="0" cy="252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34D25FBD-500D-C349-9886-0011E47FBAEC}"/>
              </a:ext>
            </a:extLst>
          </p:cNvPr>
          <p:cNvCxnSpPr>
            <a:cxnSpLocks/>
          </p:cNvCxnSpPr>
          <p:nvPr/>
        </p:nvCxnSpPr>
        <p:spPr>
          <a:xfrm flipV="1">
            <a:off x="1454117" y="2292415"/>
            <a:ext cx="0" cy="252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EA87618-2986-1648-9246-C062C62E5290}"/>
              </a:ext>
            </a:extLst>
          </p:cNvPr>
          <p:cNvCxnSpPr>
            <a:cxnSpLocks/>
          </p:cNvCxnSpPr>
          <p:nvPr/>
        </p:nvCxnSpPr>
        <p:spPr>
          <a:xfrm flipV="1">
            <a:off x="1904281" y="2292415"/>
            <a:ext cx="0" cy="252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1DE14F89-973E-D94E-AAFD-B09D84BB8EAA}"/>
              </a:ext>
            </a:extLst>
          </p:cNvPr>
          <p:cNvSpPr txBox="1"/>
          <p:nvPr/>
        </p:nvSpPr>
        <p:spPr>
          <a:xfrm>
            <a:off x="1001957" y="2500528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 ELISA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6BFCB24-0369-4941-AE13-29A3139D1062}"/>
              </a:ext>
            </a:extLst>
          </p:cNvPr>
          <p:cNvSpPr txBox="1"/>
          <p:nvPr/>
        </p:nvSpPr>
        <p:spPr>
          <a:xfrm>
            <a:off x="4701079" y="3249160"/>
            <a:ext cx="9895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/>
                <a:cs typeface="Arial"/>
              </a:rPr>
              <a:t>Time (</a:t>
            </a:r>
            <a:r>
              <a:rPr lang="fr-FR" sz="1100" dirty="0" err="1">
                <a:latin typeface="Arial"/>
                <a:cs typeface="Arial"/>
              </a:rPr>
              <a:t>week</a:t>
            </a:r>
            <a:r>
              <a:rPr lang="fr-FR" sz="1100" dirty="0">
                <a:latin typeface="Arial"/>
                <a:cs typeface="Arial"/>
              </a:rPr>
              <a:t>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31E365F-EFE9-0F49-BAAD-DD5DDAF56011}"/>
              </a:ext>
            </a:extLst>
          </p:cNvPr>
          <p:cNvSpPr txBox="1"/>
          <p:nvPr/>
        </p:nvSpPr>
        <p:spPr>
          <a:xfrm rot="16200000">
            <a:off x="2912917" y="2192048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/>
                <a:cs typeface="Arial"/>
              </a:rPr>
              <a:t>EC50 (OD 450nm)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5450E552-7338-7640-99A9-385AA6F3F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200" y="1352029"/>
            <a:ext cx="2987040" cy="1920240"/>
          </a:xfrm>
          <a:prstGeom prst="rect">
            <a:avLst/>
          </a:prstGeom>
        </p:spPr>
      </p:pic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C213D245-82C2-5542-9220-168CC364D2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996676"/>
              </p:ext>
            </p:extLst>
          </p:nvPr>
        </p:nvGraphicFramePr>
        <p:xfrm>
          <a:off x="634653" y="3753558"/>
          <a:ext cx="5969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Document" r:id="rId5" imgW="5969000" imgH="4064000" progId="Word.Document.12">
                  <p:embed/>
                </p:oleObj>
              </mc:Choice>
              <mc:Fallback>
                <p:oleObj name="Document" r:id="rId5" imgW="5969000" imgH="406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4653" y="3753558"/>
                        <a:ext cx="5969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0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02391AF-E942-2E46-88B8-5323F251DC2C}"/>
              </a:ext>
            </a:extLst>
          </p:cNvPr>
          <p:cNvSpPr txBox="1"/>
          <p:nvPr/>
        </p:nvSpPr>
        <p:spPr>
          <a:xfrm>
            <a:off x="567410" y="3309386"/>
            <a:ext cx="57231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2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Mice were immunized with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W614A-3S-CRM197 carrier adjuvanted with Alum or SQE at Week 0 (W0), W2, W4 and W18. Neutralizing IC50 of serum purified W614A-3S-specific IgG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evaluated at W20 against two Tier 2 virus strains (JR-CSF and YU-2). Purified peptide-specific IgG were obtained by pooling sera of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mice for each condition. Color codes of neutralization assay (IgG mg/ml): green, &gt;2; orange, 1-1.9 and red, &lt;0.9.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17CFC516-865F-D14F-9EF1-10E38E965C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84749"/>
              </p:ext>
            </p:extLst>
          </p:nvPr>
        </p:nvGraphicFramePr>
        <p:xfrm>
          <a:off x="444499" y="1387626"/>
          <a:ext cx="5969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Document" r:id="rId3" imgW="5969000" imgH="1206500" progId="Word.Document.12">
                  <p:embed/>
                </p:oleObj>
              </mc:Choice>
              <mc:Fallback>
                <p:oleObj name="Document" r:id="rId3" imgW="5969000" imgH="120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499" y="1387626"/>
                        <a:ext cx="59690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71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9651" y="25291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Figure 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7813" y="226833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6CF27C8-D797-7B48-A5E0-0B8DD9DF011F}"/>
              </a:ext>
            </a:extLst>
          </p:cNvPr>
          <p:cNvSpPr txBox="1"/>
          <p:nvPr/>
        </p:nvSpPr>
        <p:spPr>
          <a:xfrm>
            <a:off x="267813" y="85820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133742EE-6C27-184C-93CD-1136584B004C}"/>
              </a:ext>
            </a:extLst>
          </p:cNvPr>
          <p:cNvSpPr txBox="1"/>
          <p:nvPr/>
        </p:nvSpPr>
        <p:spPr>
          <a:xfrm>
            <a:off x="267813" y="367230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DBA97EBF-4EC5-2C4D-80B5-336CFEAD423D}"/>
              </a:ext>
            </a:extLst>
          </p:cNvPr>
          <p:cNvSpPr txBox="1"/>
          <p:nvPr/>
        </p:nvSpPr>
        <p:spPr>
          <a:xfrm>
            <a:off x="2970533" y="367462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8B52A45C-1595-3F40-B57F-57222B006B8D}"/>
              </a:ext>
            </a:extLst>
          </p:cNvPr>
          <p:cNvSpPr txBox="1"/>
          <p:nvPr/>
        </p:nvSpPr>
        <p:spPr>
          <a:xfrm rot="16200000">
            <a:off x="2740178" y="4669944"/>
            <a:ext cx="13885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Arial"/>
                <a:cs typeface="Arial"/>
              </a:rPr>
              <a:t>Absolute numbers of </a:t>
            </a:r>
          </a:p>
          <a:p>
            <a:pPr algn="ctr"/>
            <a:r>
              <a:rPr lang="en-GB" sz="1000" dirty="0">
                <a:latin typeface="Arial"/>
                <a:cs typeface="Arial"/>
              </a:rPr>
              <a:t>W614A-3S-specific</a:t>
            </a:r>
          </a:p>
          <a:p>
            <a:pPr algn="ctr"/>
            <a:r>
              <a:rPr lang="en-GB" sz="1000" dirty="0">
                <a:latin typeface="Arial"/>
                <a:cs typeface="Arial"/>
              </a:rPr>
              <a:t> B cells (in 2dLNs)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9B2F6D2-79ED-8248-97D5-0CEC8827CF8E}"/>
              </a:ext>
            </a:extLst>
          </p:cNvPr>
          <p:cNvGrpSpPr/>
          <p:nvPr/>
        </p:nvGrpSpPr>
        <p:grpSpPr>
          <a:xfrm>
            <a:off x="3031157" y="5762862"/>
            <a:ext cx="3437731" cy="737853"/>
            <a:chOff x="3258033" y="6953902"/>
            <a:chExt cx="3437731" cy="737853"/>
          </a:xfrm>
        </p:grpSpPr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28660AC2-D463-154B-9B93-F61D1F70A60E}"/>
                </a:ext>
              </a:extLst>
            </p:cNvPr>
            <p:cNvSpPr txBox="1"/>
            <p:nvPr/>
          </p:nvSpPr>
          <p:spPr>
            <a:xfrm>
              <a:off x="3258033" y="6953902"/>
              <a:ext cx="11176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latin typeface="Arial"/>
                  <a:cs typeface="Arial"/>
                </a:rPr>
                <a:t>W614A-3S-KLH</a:t>
              </a:r>
            </a:p>
            <a:p>
              <a:r>
                <a:rPr lang="fr-FR" sz="1000" dirty="0" err="1">
                  <a:solidFill>
                    <a:srgbClr val="0432FF"/>
                  </a:solidFill>
                  <a:latin typeface="Arial"/>
                  <a:cs typeface="Arial"/>
                </a:rPr>
                <a:t>Alum</a:t>
              </a:r>
              <a:endParaRPr lang="fr-FR" sz="1000" dirty="0">
                <a:solidFill>
                  <a:srgbClr val="0432FF"/>
                </a:solidFill>
                <a:latin typeface="Arial"/>
                <a:cs typeface="Arial"/>
              </a:endParaRPr>
            </a:p>
            <a:p>
              <a:r>
                <a:rPr lang="fr-FR" sz="1000" dirty="0">
                  <a:solidFill>
                    <a:srgbClr val="FF0000"/>
                  </a:solidFill>
                  <a:latin typeface="Arial"/>
                  <a:cs typeface="Arial"/>
                </a:rPr>
                <a:t>SQE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0DD3998A-BAE9-E74A-A257-D4A5A54E3625}"/>
                </a:ext>
              </a:extLst>
            </p:cNvPr>
            <p:cNvSpPr txBox="1"/>
            <p:nvPr/>
          </p:nvSpPr>
          <p:spPr>
            <a:xfrm>
              <a:off x="4345658" y="6953902"/>
              <a:ext cx="2279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-</a:t>
              </a:r>
            </a:p>
            <a:p>
              <a:pPr algn="ctr"/>
              <a:r>
                <a:rPr lang="fr-FR" sz="1000" dirty="0">
                  <a:latin typeface="Arial"/>
                  <a:cs typeface="Arial"/>
                </a:rPr>
                <a:t>-</a:t>
              </a:r>
            </a:p>
            <a:p>
              <a:pPr algn="ctr"/>
              <a:r>
                <a:rPr lang="fr-FR" sz="1000" dirty="0"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D8DC3029-92E6-554C-927E-6E5812986662}"/>
                </a:ext>
              </a:extLst>
            </p:cNvPr>
            <p:cNvSpPr txBox="1"/>
            <p:nvPr/>
          </p:nvSpPr>
          <p:spPr>
            <a:xfrm>
              <a:off x="6124967" y="6953902"/>
              <a:ext cx="26000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+</a:t>
              </a:r>
            </a:p>
            <a:p>
              <a:pPr algn="ctr"/>
              <a:r>
                <a:rPr lang="fr-FR" sz="1000" dirty="0">
                  <a:solidFill>
                    <a:srgbClr val="0432FF"/>
                  </a:solidFill>
                  <a:latin typeface="Arial"/>
                  <a:cs typeface="Arial"/>
                </a:rPr>
                <a:t>+</a:t>
              </a:r>
            </a:p>
            <a:p>
              <a:pPr algn="ctr"/>
              <a:r>
                <a:rPr lang="fr-FR" sz="1000" dirty="0"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90C52A20-959A-EF49-933C-66223A544AE3}"/>
                </a:ext>
              </a:extLst>
            </p:cNvPr>
            <p:cNvSpPr txBox="1"/>
            <p:nvPr/>
          </p:nvSpPr>
          <p:spPr>
            <a:xfrm>
              <a:off x="6435756" y="6953902"/>
              <a:ext cx="26000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+</a:t>
              </a:r>
            </a:p>
            <a:p>
              <a:pPr algn="ctr"/>
              <a:r>
                <a:rPr lang="fr-FR" sz="1000" dirty="0">
                  <a:latin typeface="Arial"/>
                  <a:cs typeface="Arial"/>
                </a:rPr>
                <a:t>-</a:t>
              </a:r>
            </a:p>
            <a:p>
              <a:pPr algn="ctr"/>
              <a:r>
                <a:rPr lang="fr-FR" sz="1000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27C4A28F-B586-9D41-84D3-756A03F30A3C}"/>
                </a:ext>
              </a:extLst>
            </p:cNvPr>
            <p:cNvSpPr txBox="1"/>
            <p:nvPr/>
          </p:nvSpPr>
          <p:spPr>
            <a:xfrm>
              <a:off x="5434627" y="6953902"/>
              <a:ext cx="26000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+</a:t>
              </a:r>
            </a:p>
            <a:p>
              <a:pPr algn="ctr"/>
              <a:r>
                <a:rPr lang="fr-FR" sz="1000" dirty="0">
                  <a:solidFill>
                    <a:srgbClr val="0432FF"/>
                  </a:solidFill>
                  <a:latin typeface="Arial"/>
                  <a:cs typeface="Arial"/>
                </a:rPr>
                <a:t>+</a:t>
              </a:r>
            </a:p>
            <a:p>
              <a:pPr algn="ctr"/>
              <a:r>
                <a:rPr lang="fr-FR" sz="1000" dirty="0"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43EF324B-730E-5546-BB34-B45CF9BEFE16}"/>
                </a:ext>
              </a:extLst>
            </p:cNvPr>
            <p:cNvSpPr txBox="1"/>
            <p:nvPr/>
          </p:nvSpPr>
          <p:spPr>
            <a:xfrm>
              <a:off x="5735368" y="6953902"/>
              <a:ext cx="26000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+</a:t>
              </a:r>
            </a:p>
            <a:p>
              <a:pPr algn="ctr"/>
              <a:r>
                <a:rPr lang="fr-FR" sz="1000" dirty="0">
                  <a:latin typeface="Arial"/>
                  <a:cs typeface="Arial"/>
                </a:rPr>
                <a:t>-</a:t>
              </a:r>
            </a:p>
            <a:p>
              <a:pPr algn="ctr"/>
              <a:r>
                <a:rPr lang="fr-FR" sz="1000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C5C083B5-EFAC-B04A-A585-D135562DB1D0}"/>
                </a:ext>
              </a:extLst>
            </p:cNvPr>
            <p:cNvSpPr txBox="1"/>
            <p:nvPr/>
          </p:nvSpPr>
          <p:spPr>
            <a:xfrm>
              <a:off x="4725780" y="6953902"/>
              <a:ext cx="26000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+</a:t>
              </a:r>
            </a:p>
            <a:p>
              <a:pPr algn="ctr"/>
              <a:r>
                <a:rPr lang="fr-FR" sz="1000" dirty="0">
                  <a:solidFill>
                    <a:srgbClr val="0432FF"/>
                  </a:solidFill>
                  <a:latin typeface="Arial"/>
                  <a:cs typeface="Arial"/>
                </a:rPr>
                <a:t>+</a:t>
              </a:r>
            </a:p>
            <a:p>
              <a:pPr algn="ctr"/>
              <a:r>
                <a:rPr lang="fr-FR" sz="1000" dirty="0"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7F05F0D6-8BE4-DA43-81B0-F6DB9224F421}"/>
                </a:ext>
              </a:extLst>
            </p:cNvPr>
            <p:cNvSpPr txBox="1"/>
            <p:nvPr/>
          </p:nvSpPr>
          <p:spPr>
            <a:xfrm>
              <a:off x="5016473" y="6953902"/>
              <a:ext cx="26000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+</a:t>
              </a:r>
            </a:p>
            <a:p>
              <a:pPr algn="ctr"/>
              <a:r>
                <a:rPr lang="fr-FR" sz="1000" dirty="0">
                  <a:latin typeface="Arial"/>
                  <a:cs typeface="Arial"/>
                </a:rPr>
                <a:t>-</a:t>
              </a:r>
            </a:p>
            <a:p>
              <a:pPr algn="ctr"/>
              <a:r>
                <a:rPr lang="fr-FR" sz="1000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1CA440BA-F5DA-4F4B-87C3-ABB331597E86}"/>
                </a:ext>
              </a:extLst>
            </p:cNvPr>
            <p:cNvSpPr txBox="1"/>
            <p:nvPr/>
          </p:nvSpPr>
          <p:spPr>
            <a:xfrm>
              <a:off x="4845066" y="7445534"/>
              <a:ext cx="3770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W1</a:t>
              </a:r>
            </a:p>
          </p:txBody>
        </p: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1DC66240-0D47-374B-889E-7A85D1BF9867}"/>
                </a:ext>
              </a:extLst>
            </p:cNvPr>
            <p:cNvCxnSpPr/>
            <p:nvPr/>
          </p:nvCxnSpPr>
          <p:spPr>
            <a:xfrm>
              <a:off x="4778036" y="7470365"/>
              <a:ext cx="50400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E8314F32-DF87-5E4B-BAFA-C80AF8839124}"/>
                </a:ext>
              </a:extLst>
            </p:cNvPr>
            <p:cNvSpPr txBox="1"/>
            <p:nvPr/>
          </p:nvSpPr>
          <p:spPr>
            <a:xfrm>
              <a:off x="5511219" y="7445534"/>
              <a:ext cx="3770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W3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DC8D0613-A677-7241-BEC8-4664D043AF2F}"/>
                </a:ext>
              </a:extLst>
            </p:cNvPr>
            <p:cNvCxnSpPr/>
            <p:nvPr/>
          </p:nvCxnSpPr>
          <p:spPr>
            <a:xfrm>
              <a:off x="5444189" y="7470365"/>
              <a:ext cx="50400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F912596C-F563-3A4F-9BAD-ADFAA3784052}"/>
                </a:ext>
              </a:extLst>
            </p:cNvPr>
            <p:cNvSpPr txBox="1"/>
            <p:nvPr/>
          </p:nvSpPr>
          <p:spPr>
            <a:xfrm>
              <a:off x="6219939" y="7445534"/>
              <a:ext cx="3770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W5</a:t>
              </a:r>
            </a:p>
          </p:txBody>
        </p: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6FA0E498-16B9-F64D-A42A-8D506100F0AD}"/>
                </a:ext>
              </a:extLst>
            </p:cNvPr>
            <p:cNvCxnSpPr/>
            <p:nvPr/>
          </p:nvCxnSpPr>
          <p:spPr>
            <a:xfrm>
              <a:off x="6152909" y="7470365"/>
              <a:ext cx="50400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04D95E2D-C991-184B-ACCA-00F2B7D1BF22}"/>
              </a:ext>
            </a:extLst>
          </p:cNvPr>
          <p:cNvGrpSpPr/>
          <p:nvPr/>
        </p:nvGrpSpPr>
        <p:grpSpPr>
          <a:xfrm>
            <a:off x="446979" y="3856657"/>
            <a:ext cx="2015395" cy="2462192"/>
            <a:chOff x="533183" y="5047697"/>
            <a:chExt cx="2015395" cy="2462192"/>
          </a:xfrm>
        </p:grpSpPr>
        <p:grpSp>
          <p:nvGrpSpPr>
            <p:cNvPr id="46" name="Grouper 18">
              <a:extLst>
                <a:ext uri="{FF2B5EF4-FFF2-40B4-BE49-F238E27FC236}">
                  <a16:creationId xmlns:a16="http://schemas.microsoft.com/office/drawing/2014/main" id="{6943D3C2-604E-7D4C-8DCD-2DBB162C0460}"/>
                </a:ext>
              </a:extLst>
            </p:cNvPr>
            <p:cNvGrpSpPr/>
            <p:nvPr/>
          </p:nvGrpSpPr>
          <p:grpSpPr>
            <a:xfrm>
              <a:off x="841500" y="5289287"/>
              <a:ext cx="782320" cy="782320"/>
              <a:chOff x="668437" y="1096499"/>
              <a:chExt cx="782320" cy="782320"/>
            </a:xfrm>
          </p:grpSpPr>
          <p:pic>
            <p:nvPicPr>
              <p:cNvPr id="47" name="Image 46">
                <a:extLst>
                  <a:ext uri="{FF2B5EF4-FFF2-40B4-BE49-F238E27FC236}">
                    <a16:creationId xmlns:a16="http://schemas.microsoft.com/office/drawing/2014/main" id="{73CD2E9F-34B2-9F41-895D-368A1D287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8437" y="1096499"/>
                <a:ext cx="782320" cy="782320"/>
              </a:xfrm>
              <a:prstGeom prst="rect">
                <a:avLst/>
              </a:prstGeom>
            </p:spPr>
          </p:pic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5360992-EF88-DD40-8274-0FB8F6E5327A}"/>
                  </a:ext>
                </a:extLst>
              </p:cNvPr>
              <p:cNvSpPr/>
              <p:nvPr/>
            </p:nvSpPr>
            <p:spPr>
              <a:xfrm>
                <a:off x="1003174" y="1146758"/>
                <a:ext cx="336634" cy="3745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1D5A1681-6F0A-B041-8A23-EAF2D1EF5811}"/>
                </a:ext>
              </a:extLst>
            </p:cNvPr>
            <p:cNvSpPr txBox="1"/>
            <p:nvPr/>
          </p:nvSpPr>
          <p:spPr>
            <a:xfrm>
              <a:off x="849063" y="5647658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latin typeface="Arial"/>
                  <a:cs typeface="Arial"/>
                </a:rPr>
                <a:t>0.37</a:t>
              </a:r>
            </a:p>
          </p:txBody>
        </p:sp>
        <p:grpSp>
          <p:nvGrpSpPr>
            <p:cNvPr id="54" name="Grouper 26">
              <a:extLst>
                <a:ext uri="{FF2B5EF4-FFF2-40B4-BE49-F238E27FC236}">
                  <a16:creationId xmlns:a16="http://schemas.microsoft.com/office/drawing/2014/main" id="{365B64A9-B617-E448-8807-CD81669900E8}"/>
                </a:ext>
              </a:extLst>
            </p:cNvPr>
            <p:cNvGrpSpPr/>
            <p:nvPr/>
          </p:nvGrpSpPr>
          <p:grpSpPr>
            <a:xfrm>
              <a:off x="821180" y="6467847"/>
              <a:ext cx="803202" cy="782320"/>
              <a:chOff x="1762061" y="1338089"/>
              <a:chExt cx="803202" cy="782320"/>
            </a:xfrm>
          </p:grpSpPr>
          <p:grpSp>
            <p:nvGrpSpPr>
              <p:cNvPr id="55" name="Grouper 27">
                <a:extLst>
                  <a:ext uri="{FF2B5EF4-FFF2-40B4-BE49-F238E27FC236}">
                    <a16:creationId xmlns:a16="http://schemas.microsoft.com/office/drawing/2014/main" id="{9C3663E6-1296-014F-A016-382EC477953D}"/>
                  </a:ext>
                </a:extLst>
              </p:cNvPr>
              <p:cNvGrpSpPr/>
              <p:nvPr/>
            </p:nvGrpSpPr>
            <p:grpSpPr>
              <a:xfrm>
                <a:off x="1762061" y="1338089"/>
                <a:ext cx="803202" cy="782320"/>
                <a:chOff x="1762061" y="1338089"/>
                <a:chExt cx="803202" cy="782320"/>
              </a:xfrm>
            </p:grpSpPr>
            <p:pic>
              <p:nvPicPr>
                <p:cNvPr id="57" name="Image 56">
                  <a:extLst>
                    <a:ext uri="{FF2B5EF4-FFF2-40B4-BE49-F238E27FC236}">
                      <a16:creationId xmlns:a16="http://schemas.microsoft.com/office/drawing/2014/main" id="{1086C2EA-E849-584B-8D62-B1647BA888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82943" y="1338089"/>
                  <a:ext cx="782320" cy="782320"/>
                </a:xfrm>
                <a:prstGeom prst="rect">
                  <a:avLst/>
                </a:prstGeom>
              </p:spPr>
            </p:pic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D6C93344-2A0B-A243-80EC-1DC5E07C5F2E}"/>
                    </a:ext>
                  </a:extLst>
                </p:cNvPr>
                <p:cNvSpPr txBox="1"/>
                <p:nvPr/>
              </p:nvSpPr>
              <p:spPr>
                <a:xfrm>
                  <a:off x="1762061" y="1696460"/>
                  <a:ext cx="43152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dirty="0">
                      <a:latin typeface="Arial"/>
                      <a:cs typeface="Arial"/>
                    </a:rPr>
                    <a:t>0.96</a:t>
                  </a:r>
                </a:p>
              </p:txBody>
            </p: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FC8105-F838-1B49-B8E4-E80E1B3B519D}"/>
                  </a:ext>
                </a:extLst>
              </p:cNvPr>
              <p:cNvSpPr/>
              <p:nvPr/>
            </p:nvSpPr>
            <p:spPr>
              <a:xfrm>
                <a:off x="2100611" y="1390245"/>
                <a:ext cx="336634" cy="3745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59" name="Grouper 31">
              <a:extLst>
                <a:ext uri="{FF2B5EF4-FFF2-40B4-BE49-F238E27FC236}">
                  <a16:creationId xmlns:a16="http://schemas.microsoft.com/office/drawing/2014/main" id="{5710A9AE-9820-FF4F-ACD6-03FCFBA9D2AE}"/>
                </a:ext>
              </a:extLst>
            </p:cNvPr>
            <p:cNvGrpSpPr/>
            <p:nvPr/>
          </p:nvGrpSpPr>
          <p:grpSpPr>
            <a:xfrm>
              <a:off x="1627188" y="6467847"/>
              <a:ext cx="792989" cy="782320"/>
              <a:chOff x="2547749" y="1338089"/>
              <a:chExt cx="792989" cy="782320"/>
            </a:xfrm>
          </p:grpSpPr>
          <p:grpSp>
            <p:nvGrpSpPr>
              <p:cNvPr id="60" name="Grouper 32">
                <a:extLst>
                  <a:ext uri="{FF2B5EF4-FFF2-40B4-BE49-F238E27FC236}">
                    <a16:creationId xmlns:a16="http://schemas.microsoft.com/office/drawing/2014/main" id="{071CC691-62C2-AE43-A092-510E1245EEDA}"/>
                  </a:ext>
                </a:extLst>
              </p:cNvPr>
              <p:cNvGrpSpPr/>
              <p:nvPr/>
            </p:nvGrpSpPr>
            <p:grpSpPr>
              <a:xfrm>
                <a:off x="2547749" y="1338089"/>
                <a:ext cx="792989" cy="782320"/>
                <a:chOff x="2547749" y="1338089"/>
                <a:chExt cx="792989" cy="782320"/>
              </a:xfrm>
            </p:grpSpPr>
            <p:pic>
              <p:nvPicPr>
                <p:cNvPr id="62" name="Image 61">
                  <a:extLst>
                    <a:ext uri="{FF2B5EF4-FFF2-40B4-BE49-F238E27FC236}">
                      <a16:creationId xmlns:a16="http://schemas.microsoft.com/office/drawing/2014/main" id="{5E02FC92-A220-C743-8A72-4B928A392B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58418" y="1338089"/>
                  <a:ext cx="782320" cy="782320"/>
                </a:xfrm>
                <a:prstGeom prst="rect">
                  <a:avLst/>
                </a:prstGeom>
              </p:spPr>
            </p:pic>
            <p:sp>
              <p:nvSpPr>
                <p:cNvPr id="63" name="ZoneTexte 62">
                  <a:extLst>
                    <a:ext uri="{FF2B5EF4-FFF2-40B4-BE49-F238E27FC236}">
                      <a16:creationId xmlns:a16="http://schemas.microsoft.com/office/drawing/2014/main" id="{69A05A71-6D7B-614E-8211-17BC1777D331}"/>
                    </a:ext>
                  </a:extLst>
                </p:cNvPr>
                <p:cNvSpPr txBox="1"/>
                <p:nvPr/>
              </p:nvSpPr>
              <p:spPr>
                <a:xfrm>
                  <a:off x="2547749" y="1696460"/>
                  <a:ext cx="43152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dirty="0">
                      <a:latin typeface="Arial"/>
                      <a:cs typeface="Arial"/>
                    </a:rPr>
                    <a:t>0.84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0678487-8FA7-4949-B52D-4C6E6D755B37}"/>
                  </a:ext>
                </a:extLst>
              </p:cNvPr>
              <p:cNvSpPr/>
              <p:nvPr/>
            </p:nvSpPr>
            <p:spPr>
              <a:xfrm>
                <a:off x="2885570" y="1388348"/>
                <a:ext cx="336634" cy="3745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AE052B3B-2B84-CE42-AEE0-56EA1D1BCF9A}"/>
                </a:ext>
              </a:extLst>
            </p:cNvPr>
            <p:cNvSpPr txBox="1"/>
            <p:nvPr/>
          </p:nvSpPr>
          <p:spPr>
            <a:xfrm>
              <a:off x="806806" y="5047697"/>
              <a:ext cx="9140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latin typeface="Arial"/>
                  <a:cs typeface="Arial"/>
                </a:rPr>
                <a:t>No peptide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7925BDBA-AAF9-DA45-9639-C71CC5B1B911}"/>
                </a:ext>
              </a:extLst>
            </p:cNvPr>
            <p:cNvSpPr txBox="1"/>
            <p:nvPr/>
          </p:nvSpPr>
          <p:spPr>
            <a:xfrm>
              <a:off x="824722" y="6098885"/>
              <a:ext cx="8755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>
                  <a:latin typeface="Arial"/>
                  <a:cs typeface="Arial"/>
                </a:rPr>
                <a:t>W614A-3S</a:t>
              </a:r>
            </a:p>
            <a:p>
              <a:pPr algn="ctr"/>
              <a:r>
                <a:rPr lang="fr-FR" sz="1100" b="1" dirty="0">
                  <a:latin typeface="Arial"/>
                  <a:cs typeface="Arial"/>
                </a:rPr>
                <a:t>+ </a:t>
              </a:r>
              <a:r>
                <a:rPr lang="fr-FR" sz="1100" b="1" dirty="0" err="1">
                  <a:latin typeface="Arial"/>
                  <a:cs typeface="Arial"/>
                </a:rPr>
                <a:t>Alum</a:t>
              </a:r>
              <a:endParaRPr lang="fr-FR" sz="1100" b="1" dirty="0">
                <a:latin typeface="Arial"/>
                <a:cs typeface="Arial"/>
              </a:endParaRP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94B429BD-20C7-AD4F-B5EE-825BC5C2F1B8}"/>
                </a:ext>
              </a:extLst>
            </p:cNvPr>
            <p:cNvSpPr txBox="1"/>
            <p:nvPr/>
          </p:nvSpPr>
          <p:spPr>
            <a:xfrm>
              <a:off x="1673017" y="6098885"/>
              <a:ext cx="8755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>
                  <a:latin typeface="Arial"/>
                  <a:cs typeface="Arial"/>
                </a:rPr>
                <a:t>W614A-3S</a:t>
              </a:r>
            </a:p>
            <a:p>
              <a:pPr algn="ctr"/>
              <a:r>
                <a:rPr lang="fr-FR" sz="1100" b="1" dirty="0">
                  <a:latin typeface="Arial"/>
                  <a:cs typeface="Arial"/>
                </a:rPr>
                <a:t> + SQE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AB7C746B-90CE-914C-A34F-FE258D5F78BD}"/>
                </a:ext>
              </a:extLst>
            </p:cNvPr>
            <p:cNvSpPr txBox="1"/>
            <p:nvPr/>
          </p:nvSpPr>
          <p:spPr>
            <a:xfrm>
              <a:off x="1424615" y="7263668"/>
              <a:ext cx="4812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B220</a:t>
              </a:r>
            </a:p>
          </p:txBody>
        </p: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44BC140B-4032-654E-B03D-F72519F4DDE0}"/>
                </a:ext>
              </a:extLst>
            </p:cNvPr>
            <p:cNvCxnSpPr/>
            <p:nvPr/>
          </p:nvCxnSpPr>
          <p:spPr>
            <a:xfrm>
              <a:off x="898643" y="7304843"/>
              <a:ext cx="1518772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9083F8CB-DA47-6041-ABB8-C048CFC652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019" y="5329730"/>
              <a:ext cx="0" cy="192043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4D173451-8BDE-BF41-9118-7FFB0FB3C4D4}"/>
                </a:ext>
              </a:extLst>
            </p:cNvPr>
            <p:cNvSpPr txBox="1"/>
            <p:nvPr/>
          </p:nvSpPr>
          <p:spPr>
            <a:xfrm rot="16200000">
              <a:off x="114963" y="6166838"/>
              <a:ext cx="10826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W614A-3S-Ova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E02E666D-EF7E-274C-8223-08BEF2AE3217}"/>
              </a:ext>
            </a:extLst>
          </p:cNvPr>
          <p:cNvGrpSpPr/>
          <p:nvPr/>
        </p:nvGrpSpPr>
        <p:grpSpPr>
          <a:xfrm>
            <a:off x="754831" y="1068887"/>
            <a:ext cx="3363701" cy="1166452"/>
            <a:chOff x="754831" y="1068887"/>
            <a:chExt cx="3363701" cy="1166452"/>
          </a:xfrm>
        </p:grpSpPr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id="{55EFC29E-4AEE-F543-B776-704D424E7266}"/>
                </a:ext>
              </a:extLst>
            </p:cNvPr>
            <p:cNvCxnSpPr>
              <a:cxnSpLocks/>
            </p:cNvCxnSpPr>
            <p:nvPr/>
          </p:nvCxnSpPr>
          <p:spPr>
            <a:xfrm>
              <a:off x="1294803" y="1555539"/>
              <a:ext cx="23206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B18F323F-84CA-AB48-9E9D-3CBF512BBF04}"/>
                </a:ext>
              </a:extLst>
            </p:cNvPr>
            <p:cNvSpPr txBox="1"/>
            <p:nvPr/>
          </p:nvSpPr>
          <p:spPr>
            <a:xfrm>
              <a:off x="1106290" y="1535300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>
                  <a:latin typeface="Arial"/>
                  <a:cs typeface="Arial"/>
                </a:rPr>
                <a:t>W0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DD26507D-F33B-6C4E-8914-47248F1EEA2E}"/>
                </a:ext>
              </a:extLst>
            </p:cNvPr>
            <p:cNvSpPr txBox="1"/>
            <p:nvPr/>
          </p:nvSpPr>
          <p:spPr>
            <a:xfrm>
              <a:off x="1531576" y="1535300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>
                  <a:latin typeface="Arial"/>
                  <a:cs typeface="Arial"/>
                </a:rPr>
                <a:t>W2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2ED44DF0-9C15-9B4D-B41B-1CBC5DD548AF}"/>
                </a:ext>
              </a:extLst>
            </p:cNvPr>
            <p:cNvSpPr txBox="1"/>
            <p:nvPr/>
          </p:nvSpPr>
          <p:spPr>
            <a:xfrm>
              <a:off x="1943780" y="1535300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 dirty="0">
                  <a:latin typeface="Arial"/>
                  <a:cs typeface="Arial"/>
                </a:rPr>
                <a:t>W4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D3BD6601-B81E-A34A-A76D-58A894B8D2A1}"/>
                </a:ext>
              </a:extLst>
            </p:cNvPr>
            <p:cNvSpPr txBox="1"/>
            <p:nvPr/>
          </p:nvSpPr>
          <p:spPr>
            <a:xfrm>
              <a:off x="2745805" y="1535300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>
                  <a:latin typeface="Arial"/>
                  <a:cs typeface="Arial"/>
                </a:rPr>
                <a:t>W10</a:t>
              </a:r>
            </a:p>
          </p:txBody>
        </p:sp>
        <p:cxnSp>
          <p:nvCxnSpPr>
            <p:cNvPr id="80" name="Connecteur droit avec flèche 79">
              <a:extLst>
                <a:ext uri="{FF2B5EF4-FFF2-40B4-BE49-F238E27FC236}">
                  <a16:creationId xmlns:a16="http://schemas.microsoft.com/office/drawing/2014/main" id="{8C9BD387-AB5F-7641-B468-CEE24FAE506B}"/>
                </a:ext>
              </a:extLst>
            </p:cNvPr>
            <p:cNvCxnSpPr>
              <a:cxnSpLocks/>
            </p:cNvCxnSpPr>
            <p:nvPr/>
          </p:nvCxnSpPr>
          <p:spPr>
            <a:xfrm>
              <a:off x="1294803" y="1357615"/>
              <a:ext cx="0" cy="1979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avec flèche 80">
              <a:extLst>
                <a:ext uri="{FF2B5EF4-FFF2-40B4-BE49-F238E27FC236}">
                  <a16:creationId xmlns:a16="http://schemas.microsoft.com/office/drawing/2014/main" id="{8849B05C-08F5-2A47-B871-83084B88C8F7}"/>
                </a:ext>
              </a:extLst>
            </p:cNvPr>
            <p:cNvCxnSpPr>
              <a:cxnSpLocks/>
            </p:cNvCxnSpPr>
            <p:nvPr/>
          </p:nvCxnSpPr>
          <p:spPr>
            <a:xfrm>
              <a:off x="1717543" y="1357615"/>
              <a:ext cx="0" cy="1979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83">
              <a:extLst>
                <a:ext uri="{FF2B5EF4-FFF2-40B4-BE49-F238E27FC236}">
                  <a16:creationId xmlns:a16="http://schemas.microsoft.com/office/drawing/2014/main" id="{592C87FC-CA08-AE4E-B257-F9A5430639DE}"/>
                </a:ext>
              </a:extLst>
            </p:cNvPr>
            <p:cNvCxnSpPr/>
            <p:nvPr/>
          </p:nvCxnSpPr>
          <p:spPr>
            <a:xfrm>
              <a:off x="2136750" y="1357615"/>
              <a:ext cx="0" cy="1979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>
              <a:extLst>
                <a:ext uri="{FF2B5EF4-FFF2-40B4-BE49-F238E27FC236}">
                  <a16:creationId xmlns:a16="http://schemas.microsoft.com/office/drawing/2014/main" id="{96898B70-CFA4-1144-A4E3-91EED56E9708}"/>
                </a:ext>
              </a:extLst>
            </p:cNvPr>
            <p:cNvCxnSpPr/>
            <p:nvPr/>
          </p:nvCxnSpPr>
          <p:spPr>
            <a:xfrm>
              <a:off x="2978561" y="1357615"/>
              <a:ext cx="0" cy="1979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" name="Image 86" descr="mouse-balbc-th.png">
              <a:extLst>
                <a:ext uri="{FF2B5EF4-FFF2-40B4-BE49-F238E27FC236}">
                  <a16:creationId xmlns:a16="http://schemas.microsoft.com/office/drawing/2014/main" id="{36274DF0-75B2-6848-9F50-E7AE1A87B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831" y="1392025"/>
              <a:ext cx="350520" cy="327660"/>
            </a:xfrm>
            <a:prstGeom prst="rect">
              <a:avLst/>
            </a:prstGeom>
          </p:spPr>
        </p:pic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8FCBEDEC-A41C-EA4A-8055-8C17C0135EFC}"/>
                </a:ext>
              </a:extLst>
            </p:cNvPr>
            <p:cNvSpPr txBox="1"/>
            <p:nvPr/>
          </p:nvSpPr>
          <p:spPr>
            <a:xfrm>
              <a:off x="1211967" y="1068887"/>
              <a:ext cx="29065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i.m.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immunizations with W614A-3S-KLH</a:t>
              </a:r>
            </a:p>
          </p:txBody>
        </p:sp>
        <p:cxnSp>
          <p:nvCxnSpPr>
            <p:cNvPr id="92" name="Connecteur droit avec flèche 91">
              <a:extLst>
                <a:ext uri="{FF2B5EF4-FFF2-40B4-BE49-F238E27FC236}">
                  <a16:creationId xmlns:a16="http://schemas.microsoft.com/office/drawing/2014/main" id="{DAED521B-4B1F-EE4C-AD0C-9868ED5785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0783" y="1565561"/>
              <a:ext cx="0" cy="252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184F99C2-96E8-4941-8781-DB8890FFB21B}"/>
                </a:ext>
              </a:extLst>
            </p:cNvPr>
            <p:cNvSpPr txBox="1"/>
            <p:nvPr/>
          </p:nvSpPr>
          <p:spPr>
            <a:xfrm>
              <a:off x="2882068" y="1773674"/>
              <a:ext cx="100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NAb</a:t>
              </a:r>
              <a:r>
                <a:rPr lang="en-GB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assays</a:t>
              </a:r>
            </a:p>
          </p:txBody>
        </p:sp>
        <p:cxnSp>
          <p:nvCxnSpPr>
            <p:cNvPr id="94" name="Connecteur droit avec flèche 93">
              <a:extLst>
                <a:ext uri="{FF2B5EF4-FFF2-40B4-BE49-F238E27FC236}">
                  <a16:creationId xmlns:a16="http://schemas.microsoft.com/office/drawing/2014/main" id="{344FE0D6-90F9-C248-AB78-FB3669A8D9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3195" y="1565561"/>
              <a:ext cx="0" cy="252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>
              <a:extLst>
                <a:ext uri="{FF2B5EF4-FFF2-40B4-BE49-F238E27FC236}">
                  <a16:creationId xmlns:a16="http://schemas.microsoft.com/office/drawing/2014/main" id="{0F53ECFB-85C7-1C4A-BCB5-A71D304F1E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0986" y="1565561"/>
              <a:ext cx="0" cy="252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>
              <a:extLst>
                <a:ext uri="{FF2B5EF4-FFF2-40B4-BE49-F238E27FC236}">
                  <a16:creationId xmlns:a16="http://schemas.microsoft.com/office/drawing/2014/main" id="{AA338EA9-86A6-DC46-9B1E-AE82518EED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1150" y="1565561"/>
              <a:ext cx="0" cy="252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8DDDE38D-F4FA-EF44-9334-60C9442CE48B}"/>
                </a:ext>
              </a:extLst>
            </p:cNvPr>
            <p:cNvSpPr txBox="1"/>
            <p:nvPr/>
          </p:nvSpPr>
          <p:spPr>
            <a:xfrm>
              <a:off x="1384287" y="1773674"/>
              <a:ext cx="10615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IgG ELISA</a:t>
              </a:r>
            </a:p>
            <a:p>
              <a:pPr algn="ctr"/>
              <a:r>
                <a:rPr lang="en-GB" sz="1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dLN</a:t>
              </a:r>
              <a:r>
                <a:rPr lang="en-GB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analysis</a:t>
              </a:r>
            </a:p>
          </p:txBody>
        </p:sp>
      </p:grp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0C22116C-1942-8A4F-880A-E7F475C1A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268347"/>
              </p:ext>
            </p:extLst>
          </p:nvPr>
        </p:nvGraphicFramePr>
        <p:xfrm>
          <a:off x="673923" y="2617568"/>
          <a:ext cx="596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Document" r:id="rId7" imgW="5969000" imgH="1016000" progId="Word.Document.12">
                  <p:embed/>
                </p:oleObj>
              </mc:Choice>
              <mc:Fallback>
                <p:oleObj name="Document" r:id="rId7" imgW="5969000" imgH="101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923" y="2617568"/>
                        <a:ext cx="59690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" name="Image 88">
            <a:extLst>
              <a:ext uri="{FF2B5EF4-FFF2-40B4-BE49-F238E27FC236}">
                <a16:creationId xmlns:a16="http://schemas.microsoft.com/office/drawing/2014/main" id="{A249F3E5-F288-624A-AC75-FF05828A20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1750" y="3947297"/>
            <a:ext cx="3013710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1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ZoneTexte 89">
            <a:extLst>
              <a:ext uri="{FF2B5EF4-FFF2-40B4-BE49-F238E27FC236}">
                <a16:creationId xmlns:a16="http://schemas.microsoft.com/office/drawing/2014/main" id="{E6591DC8-1044-FF4D-A943-823B7D7E9042}"/>
              </a:ext>
            </a:extLst>
          </p:cNvPr>
          <p:cNvSpPr txBox="1"/>
          <p:nvPr/>
        </p:nvSpPr>
        <p:spPr>
          <a:xfrm>
            <a:off x="71564" y="73656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95DADF4C-DB81-C145-952D-FC7CB4B0CD37}"/>
              </a:ext>
            </a:extLst>
          </p:cNvPr>
          <p:cNvSpPr txBox="1"/>
          <p:nvPr/>
        </p:nvSpPr>
        <p:spPr>
          <a:xfrm>
            <a:off x="71564" y="408789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4BAE837E-59C6-7746-AE36-ED6F8B020A2A}"/>
              </a:ext>
            </a:extLst>
          </p:cNvPr>
          <p:cNvSpPr txBox="1"/>
          <p:nvPr/>
        </p:nvSpPr>
        <p:spPr>
          <a:xfrm>
            <a:off x="71564" y="648535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190" name="ZoneTexte 189">
            <a:extLst>
              <a:ext uri="{FF2B5EF4-FFF2-40B4-BE49-F238E27FC236}">
                <a16:creationId xmlns:a16="http://schemas.microsoft.com/office/drawing/2014/main" id="{3BE97AB1-8484-9D48-9049-F0D67BAF7C4C}"/>
              </a:ext>
            </a:extLst>
          </p:cNvPr>
          <p:cNvSpPr txBox="1"/>
          <p:nvPr/>
        </p:nvSpPr>
        <p:spPr>
          <a:xfrm>
            <a:off x="369651" y="25291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Figure 3</a:t>
            </a:r>
          </a:p>
        </p:txBody>
      </p:sp>
      <p:sp>
        <p:nvSpPr>
          <p:cNvPr id="351" name="ZoneTexte 350">
            <a:extLst>
              <a:ext uri="{FF2B5EF4-FFF2-40B4-BE49-F238E27FC236}">
                <a16:creationId xmlns:a16="http://schemas.microsoft.com/office/drawing/2014/main" id="{3515E31D-18FF-1B47-8A4D-459543ECDFAA}"/>
              </a:ext>
            </a:extLst>
          </p:cNvPr>
          <p:cNvSpPr txBox="1"/>
          <p:nvPr/>
        </p:nvSpPr>
        <p:spPr>
          <a:xfrm>
            <a:off x="3406113" y="408661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C51BBA7-4C41-554B-9083-3CB970DA00ED}"/>
              </a:ext>
            </a:extLst>
          </p:cNvPr>
          <p:cNvSpPr txBox="1"/>
          <p:nvPr/>
        </p:nvSpPr>
        <p:spPr>
          <a:xfrm>
            <a:off x="1608111" y="2355939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Umap-1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57B027E-5483-AB46-B727-78AB1B9EF06F}"/>
              </a:ext>
            </a:extLst>
          </p:cNvPr>
          <p:cNvSpPr txBox="1"/>
          <p:nvPr/>
        </p:nvSpPr>
        <p:spPr>
          <a:xfrm rot="16200000">
            <a:off x="31329" y="1503080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Umap-2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6FADA3D-0A93-714D-8C2B-5C2705928979}"/>
              </a:ext>
            </a:extLst>
          </p:cNvPr>
          <p:cNvGrpSpPr/>
          <p:nvPr/>
        </p:nvGrpSpPr>
        <p:grpSpPr>
          <a:xfrm>
            <a:off x="495417" y="2182978"/>
            <a:ext cx="1454301" cy="184666"/>
            <a:chOff x="495417" y="1965749"/>
            <a:chExt cx="1454301" cy="184666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EA15686-EF07-EA42-8D61-D3159B380D30}"/>
                </a:ext>
              </a:extLst>
            </p:cNvPr>
            <p:cNvSpPr txBox="1"/>
            <p:nvPr/>
          </p:nvSpPr>
          <p:spPr>
            <a:xfrm>
              <a:off x="495417" y="1965749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-5.9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40462C32-843B-DB4E-9FBA-696F57E278D3}"/>
                </a:ext>
              </a:extLst>
            </p:cNvPr>
            <p:cNvSpPr txBox="1"/>
            <p:nvPr/>
          </p:nvSpPr>
          <p:spPr>
            <a:xfrm>
              <a:off x="784534" y="1965749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-2.9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4C37C237-A3F3-7345-99B7-21396470DB08}"/>
                </a:ext>
              </a:extLst>
            </p:cNvPr>
            <p:cNvSpPr txBox="1"/>
            <p:nvPr/>
          </p:nvSpPr>
          <p:spPr>
            <a:xfrm>
              <a:off x="1072157" y="1965749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0.1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ECDDCD5D-0C11-604E-9142-AA9AE8B9AB4A}"/>
                </a:ext>
              </a:extLst>
            </p:cNvPr>
            <p:cNvSpPr txBox="1"/>
            <p:nvPr/>
          </p:nvSpPr>
          <p:spPr>
            <a:xfrm>
              <a:off x="1360042" y="1965749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3.1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105238E1-8B5E-1C4D-ABE9-5441AE3BC949}"/>
                </a:ext>
              </a:extLst>
            </p:cNvPr>
            <p:cNvSpPr txBox="1"/>
            <p:nvPr/>
          </p:nvSpPr>
          <p:spPr>
            <a:xfrm>
              <a:off x="1657650" y="1965749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6.1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3C7D289-F8A8-F441-BBBD-93DF1B1ABB1A}"/>
              </a:ext>
            </a:extLst>
          </p:cNvPr>
          <p:cNvGrpSpPr/>
          <p:nvPr/>
        </p:nvGrpSpPr>
        <p:grpSpPr>
          <a:xfrm>
            <a:off x="372364" y="946226"/>
            <a:ext cx="317716" cy="1316735"/>
            <a:chOff x="428366" y="266832"/>
            <a:chExt cx="317716" cy="1316735"/>
          </a:xfrm>
        </p:grpSpPr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C6D2A386-2E04-8E4F-BFA7-F9B3C33F72B5}"/>
                </a:ext>
              </a:extLst>
            </p:cNvPr>
            <p:cNvSpPr txBox="1"/>
            <p:nvPr/>
          </p:nvSpPr>
          <p:spPr>
            <a:xfrm>
              <a:off x="428366" y="139890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-3.7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BDDCD3A3-8F02-EF4E-99E8-DBBCE259F6C7}"/>
                </a:ext>
              </a:extLst>
            </p:cNvPr>
            <p:cNvSpPr txBox="1"/>
            <p:nvPr/>
          </p:nvSpPr>
          <p:spPr>
            <a:xfrm>
              <a:off x="428366" y="112084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-1.0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4F638F15-BBF8-2449-9004-BA44EEDEA31E}"/>
                </a:ext>
              </a:extLst>
            </p:cNvPr>
            <p:cNvSpPr txBox="1"/>
            <p:nvPr/>
          </p:nvSpPr>
          <p:spPr>
            <a:xfrm>
              <a:off x="454014" y="834944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1.7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65B836D5-F48B-D34C-B1A3-A0EB20974094}"/>
                </a:ext>
              </a:extLst>
            </p:cNvPr>
            <p:cNvSpPr txBox="1"/>
            <p:nvPr/>
          </p:nvSpPr>
          <p:spPr>
            <a:xfrm>
              <a:off x="454014" y="549364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4.4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B08160DB-FEAF-9649-9AC4-B98E215DA336}"/>
                </a:ext>
              </a:extLst>
            </p:cNvPr>
            <p:cNvSpPr txBox="1"/>
            <p:nvPr/>
          </p:nvSpPr>
          <p:spPr>
            <a:xfrm>
              <a:off x="454014" y="266832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7.1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63E5CB8A-EE47-5543-B71D-C23811AB76F0}"/>
              </a:ext>
            </a:extLst>
          </p:cNvPr>
          <p:cNvSpPr txBox="1"/>
          <p:nvPr/>
        </p:nvSpPr>
        <p:spPr>
          <a:xfrm>
            <a:off x="1014987" y="800510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W3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F8E6187C-E185-2B43-A02F-0679F99A0AF6}"/>
              </a:ext>
            </a:extLst>
          </p:cNvPr>
          <p:cNvSpPr txBox="1"/>
          <p:nvPr/>
        </p:nvSpPr>
        <p:spPr>
          <a:xfrm>
            <a:off x="2311295" y="800510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W5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10C14C0-E8A1-B44D-8B55-E022492E6EB4}"/>
              </a:ext>
            </a:extLst>
          </p:cNvPr>
          <p:cNvCxnSpPr>
            <a:cxnSpLocks/>
          </p:cNvCxnSpPr>
          <p:nvPr/>
        </p:nvCxnSpPr>
        <p:spPr>
          <a:xfrm flipV="1">
            <a:off x="660711" y="2367644"/>
            <a:ext cx="24449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DBAACD0D-AC32-1E41-BF9F-D1AE57D13AB9}"/>
              </a:ext>
            </a:extLst>
          </p:cNvPr>
          <p:cNvGrpSpPr/>
          <p:nvPr/>
        </p:nvGrpSpPr>
        <p:grpSpPr>
          <a:xfrm>
            <a:off x="3172521" y="1002617"/>
            <a:ext cx="470216" cy="360404"/>
            <a:chOff x="3559785" y="934961"/>
            <a:chExt cx="470216" cy="360404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98D28907-B302-2349-9726-AEAE8B019B87}"/>
                </a:ext>
              </a:extLst>
            </p:cNvPr>
            <p:cNvSpPr txBox="1"/>
            <p:nvPr/>
          </p:nvSpPr>
          <p:spPr>
            <a:xfrm>
              <a:off x="3611297" y="934961"/>
              <a:ext cx="4187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>
                  <a:latin typeface="Arial" panose="020B0604020202020204" pitchFamily="34" charset="0"/>
                  <a:cs typeface="Arial" panose="020B0604020202020204" pitchFamily="34" charset="0"/>
                </a:rPr>
                <a:t>Alum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53020D0B-BFD3-2E42-9DD3-925C58071D07}"/>
                </a:ext>
              </a:extLst>
            </p:cNvPr>
            <p:cNvSpPr txBox="1"/>
            <p:nvPr/>
          </p:nvSpPr>
          <p:spPr>
            <a:xfrm>
              <a:off x="3602132" y="1079921"/>
              <a:ext cx="4026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SQE</a:t>
              </a: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2695F56C-C72D-8046-B5D8-DA79C5B7A5A0}"/>
                </a:ext>
              </a:extLst>
            </p:cNvPr>
            <p:cNvSpPr/>
            <p:nvPr/>
          </p:nvSpPr>
          <p:spPr>
            <a:xfrm>
              <a:off x="3559785" y="985083"/>
              <a:ext cx="115200" cy="115200"/>
            </a:xfrm>
            <a:prstGeom prst="rect">
              <a:avLst/>
            </a:prstGeom>
            <a:solidFill>
              <a:srgbClr val="0432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58CDDA6C-E452-B844-B30A-0316AA3EB366}"/>
                </a:ext>
              </a:extLst>
            </p:cNvPr>
            <p:cNvSpPr/>
            <p:nvPr/>
          </p:nvSpPr>
          <p:spPr>
            <a:xfrm>
              <a:off x="3559785" y="1130043"/>
              <a:ext cx="115200" cy="1152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16F0DA82-1108-D447-A62B-C3FC7C7E5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98" y="1008970"/>
            <a:ext cx="1234440" cy="1234440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9B916766-48AA-7746-BCC6-8C51C1CF5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206" y="1008970"/>
            <a:ext cx="1234440" cy="1234440"/>
          </a:xfrm>
          <a:prstGeom prst="rect">
            <a:avLst/>
          </a:prstGeom>
        </p:spPr>
      </p:pic>
      <p:grpSp>
        <p:nvGrpSpPr>
          <p:cNvPr id="174" name="Groupe 173">
            <a:extLst>
              <a:ext uri="{FF2B5EF4-FFF2-40B4-BE49-F238E27FC236}">
                <a16:creationId xmlns:a16="http://schemas.microsoft.com/office/drawing/2014/main" id="{E3798521-46AC-E549-BEC3-46D70F234771}"/>
              </a:ext>
            </a:extLst>
          </p:cNvPr>
          <p:cNvGrpSpPr/>
          <p:nvPr/>
        </p:nvGrpSpPr>
        <p:grpSpPr>
          <a:xfrm>
            <a:off x="1797395" y="2182978"/>
            <a:ext cx="1454301" cy="184666"/>
            <a:chOff x="551419" y="1531578"/>
            <a:chExt cx="1454301" cy="184666"/>
          </a:xfrm>
        </p:grpSpPr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6A55D4F0-94D2-CA47-BE4D-12F7FD2185B5}"/>
                </a:ext>
              </a:extLst>
            </p:cNvPr>
            <p:cNvSpPr txBox="1"/>
            <p:nvPr/>
          </p:nvSpPr>
          <p:spPr>
            <a:xfrm>
              <a:off x="551419" y="153157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-5.9</a:t>
              </a:r>
            </a:p>
          </p:txBody>
        </p: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8381A988-C6E8-E74A-89CD-6A48B0741BE6}"/>
                </a:ext>
              </a:extLst>
            </p:cNvPr>
            <p:cNvSpPr txBox="1"/>
            <p:nvPr/>
          </p:nvSpPr>
          <p:spPr>
            <a:xfrm>
              <a:off x="840536" y="153157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-2.9</a:t>
              </a:r>
            </a:p>
          </p:txBody>
        </p:sp>
        <p:sp>
          <p:nvSpPr>
            <p:cNvPr id="177" name="ZoneTexte 176">
              <a:extLst>
                <a:ext uri="{FF2B5EF4-FFF2-40B4-BE49-F238E27FC236}">
                  <a16:creationId xmlns:a16="http://schemas.microsoft.com/office/drawing/2014/main" id="{7241B203-2361-F64B-A9FE-5696556DB35D}"/>
                </a:ext>
              </a:extLst>
            </p:cNvPr>
            <p:cNvSpPr txBox="1"/>
            <p:nvPr/>
          </p:nvSpPr>
          <p:spPr>
            <a:xfrm>
              <a:off x="1128159" y="1531578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0.1</a:t>
              </a:r>
            </a:p>
          </p:txBody>
        </p: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A0907C5A-513C-6F41-9AFB-F94D798D9518}"/>
                </a:ext>
              </a:extLst>
            </p:cNvPr>
            <p:cNvSpPr txBox="1"/>
            <p:nvPr/>
          </p:nvSpPr>
          <p:spPr>
            <a:xfrm>
              <a:off x="1416044" y="1531578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3.1</a:t>
              </a:r>
            </a:p>
          </p:txBody>
        </p:sp>
        <p:sp>
          <p:nvSpPr>
            <p:cNvPr id="179" name="ZoneTexte 178">
              <a:extLst>
                <a:ext uri="{FF2B5EF4-FFF2-40B4-BE49-F238E27FC236}">
                  <a16:creationId xmlns:a16="http://schemas.microsoft.com/office/drawing/2014/main" id="{3B0F2E39-EACD-024B-BA8A-69201F278721}"/>
                </a:ext>
              </a:extLst>
            </p:cNvPr>
            <p:cNvSpPr txBox="1"/>
            <p:nvPr/>
          </p:nvSpPr>
          <p:spPr>
            <a:xfrm>
              <a:off x="1713652" y="1531578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6.1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96B539D2-5F28-6E4C-B151-28537C1E9C91}"/>
              </a:ext>
            </a:extLst>
          </p:cNvPr>
          <p:cNvGrpSpPr/>
          <p:nvPr/>
        </p:nvGrpSpPr>
        <p:grpSpPr>
          <a:xfrm>
            <a:off x="3610346" y="4219381"/>
            <a:ext cx="2758557" cy="2359223"/>
            <a:chOff x="3610346" y="4219381"/>
            <a:chExt cx="2758557" cy="2359223"/>
          </a:xfrm>
        </p:grpSpPr>
        <p:pic>
          <p:nvPicPr>
            <p:cNvPr id="210" name="Image 209">
              <a:extLst>
                <a:ext uri="{FF2B5EF4-FFF2-40B4-BE49-F238E27FC236}">
                  <a16:creationId xmlns:a16="http://schemas.microsoft.com/office/drawing/2014/main" id="{6CABA9AB-C3AA-0B4D-B101-5ABF17846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4233" y="4675589"/>
              <a:ext cx="1804670" cy="1537970"/>
            </a:xfrm>
            <a:prstGeom prst="rect">
              <a:avLst/>
            </a:prstGeom>
          </p:spPr>
        </p:pic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A848094-5AFB-AB4C-A91A-6713D71B5317}"/>
                </a:ext>
              </a:extLst>
            </p:cNvPr>
            <p:cNvSpPr/>
            <p:nvPr/>
          </p:nvSpPr>
          <p:spPr>
            <a:xfrm>
              <a:off x="5342454" y="4273131"/>
              <a:ext cx="115200" cy="115200"/>
            </a:xfrm>
            <a:prstGeom prst="rect">
              <a:avLst/>
            </a:prstGeom>
            <a:pattFill prst="pct60">
              <a:fgClr>
                <a:srgbClr val="0432FF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86C57BB-72DB-F54E-AD34-5EE9D681F563}"/>
                </a:ext>
              </a:extLst>
            </p:cNvPr>
            <p:cNvSpPr/>
            <p:nvPr/>
          </p:nvSpPr>
          <p:spPr>
            <a:xfrm>
              <a:off x="5342454" y="4423926"/>
              <a:ext cx="115200" cy="115200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3" name="ZoneTexte 212">
              <a:extLst>
                <a:ext uri="{FF2B5EF4-FFF2-40B4-BE49-F238E27FC236}">
                  <a16:creationId xmlns:a16="http://schemas.microsoft.com/office/drawing/2014/main" id="{5C56E931-CBFA-0A4E-A262-8F6B076C1917}"/>
                </a:ext>
              </a:extLst>
            </p:cNvPr>
            <p:cNvSpPr txBox="1"/>
            <p:nvPr/>
          </p:nvSpPr>
          <p:spPr>
            <a:xfrm>
              <a:off x="5400054" y="4373804"/>
              <a:ext cx="5854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W5 SQE</a:t>
              </a:r>
            </a:p>
          </p:txBody>
        </p:sp>
        <p:sp>
          <p:nvSpPr>
            <p:cNvPr id="214" name="ZoneTexte 213">
              <a:extLst>
                <a:ext uri="{FF2B5EF4-FFF2-40B4-BE49-F238E27FC236}">
                  <a16:creationId xmlns:a16="http://schemas.microsoft.com/office/drawing/2014/main" id="{752E3D2E-FDEB-BB47-A78E-4F45C0110A6F}"/>
                </a:ext>
              </a:extLst>
            </p:cNvPr>
            <p:cNvSpPr txBox="1"/>
            <p:nvPr/>
          </p:nvSpPr>
          <p:spPr>
            <a:xfrm>
              <a:off x="5400054" y="4223811"/>
              <a:ext cx="6014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W5 Alum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4BDC75CA-A4D2-2442-AA38-E87DCED506A0}"/>
                </a:ext>
              </a:extLst>
            </p:cNvPr>
            <p:cNvSpPr/>
            <p:nvPr/>
          </p:nvSpPr>
          <p:spPr>
            <a:xfrm>
              <a:off x="4456733" y="4268701"/>
              <a:ext cx="115200" cy="115200"/>
            </a:xfrm>
            <a:prstGeom prst="rect">
              <a:avLst/>
            </a:prstGeom>
            <a:solidFill>
              <a:srgbClr val="0432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F873EE25-4437-E347-8C8B-9C3882837B8D}"/>
                </a:ext>
              </a:extLst>
            </p:cNvPr>
            <p:cNvSpPr/>
            <p:nvPr/>
          </p:nvSpPr>
          <p:spPr>
            <a:xfrm>
              <a:off x="4456733" y="4419496"/>
              <a:ext cx="115200" cy="1152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7" name="ZoneTexte 216">
              <a:extLst>
                <a:ext uri="{FF2B5EF4-FFF2-40B4-BE49-F238E27FC236}">
                  <a16:creationId xmlns:a16="http://schemas.microsoft.com/office/drawing/2014/main" id="{ABB7ACCF-1869-BD4C-BA7E-A58EAE4D7115}"/>
                </a:ext>
              </a:extLst>
            </p:cNvPr>
            <p:cNvSpPr txBox="1"/>
            <p:nvPr/>
          </p:nvSpPr>
          <p:spPr>
            <a:xfrm>
              <a:off x="4514333" y="4369374"/>
              <a:ext cx="5854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W3 SQE</a:t>
              </a:r>
            </a:p>
          </p:txBody>
        </p:sp>
        <p:sp>
          <p:nvSpPr>
            <p:cNvPr id="240" name="ZoneTexte 239">
              <a:extLst>
                <a:ext uri="{FF2B5EF4-FFF2-40B4-BE49-F238E27FC236}">
                  <a16:creationId xmlns:a16="http://schemas.microsoft.com/office/drawing/2014/main" id="{B5EF509B-49DD-B740-BEC4-29F31DED5885}"/>
                </a:ext>
              </a:extLst>
            </p:cNvPr>
            <p:cNvSpPr txBox="1"/>
            <p:nvPr/>
          </p:nvSpPr>
          <p:spPr>
            <a:xfrm>
              <a:off x="4514333" y="4219381"/>
              <a:ext cx="6014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W3 Alum</a:t>
              </a:r>
            </a:p>
          </p:txBody>
        </p:sp>
        <p:sp>
          <p:nvSpPr>
            <p:cNvPr id="241" name="ZoneTexte 240">
              <a:extLst>
                <a:ext uri="{FF2B5EF4-FFF2-40B4-BE49-F238E27FC236}">
                  <a16:creationId xmlns:a16="http://schemas.microsoft.com/office/drawing/2014/main" id="{B5809A8D-5CF2-3A40-8778-58920A7B5E6A}"/>
                </a:ext>
              </a:extLst>
            </p:cNvPr>
            <p:cNvSpPr txBox="1"/>
            <p:nvPr/>
          </p:nvSpPr>
          <p:spPr>
            <a:xfrm>
              <a:off x="4875489" y="6178494"/>
              <a:ext cx="1130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Percent of </a:t>
              </a:r>
              <a:r>
                <a:rPr lang="fr-FR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cells</a:t>
              </a:r>
              <a:endParaRPr lang="fr-FR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(all </a:t>
              </a:r>
              <a:r>
                <a:rPr lang="fr-FR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experiments</a:t>
              </a:r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242" name="Groupe 241">
              <a:extLst>
                <a:ext uri="{FF2B5EF4-FFF2-40B4-BE49-F238E27FC236}">
                  <a16:creationId xmlns:a16="http://schemas.microsoft.com/office/drawing/2014/main" id="{8E0680BF-B1EA-E845-8ED6-B70C4FB3DE4A}"/>
                </a:ext>
              </a:extLst>
            </p:cNvPr>
            <p:cNvGrpSpPr/>
            <p:nvPr/>
          </p:nvGrpSpPr>
          <p:grpSpPr>
            <a:xfrm>
              <a:off x="3667696" y="5750617"/>
              <a:ext cx="1087200" cy="215444"/>
              <a:chOff x="5737151" y="5081023"/>
              <a:chExt cx="1087200" cy="215444"/>
            </a:xfrm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BF0054E6-EF99-9A42-BB39-2B621EAE075F}"/>
                  </a:ext>
                </a:extLst>
              </p:cNvPr>
              <p:cNvSpPr/>
              <p:nvPr/>
            </p:nvSpPr>
            <p:spPr>
              <a:xfrm>
                <a:off x="5737151" y="5131145"/>
                <a:ext cx="1087200" cy="115200"/>
              </a:xfrm>
              <a:prstGeom prst="rect">
                <a:avLst/>
              </a:prstGeom>
              <a:solidFill>
                <a:srgbClr val="FF40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44" name="ZoneTexte 243">
                <a:extLst>
                  <a:ext uri="{FF2B5EF4-FFF2-40B4-BE49-F238E27FC236}">
                    <a16:creationId xmlns:a16="http://schemas.microsoft.com/office/drawing/2014/main" id="{C66EF84E-F6C9-B541-8584-0934BE8AA070}"/>
                  </a:ext>
                </a:extLst>
              </p:cNvPr>
              <p:cNvSpPr txBox="1"/>
              <p:nvPr/>
            </p:nvSpPr>
            <p:spPr>
              <a:xfrm>
                <a:off x="5935567" y="5081023"/>
                <a:ext cx="6703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GC B cells</a:t>
                </a:r>
              </a:p>
            </p:txBody>
          </p:sp>
        </p:grpSp>
        <p:grpSp>
          <p:nvGrpSpPr>
            <p:cNvPr id="245" name="Groupe 244">
              <a:extLst>
                <a:ext uri="{FF2B5EF4-FFF2-40B4-BE49-F238E27FC236}">
                  <a16:creationId xmlns:a16="http://schemas.microsoft.com/office/drawing/2014/main" id="{6D68A521-60E5-4B49-87D8-6EAC5933EB13}"/>
                </a:ext>
              </a:extLst>
            </p:cNvPr>
            <p:cNvGrpSpPr/>
            <p:nvPr/>
          </p:nvGrpSpPr>
          <p:grpSpPr>
            <a:xfrm>
              <a:off x="3610346" y="4774545"/>
              <a:ext cx="1225015" cy="215444"/>
              <a:chOff x="5520044" y="3756768"/>
              <a:chExt cx="1225015" cy="215444"/>
            </a:xfrm>
          </p:grpSpPr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77F73D44-F668-E84E-90F6-3B2B4348318E}"/>
                  </a:ext>
                </a:extLst>
              </p:cNvPr>
              <p:cNvSpPr/>
              <p:nvPr/>
            </p:nvSpPr>
            <p:spPr>
              <a:xfrm>
                <a:off x="5580350" y="3808308"/>
                <a:ext cx="1086923" cy="119479"/>
              </a:xfrm>
              <a:prstGeom prst="rect">
                <a:avLst/>
              </a:prstGeom>
              <a:solidFill>
                <a:srgbClr val="884B0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47" name="ZoneTexte 246">
                <a:extLst>
                  <a:ext uri="{FF2B5EF4-FFF2-40B4-BE49-F238E27FC236}">
                    <a16:creationId xmlns:a16="http://schemas.microsoft.com/office/drawing/2014/main" id="{27602DF3-5661-1746-A26D-09296253D631}"/>
                  </a:ext>
                </a:extLst>
              </p:cNvPr>
              <p:cNvSpPr txBox="1"/>
              <p:nvPr/>
            </p:nvSpPr>
            <p:spPr>
              <a:xfrm>
                <a:off x="5520044" y="3756768"/>
                <a:ext cx="122501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Plasma cell precursors</a:t>
                </a:r>
              </a:p>
            </p:txBody>
          </p:sp>
        </p:grpSp>
        <p:grpSp>
          <p:nvGrpSpPr>
            <p:cNvPr id="248" name="Groupe 247">
              <a:extLst>
                <a:ext uri="{FF2B5EF4-FFF2-40B4-BE49-F238E27FC236}">
                  <a16:creationId xmlns:a16="http://schemas.microsoft.com/office/drawing/2014/main" id="{9E108339-F06A-5241-820D-E3ACFF1ECA43}"/>
                </a:ext>
              </a:extLst>
            </p:cNvPr>
            <p:cNvGrpSpPr/>
            <p:nvPr/>
          </p:nvGrpSpPr>
          <p:grpSpPr>
            <a:xfrm>
              <a:off x="3667696" y="5256470"/>
              <a:ext cx="1087200" cy="215444"/>
              <a:chOff x="4203240" y="4090810"/>
              <a:chExt cx="1087200" cy="215444"/>
            </a:xfrm>
          </p:grpSpPr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2678ABE8-7BA6-4C47-BB0E-7AB976E735A1}"/>
                  </a:ext>
                </a:extLst>
              </p:cNvPr>
              <p:cNvSpPr/>
              <p:nvPr/>
            </p:nvSpPr>
            <p:spPr>
              <a:xfrm>
                <a:off x="4203240" y="4140932"/>
                <a:ext cx="1087200" cy="115200"/>
              </a:xfrm>
              <a:prstGeom prst="rect">
                <a:avLst/>
              </a:prstGeom>
              <a:solidFill>
                <a:srgbClr val="FF8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5F6CBBB3-7161-F849-AE85-266F96258ADB}"/>
                  </a:ext>
                </a:extLst>
              </p:cNvPr>
              <p:cNvSpPr/>
              <p:nvPr/>
            </p:nvSpPr>
            <p:spPr>
              <a:xfrm>
                <a:off x="4221764" y="4090810"/>
                <a:ext cx="104227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Il10ra</a:t>
                </a:r>
                <a:r>
                  <a:rPr lang="en-GB" sz="8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</a:t>
                </a:r>
                <a:r>
                  <a:rPr lang="en-GB" sz="8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MBCs</a:t>
                </a:r>
              </a:p>
            </p:txBody>
          </p:sp>
        </p:grpSp>
        <p:grpSp>
          <p:nvGrpSpPr>
            <p:cNvPr id="251" name="Groupe 250">
              <a:extLst>
                <a:ext uri="{FF2B5EF4-FFF2-40B4-BE49-F238E27FC236}">
                  <a16:creationId xmlns:a16="http://schemas.microsoft.com/office/drawing/2014/main" id="{1D43A565-2399-7C46-87E9-0135B08A3190}"/>
                </a:ext>
              </a:extLst>
            </p:cNvPr>
            <p:cNvGrpSpPr/>
            <p:nvPr/>
          </p:nvGrpSpPr>
          <p:grpSpPr>
            <a:xfrm>
              <a:off x="3672534" y="5519113"/>
              <a:ext cx="1087200" cy="215444"/>
              <a:chOff x="5560019" y="6127671"/>
              <a:chExt cx="1087200" cy="215444"/>
            </a:xfrm>
          </p:grpSpPr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9017C4BC-426F-994E-B360-85914EC69EE4}"/>
                  </a:ext>
                </a:extLst>
              </p:cNvPr>
              <p:cNvSpPr/>
              <p:nvPr/>
            </p:nvSpPr>
            <p:spPr>
              <a:xfrm>
                <a:off x="5560019" y="6177793"/>
                <a:ext cx="1087200" cy="115200"/>
              </a:xfrm>
              <a:prstGeom prst="rect">
                <a:avLst/>
              </a:prstGeom>
              <a:solidFill>
                <a:srgbClr val="008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44119C22-2630-5949-95D9-9507B4248331}"/>
                  </a:ext>
                </a:extLst>
              </p:cNvPr>
              <p:cNvSpPr/>
              <p:nvPr/>
            </p:nvSpPr>
            <p:spPr>
              <a:xfrm>
                <a:off x="5589771" y="6127671"/>
                <a:ext cx="1024639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Il10ra</a:t>
                </a:r>
                <a:r>
                  <a:rPr lang="en-GB" sz="8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</a:t>
                </a:r>
                <a:r>
                  <a:rPr lang="en-GB" sz="8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MBCs</a:t>
                </a:r>
              </a:p>
            </p:txBody>
          </p:sp>
        </p:grpSp>
        <p:grpSp>
          <p:nvGrpSpPr>
            <p:cNvPr id="254" name="Groupe 253">
              <a:extLst>
                <a:ext uri="{FF2B5EF4-FFF2-40B4-BE49-F238E27FC236}">
                  <a16:creationId xmlns:a16="http://schemas.microsoft.com/office/drawing/2014/main" id="{B65F3509-1D0B-0942-B24B-3D0D1CACE889}"/>
                </a:ext>
              </a:extLst>
            </p:cNvPr>
            <p:cNvGrpSpPr/>
            <p:nvPr/>
          </p:nvGrpSpPr>
          <p:grpSpPr>
            <a:xfrm>
              <a:off x="3667696" y="5013300"/>
              <a:ext cx="1094247" cy="215444"/>
              <a:chOff x="4199802" y="4332525"/>
              <a:chExt cx="1094247" cy="215444"/>
            </a:xfrm>
          </p:grpSpPr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B5F0C386-52F9-E94E-959D-A3027931E8A0}"/>
                  </a:ext>
                </a:extLst>
              </p:cNvPr>
              <p:cNvSpPr/>
              <p:nvPr/>
            </p:nvSpPr>
            <p:spPr>
              <a:xfrm>
                <a:off x="4199802" y="4392695"/>
                <a:ext cx="1087200" cy="115200"/>
              </a:xfrm>
              <a:prstGeom prst="rect">
                <a:avLst/>
              </a:prstGeom>
              <a:solidFill>
                <a:srgbClr val="8662D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B54D65A7-1553-D147-AF09-B052D7C9C687}"/>
                  </a:ext>
                </a:extLst>
              </p:cNvPr>
              <p:cNvSpPr/>
              <p:nvPr/>
            </p:nvSpPr>
            <p:spPr>
              <a:xfrm>
                <a:off x="4224525" y="4332525"/>
                <a:ext cx="106952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Memory precursors</a:t>
                </a:r>
              </a:p>
            </p:txBody>
          </p:sp>
        </p:grpSp>
      </p:grpSp>
      <p:grpSp>
        <p:nvGrpSpPr>
          <p:cNvPr id="274" name="Groupe 273">
            <a:extLst>
              <a:ext uri="{FF2B5EF4-FFF2-40B4-BE49-F238E27FC236}">
                <a16:creationId xmlns:a16="http://schemas.microsoft.com/office/drawing/2014/main" id="{515E26E2-863E-3D4F-A9D6-CF18989121DE}"/>
              </a:ext>
            </a:extLst>
          </p:cNvPr>
          <p:cNvGrpSpPr/>
          <p:nvPr/>
        </p:nvGrpSpPr>
        <p:grpSpPr>
          <a:xfrm>
            <a:off x="723998" y="4175432"/>
            <a:ext cx="2150310" cy="2169347"/>
            <a:chOff x="4975745" y="1112623"/>
            <a:chExt cx="2150310" cy="2169347"/>
          </a:xfrm>
        </p:grpSpPr>
        <p:grpSp>
          <p:nvGrpSpPr>
            <p:cNvPr id="275" name="Groupe 274">
              <a:extLst>
                <a:ext uri="{FF2B5EF4-FFF2-40B4-BE49-F238E27FC236}">
                  <a16:creationId xmlns:a16="http://schemas.microsoft.com/office/drawing/2014/main" id="{C94CABAB-0601-FC40-B4AA-AC8EB8E35339}"/>
                </a:ext>
              </a:extLst>
            </p:cNvPr>
            <p:cNvGrpSpPr/>
            <p:nvPr/>
          </p:nvGrpSpPr>
          <p:grpSpPr>
            <a:xfrm>
              <a:off x="4975745" y="1223512"/>
              <a:ext cx="2150310" cy="2058458"/>
              <a:chOff x="4317212" y="4259349"/>
              <a:chExt cx="2150310" cy="2058458"/>
            </a:xfrm>
          </p:grpSpPr>
          <p:pic>
            <p:nvPicPr>
              <p:cNvPr id="279" name="Image 278">
                <a:extLst>
                  <a:ext uri="{FF2B5EF4-FFF2-40B4-BE49-F238E27FC236}">
                    <a16:creationId xmlns:a16="http://schemas.microsoft.com/office/drawing/2014/main" id="{515A89A2-D763-0E4D-B3EF-B821957BD1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4842" t="16880" r="28450" b="14157"/>
              <a:stretch/>
            </p:blipFill>
            <p:spPr>
              <a:xfrm>
                <a:off x="4779002" y="4259349"/>
                <a:ext cx="1386369" cy="1685973"/>
              </a:xfrm>
              <a:prstGeom prst="rect">
                <a:avLst/>
              </a:prstGeom>
            </p:spPr>
          </p:pic>
          <p:grpSp>
            <p:nvGrpSpPr>
              <p:cNvPr id="280" name="Groupe 279">
                <a:extLst>
                  <a:ext uri="{FF2B5EF4-FFF2-40B4-BE49-F238E27FC236}">
                    <a16:creationId xmlns:a16="http://schemas.microsoft.com/office/drawing/2014/main" id="{175ABCC0-249C-F645-9C61-3ED1E03D4F56}"/>
                  </a:ext>
                </a:extLst>
              </p:cNvPr>
              <p:cNvGrpSpPr/>
              <p:nvPr/>
            </p:nvGrpSpPr>
            <p:grpSpPr>
              <a:xfrm>
                <a:off x="4760051" y="5904906"/>
                <a:ext cx="1369417" cy="215444"/>
                <a:chOff x="4760051" y="5904906"/>
                <a:chExt cx="1369417" cy="215444"/>
              </a:xfrm>
            </p:grpSpPr>
            <p:sp>
              <p:nvSpPr>
                <p:cNvPr id="292" name="ZoneTexte 291">
                  <a:extLst>
                    <a:ext uri="{FF2B5EF4-FFF2-40B4-BE49-F238E27FC236}">
                      <a16:creationId xmlns:a16="http://schemas.microsoft.com/office/drawing/2014/main" id="{FBDAA0BE-8EE2-8146-BFEF-90F36E684B14}"/>
                    </a:ext>
                  </a:extLst>
                </p:cNvPr>
                <p:cNvSpPr txBox="1"/>
                <p:nvPr/>
              </p:nvSpPr>
              <p:spPr>
                <a:xfrm>
                  <a:off x="4760051" y="5904906"/>
                  <a:ext cx="27603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-5</a:t>
                  </a:r>
                </a:p>
              </p:txBody>
            </p:sp>
            <p:sp>
              <p:nvSpPr>
                <p:cNvPr id="293" name="ZoneTexte 292">
                  <a:extLst>
                    <a:ext uri="{FF2B5EF4-FFF2-40B4-BE49-F238E27FC236}">
                      <a16:creationId xmlns:a16="http://schemas.microsoft.com/office/drawing/2014/main" id="{B1E71966-B35A-5A4D-B478-618AB827837D}"/>
                    </a:ext>
                  </a:extLst>
                </p:cNvPr>
                <p:cNvSpPr txBox="1"/>
                <p:nvPr/>
              </p:nvSpPr>
              <p:spPr>
                <a:xfrm>
                  <a:off x="5887094" y="5904906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294" name="ZoneTexte 293">
                  <a:extLst>
                    <a:ext uri="{FF2B5EF4-FFF2-40B4-BE49-F238E27FC236}">
                      <a16:creationId xmlns:a16="http://schemas.microsoft.com/office/drawing/2014/main" id="{F2654B7F-3634-684F-8EC0-15BF0CD10474}"/>
                    </a:ext>
                  </a:extLst>
                </p:cNvPr>
                <p:cNvSpPr txBox="1"/>
                <p:nvPr/>
              </p:nvSpPr>
              <p:spPr>
                <a:xfrm>
                  <a:off x="5330352" y="5904906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281" name="Groupe 280">
                <a:extLst>
                  <a:ext uri="{FF2B5EF4-FFF2-40B4-BE49-F238E27FC236}">
                    <a16:creationId xmlns:a16="http://schemas.microsoft.com/office/drawing/2014/main" id="{4E603135-A5F2-0943-AB1E-AAC9F903E956}"/>
                  </a:ext>
                </a:extLst>
              </p:cNvPr>
              <p:cNvGrpSpPr/>
              <p:nvPr/>
            </p:nvGrpSpPr>
            <p:grpSpPr>
              <a:xfrm>
                <a:off x="4504190" y="4422835"/>
                <a:ext cx="328937" cy="1522138"/>
                <a:chOff x="4504190" y="4422835"/>
                <a:chExt cx="328937" cy="1522138"/>
              </a:xfrm>
            </p:grpSpPr>
            <p:sp>
              <p:nvSpPr>
                <p:cNvPr id="287" name="ZoneTexte 286">
                  <a:extLst>
                    <a:ext uri="{FF2B5EF4-FFF2-40B4-BE49-F238E27FC236}">
                      <a16:creationId xmlns:a16="http://schemas.microsoft.com/office/drawing/2014/main" id="{C0369504-6D13-634B-917C-356D0A2AC6BD}"/>
                    </a:ext>
                  </a:extLst>
                </p:cNvPr>
                <p:cNvSpPr txBox="1"/>
                <p:nvPr/>
              </p:nvSpPr>
              <p:spPr>
                <a:xfrm>
                  <a:off x="4547471" y="5729529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288" name="ZoneTexte 287">
                  <a:extLst>
                    <a:ext uri="{FF2B5EF4-FFF2-40B4-BE49-F238E27FC236}">
                      <a16:creationId xmlns:a16="http://schemas.microsoft.com/office/drawing/2014/main" id="{7DD13853-D2B3-9646-AFB9-2190C1AAD742}"/>
                    </a:ext>
                  </a:extLst>
                </p:cNvPr>
                <p:cNvSpPr txBox="1"/>
                <p:nvPr/>
              </p:nvSpPr>
              <p:spPr>
                <a:xfrm>
                  <a:off x="4504190" y="5406496"/>
                  <a:ext cx="328937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0.5</a:t>
                  </a:r>
                </a:p>
              </p:txBody>
            </p:sp>
            <p:sp>
              <p:nvSpPr>
                <p:cNvPr id="289" name="ZoneTexte 288">
                  <a:extLst>
                    <a:ext uri="{FF2B5EF4-FFF2-40B4-BE49-F238E27FC236}">
                      <a16:creationId xmlns:a16="http://schemas.microsoft.com/office/drawing/2014/main" id="{C5976B26-27DF-C44E-8DD4-E3A2987FA58C}"/>
                    </a:ext>
                  </a:extLst>
                </p:cNvPr>
                <p:cNvSpPr txBox="1"/>
                <p:nvPr/>
              </p:nvSpPr>
              <p:spPr>
                <a:xfrm>
                  <a:off x="4547471" y="5077564"/>
                  <a:ext cx="24237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90" name="ZoneTexte 289">
                  <a:extLst>
                    <a:ext uri="{FF2B5EF4-FFF2-40B4-BE49-F238E27FC236}">
                      <a16:creationId xmlns:a16="http://schemas.microsoft.com/office/drawing/2014/main" id="{420A2362-0433-234B-BF18-AFAC43C85B7F}"/>
                    </a:ext>
                  </a:extLst>
                </p:cNvPr>
                <p:cNvSpPr txBox="1"/>
                <p:nvPr/>
              </p:nvSpPr>
              <p:spPr>
                <a:xfrm>
                  <a:off x="4504190" y="4743455"/>
                  <a:ext cx="328937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1.5</a:t>
                  </a:r>
                </a:p>
              </p:txBody>
            </p:sp>
            <p:sp>
              <p:nvSpPr>
                <p:cNvPr id="291" name="ZoneTexte 290">
                  <a:extLst>
                    <a:ext uri="{FF2B5EF4-FFF2-40B4-BE49-F238E27FC236}">
                      <a16:creationId xmlns:a16="http://schemas.microsoft.com/office/drawing/2014/main" id="{40367496-7A7B-F449-9F6A-BB3A7623F9C9}"/>
                    </a:ext>
                  </a:extLst>
                </p:cNvPr>
                <p:cNvSpPr txBox="1"/>
                <p:nvPr/>
              </p:nvSpPr>
              <p:spPr>
                <a:xfrm>
                  <a:off x="4547471" y="4422835"/>
                  <a:ext cx="24237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282" name="ZoneTexte 281">
                <a:extLst>
                  <a:ext uri="{FF2B5EF4-FFF2-40B4-BE49-F238E27FC236}">
                    <a16:creationId xmlns:a16="http://schemas.microsoft.com/office/drawing/2014/main" id="{661834A9-093F-9547-99C3-808BA5B85A2A}"/>
                  </a:ext>
                </a:extLst>
              </p:cNvPr>
              <p:cNvSpPr txBox="1"/>
              <p:nvPr/>
            </p:nvSpPr>
            <p:spPr>
              <a:xfrm>
                <a:off x="5175290" y="6071586"/>
                <a:ext cx="56778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LogFC</a:t>
                </a:r>
                <a:endParaRPr lang="fr-FR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ZoneTexte 282">
                <a:extLst>
                  <a:ext uri="{FF2B5EF4-FFF2-40B4-BE49-F238E27FC236}">
                    <a16:creationId xmlns:a16="http://schemas.microsoft.com/office/drawing/2014/main" id="{00923444-ED70-F04C-92DB-932C156FADD1}"/>
                  </a:ext>
                </a:extLst>
              </p:cNvPr>
              <p:cNvSpPr txBox="1"/>
              <p:nvPr/>
            </p:nvSpPr>
            <p:spPr>
              <a:xfrm rot="16200000">
                <a:off x="3879913" y="4951884"/>
                <a:ext cx="11208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-Log10 (p-value)</a:t>
                </a:r>
              </a:p>
            </p:txBody>
          </p:sp>
          <p:grpSp>
            <p:nvGrpSpPr>
              <p:cNvPr id="284" name="Groupe 283">
                <a:extLst>
                  <a:ext uri="{FF2B5EF4-FFF2-40B4-BE49-F238E27FC236}">
                    <a16:creationId xmlns:a16="http://schemas.microsoft.com/office/drawing/2014/main" id="{222E2E9D-7A52-6344-A9C1-2FDFAFA56792}"/>
                  </a:ext>
                </a:extLst>
              </p:cNvPr>
              <p:cNvGrpSpPr/>
              <p:nvPr/>
            </p:nvGrpSpPr>
            <p:grpSpPr>
              <a:xfrm>
                <a:off x="5726843" y="4824468"/>
                <a:ext cx="740679" cy="215444"/>
                <a:chOff x="5569854" y="4918128"/>
                <a:chExt cx="864000" cy="215444"/>
              </a:xfrm>
            </p:grpSpPr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E945E83D-BCA7-2E44-914D-CF6EA9DE270D}"/>
                    </a:ext>
                  </a:extLst>
                </p:cNvPr>
                <p:cNvSpPr/>
                <p:nvPr/>
              </p:nvSpPr>
              <p:spPr>
                <a:xfrm>
                  <a:off x="5569854" y="4968698"/>
                  <a:ext cx="864000" cy="115200"/>
                </a:xfrm>
                <a:prstGeom prst="rect">
                  <a:avLst/>
                </a:prstGeom>
                <a:solidFill>
                  <a:srgbClr val="FF40FF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6" name="ZoneTexte 285">
                  <a:extLst>
                    <a:ext uri="{FF2B5EF4-FFF2-40B4-BE49-F238E27FC236}">
                      <a16:creationId xmlns:a16="http://schemas.microsoft.com/office/drawing/2014/main" id="{5C15A5AD-1521-3C48-A0F9-7D64A2A05CC6}"/>
                    </a:ext>
                  </a:extLst>
                </p:cNvPr>
                <p:cNvSpPr txBox="1"/>
                <p:nvPr/>
              </p:nvSpPr>
              <p:spPr>
                <a:xfrm>
                  <a:off x="5627198" y="4918128"/>
                  <a:ext cx="67037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8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GC B cells</a:t>
                  </a:r>
                </a:p>
              </p:txBody>
            </p:sp>
          </p:grpSp>
        </p:grpSp>
        <p:grpSp>
          <p:nvGrpSpPr>
            <p:cNvPr id="276" name="Groupe 275">
              <a:extLst>
                <a:ext uri="{FF2B5EF4-FFF2-40B4-BE49-F238E27FC236}">
                  <a16:creationId xmlns:a16="http://schemas.microsoft.com/office/drawing/2014/main" id="{8E51E492-59B6-1C4E-A692-7ADE31218E47}"/>
                </a:ext>
              </a:extLst>
            </p:cNvPr>
            <p:cNvGrpSpPr/>
            <p:nvPr/>
          </p:nvGrpSpPr>
          <p:grpSpPr>
            <a:xfrm>
              <a:off x="5087725" y="1112623"/>
              <a:ext cx="1225015" cy="215444"/>
              <a:chOff x="5520044" y="3756768"/>
              <a:chExt cx="1225015" cy="215444"/>
            </a:xfrm>
          </p:grpSpPr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A9991FDF-83AB-8546-A5DC-B96465032A1F}"/>
                  </a:ext>
                </a:extLst>
              </p:cNvPr>
              <p:cNvSpPr/>
              <p:nvPr/>
            </p:nvSpPr>
            <p:spPr>
              <a:xfrm>
                <a:off x="5580350" y="3808308"/>
                <a:ext cx="1086923" cy="119479"/>
              </a:xfrm>
              <a:prstGeom prst="rect">
                <a:avLst/>
              </a:prstGeom>
              <a:solidFill>
                <a:srgbClr val="884B0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78" name="ZoneTexte 277">
                <a:extLst>
                  <a:ext uri="{FF2B5EF4-FFF2-40B4-BE49-F238E27FC236}">
                    <a16:creationId xmlns:a16="http://schemas.microsoft.com/office/drawing/2014/main" id="{3E52006C-6E29-D446-99F4-977DD1293275}"/>
                  </a:ext>
                </a:extLst>
              </p:cNvPr>
              <p:cNvSpPr txBox="1"/>
              <p:nvPr/>
            </p:nvSpPr>
            <p:spPr>
              <a:xfrm>
                <a:off x="5520044" y="3756768"/>
                <a:ext cx="122501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Plasma cell precursors</a:t>
                </a:r>
              </a:p>
            </p:txBody>
          </p:sp>
        </p:grp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2F20440-7CCF-8C4B-A6F2-9FA199ABA73A}"/>
              </a:ext>
            </a:extLst>
          </p:cNvPr>
          <p:cNvGrpSpPr/>
          <p:nvPr/>
        </p:nvGrpSpPr>
        <p:grpSpPr>
          <a:xfrm>
            <a:off x="233627" y="6744266"/>
            <a:ext cx="3661625" cy="2669463"/>
            <a:chOff x="233627" y="6744266"/>
            <a:chExt cx="3661625" cy="2669463"/>
          </a:xfrm>
        </p:grpSpPr>
        <p:grpSp>
          <p:nvGrpSpPr>
            <p:cNvPr id="171" name="Groupe 170">
              <a:extLst>
                <a:ext uri="{FF2B5EF4-FFF2-40B4-BE49-F238E27FC236}">
                  <a16:creationId xmlns:a16="http://schemas.microsoft.com/office/drawing/2014/main" id="{9512D6A6-ABEF-634A-95E6-2801344B5737}"/>
                </a:ext>
              </a:extLst>
            </p:cNvPr>
            <p:cNvGrpSpPr/>
            <p:nvPr/>
          </p:nvGrpSpPr>
          <p:grpSpPr>
            <a:xfrm>
              <a:off x="233627" y="8675876"/>
              <a:ext cx="3437731" cy="737853"/>
              <a:chOff x="3258033" y="6953902"/>
              <a:chExt cx="3437731" cy="737853"/>
            </a:xfrm>
          </p:grpSpPr>
          <p:sp>
            <p:nvSpPr>
              <p:cNvPr id="172" name="ZoneTexte 171">
                <a:extLst>
                  <a:ext uri="{FF2B5EF4-FFF2-40B4-BE49-F238E27FC236}">
                    <a16:creationId xmlns:a16="http://schemas.microsoft.com/office/drawing/2014/main" id="{A1E8F40D-ABFA-2E4E-B51F-BC8A99DFE690}"/>
                  </a:ext>
                </a:extLst>
              </p:cNvPr>
              <p:cNvSpPr txBox="1"/>
              <p:nvPr/>
            </p:nvSpPr>
            <p:spPr>
              <a:xfrm>
                <a:off x="3258033" y="6953902"/>
                <a:ext cx="111761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>
                    <a:latin typeface="Arial"/>
                    <a:cs typeface="Arial"/>
                  </a:rPr>
                  <a:t>W614A-3S-KLH</a:t>
                </a:r>
              </a:p>
              <a:p>
                <a:r>
                  <a:rPr lang="en-GB" sz="1000" dirty="0">
                    <a:solidFill>
                      <a:srgbClr val="0432FF"/>
                    </a:solidFill>
                    <a:latin typeface="Arial"/>
                    <a:cs typeface="Arial"/>
                  </a:rPr>
                  <a:t>Alum</a:t>
                </a:r>
              </a:p>
              <a:p>
                <a:r>
                  <a:rPr lang="en-GB" sz="1000" dirty="0">
                    <a:solidFill>
                      <a:srgbClr val="FF0000"/>
                    </a:solidFill>
                    <a:latin typeface="Arial"/>
                    <a:cs typeface="Arial"/>
                  </a:rPr>
                  <a:t>SQE</a:t>
                </a:r>
              </a:p>
            </p:txBody>
          </p:sp>
          <p:sp>
            <p:nvSpPr>
              <p:cNvPr id="173" name="ZoneTexte 172">
                <a:extLst>
                  <a:ext uri="{FF2B5EF4-FFF2-40B4-BE49-F238E27FC236}">
                    <a16:creationId xmlns:a16="http://schemas.microsoft.com/office/drawing/2014/main" id="{8225CAEB-40F4-1D4E-8298-1768359D2631}"/>
                  </a:ext>
                </a:extLst>
              </p:cNvPr>
              <p:cNvSpPr txBox="1"/>
              <p:nvPr/>
            </p:nvSpPr>
            <p:spPr>
              <a:xfrm>
                <a:off x="4345658" y="6953902"/>
                <a:ext cx="22794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>
                    <a:latin typeface="Arial"/>
                    <a:cs typeface="Arial"/>
                  </a:rPr>
                  <a:t>-</a:t>
                </a:r>
              </a:p>
              <a:p>
                <a:pPr algn="ctr"/>
                <a:r>
                  <a:rPr lang="en-GB" sz="1000">
                    <a:latin typeface="Arial"/>
                    <a:cs typeface="Arial"/>
                  </a:rPr>
                  <a:t>-</a:t>
                </a:r>
              </a:p>
              <a:p>
                <a:pPr algn="ctr"/>
                <a:r>
                  <a:rPr lang="en-GB" sz="1000">
                    <a:latin typeface="Arial"/>
                    <a:cs typeface="Arial"/>
                  </a:rPr>
                  <a:t>-</a:t>
                </a:r>
              </a:p>
            </p:txBody>
          </p:sp>
          <p:sp>
            <p:nvSpPr>
              <p:cNvPr id="180" name="ZoneTexte 179">
                <a:extLst>
                  <a:ext uri="{FF2B5EF4-FFF2-40B4-BE49-F238E27FC236}">
                    <a16:creationId xmlns:a16="http://schemas.microsoft.com/office/drawing/2014/main" id="{8A0DACC0-CE14-694A-B836-ED4F95023F33}"/>
                  </a:ext>
                </a:extLst>
              </p:cNvPr>
              <p:cNvSpPr txBox="1"/>
              <p:nvPr/>
            </p:nvSpPr>
            <p:spPr>
              <a:xfrm>
                <a:off x="6124967" y="6953902"/>
                <a:ext cx="26000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GB" sz="1000">
                    <a:solidFill>
                      <a:srgbClr val="0432FF"/>
                    </a:solidFill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GB" sz="1000">
                    <a:latin typeface="Arial"/>
                    <a:cs typeface="Arial"/>
                  </a:rPr>
                  <a:t>-</a:t>
                </a:r>
              </a:p>
            </p:txBody>
          </p:sp>
          <p:sp>
            <p:nvSpPr>
              <p:cNvPr id="183" name="ZoneTexte 182">
                <a:extLst>
                  <a:ext uri="{FF2B5EF4-FFF2-40B4-BE49-F238E27FC236}">
                    <a16:creationId xmlns:a16="http://schemas.microsoft.com/office/drawing/2014/main" id="{E6771BB5-2B4D-5145-AF3B-B47B910D18D1}"/>
                  </a:ext>
                </a:extLst>
              </p:cNvPr>
              <p:cNvSpPr txBox="1"/>
              <p:nvPr/>
            </p:nvSpPr>
            <p:spPr>
              <a:xfrm>
                <a:off x="6435756" y="6953902"/>
                <a:ext cx="26000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GB" sz="1000">
                    <a:latin typeface="Arial"/>
                    <a:cs typeface="Arial"/>
                  </a:rPr>
                  <a:t>-</a:t>
                </a:r>
              </a:p>
              <a:p>
                <a:pPr algn="ctr"/>
                <a:r>
                  <a:rPr lang="en-GB" sz="1000">
                    <a:solidFill>
                      <a:srgbClr val="FF0000"/>
                    </a:solidFill>
                    <a:latin typeface="Arial"/>
                    <a:cs typeface="Arial"/>
                  </a:rPr>
                  <a:t>+</a:t>
                </a:r>
              </a:p>
            </p:txBody>
          </p:sp>
          <p:sp>
            <p:nvSpPr>
              <p:cNvPr id="184" name="ZoneTexte 183">
                <a:extLst>
                  <a:ext uri="{FF2B5EF4-FFF2-40B4-BE49-F238E27FC236}">
                    <a16:creationId xmlns:a16="http://schemas.microsoft.com/office/drawing/2014/main" id="{0C9C7C82-9592-104E-AFCD-FCFE247D6A4E}"/>
                  </a:ext>
                </a:extLst>
              </p:cNvPr>
              <p:cNvSpPr txBox="1"/>
              <p:nvPr/>
            </p:nvSpPr>
            <p:spPr>
              <a:xfrm>
                <a:off x="5434627" y="6953902"/>
                <a:ext cx="26000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GB" sz="1000">
                    <a:solidFill>
                      <a:srgbClr val="0432FF"/>
                    </a:solidFill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GB" sz="1000">
                    <a:latin typeface="Arial"/>
                    <a:cs typeface="Arial"/>
                  </a:rPr>
                  <a:t>-</a:t>
                </a:r>
              </a:p>
            </p:txBody>
          </p:sp>
          <p:sp>
            <p:nvSpPr>
              <p:cNvPr id="185" name="ZoneTexte 184">
                <a:extLst>
                  <a:ext uri="{FF2B5EF4-FFF2-40B4-BE49-F238E27FC236}">
                    <a16:creationId xmlns:a16="http://schemas.microsoft.com/office/drawing/2014/main" id="{3F6C1A35-1F83-3441-9BA0-C13526BA47ED}"/>
                  </a:ext>
                </a:extLst>
              </p:cNvPr>
              <p:cNvSpPr txBox="1"/>
              <p:nvPr/>
            </p:nvSpPr>
            <p:spPr>
              <a:xfrm>
                <a:off x="5735368" y="6953902"/>
                <a:ext cx="26000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GB" sz="1000">
                    <a:latin typeface="Arial"/>
                    <a:cs typeface="Arial"/>
                  </a:rPr>
                  <a:t>-</a:t>
                </a:r>
              </a:p>
              <a:p>
                <a:pPr algn="ctr"/>
                <a:r>
                  <a:rPr lang="en-GB" sz="1000">
                    <a:solidFill>
                      <a:srgbClr val="FF0000"/>
                    </a:solidFill>
                    <a:latin typeface="Arial"/>
                    <a:cs typeface="Arial"/>
                  </a:rPr>
                  <a:t>+</a:t>
                </a:r>
              </a:p>
            </p:txBody>
          </p:sp>
          <p:sp>
            <p:nvSpPr>
              <p:cNvPr id="186" name="ZoneTexte 185">
                <a:extLst>
                  <a:ext uri="{FF2B5EF4-FFF2-40B4-BE49-F238E27FC236}">
                    <a16:creationId xmlns:a16="http://schemas.microsoft.com/office/drawing/2014/main" id="{95BBD24B-32FF-3340-A296-ECC3F845080F}"/>
                  </a:ext>
                </a:extLst>
              </p:cNvPr>
              <p:cNvSpPr txBox="1"/>
              <p:nvPr/>
            </p:nvSpPr>
            <p:spPr>
              <a:xfrm>
                <a:off x="4725780" y="6953902"/>
                <a:ext cx="26000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GB" sz="1000">
                    <a:solidFill>
                      <a:srgbClr val="0432FF"/>
                    </a:solidFill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GB" sz="1000">
                    <a:latin typeface="Arial"/>
                    <a:cs typeface="Arial"/>
                  </a:rPr>
                  <a:t>-</a:t>
                </a:r>
              </a:p>
            </p:txBody>
          </p:sp>
          <p:sp>
            <p:nvSpPr>
              <p:cNvPr id="187" name="ZoneTexte 186">
                <a:extLst>
                  <a:ext uri="{FF2B5EF4-FFF2-40B4-BE49-F238E27FC236}">
                    <a16:creationId xmlns:a16="http://schemas.microsoft.com/office/drawing/2014/main" id="{E346376E-1EDF-6042-8A9B-570ADE3E3400}"/>
                  </a:ext>
                </a:extLst>
              </p:cNvPr>
              <p:cNvSpPr txBox="1"/>
              <p:nvPr/>
            </p:nvSpPr>
            <p:spPr>
              <a:xfrm>
                <a:off x="5016473" y="6953902"/>
                <a:ext cx="26000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GB" sz="1000">
                    <a:latin typeface="Arial"/>
                    <a:cs typeface="Arial"/>
                  </a:rPr>
                  <a:t>-</a:t>
                </a:r>
              </a:p>
              <a:p>
                <a:pPr algn="ctr"/>
                <a:r>
                  <a:rPr lang="en-GB" sz="1000">
                    <a:solidFill>
                      <a:srgbClr val="FF0000"/>
                    </a:solidFill>
                    <a:latin typeface="Arial"/>
                    <a:cs typeface="Arial"/>
                  </a:rPr>
                  <a:t>+</a:t>
                </a:r>
              </a:p>
            </p:txBody>
          </p:sp>
          <p:sp>
            <p:nvSpPr>
              <p:cNvPr id="188" name="ZoneTexte 187">
                <a:extLst>
                  <a:ext uri="{FF2B5EF4-FFF2-40B4-BE49-F238E27FC236}">
                    <a16:creationId xmlns:a16="http://schemas.microsoft.com/office/drawing/2014/main" id="{CB4C49A4-3198-294A-B0AC-445657BFCC92}"/>
                  </a:ext>
                </a:extLst>
              </p:cNvPr>
              <p:cNvSpPr txBox="1"/>
              <p:nvPr/>
            </p:nvSpPr>
            <p:spPr>
              <a:xfrm>
                <a:off x="4845066" y="7445534"/>
                <a:ext cx="3770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dirty="0">
                    <a:latin typeface="Arial"/>
                    <a:cs typeface="Arial"/>
                  </a:rPr>
                  <a:t>W1</a:t>
                </a:r>
              </a:p>
            </p:txBody>
          </p:sp>
          <p:cxnSp>
            <p:nvCxnSpPr>
              <p:cNvPr id="189" name="Connecteur droit 188">
                <a:extLst>
                  <a:ext uri="{FF2B5EF4-FFF2-40B4-BE49-F238E27FC236}">
                    <a16:creationId xmlns:a16="http://schemas.microsoft.com/office/drawing/2014/main" id="{FE608AE8-C325-0149-A49D-6320E25BB740}"/>
                  </a:ext>
                </a:extLst>
              </p:cNvPr>
              <p:cNvCxnSpPr/>
              <p:nvPr/>
            </p:nvCxnSpPr>
            <p:spPr>
              <a:xfrm>
                <a:off x="4778036" y="7470365"/>
                <a:ext cx="504000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ZoneTexte 190">
                <a:extLst>
                  <a:ext uri="{FF2B5EF4-FFF2-40B4-BE49-F238E27FC236}">
                    <a16:creationId xmlns:a16="http://schemas.microsoft.com/office/drawing/2014/main" id="{E4198741-A3AC-9644-A3E1-3DB240A29B45}"/>
                  </a:ext>
                </a:extLst>
              </p:cNvPr>
              <p:cNvSpPr txBox="1"/>
              <p:nvPr/>
            </p:nvSpPr>
            <p:spPr>
              <a:xfrm>
                <a:off x="5511219" y="7445534"/>
                <a:ext cx="3770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>
                    <a:latin typeface="Arial"/>
                    <a:cs typeface="Arial"/>
                  </a:rPr>
                  <a:t>W3</a:t>
                </a:r>
              </a:p>
            </p:txBody>
          </p:sp>
          <p:cxnSp>
            <p:nvCxnSpPr>
              <p:cNvPr id="201" name="Connecteur droit 200">
                <a:extLst>
                  <a:ext uri="{FF2B5EF4-FFF2-40B4-BE49-F238E27FC236}">
                    <a16:creationId xmlns:a16="http://schemas.microsoft.com/office/drawing/2014/main" id="{CED20B26-3750-3141-A3F0-6A6D1C0C788E}"/>
                  </a:ext>
                </a:extLst>
              </p:cNvPr>
              <p:cNvCxnSpPr/>
              <p:nvPr/>
            </p:nvCxnSpPr>
            <p:spPr>
              <a:xfrm>
                <a:off x="5444189" y="7470365"/>
                <a:ext cx="504000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ZoneTexte 201">
                <a:extLst>
                  <a:ext uri="{FF2B5EF4-FFF2-40B4-BE49-F238E27FC236}">
                    <a16:creationId xmlns:a16="http://schemas.microsoft.com/office/drawing/2014/main" id="{81172CE2-CAB0-7647-8DB2-4089AED2953A}"/>
                  </a:ext>
                </a:extLst>
              </p:cNvPr>
              <p:cNvSpPr txBox="1"/>
              <p:nvPr/>
            </p:nvSpPr>
            <p:spPr>
              <a:xfrm>
                <a:off x="6219939" y="7445534"/>
                <a:ext cx="3770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>
                    <a:latin typeface="Arial"/>
                    <a:cs typeface="Arial"/>
                  </a:rPr>
                  <a:t>W5</a:t>
                </a:r>
              </a:p>
            </p:txBody>
          </p:sp>
          <p:cxnSp>
            <p:nvCxnSpPr>
              <p:cNvPr id="203" name="Connecteur droit 202">
                <a:extLst>
                  <a:ext uri="{FF2B5EF4-FFF2-40B4-BE49-F238E27FC236}">
                    <a16:creationId xmlns:a16="http://schemas.microsoft.com/office/drawing/2014/main" id="{EC6BF55B-0CE8-EB46-B68E-21976CB0B5FF}"/>
                  </a:ext>
                </a:extLst>
              </p:cNvPr>
              <p:cNvCxnSpPr/>
              <p:nvPr/>
            </p:nvCxnSpPr>
            <p:spPr>
              <a:xfrm>
                <a:off x="6152909" y="7470365"/>
                <a:ext cx="504000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" name="ZoneTexte 203">
              <a:extLst>
                <a:ext uri="{FF2B5EF4-FFF2-40B4-BE49-F238E27FC236}">
                  <a16:creationId xmlns:a16="http://schemas.microsoft.com/office/drawing/2014/main" id="{17DDE829-D94D-8C41-8B5F-7C46B094A9AC}"/>
                </a:ext>
              </a:extLst>
            </p:cNvPr>
            <p:cNvSpPr txBox="1"/>
            <p:nvPr/>
          </p:nvSpPr>
          <p:spPr>
            <a:xfrm rot="16200000">
              <a:off x="-269073" y="7478763"/>
              <a:ext cx="174599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>
                  <a:latin typeface="Arial"/>
                  <a:cs typeface="Arial"/>
                </a:rPr>
                <a:t>Absolute numbers of </a:t>
              </a:r>
            </a:p>
            <a:p>
              <a:pPr algn="ctr"/>
              <a:r>
                <a:rPr lang="en-GB" sz="1000" dirty="0">
                  <a:latin typeface="Arial"/>
                  <a:cs typeface="Arial"/>
                </a:rPr>
                <a:t>peptide-specific GC B cells </a:t>
              </a:r>
            </a:p>
            <a:p>
              <a:pPr algn="ctr"/>
              <a:r>
                <a:rPr lang="en-GB" sz="1000" dirty="0">
                  <a:latin typeface="Arial"/>
                  <a:cs typeface="Arial"/>
                </a:rPr>
                <a:t>(in 2dLNs)</a:t>
              </a:r>
            </a:p>
          </p:txBody>
        </p:sp>
        <p:sp>
          <p:nvSpPr>
            <p:cNvPr id="206" name="ZoneTexte 205">
              <a:extLst>
                <a:ext uri="{FF2B5EF4-FFF2-40B4-BE49-F238E27FC236}">
                  <a16:creationId xmlns:a16="http://schemas.microsoft.com/office/drawing/2014/main" id="{D7FA2E49-2AEC-B642-813C-760D7C521485}"/>
                </a:ext>
              </a:extLst>
            </p:cNvPr>
            <p:cNvSpPr txBox="1"/>
            <p:nvPr/>
          </p:nvSpPr>
          <p:spPr>
            <a:xfrm>
              <a:off x="1839393" y="6744266"/>
              <a:ext cx="243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latin typeface="Arial"/>
                  <a:cs typeface="Arial"/>
                </a:rPr>
                <a:t>*</a:t>
              </a:r>
            </a:p>
          </p:txBody>
        </p: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79E3F01C-22E6-1A4B-B8BB-B61CAC167B6F}"/>
                </a:ext>
              </a:extLst>
            </p:cNvPr>
            <p:cNvCxnSpPr>
              <a:cxnSpLocks/>
            </p:cNvCxnSpPr>
            <p:nvPr/>
          </p:nvCxnSpPr>
          <p:spPr>
            <a:xfrm>
              <a:off x="1813232" y="6932411"/>
              <a:ext cx="311459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ZoneTexte 207">
              <a:extLst>
                <a:ext uri="{FF2B5EF4-FFF2-40B4-BE49-F238E27FC236}">
                  <a16:creationId xmlns:a16="http://schemas.microsoft.com/office/drawing/2014/main" id="{B59F6ADB-82E7-F04D-AA44-6B57550F8095}"/>
                </a:ext>
              </a:extLst>
            </p:cNvPr>
            <p:cNvSpPr txBox="1"/>
            <p:nvPr/>
          </p:nvSpPr>
          <p:spPr>
            <a:xfrm>
              <a:off x="2521958" y="6744266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latin typeface="Arial"/>
                  <a:cs typeface="Arial"/>
                </a:rPr>
                <a:t>**</a:t>
              </a:r>
            </a:p>
          </p:txBody>
        </p: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BA1D59DE-01AC-3846-B32B-B3EEF619FE87}"/>
                </a:ext>
              </a:extLst>
            </p:cNvPr>
            <p:cNvCxnSpPr>
              <a:cxnSpLocks/>
            </p:cNvCxnSpPr>
            <p:nvPr/>
          </p:nvCxnSpPr>
          <p:spPr>
            <a:xfrm>
              <a:off x="2516025" y="6932411"/>
              <a:ext cx="311459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5" name="Image 194">
              <a:extLst>
                <a:ext uri="{FF2B5EF4-FFF2-40B4-BE49-F238E27FC236}">
                  <a16:creationId xmlns:a16="http://schemas.microsoft.com/office/drawing/2014/main" id="{ED12A239-E9A1-4A41-A55A-E938F40FE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4882" y="6807881"/>
              <a:ext cx="2960370" cy="1866900"/>
            </a:xfrm>
            <a:prstGeom prst="rect">
              <a:avLst/>
            </a:prstGeom>
          </p:spPr>
        </p:pic>
      </p:grpSp>
      <p:sp>
        <p:nvSpPr>
          <p:cNvPr id="136" name="ZoneTexte 135">
            <a:extLst>
              <a:ext uri="{FF2B5EF4-FFF2-40B4-BE49-F238E27FC236}">
                <a16:creationId xmlns:a16="http://schemas.microsoft.com/office/drawing/2014/main" id="{3A654B8F-2FB1-B948-937D-BED3A45998C0}"/>
              </a:ext>
            </a:extLst>
          </p:cNvPr>
          <p:cNvSpPr txBox="1"/>
          <p:nvPr/>
        </p:nvSpPr>
        <p:spPr>
          <a:xfrm>
            <a:off x="67462" y="261389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998DB92E-5DBC-9841-80B7-3161B45FCABA}"/>
              </a:ext>
            </a:extLst>
          </p:cNvPr>
          <p:cNvGrpSpPr/>
          <p:nvPr/>
        </p:nvGrpSpPr>
        <p:grpSpPr>
          <a:xfrm>
            <a:off x="146294" y="2774845"/>
            <a:ext cx="5322594" cy="1213957"/>
            <a:chOff x="0" y="4383979"/>
            <a:chExt cx="5322594" cy="1213957"/>
          </a:xfrm>
        </p:grpSpPr>
        <p:pic>
          <p:nvPicPr>
            <p:cNvPr id="138" name="Image 137">
              <a:extLst>
                <a:ext uri="{FF2B5EF4-FFF2-40B4-BE49-F238E27FC236}">
                  <a16:creationId xmlns:a16="http://schemas.microsoft.com/office/drawing/2014/main" id="{BD6C935C-D478-E64A-8ECD-483E9A27D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8605" r="22388" b="14417"/>
            <a:stretch/>
          </p:blipFill>
          <p:spPr>
            <a:xfrm>
              <a:off x="0" y="4383979"/>
              <a:ext cx="5322594" cy="1213957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2392AFA-7259-B143-BDB8-08BF49E8E84F}"/>
                </a:ext>
              </a:extLst>
            </p:cNvPr>
            <p:cNvSpPr/>
            <p:nvPr/>
          </p:nvSpPr>
          <p:spPr>
            <a:xfrm>
              <a:off x="860481" y="4801099"/>
              <a:ext cx="288000" cy="12059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8A84ECF-6CF6-D44E-81DC-0AADF9089830}"/>
                </a:ext>
              </a:extLst>
            </p:cNvPr>
            <p:cNvSpPr/>
            <p:nvPr/>
          </p:nvSpPr>
          <p:spPr>
            <a:xfrm>
              <a:off x="3274141" y="5051873"/>
              <a:ext cx="324326" cy="1182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93272A5-D71F-CF4A-8122-859772312D5B}"/>
                </a:ext>
              </a:extLst>
            </p:cNvPr>
            <p:cNvSpPr/>
            <p:nvPr/>
          </p:nvSpPr>
          <p:spPr>
            <a:xfrm>
              <a:off x="3274141" y="5170142"/>
              <a:ext cx="324326" cy="1182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8EDBA95-0068-DD45-AAA3-839620D26EAB}"/>
                </a:ext>
              </a:extLst>
            </p:cNvPr>
            <p:cNvSpPr/>
            <p:nvPr/>
          </p:nvSpPr>
          <p:spPr>
            <a:xfrm>
              <a:off x="4158010" y="5288942"/>
              <a:ext cx="338070" cy="1188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931F2B6-2F04-9941-A2C3-2523EF0872A3}"/>
                </a:ext>
              </a:extLst>
            </p:cNvPr>
            <p:cNvSpPr/>
            <p:nvPr/>
          </p:nvSpPr>
          <p:spPr>
            <a:xfrm>
              <a:off x="4499308" y="5415151"/>
              <a:ext cx="266400" cy="1188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BCBE6F36-1E55-3343-94B6-45BA39B1A77B}"/>
              </a:ext>
            </a:extLst>
          </p:cNvPr>
          <p:cNvGrpSpPr/>
          <p:nvPr/>
        </p:nvGrpSpPr>
        <p:grpSpPr>
          <a:xfrm>
            <a:off x="5586869" y="2639035"/>
            <a:ext cx="893127" cy="323891"/>
            <a:chOff x="5537771" y="2499662"/>
            <a:chExt cx="893127" cy="323891"/>
          </a:xfrm>
        </p:grpSpPr>
        <p:pic>
          <p:nvPicPr>
            <p:cNvPr id="145" name="Image 144">
              <a:extLst>
                <a:ext uri="{FF2B5EF4-FFF2-40B4-BE49-F238E27FC236}">
                  <a16:creationId xmlns:a16="http://schemas.microsoft.com/office/drawing/2014/main" id="{0BE7B8C3-6212-A74C-9921-9602E6BEC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558" t="14880" r="21683" b="19142"/>
            <a:stretch/>
          </p:blipFill>
          <p:spPr>
            <a:xfrm>
              <a:off x="5714942" y="2682782"/>
              <a:ext cx="535589" cy="140771"/>
            </a:xfrm>
            <a:prstGeom prst="rect">
              <a:avLst/>
            </a:prstGeom>
          </p:spPr>
        </p:pic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21B28E70-7618-E644-9BBB-18B1FBD9CBB2}"/>
                </a:ext>
              </a:extLst>
            </p:cNvPr>
            <p:cNvSpPr txBox="1"/>
            <p:nvPr/>
          </p:nvSpPr>
          <p:spPr>
            <a:xfrm>
              <a:off x="5537771" y="2499662"/>
              <a:ext cx="39626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Low</a:t>
              </a:r>
              <a:endParaRPr lang="fr-FR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ZoneTexte 146">
              <a:extLst>
                <a:ext uri="{FF2B5EF4-FFF2-40B4-BE49-F238E27FC236}">
                  <a16:creationId xmlns:a16="http://schemas.microsoft.com/office/drawing/2014/main" id="{C2BCEB8E-7E14-9E4B-A681-7730654FF1D5}"/>
                </a:ext>
              </a:extLst>
            </p:cNvPr>
            <p:cNvSpPr txBox="1"/>
            <p:nvPr/>
          </p:nvSpPr>
          <p:spPr>
            <a:xfrm>
              <a:off x="6008988" y="2499662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High</a:t>
              </a:r>
            </a:p>
          </p:txBody>
        </p:sp>
      </p:grp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4F37F936-F944-6049-B4BD-BB1460DB10D1}"/>
              </a:ext>
            </a:extLst>
          </p:cNvPr>
          <p:cNvGrpSpPr/>
          <p:nvPr/>
        </p:nvGrpSpPr>
        <p:grpSpPr>
          <a:xfrm>
            <a:off x="5406825" y="3124712"/>
            <a:ext cx="1399742" cy="837957"/>
            <a:chOff x="5504312" y="3134255"/>
            <a:chExt cx="1399742" cy="837957"/>
          </a:xfrm>
        </p:grpSpPr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FF1A47A3-4367-9C46-9F68-C958606FEB9A}"/>
                </a:ext>
              </a:extLst>
            </p:cNvPr>
            <p:cNvGrpSpPr/>
            <p:nvPr/>
          </p:nvGrpSpPr>
          <p:grpSpPr>
            <a:xfrm>
              <a:off x="5580352" y="3134255"/>
              <a:ext cx="1087200" cy="215444"/>
              <a:chOff x="5737151" y="5081023"/>
              <a:chExt cx="1087200" cy="215444"/>
            </a:xfrm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D553454-EF85-254B-ADAA-199607182236}"/>
                  </a:ext>
                </a:extLst>
              </p:cNvPr>
              <p:cNvSpPr/>
              <p:nvPr/>
            </p:nvSpPr>
            <p:spPr>
              <a:xfrm>
                <a:off x="5737151" y="5131145"/>
                <a:ext cx="1087200" cy="115200"/>
              </a:xfrm>
              <a:prstGeom prst="rect">
                <a:avLst/>
              </a:prstGeom>
              <a:solidFill>
                <a:srgbClr val="FF40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ZoneTexte 163">
                <a:extLst>
                  <a:ext uri="{FF2B5EF4-FFF2-40B4-BE49-F238E27FC236}">
                    <a16:creationId xmlns:a16="http://schemas.microsoft.com/office/drawing/2014/main" id="{37077078-39C5-6145-9A45-F46B2165B753}"/>
                  </a:ext>
                </a:extLst>
              </p:cNvPr>
              <p:cNvSpPr txBox="1"/>
              <p:nvPr/>
            </p:nvSpPr>
            <p:spPr>
              <a:xfrm>
                <a:off x="5935567" y="5081023"/>
                <a:ext cx="6703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GC B cells</a:t>
                </a:r>
              </a:p>
            </p:txBody>
          </p:sp>
        </p:grpSp>
        <p:grpSp>
          <p:nvGrpSpPr>
            <p:cNvPr id="150" name="Groupe 149">
              <a:extLst>
                <a:ext uri="{FF2B5EF4-FFF2-40B4-BE49-F238E27FC236}">
                  <a16:creationId xmlns:a16="http://schemas.microsoft.com/office/drawing/2014/main" id="{AD244E77-504F-B948-8203-1F3F166BADAE}"/>
                </a:ext>
              </a:extLst>
            </p:cNvPr>
            <p:cNvGrpSpPr/>
            <p:nvPr/>
          </p:nvGrpSpPr>
          <p:grpSpPr>
            <a:xfrm>
              <a:off x="5520044" y="3756768"/>
              <a:ext cx="1225015" cy="215444"/>
              <a:chOff x="5520044" y="3756768"/>
              <a:chExt cx="1225015" cy="215444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F0C038AB-C29C-B24E-8899-4AC2A70C62C5}"/>
                  </a:ext>
                </a:extLst>
              </p:cNvPr>
              <p:cNvSpPr/>
              <p:nvPr/>
            </p:nvSpPr>
            <p:spPr>
              <a:xfrm>
                <a:off x="5580350" y="3808308"/>
                <a:ext cx="1086923" cy="119479"/>
              </a:xfrm>
              <a:prstGeom prst="rect">
                <a:avLst/>
              </a:prstGeom>
              <a:solidFill>
                <a:srgbClr val="884B0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ZoneTexte 161">
                <a:extLst>
                  <a:ext uri="{FF2B5EF4-FFF2-40B4-BE49-F238E27FC236}">
                    <a16:creationId xmlns:a16="http://schemas.microsoft.com/office/drawing/2014/main" id="{7D50F671-AB7B-2F48-9483-9966821F7456}"/>
                  </a:ext>
                </a:extLst>
              </p:cNvPr>
              <p:cNvSpPr txBox="1"/>
              <p:nvPr/>
            </p:nvSpPr>
            <p:spPr>
              <a:xfrm>
                <a:off x="5520044" y="3756768"/>
                <a:ext cx="122501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Plasma cell precursors</a:t>
                </a:r>
              </a:p>
            </p:txBody>
          </p:sp>
        </p:grpSp>
        <p:grpSp>
          <p:nvGrpSpPr>
            <p:cNvPr id="151" name="Groupe 150">
              <a:extLst>
                <a:ext uri="{FF2B5EF4-FFF2-40B4-BE49-F238E27FC236}">
                  <a16:creationId xmlns:a16="http://schemas.microsoft.com/office/drawing/2014/main" id="{53AE9220-A9AF-EC43-AD01-E0049588EC53}"/>
                </a:ext>
              </a:extLst>
            </p:cNvPr>
            <p:cNvGrpSpPr/>
            <p:nvPr/>
          </p:nvGrpSpPr>
          <p:grpSpPr>
            <a:xfrm>
              <a:off x="5583727" y="3514217"/>
              <a:ext cx="1087200" cy="215444"/>
              <a:chOff x="4203240" y="4090810"/>
              <a:chExt cx="1087200" cy="215444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CFA9A005-E1B0-2C40-9E38-615102BFB993}"/>
                  </a:ext>
                </a:extLst>
              </p:cNvPr>
              <p:cNvSpPr/>
              <p:nvPr/>
            </p:nvSpPr>
            <p:spPr>
              <a:xfrm>
                <a:off x="4203240" y="4140932"/>
                <a:ext cx="1087200" cy="115200"/>
              </a:xfrm>
              <a:prstGeom prst="rect">
                <a:avLst/>
              </a:prstGeom>
              <a:solidFill>
                <a:srgbClr val="FF8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C82908A-8247-3948-94A3-9B2481FA6BA6}"/>
                  </a:ext>
                </a:extLst>
              </p:cNvPr>
              <p:cNvSpPr/>
              <p:nvPr/>
            </p:nvSpPr>
            <p:spPr>
              <a:xfrm>
                <a:off x="4221764" y="4090810"/>
                <a:ext cx="104227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Il10ra</a:t>
                </a:r>
                <a:r>
                  <a:rPr lang="en-GB" sz="8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</a:t>
                </a:r>
                <a:r>
                  <a:rPr lang="en-GB" sz="8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MBCs</a:t>
                </a:r>
              </a:p>
            </p:txBody>
          </p:sp>
        </p:grpSp>
        <p:grpSp>
          <p:nvGrpSpPr>
            <p:cNvPr id="152" name="Groupe 151">
              <a:extLst>
                <a:ext uri="{FF2B5EF4-FFF2-40B4-BE49-F238E27FC236}">
                  <a16:creationId xmlns:a16="http://schemas.microsoft.com/office/drawing/2014/main" id="{B9D75C84-A154-6947-8F47-CA86096AD4BB}"/>
                </a:ext>
              </a:extLst>
            </p:cNvPr>
            <p:cNvGrpSpPr/>
            <p:nvPr/>
          </p:nvGrpSpPr>
          <p:grpSpPr>
            <a:xfrm>
              <a:off x="5582550" y="3391367"/>
              <a:ext cx="1087200" cy="215444"/>
              <a:chOff x="5560019" y="6127671"/>
              <a:chExt cx="1087200" cy="215444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BA0880F-C864-D848-A916-EE89C9FEF434}"/>
                  </a:ext>
                </a:extLst>
              </p:cNvPr>
              <p:cNvSpPr/>
              <p:nvPr/>
            </p:nvSpPr>
            <p:spPr>
              <a:xfrm>
                <a:off x="5560019" y="6177793"/>
                <a:ext cx="1087200" cy="115200"/>
              </a:xfrm>
              <a:prstGeom prst="rect">
                <a:avLst/>
              </a:prstGeom>
              <a:solidFill>
                <a:srgbClr val="008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657540F-B403-5843-A744-04335F41EA63}"/>
                  </a:ext>
                </a:extLst>
              </p:cNvPr>
              <p:cNvSpPr/>
              <p:nvPr/>
            </p:nvSpPr>
            <p:spPr>
              <a:xfrm>
                <a:off x="5589771" y="6127671"/>
                <a:ext cx="1024639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Il10ra</a:t>
                </a:r>
                <a:r>
                  <a:rPr lang="en-GB" sz="8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</a:t>
                </a:r>
                <a:r>
                  <a:rPr lang="en-GB" sz="8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MBCs</a:t>
                </a:r>
              </a:p>
            </p:txBody>
          </p:sp>
        </p:grpSp>
        <p:grpSp>
          <p:nvGrpSpPr>
            <p:cNvPr id="153" name="Groupe 152">
              <a:extLst>
                <a:ext uri="{FF2B5EF4-FFF2-40B4-BE49-F238E27FC236}">
                  <a16:creationId xmlns:a16="http://schemas.microsoft.com/office/drawing/2014/main" id="{86E2D2A2-FC63-7740-BC05-A535349CE13B}"/>
                </a:ext>
              </a:extLst>
            </p:cNvPr>
            <p:cNvGrpSpPr/>
            <p:nvPr/>
          </p:nvGrpSpPr>
          <p:grpSpPr>
            <a:xfrm>
              <a:off x="5580351" y="3636202"/>
              <a:ext cx="1090809" cy="215444"/>
              <a:chOff x="4203240" y="4342573"/>
              <a:chExt cx="1090809" cy="215444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BD960731-D03C-434E-9FC6-4550A25B9D6B}"/>
                  </a:ext>
                </a:extLst>
              </p:cNvPr>
              <p:cNvSpPr/>
              <p:nvPr/>
            </p:nvSpPr>
            <p:spPr>
              <a:xfrm>
                <a:off x="4203240" y="4392695"/>
                <a:ext cx="1087200" cy="115200"/>
              </a:xfrm>
              <a:prstGeom prst="rect">
                <a:avLst/>
              </a:prstGeom>
              <a:solidFill>
                <a:srgbClr val="8662D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6B5616E-2578-CF43-AF3D-302AF3EC98B8}"/>
                  </a:ext>
                </a:extLst>
              </p:cNvPr>
              <p:cNvSpPr/>
              <p:nvPr/>
            </p:nvSpPr>
            <p:spPr>
              <a:xfrm>
                <a:off x="4224525" y="4342573"/>
                <a:ext cx="106952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Memory precursors</a:t>
                </a:r>
              </a:p>
            </p:txBody>
          </p:sp>
        </p:grp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7E1DC1AB-9AA3-8146-8561-190DF5AEF6B9}"/>
                </a:ext>
              </a:extLst>
            </p:cNvPr>
            <p:cNvSpPr txBox="1"/>
            <p:nvPr/>
          </p:nvSpPr>
          <p:spPr>
            <a:xfrm>
              <a:off x="5504312" y="3263718"/>
              <a:ext cx="13997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Low</a:t>
              </a:r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gene-expressing</a:t>
              </a:r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cells</a:t>
              </a:r>
              <a:endParaRPr lang="fr-FR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5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AF211445-E9A8-4B46-9B88-D38FE6E84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960" y="713252"/>
            <a:ext cx="626364" cy="62636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F9BDAF6-B1A2-8B4D-8EA2-0D5C5157A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189" y="705158"/>
            <a:ext cx="626364" cy="62636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1D5C65F-2E17-2E44-BAED-D44DB0871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19" y="703678"/>
            <a:ext cx="626364" cy="62636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6C9F4E0-6A19-4B43-BE88-3E04CE297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2960" y="1982378"/>
            <a:ext cx="626364" cy="6263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E16594F-797A-2345-9CA8-882C5AC673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122" y="1965750"/>
            <a:ext cx="626364" cy="6263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850D083-C432-1B4E-91A0-9ACB46C100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389" y="1973911"/>
            <a:ext cx="626364" cy="6263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2B7B23-E938-8F48-AB47-449F68A4D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058" y="1339016"/>
            <a:ext cx="626364" cy="6263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E29105C-510C-5B44-91BF-5A58FFCB5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2960" y="1346421"/>
            <a:ext cx="626364" cy="6263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B4B284D-BB57-6942-8D85-E131F37F8581}"/>
              </a:ext>
            </a:extLst>
          </p:cNvPr>
          <p:cNvSpPr txBox="1"/>
          <p:nvPr/>
        </p:nvSpPr>
        <p:spPr>
          <a:xfrm>
            <a:off x="369651" y="11140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/>
                <a:cs typeface="Arial"/>
              </a:rPr>
              <a:t>Figure 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541CDF-07A1-C44D-9E55-780E26362985}"/>
              </a:ext>
            </a:extLst>
          </p:cNvPr>
          <p:cNvSpPr txBox="1"/>
          <p:nvPr/>
        </p:nvSpPr>
        <p:spPr>
          <a:xfrm>
            <a:off x="49147" y="286738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B9DE8DC-3074-AC43-BD78-65B054BE3B29}"/>
              </a:ext>
            </a:extLst>
          </p:cNvPr>
          <p:cNvSpPr txBox="1"/>
          <p:nvPr/>
        </p:nvSpPr>
        <p:spPr>
          <a:xfrm>
            <a:off x="4583200" y="2940530"/>
            <a:ext cx="888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GC B </a:t>
            </a:r>
            <a:r>
              <a:rPr lang="fr-F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0A65C46-3952-6A47-A632-3978B6A0098F}"/>
              </a:ext>
            </a:extLst>
          </p:cNvPr>
          <p:cNvSpPr txBox="1"/>
          <p:nvPr/>
        </p:nvSpPr>
        <p:spPr>
          <a:xfrm>
            <a:off x="5658119" y="2940530"/>
            <a:ext cx="990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NGC B </a:t>
            </a:r>
            <a:r>
              <a:rPr lang="fr-F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54AF034-7626-0B41-AF2B-C0AF52E76CDC}"/>
              </a:ext>
            </a:extLst>
          </p:cNvPr>
          <p:cNvSpPr txBox="1"/>
          <p:nvPr/>
        </p:nvSpPr>
        <p:spPr>
          <a:xfrm>
            <a:off x="3656419" y="3530750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endParaRPr lang="fr-FR" sz="12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2B6D6C5-E073-D64C-9C17-62CEA2CD9101}"/>
              </a:ext>
            </a:extLst>
          </p:cNvPr>
          <p:cNvSpPr txBox="1"/>
          <p:nvPr/>
        </p:nvSpPr>
        <p:spPr>
          <a:xfrm>
            <a:off x="3686074" y="4700623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SQE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E3A1D51A-B2F3-1D40-B181-7CE82BC2D0FC}"/>
              </a:ext>
            </a:extLst>
          </p:cNvPr>
          <p:cNvSpPr txBox="1"/>
          <p:nvPr/>
        </p:nvSpPr>
        <p:spPr>
          <a:xfrm>
            <a:off x="49147" y="559562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427FE672-1737-1848-B603-5C0E3022D52B}"/>
              </a:ext>
            </a:extLst>
          </p:cNvPr>
          <p:cNvSpPr txBox="1"/>
          <p:nvPr/>
        </p:nvSpPr>
        <p:spPr>
          <a:xfrm>
            <a:off x="49147" y="755334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1243248B-93A0-924A-BFB9-B5D433C109E4}"/>
              </a:ext>
            </a:extLst>
          </p:cNvPr>
          <p:cNvSpPr txBox="1"/>
          <p:nvPr/>
        </p:nvSpPr>
        <p:spPr>
          <a:xfrm>
            <a:off x="5289419" y="5395645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135395EC-98C1-0348-9DE1-6A938C9903FE}"/>
              </a:ext>
            </a:extLst>
          </p:cNvPr>
          <p:cNvSpPr txBox="1"/>
          <p:nvPr/>
        </p:nvSpPr>
        <p:spPr>
          <a:xfrm rot="16200000">
            <a:off x="3850083" y="4096020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Proportion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6D4286B-A49E-DD4C-8793-2300D8D1BF5D}"/>
              </a:ext>
            </a:extLst>
          </p:cNvPr>
          <p:cNvGrpSpPr/>
          <p:nvPr/>
        </p:nvGrpSpPr>
        <p:grpSpPr>
          <a:xfrm>
            <a:off x="174640" y="3145051"/>
            <a:ext cx="3205639" cy="2378205"/>
            <a:chOff x="33122" y="3145051"/>
            <a:chExt cx="3205639" cy="2378205"/>
          </a:xfrm>
        </p:grpSpPr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98FFCD11-DFF4-9246-BA3B-11F56F09F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122" y="3145051"/>
              <a:ext cx="3128299" cy="2378205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C77BBB6-4B28-BA4F-A963-E2A0633BAB45}"/>
                </a:ext>
              </a:extLst>
            </p:cNvPr>
            <p:cNvSpPr/>
            <p:nvPr/>
          </p:nvSpPr>
          <p:spPr>
            <a:xfrm>
              <a:off x="660607" y="3154293"/>
              <a:ext cx="674417" cy="350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err="1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Alum</a:t>
              </a:r>
              <a:endParaRPr lang="fr-FR" sz="11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11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NGC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0C21CC8-5EC8-1144-B8C5-4595B1165D7C}"/>
                </a:ext>
              </a:extLst>
            </p:cNvPr>
            <p:cNvSpPr/>
            <p:nvPr/>
          </p:nvSpPr>
          <p:spPr>
            <a:xfrm>
              <a:off x="2428256" y="5065174"/>
              <a:ext cx="810505" cy="3125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SQE</a:t>
              </a:r>
            </a:p>
            <a:p>
              <a:pPr algn="ctr"/>
              <a:r>
                <a:rPr lang="fr-FR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NGC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AE99CB8-0D00-0846-A89E-93959BCE9664}"/>
                </a:ext>
              </a:extLst>
            </p:cNvPr>
            <p:cNvSpPr/>
            <p:nvPr/>
          </p:nvSpPr>
          <p:spPr>
            <a:xfrm>
              <a:off x="1833907" y="3191937"/>
              <a:ext cx="810505" cy="3125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SQE</a:t>
              </a:r>
            </a:p>
            <a:p>
              <a:pPr algn="ctr"/>
              <a:r>
                <a:rPr lang="fr-FR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GC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0F705AF-022D-D646-9F54-9D9DF3C58F46}"/>
                </a:ext>
              </a:extLst>
            </p:cNvPr>
            <p:cNvSpPr/>
            <p:nvPr/>
          </p:nvSpPr>
          <p:spPr>
            <a:xfrm>
              <a:off x="51507" y="5065174"/>
              <a:ext cx="674417" cy="350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err="1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Alum</a:t>
              </a:r>
              <a:endParaRPr lang="fr-FR" sz="11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11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GC</a:t>
              </a:r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750E5DBE-6E58-1B4C-9473-ACAF0C7476A9}"/>
              </a:ext>
            </a:extLst>
          </p:cNvPr>
          <p:cNvSpPr txBox="1"/>
          <p:nvPr/>
        </p:nvSpPr>
        <p:spPr>
          <a:xfrm>
            <a:off x="3611999" y="286738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CBB01F1-6898-4C4D-9D1F-0E28D77715C4}"/>
              </a:ext>
            </a:extLst>
          </p:cNvPr>
          <p:cNvGrpSpPr/>
          <p:nvPr/>
        </p:nvGrpSpPr>
        <p:grpSpPr>
          <a:xfrm>
            <a:off x="435559" y="7611649"/>
            <a:ext cx="3314280" cy="2127482"/>
            <a:chOff x="532646" y="5778430"/>
            <a:chExt cx="3314280" cy="2127482"/>
          </a:xfrm>
        </p:grpSpPr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919DAB90-C508-A546-B3F4-B4F472255567}"/>
                </a:ext>
              </a:extLst>
            </p:cNvPr>
            <p:cNvSpPr txBox="1"/>
            <p:nvPr/>
          </p:nvSpPr>
          <p:spPr>
            <a:xfrm>
              <a:off x="1793855" y="5778430"/>
              <a:ext cx="6735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CDRH3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A71F4693-9B9F-864C-8BEC-AB56E5F0E383}"/>
                </a:ext>
              </a:extLst>
            </p:cNvPr>
            <p:cNvSpPr txBox="1"/>
            <p:nvPr/>
          </p:nvSpPr>
          <p:spPr>
            <a:xfrm>
              <a:off x="3089723" y="5778430"/>
              <a:ext cx="6495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CDRL3</a:t>
              </a:r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A882C48B-DBEB-C847-B4D5-95D661F1432C}"/>
                </a:ext>
              </a:extLst>
            </p:cNvPr>
            <p:cNvCxnSpPr>
              <a:cxnSpLocks/>
            </p:cNvCxnSpPr>
            <p:nvPr/>
          </p:nvCxnSpPr>
          <p:spPr>
            <a:xfrm>
              <a:off x="1246573" y="6001009"/>
              <a:ext cx="17133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B1344701-3320-DA48-B44F-72C8C4025E76}"/>
                </a:ext>
              </a:extLst>
            </p:cNvPr>
            <p:cNvCxnSpPr>
              <a:cxnSpLocks/>
            </p:cNvCxnSpPr>
            <p:nvPr/>
          </p:nvCxnSpPr>
          <p:spPr>
            <a:xfrm>
              <a:off x="3018926" y="6001009"/>
              <a:ext cx="82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F3BB87A1-5D2C-5A4C-8516-CC1055202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74760" t="48767" b="-1"/>
            <a:stretch/>
          </p:blipFill>
          <p:spPr>
            <a:xfrm>
              <a:off x="3023261" y="6055429"/>
              <a:ext cx="819329" cy="1850483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75A5C3E1-A4E2-BA4D-93F5-78CE12CCC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48767" r="25322"/>
            <a:stretch/>
          </p:blipFill>
          <p:spPr>
            <a:xfrm>
              <a:off x="532646" y="6049131"/>
              <a:ext cx="2424154" cy="1850482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92CEE1A-A395-B543-8928-3CDF4070859E}"/>
              </a:ext>
            </a:extLst>
          </p:cNvPr>
          <p:cNvGrpSpPr/>
          <p:nvPr/>
        </p:nvGrpSpPr>
        <p:grpSpPr>
          <a:xfrm>
            <a:off x="445971" y="5626660"/>
            <a:ext cx="3303868" cy="1921725"/>
            <a:chOff x="543058" y="3704953"/>
            <a:chExt cx="3303868" cy="1921725"/>
          </a:xfrm>
        </p:grpSpPr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58875722-2D70-FF4F-82EE-3E6300B35197}"/>
                </a:ext>
              </a:extLst>
            </p:cNvPr>
            <p:cNvSpPr txBox="1"/>
            <p:nvPr/>
          </p:nvSpPr>
          <p:spPr>
            <a:xfrm>
              <a:off x="1871444" y="3704953"/>
              <a:ext cx="6735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CDRH3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B86BBFD4-5214-D946-B646-270BD6AA1BB6}"/>
                </a:ext>
              </a:extLst>
            </p:cNvPr>
            <p:cNvSpPr txBox="1"/>
            <p:nvPr/>
          </p:nvSpPr>
          <p:spPr>
            <a:xfrm>
              <a:off x="3089723" y="3704953"/>
              <a:ext cx="6495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CDRL3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301DB951-CFCE-8F4B-8B40-56A4C047F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5244" y="3927532"/>
              <a:ext cx="1710227" cy="33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FB5436D2-D9FB-E048-8340-B1FCA64B86E8}"/>
                </a:ext>
              </a:extLst>
            </p:cNvPr>
            <p:cNvCxnSpPr>
              <a:cxnSpLocks/>
            </p:cNvCxnSpPr>
            <p:nvPr/>
          </p:nvCxnSpPr>
          <p:spPr>
            <a:xfrm>
              <a:off x="3018926" y="3927532"/>
              <a:ext cx="82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3D1FCABB-1E44-B64B-946C-401341350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3323" r="25322" b="51232"/>
            <a:stretch/>
          </p:blipFill>
          <p:spPr>
            <a:xfrm>
              <a:off x="543058" y="3981030"/>
              <a:ext cx="2424154" cy="1641364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79F62A31-09E0-764B-813B-47C8AA653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74760" t="3254" b="51302"/>
            <a:stretch/>
          </p:blipFill>
          <p:spPr>
            <a:xfrm>
              <a:off x="3027597" y="3985314"/>
              <a:ext cx="819329" cy="1641364"/>
            </a:xfrm>
            <a:prstGeom prst="rect">
              <a:avLst/>
            </a:prstGeom>
          </p:spPr>
        </p:pic>
      </p:grpSp>
      <p:sp>
        <p:nvSpPr>
          <p:cNvPr id="181" name="ZoneTexte 180">
            <a:extLst>
              <a:ext uri="{FF2B5EF4-FFF2-40B4-BE49-F238E27FC236}">
                <a16:creationId xmlns:a16="http://schemas.microsoft.com/office/drawing/2014/main" id="{0B1C1EFA-70A3-FC41-8469-EE996090BF75}"/>
              </a:ext>
            </a:extLst>
          </p:cNvPr>
          <p:cNvSpPr txBox="1"/>
          <p:nvPr/>
        </p:nvSpPr>
        <p:spPr>
          <a:xfrm rot="16200000">
            <a:off x="447294" y="1538029"/>
            <a:ext cx="108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latin typeface="Arial"/>
                <a:cs typeface="Arial"/>
              </a:rPr>
              <a:t>W614A-3S-Ova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40015A4B-0FA3-6D45-B6CC-9D1DD2CD93D4}"/>
              </a:ext>
            </a:extLst>
          </p:cNvPr>
          <p:cNvSpPr txBox="1"/>
          <p:nvPr/>
        </p:nvSpPr>
        <p:spPr>
          <a:xfrm>
            <a:off x="1219318" y="2555342"/>
            <a:ext cx="484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latin typeface="Arial"/>
                <a:cs typeface="Arial"/>
              </a:rPr>
              <a:t>B220</a:t>
            </a:r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FA352DF1-908D-EE45-AF7A-A9D4E976C297}"/>
              </a:ext>
            </a:extLst>
          </p:cNvPr>
          <p:cNvSpPr txBox="1"/>
          <p:nvPr/>
        </p:nvSpPr>
        <p:spPr>
          <a:xfrm rot="16200000">
            <a:off x="1655406" y="1529370"/>
            <a:ext cx="462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latin typeface="Arial"/>
                <a:cs typeface="Arial"/>
              </a:rPr>
              <a:t>IgG1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F0D70660-74C8-4B46-8939-DEADD0880F9E}"/>
              </a:ext>
            </a:extLst>
          </p:cNvPr>
          <p:cNvSpPr/>
          <p:nvPr/>
        </p:nvSpPr>
        <p:spPr>
          <a:xfrm>
            <a:off x="1385302" y="2025593"/>
            <a:ext cx="286644" cy="28881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ZoneTexte 186">
            <a:extLst>
              <a:ext uri="{FF2B5EF4-FFF2-40B4-BE49-F238E27FC236}">
                <a16:creationId xmlns:a16="http://schemas.microsoft.com/office/drawing/2014/main" id="{5578BBAD-E6A6-8D46-AFDD-0C5E17D373AE}"/>
              </a:ext>
            </a:extLst>
          </p:cNvPr>
          <p:cNvSpPr txBox="1"/>
          <p:nvPr/>
        </p:nvSpPr>
        <p:spPr>
          <a:xfrm>
            <a:off x="40517" y="2073026"/>
            <a:ext cx="8755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0000"/>
                </a:solidFill>
                <a:latin typeface="Arial"/>
                <a:cs typeface="Arial"/>
              </a:rPr>
              <a:t>W614A-3S</a:t>
            </a:r>
          </a:p>
          <a:p>
            <a:pPr algn="ctr"/>
            <a:r>
              <a:rPr lang="fr-FR" sz="1100" b="1" dirty="0">
                <a:solidFill>
                  <a:srgbClr val="FF0000"/>
                </a:solidFill>
                <a:latin typeface="Arial"/>
                <a:cs typeface="Arial"/>
              </a:rPr>
              <a:t>+ SQE</a:t>
            </a:r>
          </a:p>
        </p:txBody>
      </p:sp>
      <p:sp>
        <p:nvSpPr>
          <p:cNvPr id="188" name="ZoneTexte 187">
            <a:extLst>
              <a:ext uri="{FF2B5EF4-FFF2-40B4-BE49-F238E27FC236}">
                <a16:creationId xmlns:a16="http://schemas.microsoft.com/office/drawing/2014/main" id="{C09A6159-1D30-724F-AAFA-00672B428D1A}"/>
              </a:ext>
            </a:extLst>
          </p:cNvPr>
          <p:cNvSpPr txBox="1"/>
          <p:nvPr/>
        </p:nvSpPr>
        <p:spPr>
          <a:xfrm>
            <a:off x="40517" y="1440729"/>
            <a:ext cx="8755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W614A-3S</a:t>
            </a:r>
          </a:p>
          <a:p>
            <a:pPr algn="ctr"/>
            <a:r>
              <a:rPr lang="fr-FR" sz="11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FR" sz="11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endParaRPr lang="fr-FR" sz="11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EDAC9206-5AE1-5448-AC3D-3B9F89E35F84}"/>
              </a:ext>
            </a:extLst>
          </p:cNvPr>
          <p:cNvCxnSpPr>
            <a:cxnSpLocks/>
          </p:cNvCxnSpPr>
          <p:nvPr/>
        </p:nvCxnSpPr>
        <p:spPr>
          <a:xfrm>
            <a:off x="1095127" y="725139"/>
            <a:ext cx="0" cy="18720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EBC49D2-2996-F64B-BE47-C27D8C8A073B}"/>
              </a:ext>
            </a:extLst>
          </p:cNvPr>
          <p:cNvSpPr/>
          <p:nvPr/>
        </p:nvSpPr>
        <p:spPr>
          <a:xfrm>
            <a:off x="240940" y="902071"/>
            <a:ext cx="4747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00" b="1" dirty="0">
                <a:latin typeface="Arial"/>
                <a:cs typeface="Arial"/>
              </a:rPr>
              <a:t>PBS</a:t>
            </a:r>
          </a:p>
        </p:txBody>
      </p:sp>
      <p:sp>
        <p:nvSpPr>
          <p:cNvPr id="196" name="ZoneTexte 195">
            <a:extLst>
              <a:ext uri="{FF2B5EF4-FFF2-40B4-BE49-F238E27FC236}">
                <a16:creationId xmlns:a16="http://schemas.microsoft.com/office/drawing/2014/main" id="{31F28E5C-84CB-3B4A-A45B-8300651DC84D}"/>
              </a:ext>
            </a:extLst>
          </p:cNvPr>
          <p:cNvSpPr txBox="1"/>
          <p:nvPr/>
        </p:nvSpPr>
        <p:spPr>
          <a:xfrm rot="16200000">
            <a:off x="2579712" y="1538029"/>
            <a:ext cx="4270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latin typeface="Arial"/>
                <a:cs typeface="Arial"/>
              </a:rPr>
              <a:t>GL7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768323C0-4DDD-5E46-969E-5CEE68CE06BD}"/>
              </a:ext>
            </a:extLst>
          </p:cNvPr>
          <p:cNvSpPr/>
          <p:nvPr/>
        </p:nvSpPr>
        <p:spPr>
          <a:xfrm>
            <a:off x="1385302" y="1390495"/>
            <a:ext cx="286644" cy="28881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6CC957DC-5E8B-C844-AACF-C9FE12C4835A}"/>
              </a:ext>
            </a:extLst>
          </p:cNvPr>
          <p:cNvSpPr/>
          <p:nvPr/>
        </p:nvSpPr>
        <p:spPr>
          <a:xfrm>
            <a:off x="1385302" y="757662"/>
            <a:ext cx="286644" cy="28881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08DEADE-E75A-B647-A551-7F30ACBFB013}"/>
              </a:ext>
            </a:extLst>
          </p:cNvPr>
          <p:cNvSpPr/>
          <p:nvPr/>
        </p:nvSpPr>
        <p:spPr>
          <a:xfrm>
            <a:off x="2287950" y="2023264"/>
            <a:ext cx="294464" cy="3268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582EBA09-378F-B340-A301-D78242A2C63D}"/>
              </a:ext>
            </a:extLst>
          </p:cNvPr>
          <p:cNvSpPr/>
          <p:nvPr/>
        </p:nvSpPr>
        <p:spPr>
          <a:xfrm>
            <a:off x="2287950" y="757662"/>
            <a:ext cx="294464" cy="3268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5" name="Connecteur droit avec flèche 214">
            <a:extLst>
              <a:ext uri="{FF2B5EF4-FFF2-40B4-BE49-F238E27FC236}">
                <a16:creationId xmlns:a16="http://schemas.microsoft.com/office/drawing/2014/main" id="{9FFAD484-C6DC-EC44-B645-B65CDF5DB2DD}"/>
              </a:ext>
            </a:extLst>
          </p:cNvPr>
          <p:cNvCxnSpPr/>
          <p:nvPr/>
        </p:nvCxnSpPr>
        <p:spPr>
          <a:xfrm>
            <a:off x="1677548" y="928608"/>
            <a:ext cx="32479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avec flèche 215">
            <a:extLst>
              <a:ext uri="{FF2B5EF4-FFF2-40B4-BE49-F238E27FC236}">
                <a16:creationId xmlns:a16="http://schemas.microsoft.com/office/drawing/2014/main" id="{408F5E51-B090-244E-8F15-45095DF5B0B7}"/>
              </a:ext>
            </a:extLst>
          </p:cNvPr>
          <p:cNvCxnSpPr/>
          <p:nvPr/>
        </p:nvCxnSpPr>
        <p:spPr>
          <a:xfrm>
            <a:off x="2582414" y="928608"/>
            <a:ext cx="32479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C0779BC-B778-5B41-AD67-E255B71761CC}"/>
              </a:ext>
            </a:extLst>
          </p:cNvPr>
          <p:cNvSpPr/>
          <p:nvPr/>
        </p:nvSpPr>
        <p:spPr>
          <a:xfrm>
            <a:off x="3150473" y="2309657"/>
            <a:ext cx="368234" cy="26131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73CCA5D-0A16-FF47-A0C2-47EB2CA154AC}"/>
              </a:ext>
            </a:extLst>
          </p:cNvPr>
          <p:cNvSpPr/>
          <p:nvPr/>
        </p:nvSpPr>
        <p:spPr>
          <a:xfrm>
            <a:off x="2989094" y="2032776"/>
            <a:ext cx="529613" cy="25722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0964978F-13C2-624F-99ED-EF1759B82CD1}"/>
              </a:ext>
            </a:extLst>
          </p:cNvPr>
          <p:cNvSpPr/>
          <p:nvPr/>
        </p:nvSpPr>
        <p:spPr>
          <a:xfrm>
            <a:off x="2989094" y="1395251"/>
            <a:ext cx="529613" cy="25722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8570C387-C590-2747-9E9B-EF3C84079CDA}"/>
              </a:ext>
            </a:extLst>
          </p:cNvPr>
          <p:cNvSpPr/>
          <p:nvPr/>
        </p:nvSpPr>
        <p:spPr>
          <a:xfrm>
            <a:off x="3150473" y="1674947"/>
            <a:ext cx="368234" cy="26131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ZoneTexte 228">
            <a:extLst>
              <a:ext uri="{FF2B5EF4-FFF2-40B4-BE49-F238E27FC236}">
                <a16:creationId xmlns:a16="http://schemas.microsoft.com/office/drawing/2014/main" id="{7413CCDF-4310-E74F-98E1-E4A5EEEAFAE4}"/>
              </a:ext>
            </a:extLst>
          </p:cNvPr>
          <p:cNvSpPr txBox="1"/>
          <p:nvPr/>
        </p:nvSpPr>
        <p:spPr>
          <a:xfrm>
            <a:off x="2120162" y="2555342"/>
            <a:ext cx="484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latin typeface="Arial"/>
                <a:cs typeface="Arial"/>
              </a:rPr>
              <a:t>B220</a:t>
            </a:r>
          </a:p>
        </p:txBody>
      </p:sp>
      <p:sp>
        <p:nvSpPr>
          <p:cNvPr id="230" name="ZoneTexte 229">
            <a:extLst>
              <a:ext uri="{FF2B5EF4-FFF2-40B4-BE49-F238E27FC236}">
                <a16:creationId xmlns:a16="http://schemas.microsoft.com/office/drawing/2014/main" id="{19749650-4CA5-754B-90F3-2C5220676465}"/>
              </a:ext>
            </a:extLst>
          </p:cNvPr>
          <p:cNvSpPr txBox="1"/>
          <p:nvPr/>
        </p:nvSpPr>
        <p:spPr>
          <a:xfrm>
            <a:off x="3077887" y="2555342"/>
            <a:ext cx="384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 err="1">
                <a:latin typeface="Arial"/>
                <a:cs typeface="Arial"/>
              </a:rPr>
              <a:t>IgD</a:t>
            </a:r>
            <a:endParaRPr lang="fr-FR" sz="1000" dirty="0">
              <a:latin typeface="Arial"/>
              <a:cs typeface="Arial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7683556F-671C-A542-9375-B5207B2A8B85}"/>
              </a:ext>
            </a:extLst>
          </p:cNvPr>
          <p:cNvSpPr/>
          <p:nvPr/>
        </p:nvSpPr>
        <p:spPr>
          <a:xfrm>
            <a:off x="2989094" y="760383"/>
            <a:ext cx="529613" cy="25722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5A9A353-B322-9543-BDA9-8A0A4FEBAC11}"/>
              </a:ext>
            </a:extLst>
          </p:cNvPr>
          <p:cNvSpPr/>
          <p:nvPr/>
        </p:nvSpPr>
        <p:spPr>
          <a:xfrm>
            <a:off x="3150473" y="1039690"/>
            <a:ext cx="368234" cy="26131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1E7E565C-8918-A04A-B849-72A5B17D1CA6}"/>
              </a:ext>
            </a:extLst>
          </p:cNvPr>
          <p:cNvCxnSpPr>
            <a:cxnSpLocks/>
          </p:cNvCxnSpPr>
          <p:nvPr/>
        </p:nvCxnSpPr>
        <p:spPr>
          <a:xfrm>
            <a:off x="1998974" y="716480"/>
            <a:ext cx="0" cy="18720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>
            <a:extLst>
              <a:ext uri="{FF2B5EF4-FFF2-40B4-BE49-F238E27FC236}">
                <a16:creationId xmlns:a16="http://schemas.microsoft.com/office/drawing/2014/main" id="{0BF14FE4-282D-BB45-BCA1-D57A7A96EA2B}"/>
              </a:ext>
            </a:extLst>
          </p:cNvPr>
          <p:cNvCxnSpPr>
            <a:cxnSpLocks/>
          </p:cNvCxnSpPr>
          <p:nvPr/>
        </p:nvCxnSpPr>
        <p:spPr>
          <a:xfrm>
            <a:off x="2896869" y="725139"/>
            <a:ext cx="0" cy="18720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8" name="ZoneTexte 237">
            <a:extLst>
              <a:ext uri="{FF2B5EF4-FFF2-40B4-BE49-F238E27FC236}">
                <a16:creationId xmlns:a16="http://schemas.microsoft.com/office/drawing/2014/main" id="{A02E7AA3-84C9-834D-BABE-210CE9F33E53}"/>
              </a:ext>
            </a:extLst>
          </p:cNvPr>
          <p:cNvSpPr txBox="1"/>
          <p:nvPr/>
        </p:nvSpPr>
        <p:spPr>
          <a:xfrm>
            <a:off x="54650" y="57162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41" name="ZoneTexte 240">
            <a:extLst>
              <a:ext uri="{FF2B5EF4-FFF2-40B4-BE49-F238E27FC236}">
                <a16:creationId xmlns:a16="http://schemas.microsoft.com/office/drawing/2014/main" id="{58FA68E4-552E-8741-9C1D-4B81EDFA0E89}"/>
              </a:ext>
            </a:extLst>
          </p:cNvPr>
          <p:cNvSpPr txBox="1"/>
          <p:nvPr/>
        </p:nvSpPr>
        <p:spPr>
          <a:xfrm>
            <a:off x="2938428" y="752547"/>
            <a:ext cx="888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GC B </a:t>
            </a:r>
            <a:r>
              <a:rPr lang="fr-F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ZoneTexte 241">
            <a:extLst>
              <a:ext uri="{FF2B5EF4-FFF2-40B4-BE49-F238E27FC236}">
                <a16:creationId xmlns:a16="http://schemas.microsoft.com/office/drawing/2014/main" id="{9ECFAA78-D003-AC4B-8854-2B6055858691}"/>
              </a:ext>
            </a:extLst>
          </p:cNvPr>
          <p:cNvSpPr txBox="1"/>
          <p:nvPr/>
        </p:nvSpPr>
        <p:spPr>
          <a:xfrm>
            <a:off x="3135186" y="1046481"/>
            <a:ext cx="990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NGC B </a:t>
            </a:r>
            <a:r>
              <a:rPr lang="fr-F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84C6699F-95F9-3445-B54D-4178C2316C7C}"/>
              </a:ext>
            </a:extLst>
          </p:cNvPr>
          <p:cNvGrpSpPr/>
          <p:nvPr/>
        </p:nvGrpSpPr>
        <p:grpSpPr>
          <a:xfrm>
            <a:off x="3820636" y="5997839"/>
            <a:ext cx="2800062" cy="2276758"/>
            <a:chOff x="555021" y="1010897"/>
            <a:chExt cx="2800062" cy="2276758"/>
          </a:xfrm>
        </p:grpSpPr>
        <p:pic>
          <p:nvPicPr>
            <p:cNvPr id="86" name="Image 85">
              <a:extLst>
                <a:ext uri="{FF2B5EF4-FFF2-40B4-BE49-F238E27FC236}">
                  <a16:creationId xmlns:a16="http://schemas.microsoft.com/office/drawing/2014/main" id="{09261C3E-C900-4E4C-9DB2-E37083FF9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5996" y="1010897"/>
              <a:ext cx="2255520" cy="1889760"/>
            </a:xfrm>
            <a:prstGeom prst="rect">
              <a:avLst/>
            </a:prstGeom>
          </p:spPr>
        </p:pic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C0AB1159-51C6-B84E-8DB3-D8DCD0A6BDE4}"/>
                </a:ext>
              </a:extLst>
            </p:cNvPr>
            <p:cNvSpPr txBox="1"/>
            <p:nvPr/>
          </p:nvSpPr>
          <p:spPr>
            <a:xfrm>
              <a:off x="1165696" y="3041434"/>
              <a:ext cx="19127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Log10 of concentration (</a:t>
              </a:r>
              <a:r>
                <a:rPr lang="fr-FR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ng</a:t>
              </a:r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/ml)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5DABD04D-6160-F242-A905-6CE4AFA322BE}"/>
                </a:ext>
              </a:extLst>
            </p:cNvPr>
            <p:cNvSpPr txBox="1"/>
            <p:nvPr/>
          </p:nvSpPr>
          <p:spPr>
            <a:xfrm rot="16200000">
              <a:off x="277220" y="1832666"/>
              <a:ext cx="8018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OD 450nm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A633E3E4-5695-CB4C-A6CF-1FEE4AE93ECE}"/>
                </a:ext>
              </a:extLst>
            </p:cNvPr>
            <p:cNvSpPr txBox="1"/>
            <p:nvPr/>
          </p:nvSpPr>
          <p:spPr>
            <a:xfrm>
              <a:off x="779428" y="1010897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2.0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93E7A8F3-82CC-B444-A168-6E07B2D0046E}"/>
                </a:ext>
              </a:extLst>
            </p:cNvPr>
            <p:cNvSpPr txBox="1"/>
            <p:nvPr/>
          </p:nvSpPr>
          <p:spPr>
            <a:xfrm>
              <a:off x="779428" y="1439932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1.5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9C0015D9-A1B3-F543-A268-B815E26F3738}"/>
                </a:ext>
              </a:extLst>
            </p:cNvPr>
            <p:cNvSpPr txBox="1"/>
            <p:nvPr/>
          </p:nvSpPr>
          <p:spPr>
            <a:xfrm>
              <a:off x="779428" y="1867719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3B945FCB-0E2E-C748-B736-CB023C6DDD00}"/>
                </a:ext>
              </a:extLst>
            </p:cNvPr>
            <p:cNvSpPr txBox="1"/>
            <p:nvPr/>
          </p:nvSpPr>
          <p:spPr>
            <a:xfrm>
              <a:off x="779428" y="2305338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13CA792D-3A18-5941-A397-265FC2B2D71E}"/>
                </a:ext>
              </a:extLst>
            </p:cNvPr>
            <p:cNvSpPr txBox="1"/>
            <p:nvPr/>
          </p:nvSpPr>
          <p:spPr>
            <a:xfrm>
              <a:off x="822709" y="2720691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D5A536E3-6D86-8845-88DD-EC0FA4825621}"/>
                </a:ext>
              </a:extLst>
            </p:cNvPr>
            <p:cNvSpPr txBox="1"/>
            <p:nvPr/>
          </p:nvSpPr>
          <p:spPr>
            <a:xfrm>
              <a:off x="1151645" y="2855486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D3FBF2C4-ACBB-414F-B6F0-5B989E2A2508}"/>
                </a:ext>
              </a:extLst>
            </p:cNvPr>
            <p:cNvSpPr txBox="1"/>
            <p:nvPr/>
          </p:nvSpPr>
          <p:spPr>
            <a:xfrm>
              <a:off x="1543898" y="2855486"/>
              <a:ext cx="2423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66BAA39A-4811-F542-82D2-FADD96D4C98F}"/>
                </a:ext>
              </a:extLst>
            </p:cNvPr>
            <p:cNvSpPr txBox="1"/>
            <p:nvPr/>
          </p:nvSpPr>
          <p:spPr>
            <a:xfrm>
              <a:off x="1941512" y="2855486"/>
              <a:ext cx="2423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29587C7C-468F-0841-A9F2-63456B2E20E4}"/>
                </a:ext>
              </a:extLst>
            </p:cNvPr>
            <p:cNvSpPr txBox="1"/>
            <p:nvPr/>
          </p:nvSpPr>
          <p:spPr>
            <a:xfrm>
              <a:off x="2318841" y="2855486"/>
              <a:ext cx="2423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59028447-5409-8E4B-A650-8D8A8B5BC530}"/>
                </a:ext>
              </a:extLst>
            </p:cNvPr>
            <p:cNvSpPr txBox="1"/>
            <p:nvPr/>
          </p:nvSpPr>
          <p:spPr>
            <a:xfrm>
              <a:off x="2719505" y="2855486"/>
              <a:ext cx="2423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49CEBA51-C170-A447-A18B-E5610A57590E}"/>
                </a:ext>
              </a:extLst>
            </p:cNvPr>
            <p:cNvSpPr txBox="1"/>
            <p:nvPr/>
          </p:nvSpPr>
          <p:spPr>
            <a:xfrm>
              <a:off x="3112708" y="2855486"/>
              <a:ext cx="2423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00" name="Image 99">
            <a:extLst>
              <a:ext uri="{FF2B5EF4-FFF2-40B4-BE49-F238E27FC236}">
                <a16:creationId xmlns:a16="http://schemas.microsoft.com/office/drawing/2014/main" id="{F1451407-9471-9848-B475-8E996FEB018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4797" b="63651"/>
          <a:stretch/>
        </p:blipFill>
        <p:spPr>
          <a:xfrm>
            <a:off x="4578959" y="8414069"/>
            <a:ext cx="1708456" cy="1213169"/>
          </a:xfrm>
          <a:prstGeom prst="rect">
            <a:avLst/>
          </a:prstGeom>
        </p:spPr>
      </p:pic>
      <p:sp>
        <p:nvSpPr>
          <p:cNvPr id="101" name="ZoneTexte 100">
            <a:extLst>
              <a:ext uri="{FF2B5EF4-FFF2-40B4-BE49-F238E27FC236}">
                <a16:creationId xmlns:a16="http://schemas.microsoft.com/office/drawing/2014/main" id="{F4F44D0B-41C8-7B43-A982-54D52F7DCB99}"/>
              </a:ext>
            </a:extLst>
          </p:cNvPr>
          <p:cNvSpPr txBox="1"/>
          <p:nvPr/>
        </p:nvSpPr>
        <p:spPr>
          <a:xfrm>
            <a:off x="3791207" y="5594960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91B39FE4-E7FD-5F45-8562-5A901765B7AD}"/>
              </a:ext>
            </a:extLst>
          </p:cNvPr>
          <p:cNvSpPr txBox="1"/>
          <p:nvPr/>
        </p:nvSpPr>
        <p:spPr>
          <a:xfrm rot="16200000">
            <a:off x="3503946" y="1321051"/>
            <a:ext cx="18982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Arial"/>
                <a:cs typeface="Arial"/>
              </a:rPr>
              <a:t>Absolute numbers of </a:t>
            </a:r>
          </a:p>
          <a:p>
            <a:pPr algn="ctr"/>
            <a:r>
              <a:rPr lang="en-GB" sz="1000" dirty="0">
                <a:latin typeface="Arial"/>
                <a:cs typeface="Arial"/>
              </a:rPr>
              <a:t>peptide-specific IgG1</a:t>
            </a:r>
            <a:r>
              <a:rPr lang="en-GB" sz="1000" baseline="30000" dirty="0">
                <a:latin typeface="Arial"/>
                <a:cs typeface="Arial"/>
              </a:rPr>
              <a:t>+</a:t>
            </a:r>
            <a:r>
              <a:rPr lang="en-GB" sz="1000" dirty="0">
                <a:latin typeface="Arial"/>
                <a:cs typeface="Arial"/>
              </a:rPr>
              <a:t> B cells </a:t>
            </a:r>
          </a:p>
          <a:p>
            <a:pPr algn="ctr"/>
            <a:r>
              <a:rPr lang="en-GB" sz="1000" dirty="0">
                <a:latin typeface="Arial"/>
                <a:cs typeface="Arial"/>
              </a:rPr>
              <a:t>(in 2dLN)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247E0AF-0DE7-7645-8430-A6BBAC4120E1}"/>
              </a:ext>
            </a:extLst>
          </p:cNvPr>
          <p:cNvSpPr txBox="1"/>
          <p:nvPr/>
        </p:nvSpPr>
        <p:spPr>
          <a:xfrm>
            <a:off x="5098765" y="2432549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GC 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B8A3E5C9-5A91-3F46-A4B2-DDF2491D56A6}"/>
              </a:ext>
            </a:extLst>
          </p:cNvPr>
          <p:cNvSpPr txBox="1"/>
          <p:nvPr/>
        </p:nvSpPr>
        <p:spPr>
          <a:xfrm>
            <a:off x="5785802" y="2427056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NGC 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" name="Image 106">
            <a:extLst>
              <a:ext uri="{FF2B5EF4-FFF2-40B4-BE49-F238E27FC236}">
                <a16:creationId xmlns:a16="http://schemas.microsoft.com/office/drawing/2014/main" id="{2FFE8863-DC62-DA42-ADA0-EBE844D9F0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0084" y="637351"/>
            <a:ext cx="1884680" cy="1840230"/>
          </a:xfrm>
          <a:prstGeom prst="rect">
            <a:avLst/>
          </a:prstGeom>
        </p:spPr>
      </p:pic>
      <p:sp>
        <p:nvSpPr>
          <p:cNvPr id="108" name="ZoneTexte 107">
            <a:extLst>
              <a:ext uri="{FF2B5EF4-FFF2-40B4-BE49-F238E27FC236}">
                <a16:creationId xmlns:a16="http://schemas.microsoft.com/office/drawing/2014/main" id="{B7277862-DE3A-8141-B05D-010F8FD3BCF1}"/>
              </a:ext>
            </a:extLst>
          </p:cNvPr>
          <p:cNvSpPr txBox="1"/>
          <p:nvPr/>
        </p:nvSpPr>
        <p:spPr>
          <a:xfrm>
            <a:off x="3853898" y="48486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pic>
        <p:nvPicPr>
          <p:cNvPr id="109" name="Image 108">
            <a:extLst>
              <a:ext uri="{FF2B5EF4-FFF2-40B4-BE49-F238E27FC236}">
                <a16:creationId xmlns:a16="http://schemas.microsoft.com/office/drawing/2014/main" id="{F6674883-D549-214E-B075-6CCFD43801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05450" y="4246346"/>
            <a:ext cx="1352550" cy="1193800"/>
          </a:xfrm>
          <a:prstGeom prst="rect">
            <a:avLst/>
          </a:prstGeom>
        </p:spPr>
      </p:pic>
      <p:pic>
        <p:nvPicPr>
          <p:cNvPr id="110" name="Image 109">
            <a:extLst>
              <a:ext uri="{FF2B5EF4-FFF2-40B4-BE49-F238E27FC236}">
                <a16:creationId xmlns:a16="http://schemas.microsoft.com/office/drawing/2014/main" id="{81773DD9-D946-504A-9C0B-1F46CE4E5B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90185" y="3106006"/>
            <a:ext cx="1352550" cy="1193800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5B5A8571-9708-3E42-AB29-4B084301277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29908" y="4260302"/>
            <a:ext cx="1352550" cy="1193800"/>
          </a:xfrm>
          <a:prstGeom prst="rect">
            <a:avLst/>
          </a:prstGeom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B2620E81-1F25-4844-8466-459F7EAA174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29771" y="3104882"/>
            <a:ext cx="1352550" cy="1193800"/>
          </a:xfrm>
          <a:prstGeom prst="rect">
            <a:avLst/>
          </a:prstGeom>
        </p:spPr>
      </p:pic>
      <p:sp>
        <p:nvSpPr>
          <p:cNvPr id="106" name="ZoneTexte 105">
            <a:extLst>
              <a:ext uri="{FF2B5EF4-FFF2-40B4-BE49-F238E27FC236}">
                <a16:creationId xmlns:a16="http://schemas.microsoft.com/office/drawing/2014/main" id="{6A582259-4000-CE45-9383-1850C7FD2697}"/>
              </a:ext>
            </a:extLst>
          </p:cNvPr>
          <p:cNvSpPr txBox="1"/>
          <p:nvPr/>
        </p:nvSpPr>
        <p:spPr>
          <a:xfrm>
            <a:off x="1091853" y="1334009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latin typeface="Arial"/>
                <a:cs typeface="Arial"/>
              </a:rPr>
              <a:t>1.6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A06FA2-75E4-834F-A865-3F1F9D3A74E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37931" y="1347222"/>
            <a:ext cx="626364" cy="626364"/>
          </a:xfrm>
          <a:prstGeom prst="rect">
            <a:avLst/>
          </a:prstGeom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470558CB-1E0A-A74C-828D-A5E075B27155}"/>
              </a:ext>
            </a:extLst>
          </p:cNvPr>
          <p:cNvSpPr/>
          <p:nvPr/>
        </p:nvSpPr>
        <p:spPr>
          <a:xfrm>
            <a:off x="2280424" y="1395446"/>
            <a:ext cx="294464" cy="3268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BF0D16C0-2228-4E4B-82F1-343F98F1D59A}"/>
              </a:ext>
            </a:extLst>
          </p:cNvPr>
          <p:cNvSpPr txBox="1"/>
          <p:nvPr/>
        </p:nvSpPr>
        <p:spPr>
          <a:xfrm>
            <a:off x="1097164" y="1975431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latin typeface="Arial"/>
                <a:cs typeface="Arial"/>
              </a:rPr>
              <a:t>1.1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FEDDB997-BA6A-3248-94DA-8006D46605F3}"/>
              </a:ext>
            </a:extLst>
          </p:cNvPr>
          <p:cNvSpPr txBox="1"/>
          <p:nvPr/>
        </p:nvSpPr>
        <p:spPr>
          <a:xfrm>
            <a:off x="1079851" y="707638"/>
            <a:ext cx="386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latin typeface="Arial"/>
                <a:cs typeface="Arial"/>
              </a:rPr>
              <a:t>0.75</a:t>
            </a:r>
          </a:p>
        </p:txBody>
      </p:sp>
    </p:spTree>
    <p:extLst>
      <p:ext uri="{BB962C8B-B14F-4D97-AF65-F5344CB8AC3E}">
        <p14:creationId xmlns:p14="http://schemas.microsoft.com/office/powerpoint/2010/main" val="286444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C04417E-49CE-9249-94F9-2D66E87C02B8}"/>
              </a:ext>
            </a:extLst>
          </p:cNvPr>
          <p:cNvSpPr txBox="1"/>
          <p:nvPr/>
        </p:nvSpPr>
        <p:spPr>
          <a:xfrm>
            <a:off x="423333" y="355600"/>
            <a:ext cx="601133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Squalene emulsion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adjuvant is more effective than Alum at prompting broadly neutralizing antibodies in response to HIV-1-peptide-conjugated vaccine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Olivia Bonduelle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Chloé Chaudesaigues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Monica Tolazzi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Ehsan Suleiman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Simon de Bernard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Julien Nourikyan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Mylene Bohec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Laura Baudrin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Dietmar Katinger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Patrice Debré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Vincent Vieillard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Gabriella Scarlatti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Behazine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Combadière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Table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1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EABE77D1-7CDD-8B4D-A2DF-1BABB29623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340617"/>
              </p:ext>
            </p:extLst>
          </p:nvPr>
        </p:nvGraphicFramePr>
        <p:xfrm>
          <a:off x="512233" y="1475317"/>
          <a:ext cx="5969000" cy="819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Document" r:id="rId3" imgW="5969000" imgH="8191500" progId="Word.Document.12">
                  <p:embed/>
                </p:oleObj>
              </mc:Choice>
              <mc:Fallback>
                <p:oleObj name="Document" r:id="rId3" imgW="5969000" imgH="819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233" y="1475317"/>
                        <a:ext cx="5969000" cy="819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C2125B0-B9D4-0F45-BEDF-204822B3C7FD}"/>
              </a:ext>
            </a:extLst>
          </p:cNvPr>
          <p:cNvSpPr/>
          <p:nvPr/>
        </p:nvSpPr>
        <p:spPr>
          <a:xfrm>
            <a:off x="381000" y="472069"/>
            <a:ext cx="6079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Supplemental Table 2: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73 genes and probe sequences used for the interrogation of peptide-specific single B cells. Related to Figure 3.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5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E78BD82D-74C6-374E-8021-19DF31C75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472322"/>
              </p:ext>
            </p:extLst>
          </p:nvPr>
        </p:nvGraphicFramePr>
        <p:xfrm>
          <a:off x="552450" y="1162050"/>
          <a:ext cx="5753100" cy="758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Document" r:id="rId3" imgW="5753100" imgH="7581900" progId="Word.Document.12">
                  <p:embed/>
                </p:oleObj>
              </mc:Choice>
              <mc:Fallback>
                <p:oleObj name="Document" r:id="rId3" imgW="5753100" imgH="758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1162050"/>
                        <a:ext cx="5753100" cy="758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327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C04417E-49CE-9249-94F9-2D66E87C02B8}"/>
              </a:ext>
            </a:extLst>
          </p:cNvPr>
          <p:cNvSpPr txBox="1"/>
          <p:nvPr/>
        </p:nvSpPr>
        <p:spPr>
          <a:xfrm>
            <a:off x="423333" y="355600"/>
            <a:ext cx="601133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Squalene emulsion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adjuvant is more effective than Alum at prompting broadly neutralizing antibodies in response to HIV-1-peptide-conjugated vaccine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Olivia Bonduelle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Chloé Chaudesaigues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Monica Tolazzi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Ehsan Suleiman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Simon de Bernard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Julien Nourikyan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Mylene Bohec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Laura Baudrin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Dietmar Katinger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Patrice Debré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Vincent Vieillard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Gabriella Scarlatti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Behazine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Combadière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Figures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2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02391AF-E942-2E46-88B8-5323F251DC2C}"/>
              </a:ext>
            </a:extLst>
          </p:cNvPr>
          <p:cNvSpPr txBox="1"/>
          <p:nvPr/>
        </p:nvSpPr>
        <p:spPr>
          <a:xfrm>
            <a:off x="383031" y="6501319"/>
            <a:ext cx="6043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1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Rabbits were immunized with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W614A-3S-CRM197 carrier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adjuvanted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(n=2), adjuvanted with Alum (n=2) or SQE (n=5) at W0, W2, W4 and W10. Serum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W614A-3S-specific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 of 2 to 5 rabbits per condition were analyzed at W20, and neutralizing IC50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evaluated against different virus strains: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Montefiori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Global panel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Tier 2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Tier 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Color codes of neutralization assay (1/dilution): green, ≤40; yellow, 41-100; orange, 101-200 and red, &gt;201. Breadths represent percentage of total tested HIV strain neutralized by anti-W6141-3S IgG. T/F: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Transmitted/Founder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virus.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AE06C810-024F-DD40-831E-1AE30F8A5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763094"/>
              </p:ext>
            </p:extLst>
          </p:nvPr>
        </p:nvGraphicFramePr>
        <p:xfrm>
          <a:off x="552450" y="1920875"/>
          <a:ext cx="5742613" cy="4056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Document" r:id="rId3" imgW="5753100" imgH="4064000" progId="Word.Document.12">
                  <p:embed/>
                </p:oleObj>
              </mc:Choice>
              <mc:Fallback>
                <p:oleObj name="Document" r:id="rId3" imgW="5753100" imgH="406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1920875"/>
                        <a:ext cx="5742613" cy="4056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404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12955</TotalTime>
  <Words>682</Words>
  <Application>Microsoft Office PowerPoint</Application>
  <PresentationFormat>A4 Paper (210x297 mm)</PresentationFormat>
  <Paragraphs>238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Thème Office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Behazine Combadiere</dc:creator>
  <cp:lastModifiedBy>Cheryl Berkowitz</cp:lastModifiedBy>
  <cp:revision>356</cp:revision>
  <dcterms:created xsi:type="dcterms:W3CDTF">2020-03-18T09:38:10Z</dcterms:created>
  <dcterms:modified xsi:type="dcterms:W3CDTF">2021-10-03T09:58:59Z</dcterms:modified>
</cp:coreProperties>
</file>