
<file path=[Content_Types].xml><?xml version="1.0" encoding="utf-8"?>
<Types xmlns="http://schemas.openxmlformats.org/package/2006/content-types">
  <Default Extension="bin" ContentType="application/vnd.openxmlformats-officedocument.oleObject"/>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comments/comment1.xml" ContentType="application/vnd.openxmlformats-officedocument.presentationml.comments+xml"/>
  <Override PartName="/ppt/comments/comment2.xml" ContentType="application/vnd.openxmlformats-officedocument.presentationml.comments+xml"/>
  <Override PartName="/ppt/comments/comment3.xml" ContentType="application/vnd.openxmlformats-officedocument.presentationml.comments+xml"/>
  <Override PartName="/ppt/comments/comment4.xml" ContentType="application/vnd.openxmlformats-officedocument.presentationml.comments+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drawings/drawing1.xml" ContentType="application/vnd.openxmlformats-officedocument.drawingml.chartshapes+xml"/>
  <Override PartName="/ppt/charts/chart3.xml" ContentType="application/vnd.openxmlformats-officedocument.drawingml.chart+xml"/>
  <Override PartName="/ppt/charts/chart4.xml" ContentType="application/vnd.openxmlformats-officedocument.drawingml.chart+xml"/>
  <Override PartName="/ppt/charts/style3.xml" ContentType="application/vnd.ms-office.chartstyle+xml"/>
  <Override PartName="/ppt/charts/colors3.xml" ContentType="application/vnd.ms-office.chartcolorstyle+xml"/>
  <Override PartName="/ppt/charts/chart5.xml" ContentType="application/vnd.openxmlformats-officedocument.drawingml.chart+xml"/>
  <Override PartName="/ppt/charts/style4.xml" ContentType="application/vnd.ms-office.chartstyle+xml"/>
  <Override PartName="/ppt/charts/colors4.xml" ContentType="application/vnd.ms-office.chartcolorstyle+xml"/>
  <Override PartName="/ppt/drawings/drawing2.xml" ContentType="application/vnd.openxmlformats-officedocument.drawingml.chartshapes+xml"/>
  <Override PartName="/ppt/charts/chart6.xml" ContentType="application/vnd.openxmlformats-officedocument.drawingml.chart+xml"/>
  <Override PartName="/ppt/comments/comment5.xml" ContentType="application/vnd.openxmlformats-officedocument.presentationml.comment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 id="2147483661" r:id="rId2"/>
  </p:sldMasterIdLst>
  <p:notesMasterIdLst>
    <p:notesMasterId r:id="rId39"/>
  </p:notesMasterIdLst>
  <p:handoutMasterIdLst>
    <p:handoutMasterId r:id="rId40"/>
  </p:handoutMasterIdLst>
  <p:sldIdLst>
    <p:sldId id="407" r:id="rId3"/>
    <p:sldId id="408" r:id="rId4"/>
    <p:sldId id="409" r:id="rId5"/>
    <p:sldId id="410" r:id="rId6"/>
    <p:sldId id="448" r:id="rId7"/>
    <p:sldId id="411" r:id="rId8"/>
    <p:sldId id="412" r:id="rId9"/>
    <p:sldId id="413" r:id="rId10"/>
    <p:sldId id="420" r:id="rId11"/>
    <p:sldId id="421" r:id="rId12"/>
    <p:sldId id="422" r:id="rId13"/>
    <p:sldId id="360" r:id="rId14"/>
    <p:sldId id="424" r:id="rId15"/>
    <p:sldId id="426" r:id="rId16"/>
    <p:sldId id="429" r:id="rId17"/>
    <p:sldId id="430" r:id="rId18"/>
    <p:sldId id="431" r:id="rId19"/>
    <p:sldId id="432" r:id="rId20"/>
    <p:sldId id="433" r:id="rId21"/>
    <p:sldId id="449" r:id="rId22"/>
    <p:sldId id="434" r:id="rId23"/>
    <p:sldId id="435" r:id="rId24"/>
    <p:sldId id="437" r:id="rId25"/>
    <p:sldId id="452" r:id="rId26"/>
    <p:sldId id="453" r:id="rId27"/>
    <p:sldId id="441" r:id="rId28"/>
    <p:sldId id="442" r:id="rId29"/>
    <p:sldId id="443" r:id="rId30"/>
    <p:sldId id="450" r:id="rId31"/>
    <p:sldId id="445" r:id="rId32"/>
    <p:sldId id="451" r:id="rId33"/>
    <p:sldId id="446" r:id="rId34"/>
    <p:sldId id="447" r:id="rId35"/>
    <p:sldId id="455" r:id="rId36"/>
    <p:sldId id="454" r:id="rId37"/>
    <p:sldId id="456" r:id="rId38"/>
  </p:sldIdLst>
  <p:sldSz cx="9144000" cy="6858000" type="screen4x3"/>
  <p:notesSz cx="6858000" cy="9144000"/>
  <p:defaultText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ani" initials="Y" lastIdx="10" clrIdx="0">
    <p:extLst/>
  </p:cmAuthor>
  <p:cmAuthor id="2" name="ALE editor" initials="ALE" lastIdx="4" clrIdx="1">
    <p:extLst>
      <p:ext uri="{19B8F6BF-5375-455C-9EA6-DF929625EA0E}">
        <p15:presenceInfo xmlns:p15="http://schemas.microsoft.com/office/powerpoint/2012/main" userId="ALE editor"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61533"/>
    <a:srgbClr val="960D62"/>
    <a:srgbClr val="3E3A92"/>
    <a:srgbClr val="8884CE"/>
    <a:srgbClr val="C4C2E8"/>
    <a:srgbClr val="4843A7"/>
    <a:srgbClr val="95D795"/>
    <a:srgbClr val="B6E4B6"/>
    <a:srgbClr val="CBECCB"/>
    <a:srgbClr val="D6D5E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סגנון ביניים 2 - הדגשה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ללא סגנון, ללא רשת">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7DF18680-E054-41AD-8BC1-D1AEF772440D}" styleName="סגנון ביניים 2 - הדגשה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00A15C55-8517-42AA-B614-E9B94910E393}" styleName="סגנון ביניים 2 - הדגשה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21E4AEA4-8DFA-4A89-87EB-49C32662AFE0}" styleName="סגנון ביניים 2 - הדגשה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73A0DAA-6AF3-43AB-8588-CEC1D06C72B9}" styleName="סגנון ביניים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8A107856-5554-42FB-B03E-39F5DBC370BA}" styleName="סגנון ביניים 4 - הדגשה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5940675A-B579-460E-94D1-54222C63F5DA}" styleName="ללא סגנון, רשת טבלה">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38B1855-1B75-4FBE-930C-398BA8C253C6}" styleName="סגנון ערכת נושא 2 - הדגשה 6">
    <a:tblBg>
      <a:fillRef idx="3">
        <a:schemeClr val="accent6"/>
      </a:fillRef>
      <a:effectRef idx="3">
        <a:schemeClr val="accent6"/>
      </a:effectRef>
    </a:tblBg>
    <a:wholeTbl>
      <a:tcTxStyle>
        <a:fontRef idx="minor">
          <a:scrgbClr r="0" g="0" b="0"/>
        </a:fontRef>
        <a:schemeClr val="lt1"/>
      </a:tcTxStyle>
      <a:tcStyle>
        <a:tcBdr>
          <a:left>
            <a:lnRef idx="1">
              <a:schemeClr val="accent6">
                <a:tint val="50000"/>
              </a:schemeClr>
            </a:lnRef>
          </a:left>
          <a:right>
            <a:lnRef idx="1">
              <a:schemeClr val="accent6">
                <a:tint val="50000"/>
              </a:schemeClr>
            </a:lnRef>
          </a:right>
          <a:top>
            <a:lnRef idx="1">
              <a:schemeClr val="accent6">
                <a:tint val="50000"/>
              </a:schemeClr>
            </a:lnRef>
          </a:top>
          <a:bottom>
            <a:lnRef idx="1">
              <a:schemeClr val="accent6">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8D230F3-CF80-4859-8CE7-A43EE81993B5}" styleName="סגנון בהיר 1 - הדגשה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9D7B26C5-4107-4FEC-AEDC-1716B250A1EF}" styleName="סגנון בהיר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0660B408-B3CF-4A94-85FC-2B1E0A45F4A2}" styleName="סגנון כהה 2 - הדגשה 1/הדגשה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5202B0CA-FC54-4496-8BCA-5EF66A818D29}" styleName="סגנון כהה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C083E6E3-FA7D-4D7B-A595-EF9225AFEA82}" styleName="סגנון בהיר 1 - הדגשה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0E3FDE45-AF77-4B5C-9715-49D594BDF05E}" styleName="סגנון בהיר 1 - הדגשה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3B4B98B0-60AC-42C2-AFA5-B58CD77FA1E5}" styleName="סגנון בהיר 1 - הדגשה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BDBED569-4797-4DF1-A0F4-6AAB3CD982D8}" styleName="סגנון בהיר 3 - הדגשה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5FD0F851-EC5A-4D38-B0AD-8093EC10F338}" styleName="סגנון בהיר 1 - הדגשה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D27102A9-8310-4765-A935-A1911B00CA55}" styleName="Light Style 1 - Accent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912C8C85-51F0-491E-9774-3900AFEF0FD7}" styleName="סגנון בהיר 2 - הדגשה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18603FDC-E32A-4AB5-989C-0864C3EAD2B8}" styleName="סגנון ערכת נושא 2 - הדגשה 2">
    <a:tblBg>
      <a:fillRef idx="3">
        <a:schemeClr val="accent2"/>
      </a:fillRef>
      <a:effectRef idx="3">
        <a:schemeClr val="accent2"/>
      </a:effectRef>
    </a:tblBg>
    <a:wholeTbl>
      <a:tcTxStyle>
        <a:fontRef idx="minor">
          <a:scrgbClr r="0" g="0" b="0"/>
        </a:fontRef>
        <a:schemeClr val="lt1"/>
      </a:tcTxStyle>
      <a:tcStyle>
        <a:tcBdr>
          <a:left>
            <a:lnRef idx="1">
              <a:schemeClr val="accent2">
                <a:tint val="50000"/>
              </a:schemeClr>
            </a:lnRef>
          </a:left>
          <a:right>
            <a:lnRef idx="1">
              <a:schemeClr val="accent2">
                <a:tint val="50000"/>
              </a:schemeClr>
            </a:lnRef>
          </a:right>
          <a:top>
            <a:lnRef idx="1">
              <a:schemeClr val="accent2">
                <a:tint val="50000"/>
              </a:schemeClr>
            </a:lnRef>
          </a:top>
          <a:bottom>
            <a:lnRef idx="1">
              <a:schemeClr val="accent2">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B301B821-A1FF-4177-AEE7-76D212191A09}" styleName="סגנון ביניים 1 - הדגשה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89088" autoAdjust="0"/>
  </p:normalViewPr>
  <p:slideViewPr>
    <p:cSldViewPr>
      <p:cViewPr varScale="1">
        <p:scale>
          <a:sx n="75" d="100"/>
          <a:sy n="75" d="100"/>
        </p:scale>
        <p:origin x="408" y="36"/>
      </p:cViewPr>
      <p:guideLst>
        <p:guide orient="horz" pos="2160"/>
        <p:guide pos="2880"/>
      </p:guideLst>
    </p:cSldViewPr>
  </p:slideViewPr>
  <p:outlineViewPr>
    <p:cViewPr>
      <p:scale>
        <a:sx n="33" d="100"/>
        <a:sy n="33" d="100"/>
      </p:scale>
      <p:origin x="0" y="-12474"/>
    </p:cViewPr>
  </p:outlineViewPr>
  <p:notesTextViewPr>
    <p:cViewPr>
      <p:scale>
        <a:sx n="100" d="100"/>
        <a:sy n="100" d="100"/>
      </p:scale>
      <p:origin x="0" y="0"/>
    </p:cViewPr>
  </p:notesTextViewPr>
  <p:sorterViewPr>
    <p:cViewPr varScale="1">
      <p:scale>
        <a:sx n="1" d="1"/>
        <a:sy n="1" d="1"/>
      </p:scale>
      <p:origin x="0" y="0"/>
    </p:cViewPr>
  </p:sorterViewPr>
  <p:notesViewPr>
    <p:cSldViewPr>
      <p:cViewPr varScale="1">
        <p:scale>
          <a:sx n="53" d="100"/>
          <a:sy n="53" d="100"/>
        </p:scale>
        <p:origin x="-2952" y="-90"/>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notesMaster" Target="notesMasters/notesMaster1.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presProps" Target="pres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handoutMaster" Target="handoutMasters/handoutMaster1.xml"/><Relationship Id="rId45"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viewProps" Target="viewProps.xml"/></Relationships>
</file>

<file path=ppt/charts/_rels/chart1.xml.rels><?xml version="1.0" encoding="UTF-8" standalone="yes"?>
<Relationships xmlns="http://schemas.openxmlformats.org/package/2006/relationships"><Relationship Id="rId3" Type="http://schemas.openxmlformats.org/officeDocument/2006/relationships/oleObject" Target="file:///D:\Cargo\&#1502;&#1493;&#1491;&#1500;%20&#1502;&#1499;&#1493;&#1500;&#1493;&#1514;.xlsm"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file:///D:\Cargo\&#1502;&#1493;&#1491;&#1500;%20&#1502;&#1499;&#1493;&#1500;&#1493;&#1514;.xlsm" TargetMode="External"/><Relationship Id="rId2" Type="http://schemas.microsoft.com/office/2011/relationships/chartColorStyle" Target="colors2.xml"/><Relationship Id="rId1" Type="http://schemas.microsoft.com/office/2011/relationships/chartStyle" Target="style2.xml"/><Relationship Id="rId4" Type="http://schemas.openxmlformats.org/officeDocument/2006/relationships/chartUserShapes" Target="../drawings/drawing1.xml"/></Relationships>
</file>

<file path=ppt/charts/_rels/chart3.xml.rels><?xml version="1.0" encoding="UTF-8" standalone="yes"?>
<Relationships xmlns="http://schemas.openxmlformats.org/package/2006/relationships"><Relationship Id="rId1" Type="http://schemas.openxmlformats.org/officeDocument/2006/relationships/oleObject" Target="file:///D:\Cargo\Tables%20v1.xlsx" TargetMode="External"/></Relationships>
</file>

<file path=ppt/charts/_rels/chart4.xml.rels><?xml version="1.0" encoding="UTF-8" standalone="yes"?>
<Relationships xmlns="http://schemas.openxmlformats.org/package/2006/relationships"><Relationship Id="rId3" Type="http://schemas.openxmlformats.org/officeDocument/2006/relationships/oleObject" Target="file:///D:\Cargo\&#1502;&#1493;&#1491;&#1500;%20&#1502;&#1499;&#1493;&#1500;&#1493;&#1514;.xlsm" TargetMode="External"/><Relationship Id="rId2" Type="http://schemas.microsoft.com/office/2011/relationships/chartColorStyle" Target="colors3.xml"/><Relationship Id="rId1" Type="http://schemas.microsoft.com/office/2011/relationships/chartStyle" Target="style3.xml"/></Relationships>
</file>

<file path=ppt/charts/_rels/chart5.xml.rels><?xml version="1.0" encoding="UTF-8" standalone="yes"?>
<Relationships xmlns="http://schemas.openxmlformats.org/package/2006/relationships"><Relationship Id="rId3" Type="http://schemas.openxmlformats.org/officeDocument/2006/relationships/oleObject" Target="file:///D:\Cargo\&#1502;&#1493;&#1491;&#1500;%20&#1502;&#1499;&#1493;&#1500;&#1493;&#1514;.xlsm" TargetMode="External"/><Relationship Id="rId2" Type="http://schemas.microsoft.com/office/2011/relationships/chartColorStyle" Target="colors4.xml"/><Relationship Id="rId1" Type="http://schemas.microsoft.com/office/2011/relationships/chartStyle" Target="style4.xml"/><Relationship Id="rId4" Type="http://schemas.openxmlformats.org/officeDocument/2006/relationships/chartUserShapes" Target="../drawings/drawing2.xml"/></Relationships>
</file>

<file path=ppt/charts/_rels/chart6.xml.rels><?xml version="1.0" encoding="UTF-8" standalone="yes"?>
<Relationships xmlns="http://schemas.openxmlformats.org/package/2006/relationships"><Relationship Id="rId1" Type="http://schemas.openxmlformats.org/officeDocument/2006/relationships/oleObject" Target="file:///D:\Cargo\Tables%20v1.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he-IL"/>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1"/>
          <c:order val="0"/>
          <c:tx>
            <c:strRef>
              <c:f>Graph_im!$C$1</c:f>
              <c:strCache>
                <c:ptCount val="1"/>
                <c:pt idx="0">
                  <c:v>Actual</c:v>
                </c:pt>
              </c:strCache>
            </c:strRef>
          </c:tx>
          <c:spPr>
            <a:ln w="28575" cap="rnd">
              <a:solidFill>
                <a:schemeClr val="accent2"/>
              </a:solidFill>
              <a:round/>
            </a:ln>
            <a:effectLst/>
          </c:spPr>
          <c:marker>
            <c:symbol val="none"/>
          </c:marker>
          <c:cat>
            <c:numRef>
              <c:f>Graph_im!$B$3:$B$14</c:f>
              <c:numCache>
                <c:formatCode>General</c:formatCode>
                <c:ptCount val="12"/>
                <c:pt idx="0">
                  <c:v>2006</c:v>
                </c:pt>
                <c:pt idx="1">
                  <c:v>2007</c:v>
                </c:pt>
                <c:pt idx="2">
                  <c:v>2008</c:v>
                </c:pt>
                <c:pt idx="3">
                  <c:v>2009</c:v>
                </c:pt>
                <c:pt idx="4">
                  <c:v>2010</c:v>
                </c:pt>
                <c:pt idx="5">
                  <c:v>2011</c:v>
                </c:pt>
                <c:pt idx="6">
                  <c:v>2012</c:v>
                </c:pt>
                <c:pt idx="7">
                  <c:v>2013</c:v>
                </c:pt>
                <c:pt idx="8">
                  <c:v>2014</c:v>
                </c:pt>
                <c:pt idx="9">
                  <c:v>2015</c:v>
                </c:pt>
                <c:pt idx="10">
                  <c:v>2016</c:v>
                </c:pt>
                <c:pt idx="11">
                  <c:v>2017</c:v>
                </c:pt>
              </c:numCache>
            </c:numRef>
          </c:cat>
          <c:val>
            <c:numRef>
              <c:f>Graph_im!$C$3:$C$14</c:f>
              <c:numCache>
                <c:formatCode>_ * #,##0_ ;_ * \-#,##0_ ;_ * "-"??_ ;_ @_ </c:formatCode>
                <c:ptCount val="12"/>
                <c:pt idx="0">
                  <c:v>7446.2196179164976</c:v>
                </c:pt>
                <c:pt idx="1">
                  <c:v>8287.3855177236401</c:v>
                </c:pt>
                <c:pt idx="2">
                  <c:v>8639.6954087180566</c:v>
                </c:pt>
                <c:pt idx="3">
                  <c:v>7920.9449430377663</c:v>
                </c:pt>
                <c:pt idx="4">
                  <c:v>9007.4165716859807</c:v>
                </c:pt>
                <c:pt idx="5">
                  <c:v>9597.3193297000707</c:v>
                </c:pt>
                <c:pt idx="6">
                  <c:v>9838.9134305931184</c:v>
                </c:pt>
                <c:pt idx="7">
                  <c:v>10404.856724308736</c:v>
                </c:pt>
                <c:pt idx="8">
                  <c:v>10755.7385648737</c:v>
                </c:pt>
                <c:pt idx="9">
                  <c:v>11523.818677901225</c:v>
                </c:pt>
                <c:pt idx="10">
                  <c:v>12705.673941537045</c:v>
                </c:pt>
                <c:pt idx="11">
                  <c:v>13236.233366919852</c:v>
                </c:pt>
              </c:numCache>
            </c:numRef>
          </c:val>
          <c:smooth val="0"/>
          <c:extLst xmlns:c16r2="http://schemas.microsoft.com/office/drawing/2015/06/chart">
            <c:ext xmlns:c16="http://schemas.microsoft.com/office/drawing/2014/chart" uri="{C3380CC4-5D6E-409C-BE32-E72D297353CC}">
              <c16:uniqueId val="{00000001-C216-45DF-A12D-C2D8E3B713A2}"/>
            </c:ext>
          </c:extLst>
        </c:ser>
        <c:ser>
          <c:idx val="2"/>
          <c:order val="1"/>
          <c:tx>
            <c:strRef>
              <c:f>Graph_im!$D$1</c:f>
              <c:strCache>
                <c:ptCount val="1"/>
                <c:pt idx="0">
                  <c:v>Predicted</c:v>
                </c:pt>
              </c:strCache>
            </c:strRef>
          </c:tx>
          <c:spPr>
            <a:ln w="28575" cap="rnd">
              <a:solidFill>
                <a:schemeClr val="accent3"/>
              </a:solidFill>
              <a:round/>
            </a:ln>
            <a:effectLst/>
          </c:spPr>
          <c:marker>
            <c:symbol val="none"/>
          </c:marker>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numRef>
              <c:f>Graph_im!$B$3:$B$14</c:f>
              <c:numCache>
                <c:formatCode>General</c:formatCode>
                <c:ptCount val="12"/>
                <c:pt idx="0">
                  <c:v>2006</c:v>
                </c:pt>
                <c:pt idx="1">
                  <c:v>2007</c:v>
                </c:pt>
                <c:pt idx="2">
                  <c:v>2008</c:v>
                </c:pt>
                <c:pt idx="3">
                  <c:v>2009</c:v>
                </c:pt>
                <c:pt idx="4">
                  <c:v>2010</c:v>
                </c:pt>
                <c:pt idx="5">
                  <c:v>2011</c:v>
                </c:pt>
                <c:pt idx="6">
                  <c:v>2012</c:v>
                </c:pt>
                <c:pt idx="7">
                  <c:v>2013</c:v>
                </c:pt>
                <c:pt idx="8">
                  <c:v>2014</c:v>
                </c:pt>
                <c:pt idx="9">
                  <c:v>2015</c:v>
                </c:pt>
                <c:pt idx="10">
                  <c:v>2016</c:v>
                </c:pt>
                <c:pt idx="11">
                  <c:v>2017</c:v>
                </c:pt>
              </c:numCache>
            </c:numRef>
          </c:cat>
          <c:val>
            <c:numRef>
              <c:f>Graph_im!$D$3:$D$14</c:f>
              <c:numCache>
                <c:formatCode>_ * #,##0_ ;_ * \-#,##0_ ;_ * "-"??_ ;_ @_ </c:formatCode>
                <c:ptCount val="12"/>
                <c:pt idx="0">
                  <c:v>7373.9231209565378</c:v>
                </c:pt>
                <c:pt idx="1">
                  <c:v>7971.9165962485922</c:v>
                </c:pt>
                <c:pt idx="2">
                  <c:v>8648.8281747600086</c:v>
                </c:pt>
                <c:pt idx="3">
                  <c:v>8016.1026785407239</c:v>
                </c:pt>
                <c:pt idx="4">
                  <c:v>8934.1748244855607</c:v>
                </c:pt>
                <c:pt idx="5">
                  <c:v>9532.6347692859199</c:v>
                </c:pt>
                <c:pt idx="6">
                  <c:v>10214.579697693109</c:v>
                </c:pt>
                <c:pt idx="7">
                  <c:v>10489.739413971627</c:v>
                </c:pt>
                <c:pt idx="8">
                  <c:v>11172.654341034624</c:v>
                </c:pt>
                <c:pt idx="9">
                  <c:v>11646.097864613985</c:v>
                </c:pt>
                <c:pt idx="10">
                  <c:v>12413.14801772658</c:v>
                </c:pt>
                <c:pt idx="11">
                  <c:v>12950.416595598377</c:v>
                </c:pt>
              </c:numCache>
            </c:numRef>
          </c:val>
          <c:smooth val="0"/>
          <c:extLst xmlns:c16r2="http://schemas.microsoft.com/office/drawing/2015/06/chart">
            <c:ext xmlns:c16="http://schemas.microsoft.com/office/drawing/2014/chart" uri="{C3380CC4-5D6E-409C-BE32-E72D297353CC}">
              <c16:uniqueId val="{00000000-3CB7-4346-8A18-5FD5E6E04CF4}"/>
            </c:ext>
          </c:extLst>
        </c:ser>
        <c:dLbls>
          <c:showLegendKey val="0"/>
          <c:showVal val="0"/>
          <c:showCatName val="0"/>
          <c:showSerName val="0"/>
          <c:showPercent val="0"/>
          <c:showBubbleSize val="0"/>
        </c:dLbls>
        <c:smooth val="0"/>
        <c:axId val="322304784"/>
        <c:axId val="322305176"/>
      </c:lineChart>
      <c:catAx>
        <c:axId val="32230478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300" b="0" i="0" u="none" strike="noStrike" kern="1200" baseline="0">
                <a:solidFill>
                  <a:schemeClr val="tx1">
                    <a:lumMod val="65000"/>
                    <a:lumOff val="35000"/>
                  </a:schemeClr>
                </a:solidFill>
                <a:latin typeface="+mn-lt"/>
                <a:ea typeface="+mn-ea"/>
                <a:cs typeface="+mn-cs"/>
              </a:defRPr>
            </a:pPr>
            <a:endParaRPr lang="en-US"/>
          </a:p>
        </c:txPr>
        <c:crossAx val="322305176"/>
        <c:crosses val="autoZero"/>
        <c:auto val="1"/>
        <c:lblAlgn val="ctr"/>
        <c:lblOffset val="100"/>
        <c:noMultiLvlLbl val="0"/>
      </c:catAx>
      <c:valAx>
        <c:axId val="322305176"/>
        <c:scaling>
          <c:orientation val="minMax"/>
          <c:min val="6000"/>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500" b="0" i="0" u="none" strike="noStrike" kern="1200" baseline="0">
                    <a:solidFill>
                      <a:schemeClr val="tx1">
                        <a:lumMod val="65000"/>
                        <a:lumOff val="35000"/>
                      </a:schemeClr>
                    </a:solidFill>
                    <a:latin typeface="+mn-lt"/>
                    <a:ea typeface="+mn-ea"/>
                    <a:cs typeface="+mn-cs"/>
                  </a:defRPr>
                </a:pPr>
                <a:r>
                  <a:rPr lang="en-US" sz="1500" baseline="0" dirty="0"/>
                  <a:t>weight, thousands Tons</a:t>
                </a:r>
              </a:p>
            </c:rich>
          </c:tx>
          <c:layout/>
          <c:overlay val="0"/>
          <c:spPr>
            <a:noFill/>
            <a:ln>
              <a:noFill/>
            </a:ln>
            <a:effectLst/>
          </c:spPr>
          <c:txPr>
            <a:bodyPr rot="-5400000" spcFirstLastPara="1" vertOverflow="ellipsis" vert="horz" wrap="square" anchor="ctr" anchorCtr="1"/>
            <a:lstStyle/>
            <a:p>
              <a:pPr>
                <a:defRPr sz="1500" b="0" i="0" u="none" strike="noStrike" kern="1200" baseline="0">
                  <a:solidFill>
                    <a:schemeClr val="tx1">
                      <a:lumMod val="65000"/>
                      <a:lumOff val="35000"/>
                    </a:schemeClr>
                  </a:solidFill>
                  <a:latin typeface="+mn-lt"/>
                  <a:ea typeface="+mn-ea"/>
                  <a:cs typeface="+mn-cs"/>
                </a:defRPr>
              </a:pPr>
              <a:endParaRPr lang="en-US"/>
            </a:p>
          </c:txPr>
        </c:title>
        <c:numFmt formatCode="_ * #,##0_ ;_ * \-#,##0_ ;_ * &quot;-&quot;??_ ;_ @_ " sourceLinked="1"/>
        <c:majorTickMark val="none"/>
        <c:minorTickMark val="none"/>
        <c:tickLblPos val="nextTo"/>
        <c:spPr>
          <a:noFill/>
          <a:ln>
            <a:noFill/>
          </a:ln>
          <a:effectLst/>
        </c:spPr>
        <c:txPr>
          <a:bodyPr rot="-60000000" spcFirstLastPara="1" vertOverflow="ellipsis" vert="horz" wrap="square" anchor="ctr" anchorCtr="1"/>
          <a:lstStyle/>
          <a:p>
            <a:pPr>
              <a:defRPr sz="1300" b="0" i="0" u="none" strike="noStrike" kern="1200" baseline="0">
                <a:solidFill>
                  <a:schemeClr val="tx1">
                    <a:lumMod val="65000"/>
                    <a:lumOff val="35000"/>
                  </a:schemeClr>
                </a:solidFill>
                <a:latin typeface="+mn-lt"/>
                <a:ea typeface="+mn-ea"/>
                <a:cs typeface="+mn-cs"/>
              </a:defRPr>
            </a:pPr>
            <a:endParaRPr lang="en-US"/>
          </a:p>
        </c:txPr>
        <c:crossAx val="322304784"/>
        <c:crosses val="autoZero"/>
        <c:crossBetween val="between"/>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15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he-IL"/>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1"/>
          <c:order val="0"/>
          <c:tx>
            <c:strRef>
              <c:f>Graph_im!$D$1</c:f>
              <c:strCache>
                <c:ptCount val="1"/>
                <c:pt idx="0">
                  <c:v>Predicted</c:v>
                </c:pt>
              </c:strCache>
            </c:strRef>
          </c:tx>
          <c:spPr>
            <a:ln w="28575" cap="rnd">
              <a:solidFill>
                <a:schemeClr val="accent2"/>
              </a:solidFill>
              <a:round/>
            </a:ln>
            <a:effectLst/>
          </c:spPr>
          <c:marker>
            <c:symbol val="none"/>
          </c:marker>
          <c:cat>
            <c:numRef>
              <c:f>Graph_im!$B$3:$B$45</c:f>
              <c:numCache>
                <c:formatCode>General</c:formatCode>
                <c:ptCount val="43"/>
                <c:pt idx="0">
                  <c:v>2006</c:v>
                </c:pt>
                <c:pt idx="1">
                  <c:v>2007</c:v>
                </c:pt>
                <c:pt idx="2">
                  <c:v>2008</c:v>
                </c:pt>
                <c:pt idx="3">
                  <c:v>2009</c:v>
                </c:pt>
                <c:pt idx="4">
                  <c:v>2010</c:v>
                </c:pt>
                <c:pt idx="5">
                  <c:v>2011</c:v>
                </c:pt>
                <c:pt idx="6">
                  <c:v>2012</c:v>
                </c:pt>
                <c:pt idx="7">
                  <c:v>2013</c:v>
                </c:pt>
                <c:pt idx="8">
                  <c:v>2014</c:v>
                </c:pt>
                <c:pt idx="9">
                  <c:v>2015</c:v>
                </c:pt>
                <c:pt idx="10">
                  <c:v>2016</c:v>
                </c:pt>
                <c:pt idx="11">
                  <c:v>2017</c:v>
                </c:pt>
                <c:pt idx="12">
                  <c:v>2018</c:v>
                </c:pt>
                <c:pt idx="13">
                  <c:v>2019</c:v>
                </c:pt>
                <c:pt idx="14">
                  <c:v>2020</c:v>
                </c:pt>
                <c:pt idx="15">
                  <c:v>2021</c:v>
                </c:pt>
                <c:pt idx="16">
                  <c:v>2022</c:v>
                </c:pt>
                <c:pt idx="17">
                  <c:v>2023</c:v>
                </c:pt>
                <c:pt idx="18">
                  <c:v>2024</c:v>
                </c:pt>
                <c:pt idx="19">
                  <c:v>2025</c:v>
                </c:pt>
                <c:pt idx="20">
                  <c:v>2026</c:v>
                </c:pt>
                <c:pt idx="21">
                  <c:v>2027</c:v>
                </c:pt>
                <c:pt idx="22">
                  <c:v>2028</c:v>
                </c:pt>
                <c:pt idx="23">
                  <c:v>2029</c:v>
                </c:pt>
                <c:pt idx="24">
                  <c:v>2030</c:v>
                </c:pt>
                <c:pt idx="25">
                  <c:v>2031</c:v>
                </c:pt>
                <c:pt idx="26">
                  <c:v>2032</c:v>
                </c:pt>
                <c:pt idx="27">
                  <c:v>2033</c:v>
                </c:pt>
                <c:pt idx="28">
                  <c:v>2034</c:v>
                </c:pt>
                <c:pt idx="29">
                  <c:v>2035</c:v>
                </c:pt>
                <c:pt idx="30">
                  <c:v>2036</c:v>
                </c:pt>
                <c:pt idx="31">
                  <c:v>2037</c:v>
                </c:pt>
                <c:pt idx="32">
                  <c:v>2038</c:v>
                </c:pt>
                <c:pt idx="33">
                  <c:v>2039</c:v>
                </c:pt>
                <c:pt idx="34">
                  <c:v>2040</c:v>
                </c:pt>
                <c:pt idx="35">
                  <c:v>2041</c:v>
                </c:pt>
                <c:pt idx="36">
                  <c:v>2042</c:v>
                </c:pt>
                <c:pt idx="37">
                  <c:v>2043</c:v>
                </c:pt>
                <c:pt idx="38">
                  <c:v>2044</c:v>
                </c:pt>
                <c:pt idx="39">
                  <c:v>2045</c:v>
                </c:pt>
                <c:pt idx="40">
                  <c:v>2046</c:v>
                </c:pt>
                <c:pt idx="41">
                  <c:v>2047</c:v>
                </c:pt>
                <c:pt idx="42">
                  <c:v>2048</c:v>
                </c:pt>
              </c:numCache>
            </c:numRef>
          </c:cat>
          <c:val>
            <c:numRef>
              <c:f>Graph_im!$D$3:$D$45</c:f>
              <c:numCache>
                <c:formatCode>_ * #,##0_ ;_ * \-#,##0_ ;_ * "-"??_ ;_ @_ </c:formatCode>
                <c:ptCount val="43"/>
                <c:pt idx="0">
                  <c:v>7373.9231209565378</c:v>
                </c:pt>
                <c:pt idx="1">
                  <c:v>7971.9165962485922</c:v>
                </c:pt>
                <c:pt idx="2">
                  <c:v>8648.8281747600086</c:v>
                </c:pt>
                <c:pt idx="3">
                  <c:v>8016.1026785407239</c:v>
                </c:pt>
                <c:pt idx="4">
                  <c:v>8934.1748244855607</c:v>
                </c:pt>
                <c:pt idx="5">
                  <c:v>9532.6347692859199</c:v>
                </c:pt>
                <c:pt idx="6">
                  <c:v>10214.579697693109</c:v>
                </c:pt>
                <c:pt idx="7">
                  <c:v>10489.739413971627</c:v>
                </c:pt>
                <c:pt idx="8">
                  <c:v>11172.654341034624</c:v>
                </c:pt>
                <c:pt idx="9">
                  <c:v>11646.097864613985</c:v>
                </c:pt>
                <c:pt idx="10">
                  <c:v>12413.14801772658</c:v>
                </c:pt>
                <c:pt idx="11">
                  <c:v>12950.416595598377</c:v>
                </c:pt>
                <c:pt idx="12">
                  <c:v>13847.3650119636</c:v>
                </c:pt>
                <c:pt idx="13">
                  <c:v>14515.055103091992</c:v>
                </c:pt>
                <c:pt idx="14">
                  <c:v>15193.923527579391</c:v>
                </c:pt>
                <c:pt idx="15">
                  <c:v>15904.99062347737</c:v>
                </c:pt>
                <c:pt idx="16">
                  <c:v>16640.93492055171</c:v>
                </c:pt>
                <c:pt idx="17">
                  <c:v>17404.117950345746</c:v>
                </c:pt>
                <c:pt idx="18">
                  <c:v>18192.522856859356</c:v>
                </c:pt>
                <c:pt idx="19">
                  <c:v>19006.570834236871</c:v>
                </c:pt>
                <c:pt idx="20">
                  <c:v>19832.855113801219</c:v>
                </c:pt>
                <c:pt idx="21">
                  <c:v>20691.569243117094</c:v>
                </c:pt>
                <c:pt idx="22">
                  <c:v>21580.748002990618</c:v>
                </c:pt>
                <c:pt idx="23">
                  <c:v>22506.227047085289</c:v>
                </c:pt>
                <c:pt idx="24">
                  <c:v>23460.454936790095</c:v>
                </c:pt>
                <c:pt idx="25">
                  <c:v>24452.439450390455</c:v>
                </c:pt>
                <c:pt idx="26">
                  <c:v>25488.099123021388</c:v>
                </c:pt>
                <c:pt idx="27">
                  <c:v>26552.954471142231</c:v>
                </c:pt>
                <c:pt idx="28">
                  <c:v>27653.590295414491</c:v>
                </c:pt>
                <c:pt idx="29">
                  <c:v>28786.457615242613</c:v>
                </c:pt>
                <c:pt idx="30">
                  <c:v>29906.173241035667</c:v>
                </c:pt>
                <c:pt idx="31">
                  <c:v>31065.408679588476</c:v>
                </c:pt>
                <c:pt idx="32">
                  <c:v>32259.114882457619</c:v>
                </c:pt>
                <c:pt idx="33">
                  <c:v>33495.958627877808</c:v>
                </c:pt>
                <c:pt idx="34">
                  <c:v>34768.613376202964</c:v>
                </c:pt>
                <c:pt idx="35">
                  <c:v>36082.394868007665</c:v>
                </c:pt>
                <c:pt idx="36">
                  <c:v>37447.522676060267</c:v>
                </c:pt>
                <c:pt idx="37">
                  <c:v>38864.340203743646</c:v>
                </c:pt>
                <c:pt idx="38">
                  <c:v>40321.679913340566</c:v>
                </c:pt>
                <c:pt idx="39">
                  <c:v>41826.897584662765</c:v>
                </c:pt>
                <c:pt idx="40">
                  <c:v>43384.154607230317</c:v>
                </c:pt>
                <c:pt idx="41">
                  <c:v>44991.565565910401</c:v>
                </c:pt>
                <c:pt idx="42">
                  <c:v>46648.439983459488</c:v>
                </c:pt>
              </c:numCache>
            </c:numRef>
          </c:val>
          <c:smooth val="0"/>
          <c:extLst xmlns:c16r2="http://schemas.microsoft.com/office/drawing/2015/06/chart">
            <c:ext xmlns:c16="http://schemas.microsoft.com/office/drawing/2014/chart" uri="{C3380CC4-5D6E-409C-BE32-E72D297353CC}">
              <c16:uniqueId val="{00000001-C216-45DF-A12D-C2D8E3B713A2}"/>
            </c:ext>
          </c:extLst>
        </c:ser>
        <c:dLbls>
          <c:showLegendKey val="0"/>
          <c:showVal val="0"/>
          <c:showCatName val="0"/>
          <c:showSerName val="0"/>
          <c:showPercent val="0"/>
          <c:showBubbleSize val="0"/>
        </c:dLbls>
        <c:smooth val="0"/>
        <c:axId val="322824200"/>
        <c:axId val="322823416"/>
      </c:lineChart>
      <c:catAx>
        <c:axId val="32282420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300" b="0" i="0" u="none" strike="noStrike" kern="1200" baseline="0">
                <a:solidFill>
                  <a:schemeClr val="tx1">
                    <a:lumMod val="65000"/>
                    <a:lumOff val="35000"/>
                  </a:schemeClr>
                </a:solidFill>
                <a:latin typeface="+mn-lt"/>
                <a:ea typeface="+mn-ea"/>
                <a:cs typeface="+mn-cs"/>
              </a:defRPr>
            </a:pPr>
            <a:endParaRPr lang="en-US"/>
          </a:p>
        </c:txPr>
        <c:crossAx val="322823416"/>
        <c:crosses val="autoZero"/>
        <c:auto val="1"/>
        <c:lblAlgn val="ctr"/>
        <c:lblOffset val="100"/>
        <c:noMultiLvlLbl val="0"/>
      </c:catAx>
      <c:valAx>
        <c:axId val="322823416"/>
        <c:scaling>
          <c:orientation val="minMax"/>
          <c:min val="6000"/>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500" b="0" i="0" u="none" strike="noStrike" kern="1200" baseline="0">
                    <a:solidFill>
                      <a:schemeClr val="tx1">
                        <a:lumMod val="65000"/>
                        <a:lumOff val="35000"/>
                      </a:schemeClr>
                    </a:solidFill>
                    <a:latin typeface="+mn-lt"/>
                    <a:ea typeface="+mn-ea"/>
                    <a:cs typeface="+mn-cs"/>
                  </a:defRPr>
                </a:pPr>
                <a:r>
                  <a:rPr lang="en-US" sz="1800" b="0" i="0" baseline="0" dirty="0">
                    <a:effectLst/>
                  </a:rPr>
                  <a:t>weight, thousands Tons</a:t>
                </a:r>
                <a:endParaRPr lang="en-US" sz="1600" dirty="0">
                  <a:effectLst/>
                </a:endParaRPr>
              </a:p>
            </c:rich>
          </c:tx>
          <c:layout/>
          <c:overlay val="0"/>
          <c:spPr>
            <a:noFill/>
            <a:ln>
              <a:noFill/>
            </a:ln>
            <a:effectLst/>
          </c:spPr>
          <c:txPr>
            <a:bodyPr rot="-5400000" spcFirstLastPara="1" vertOverflow="ellipsis" vert="horz" wrap="square" anchor="ctr" anchorCtr="1"/>
            <a:lstStyle/>
            <a:p>
              <a:pPr>
                <a:defRPr sz="1500" b="0" i="0" u="none" strike="noStrike" kern="1200" baseline="0">
                  <a:solidFill>
                    <a:schemeClr val="tx1">
                      <a:lumMod val="65000"/>
                      <a:lumOff val="35000"/>
                    </a:schemeClr>
                  </a:solidFill>
                  <a:latin typeface="+mn-lt"/>
                  <a:ea typeface="+mn-ea"/>
                  <a:cs typeface="+mn-cs"/>
                </a:defRPr>
              </a:pPr>
              <a:endParaRPr lang="en-US"/>
            </a:p>
          </c:txPr>
        </c:title>
        <c:numFmt formatCode="_ * #,##0_ ;_ * \-#,##0_ ;_ * &quot;-&quot;??_ ;_ @_ " sourceLinked="1"/>
        <c:majorTickMark val="none"/>
        <c:minorTickMark val="none"/>
        <c:tickLblPos val="nextTo"/>
        <c:spPr>
          <a:noFill/>
          <a:ln>
            <a:noFill/>
          </a:ln>
          <a:effectLst/>
        </c:spPr>
        <c:txPr>
          <a:bodyPr rot="-60000000" spcFirstLastPara="1" vertOverflow="ellipsis" vert="horz" wrap="square" anchor="ctr" anchorCtr="1"/>
          <a:lstStyle/>
          <a:p>
            <a:pPr>
              <a:defRPr sz="1300" b="0" i="0" u="none" strike="noStrike" kern="1200" baseline="0">
                <a:solidFill>
                  <a:schemeClr val="tx1">
                    <a:lumMod val="65000"/>
                    <a:lumOff val="35000"/>
                  </a:schemeClr>
                </a:solidFill>
                <a:latin typeface="+mn-lt"/>
                <a:ea typeface="+mn-ea"/>
                <a:cs typeface="+mn-cs"/>
              </a:defRPr>
            </a:pPr>
            <a:endParaRPr lang="en-US"/>
          </a:p>
        </c:txPr>
        <c:crossAx val="322824200"/>
        <c:crosses val="autoZero"/>
        <c:crossBetween val="between"/>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15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en-US"/>
    </a:p>
  </c:txPr>
  <c:externalData r:id="rId3">
    <c:autoUpdate val="0"/>
  </c:externalData>
  <c:userShapes r:id="rId4"/>
</c:chartSpace>
</file>

<file path=ppt/charts/chart3.xml><?xml version="1.0" encoding="utf-8"?>
<c:chartSpace xmlns:c="http://schemas.openxmlformats.org/drawingml/2006/chart" xmlns:a="http://schemas.openxmlformats.org/drawingml/2006/main" xmlns:r="http://schemas.openxmlformats.org/officeDocument/2006/relationships">
  <c:date1904 val="0"/>
  <c:lang val="he-IL"/>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6.7323481116584594E-2"/>
          <c:y val="5.6822362295995008E-2"/>
          <c:w val="0.92610837438423643"/>
          <c:h val="0.83339464700792698"/>
        </c:manualLayout>
      </c:layout>
      <c:lineChart>
        <c:grouping val="standard"/>
        <c:varyColors val="0"/>
        <c:ser>
          <c:idx val="1"/>
          <c:order val="0"/>
          <c:tx>
            <c:strRef>
              <c:f>גרפים!$J$2</c:f>
              <c:strCache>
                <c:ptCount val="1"/>
                <c:pt idx="0">
                  <c:v>GDP</c:v>
                </c:pt>
              </c:strCache>
            </c:strRef>
          </c:tx>
          <c:spPr>
            <a:ln w="38100">
              <a:solidFill>
                <a:schemeClr val="accent1">
                  <a:lumMod val="75000"/>
                </a:schemeClr>
              </a:solidFill>
              <a:prstDash val="solid"/>
            </a:ln>
          </c:spPr>
          <c:marker>
            <c:symbol val="none"/>
          </c:marker>
          <c:cat>
            <c:numRef>
              <c:f>גרפים!$A$16:$A$46</c:f>
              <c:numCache>
                <c:formatCode>General</c:formatCode>
                <c:ptCount val="31"/>
                <c:pt idx="0">
                  <c:v>2018</c:v>
                </c:pt>
                <c:pt idx="1">
                  <c:v>2019</c:v>
                </c:pt>
                <c:pt idx="2">
                  <c:v>2020</c:v>
                </c:pt>
                <c:pt idx="3">
                  <c:v>2021</c:v>
                </c:pt>
                <c:pt idx="4">
                  <c:v>2022</c:v>
                </c:pt>
                <c:pt idx="5">
                  <c:v>2023</c:v>
                </c:pt>
                <c:pt idx="6">
                  <c:v>2024</c:v>
                </c:pt>
                <c:pt idx="7">
                  <c:v>2025</c:v>
                </c:pt>
                <c:pt idx="8">
                  <c:v>2026</c:v>
                </c:pt>
                <c:pt idx="9">
                  <c:v>2027</c:v>
                </c:pt>
                <c:pt idx="10">
                  <c:v>2028</c:v>
                </c:pt>
                <c:pt idx="11">
                  <c:v>2029</c:v>
                </c:pt>
                <c:pt idx="12">
                  <c:v>2030</c:v>
                </c:pt>
                <c:pt idx="13">
                  <c:v>2031</c:v>
                </c:pt>
                <c:pt idx="14">
                  <c:v>2032</c:v>
                </c:pt>
                <c:pt idx="15">
                  <c:v>2033</c:v>
                </c:pt>
                <c:pt idx="16">
                  <c:v>2034</c:v>
                </c:pt>
                <c:pt idx="17">
                  <c:v>2035</c:v>
                </c:pt>
                <c:pt idx="18">
                  <c:v>2036</c:v>
                </c:pt>
                <c:pt idx="19">
                  <c:v>2037</c:v>
                </c:pt>
                <c:pt idx="20">
                  <c:v>2038</c:v>
                </c:pt>
                <c:pt idx="21">
                  <c:v>2039</c:v>
                </c:pt>
                <c:pt idx="22">
                  <c:v>2040</c:v>
                </c:pt>
                <c:pt idx="23">
                  <c:v>2041</c:v>
                </c:pt>
                <c:pt idx="24">
                  <c:v>2042</c:v>
                </c:pt>
                <c:pt idx="25">
                  <c:v>2043</c:v>
                </c:pt>
                <c:pt idx="26">
                  <c:v>2044</c:v>
                </c:pt>
                <c:pt idx="27">
                  <c:v>2045</c:v>
                </c:pt>
                <c:pt idx="28">
                  <c:v>2046</c:v>
                </c:pt>
                <c:pt idx="29">
                  <c:v>2047</c:v>
                </c:pt>
                <c:pt idx="30">
                  <c:v>2048</c:v>
                </c:pt>
              </c:numCache>
            </c:numRef>
          </c:cat>
          <c:val>
            <c:numRef>
              <c:f>גרפים!$J$16:$J$46</c:f>
              <c:numCache>
                <c:formatCode>0.0</c:formatCode>
                <c:ptCount val="31"/>
                <c:pt idx="0">
                  <c:v>100</c:v>
                </c:pt>
                <c:pt idx="1">
                  <c:v>103.1043581075493</c:v>
                </c:pt>
                <c:pt idx="2">
                  <c:v>106.25897494250238</c:v>
                </c:pt>
                <c:pt idx="3">
                  <c:v>109.63074902519743</c:v>
                </c:pt>
                <c:pt idx="4">
                  <c:v>113.14150222547204</c:v>
                </c:pt>
                <c:pt idx="5">
                  <c:v>116.79963793183103</c:v>
                </c:pt>
                <c:pt idx="6">
                  <c:v>120.57890030824466</c:v>
                </c:pt>
                <c:pt idx="7">
                  <c:v>124.47502111779136</c:v>
                </c:pt>
                <c:pt idx="8">
                  <c:v>128.51579618398705</c:v>
                </c:pt>
                <c:pt idx="9">
                  <c:v>132.72454395932303</c:v>
                </c:pt>
                <c:pt idx="10">
                  <c:v>137.07898215572772</c:v>
                </c:pt>
                <c:pt idx="11">
                  <c:v>141.61781008836297</c:v>
                </c:pt>
                <c:pt idx="12">
                  <c:v>146.27745098989826</c:v>
                </c:pt>
                <c:pt idx="13">
                  <c:v>151.12086373145053</c:v>
                </c:pt>
                <c:pt idx="14">
                  <c:v>156.18576850033548</c:v>
                </c:pt>
                <c:pt idx="15">
                  <c:v>161.35964164301075</c:v>
                </c:pt>
                <c:pt idx="16">
                  <c:v>166.68693366247237</c:v>
                </c:pt>
                <c:pt idx="17">
                  <c:v>172.13793800999017</c:v>
                </c:pt>
                <c:pt idx="18">
                  <c:v>177.65660674594369</c:v>
                </c:pt>
                <c:pt idx="19">
                  <c:v>183.36265963823985</c:v>
                </c:pt>
                <c:pt idx="20">
                  <c:v>189.21685552426783</c:v>
                </c:pt>
                <c:pt idx="21">
                  <c:v>195.27626900197214</c:v>
                </c:pt>
                <c:pt idx="22">
                  <c:v>201.48637310702742</c:v>
                </c:pt>
                <c:pt idx="23">
                  <c:v>207.88061028373224</c:v>
                </c:pt>
                <c:pt idx="24">
                  <c:v>214.5248197501684</c:v>
                </c:pt>
                <c:pt idx="25">
                  <c:v>221.4165679458639</c:v>
                </c:pt>
                <c:pt idx="26">
                  <c:v>228.47655502137636</c:v>
                </c:pt>
                <c:pt idx="27">
                  <c:v>235.75077146718792</c:v>
                </c:pt>
                <c:pt idx="28">
                  <c:v>243.26294449790038</c:v>
                </c:pt>
                <c:pt idx="29">
                  <c:v>250.99662856813674</c:v>
                </c:pt>
                <c:pt idx="30">
                  <c:v>258.94362942349522</c:v>
                </c:pt>
              </c:numCache>
            </c:numRef>
          </c:val>
          <c:smooth val="0"/>
        </c:ser>
        <c:ser>
          <c:idx val="0"/>
          <c:order val="1"/>
          <c:tx>
            <c:strRef>
              <c:f>גרפים!$K$2</c:f>
              <c:strCache>
                <c:ptCount val="1"/>
                <c:pt idx="0">
                  <c:v>Import</c:v>
                </c:pt>
              </c:strCache>
            </c:strRef>
          </c:tx>
          <c:spPr>
            <a:ln w="38100">
              <a:solidFill>
                <a:srgbClr val="FF0000"/>
              </a:solidFill>
              <a:prstDash val="solid"/>
            </a:ln>
          </c:spPr>
          <c:marker>
            <c:symbol val="none"/>
          </c:marker>
          <c:dPt>
            <c:idx val="86"/>
            <c:marker>
              <c:symbol val="square"/>
              <c:size val="3"/>
              <c:spPr>
                <a:noFill/>
                <a:ln>
                  <a:solidFill>
                    <a:srgbClr val="FF0000"/>
                  </a:solidFill>
                  <a:prstDash val="solid"/>
                </a:ln>
              </c:spPr>
            </c:marker>
            <c:bubble3D val="0"/>
            <c:spPr>
              <a:ln w="3175">
                <a:solidFill>
                  <a:srgbClr val="FF0000"/>
                </a:solidFill>
                <a:prstDash val="solid"/>
              </a:ln>
            </c:spPr>
          </c:dPt>
          <c:dPt>
            <c:idx val="87"/>
            <c:marker>
              <c:symbol val="square"/>
              <c:size val="3"/>
              <c:spPr>
                <a:noFill/>
                <a:ln>
                  <a:solidFill>
                    <a:srgbClr val="FF0000"/>
                  </a:solidFill>
                  <a:prstDash val="solid"/>
                </a:ln>
              </c:spPr>
            </c:marker>
            <c:bubble3D val="0"/>
            <c:spPr>
              <a:ln w="3175">
                <a:solidFill>
                  <a:srgbClr val="FF0000"/>
                </a:solidFill>
                <a:prstDash val="solid"/>
              </a:ln>
            </c:spPr>
          </c:dPt>
          <c:dPt>
            <c:idx val="88"/>
            <c:marker>
              <c:symbol val="square"/>
              <c:size val="3"/>
              <c:spPr>
                <a:noFill/>
                <a:ln>
                  <a:solidFill>
                    <a:srgbClr val="FF0000"/>
                  </a:solidFill>
                  <a:prstDash val="solid"/>
                </a:ln>
              </c:spPr>
            </c:marker>
            <c:bubble3D val="0"/>
            <c:spPr>
              <a:ln w="3175">
                <a:solidFill>
                  <a:srgbClr val="FF0000"/>
                </a:solidFill>
                <a:prstDash val="solid"/>
              </a:ln>
            </c:spPr>
          </c:dPt>
          <c:dPt>
            <c:idx val="89"/>
            <c:marker>
              <c:symbol val="square"/>
              <c:size val="3"/>
              <c:spPr>
                <a:noFill/>
                <a:ln>
                  <a:solidFill>
                    <a:srgbClr val="FF0000"/>
                  </a:solidFill>
                  <a:prstDash val="solid"/>
                </a:ln>
              </c:spPr>
            </c:marker>
            <c:bubble3D val="0"/>
            <c:spPr>
              <a:ln w="3175">
                <a:solidFill>
                  <a:srgbClr val="FF0000"/>
                </a:solidFill>
                <a:prstDash val="solid"/>
              </a:ln>
            </c:spPr>
          </c:dPt>
          <c:dPt>
            <c:idx val="90"/>
            <c:marker>
              <c:symbol val="square"/>
              <c:size val="3"/>
              <c:spPr>
                <a:noFill/>
                <a:ln>
                  <a:solidFill>
                    <a:srgbClr val="FF0000"/>
                  </a:solidFill>
                  <a:prstDash val="solid"/>
                </a:ln>
              </c:spPr>
            </c:marker>
            <c:bubble3D val="0"/>
            <c:spPr>
              <a:ln w="3175">
                <a:solidFill>
                  <a:srgbClr val="FF0000"/>
                </a:solidFill>
                <a:prstDash val="solid"/>
              </a:ln>
            </c:spPr>
          </c:dPt>
          <c:dPt>
            <c:idx val="91"/>
            <c:marker>
              <c:symbol val="square"/>
              <c:size val="3"/>
              <c:spPr>
                <a:noFill/>
                <a:ln>
                  <a:solidFill>
                    <a:srgbClr val="FF0000"/>
                  </a:solidFill>
                  <a:prstDash val="solid"/>
                </a:ln>
              </c:spPr>
            </c:marker>
            <c:bubble3D val="0"/>
            <c:spPr>
              <a:ln w="3175">
                <a:solidFill>
                  <a:srgbClr val="FF0000"/>
                </a:solidFill>
                <a:prstDash val="solid"/>
              </a:ln>
            </c:spPr>
          </c:dPt>
          <c:dPt>
            <c:idx val="92"/>
            <c:marker>
              <c:symbol val="square"/>
              <c:size val="3"/>
              <c:spPr>
                <a:noFill/>
                <a:ln>
                  <a:solidFill>
                    <a:srgbClr val="FF0000"/>
                  </a:solidFill>
                  <a:prstDash val="solid"/>
                </a:ln>
              </c:spPr>
            </c:marker>
            <c:bubble3D val="0"/>
            <c:spPr>
              <a:ln w="3175">
                <a:solidFill>
                  <a:srgbClr val="FF0000"/>
                </a:solidFill>
                <a:prstDash val="solid"/>
              </a:ln>
            </c:spPr>
          </c:dPt>
          <c:dPt>
            <c:idx val="93"/>
            <c:marker>
              <c:symbol val="square"/>
              <c:size val="3"/>
              <c:spPr>
                <a:noFill/>
                <a:ln>
                  <a:solidFill>
                    <a:srgbClr val="FF0000"/>
                  </a:solidFill>
                  <a:prstDash val="solid"/>
                </a:ln>
              </c:spPr>
            </c:marker>
            <c:bubble3D val="0"/>
            <c:spPr>
              <a:ln w="3175">
                <a:solidFill>
                  <a:srgbClr val="FF0000"/>
                </a:solidFill>
                <a:prstDash val="solid"/>
              </a:ln>
            </c:spPr>
          </c:dPt>
          <c:dPt>
            <c:idx val="94"/>
            <c:marker>
              <c:symbol val="square"/>
              <c:size val="3"/>
              <c:spPr>
                <a:noFill/>
                <a:ln>
                  <a:solidFill>
                    <a:srgbClr val="FF0000"/>
                  </a:solidFill>
                  <a:prstDash val="solid"/>
                </a:ln>
              </c:spPr>
            </c:marker>
            <c:bubble3D val="0"/>
            <c:spPr>
              <a:ln w="3175">
                <a:solidFill>
                  <a:srgbClr val="FF0000"/>
                </a:solidFill>
                <a:prstDash val="solid"/>
              </a:ln>
            </c:spPr>
          </c:dPt>
          <c:dPt>
            <c:idx val="95"/>
            <c:marker>
              <c:symbol val="square"/>
              <c:size val="3"/>
              <c:spPr>
                <a:noFill/>
                <a:ln>
                  <a:solidFill>
                    <a:srgbClr val="FF0000"/>
                  </a:solidFill>
                  <a:prstDash val="solid"/>
                </a:ln>
              </c:spPr>
            </c:marker>
            <c:bubble3D val="0"/>
            <c:spPr>
              <a:ln w="3175">
                <a:solidFill>
                  <a:srgbClr val="FF0000"/>
                </a:solidFill>
                <a:prstDash val="solid"/>
              </a:ln>
            </c:spPr>
          </c:dPt>
          <c:cat>
            <c:numRef>
              <c:f>גרפים!$A$16:$A$46</c:f>
              <c:numCache>
                <c:formatCode>General</c:formatCode>
                <c:ptCount val="31"/>
                <c:pt idx="0">
                  <c:v>2018</c:v>
                </c:pt>
                <c:pt idx="1">
                  <c:v>2019</c:v>
                </c:pt>
                <c:pt idx="2">
                  <c:v>2020</c:v>
                </c:pt>
                <c:pt idx="3">
                  <c:v>2021</c:v>
                </c:pt>
                <c:pt idx="4">
                  <c:v>2022</c:v>
                </c:pt>
                <c:pt idx="5">
                  <c:v>2023</c:v>
                </c:pt>
                <c:pt idx="6">
                  <c:v>2024</c:v>
                </c:pt>
                <c:pt idx="7">
                  <c:v>2025</c:v>
                </c:pt>
                <c:pt idx="8">
                  <c:v>2026</c:v>
                </c:pt>
                <c:pt idx="9">
                  <c:v>2027</c:v>
                </c:pt>
                <c:pt idx="10">
                  <c:v>2028</c:v>
                </c:pt>
                <c:pt idx="11">
                  <c:v>2029</c:v>
                </c:pt>
                <c:pt idx="12">
                  <c:v>2030</c:v>
                </c:pt>
                <c:pt idx="13">
                  <c:v>2031</c:v>
                </c:pt>
                <c:pt idx="14">
                  <c:v>2032</c:v>
                </c:pt>
                <c:pt idx="15">
                  <c:v>2033</c:v>
                </c:pt>
                <c:pt idx="16">
                  <c:v>2034</c:v>
                </c:pt>
                <c:pt idx="17">
                  <c:v>2035</c:v>
                </c:pt>
                <c:pt idx="18">
                  <c:v>2036</c:v>
                </c:pt>
                <c:pt idx="19">
                  <c:v>2037</c:v>
                </c:pt>
                <c:pt idx="20">
                  <c:v>2038</c:v>
                </c:pt>
                <c:pt idx="21">
                  <c:v>2039</c:v>
                </c:pt>
                <c:pt idx="22">
                  <c:v>2040</c:v>
                </c:pt>
                <c:pt idx="23">
                  <c:v>2041</c:v>
                </c:pt>
                <c:pt idx="24">
                  <c:v>2042</c:v>
                </c:pt>
                <c:pt idx="25">
                  <c:v>2043</c:v>
                </c:pt>
                <c:pt idx="26">
                  <c:v>2044</c:v>
                </c:pt>
                <c:pt idx="27">
                  <c:v>2045</c:v>
                </c:pt>
                <c:pt idx="28">
                  <c:v>2046</c:v>
                </c:pt>
                <c:pt idx="29">
                  <c:v>2047</c:v>
                </c:pt>
                <c:pt idx="30">
                  <c:v>2048</c:v>
                </c:pt>
              </c:numCache>
            </c:numRef>
          </c:cat>
          <c:val>
            <c:numRef>
              <c:f>גרפים!$K$16:$K$46</c:f>
              <c:numCache>
                <c:formatCode>0.0</c:formatCode>
                <c:ptCount val="31"/>
                <c:pt idx="0">
                  <c:v>100</c:v>
                </c:pt>
                <c:pt idx="1">
                  <c:v>103.96229915919915</c:v>
                </c:pt>
                <c:pt idx="2">
                  <c:v>108.00403099293592</c:v>
                </c:pt>
                <c:pt idx="3">
                  <c:v>112.24652001232178</c:v>
                </c:pt>
                <c:pt idx="4">
                  <c:v>116.63921125070429</c:v>
                </c:pt>
                <c:pt idx="5">
                  <c:v>121.19170872311271</c:v>
                </c:pt>
                <c:pt idx="6">
                  <c:v>125.88843216330541</c:v>
                </c:pt>
                <c:pt idx="7">
                  <c:v>130.72905207501191</c:v>
                </c:pt>
                <c:pt idx="8">
                  <c:v>135.81380194640636</c:v>
                </c:pt>
                <c:pt idx="9">
                  <c:v>141.09061486464242</c:v>
                </c:pt>
                <c:pt idx="10">
                  <c:v>146.54621033957221</c:v>
                </c:pt>
                <c:pt idx="11">
                  <c:v>152.2121195779558</c:v>
                </c:pt>
                <c:pt idx="12">
                  <c:v>158.04402841801812</c:v>
                </c:pt>
                <c:pt idx="13">
                  <c:v>164.09154758651277</c:v>
                </c:pt>
                <c:pt idx="14">
                  <c:v>170.38618423629606</c:v>
                </c:pt>
                <c:pt idx="15">
                  <c:v>176.84592297068315</c:v>
                </c:pt>
                <c:pt idx="16">
                  <c:v>183.50670323129327</c:v>
                </c:pt>
                <c:pt idx="17">
                  <c:v>190.34824929653712</c:v>
                </c:pt>
                <c:pt idx="18">
                  <c:v>197.32190691723795</c:v>
                </c:pt>
                <c:pt idx="19">
                  <c:v>204.52900170312805</c:v>
                </c:pt>
                <c:pt idx="20">
                  <c:v>211.94179320452747</c:v>
                </c:pt>
                <c:pt idx="21">
                  <c:v>219.60724499987313</c:v>
                </c:pt>
                <c:pt idx="22">
                  <c:v>227.48547129529283</c:v>
                </c:pt>
                <c:pt idx="23">
                  <c:v>235.60518301257193</c:v>
                </c:pt>
                <c:pt idx="24">
                  <c:v>244.02112076051162</c:v>
                </c:pt>
                <c:pt idx="25">
                  <c:v>252.73461859718392</c:v>
                </c:pt>
                <c:pt idx="26">
                  <c:v>261.68566380360119</c:v>
                </c:pt>
                <c:pt idx="27">
                  <c:v>270.91352923336126</c:v>
                </c:pt>
                <c:pt idx="28">
                  <c:v>280.4401651967006</c:v>
                </c:pt>
                <c:pt idx="29">
                  <c:v>290.25535066377546</c:v>
                </c:pt>
                <c:pt idx="30">
                  <c:v>298.63010508967932</c:v>
                </c:pt>
              </c:numCache>
            </c:numRef>
          </c:val>
          <c:smooth val="0"/>
        </c:ser>
        <c:ser>
          <c:idx val="3"/>
          <c:order val="2"/>
          <c:tx>
            <c:strRef>
              <c:f>גרפים!$M$2</c:f>
              <c:strCache>
                <c:ptCount val="1"/>
                <c:pt idx="0">
                  <c:v>Containers Unloaded</c:v>
                </c:pt>
              </c:strCache>
            </c:strRef>
          </c:tx>
          <c:spPr>
            <a:ln>
              <a:solidFill>
                <a:srgbClr val="FFC000"/>
              </a:solidFill>
            </a:ln>
          </c:spPr>
          <c:marker>
            <c:symbol val="none"/>
          </c:marker>
          <c:cat>
            <c:numRef>
              <c:f>גרפים!$A$16:$A$46</c:f>
              <c:numCache>
                <c:formatCode>General</c:formatCode>
                <c:ptCount val="31"/>
                <c:pt idx="0">
                  <c:v>2018</c:v>
                </c:pt>
                <c:pt idx="1">
                  <c:v>2019</c:v>
                </c:pt>
                <c:pt idx="2">
                  <c:v>2020</c:v>
                </c:pt>
                <c:pt idx="3">
                  <c:v>2021</c:v>
                </c:pt>
                <c:pt idx="4">
                  <c:v>2022</c:v>
                </c:pt>
                <c:pt idx="5">
                  <c:v>2023</c:v>
                </c:pt>
                <c:pt idx="6">
                  <c:v>2024</c:v>
                </c:pt>
                <c:pt idx="7">
                  <c:v>2025</c:v>
                </c:pt>
                <c:pt idx="8">
                  <c:v>2026</c:v>
                </c:pt>
                <c:pt idx="9">
                  <c:v>2027</c:v>
                </c:pt>
                <c:pt idx="10">
                  <c:v>2028</c:v>
                </c:pt>
                <c:pt idx="11">
                  <c:v>2029</c:v>
                </c:pt>
                <c:pt idx="12">
                  <c:v>2030</c:v>
                </c:pt>
                <c:pt idx="13">
                  <c:v>2031</c:v>
                </c:pt>
                <c:pt idx="14">
                  <c:v>2032</c:v>
                </c:pt>
                <c:pt idx="15">
                  <c:v>2033</c:v>
                </c:pt>
                <c:pt idx="16">
                  <c:v>2034</c:v>
                </c:pt>
                <c:pt idx="17">
                  <c:v>2035</c:v>
                </c:pt>
                <c:pt idx="18">
                  <c:v>2036</c:v>
                </c:pt>
                <c:pt idx="19">
                  <c:v>2037</c:v>
                </c:pt>
                <c:pt idx="20">
                  <c:v>2038</c:v>
                </c:pt>
                <c:pt idx="21">
                  <c:v>2039</c:v>
                </c:pt>
                <c:pt idx="22">
                  <c:v>2040</c:v>
                </c:pt>
                <c:pt idx="23">
                  <c:v>2041</c:v>
                </c:pt>
                <c:pt idx="24">
                  <c:v>2042</c:v>
                </c:pt>
                <c:pt idx="25">
                  <c:v>2043</c:v>
                </c:pt>
                <c:pt idx="26">
                  <c:v>2044</c:v>
                </c:pt>
                <c:pt idx="27">
                  <c:v>2045</c:v>
                </c:pt>
                <c:pt idx="28">
                  <c:v>2046</c:v>
                </c:pt>
                <c:pt idx="29">
                  <c:v>2047</c:v>
                </c:pt>
                <c:pt idx="30">
                  <c:v>2048</c:v>
                </c:pt>
              </c:numCache>
            </c:numRef>
          </c:cat>
          <c:val>
            <c:numRef>
              <c:f>גרפים!$M$16:$M$46</c:f>
              <c:numCache>
                <c:formatCode>0.0</c:formatCode>
                <c:ptCount val="31"/>
                <c:pt idx="0">
                  <c:v>100</c:v>
                </c:pt>
                <c:pt idx="1">
                  <c:v>104.54518949790545</c:v>
                </c:pt>
                <c:pt idx="2">
                  <c:v>109.15467288254794</c:v>
                </c:pt>
                <c:pt idx="3">
                  <c:v>113.97780704237054</c:v>
                </c:pt>
                <c:pt idx="4">
                  <c:v>118.96026139055553</c:v>
                </c:pt>
                <c:pt idx="5">
                  <c:v>124.11748306738409</c:v>
                </c:pt>
                <c:pt idx="6">
                  <c:v>129.43377175562972</c:v>
                </c:pt>
                <c:pt idx="7">
                  <c:v>134.91096960380452</c:v>
                </c:pt>
                <c:pt idx="8">
                  <c:v>140.74050966384368</c:v>
                </c:pt>
                <c:pt idx="9">
                  <c:v>146.79868692307272</c:v>
                </c:pt>
                <c:pt idx="10">
                  <c:v>153.07122736911779</c:v>
                </c:pt>
                <c:pt idx="11">
                  <c:v>159.59923767771537</c:v>
                </c:pt>
                <c:pt idx="12">
                  <c:v>166.3290078710782</c:v>
                </c:pt>
                <c:pt idx="13">
                  <c:v>173.32419466310259</c:v>
                </c:pt>
                <c:pt idx="14">
                  <c:v>180.62655248485439</c:v>
                </c:pt>
                <c:pt idx="15">
                  <c:v>188.13341141663156</c:v>
                </c:pt>
                <c:pt idx="16">
                  <c:v>195.89129402799958</c:v>
                </c:pt>
                <c:pt idx="17">
                  <c:v>203.87497813913549</c:v>
                </c:pt>
                <c:pt idx="18">
                  <c:v>212.01569716050113</c:v>
                </c:pt>
                <c:pt idx="19">
                  <c:v>220.45061397705598</c:v>
                </c:pt>
                <c:pt idx="20">
                  <c:v>229.14461273103709</c:v>
                </c:pt>
                <c:pt idx="21">
                  <c:v>238.15988506772982</c:v>
                </c:pt>
                <c:pt idx="22">
                  <c:v>247.44509567154483</c:v>
                </c:pt>
                <c:pt idx="23">
                  <c:v>257.03870652374712</c:v>
                </c:pt>
                <c:pt idx="24">
                  <c:v>267.01427116157299</c:v>
                </c:pt>
                <c:pt idx="25">
                  <c:v>277.37515750785872</c:v>
                </c:pt>
                <c:pt idx="26">
                  <c:v>288.04252781104924</c:v>
                </c:pt>
                <c:pt idx="27">
                  <c:v>299.0696316969084</c:v>
                </c:pt>
                <c:pt idx="28">
                  <c:v>310.48705491651708</c:v>
                </c:pt>
                <c:pt idx="29">
                  <c:v>322.28218063751586</c:v>
                </c:pt>
                <c:pt idx="30">
                  <c:v>330.76912750828768</c:v>
                </c:pt>
              </c:numCache>
            </c:numRef>
          </c:val>
          <c:smooth val="0"/>
        </c:ser>
        <c:dLbls>
          <c:showLegendKey val="0"/>
          <c:showVal val="0"/>
          <c:showCatName val="0"/>
          <c:showSerName val="0"/>
          <c:showPercent val="0"/>
          <c:showBubbleSize val="0"/>
        </c:dLbls>
        <c:smooth val="0"/>
        <c:axId val="322826552"/>
        <c:axId val="322826944"/>
      </c:lineChart>
      <c:catAx>
        <c:axId val="322826552"/>
        <c:scaling>
          <c:orientation val="minMax"/>
        </c:scaling>
        <c:delete val="0"/>
        <c:axPos val="b"/>
        <c:majorGridlines>
          <c:spPr>
            <a:ln w="3175">
              <a:solidFill>
                <a:srgbClr val="969696"/>
              </a:solidFill>
              <a:prstDash val="solid"/>
            </a:ln>
          </c:spPr>
        </c:majorGridlines>
        <c:numFmt formatCode="General" sourceLinked="1"/>
        <c:majorTickMark val="out"/>
        <c:minorTickMark val="none"/>
        <c:tickLblPos val="nextTo"/>
        <c:spPr>
          <a:ln w="3175">
            <a:solidFill>
              <a:srgbClr val="333333"/>
            </a:solidFill>
            <a:prstDash val="solid"/>
          </a:ln>
        </c:spPr>
        <c:txPr>
          <a:bodyPr rot="0" vert="horz"/>
          <a:lstStyle/>
          <a:p>
            <a:pPr>
              <a:defRPr sz="1050" b="1" i="0" u="none" strike="noStrike" baseline="0">
                <a:solidFill>
                  <a:srgbClr val="333333"/>
                </a:solidFill>
                <a:latin typeface="Arial"/>
                <a:ea typeface="Arial"/>
                <a:cs typeface="Arial"/>
              </a:defRPr>
            </a:pPr>
            <a:endParaRPr lang="en-US"/>
          </a:p>
        </c:txPr>
        <c:crossAx val="322826944"/>
        <c:crossesAt val="0"/>
        <c:auto val="0"/>
        <c:lblAlgn val="ctr"/>
        <c:lblOffset val="100"/>
        <c:tickLblSkip val="4"/>
        <c:tickMarkSkip val="4"/>
        <c:noMultiLvlLbl val="0"/>
      </c:catAx>
      <c:valAx>
        <c:axId val="322826944"/>
        <c:scaling>
          <c:orientation val="minMax"/>
          <c:min val="40"/>
        </c:scaling>
        <c:delete val="0"/>
        <c:axPos val="l"/>
        <c:majorGridlines>
          <c:spPr>
            <a:ln w="3175">
              <a:solidFill>
                <a:srgbClr val="969696"/>
              </a:solidFill>
              <a:prstDash val="solid"/>
            </a:ln>
          </c:spPr>
        </c:majorGridlines>
        <c:numFmt formatCode="0" sourceLinked="0"/>
        <c:majorTickMark val="out"/>
        <c:minorTickMark val="none"/>
        <c:tickLblPos val="nextTo"/>
        <c:spPr>
          <a:ln w="3175">
            <a:solidFill>
              <a:srgbClr val="333333"/>
            </a:solidFill>
            <a:prstDash val="solid"/>
          </a:ln>
        </c:spPr>
        <c:txPr>
          <a:bodyPr rot="0" vert="horz"/>
          <a:lstStyle/>
          <a:p>
            <a:pPr>
              <a:defRPr sz="1050" b="1" i="0" u="none" strike="noStrike" baseline="0">
                <a:solidFill>
                  <a:srgbClr val="333333"/>
                </a:solidFill>
                <a:latin typeface="Arial"/>
                <a:ea typeface="Arial"/>
                <a:cs typeface="Arial"/>
              </a:defRPr>
            </a:pPr>
            <a:endParaRPr lang="en-US"/>
          </a:p>
        </c:txPr>
        <c:crossAx val="322826552"/>
        <c:crosses val="autoZero"/>
        <c:crossBetween val="between"/>
        <c:minorUnit val="1.0465277342808248"/>
      </c:valAx>
      <c:spPr>
        <a:noFill/>
        <a:ln w="3175">
          <a:solidFill>
            <a:srgbClr val="333333"/>
          </a:solidFill>
          <a:prstDash val="solid"/>
        </a:ln>
      </c:spPr>
    </c:plotArea>
    <c:legend>
      <c:legendPos val="r"/>
      <c:layout>
        <c:manualLayout>
          <c:xMode val="edge"/>
          <c:yMode val="edge"/>
          <c:x val="6.9343065693430656E-2"/>
          <c:y val="6.666701662292214E-2"/>
          <c:w val="0.23905109489051099"/>
          <c:h val="0.30666771653543307"/>
        </c:manualLayout>
      </c:layout>
      <c:overlay val="0"/>
      <c:txPr>
        <a:bodyPr/>
        <a:lstStyle/>
        <a:p>
          <a:pPr>
            <a:defRPr sz="775" b="0" i="0" u="none" strike="noStrike" baseline="0">
              <a:solidFill>
                <a:srgbClr val="000000"/>
              </a:solidFill>
              <a:latin typeface="Arial"/>
              <a:ea typeface="Arial"/>
              <a:cs typeface="Arial"/>
            </a:defRPr>
          </a:pPr>
          <a:endParaRPr lang="en-US"/>
        </a:p>
      </c:txPr>
    </c:legend>
    <c:plotVisOnly val="1"/>
    <c:dispBlanksAs val="gap"/>
    <c:showDLblsOverMax val="0"/>
  </c:chart>
  <c:spPr>
    <a:noFill/>
    <a:ln w="6350">
      <a:noFill/>
    </a:ln>
  </c:spPr>
  <c:txPr>
    <a:bodyPr/>
    <a:lstStyle/>
    <a:p>
      <a:pPr>
        <a:defRPr sz="1000" b="0" i="0" u="none" strike="noStrike" baseline="0">
          <a:solidFill>
            <a:srgbClr val="000000"/>
          </a:solidFill>
          <a:latin typeface="Arial"/>
          <a:ea typeface="Arial"/>
          <a:cs typeface="Arial"/>
        </a:defRPr>
      </a:pPr>
      <a:endParaRPr lang="en-US"/>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he-IL"/>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1"/>
          <c:order val="0"/>
          <c:tx>
            <c:strRef>
              <c:f>Graph_ex!$C$1</c:f>
              <c:strCache>
                <c:ptCount val="1"/>
                <c:pt idx="0">
                  <c:v>Actual</c:v>
                </c:pt>
              </c:strCache>
            </c:strRef>
          </c:tx>
          <c:spPr>
            <a:ln w="28575" cap="rnd">
              <a:solidFill>
                <a:schemeClr val="accent2"/>
              </a:solidFill>
              <a:round/>
            </a:ln>
            <a:effectLst/>
          </c:spPr>
          <c:marker>
            <c:symbol val="none"/>
          </c:marker>
          <c:dLbls>
            <c:numFmt formatCode="#,##0" sourceLinked="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numRef>
              <c:f>Graph_ex!$B$3:$B$14</c:f>
              <c:numCache>
                <c:formatCode>General</c:formatCode>
                <c:ptCount val="12"/>
                <c:pt idx="0">
                  <c:v>2004</c:v>
                </c:pt>
                <c:pt idx="1">
                  <c:v>2005</c:v>
                </c:pt>
                <c:pt idx="2">
                  <c:v>2006</c:v>
                </c:pt>
                <c:pt idx="3">
                  <c:v>2007</c:v>
                </c:pt>
                <c:pt idx="4">
                  <c:v>2008</c:v>
                </c:pt>
                <c:pt idx="5">
                  <c:v>2009</c:v>
                </c:pt>
                <c:pt idx="6">
                  <c:v>2010</c:v>
                </c:pt>
                <c:pt idx="7">
                  <c:v>2011</c:v>
                </c:pt>
                <c:pt idx="8">
                  <c:v>2012</c:v>
                </c:pt>
                <c:pt idx="9">
                  <c:v>2013</c:v>
                </c:pt>
                <c:pt idx="10">
                  <c:v>2014</c:v>
                </c:pt>
                <c:pt idx="11">
                  <c:v>2015</c:v>
                </c:pt>
              </c:numCache>
            </c:numRef>
          </c:cat>
          <c:val>
            <c:numRef>
              <c:f>Graph_ex!$C$3:$C$14</c:f>
              <c:numCache>
                <c:formatCode>General</c:formatCode>
                <c:ptCount val="12"/>
                <c:pt idx="0">
                  <c:v>3888.4841004486434</c:v>
                </c:pt>
                <c:pt idx="1">
                  <c:v>4305.1981444086914</c:v>
                </c:pt>
                <c:pt idx="2">
                  <c:v>4392.9523021071727</c:v>
                </c:pt>
                <c:pt idx="3">
                  <c:v>5053.251574258129</c:v>
                </c:pt>
                <c:pt idx="4">
                  <c:v>5101.008651174383</c:v>
                </c:pt>
                <c:pt idx="5">
                  <c:v>4636.5055321844329</c:v>
                </c:pt>
                <c:pt idx="6">
                  <c:v>5180.7765325592254</c:v>
                </c:pt>
                <c:pt idx="7">
                  <c:v>5300.7691836895619</c:v>
                </c:pt>
                <c:pt idx="8">
                  <c:v>5395.4651676466574</c:v>
                </c:pt>
                <c:pt idx="9">
                  <c:v>5437.620211479526</c:v>
                </c:pt>
                <c:pt idx="10">
                  <c:v>5432.5933391404596</c:v>
                </c:pt>
                <c:pt idx="11">
                  <c:v>5045.6119982790206</c:v>
                </c:pt>
              </c:numCache>
            </c:numRef>
          </c:val>
          <c:smooth val="0"/>
          <c:extLst xmlns:c16r2="http://schemas.microsoft.com/office/drawing/2015/06/chart">
            <c:ext xmlns:c16="http://schemas.microsoft.com/office/drawing/2014/chart" uri="{C3380CC4-5D6E-409C-BE32-E72D297353CC}">
              <c16:uniqueId val="{00000001-C216-45DF-A12D-C2D8E3B713A2}"/>
            </c:ext>
          </c:extLst>
        </c:ser>
        <c:ser>
          <c:idx val="2"/>
          <c:order val="1"/>
          <c:tx>
            <c:strRef>
              <c:f>Graph_ex!$D$1</c:f>
              <c:strCache>
                <c:ptCount val="1"/>
                <c:pt idx="0">
                  <c:v>Predicted</c:v>
                </c:pt>
              </c:strCache>
            </c:strRef>
          </c:tx>
          <c:spPr>
            <a:ln w="28575" cap="rnd">
              <a:solidFill>
                <a:schemeClr val="accent3"/>
              </a:solidFill>
              <a:round/>
            </a:ln>
            <a:effectLst/>
          </c:spPr>
          <c:marker>
            <c:symbol val="none"/>
          </c:marker>
          <c:cat>
            <c:numRef>
              <c:f>Graph_ex!$B$3:$B$14</c:f>
              <c:numCache>
                <c:formatCode>General</c:formatCode>
                <c:ptCount val="12"/>
                <c:pt idx="0">
                  <c:v>2004</c:v>
                </c:pt>
                <c:pt idx="1">
                  <c:v>2005</c:v>
                </c:pt>
                <c:pt idx="2">
                  <c:v>2006</c:v>
                </c:pt>
                <c:pt idx="3">
                  <c:v>2007</c:v>
                </c:pt>
                <c:pt idx="4">
                  <c:v>2008</c:v>
                </c:pt>
                <c:pt idx="5">
                  <c:v>2009</c:v>
                </c:pt>
                <c:pt idx="6">
                  <c:v>2010</c:v>
                </c:pt>
                <c:pt idx="7">
                  <c:v>2011</c:v>
                </c:pt>
                <c:pt idx="8">
                  <c:v>2012</c:v>
                </c:pt>
                <c:pt idx="9">
                  <c:v>2013</c:v>
                </c:pt>
                <c:pt idx="10">
                  <c:v>2014</c:v>
                </c:pt>
                <c:pt idx="11">
                  <c:v>2015</c:v>
                </c:pt>
              </c:numCache>
            </c:numRef>
          </c:cat>
          <c:val>
            <c:numRef>
              <c:f>Graph_ex!$D$3:$D$14</c:f>
              <c:numCache>
                <c:formatCode>General</c:formatCode>
                <c:ptCount val="12"/>
                <c:pt idx="0">
                  <c:v>3983.4628150743683</c:v>
                </c:pt>
                <c:pt idx="1">
                  <c:v>4180.4950889070751</c:v>
                </c:pt>
                <c:pt idx="2">
                  <c:v>4718.002188513894</c:v>
                </c:pt>
                <c:pt idx="3">
                  <c:v>5188.2086564282436</c:v>
                </c:pt>
                <c:pt idx="4">
                  <c:v>5298.0175829189238</c:v>
                </c:pt>
                <c:pt idx="5">
                  <c:v>4510.4161663685636</c:v>
                </c:pt>
                <c:pt idx="6">
                  <c:v>5142.2162948057876</c:v>
                </c:pt>
                <c:pt idx="7">
                  <c:v>5416.3560959430988</c:v>
                </c:pt>
                <c:pt idx="8">
                  <c:v>5345.2988287571015</c:v>
                </c:pt>
                <c:pt idx="9">
                  <c:v>5141.1571074233916</c:v>
                </c:pt>
                <c:pt idx="10">
                  <c:v>5264.6548936775807</c:v>
                </c:pt>
                <c:pt idx="11">
                  <c:v>4981.9510185578847</c:v>
                </c:pt>
              </c:numCache>
            </c:numRef>
          </c:val>
          <c:smooth val="0"/>
        </c:ser>
        <c:dLbls>
          <c:showLegendKey val="0"/>
          <c:showVal val="0"/>
          <c:showCatName val="0"/>
          <c:showSerName val="0"/>
          <c:showPercent val="0"/>
          <c:showBubbleSize val="0"/>
        </c:dLbls>
        <c:smooth val="0"/>
        <c:axId val="322825376"/>
        <c:axId val="322819496"/>
      </c:lineChart>
      <c:catAx>
        <c:axId val="32282537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300" b="0" i="0" u="none" strike="noStrike" kern="1200" baseline="0">
                <a:solidFill>
                  <a:schemeClr val="tx1">
                    <a:lumMod val="65000"/>
                    <a:lumOff val="35000"/>
                  </a:schemeClr>
                </a:solidFill>
                <a:latin typeface="+mn-lt"/>
                <a:ea typeface="+mn-ea"/>
                <a:cs typeface="+mn-cs"/>
              </a:defRPr>
            </a:pPr>
            <a:endParaRPr lang="en-US"/>
          </a:p>
        </c:txPr>
        <c:crossAx val="322819496"/>
        <c:crosses val="autoZero"/>
        <c:auto val="1"/>
        <c:lblAlgn val="ctr"/>
        <c:lblOffset val="100"/>
        <c:noMultiLvlLbl val="0"/>
      </c:catAx>
      <c:valAx>
        <c:axId val="322819496"/>
        <c:scaling>
          <c:orientation val="minMax"/>
          <c:min val="3000"/>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500" b="0" i="0" u="none" strike="noStrike" kern="1200" baseline="0">
                    <a:solidFill>
                      <a:schemeClr val="tx1">
                        <a:lumMod val="65000"/>
                        <a:lumOff val="35000"/>
                      </a:schemeClr>
                    </a:solidFill>
                    <a:latin typeface="+mn-lt"/>
                    <a:ea typeface="+mn-ea"/>
                    <a:cs typeface="+mn-cs"/>
                  </a:defRPr>
                </a:pPr>
                <a:r>
                  <a:rPr lang="en-US" sz="1500" baseline="0" dirty="0"/>
                  <a:t>weight, thousands Tons</a:t>
                </a:r>
              </a:p>
            </c:rich>
          </c:tx>
          <c:layout/>
          <c:overlay val="0"/>
          <c:spPr>
            <a:noFill/>
            <a:ln>
              <a:noFill/>
            </a:ln>
            <a:effectLst/>
          </c:spPr>
          <c:txPr>
            <a:bodyPr rot="-5400000" spcFirstLastPara="1" vertOverflow="ellipsis" vert="horz" wrap="square" anchor="ctr" anchorCtr="1"/>
            <a:lstStyle/>
            <a:p>
              <a:pPr>
                <a:defRPr sz="15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300" b="0" i="0" u="none" strike="noStrike" kern="1200" baseline="0">
                <a:solidFill>
                  <a:schemeClr val="tx1">
                    <a:lumMod val="65000"/>
                    <a:lumOff val="35000"/>
                  </a:schemeClr>
                </a:solidFill>
                <a:latin typeface="+mn-lt"/>
                <a:ea typeface="+mn-ea"/>
                <a:cs typeface="+mn-cs"/>
              </a:defRPr>
            </a:pPr>
            <a:endParaRPr lang="en-US"/>
          </a:p>
        </c:txPr>
        <c:crossAx val="322825376"/>
        <c:crosses val="autoZero"/>
        <c:crossBetween val="between"/>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15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he-IL"/>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1"/>
          <c:order val="0"/>
          <c:tx>
            <c:strRef>
              <c:f>Graph_ex!$D$2</c:f>
              <c:strCache>
                <c:ptCount val="1"/>
                <c:pt idx="0">
                  <c:v>משקל חזוי</c:v>
                </c:pt>
              </c:strCache>
            </c:strRef>
          </c:tx>
          <c:spPr>
            <a:ln w="28575" cap="rnd">
              <a:solidFill>
                <a:schemeClr val="accent2"/>
              </a:solidFill>
              <a:round/>
            </a:ln>
            <a:effectLst/>
          </c:spPr>
          <c:marker>
            <c:symbol val="none"/>
          </c:marker>
          <c:cat>
            <c:numRef>
              <c:f>Graph_ex!$B$3:$B$47</c:f>
              <c:numCache>
                <c:formatCode>General</c:formatCode>
                <c:ptCount val="45"/>
                <c:pt idx="0">
                  <c:v>2004</c:v>
                </c:pt>
                <c:pt idx="1">
                  <c:v>2005</c:v>
                </c:pt>
                <c:pt idx="2">
                  <c:v>2006</c:v>
                </c:pt>
                <c:pt idx="3">
                  <c:v>2007</c:v>
                </c:pt>
                <c:pt idx="4">
                  <c:v>2008</c:v>
                </c:pt>
                <c:pt idx="5">
                  <c:v>2009</c:v>
                </c:pt>
                <c:pt idx="6">
                  <c:v>2010</c:v>
                </c:pt>
                <c:pt idx="7">
                  <c:v>2011</c:v>
                </c:pt>
                <c:pt idx="8">
                  <c:v>2012</c:v>
                </c:pt>
                <c:pt idx="9">
                  <c:v>2013</c:v>
                </c:pt>
                <c:pt idx="10">
                  <c:v>2014</c:v>
                </c:pt>
                <c:pt idx="11">
                  <c:v>2015</c:v>
                </c:pt>
                <c:pt idx="12">
                  <c:v>2016</c:v>
                </c:pt>
                <c:pt idx="13">
                  <c:v>2017</c:v>
                </c:pt>
                <c:pt idx="14">
                  <c:v>2018</c:v>
                </c:pt>
                <c:pt idx="15">
                  <c:v>2019</c:v>
                </c:pt>
                <c:pt idx="16">
                  <c:v>2020</c:v>
                </c:pt>
                <c:pt idx="17">
                  <c:v>2021</c:v>
                </c:pt>
                <c:pt idx="18">
                  <c:v>2022</c:v>
                </c:pt>
                <c:pt idx="19">
                  <c:v>2023</c:v>
                </c:pt>
                <c:pt idx="20">
                  <c:v>2024</c:v>
                </c:pt>
                <c:pt idx="21">
                  <c:v>2025</c:v>
                </c:pt>
                <c:pt idx="22">
                  <c:v>2026</c:v>
                </c:pt>
                <c:pt idx="23">
                  <c:v>2027</c:v>
                </c:pt>
                <c:pt idx="24">
                  <c:v>2028</c:v>
                </c:pt>
                <c:pt idx="25">
                  <c:v>2029</c:v>
                </c:pt>
                <c:pt idx="26">
                  <c:v>2030</c:v>
                </c:pt>
                <c:pt idx="27">
                  <c:v>2031</c:v>
                </c:pt>
                <c:pt idx="28">
                  <c:v>2032</c:v>
                </c:pt>
                <c:pt idx="29">
                  <c:v>2033</c:v>
                </c:pt>
                <c:pt idx="30">
                  <c:v>2034</c:v>
                </c:pt>
                <c:pt idx="31">
                  <c:v>2035</c:v>
                </c:pt>
                <c:pt idx="32">
                  <c:v>2036</c:v>
                </c:pt>
                <c:pt idx="33">
                  <c:v>2037</c:v>
                </c:pt>
                <c:pt idx="34">
                  <c:v>2038</c:v>
                </c:pt>
                <c:pt idx="35">
                  <c:v>2039</c:v>
                </c:pt>
                <c:pt idx="36">
                  <c:v>2040</c:v>
                </c:pt>
                <c:pt idx="37">
                  <c:v>2041</c:v>
                </c:pt>
                <c:pt idx="38">
                  <c:v>2042</c:v>
                </c:pt>
                <c:pt idx="39">
                  <c:v>2043</c:v>
                </c:pt>
                <c:pt idx="40">
                  <c:v>2044</c:v>
                </c:pt>
                <c:pt idx="41">
                  <c:v>2045</c:v>
                </c:pt>
                <c:pt idx="42">
                  <c:v>2046</c:v>
                </c:pt>
                <c:pt idx="43">
                  <c:v>2047</c:v>
                </c:pt>
                <c:pt idx="44">
                  <c:v>2048</c:v>
                </c:pt>
              </c:numCache>
            </c:numRef>
          </c:cat>
          <c:val>
            <c:numRef>
              <c:f>Graph_ex!$D$3:$D$47</c:f>
              <c:numCache>
                <c:formatCode>General</c:formatCode>
                <c:ptCount val="45"/>
                <c:pt idx="0">
                  <c:v>3983.4628150743683</c:v>
                </c:pt>
                <c:pt idx="1">
                  <c:v>4180.4950889070751</c:v>
                </c:pt>
                <c:pt idx="2">
                  <c:v>4718.002188513894</c:v>
                </c:pt>
                <c:pt idx="3">
                  <c:v>5188.2086564282436</c:v>
                </c:pt>
                <c:pt idx="4">
                  <c:v>5298.0175829189238</c:v>
                </c:pt>
                <c:pt idx="5">
                  <c:v>4510.4161663685636</c:v>
                </c:pt>
                <c:pt idx="6">
                  <c:v>5142.2162948057876</c:v>
                </c:pt>
                <c:pt idx="7">
                  <c:v>5416.3560959430988</c:v>
                </c:pt>
                <c:pt idx="8">
                  <c:v>5345.2988287571015</c:v>
                </c:pt>
                <c:pt idx="9">
                  <c:v>5141.1571074233916</c:v>
                </c:pt>
                <c:pt idx="10">
                  <c:v>5264.6548936775807</c:v>
                </c:pt>
                <c:pt idx="11">
                  <c:v>4981.9510185578847</c:v>
                </c:pt>
                <c:pt idx="12">
                  <c:v>5529.0438500432701</c:v>
                </c:pt>
                <c:pt idx="13">
                  <c:v>5544.5556884378593</c:v>
                </c:pt>
                <c:pt idx="14">
                  <c:v>5772.5242822129321</c:v>
                </c:pt>
                <c:pt idx="15">
                  <c:v>5968.8862128767587</c:v>
                </c:pt>
                <c:pt idx="16">
                  <c:v>6171.1190086889683</c:v>
                </c:pt>
                <c:pt idx="17">
                  <c:v>6379.3117052213493</c:v>
                </c:pt>
                <c:pt idx="18">
                  <c:v>6593.5535039936076</c:v>
                </c:pt>
                <c:pt idx="19">
                  <c:v>6813.9336177692339</c:v>
                </c:pt>
                <c:pt idx="20">
                  <c:v>7040.5411271663579</c:v>
                </c:pt>
                <c:pt idx="21">
                  <c:v>7273.4648471869805</c:v>
                </c:pt>
                <c:pt idx="22">
                  <c:v>7512.7932024880083</c:v>
                </c:pt>
                <c:pt idx="23">
                  <c:v>7758.6141104015114</c:v>
                </c:pt>
                <c:pt idx="24">
                  <c:v>8011.0148708661281</c:v>
                </c:pt>
                <c:pt idx="25">
                  <c:v>8270.0820625612287</c:v>
                </c:pt>
                <c:pt idx="26">
                  <c:v>8535.9014446447072</c:v>
                </c:pt>
                <c:pt idx="27">
                  <c:v>8808.5578635873208</c:v>
                </c:pt>
                <c:pt idx="28">
                  <c:v>9088.1351646743169</c:v>
                </c:pt>
                <c:pt idx="29">
                  <c:v>9374.7161078106292</c:v>
                </c:pt>
                <c:pt idx="30">
                  <c:v>9668.3822873216704</c:v>
                </c:pt>
                <c:pt idx="31">
                  <c:v>9969.2140554886864</c:v>
                </c:pt>
                <c:pt idx="32">
                  <c:v>10277.290449597436</c:v>
                </c:pt>
                <c:pt idx="33">
                  <c:v>10592.68912231276</c:v>
                </c:pt>
                <c:pt idx="34">
                  <c:v>10915.486275220039</c:v>
                </c:pt>
                <c:pt idx="35">
                  <c:v>11245.756595398725</c:v>
                </c:pt>
                <c:pt idx="36">
                  <c:v>11583.573194913468</c:v>
                </c:pt>
                <c:pt idx="37">
                  <c:v>11929.007553125499</c:v>
                </c:pt>
                <c:pt idx="38">
                  <c:v>12282.129461741428</c:v>
                </c:pt>
                <c:pt idx="39">
                  <c:v>12643.006972528583</c:v>
                </c:pt>
                <c:pt idx="40">
                  <c:v>13011.706347636256</c:v>
                </c:pt>
                <c:pt idx="41">
                  <c:v>13388.292012470356</c:v>
                </c:pt>
                <c:pt idx="42">
                  <c:v>13772.826511076088</c:v>
                </c:pt>
                <c:pt idx="43">
                  <c:v>14165.370463988664</c:v>
                </c:pt>
                <c:pt idx="44">
                  <c:v>14565.982528516783</c:v>
                </c:pt>
              </c:numCache>
            </c:numRef>
          </c:val>
          <c:smooth val="0"/>
          <c:extLst xmlns:c16r2="http://schemas.microsoft.com/office/drawing/2015/06/chart">
            <c:ext xmlns:c16="http://schemas.microsoft.com/office/drawing/2014/chart" uri="{C3380CC4-5D6E-409C-BE32-E72D297353CC}">
              <c16:uniqueId val="{00000001-7C49-4A96-90E3-84C964FD7D2D}"/>
            </c:ext>
          </c:extLst>
        </c:ser>
        <c:dLbls>
          <c:showLegendKey val="0"/>
          <c:showVal val="0"/>
          <c:showCatName val="0"/>
          <c:showSerName val="0"/>
          <c:showPercent val="0"/>
          <c:showBubbleSize val="0"/>
        </c:dLbls>
        <c:smooth val="0"/>
        <c:axId val="322821848"/>
        <c:axId val="322819888"/>
      </c:lineChart>
      <c:catAx>
        <c:axId val="32282184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300" b="0" i="0" u="none" strike="noStrike" kern="1200" baseline="0">
                <a:solidFill>
                  <a:schemeClr val="tx1">
                    <a:lumMod val="65000"/>
                    <a:lumOff val="35000"/>
                  </a:schemeClr>
                </a:solidFill>
                <a:latin typeface="+mn-lt"/>
                <a:ea typeface="+mn-ea"/>
                <a:cs typeface="+mn-cs"/>
              </a:defRPr>
            </a:pPr>
            <a:endParaRPr lang="en-US"/>
          </a:p>
        </c:txPr>
        <c:crossAx val="322819888"/>
        <c:crosses val="autoZero"/>
        <c:auto val="1"/>
        <c:lblAlgn val="ctr"/>
        <c:lblOffset val="100"/>
        <c:noMultiLvlLbl val="0"/>
      </c:catAx>
      <c:valAx>
        <c:axId val="322819888"/>
        <c:scaling>
          <c:orientation val="minMax"/>
          <c:min val="3000"/>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500" b="0" i="0" u="none" strike="noStrike" kern="1200" baseline="0">
                    <a:solidFill>
                      <a:schemeClr val="tx1">
                        <a:lumMod val="65000"/>
                        <a:lumOff val="35000"/>
                      </a:schemeClr>
                    </a:solidFill>
                    <a:latin typeface="+mn-lt"/>
                    <a:ea typeface="+mn-ea"/>
                    <a:cs typeface="+mn-cs"/>
                  </a:defRPr>
                </a:pPr>
                <a:r>
                  <a:rPr lang="en-US" sz="1800" b="0" i="0" baseline="0" dirty="0">
                    <a:effectLst/>
                  </a:rPr>
                  <a:t>weight, thousands Tons</a:t>
                </a:r>
                <a:endParaRPr lang="en-US" sz="1600" dirty="0">
                  <a:effectLst/>
                </a:endParaRPr>
              </a:p>
            </c:rich>
          </c:tx>
          <c:layout/>
          <c:overlay val="0"/>
          <c:spPr>
            <a:noFill/>
            <a:ln>
              <a:noFill/>
            </a:ln>
            <a:effectLst/>
          </c:spPr>
          <c:txPr>
            <a:bodyPr rot="-5400000" spcFirstLastPara="1" vertOverflow="ellipsis" vert="horz" wrap="square" anchor="ctr" anchorCtr="1"/>
            <a:lstStyle/>
            <a:p>
              <a:pPr>
                <a:defRPr sz="15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300" b="0" i="0" u="none" strike="noStrike" kern="1200" baseline="0">
                <a:solidFill>
                  <a:schemeClr val="tx1">
                    <a:lumMod val="65000"/>
                    <a:lumOff val="35000"/>
                  </a:schemeClr>
                </a:solidFill>
                <a:latin typeface="+mn-lt"/>
                <a:ea typeface="+mn-ea"/>
                <a:cs typeface="+mn-cs"/>
              </a:defRPr>
            </a:pPr>
            <a:endParaRPr lang="en-US"/>
          </a:p>
        </c:txPr>
        <c:crossAx val="322821848"/>
        <c:crosses val="autoZero"/>
        <c:crossBetween val="between"/>
      </c:valAx>
      <c:spPr>
        <a:noFill/>
        <a:ln>
          <a:noFill/>
        </a:ln>
        <a:effectLst/>
      </c:spPr>
    </c:plotArea>
    <c:plotVisOnly val="1"/>
    <c:dispBlanksAs val="gap"/>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en-US"/>
    </a:p>
  </c:txPr>
  <c:externalData r:id="rId3">
    <c:autoUpdate val="0"/>
  </c:externalData>
  <c:userShapes r:id="rId4"/>
</c:chartSpace>
</file>

<file path=ppt/charts/chart6.xml><?xml version="1.0" encoding="utf-8"?>
<c:chartSpace xmlns:c="http://schemas.openxmlformats.org/drawingml/2006/chart" xmlns:a="http://schemas.openxmlformats.org/drawingml/2006/main" xmlns:r="http://schemas.openxmlformats.org/officeDocument/2006/relationships">
  <c:date1904 val="0"/>
  <c:lang val="he-IL"/>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6.7323481116584594E-2"/>
          <c:y val="5.6822362295995008E-2"/>
          <c:w val="0.92610837438423643"/>
          <c:h val="0.83339464700792698"/>
        </c:manualLayout>
      </c:layout>
      <c:lineChart>
        <c:grouping val="standard"/>
        <c:varyColors val="0"/>
        <c:ser>
          <c:idx val="1"/>
          <c:order val="0"/>
          <c:tx>
            <c:strRef>
              <c:f>גרפים!$J$2</c:f>
              <c:strCache>
                <c:ptCount val="1"/>
                <c:pt idx="0">
                  <c:v>GDP</c:v>
                </c:pt>
              </c:strCache>
            </c:strRef>
          </c:tx>
          <c:spPr>
            <a:ln w="38100">
              <a:solidFill>
                <a:schemeClr val="accent1">
                  <a:lumMod val="75000"/>
                </a:schemeClr>
              </a:solidFill>
              <a:prstDash val="solid"/>
            </a:ln>
          </c:spPr>
          <c:marker>
            <c:symbol val="none"/>
          </c:marker>
          <c:cat>
            <c:numRef>
              <c:f>גרפים!$A$16:$A$46</c:f>
              <c:numCache>
                <c:formatCode>General</c:formatCode>
                <c:ptCount val="31"/>
                <c:pt idx="0">
                  <c:v>2018</c:v>
                </c:pt>
                <c:pt idx="1">
                  <c:v>2019</c:v>
                </c:pt>
                <c:pt idx="2">
                  <c:v>2020</c:v>
                </c:pt>
                <c:pt idx="3">
                  <c:v>2021</c:v>
                </c:pt>
                <c:pt idx="4">
                  <c:v>2022</c:v>
                </c:pt>
                <c:pt idx="5">
                  <c:v>2023</c:v>
                </c:pt>
                <c:pt idx="6">
                  <c:v>2024</c:v>
                </c:pt>
                <c:pt idx="7">
                  <c:v>2025</c:v>
                </c:pt>
                <c:pt idx="8">
                  <c:v>2026</c:v>
                </c:pt>
                <c:pt idx="9">
                  <c:v>2027</c:v>
                </c:pt>
                <c:pt idx="10">
                  <c:v>2028</c:v>
                </c:pt>
                <c:pt idx="11">
                  <c:v>2029</c:v>
                </c:pt>
                <c:pt idx="12">
                  <c:v>2030</c:v>
                </c:pt>
                <c:pt idx="13">
                  <c:v>2031</c:v>
                </c:pt>
                <c:pt idx="14">
                  <c:v>2032</c:v>
                </c:pt>
                <c:pt idx="15">
                  <c:v>2033</c:v>
                </c:pt>
                <c:pt idx="16">
                  <c:v>2034</c:v>
                </c:pt>
                <c:pt idx="17">
                  <c:v>2035</c:v>
                </c:pt>
                <c:pt idx="18">
                  <c:v>2036</c:v>
                </c:pt>
                <c:pt idx="19">
                  <c:v>2037</c:v>
                </c:pt>
                <c:pt idx="20">
                  <c:v>2038</c:v>
                </c:pt>
                <c:pt idx="21">
                  <c:v>2039</c:v>
                </c:pt>
                <c:pt idx="22">
                  <c:v>2040</c:v>
                </c:pt>
                <c:pt idx="23">
                  <c:v>2041</c:v>
                </c:pt>
                <c:pt idx="24">
                  <c:v>2042</c:v>
                </c:pt>
                <c:pt idx="25">
                  <c:v>2043</c:v>
                </c:pt>
                <c:pt idx="26">
                  <c:v>2044</c:v>
                </c:pt>
                <c:pt idx="27">
                  <c:v>2045</c:v>
                </c:pt>
                <c:pt idx="28">
                  <c:v>2046</c:v>
                </c:pt>
                <c:pt idx="29">
                  <c:v>2047</c:v>
                </c:pt>
                <c:pt idx="30">
                  <c:v>2048</c:v>
                </c:pt>
              </c:numCache>
            </c:numRef>
          </c:cat>
          <c:val>
            <c:numRef>
              <c:f>גרפים!$J$16:$J$46</c:f>
              <c:numCache>
                <c:formatCode>0.0</c:formatCode>
                <c:ptCount val="31"/>
                <c:pt idx="0">
                  <c:v>100</c:v>
                </c:pt>
                <c:pt idx="1">
                  <c:v>103.1043581075493</c:v>
                </c:pt>
                <c:pt idx="2">
                  <c:v>106.25897494250238</c:v>
                </c:pt>
                <c:pt idx="3">
                  <c:v>109.63074902519743</c:v>
                </c:pt>
                <c:pt idx="4">
                  <c:v>113.14150222547204</c:v>
                </c:pt>
                <c:pt idx="5">
                  <c:v>116.79963793183103</c:v>
                </c:pt>
                <c:pt idx="6">
                  <c:v>120.57890030824466</c:v>
                </c:pt>
                <c:pt idx="7">
                  <c:v>124.47502111779136</c:v>
                </c:pt>
                <c:pt idx="8">
                  <c:v>128.51579618398705</c:v>
                </c:pt>
                <c:pt idx="9">
                  <c:v>132.72454395932303</c:v>
                </c:pt>
                <c:pt idx="10">
                  <c:v>137.07898215572772</c:v>
                </c:pt>
                <c:pt idx="11">
                  <c:v>141.61781008836297</c:v>
                </c:pt>
                <c:pt idx="12">
                  <c:v>146.27745098989826</c:v>
                </c:pt>
                <c:pt idx="13">
                  <c:v>151.12086373145053</c:v>
                </c:pt>
                <c:pt idx="14">
                  <c:v>156.18576850033548</c:v>
                </c:pt>
                <c:pt idx="15">
                  <c:v>161.35964164301075</c:v>
                </c:pt>
                <c:pt idx="16">
                  <c:v>166.68693366247237</c:v>
                </c:pt>
                <c:pt idx="17">
                  <c:v>172.13793800999017</c:v>
                </c:pt>
                <c:pt idx="18">
                  <c:v>177.65660674594369</c:v>
                </c:pt>
                <c:pt idx="19">
                  <c:v>183.36265963823985</c:v>
                </c:pt>
                <c:pt idx="20">
                  <c:v>189.21685552426783</c:v>
                </c:pt>
                <c:pt idx="21">
                  <c:v>195.27626900197214</c:v>
                </c:pt>
                <c:pt idx="22">
                  <c:v>201.48637310702742</c:v>
                </c:pt>
                <c:pt idx="23">
                  <c:v>207.88061028373224</c:v>
                </c:pt>
                <c:pt idx="24">
                  <c:v>214.5248197501684</c:v>
                </c:pt>
                <c:pt idx="25">
                  <c:v>221.4165679458639</c:v>
                </c:pt>
                <c:pt idx="26">
                  <c:v>228.47655502137636</c:v>
                </c:pt>
                <c:pt idx="27">
                  <c:v>235.75077146718792</c:v>
                </c:pt>
                <c:pt idx="28">
                  <c:v>243.26294449790038</c:v>
                </c:pt>
                <c:pt idx="29">
                  <c:v>250.99662856813674</c:v>
                </c:pt>
                <c:pt idx="30">
                  <c:v>258.94362942349522</c:v>
                </c:pt>
              </c:numCache>
            </c:numRef>
          </c:val>
          <c:smooth val="0"/>
        </c:ser>
        <c:ser>
          <c:idx val="0"/>
          <c:order val="1"/>
          <c:tx>
            <c:strRef>
              <c:f>גרפים!$N$2</c:f>
              <c:strCache>
                <c:ptCount val="1"/>
                <c:pt idx="0">
                  <c:v>Export</c:v>
                </c:pt>
              </c:strCache>
            </c:strRef>
          </c:tx>
          <c:spPr>
            <a:ln w="38100">
              <a:solidFill>
                <a:srgbClr val="FF0000"/>
              </a:solidFill>
              <a:prstDash val="solid"/>
            </a:ln>
          </c:spPr>
          <c:marker>
            <c:symbol val="none"/>
          </c:marker>
          <c:dPt>
            <c:idx val="86"/>
            <c:marker>
              <c:symbol val="square"/>
              <c:size val="3"/>
              <c:spPr>
                <a:noFill/>
                <a:ln>
                  <a:solidFill>
                    <a:srgbClr val="FF0000"/>
                  </a:solidFill>
                  <a:prstDash val="solid"/>
                </a:ln>
              </c:spPr>
            </c:marker>
            <c:bubble3D val="0"/>
            <c:spPr>
              <a:ln w="3175">
                <a:solidFill>
                  <a:srgbClr val="FF0000"/>
                </a:solidFill>
                <a:prstDash val="solid"/>
              </a:ln>
            </c:spPr>
          </c:dPt>
          <c:dPt>
            <c:idx val="87"/>
            <c:marker>
              <c:symbol val="square"/>
              <c:size val="3"/>
              <c:spPr>
                <a:noFill/>
                <a:ln>
                  <a:solidFill>
                    <a:srgbClr val="FF0000"/>
                  </a:solidFill>
                  <a:prstDash val="solid"/>
                </a:ln>
              </c:spPr>
            </c:marker>
            <c:bubble3D val="0"/>
            <c:spPr>
              <a:ln w="3175">
                <a:solidFill>
                  <a:srgbClr val="FF0000"/>
                </a:solidFill>
                <a:prstDash val="solid"/>
              </a:ln>
            </c:spPr>
          </c:dPt>
          <c:dPt>
            <c:idx val="88"/>
            <c:marker>
              <c:symbol val="square"/>
              <c:size val="3"/>
              <c:spPr>
                <a:noFill/>
                <a:ln>
                  <a:solidFill>
                    <a:srgbClr val="FF0000"/>
                  </a:solidFill>
                  <a:prstDash val="solid"/>
                </a:ln>
              </c:spPr>
            </c:marker>
            <c:bubble3D val="0"/>
            <c:spPr>
              <a:ln w="3175">
                <a:solidFill>
                  <a:srgbClr val="FF0000"/>
                </a:solidFill>
                <a:prstDash val="solid"/>
              </a:ln>
            </c:spPr>
          </c:dPt>
          <c:dPt>
            <c:idx val="89"/>
            <c:marker>
              <c:symbol val="square"/>
              <c:size val="3"/>
              <c:spPr>
                <a:noFill/>
                <a:ln>
                  <a:solidFill>
                    <a:srgbClr val="FF0000"/>
                  </a:solidFill>
                  <a:prstDash val="solid"/>
                </a:ln>
              </c:spPr>
            </c:marker>
            <c:bubble3D val="0"/>
            <c:spPr>
              <a:ln w="3175">
                <a:solidFill>
                  <a:srgbClr val="FF0000"/>
                </a:solidFill>
                <a:prstDash val="solid"/>
              </a:ln>
            </c:spPr>
          </c:dPt>
          <c:dPt>
            <c:idx val="90"/>
            <c:marker>
              <c:symbol val="square"/>
              <c:size val="3"/>
              <c:spPr>
                <a:noFill/>
                <a:ln>
                  <a:solidFill>
                    <a:srgbClr val="FF0000"/>
                  </a:solidFill>
                  <a:prstDash val="solid"/>
                </a:ln>
              </c:spPr>
            </c:marker>
            <c:bubble3D val="0"/>
            <c:spPr>
              <a:ln w="3175">
                <a:solidFill>
                  <a:srgbClr val="FF0000"/>
                </a:solidFill>
                <a:prstDash val="solid"/>
              </a:ln>
            </c:spPr>
          </c:dPt>
          <c:dPt>
            <c:idx val="91"/>
            <c:marker>
              <c:symbol val="square"/>
              <c:size val="3"/>
              <c:spPr>
                <a:noFill/>
                <a:ln>
                  <a:solidFill>
                    <a:srgbClr val="FF0000"/>
                  </a:solidFill>
                  <a:prstDash val="solid"/>
                </a:ln>
              </c:spPr>
            </c:marker>
            <c:bubble3D val="0"/>
            <c:spPr>
              <a:ln w="3175">
                <a:solidFill>
                  <a:srgbClr val="FF0000"/>
                </a:solidFill>
                <a:prstDash val="solid"/>
              </a:ln>
            </c:spPr>
          </c:dPt>
          <c:dPt>
            <c:idx val="92"/>
            <c:marker>
              <c:symbol val="square"/>
              <c:size val="3"/>
              <c:spPr>
                <a:noFill/>
                <a:ln>
                  <a:solidFill>
                    <a:srgbClr val="FF0000"/>
                  </a:solidFill>
                  <a:prstDash val="solid"/>
                </a:ln>
              </c:spPr>
            </c:marker>
            <c:bubble3D val="0"/>
            <c:spPr>
              <a:ln w="3175">
                <a:solidFill>
                  <a:srgbClr val="FF0000"/>
                </a:solidFill>
                <a:prstDash val="solid"/>
              </a:ln>
            </c:spPr>
          </c:dPt>
          <c:dPt>
            <c:idx val="93"/>
            <c:marker>
              <c:symbol val="square"/>
              <c:size val="3"/>
              <c:spPr>
                <a:noFill/>
                <a:ln>
                  <a:solidFill>
                    <a:srgbClr val="FF0000"/>
                  </a:solidFill>
                  <a:prstDash val="solid"/>
                </a:ln>
              </c:spPr>
            </c:marker>
            <c:bubble3D val="0"/>
            <c:spPr>
              <a:ln w="3175">
                <a:solidFill>
                  <a:srgbClr val="FF0000"/>
                </a:solidFill>
                <a:prstDash val="solid"/>
              </a:ln>
            </c:spPr>
          </c:dPt>
          <c:dPt>
            <c:idx val="94"/>
            <c:marker>
              <c:symbol val="square"/>
              <c:size val="3"/>
              <c:spPr>
                <a:noFill/>
                <a:ln>
                  <a:solidFill>
                    <a:srgbClr val="FF0000"/>
                  </a:solidFill>
                  <a:prstDash val="solid"/>
                </a:ln>
              </c:spPr>
            </c:marker>
            <c:bubble3D val="0"/>
            <c:spPr>
              <a:ln w="3175">
                <a:solidFill>
                  <a:srgbClr val="FF0000"/>
                </a:solidFill>
                <a:prstDash val="solid"/>
              </a:ln>
            </c:spPr>
          </c:dPt>
          <c:dPt>
            <c:idx val="95"/>
            <c:marker>
              <c:symbol val="square"/>
              <c:size val="3"/>
              <c:spPr>
                <a:noFill/>
                <a:ln>
                  <a:solidFill>
                    <a:srgbClr val="FF0000"/>
                  </a:solidFill>
                  <a:prstDash val="solid"/>
                </a:ln>
              </c:spPr>
            </c:marker>
            <c:bubble3D val="0"/>
            <c:spPr>
              <a:ln w="3175">
                <a:solidFill>
                  <a:srgbClr val="FF0000"/>
                </a:solidFill>
                <a:prstDash val="solid"/>
              </a:ln>
            </c:spPr>
          </c:dPt>
          <c:cat>
            <c:numRef>
              <c:f>גרפים!$A$16:$A$46</c:f>
              <c:numCache>
                <c:formatCode>General</c:formatCode>
                <c:ptCount val="31"/>
                <c:pt idx="0">
                  <c:v>2018</c:v>
                </c:pt>
                <c:pt idx="1">
                  <c:v>2019</c:v>
                </c:pt>
                <c:pt idx="2">
                  <c:v>2020</c:v>
                </c:pt>
                <c:pt idx="3">
                  <c:v>2021</c:v>
                </c:pt>
                <c:pt idx="4">
                  <c:v>2022</c:v>
                </c:pt>
                <c:pt idx="5">
                  <c:v>2023</c:v>
                </c:pt>
                <c:pt idx="6">
                  <c:v>2024</c:v>
                </c:pt>
                <c:pt idx="7">
                  <c:v>2025</c:v>
                </c:pt>
                <c:pt idx="8">
                  <c:v>2026</c:v>
                </c:pt>
                <c:pt idx="9">
                  <c:v>2027</c:v>
                </c:pt>
                <c:pt idx="10">
                  <c:v>2028</c:v>
                </c:pt>
                <c:pt idx="11">
                  <c:v>2029</c:v>
                </c:pt>
                <c:pt idx="12">
                  <c:v>2030</c:v>
                </c:pt>
                <c:pt idx="13">
                  <c:v>2031</c:v>
                </c:pt>
                <c:pt idx="14">
                  <c:v>2032</c:v>
                </c:pt>
                <c:pt idx="15">
                  <c:v>2033</c:v>
                </c:pt>
                <c:pt idx="16">
                  <c:v>2034</c:v>
                </c:pt>
                <c:pt idx="17">
                  <c:v>2035</c:v>
                </c:pt>
                <c:pt idx="18">
                  <c:v>2036</c:v>
                </c:pt>
                <c:pt idx="19">
                  <c:v>2037</c:v>
                </c:pt>
                <c:pt idx="20">
                  <c:v>2038</c:v>
                </c:pt>
                <c:pt idx="21">
                  <c:v>2039</c:v>
                </c:pt>
                <c:pt idx="22">
                  <c:v>2040</c:v>
                </c:pt>
                <c:pt idx="23">
                  <c:v>2041</c:v>
                </c:pt>
                <c:pt idx="24">
                  <c:v>2042</c:v>
                </c:pt>
                <c:pt idx="25">
                  <c:v>2043</c:v>
                </c:pt>
                <c:pt idx="26">
                  <c:v>2044</c:v>
                </c:pt>
                <c:pt idx="27">
                  <c:v>2045</c:v>
                </c:pt>
                <c:pt idx="28">
                  <c:v>2046</c:v>
                </c:pt>
                <c:pt idx="29">
                  <c:v>2047</c:v>
                </c:pt>
                <c:pt idx="30">
                  <c:v>2048</c:v>
                </c:pt>
              </c:numCache>
            </c:numRef>
          </c:cat>
          <c:val>
            <c:numRef>
              <c:f>גרפים!$N$16:$N$46</c:f>
              <c:numCache>
                <c:formatCode>0.0</c:formatCode>
                <c:ptCount val="31"/>
                <c:pt idx="0">
                  <c:v>100</c:v>
                </c:pt>
                <c:pt idx="1">
                  <c:v>103.82084213561906</c:v>
                </c:pt>
                <c:pt idx="2">
                  <c:v>107.79117033316565</c:v>
                </c:pt>
                <c:pt idx="3">
                  <c:v>111.91532620357032</c:v>
                </c:pt>
                <c:pt idx="4">
                  <c:v>116.1977170492882</c:v>
                </c:pt>
                <c:pt idx="5">
                  <c:v>120.64281278667353</c:v>
                </c:pt>
                <c:pt idx="6">
                  <c:v>125.25514284583437</c:v>
                </c:pt>
                <c:pt idx="7">
                  <c:v>130.03929303330935</c:v>
                </c:pt>
                <c:pt idx="8">
                  <c:v>134.99990234538089</c:v>
                </c:pt>
                <c:pt idx="9">
                  <c:v>140.14165972198322</c:v>
                </c:pt>
                <c:pt idx="10">
                  <c:v>145.46930073302627</c:v>
                </c:pt>
                <c:pt idx="11">
                  <c:v>150.9876041906015</c:v>
                </c:pt>
                <c:pt idx="12">
                  <c:v>156.70138868199004</c:v>
                </c:pt>
                <c:pt idx="13">
                  <c:v>162.6155090196784</c:v>
                </c:pt>
                <c:pt idx="14">
                  <c:v>168.73485260576109</c:v>
                </c:pt>
                <c:pt idx="15">
                  <c:v>175.06433570915021</c:v>
                </c:pt>
                <c:pt idx="16">
                  <c:v>181.60889965497239</c:v>
                </c:pt>
                <c:pt idx="17">
                  <c:v>188.37350692639981</c:v>
                </c:pt>
                <c:pt idx="18">
                  <c:v>195.36313717996515</c:v>
                </c:pt>
                <c:pt idx="19">
                  <c:v>202.58278317614634</c:v>
                </c:pt>
                <c:pt idx="20">
                  <c:v>210.03744662768437</c:v>
                </c:pt>
                <c:pt idx="21">
                  <c:v>217.73213396873192</c:v>
                </c:pt>
                <c:pt idx="22">
                  <c:v>225.67185204850369</c:v>
                </c:pt>
                <c:pt idx="23">
                  <c:v>233.86160375364921</c:v>
                </c:pt>
                <c:pt idx="24">
                  <c:v>242.30638356405655</c:v>
                </c:pt>
                <c:pt idx="25">
                  <c:v>251.0111730472664</c:v>
                </c:pt>
                <c:pt idx="26">
                  <c:v>259.98093629708472</c:v>
                </c:pt>
                <c:pt idx="27">
                  <c:v>269.22061532238433</c:v>
                </c:pt>
                <c:pt idx="28">
                  <c:v>278.73512539242626</c:v>
                </c:pt>
                <c:pt idx="29">
                  <c:v>288.52935034535216</c:v>
                </c:pt>
                <c:pt idx="30">
                  <c:v>298.6081378667979</c:v>
                </c:pt>
              </c:numCache>
            </c:numRef>
          </c:val>
          <c:smooth val="0"/>
        </c:ser>
        <c:ser>
          <c:idx val="3"/>
          <c:order val="2"/>
          <c:tx>
            <c:strRef>
              <c:f>גרפים!$O$2</c:f>
              <c:strCache>
                <c:ptCount val="1"/>
                <c:pt idx="0">
                  <c:v>Containers loaded</c:v>
                </c:pt>
              </c:strCache>
            </c:strRef>
          </c:tx>
          <c:spPr>
            <a:ln>
              <a:solidFill>
                <a:srgbClr val="FFC000"/>
              </a:solidFill>
            </a:ln>
          </c:spPr>
          <c:marker>
            <c:symbol val="none"/>
          </c:marker>
          <c:cat>
            <c:numRef>
              <c:f>גרפים!$A$16:$A$46</c:f>
              <c:numCache>
                <c:formatCode>General</c:formatCode>
                <c:ptCount val="31"/>
                <c:pt idx="0">
                  <c:v>2018</c:v>
                </c:pt>
                <c:pt idx="1">
                  <c:v>2019</c:v>
                </c:pt>
                <c:pt idx="2">
                  <c:v>2020</c:v>
                </c:pt>
                <c:pt idx="3">
                  <c:v>2021</c:v>
                </c:pt>
                <c:pt idx="4">
                  <c:v>2022</c:v>
                </c:pt>
                <c:pt idx="5">
                  <c:v>2023</c:v>
                </c:pt>
                <c:pt idx="6">
                  <c:v>2024</c:v>
                </c:pt>
                <c:pt idx="7">
                  <c:v>2025</c:v>
                </c:pt>
                <c:pt idx="8">
                  <c:v>2026</c:v>
                </c:pt>
                <c:pt idx="9">
                  <c:v>2027</c:v>
                </c:pt>
                <c:pt idx="10">
                  <c:v>2028</c:v>
                </c:pt>
                <c:pt idx="11">
                  <c:v>2029</c:v>
                </c:pt>
                <c:pt idx="12">
                  <c:v>2030</c:v>
                </c:pt>
                <c:pt idx="13">
                  <c:v>2031</c:v>
                </c:pt>
                <c:pt idx="14">
                  <c:v>2032</c:v>
                </c:pt>
                <c:pt idx="15">
                  <c:v>2033</c:v>
                </c:pt>
                <c:pt idx="16">
                  <c:v>2034</c:v>
                </c:pt>
                <c:pt idx="17">
                  <c:v>2035</c:v>
                </c:pt>
                <c:pt idx="18">
                  <c:v>2036</c:v>
                </c:pt>
                <c:pt idx="19">
                  <c:v>2037</c:v>
                </c:pt>
                <c:pt idx="20">
                  <c:v>2038</c:v>
                </c:pt>
                <c:pt idx="21">
                  <c:v>2039</c:v>
                </c:pt>
                <c:pt idx="22">
                  <c:v>2040</c:v>
                </c:pt>
                <c:pt idx="23">
                  <c:v>2041</c:v>
                </c:pt>
                <c:pt idx="24">
                  <c:v>2042</c:v>
                </c:pt>
                <c:pt idx="25">
                  <c:v>2043</c:v>
                </c:pt>
                <c:pt idx="26">
                  <c:v>2044</c:v>
                </c:pt>
                <c:pt idx="27">
                  <c:v>2045</c:v>
                </c:pt>
                <c:pt idx="28">
                  <c:v>2046</c:v>
                </c:pt>
                <c:pt idx="29">
                  <c:v>2047</c:v>
                </c:pt>
                <c:pt idx="30">
                  <c:v>2048</c:v>
                </c:pt>
              </c:numCache>
            </c:numRef>
          </c:cat>
          <c:val>
            <c:numRef>
              <c:f>גרפים!$O$16:$O$46</c:f>
              <c:numCache>
                <c:formatCode>0.0</c:formatCode>
                <c:ptCount val="31"/>
                <c:pt idx="0">
                  <c:v>100</c:v>
                </c:pt>
                <c:pt idx="1">
                  <c:v>103.40166487075477</c:v>
                </c:pt>
                <c:pt idx="2">
                  <c:v>106.90503334397812</c:v>
                </c:pt>
                <c:pt idx="3">
                  <c:v>110.51164782239428</c:v>
                </c:pt>
                <c:pt idx="4">
                  <c:v>114.22305358351701</c:v>
                </c:pt>
                <c:pt idx="5">
                  <c:v>118.04079609964103</c:v>
                </c:pt>
                <c:pt idx="6">
                  <c:v>121.9664185538484</c:v>
                </c:pt>
                <c:pt idx="7">
                  <c:v>126.00145952783508</c:v>
                </c:pt>
                <c:pt idx="8">
                  <c:v>130.14745084117573</c:v>
                </c:pt>
                <c:pt idx="9">
                  <c:v>134.4059155248317</c:v>
                </c:pt>
                <c:pt idx="10">
                  <c:v>138.77836591438395</c:v>
                </c:pt>
                <c:pt idx="11">
                  <c:v>143.26630185071897</c:v>
                </c:pt>
                <c:pt idx="12">
                  <c:v>147.87120897778914</c:v>
                </c:pt>
                <c:pt idx="13">
                  <c:v>152.59455712866239</c:v>
                </c:pt>
                <c:pt idx="14">
                  <c:v>157.43779879242578</c:v>
                </c:pt>
                <c:pt idx="15">
                  <c:v>162.40236765564157</c:v>
                </c:pt>
                <c:pt idx="16">
                  <c:v>167.48967721302051</c:v>
                </c:pt>
                <c:pt idx="17">
                  <c:v>172.70111944279131</c:v>
                </c:pt>
                <c:pt idx="18">
                  <c:v>178.03806354293195</c:v>
                </c:pt>
                <c:pt idx="19">
                  <c:v>183.50185472501798</c:v>
                </c:pt>
                <c:pt idx="20">
                  <c:v>189.0938130629313</c:v>
                </c:pt>
                <c:pt idx="21">
                  <c:v>194.81523239409563</c:v>
                </c:pt>
                <c:pt idx="22">
                  <c:v>200.66737927125419</c:v>
                </c:pt>
                <c:pt idx="23">
                  <c:v>206.65149196310426</c:v>
                </c:pt>
                <c:pt idx="24">
                  <c:v>212.76877950235317</c:v>
                </c:pt>
                <c:pt idx="25">
                  <c:v>219.02042077996785</c:v>
                </c:pt>
                <c:pt idx="26">
                  <c:v>225.40756368456783</c:v>
                </c:pt>
                <c:pt idx="27">
                  <c:v>231.93132428605173</c:v>
                </c:pt>
                <c:pt idx="28">
                  <c:v>238.59278606267191</c:v>
                </c:pt>
                <c:pt idx="29">
                  <c:v>245.39299917086331</c:v>
                </c:pt>
                <c:pt idx="30">
                  <c:v>252.33297975721683</c:v>
                </c:pt>
              </c:numCache>
            </c:numRef>
          </c:val>
          <c:smooth val="0"/>
        </c:ser>
        <c:dLbls>
          <c:showLegendKey val="0"/>
          <c:showVal val="0"/>
          <c:showCatName val="0"/>
          <c:showSerName val="0"/>
          <c:showPercent val="0"/>
          <c:showBubbleSize val="0"/>
        </c:dLbls>
        <c:smooth val="0"/>
        <c:axId val="322820280"/>
        <c:axId val="322825768"/>
      </c:lineChart>
      <c:catAx>
        <c:axId val="322820280"/>
        <c:scaling>
          <c:orientation val="minMax"/>
        </c:scaling>
        <c:delete val="0"/>
        <c:axPos val="b"/>
        <c:majorGridlines>
          <c:spPr>
            <a:ln w="3175">
              <a:solidFill>
                <a:srgbClr val="969696"/>
              </a:solidFill>
              <a:prstDash val="solid"/>
            </a:ln>
          </c:spPr>
        </c:majorGridlines>
        <c:numFmt formatCode="General" sourceLinked="1"/>
        <c:majorTickMark val="out"/>
        <c:minorTickMark val="none"/>
        <c:tickLblPos val="nextTo"/>
        <c:spPr>
          <a:ln w="3175">
            <a:solidFill>
              <a:srgbClr val="333333"/>
            </a:solidFill>
            <a:prstDash val="solid"/>
          </a:ln>
        </c:spPr>
        <c:txPr>
          <a:bodyPr rot="0" vert="horz"/>
          <a:lstStyle/>
          <a:p>
            <a:pPr>
              <a:defRPr sz="1050" b="1" i="0" u="none" strike="noStrike" baseline="0">
                <a:solidFill>
                  <a:srgbClr val="333333"/>
                </a:solidFill>
                <a:latin typeface="Arial"/>
                <a:ea typeface="Arial"/>
                <a:cs typeface="Arial"/>
              </a:defRPr>
            </a:pPr>
            <a:endParaRPr lang="en-US"/>
          </a:p>
        </c:txPr>
        <c:crossAx val="322825768"/>
        <c:crossesAt val="0"/>
        <c:auto val="0"/>
        <c:lblAlgn val="ctr"/>
        <c:lblOffset val="100"/>
        <c:tickLblSkip val="4"/>
        <c:tickMarkSkip val="4"/>
        <c:noMultiLvlLbl val="0"/>
      </c:catAx>
      <c:valAx>
        <c:axId val="322825768"/>
        <c:scaling>
          <c:orientation val="minMax"/>
          <c:min val="40"/>
        </c:scaling>
        <c:delete val="0"/>
        <c:axPos val="l"/>
        <c:majorGridlines>
          <c:spPr>
            <a:ln w="3175">
              <a:solidFill>
                <a:srgbClr val="969696"/>
              </a:solidFill>
              <a:prstDash val="solid"/>
            </a:ln>
          </c:spPr>
        </c:majorGridlines>
        <c:numFmt formatCode="0" sourceLinked="0"/>
        <c:majorTickMark val="out"/>
        <c:minorTickMark val="none"/>
        <c:tickLblPos val="nextTo"/>
        <c:spPr>
          <a:ln w="3175">
            <a:solidFill>
              <a:srgbClr val="333333"/>
            </a:solidFill>
            <a:prstDash val="solid"/>
          </a:ln>
        </c:spPr>
        <c:txPr>
          <a:bodyPr rot="0" vert="horz"/>
          <a:lstStyle/>
          <a:p>
            <a:pPr>
              <a:defRPr sz="1050" b="1" i="0" u="none" strike="noStrike" baseline="0">
                <a:solidFill>
                  <a:srgbClr val="333333"/>
                </a:solidFill>
                <a:latin typeface="Arial"/>
                <a:ea typeface="Arial"/>
                <a:cs typeface="Arial"/>
              </a:defRPr>
            </a:pPr>
            <a:endParaRPr lang="en-US"/>
          </a:p>
        </c:txPr>
        <c:crossAx val="322820280"/>
        <c:crosses val="autoZero"/>
        <c:crossBetween val="between"/>
        <c:minorUnit val="1.0465277342808248"/>
      </c:valAx>
      <c:spPr>
        <a:noFill/>
        <a:ln w="3175">
          <a:solidFill>
            <a:srgbClr val="333333"/>
          </a:solidFill>
          <a:prstDash val="solid"/>
        </a:ln>
      </c:spPr>
    </c:plotArea>
    <c:legend>
      <c:legendPos val="r"/>
      <c:layout>
        <c:manualLayout>
          <c:xMode val="edge"/>
          <c:yMode val="edge"/>
          <c:x val="6.9343065693430656E-2"/>
          <c:y val="6.666701662292214E-2"/>
          <c:w val="0.23905109489051099"/>
          <c:h val="0.30666771653543307"/>
        </c:manualLayout>
      </c:layout>
      <c:overlay val="0"/>
      <c:txPr>
        <a:bodyPr/>
        <a:lstStyle/>
        <a:p>
          <a:pPr>
            <a:defRPr sz="775" b="0" i="0" u="none" strike="noStrike" baseline="0">
              <a:solidFill>
                <a:srgbClr val="000000"/>
              </a:solidFill>
              <a:latin typeface="Arial"/>
              <a:ea typeface="Arial"/>
              <a:cs typeface="Arial"/>
            </a:defRPr>
          </a:pPr>
          <a:endParaRPr lang="en-US"/>
        </a:p>
      </c:txPr>
    </c:legend>
    <c:plotVisOnly val="1"/>
    <c:dispBlanksAs val="gap"/>
    <c:showDLblsOverMax val="0"/>
  </c:chart>
  <c:spPr>
    <a:noFill/>
    <a:ln w="6350">
      <a:noFill/>
    </a:ln>
  </c:spPr>
  <c:txPr>
    <a:bodyPr/>
    <a:lstStyle/>
    <a:p>
      <a:pPr>
        <a:defRPr sz="1000" b="0" i="0" u="none" strike="noStrike" baseline="0">
          <a:solidFill>
            <a:srgbClr val="000000"/>
          </a:solidFill>
          <a:latin typeface="Arial"/>
          <a:ea typeface="Arial"/>
          <a:cs typeface="Arial"/>
        </a:defRPr>
      </a:pPr>
      <a:endParaRPr lang="en-US"/>
    </a:p>
  </c:txPr>
  <c:externalData r:id="rId1">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omments/comment1.xml><?xml version="1.0" encoding="utf-8"?>
<p:cmLst xmlns:a="http://schemas.openxmlformats.org/drawingml/2006/main" xmlns:r="http://schemas.openxmlformats.org/officeDocument/2006/relationships" xmlns:p="http://schemas.openxmlformats.org/presentationml/2006/main">
  <p:cm authorId="1" dt="2018-11-03T19:35:38.748" idx="3">
    <p:pos x="250" y="1018"/>
    <p:text>as for my email, load or loading ?</p:text>
    <p:extLst>
      <p:ext uri="{C676402C-5697-4E1C-873F-D02D1690AC5C}">
        <p15:threadingInfo xmlns:p15="http://schemas.microsoft.com/office/powerpoint/2012/main" timeZoneBias="-120"/>
      </p:ext>
    </p:extLst>
  </p:cm>
</p:cmLst>
</file>

<file path=ppt/comments/comment2.xml><?xml version="1.0" encoding="utf-8"?>
<p:cmLst xmlns:a="http://schemas.openxmlformats.org/drawingml/2006/main" xmlns:r="http://schemas.openxmlformats.org/officeDocument/2006/relationships" xmlns:p="http://schemas.openxmlformats.org/presentationml/2006/main">
  <p:cm authorId="2" dt="2018-11-01T12:48:40.225" idx="4">
    <p:pos x="3944" y="1702"/>
    <p:text>This phrase in parentheses seems redundant. I suggest deleting it.</p:text>
    <p:extLst mod="1">
      <p:ext uri="{C676402C-5697-4E1C-873F-D02D1690AC5C}">
        <p15:threadingInfo xmlns:p15="http://schemas.microsoft.com/office/powerpoint/2012/main" timeZoneBias="-120"/>
      </p:ext>
    </p:extLst>
  </p:cm>
  <p:cm authorId="1" dt="2018-11-03T19:35:11.761" idx="2">
    <p:pos x="3944" y="1838"/>
    <p:text>it is  a well know problem  (aging of the population) so it is o.k to leave it</p:text>
    <p:extLst>
      <p:ext uri="{C676402C-5697-4E1C-873F-D02D1690AC5C}">
        <p15:threadingInfo xmlns:p15="http://schemas.microsoft.com/office/powerpoint/2012/main" timeZoneBias="-120">
          <p15:parentCm authorId="2" idx="4"/>
        </p15:threadingInfo>
      </p:ext>
    </p:extLst>
  </p:cm>
</p:cmLst>
</file>

<file path=ppt/comments/comment3.xml><?xml version="1.0" encoding="utf-8"?>
<p:cmLst xmlns:a="http://schemas.openxmlformats.org/drawingml/2006/main" xmlns:r="http://schemas.openxmlformats.org/officeDocument/2006/relationships" xmlns:p="http://schemas.openxmlformats.org/presentationml/2006/main">
  <p:cm authorId="2" dt="2018-11-01T12:35:29.500" idx="2">
    <p:pos x="2847" y="1336"/>
    <p:text>This is the phrase, I verified. See for example: https://lloydslist.maritimeintelligence.informa.com/LL1123851/US-container-imports-surge-to-record-levels</p:text>
    <p:extLst>
      <p:ext uri="{C676402C-5697-4E1C-873F-D02D1690AC5C}">
        <p15:threadingInfo xmlns:p15="http://schemas.microsoft.com/office/powerpoint/2012/main" timeZoneBias="-120"/>
      </p:ext>
    </p:extLst>
  </p:cm>
  <p:cm authorId="1" dt="2018-11-03T19:43:20.236" idx="7">
    <p:pos x="2847" y="1880"/>
    <p:text>Maybe "containers import unloading" (only unloading does not distinguish between empty and transshipment)</p:text>
    <p:extLst>
      <p:ext uri="{C676402C-5697-4E1C-873F-D02D1690AC5C}">
        <p15:threadingInfo xmlns:p15="http://schemas.microsoft.com/office/powerpoint/2012/main" timeZoneBias="-120">
          <p15:parentCm authorId="2" idx="2"/>
        </p15:threadingInfo>
      </p:ext>
    </p:extLst>
  </p:cm>
  <p:cm authorId="1" dt="2018-11-03T20:12:45.650" idx="9">
    <p:pos x="2847" y="1472"/>
    <p:text>or best "containers unloading  for import"</p:text>
    <p:extLst>
      <p:ext uri="{C676402C-5697-4E1C-873F-D02D1690AC5C}">
        <p15:threadingInfo xmlns:p15="http://schemas.microsoft.com/office/powerpoint/2012/main" timeZoneBias="-120">
          <p15:parentCm authorId="2" idx="2"/>
        </p15:threadingInfo>
      </p:ext>
    </p:extLst>
  </p:cm>
</p:cmLst>
</file>

<file path=ppt/comments/comment4.xml><?xml version="1.0" encoding="utf-8"?>
<p:cmLst xmlns:a="http://schemas.openxmlformats.org/drawingml/2006/main" xmlns:r="http://schemas.openxmlformats.org/officeDocument/2006/relationships" xmlns:p="http://schemas.openxmlformats.org/presentationml/2006/main">
  <p:cm authorId="1" dt="2018-11-03T19:52:49.455" idx="8">
    <p:pos x="296" y="1352"/>
    <p:text>containers of containr ?</p:text>
    <p:extLst>
      <p:ext uri="{C676402C-5697-4E1C-873F-D02D1690AC5C}">
        <p15:threadingInfo xmlns:p15="http://schemas.microsoft.com/office/powerpoint/2012/main" timeZoneBias="-120"/>
      </p:ext>
    </p:extLst>
  </p:cm>
</p:cmLst>
</file>

<file path=ppt/comments/comment5.xml><?xml version="1.0" encoding="utf-8"?>
<p:cmLst xmlns:a="http://schemas.openxmlformats.org/drawingml/2006/main" xmlns:r="http://schemas.openxmlformats.org/officeDocument/2006/relationships" xmlns:p="http://schemas.openxmlformats.org/presentationml/2006/main">
  <p:cm authorId="2" dt="2018-11-01T12:38:39.621" idx="3">
    <p:pos x="639" y="913"/>
    <p:text>Is this Palestinian Authority and Gaza? If so, consider writing out fully.</p:text>
    <p:extLst mod="1">
      <p:ext uri="{C676402C-5697-4E1C-873F-D02D1690AC5C}">
        <p15:threadingInfo xmlns:p15="http://schemas.microsoft.com/office/powerpoint/2012/main" timeZoneBias="-120"/>
      </p:ext>
    </p:extLst>
  </p:cm>
  <p:cm authorId="1" dt="2018-11-03T20:57:30.058" idx="10">
    <p:pos x="639" y="1049"/>
    <p:text>O.K</p:text>
    <p:extLst>
      <p:ext uri="{C676402C-5697-4E1C-873F-D02D1690AC5C}">
        <p15:threadingInfo xmlns:p15="http://schemas.microsoft.com/office/powerpoint/2012/main" timeZoneBias="-120">
          <p15:parentCm authorId="2" idx="3"/>
        </p15:threadingInfo>
      </p:ext>
    </p:extLst>
  </p:cm>
</p:cmLst>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wmf"/></Relationships>
</file>

<file path=ppt/drawings/drawing1.xml><?xml version="1.0" encoding="utf-8"?>
<c:userShapes xmlns:c="http://schemas.openxmlformats.org/drawingml/2006/chart">
  <cdr:relSizeAnchor xmlns:cdr="http://schemas.openxmlformats.org/drawingml/2006/chartDrawing">
    <cdr:from>
      <cdr:x>0.40702</cdr:x>
      <cdr:y>0.11703</cdr:y>
    </cdr:from>
    <cdr:to>
      <cdr:x>0.40708</cdr:x>
      <cdr:y>0.79451</cdr:y>
    </cdr:to>
    <cdr:cxnSp macro="">
      <cdr:nvCxnSpPr>
        <cdr:cNvPr id="2" name="Straight Connector 4">
          <a:extLst xmlns:a="http://schemas.openxmlformats.org/drawingml/2006/main">
            <a:ext uri="{FF2B5EF4-FFF2-40B4-BE49-F238E27FC236}">
              <a16:creationId xmlns="" xmlns:a16="http://schemas.microsoft.com/office/drawing/2014/main" id="{863937D1-B845-4A75-A7ED-36FD1BE786C6}"/>
            </a:ext>
          </a:extLst>
        </cdr:cNvPr>
        <cdr:cNvCxnSpPr/>
      </cdr:nvCxnSpPr>
      <cdr:spPr bwMode="auto">
        <a:xfrm xmlns:a="http://schemas.openxmlformats.org/drawingml/2006/main" flipH="1" flipV="1">
          <a:off x="2463552" y="513127"/>
          <a:ext cx="364" cy="2970578"/>
        </a:xfrm>
        <a:prstGeom xmlns:a="http://schemas.openxmlformats.org/drawingml/2006/main" prst="line">
          <a:avLst/>
        </a:prstGeom>
        <a:solidFill xmlns:a="http://schemas.openxmlformats.org/drawingml/2006/main">
          <a:schemeClr val="accent1"/>
        </a:solidFill>
        <a:ln xmlns:a="http://schemas.openxmlformats.org/drawingml/2006/main" w="9525" cap="flat" cmpd="sng" algn="ctr">
          <a:solidFill>
            <a:schemeClr val="bg1">
              <a:lumMod val="65000"/>
            </a:schemeClr>
          </a:solidFill>
          <a:prstDash val="lgDash"/>
          <a:round/>
          <a:headEnd type="none" w="med" len="med"/>
          <a:tailEnd type="none" w="med" len="med"/>
        </a:ln>
        <a:effectLst xmlns:a="http://schemas.openxmlformats.org/drawingml/2006/main"/>
      </cdr:spPr>
    </cdr:cxnSp>
  </cdr:relSizeAnchor>
  <cdr:relSizeAnchor xmlns:cdr="http://schemas.openxmlformats.org/drawingml/2006/chartDrawing">
    <cdr:from>
      <cdr:x>0.31282</cdr:x>
      <cdr:y>0.18306</cdr:y>
    </cdr:from>
    <cdr:to>
      <cdr:x>0.58645</cdr:x>
      <cdr:y>0.38529</cdr:y>
    </cdr:to>
    <cdr:sp macro="" textlink="">
      <cdr:nvSpPr>
        <cdr:cNvPr id="4" name="TextBox 1"/>
        <cdr:cNvSpPr txBox="1"/>
      </cdr:nvSpPr>
      <cdr:spPr bwMode="auto">
        <a:xfrm xmlns:a="http://schemas.openxmlformats.org/drawingml/2006/main">
          <a:off x="1893384" y="802689"/>
          <a:ext cx="1656202" cy="886728"/>
        </a:xfrm>
        <a:prstGeom xmlns:a="http://schemas.openxmlformats.org/drawingml/2006/main" prst="rect">
          <a:avLst/>
        </a:prstGeom>
        <a:noFill xmlns:a="http://schemas.openxmlformats.org/drawingml/2006/main"/>
        <a:ln xmlns:a="http://schemas.openxmlformats.org/drawingml/2006/main" w="9525">
          <a:noFill/>
          <a:miter lim="800000"/>
          <a:headEnd/>
          <a:tailEnd/>
        </a:ln>
      </cdr:spPr>
      <cdr:txBody>
        <a:bodyPr xmlns:a="http://schemas.openxmlformats.org/drawingml/2006/main" wrap="none" lIns="0" tIns="0" rIns="0" rtlCol="0">
          <a:prstTxWarp prst="textNoShape">
            <a:avLst/>
          </a:prstTxWarp>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eaLnBrk="0" hangingPunct="0"/>
          <a:r>
            <a:rPr lang="en-US" sz="900" b="0" i="0" baseline="0" dirty="0">
              <a:solidFill>
                <a:sysClr val="windowText" lastClr="000000"/>
              </a:solidFill>
              <a:latin typeface="+mn-lt"/>
              <a:ea typeface="Times New Roman" charset="0"/>
              <a:cs typeface="Times New Roman" charset="0"/>
            </a:rPr>
            <a:t>             </a:t>
          </a:r>
          <a:r>
            <a:rPr lang="en-US" sz="1400" b="1" i="0" baseline="0" dirty="0">
              <a:solidFill>
                <a:sysClr val="windowText" lastClr="000000"/>
              </a:solidFill>
              <a:latin typeface="+mn-lt"/>
              <a:ea typeface="Times New Roman" charset="0"/>
              <a:cs typeface="Times New Roman" charset="0"/>
            </a:rPr>
            <a:t>2017</a:t>
          </a:r>
        </a:p>
        <a:p xmlns:a="http://schemas.openxmlformats.org/drawingml/2006/main">
          <a:pPr eaLnBrk="0" hangingPunct="0"/>
          <a:endParaRPr lang="en-US" sz="300" b="0" i="0" dirty="0">
            <a:solidFill>
              <a:schemeClr val="bg2"/>
            </a:solidFill>
            <a:latin typeface="+mn-lt"/>
            <a:ea typeface="Times New Roman" charset="0"/>
            <a:cs typeface="Times New Roman" charset="0"/>
          </a:endParaRPr>
        </a:p>
        <a:p xmlns:a="http://schemas.openxmlformats.org/drawingml/2006/main">
          <a:pPr eaLnBrk="0" hangingPunct="0"/>
          <a:r>
            <a:rPr lang="en-US" sz="1400" b="0" i="0" dirty="0">
              <a:solidFill>
                <a:sysClr val="windowText" lastClr="000000"/>
              </a:solidFill>
              <a:latin typeface="+mn-lt"/>
              <a:ea typeface="Times New Roman" charset="0"/>
              <a:cs typeface="Times New Roman" charset="0"/>
            </a:rPr>
            <a:t>history</a:t>
          </a:r>
          <a:r>
            <a:rPr lang="en-US" sz="1400" b="0" i="0" baseline="0" dirty="0">
              <a:solidFill>
                <a:sysClr val="windowText" lastClr="000000"/>
              </a:solidFill>
              <a:latin typeface="+mn-lt"/>
              <a:ea typeface="Times New Roman" charset="0"/>
              <a:cs typeface="Times New Roman" charset="0"/>
            </a:rPr>
            <a:t>     projections</a:t>
          </a:r>
          <a:endParaRPr lang="en-US" sz="1400" b="0" i="0" dirty="0">
            <a:solidFill>
              <a:sysClr val="windowText" lastClr="000000"/>
            </a:solidFill>
            <a:latin typeface="+mn-lt"/>
            <a:ea typeface="Times New Roman" charset="0"/>
            <a:cs typeface="Times New Roman" charset="0"/>
          </a:endParaRPr>
        </a:p>
      </cdr:txBody>
    </cdr:sp>
  </cdr:relSizeAnchor>
</c:userShapes>
</file>

<file path=ppt/drawings/drawing2.xml><?xml version="1.0" encoding="utf-8"?>
<c:userShapes xmlns:c="http://schemas.openxmlformats.org/drawingml/2006/chart">
  <cdr:relSizeAnchor xmlns:cdr="http://schemas.openxmlformats.org/drawingml/2006/chartDrawing">
    <cdr:from>
      <cdr:x>0.42221</cdr:x>
      <cdr:y>0.07438</cdr:y>
    </cdr:from>
    <cdr:to>
      <cdr:x>0.42833</cdr:x>
      <cdr:y>0.83233</cdr:y>
    </cdr:to>
    <cdr:cxnSp macro="">
      <cdr:nvCxnSpPr>
        <cdr:cNvPr id="2" name="Straight Connector 4">
          <a:extLst xmlns:a="http://schemas.openxmlformats.org/drawingml/2006/main">
            <a:ext uri="{FF2B5EF4-FFF2-40B4-BE49-F238E27FC236}">
              <a16:creationId xmlns="" xmlns:a16="http://schemas.microsoft.com/office/drawing/2014/main" id="{863937D1-B845-4A75-A7ED-36FD1BE786C6}"/>
            </a:ext>
          </a:extLst>
        </cdr:cNvPr>
        <cdr:cNvCxnSpPr/>
      </cdr:nvCxnSpPr>
      <cdr:spPr bwMode="auto">
        <a:xfrm xmlns:a="http://schemas.openxmlformats.org/drawingml/2006/main" flipV="1">
          <a:off x="2384763" y="257176"/>
          <a:ext cx="34587" cy="2620655"/>
        </a:xfrm>
        <a:prstGeom xmlns:a="http://schemas.openxmlformats.org/drawingml/2006/main" prst="line">
          <a:avLst/>
        </a:prstGeom>
        <a:solidFill xmlns:a="http://schemas.openxmlformats.org/drawingml/2006/main">
          <a:schemeClr val="accent1"/>
        </a:solidFill>
        <a:ln xmlns:a="http://schemas.openxmlformats.org/drawingml/2006/main" w="9525" cap="flat" cmpd="sng" algn="ctr">
          <a:solidFill>
            <a:schemeClr val="bg1">
              <a:lumMod val="65000"/>
            </a:schemeClr>
          </a:solidFill>
          <a:prstDash val="lgDash"/>
          <a:round/>
          <a:headEnd type="none" w="med" len="med"/>
          <a:tailEnd type="none" w="med" len="med"/>
        </a:ln>
        <a:effectLst xmlns:a="http://schemas.openxmlformats.org/drawingml/2006/main"/>
      </cdr:spPr>
    </cdr:cxn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מציין מיקום של כותרת עליונה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he-IL" dirty="0"/>
          </a:p>
        </p:txBody>
      </p:sp>
      <p:sp>
        <p:nvSpPr>
          <p:cNvPr id="3" name="מציין מיקום של תאריך 2"/>
          <p:cNvSpPr>
            <a:spLocks noGrp="1"/>
          </p:cNvSpPr>
          <p:nvPr>
            <p:ph type="dt" sz="quarter" idx="1"/>
          </p:nvPr>
        </p:nvSpPr>
        <p:spPr>
          <a:xfrm>
            <a:off x="1588" y="0"/>
            <a:ext cx="2971800" cy="457200"/>
          </a:xfrm>
          <a:prstGeom prst="rect">
            <a:avLst/>
          </a:prstGeom>
        </p:spPr>
        <p:txBody>
          <a:bodyPr vert="horz" lIns="91440" tIns="45720" rIns="91440" bIns="45720" rtlCol="1"/>
          <a:lstStyle>
            <a:lvl1pPr algn="l">
              <a:defRPr sz="1200"/>
            </a:lvl1pPr>
          </a:lstStyle>
          <a:p>
            <a:fld id="{0157CA45-1EE7-4128-AA35-BF592749E5D6}" type="datetimeFigureOut">
              <a:rPr lang="he-IL" smtClean="0"/>
              <a:pPr/>
              <a:t>כ"ה/חשון/תשע"ט</a:t>
            </a:fld>
            <a:endParaRPr lang="he-IL" dirty="0"/>
          </a:p>
        </p:txBody>
      </p:sp>
      <p:sp>
        <p:nvSpPr>
          <p:cNvPr id="4" name="מציין מיקום של כותרת תחתונה 3"/>
          <p:cNvSpPr>
            <a:spLocks noGrp="1"/>
          </p:cNvSpPr>
          <p:nvPr>
            <p:ph type="ftr" sz="quarter" idx="2"/>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he-IL" dirty="0"/>
          </a:p>
        </p:txBody>
      </p:sp>
      <p:sp>
        <p:nvSpPr>
          <p:cNvPr id="5" name="מציין מיקום של מספר שקופית 4"/>
          <p:cNvSpPr>
            <a:spLocks noGrp="1"/>
          </p:cNvSpPr>
          <p:nvPr>
            <p:ph type="sldNum" sz="quarter" idx="3"/>
          </p:nvPr>
        </p:nvSpPr>
        <p:spPr>
          <a:xfrm>
            <a:off x="1588" y="8685213"/>
            <a:ext cx="2971800" cy="457200"/>
          </a:xfrm>
          <a:prstGeom prst="rect">
            <a:avLst/>
          </a:prstGeom>
        </p:spPr>
        <p:txBody>
          <a:bodyPr vert="horz" lIns="91440" tIns="45720" rIns="91440" bIns="45720" rtlCol="1" anchor="b"/>
          <a:lstStyle>
            <a:lvl1pPr algn="l">
              <a:defRPr sz="1200"/>
            </a:lvl1pPr>
          </a:lstStyle>
          <a:p>
            <a:fld id="{C0AA304A-0A2D-455E-918F-39CC68131C4C}" type="slidenum">
              <a:rPr lang="he-IL" smtClean="0"/>
              <a:pPr/>
              <a:t>‹#›</a:t>
            </a:fld>
            <a:endParaRPr lang="he-IL" dirty="0"/>
          </a:p>
        </p:txBody>
      </p:sp>
    </p:spTree>
    <p:extLst>
      <p:ext uri="{BB962C8B-B14F-4D97-AF65-F5344CB8AC3E}">
        <p14:creationId xmlns:p14="http://schemas.microsoft.com/office/powerpoint/2010/main" val="329492396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מציין מיקום של כותרת עליונה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he-IL" dirty="0"/>
          </a:p>
        </p:txBody>
      </p:sp>
      <p:sp>
        <p:nvSpPr>
          <p:cNvPr id="3" name="מציין מיקום של תאריך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B0BB49F2-CF78-42B2-942E-83F9279EA573}" type="datetimeFigureOut">
              <a:rPr lang="he-IL" smtClean="0"/>
              <a:pPr/>
              <a:t>כ"ה/חשון/תשע"ט</a:t>
            </a:fld>
            <a:endParaRPr lang="he-IL" dirty="0"/>
          </a:p>
        </p:txBody>
      </p:sp>
      <p:sp>
        <p:nvSpPr>
          <p:cNvPr id="4" name="מציין מיקום של תמונת שקופית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he-IL" dirty="0"/>
          </a:p>
        </p:txBody>
      </p:sp>
      <p:sp>
        <p:nvSpPr>
          <p:cNvPr id="5" name="מציין מיקום של הערות 4"/>
          <p:cNvSpPr>
            <a:spLocks noGrp="1"/>
          </p:cNvSpPr>
          <p:nvPr>
            <p:ph type="body" sz="quarter" idx="3"/>
          </p:nvPr>
        </p:nvSpPr>
        <p:spPr>
          <a:xfrm>
            <a:off x="685800" y="4343400"/>
            <a:ext cx="5486400" cy="4114800"/>
          </a:xfrm>
          <a:prstGeom prst="rect">
            <a:avLst/>
          </a:prstGeom>
        </p:spPr>
        <p:txBody>
          <a:bodyPr vert="horz" lIns="91440" tIns="45720" rIns="91440" bIns="45720" rtlCol="1">
            <a:normAutofit/>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6" name="מציין מיקום של כותרת תחתונה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he-IL" dirty="0"/>
          </a:p>
        </p:txBody>
      </p:sp>
      <p:sp>
        <p:nvSpPr>
          <p:cNvPr id="7" name="מציין מיקום של מספר שקופית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D1DE5B14-4842-44C9-A46E-890CADB8DA4A}" type="slidenum">
              <a:rPr lang="he-IL" smtClean="0"/>
              <a:pPr/>
              <a:t>‹#›</a:t>
            </a:fld>
            <a:endParaRPr lang="he-IL" dirty="0"/>
          </a:p>
        </p:txBody>
      </p:sp>
    </p:spTree>
    <p:extLst>
      <p:ext uri="{BB962C8B-B14F-4D97-AF65-F5344CB8AC3E}">
        <p14:creationId xmlns:p14="http://schemas.microsoft.com/office/powerpoint/2010/main" val="1598562561"/>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שקופית כותרת">
    <p:spTree>
      <p:nvGrpSpPr>
        <p:cNvPr id="1" name=""/>
        <p:cNvGrpSpPr/>
        <p:nvPr/>
      </p:nvGrpSpPr>
      <p:grpSpPr>
        <a:xfrm>
          <a:off x="0" y="0"/>
          <a:ext cx="0" cy="0"/>
          <a:chOff x="0" y="0"/>
          <a:chExt cx="0" cy="0"/>
        </a:xfrm>
      </p:grpSpPr>
      <p:sp>
        <p:nvSpPr>
          <p:cNvPr id="2" name="כותרת 1"/>
          <p:cNvSpPr>
            <a:spLocks noGrp="1"/>
          </p:cNvSpPr>
          <p:nvPr>
            <p:ph type="ctrTitle"/>
          </p:nvPr>
        </p:nvSpPr>
        <p:spPr>
          <a:xfrm>
            <a:off x="685800" y="2130425"/>
            <a:ext cx="7772400" cy="1470025"/>
          </a:xfrm>
        </p:spPr>
        <p:txBody>
          <a:bodyPr/>
          <a:lstStyle/>
          <a:p>
            <a:r>
              <a:rPr lang="he-IL"/>
              <a:t>לחץ כדי לערוך סגנון כותרת של תבנית בסיס</a:t>
            </a:r>
          </a:p>
        </p:txBody>
      </p:sp>
      <p:sp>
        <p:nvSpPr>
          <p:cNvPr id="3" name="כותרת משנה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he-IL"/>
              <a:t>לחץ כדי לערוך סגנון כותרת משנה של תבנית בסיס</a:t>
            </a:r>
          </a:p>
        </p:txBody>
      </p:sp>
      <p:sp>
        <p:nvSpPr>
          <p:cNvPr id="4" name="מציין מיקום של תאריך 3"/>
          <p:cNvSpPr>
            <a:spLocks noGrp="1"/>
          </p:cNvSpPr>
          <p:nvPr>
            <p:ph type="dt" sz="half" idx="10"/>
          </p:nvPr>
        </p:nvSpPr>
        <p:spPr/>
        <p:txBody>
          <a:bodyPr/>
          <a:lstStyle/>
          <a:p>
            <a:fld id="{B6049D97-60C8-48B5-BC09-490A01AD6256}" type="datetime1">
              <a:rPr lang="en-US" smtClean="0"/>
              <a:t>03/11/18</a:t>
            </a:fld>
            <a:endParaRPr lang="he-IL" dirty="0"/>
          </a:p>
        </p:txBody>
      </p:sp>
      <p:sp>
        <p:nvSpPr>
          <p:cNvPr id="5" name="מציין מיקום של כותרת תחתונה 4"/>
          <p:cNvSpPr>
            <a:spLocks noGrp="1"/>
          </p:cNvSpPr>
          <p:nvPr>
            <p:ph type="ftr" sz="quarter" idx="11"/>
          </p:nvPr>
        </p:nvSpPr>
        <p:spPr/>
        <p:txBody>
          <a:bodyPr/>
          <a:lstStyle/>
          <a:p>
            <a:endParaRPr lang="he-IL" dirty="0"/>
          </a:p>
        </p:txBody>
      </p:sp>
      <p:sp>
        <p:nvSpPr>
          <p:cNvPr id="6" name="מציין מיקום של מספר שקופית 5"/>
          <p:cNvSpPr>
            <a:spLocks noGrp="1"/>
          </p:cNvSpPr>
          <p:nvPr>
            <p:ph type="sldNum" sz="quarter" idx="12"/>
          </p:nvPr>
        </p:nvSpPr>
        <p:spPr/>
        <p:txBody>
          <a:bodyPr/>
          <a:lstStyle/>
          <a:p>
            <a:r>
              <a:rPr lang="en-US" dirty="0"/>
              <a:t>30 October 2018</a:t>
            </a:r>
            <a:endParaRPr lang="he-IL"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כותרת וטקסט אנכי">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a:t>לחץ כדי לערוך סגנון כותרת של תבנית בסיס</a:t>
            </a:r>
          </a:p>
        </p:txBody>
      </p:sp>
      <p:sp>
        <p:nvSpPr>
          <p:cNvPr id="3" name="מציין מיקום של טקסט אנכי 2"/>
          <p:cNvSpPr>
            <a:spLocks noGrp="1"/>
          </p:cNvSpPr>
          <p:nvPr>
            <p:ph type="body" orient="vert" idx="1"/>
          </p:nvPr>
        </p:nvSpPr>
        <p:spPr/>
        <p:txBody>
          <a:bodyPr vert="eaVert"/>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4" name="מציין מיקום של תאריך 3"/>
          <p:cNvSpPr>
            <a:spLocks noGrp="1"/>
          </p:cNvSpPr>
          <p:nvPr>
            <p:ph type="dt" sz="half" idx="10"/>
          </p:nvPr>
        </p:nvSpPr>
        <p:spPr/>
        <p:txBody>
          <a:bodyPr/>
          <a:lstStyle/>
          <a:p>
            <a:fld id="{D65AF895-E3FA-4CF6-9C6F-B84D5FA89BE4}" type="datetime1">
              <a:rPr lang="en-US" smtClean="0"/>
              <a:t>03/11/18</a:t>
            </a:fld>
            <a:endParaRPr lang="he-IL" dirty="0"/>
          </a:p>
        </p:txBody>
      </p:sp>
      <p:sp>
        <p:nvSpPr>
          <p:cNvPr id="5" name="מציין מיקום של כותרת תחתונה 4"/>
          <p:cNvSpPr>
            <a:spLocks noGrp="1"/>
          </p:cNvSpPr>
          <p:nvPr>
            <p:ph type="ftr" sz="quarter" idx="11"/>
          </p:nvPr>
        </p:nvSpPr>
        <p:spPr/>
        <p:txBody>
          <a:bodyPr/>
          <a:lstStyle/>
          <a:p>
            <a:endParaRPr lang="he-IL" dirty="0"/>
          </a:p>
        </p:txBody>
      </p:sp>
      <p:sp>
        <p:nvSpPr>
          <p:cNvPr id="6" name="מציין מיקום של מספר שקופית 5"/>
          <p:cNvSpPr>
            <a:spLocks noGrp="1"/>
          </p:cNvSpPr>
          <p:nvPr>
            <p:ph type="sldNum" sz="quarter" idx="12"/>
          </p:nvPr>
        </p:nvSpPr>
        <p:spPr/>
        <p:txBody>
          <a:bodyPr/>
          <a:lstStyle/>
          <a:p>
            <a:fld id="{3AA8EF2C-FD37-4154-B473-DEA434E64DDA}" type="slidenum">
              <a:rPr lang="he-IL" smtClean="0"/>
              <a:pPr/>
              <a:t>‹#›</a:t>
            </a:fld>
            <a:endParaRPr lang="he-IL"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כותרת אנכית וטקסט">
    <p:spTree>
      <p:nvGrpSpPr>
        <p:cNvPr id="1" name=""/>
        <p:cNvGrpSpPr/>
        <p:nvPr/>
      </p:nvGrpSpPr>
      <p:grpSpPr>
        <a:xfrm>
          <a:off x="0" y="0"/>
          <a:ext cx="0" cy="0"/>
          <a:chOff x="0" y="0"/>
          <a:chExt cx="0" cy="0"/>
        </a:xfrm>
      </p:grpSpPr>
      <p:sp>
        <p:nvSpPr>
          <p:cNvPr id="2" name="כותרת אנכית 1"/>
          <p:cNvSpPr>
            <a:spLocks noGrp="1"/>
          </p:cNvSpPr>
          <p:nvPr>
            <p:ph type="title" orient="vert"/>
          </p:nvPr>
        </p:nvSpPr>
        <p:spPr>
          <a:xfrm>
            <a:off x="6629400" y="274638"/>
            <a:ext cx="2057400" cy="5851525"/>
          </a:xfrm>
        </p:spPr>
        <p:txBody>
          <a:bodyPr vert="eaVert"/>
          <a:lstStyle/>
          <a:p>
            <a:r>
              <a:rPr lang="he-IL"/>
              <a:t>לחץ כדי לערוך סגנון כותרת של תבנית בסיס</a:t>
            </a:r>
          </a:p>
        </p:txBody>
      </p:sp>
      <p:sp>
        <p:nvSpPr>
          <p:cNvPr id="3" name="מציין מיקום של טקסט אנכי 2"/>
          <p:cNvSpPr>
            <a:spLocks noGrp="1"/>
          </p:cNvSpPr>
          <p:nvPr>
            <p:ph type="body" orient="vert" idx="1"/>
          </p:nvPr>
        </p:nvSpPr>
        <p:spPr>
          <a:xfrm>
            <a:off x="457200" y="274638"/>
            <a:ext cx="6019800" cy="5851525"/>
          </a:xfrm>
        </p:spPr>
        <p:txBody>
          <a:bodyPr vert="eaVert"/>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4" name="מציין מיקום של תאריך 3"/>
          <p:cNvSpPr>
            <a:spLocks noGrp="1"/>
          </p:cNvSpPr>
          <p:nvPr>
            <p:ph type="dt" sz="half" idx="10"/>
          </p:nvPr>
        </p:nvSpPr>
        <p:spPr/>
        <p:txBody>
          <a:bodyPr/>
          <a:lstStyle/>
          <a:p>
            <a:fld id="{89A89BB0-CD7C-46AD-B5A5-4697D8567216}" type="datetime1">
              <a:rPr lang="en-US" smtClean="0"/>
              <a:t>03/11/18</a:t>
            </a:fld>
            <a:endParaRPr lang="he-IL" dirty="0"/>
          </a:p>
        </p:txBody>
      </p:sp>
      <p:sp>
        <p:nvSpPr>
          <p:cNvPr id="5" name="מציין מיקום של כותרת תחתונה 4"/>
          <p:cNvSpPr>
            <a:spLocks noGrp="1"/>
          </p:cNvSpPr>
          <p:nvPr>
            <p:ph type="ftr" sz="quarter" idx="11"/>
          </p:nvPr>
        </p:nvSpPr>
        <p:spPr/>
        <p:txBody>
          <a:bodyPr/>
          <a:lstStyle/>
          <a:p>
            <a:endParaRPr lang="he-IL" dirty="0"/>
          </a:p>
        </p:txBody>
      </p:sp>
      <p:sp>
        <p:nvSpPr>
          <p:cNvPr id="6" name="מציין מיקום של מספר שקופית 5"/>
          <p:cNvSpPr>
            <a:spLocks noGrp="1"/>
          </p:cNvSpPr>
          <p:nvPr>
            <p:ph type="sldNum" sz="quarter" idx="12"/>
          </p:nvPr>
        </p:nvSpPr>
        <p:spPr/>
        <p:txBody>
          <a:bodyPr/>
          <a:lstStyle/>
          <a:p>
            <a:fld id="{3AA8EF2C-FD37-4154-B473-DEA434E64DDA}" type="slidenum">
              <a:rPr lang="he-IL" smtClean="0"/>
              <a:pPr/>
              <a:t>‹#›</a:t>
            </a:fld>
            <a:endParaRPr lang="he-IL"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שקופית כותרת">
    <p:spTree>
      <p:nvGrpSpPr>
        <p:cNvPr id="1" name=""/>
        <p:cNvGrpSpPr/>
        <p:nvPr/>
      </p:nvGrpSpPr>
      <p:grpSpPr>
        <a:xfrm>
          <a:off x="0" y="0"/>
          <a:ext cx="0" cy="0"/>
          <a:chOff x="0" y="0"/>
          <a:chExt cx="0" cy="0"/>
        </a:xfrm>
      </p:grpSpPr>
      <p:sp>
        <p:nvSpPr>
          <p:cNvPr id="2" name="כותרת 1"/>
          <p:cNvSpPr>
            <a:spLocks noGrp="1"/>
          </p:cNvSpPr>
          <p:nvPr>
            <p:ph type="ctrTitle"/>
          </p:nvPr>
        </p:nvSpPr>
        <p:spPr>
          <a:xfrm>
            <a:off x="1143000" y="1122363"/>
            <a:ext cx="6858000" cy="2387600"/>
          </a:xfrm>
        </p:spPr>
        <p:txBody>
          <a:bodyPr anchor="b"/>
          <a:lstStyle>
            <a:lvl1pPr algn="ctr">
              <a:defRPr sz="6000"/>
            </a:lvl1pPr>
          </a:lstStyle>
          <a:p>
            <a:r>
              <a:rPr lang="he-IL"/>
              <a:t>לחץ כדי לערוך סגנון כותרת של תבנית בסיס</a:t>
            </a:r>
            <a:endParaRPr lang="en-US"/>
          </a:p>
        </p:txBody>
      </p:sp>
      <p:sp>
        <p:nvSpPr>
          <p:cNvPr id="3" name="כותרת משנה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he-IL"/>
              <a:t>לחץ כדי לערוך סגנון כותרת משנה של תבנית בסיס</a:t>
            </a:r>
            <a:endParaRPr lang="en-US"/>
          </a:p>
        </p:txBody>
      </p:sp>
      <p:sp>
        <p:nvSpPr>
          <p:cNvPr id="4" name="מציין מיקום של תאריך 3"/>
          <p:cNvSpPr>
            <a:spLocks noGrp="1"/>
          </p:cNvSpPr>
          <p:nvPr>
            <p:ph type="dt" sz="half" idx="10"/>
          </p:nvPr>
        </p:nvSpPr>
        <p:spPr/>
        <p:txBody>
          <a:bodyPr/>
          <a:lstStyle/>
          <a:p>
            <a:fld id="{DAF79598-925F-4632-B7C3-2CC259D1BA68}" type="datetime1">
              <a:rPr lang="en-US" smtClean="0"/>
              <a:t>03/11/18</a:t>
            </a:fld>
            <a:endParaRPr lang="en-US" dirty="0"/>
          </a:p>
        </p:txBody>
      </p:sp>
      <p:sp>
        <p:nvSpPr>
          <p:cNvPr id="5" name="מציין מיקום של כותרת תחתונה 4"/>
          <p:cNvSpPr>
            <a:spLocks noGrp="1"/>
          </p:cNvSpPr>
          <p:nvPr>
            <p:ph type="ftr" sz="quarter" idx="11"/>
          </p:nvPr>
        </p:nvSpPr>
        <p:spPr/>
        <p:txBody>
          <a:bodyPr/>
          <a:lstStyle/>
          <a:p>
            <a:endParaRPr lang="en-US" dirty="0"/>
          </a:p>
        </p:txBody>
      </p:sp>
      <p:sp>
        <p:nvSpPr>
          <p:cNvPr id="6" name="מציין מיקום של מספר שקופית 5"/>
          <p:cNvSpPr>
            <a:spLocks noGrp="1"/>
          </p:cNvSpPr>
          <p:nvPr>
            <p:ph type="sldNum" sz="quarter" idx="12"/>
          </p:nvPr>
        </p:nvSpPr>
        <p:spPr/>
        <p:txBody>
          <a:bodyPr/>
          <a:lstStyle/>
          <a:p>
            <a:fld id="{41A64E95-13C2-43DB-9740-341CF6AE5ECB}" type="slidenum">
              <a:rPr lang="en-US" smtClean="0"/>
              <a:t>‹#›</a:t>
            </a:fld>
            <a:endParaRPr lang="en-US" dirty="0"/>
          </a:p>
        </p:txBody>
      </p:sp>
    </p:spTree>
    <p:extLst>
      <p:ext uri="{BB962C8B-B14F-4D97-AF65-F5344CB8AC3E}">
        <p14:creationId xmlns:p14="http://schemas.microsoft.com/office/powerpoint/2010/main" val="99968270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כותרת ותוכן">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a:t>לחץ כדי לערוך סגנון כותרת של תבנית בסיס</a:t>
            </a:r>
            <a:endParaRPr lang="en-US"/>
          </a:p>
        </p:txBody>
      </p:sp>
      <p:sp>
        <p:nvSpPr>
          <p:cNvPr id="3" name="מציין מיקום תוכן 2"/>
          <p:cNvSpPr>
            <a:spLocks noGrp="1"/>
          </p:cNvSpPr>
          <p:nvPr>
            <p:ph idx="1"/>
          </p:nvPr>
        </p:nvSpPr>
        <p:spPr/>
        <p:txBody>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endParaRPr lang="en-US"/>
          </a:p>
        </p:txBody>
      </p:sp>
      <p:sp>
        <p:nvSpPr>
          <p:cNvPr id="4" name="מציין מיקום של תאריך 3"/>
          <p:cNvSpPr>
            <a:spLocks noGrp="1"/>
          </p:cNvSpPr>
          <p:nvPr>
            <p:ph type="dt" sz="half" idx="10"/>
          </p:nvPr>
        </p:nvSpPr>
        <p:spPr/>
        <p:txBody>
          <a:bodyPr/>
          <a:lstStyle/>
          <a:p>
            <a:fld id="{368C1A4C-4F3F-4530-BD8E-A66A70A957FA}" type="datetime1">
              <a:rPr lang="en-US" smtClean="0"/>
              <a:t>03/11/18</a:t>
            </a:fld>
            <a:endParaRPr lang="en-US" dirty="0"/>
          </a:p>
        </p:txBody>
      </p:sp>
      <p:sp>
        <p:nvSpPr>
          <p:cNvPr id="5" name="מציין מיקום של כותרת תחתונה 4"/>
          <p:cNvSpPr>
            <a:spLocks noGrp="1"/>
          </p:cNvSpPr>
          <p:nvPr>
            <p:ph type="ftr" sz="quarter" idx="11"/>
          </p:nvPr>
        </p:nvSpPr>
        <p:spPr/>
        <p:txBody>
          <a:bodyPr/>
          <a:lstStyle/>
          <a:p>
            <a:endParaRPr lang="en-US" dirty="0"/>
          </a:p>
        </p:txBody>
      </p:sp>
      <p:sp>
        <p:nvSpPr>
          <p:cNvPr id="6" name="מציין מיקום של מספר שקופית 5"/>
          <p:cNvSpPr>
            <a:spLocks noGrp="1"/>
          </p:cNvSpPr>
          <p:nvPr>
            <p:ph type="sldNum" sz="quarter" idx="12"/>
          </p:nvPr>
        </p:nvSpPr>
        <p:spPr/>
        <p:txBody>
          <a:bodyPr/>
          <a:lstStyle/>
          <a:p>
            <a:fld id="{41A64E95-13C2-43DB-9740-341CF6AE5ECB}" type="slidenum">
              <a:rPr lang="en-US" smtClean="0"/>
              <a:t>‹#›</a:t>
            </a:fld>
            <a:endParaRPr lang="en-US" dirty="0"/>
          </a:p>
        </p:txBody>
      </p:sp>
    </p:spTree>
    <p:extLst>
      <p:ext uri="{BB962C8B-B14F-4D97-AF65-F5344CB8AC3E}">
        <p14:creationId xmlns:p14="http://schemas.microsoft.com/office/powerpoint/2010/main" val="263490529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כותרת מקטע עליונה">
    <p:spTree>
      <p:nvGrpSpPr>
        <p:cNvPr id="1" name=""/>
        <p:cNvGrpSpPr/>
        <p:nvPr/>
      </p:nvGrpSpPr>
      <p:grpSpPr>
        <a:xfrm>
          <a:off x="0" y="0"/>
          <a:ext cx="0" cy="0"/>
          <a:chOff x="0" y="0"/>
          <a:chExt cx="0" cy="0"/>
        </a:xfrm>
      </p:grpSpPr>
      <p:sp>
        <p:nvSpPr>
          <p:cNvPr id="2" name="כותרת 1"/>
          <p:cNvSpPr>
            <a:spLocks noGrp="1"/>
          </p:cNvSpPr>
          <p:nvPr>
            <p:ph type="title"/>
          </p:nvPr>
        </p:nvSpPr>
        <p:spPr>
          <a:xfrm>
            <a:off x="623888" y="1709738"/>
            <a:ext cx="7886700" cy="2852737"/>
          </a:xfrm>
        </p:spPr>
        <p:txBody>
          <a:bodyPr anchor="b"/>
          <a:lstStyle>
            <a:lvl1pPr>
              <a:defRPr sz="6000"/>
            </a:lvl1pPr>
          </a:lstStyle>
          <a:p>
            <a:r>
              <a:rPr lang="he-IL"/>
              <a:t>לחץ כדי לערוך סגנון כותרת של תבנית בסיס</a:t>
            </a:r>
            <a:endParaRPr lang="en-US"/>
          </a:p>
        </p:txBody>
      </p:sp>
      <p:sp>
        <p:nvSpPr>
          <p:cNvPr id="3" name="מציין מיקום טקסט 2"/>
          <p:cNvSpPr>
            <a:spLocks noGrp="1"/>
          </p:cNvSpPr>
          <p:nvPr>
            <p:ph type="body" idx="1"/>
          </p:nvPr>
        </p:nvSpPr>
        <p:spPr>
          <a:xfrm>
            <a:off x="623888" y="4589463"/>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he-IL"/>
              <a:t>לחץ כדי לערוך סגנונות טקסט של תבנית בסיס</a:t>
            </a:r>
          </a:p>
        </p:txBody>
      </p:sp>
      <p:sp>
        <p:nvSpPr>
          <p:cNvPr id="4" name="מציין מיקום של תאריך 3"/>
          <p:cNvSpPr>
            <a:spLocks noGrp="1"/>
          </p:cNvSpPr>
          <p:nvPr>
            <p:ph type="dt" sz="half" idx="10"/>
          </p:nvPr>
        </p:nvSpPr>
        <p:spPr/>
        <p:txBody>
          <a:bodyPr/>
          <a:lstStyle/>
          <a:p>
            <a:fld id="{39B6411A-9725-4D5B-911F-3D3ED5DA2DB0}" type="datetime1">
              <a:rPr lang="en-US" smtClean="0"/>
              <a:t>03/11/18</a:t>
            </a:fld>
            <a:endParaRPr lang="en-US" dirty="0"/>
          </a:p>
        </p:txBody>
      </p:sp>
      <p:sp>
        <p:nvSpPr>
          <p:cNvPr id="5" name="מציין מיקום של כותרת תחתונה 4"/>
          <p:cNvSpPr>
            <a:spLocks noGrp="1"/>
          </p:cNvSpPr>
          <p:nvPr>
            <p:ph type="ftr" sz="quarter" idx="11"/>
          </p:nvPr>
        </p:nvSpPr>
        <p:spPr/>
        <p:txBody>
          <a:bodyPr/>
          <a:lstStyle/>
          <a:p>
            <a:endParaRPr lang="en-US" dirty="0"/>
          </a:p>
        </p:txBody>
      </p:sp>
      <p:sp>
        <p:nvSpPr>
          <p:cNvPr id="6" name="מציין מיקום של מספר שקופית 5"/>
          <p:cNvSpPr>
            <a:spLocks noGrp="1"/>
          </p:cNvSpPr>
          <p:nvPr>
            <p:ph type="sldNum" sz="quarter" idx="12"/>
          </p:nvPr>
        </p:nvSpPr>
        <p:spPr/>
        <p:txBody>
          <a:bodyPr/>
          <a:lstStyle/>
          <a:p>
            <a:fld id="{41A64E95-13C2-43DB-9740-341CF6AE5ECB}" type="slidenum">
              <a:rPr lang="en-US" smtClean="0"/>
              <a:t>‹#›</a:t>
            </a:fld>
            <a:endParaRPr lang="en-US" dirty="0"/>
          </a:p>
        </p:txBody>
      </p:sp>
    </p:spTree>
    <p:extLst>
      <p:ext uri="{BB962C8B-B14F-4D97-AF65-F5344CB8AC3E}">
        <p14:creationId xmlns:p14="http://schemas.microsoft.com/office/powerpoint/2010/main" val="2863242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שני תכנים">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a:t>לחץ כדי לערוך סגנון כותרת של תבנית בסיס</a:t>
            </a:r>
            <a:endParaRPr lang="en-US"/>
          </a:p>
        </p:txBody>
      </p:sp>
      <p:sp>
        <p:nvSpPr>
          <p:cNvPr id="3" name="מציין מיקום תוכן 2"/>
          <p:cNvSpPr>
            <a:spLocks noGrp="1"/>
          </p:cNvSpPr>
          <p:nvPr>
            <p:ph sz="half" idx="1"/>
          </p:nvPr>
        </p:nvSpPr>
        <p:spPr>
          <a:xfrm>
            <a:off x="628650" y="1825625"/>
            <a:ext cx="3867150" cy="4351338"/>
          </a:xfrm>
        </p:spPr>
        <p:txBody>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endParaRPr lang="en-US"/>
          </a:p>
        </p:txBody>
      </p:sp>
      <p:sp>
        <p:nvSpPr>
          <p:cNvPr id="4" name="מציין מיקום תוכן 3"/>
          <p:cNvSpPr>
            <a:spLocks noGrp="1"/>
          </p:cNvSpPr>
          <p:nvPr>
            <p:ph sz="half" idx="2"/>
          </p:nvPr>
        </p:nvSpPr>
        <p:spPr>
          <a:xfrm>
            <a:off x="4648200" y="1825625"/>
            <a:ext cx="3867150" cy="4351338"/>
          </a:xfrm>
        </p:spPr>
        <p:txBody>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endParaRPr lang="en-US"/>
          </a:p>
        </p:txBody>
      </p:sp>
      <p:sp>
        <p:nvSpPr>
          <p:cNvPr id="5" name="מציין מיקום של תאריך 4"/>
          <p:cNvSpPr>
            <a:spLocks noGrp="1"/>
          </p:cNvSpPr>
          <p:nvPr>
            <p:ph type="dt" sz="half" idx="10"/>
          </p:nvPr>
        </p:nvSpPr>
        <p:spPr/>
        <p:txBody>
          <a:bodyPr/>
          <a:lstStyle/>
          <a:p>
            <a:fld id="{93925D2E-4312-4BEB-A2E4-D562FFFEF76F}" type="datetime1">
              <a:rPr lang="en-US" smtClean="0"/>
              <a:t>03/11/18</a:t>
            </a:fld>
            <a:endParaRPr lang="en-US" dirty="0"/>
          </a:p>
        </p:txBody>
      </p:sp>
      <p:sp>
        <p:nvSpPr>
          <p:cNvPr id="6" name="מציין מיקום של כותרת תחתונה 5"/>
          <p:cNvSpPr>
            <a:spLocks noGrp="1"/>
          </p:cNvSpPr>
          <p:nvPr>
            <p:ph type="ftr" sz="quarter" idx="11"/>
          </p:nvPr>
        </p:nvSpPr>
        <p:spPr/>
        <p:txBody>
          <a:bodyPr/>
          <a:lstStyle/>
          <a:p>
            <a:endParaRPr lang="en-US" dirty="0"/>
          </a:p>
        </p:txBody>
      </p:sp>
      <p:sp>
        <p:nvSpPr>
          <p:cNvPr id="7" name="מציין מיקום של מספר שקופית 6"/>
          <p:cNvSpPr>
            <a:spLocks noGrp="1"/>
          </p:cNvSpPr>
          <p:nvPr>
            <p:ph type="sldNum" sz="quarter" idx="12"/>
          </p:nvPr>
        </p:nvSpPr>
        <p:spPr/>
        <p:txBody>
          <a:bodyPr/>
          <a:lstStyle/>
          <a:p>
            <a:fld id="{41A64E95-13C2-43DB-9740-341CF6AE5ECB}" type="slidenum">
              <a:rPr lang="en-US" smtClean="0"/>
              <a:t>‹#›</a:t>
            </a:fld>
            <a:endParaRPr lang="en-US" dirty="0"/>
          </a:p>
        </p:txBody>
      </p:sp>
    </p:spTree>
    <p:extLst>
      <p:ext uri="{BB962C8B-B14F-4D97-AF65-F5344CB8AC3E}">
        <p14:creationId xmlns:p14="http://schemas.microsoft.com/office/powerpoint/2010/main" val="102828062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השוואה">
    <p:spTree>
      <p:nvGrpSpPr>
        <p:cNvPr id="1" name=""/>
        <p:cNvGrpSpPr/>
        <p:nvPr/>
      </p:nvGrpSpPr>
      <p:grpSpPr>
        <a:xfrm>
          <a:off x="0" y="0"/>
          <a:ext cx="0" cy="0"/>
          <a:chOff x="0" y="0"/>
          <a:chExt cx="0" cy="0"/>
        </a:xfrm>
      </p:grpSpPr>
      <p:sp>
        <p:nvSpPr>
          <p:cNvPr id="2" name="כותרת 1"/>
          <p:cNvSpPr>
            <a:spLocks noGrp="1"/>
          </p:cNvSpPr>
          <p:nvPr>
            <p:ph type="title"/>
          </p:nvPr>
        </p:nvSpPr>
        <p:spPr>
          <a:xfrm>
            <a:off x="630238" y="365125"/>
            <a:ext cx="7886700" cy="1325563"/>
          </a:xfrm>
        </p:spPr>
        <p:txBody>
          <a:bodyPr/>
          <a:lstStyle/>
          <a:p>
            <a:r>
              <a:rPr lang="he-IL"/>
              <a:t>לחץ כדי לערוך סגנון כותרת של תבנית בסיס</a:t>
            </a:r>
            <a:endParaRPr lang="en-US"/>
          </a:p>
        </p:txBody>
      </p:sp>
      <p:sp>
        <p:nvSpPr>
          <p:cNvPr id="3" name="מציין מיקום טקסט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a:t>לחץ כדי לערוך סגנונות טקסט של תבנית בסיס</a:t>
            </a:r>
          </a:p>
        </p:txBody>
      </p:sp>
      <p:sp>
        <p:nvSpPr>
          <p:cNvPr id="4" name="מציין מיקום תוכן 3"/>
          <p:cNvSpPr>
            <a:spLocks noGrp="1"/>
          </p:cNvSpPr>
          <p:nvPr>
            <p:ph sz="half" idx="2"/>
          </p:nvPr>
        </p:nvSpPr>
        <p:spPr>
          <a:xfrm>
            <a:off x="630238" y="2505075"/>
            <a:ext cx="3868737" cy="3684588"/>
          </a:xfrm>
        </p:spPr>
        <p:txBody>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endParaRPr lang="en-US"/>
          </a:p>
        </p:txBody>
      </p:sp>
      <p:sp>
        <p:nvSpPr>
          <p:cNvPr id="5" name="מציין מיקום טקסט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a:t>לחץ כדי לערוך סגנונות טקסט של תבנית בסיס</a:t>
            </a:r>
          </a:p>
        </p:txBody>
      </p:sp>
      <p:sp>
        <p:nvSpPr>
          <p:cNvPr id="6" name="מציין מיקום תוכן 5"/>
          <p:cNvSpPr>
            <a:spLocks noGrp="1"/>
          </p:cNvSpPr>
          <p:nvPr>
            <p:ph sz="quarter" idx="4"/>
          </p:nvPr>
        </p:nvSpPr>
        <p:spPr>
          <a:xfrm>
            <a:off x="4629150" y="2505075"/>
            <a:ext cx="3887788" cy="3684588"/>
          </a:xfrm>
        </p:spPr>
        <p:txBody>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endParaRPr lang="en-US"/>
          </a:p>
        </p:txBody>
      </p:sp>
      <p:sp>
        <p:nvSpPr>
          <p:cNvPr id="7" name="מציין מיקום של תאריך 6"/>
          <p:cNvSpPr>
            <a:spLocks noGrp="1"/>
          </p:cNvSpPr>
          <p:nvPr>
            <p:ph type="dt" sz="half" idx="10"/>
          </p:nvPr>
        </p:nvSpPr>
        <p:spPr/>
        <p:txBody>
          <a:bodyPr/>
          <a:lstStyle/>
          <a:p>
            <a:fld id="{CBC39826-567A-4BEE-A89A-4DD056D57CE5}" type="datetime1">
              <a:rPr lang="en-US" smtClean="0"/>
              <a:t>03/11/18</a:t>
            </a:fld>
            <a:endParaRPr lang="en-US" dirty="0"/>
          </a:p>
        </p:txBody>
      </p:sp>
      <p:sp>
        <p:nvSpPr>
          <p:cNvPr id="8" name="מציין מיקום של כותרת תחתונה 7"/>
          <p:cNvSpPr>
            <a:spLocks noGrp="1"/>
          </p:cNvSpPr>
          <p:nvPr>
            <p:ph type="ftr" sz="quarter" idx="11"/>
          </p:nvPr>
        </p:nvSpPr>
        <p:spPr/>
        <p:txBody>
          <a:bodyPr/>
          <a:lstStyle/>
          <a:p>
            <a:endParaRPr lang="en-US" dirty="0"/>
          </a:p>
        </p:txBody>
      </p:sp>
      <p:sp>
        <p:nvSpPr>
          <p:cNvPr id="9" name="מציין מיקום של מספר שקופית 8"/>
          <p:cNvSpPr>
            <a:spLocks noGrp="1"/>
          </p:cNvSpPr>
          <p:nvPr>
            <p:ph type="sldNum" sz="quarter" idx="12"/>
          </p:nvPr>
        </p:nvSpPr>
        <p:spPr/>
        <p:txBody>
          <a:bodyPr/>
          <a:lstStyle/>
          <a:p>
            <a:fld id="{41A64E95-13C2-43DB-9740-341CF6AE5ECB}" type="slidenum">
              <a:rPr lang="en-US" smtClean="0"/>
              <a:t>‹#›</a:t>
            </a:fld>
            <a:endParaRPr lang="en-US" dirty="0"/>
          </a:p>
        </p:txBody>
      </p:sp>
    </p:spTree>
    <p:extLst>
      <p:ext uri="{BB962C8B-B14F-4D97-AF65-F5344CB8AC3E}">
        <p14:creationId xmlns:p14="http://schemas.microsoft.com/office/powerpoint/2010/main" val="141161419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כותרת בלבד">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a:t>לחץ כדי לערוך סגנון כותרת של תבנית בסיס</a:t>
            </a:r>
            <a:endParaRPr lang="en-US"/>
          </a:p>
        </p:txBody>
      </p:sp>
      <p:sp>
        <p:nvSpPr>
          <p:cNvPr id="3" name="מציין מיקום של תאריך 2"/>
          <p:cNvSpPr>
            <a:spLocks noGrp="1"/>
          </p:cNvSpPr>
          <p:nvPr>
            <p:ph type="dt" sz="half" idx="10"/>
          </p:nvPr>
        </p:nvSpPr>
        <p:spPr/>
        <p:txBody>
          <a:bodyPr/>
          <a:lstStyle/>
          <a:p>
            <a:fld id="{5E306502-2E99-4A2A-83C5-60195F6A8E11}" type="datetime1">
              <a:rPr lang="en-US" smtClean="0"/>
              <a:t>03/11/18</a:t>
            </a:fld>
            <a:endParaRPr lang="en-US" dirty="0"/>
          </a:p>
        </p:txBody>
      </p:sp>
      <p:sp>
        <p:nvSpPr>
          <p:cNvPr id="4" name="מציין מיקום של כותרת תחתונה 3"/>
          <p:cNvSpPr>
            <a:spLocks noGrp="1"/>
          </p:cNvSpPr>
          <p:nvPr>
            <p:ph type="ftr" sz="quarter" idx="11"/>
          </p:nvPr>
        </p:nvSpPr>
        <p:spPr/>
        <p:txBody>
          <a:bodyPr/>
          <a:lstStyle/>
          <a:p>
            <a:endParaRPr lang="en-US" dirty="0"/>
          </a:p>
        </p:txBody>
      </p:sp>
      <p:sp>
        <p:nvSpPr>
          <p:cNvPr id="5" name="מציין מיקום של מספר שקופית 4"/>
          <p:cNvSpPr>
            <a:spLocks noGrp="1"/>
          </p:cNvSpPr>
          <p:nvPr>
            <p:ph type="sldNum" sz="quarter" idx="12"/>
          </p:nvPr>
        </p:nvSpPr>
        <p:spPr/>
        <p:txBody>
          <a:bodyPr/>
          <a:lstStyle/>
          <a:p>
            <a:fld id="{41A64E95-13C2-43DB-9740-341CF6AE5ECB}" type="slidenum">
              <a:rPr lang="en-US" smtClean="0"/>
              <a:t>‹#›</a:t>
            </a:fld>
            <a:endParaRPr lang="en-US" dirty="0"/>
          </a:p>
        </p:txBody>
      </p:sp>
    </p:spTree>
    <p:extLst>
      <p:ext uri="{BB962C8B-B14F-4D97-AF65-F5344CB8AC3E}">
        <p14:creationId xmlns:p14="http://schemas.microsoft.com/office/powerpoint/2010/main" val="66504300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ריק">
    <p:spTree>
      <p:nvGrpSpPr>
        <p:cNvPr id="1" name=""/>
        <p:cNvGrpSpPr/>
        <p:nvPr/>
      </p:nvGrpSpPr>
      <p:grpSpPr>
        <a:xfrm>
          <a:off x="0" y="0"/>
          <a:ext cx="0" cy="0"/>
          <a:chOff x="0" y="0"/>
          <a:chExt cx="0" cy="0"/>
        </a:xfrm>
      </p:grpSpPr>
      <p:sp>
        <p:nvSpPr>
          <p:cNvPr id="2" name="מציין מיקום של תאריך 1"/>
          <p:cNvSpPr>
            <a:spLocks noGrp="1"/>
          </p:cNvSpPr>
          <p:nvPr>
            <p:ph type="dt" sz="half" idx="10"/>
          </p:nvPr>
        </p:nvSpPr>
        <p:spPr/>
        <p:txBody>
          <a:bodyPr/>
          <a:lstStyle/>
          <a:p>
            <a:fld id="{E3720DE5-C91C-4834-8505-705C88E989B7}" type="datetime1">
              <a:rPr lang="en-US" smtClean="0"/>
              <a:t>03/11/18</a:t>
            </a:fld>
            <a:endParaRPr lang="en-US" dirty="0"/>
          </a:p>
        </p:txBody>
      </p:sp>
      <p:sp>
        <p:nvSpPr>
          <p:cNvPr id="3" name="מציין מיקום של כותרת תחתונה 2"/>
          <p:cNvSpPr>
            <a:spLocks noGrp="1"/>
          </p:cNvSpPr>
          <p:nvPr>
            <p:ph type="ftr" sz="quarter" idx="11"/>
          </p:nvPr>
        </p:nvSpPr>
        <p:spPr/>
        <p:txBody>
          <a:bodyPr/>
          <a:lstStyle/>
          <a:p>
            <a:endParaRPr lang="en-US" dirty="0"/>
          </a:p>
        </p:txBody>
      </p:sp>
      <p:sp>
        <p:nvSpPr>
          <p:cNvPr id="4" name="מציין מיקום של מספר שקופית 3"/>
          <p:cNvSpPr>
            <a:spLocks noGrp="1"/>
          </p:cNvSpPr>
          <p:nvPr>
            <p:ph type="sldNum" sz="quarter" idx="12"/>
          </p:nvPr>
        </p:nvSpPr>
        <p:spPr/>
        <p:txBody>
          <a:bodyPr/>
          <a:lstStyle/>
          <a:p>
            <a:fld id="{41A64E95-13C2-43DB-9740-341CF6AE5ECB}" type="slidenum">
              <a:rPr lang="en-US" smtClean="0"/>
              <a:t>‹#›</a:t>
            </a:fld>
            <a:endParaRPr lang="en-US" dirty="0"/>
          </a:p>
        </p:txBody>
      </p:sp>
    </p:spTree>
    <p:extLst>
      <p:ext uri="{BB962C8B-B14F-4D97-AF65-F5344CB8AC3E}">
        <p14:creationId xmlns:p14="http://schemas.microsoft.com/office/powerpoint/2010/main" val="33964166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תוכן עם כיתוב">
    <p:spTree>
      <p:nvGrpSpPr>
        <p:cNvPr id="1" name=""/>
        <p:cNvGrpSpPr/>
        <p:nvPr/>
      </p:nvGrpSpPr>
      <p:grpSpPr>
        <a:xfrm>
          <a:off x="0" y="0"/>
          <a:ext cx="0" cy="0"/>
          <a:chOff x="0" y="0"/>
          <a:chExt cx="0" cy="0"/>
        </a:xfrm>
      </p:grpSpPr>
      <p:sp>
        <p:nvSpPr>
          <p:cNvPr id="2" name="כותרת 1"/>
          <p:cNvSpPr>
            <a:spLocks noGrp="1"/>
          </p:cNvSpPr>
          <p:nvPr>
            <p:ph type="title"/>
          </p:nvPr>
        </p:nvSpPr>
        <p:spPr>
          <a:xfrm>
            <a:off x="630238" y="457200"/>
            <a:ext cx="2949575" cy="1600200"/>
          </a:xfrm>
        </p:spPr>
        <p:txBody>
          <a:bodyPr anchor="b"/>
          <a:lstStyle>
            <a:lvl1pPr>
              <a:defRPr sz="3200"/>
            </a:lvl1pPr>
          </a:lstStyle>
          <a:p>
            <a:r>
              <a:rPr lang="he-IL"/>
              <a:t>לחץ כדי לערוך סגנון כותרת של תבנית בסיס</a:t>
            </a:r>
            <a:endParaRPr lang="en-US"/>
          </a:p>
        </p:txBody>
      </p:sp>
      <p:sp>
        <p:nvSpPr>
          <p:cNvPr id="3" name="מציין מיקום תוכן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endParaRPr lang="en-US"/>
          </a:p>
        </p:txBody>
      </p:sp>
      <p:sp>
        <p:nvSpPr>
          <p:cNvPr id="4" name="מציין מיקום טקסט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e-IL"/>
              <a:t>לחץ כדי לערוך סגנונות טקסט של תבנית בסיס</a:t>
            </a:r>
          </a:p>
        </p:txBody>
      </p:sp>
      <p:sp>
        <p:nvSpPr>
          <p:cNvPr id="5" name="מציין מיקום של תאריך 4"/>
          <p:cNvSpPr>
            <a:spLocks noGrp="1"/>
          </p:cNvSpPr>
          <p:nvPr>
            <p:ph type="dt" sz="half" idx="10"/>
          </p:nvPr>
        </p:nvSpPr>
        <p:spPr/>
        <p:txBody>
          <a:bodyPr/>
          <a:lstStyle/>
          <a:p>
            <a:fld id="{294B4183-206F-4A81-9D3C-A12E0ADFF2CE}" type="datetime1">
              <a:rPr lang="en-US" smtClean="0"/>
              <a:t>03/11/18</a:t>
            </a:fld>
            <a:endParaRPr lang="en-US" dirty="0"/>
          </a:p>
        </p:txBody>
      </p:sp>
      <p:sp>
        <p:nvSpPr>
          <p:cNvPr id="6" name="מציין מיקום של כותרת תחתונה 5"/>
          <p:cNvSpPr>
            <a:spLocks noGrp="1"/>
          </p:cNvSpPr>
          <p:nvPr>
            <p:ph type="ftr" sz="quarter" idx="11"/>
          </p:nvPr>
        </p:nvSpPr>
        <p:spPr/>
        <p:txBody>
          <a:bodyPr/>
          <a:lstStyle/>
          <a:p>
            <a:endParaRPr lang="en-US" dirty="0"/>
          </a:p>
        </p:txBody>
      </p:sp>
      <p:sp>
        <p:nvSpPr>
          <p:cNvPr id="7" name="מציין מיקום של מספר שקופית 6"/>
          <p:cNvSpPr>
            <a:spLocks noGrp="1"/>
          </p:cNvSpPr>
          <p:nvPr>
            <p:ph type="sldNum" sz="quarter" idx="12"/>
          </p:nvPr>
        </p:nvSpPr>
        <p:spPr/>
        <p:txBody>
          <a:bodyPr/>
          <a:lstStyle/>
          <a:p>
            <a:fld id="{41A64E95-13C2-43DB-9740-341CF6AE5ECB}" type="slidenum">
              <a:rPr lang="en-US" smtClean="0"/>
              <a:t>‹#›</a:t>
            </a:fld>
            <a:endParaRPr lang="en-US" dirty="0"/>
          </a:p>
        </p:txBody>
      </p:sp>
    </p:spTree>
    <p:extLst>
      <p:ext uri="{BB962C8B-B14F-4D97-AF65-F5344CB8AC3E}">
        <p14:creationId xmlns:p14="http://schemas.microsoft.com/office/powerpoint/2010/main" val="42182853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כותרת ותוכן">
    <p:spTree>
      <p:nvGrpSpPr>
        <p:cNvPr id="1" name=""/>
        <p:cNvGrpSpPr/>
        <p:nvPr/>
      </p:nvGrpSpPr>
      <p:grpSpPr>
        <a:xfrm>
          <a:off x="0" y="0"/>
          <a:ext cx="0" cy="0"/>
          <a:chOff x="0" y="0"/>
          <a:chExt cx="0" cy="0"/>
        </a:xfrm>
      </p:grpSpPr>
      <p:sp>
        <p:nvSpPr>
          <p:cNvPr id="6" name="מציין מיקום של מספר שקופית 5"/>
          <p:cNvSpPr>
            <a:spLocks noGrp="1"/>
          </p:cNvSpPr>
          <p:nvPr>
            <p:ph type="sldNum" sz="quarter" idx="12"/>
          </p:nvPr>
        </p:nvSpPr>
        <p:spPr>
          <a:xfrm>
            <a:off x="0" y="0"/>
            <a:ext cx="2133600" cy="365125"/>
          </a:xfrm>
        </p:spPr>
        <p:txBody>
          <a:bodyPr/>
          <a:lstStyle>
            <a:lvl1pPr>
              <a:defRPr>
                <a:solidFill>
                  <a:schemeClr val="tx1"/>
                </a:solidFill>
              </a:defRPr>
            </a:lvl1pPr>
          </a:lstStyle>
          <a:p>
            <a:fld id="{3AA8EF2C-FD37-4154-B473-DEA434E64DDA}" type="slidenum">
              <a:rPr lang="he-IL" smtClean="0"/>
              <a:pPr/>
              <a:t>‹#›</a:t>
            </a:fld>
            <a:endParaRPr lang="he-IL" dirty="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תמונה עם כיתוב">
    <p:spTree>
      <p:nvGrpSpPr>
        <p:cNvPr id="1" name=""/>
        <p:cNvGrpSpPr/>
        <p:nvPr/>
      </p:nvGrpSpPr>
      <p:grpSpPr>
        <a:xfrm>
          <a:off x="0" y="0"/>
          <a:ext cx="0" cy="0"/>
          <a:chOff x="0" y="0"/>
          <a:chExt cx="0" cy="0"/>
        </a:xfrm>
      </p:grpSpPr>
      <p:sp>
        <p:nvSpPr>
          <p:cNvPr id="2" name="כותרת 1"/>
          <p:cNvSpPr>
            <a:spLocks noGrp="1"/>
          </p:cNvSpPr>
          <p:nvPr>
            <p:ph type="title"/>
          </p:nvPr>
        </p:nvSpPr>
        <p:spPr>
          <a:xfrm>
            <a:off x="630238" y="457200"/>
            <a:ext cx="2949575" cy="1600200"/>
          </a:xfrm>
        </p:spPr>
        <p:txBody>
          <a:bodyPr anchor="b"/>
          <a:lstStyle>
            <a:lvl1pPr>
              <a:defRPr sz="3200"/>
            </a:lvl1pPr>
          </a:lstStyle>
          <a:p>
            <a:r>
              <a:rPr lang="he-IL"/>
              <a:t>לחץ כדי לערוך סגנון כותרת של תבנית בסיס</a:t>
            </a:r>
            <a:endParaRPr lang="en-US"/>
          </a:p>
        </p:txBody>
      </p:sp>
      <p:sp>
        <p:nvSpPr>
          <p:cNvPr id="3" name="מציין מיקום של תמונה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מציין מיקום טקסט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e-IL"/>
              <a:t>לחץ כדי לערוך סגנונות טקסט של תבנית בסיס</a:t>
            </a:r>
          </a:p>
        </p:txBody>
      </p:sp>
      <p:sp>
        <p:nvSpPr>
          <p:cNvPr id="5" name="מציין מיקום של תאריך 4"/>
          <p:cNvSpPr>
            <a:spLocks noGrp="1"/>
          </p:cNvSpPr>
          <p:nvPr>
            <p:ph type="dt" sz="half" idx="10"/>
          </p:nvPr>
        </p:nvSpPr>
        <p:spPr/>
        <p:txBody>
          <a:bodyPr/>
          <a:lstStyle/>
          <a:p>
            <a:fld id="{3C54E358-C20B-47B6-B365-442F2D3AB5C5}" type="datetime1">
              <a:rPr lang="en-US" smtClean="0"/>
              <a:t>03/11/18</a:t>
            </a:fld>
            <a:endParaRPr lang="en-US" dirty="0"/>
          </a:p>
        </p:txBody>
      </p:sp>
      <p:sp>
        <p:nvSpPr>
          <p:cNvPr id="6" name="מציין מיקום של כותרת תחתונה 5"/>
          <p:cNvSpPr>
            <a:spLocks noGrp="1"/>
          </p:cNvSpPr>
          <p:nvPr>
            <p:ph type="ftr" sz="quarter" idx="11"/>
          </p:nvPr>
        </p:nvSpPr>
        <p:spPr/>
        <p:txBody>
          <a:bodyPr/>
          <a:lstStyle/>
          <a:p>
            <a:endParaRPr lang="en-US" dirty="0"/>
          </a:p>
        </p:txBody>
      </p:sp>
      <p:sp>
        <p:nvSpPr>
          <p:cNvPr id="7" name="מציין מיקום של מספר שקופית 6"/>
          <p:cNvSpPr>
            <a:spLocks noGrp="1"/>
          </p:cNvSpPr>
          <p:nvPr>
            <p:ph type="sldNum" sz="quarter" idx="12"/>
          </p:nvPr>
        </p:nvSpPr>
        <p:spPr/>
        <p:txBody>
          <a:bodyPr/>
          <a:lstStyle/>
          <a:p>
            <a:fld id="{41A64E95-13C2-43DB-9740-341CF6AE5ECB}" type="slidenum">
              <a:rPr lang="en-US" smtClean="0"/>
              <a:t>‹#›</a:t>
            </a:fld>
            <a:endParaRPr lang="en-US" dirty="0"/>
          </a:p>
        </p:txBody>
      </p:sp>
    </p:spTree>
    <p:extLst>
      <p:ext uri="{BB962C8B-B14F-4D97-AF65-F5344CB8AC3E}">
        <p14:creationId xmlns:p14="http://schemas.microsoft.com/office/powerpoint/2010/main" val="256972828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כותרת וטקסט אנכי">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a:t>לחץ כדי לערוך סגנון כותרת של תבנית בסיס</a:t>
            </a:r>
            <a:endParaRPr lang="en-US"/>
          </a:p>
        </p:txBody>
      </p:sp>
      <p:sp>
        <p:nvSpPr>
          <p:cNvPr id="3" name="מציין מיקום של טקסט אנכי 2"/>
          <p:cNvSpPr>
            <a:spLocks noGrp="1"/>
          </p:cNvSpPr>
          <p:nvPr>
            <p:ph type="body" orient="vert" idx="1"/>
          </p:nvPr>
        </p:nvSpPr>
        <p:spPr/>
        <p:txBody>
          <a:bodyPr vert="eaVert"/>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endParaRPr lang="en-US"/>
          </a:p>
        </p:txBody>
      </p:sp>
      <p:sp>
        <p:nvSpPr>
          <p:cNvPr id="4" name="מציין מיקום של תאריך 3"/>
          <p:cNvSpPr>
            <a:spLocks noGrp="1"/>
          </p:cNvSpPr>
          <p:nvPr>
            <p:ph type="dt" sz="half" idx="10"/>
          </p:nvPr>
        </p:nvSpPr>
        <p:spPr/>
        <p:txBody>
          <a:bodyPr/>
          <a:lstStyle/>
          <a:p>
            <a:fld id="{122BDEC9-8D75-4608-9349-2AD817AECDAA}" type="datetime1">
              <a:rPr lang="en-US" smtClean="0"/>
              <a:t>03/11/18</a:t>
            </a:fld>
            <a:endParaRPr lang="en-US" dirty="0"/>
          </a:p>
        </p:txBody>
      </p:sp>
      <p:sp>
        <p:nvSpPr>
          <p:cNvPr id="5" name="מציין מיקום של כותרת תחתונה 4"/>
          <p:cNvSpPr>
            <a:spLocks noGrp="1"/>
          </p:cNvSpPr>
          <p:nvPr>
            <p:ph type="ftr" sz="quarter" idx="11"/>
          </p:nvPr>
        </p:nvSpPr>
        <p:spPr/>
        <p:txBody>
          <a:bodyPr/>
          <a:lstStyle/>
          <a:p>
            <a:endParaRPr lang="en-US" dirty="0"/>
          </a:p>
        </p:txBody>
      </p:sp>
      <p:sp>
        <p:nvSpPr>
          <p:cNvPr id="6" name="מציין מיקום של מספר שקופית 5"/>
          <p:cNvSpPr>
            <a:spLocks noGrp="1"/>
          </p:cNvSpPr>
          <p:nvPr>
            <p:ph type="sldNum" sz="quarter" idx="12"/>
          </p:nvPr>
        </p:nvSpPr>
        <p:spPr/>
        <p:txBody>
          <a:bodyPr/>
          <a:lstStyle/>
          <a:p>
            <a:fld id="{41A64E95-13C2-43DB-9740-341CF6AE5ECB}" type="slidenum">
              <a:rPr lang="en-US" smtClean="0"/>
              <a:t>‹#›</a:t>
            </a:fld>
            <a:endParaRPr lang="en-US" dirty="0"/>
          </a:p>
        </p:txBody>
      </p:sp>
    </p:spTree>
    <p:extLst>
      <p:ext uri="{BB962C8B-B14F-4D97-AF65-F5344CB8AC3E}">
        <p14:creationId xmlns:p14="http://schemas.microsoft.com/office/powerpoint/2010/main" val="137967599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כותרת אנכית וטקסט">
    <p:spTree>
      <p:nvGrpSpPr>
        <p:cNvPr id="1" name=""/>
        <p:cNvGrpSpPr/>
        <p:nvPr/>
      </p:nvGrpSpPr>
      <p:grpSpPr>
        <a:xfrm>
          <a:off x="0" y="0"/>
          <a:ext cx="0" cy="0"/>
          <a:chOff x="0" y="0"/>
          <a:chExt cx="0" cy="0"/>
        </a:xfrm>
      </p:grpSpPr>
      <p:sp>
        <p:nvSpPr>
          <p:cNvPr id="2" name="כותרת אנכית 1"/>
          <p:cNvSpPr>
            <a:spLocks noGrp="1"/>
          </p:cNvSpPr>
          <p:nvPr>
            <p:ph type="title" orient="vert"/>
          </p:nvPr>
        </p:nvSpPr>
        <p:spPr>
          <a:xfrm>
            <a:off x="6543675" y="365125"/>
            <a:ext cx="1971675" cy="5811838"/>
          </a:xfrm>
        </p:spPr>
        <p:txBody>
          <a:bodyPr vert="eaVert"/>
          <a:lstStyle/>
          <a:p>
            <a:r>
              <a:rPr lang="he-IL"/>
              <a:t>לחץ כדי לערוך סגנון כותרת של תבנית בסיס</a:t>
            </a:r>
            <a:endParaRPr lang="en-US"/>
          </a:p>
        </p:txBody>
      </p:sp>
      <p:sp>
        <p:nvSpPr>
          <p:cNvPr id="3" name="מציין מיקום של טקסט אנכי 2"/>
          <p:cNvSpPr>
            <a:spLocks noGrp="1"/>
          </p:cNvSpPr>
          <p:nvPr>
            <p:ph type="body" orient="vert" idx="1"/>
          </p:nvPr>
        </p:nvSpPr>
        <p:spPr>
          <a:xfrm>
            <a:off x="628650" y="365125"/>
            <a:ext cx="5762625" cy="5811838"/>
          </a:xfrm>
        </p:spPr>
        <p:txBody>
          <a:bodyPr vert="eaVert"/>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endParaRPr lang="en-US"/>
          </a:p>
        </p:txBody>
      </p:sp>
      <p:sp>
        <p:nvSpPr>
          <p:cNvPr id="4" name="מציין מיקום של תאריך 3"/>
          <p:cNvSpPr>
            <a:spLocks noGrp="1"/>
          </p:cNvSpPr>
          <p:nvPr>
            <p:ph type="dt" sz="half" idx="10"/>
          </p:nvPr>
        </p:nvSpPr>
        <p:spPr/>
        <p:txBody>
          <a:bodyPr/>
          <a:lstStyle/>
          <a:p>
            <a:fld id="{5B38F05A-0FD6-44AE-9D16-D8668C02B85D}" type="datetime1">
              <a:rPr lang="en-US" smtClean="0"/>
              <a:t>03/11/18</a:t>
            </a:fld>
            <a:endParaRPr lang="en-US" dirty="0"/>
          </a:p>
        </p:txBody>
      </p:sp>
      <p:sp>
        <p:nvSpPr>
          <p:cNvPr id="5" name="מציין מיקום של כותרת תחתונה 4"/>
          <p:cNvSpPr>
            <a:spLocks noGrp="1"/>
          </p:cNvSpPr>
          <p:nvPr>
            <p:ph type="ftr" sz="quarter" idx="11"/>
          </p:nvPr>
        </p:nvSpPr>
        <p:spPr/>
        <p:txBody>
          <a:bodyPr/>
          <a:lstStyle/>
          <a:p>
            <a:endParaRPr lang="en-US" dirty="0"/>
          </a:p>
        </p:txBody>
      </p:sp>
      <p:sp>
        <p:nvSpPr>
          <p:cNvPr id="6" name="מציין מיקום של מספר שקופית 5"/>
          <p:cNvSpPr>
            <a:spLocks noGrp="1"/>
          </p:cNvSpPr>
          <p:nvPr>
            <p:ph type="sldNum" sz="quarter" idx="12"/>
          </p:nvPr>
        </p:nvSpPr>
        <p:spPr/>
        <p:txBody>
          <a:bodyPr/>
          <a:lstStyle/>
          <a:p>
            <a:fld id="{41A64E95-13C2-43DB-9740-341CF6AE5ECB}" type="slidenum">
              <a:rPr lang="en-US" smtClean="0"/>
              <a:t>‹#›</a:t>
            </a:fld>
            <a:endParaRPr lang="en-US" dirty="0"/>
          </a:p>
        </p:txBody>
      </p:sp>
    </p:spTree>
    <p:extLst>
      <p:ext uri="{BB962C8B-B14F-4D97-AF65-F5344CB8AC3E}">
        <p14:creationId xmlns:p14="http://schemas.microsoft.com/office/powerpoint/2010/main" val="14573233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כותרת מקטע עליונה">
    <p:spTree>
      <p:nvGrpSpPr>
        <p:cNvPr id="1" name=""/>
        <p:cNvGrpSpPr/>
        <p:nvPr/>
      </p:nvGrpSpPr>
      <p:grpSpPr>
        <a:xfrm>
          <a:off x="0" y="0"/>
          <a:ext cx="0" cy="0"/>
          <a:chOff x="0" y="0"/>
          <a:chExt cx="0" cy="0"/>
        </a:xfrm>
      </p:grpSpPr>
      <p:sp>
        <p:nvSpPr>
          <p:cNvPr id="2" name="כותרת 1"/>
          <p:cNvSpPr>
            <a:spLocks noGrp="1"/>
          </p:cNvSpPr>
          <p:nvPr>
            <p:ph type="title"/>
          </p:nvPr>
        </p:nvSpPr>
        <p:spPr>
          <a:xfrm>
            <a:off x="722313" y="4406900"/>
            <a:ext cx="7772400" cy="1362075"/>
          </a:xfrm>
        </p:spPr>
        <p:txBody>
          <a:bodyPr anchor="t"/>
          <a:lstStyle>
            <a:lvl1pPr algn="r">
              <a:defRPr sz="4000" b="1" cap="all"/>
            </a:lvl1pPr>
          </a:lstStyle>
          <a:p>
            <a:r>
              <a:rPr lang="he-IL"/>
              <a:t>לחץ כדי לערוך סגנון כותרת של תבנית בסיס</a:t>
            </a:r>
          </a:p>
        </p:txBody>
      </p:sp>
      <p:sp>
        <p:nvSpPr>
          <p:cNvPr id="3" name="מציין מיקום טקסט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he-IL"/>
              <a:t>לחץ כדי לערוך סגנונות טקסט של תבנית בסיס</a:t>
            </a:r>
          </a:p>
        </p:txBody>
      </p:sp>
      <p:sp>
        <p:nvSpPr>
          <p:cNvPr id="4" name="מציין מיקום של תאריך 3"/>
          <p:cNvSpPr>
            <a:spLocks noGrp="1"/>
          </p:cNvSpPr>
          <p:nvPr>
            <p:ph type="dt" sz="half" idx="10"/>
          </p:nvPr>
        </p:nvSpPr>
        <p:spPr/>
        <p:txBody>
          <a:bodyPr/>
          <a:lstStyle/>
          <a:p>
            <a:fld id="{4518CAED-E644-4218-917F-3BC21FAE280E}" type="datetime1">
              <a:rPr lang="en-US" smtClean="0"/>
              <a:t>03/11/18</a:t>
            </a:fld>
            <a:endParaRPr lang="he-IL" dirty="0"/>
          </a:p>
        </p:txBody>
      </p:sp>
      <p:sp>
        <p:nvSpPr>
          <p:cNvPr id="5" name="מציין מיקום של כותרת תחתונה 4"/>
          <p:cNvSpPr>
            <a:spLocks noGrp="1"/>
          </p:cNvSpPr>
          <p:nvPr>
            <p:ph type="ftr" sz="quarter" idx="11"/>
          </p:nvPr>
        </p:nvSpPr>
        <p:spPr/>
        <p:txBody>
          <a:bodyPr/>
          <a:lstStyle/>
          <a:p>
            <a:endParaRPr lang="he-IL" dirty="0"/>
          </a:p>
        </p:txBody>
      </p:sp>
      <p:sp>
        <p:nvSpPr>
          <p:cNvPr id="6" name="מציין מיקום של מספר שקופית 5"/>
          <p:cNvSpPr>
            <a:spLocks noGrp="1"/>
          </p:cNvSpPr>
          <p:nvPr>
            <p:ph type="sldNum" sz="quarter" idx="12"/>
          </p:nvPr>
        </p:nvSpPr>
        <p:spPr/>
        <p:txBody>
          <a:bodyPr/>
          <a:lstStyle/>
          <a:p>
            <a:fld id="{3AA8EF2C-FD37-4154-B473-DEA434E64DDA}" type="slidenum">
              <a:rPr lang="he-IL" smtClean="0"/>
              <a:pPr/>
              <a:t>‹#›</a:t>
            </a:fld>
            <a:endParaRPr lang="he-IL"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שני תכנים">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a:t>לחץ כדי לערוך סגנון כותרת של תבנית בסיס</a:t>
            </a:r>
          </a:p>
        </p:txBody>
      </p:sp>
      <p:sp>
        <p:nvSpPr>
          <p:cNvPr id="3" name="מציין מיקום תוכן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4" name="מציין מיקום תוכן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5" name="מציין מיקום של תאריך 4"/>
          <p:cNvSpPr>
            <a:spLocks noGrp="1"/>
          </p:cNvSpPr>
          <p:nvPr>
            <p:ph type="dt" sz="half" idx="10"/>
          </p:nvPr>
        </p:nvSpPr>
        <p:spPr/>
        <p:txBody>
          <a:bodyPr/>
          <a:lstStyle/>
          <a:p>
            <a:fld id="{FC1E2E64-76D2-4069-A18E-7C7EB6B32B2B}" type="datetime1">
              <a:rPr lang="en-US" smtClean="0"/>
              <a:t>03/11/18</a:t>
            </a:fld>
            <a:endParaRPr lang="he-IL" dirty="0"/>
          </a:p>
        </p:txBody>
      </p:sp>
      <p:sp>
        <p:nvSpPr>
          <p:cNvPr id="6" name="מציין מיקום של כותרת תחתונה 5"/>
          <p:cNvSpPr>
            <a:spLocks noGrp="1"/>
          </p:cNvSpPr>
          <p:nvPr>
            <p:ph type="ftr" sz="quarter" idx="11"/>
          </p:nvPr>
        </p:nvSpPr>
        <p:spPr/>
        <p:txBody>
          <a:bodyPr/>
          <a:lstStyle/>
          <a:p>
            <a:endParaRPr lang="he-IL" dirty="0"/>
          </a:p>
        </p:txBody>
      </p:sp>
      <p:sp>
        <p:nvSpPr>
          <p:cNvPr id="7" name="מציין מיקום של מספר שקופית 6"/>
          <p:cNvSpPr>
            <a:spLocks noGrp="1"/>
          </p:cNvSpPr>
          <p:nvPr>
            <p:ph type="sldNum" sz="quarter" idx="12"/>
          </p:nvPr>
        </p:nvSpPr>
        <p:spPr/>
        <p:txBody>
          <a:bodyPr/>
          <a:lstStyle/>
          <a:p>
            <a:fld id="{3AA8EF2C-FD37-4154-B473-DEA434E64DDA}" type="slidenum">
              <a:rPr lang="he-IL" smtClean="0"/>
              <a:pPr/>
              <a:t>‹#›</a:t>
            </a:fld>
            <a:endParaRPr lang="he-IL"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השוואה">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lvl1pPr>
              <a:defRPr/>
            </a:lvl1pPr>
          </a:lstStyle>
          <a:p>
            <a:r>
              <a:rPr lang="he-IL"/>
              <a:t>לחץ כדי לערוך סגנון כותרת של תבנית בסיס</a:t>
            </a:r>
          </a:p>
        </p:txBody>
      </p:sp>
      <p:sp>
        <p:nvSpPr>
          <p:cNvPr id="3" name="מציין מיקום טקסט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a:t>לחץ כדי לערוך סגנונות טקסט של תבנית בסיס</a:t>
            </a:r>
          </a:p>
        </p:txBody>
      </p:sp>
      <p:sp>
        <p:nvSpPr>
          <p:cNvPr id="4" name="מציין מיקום תוכן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5" name="מציין מיקום טקסט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a:t>לחץ כדי לערוך סגנונות טקסט של תבנית בסיס</a:t>
            </a:r>
          </a:p>
        </p:txBody>
      </p:sp>
      <p:sp>
        <p:nvSpPr>
          <p:cNvPr id="6" name="מציין מיקום תוכן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7" name="מציין מיקום של תאריך 6"/>
          <p:cNvSpPr>
            <a:spLocks noGrp="1"/>
          </p:cNvSpPr>
          <p:nvPr>
            <p:ph type="dt" sz="half" idx="10"/>
          </p:nvPr>
        </p:nvSpPr>
        <p:spPr/>
        <p:txBody>
          <a:bodyPr/>
          <a:lstStyle/>
          <a:p>
            <a:fld id="{6E7E4881-F212-4668-87F3-CF966060064E}" type="datetime1">
              <a:rPr lang="en-US" smtClean="0"/>
              <a:t>03/11/18</a:t>
            </a:fld>
            <a:endParaRPr lang="he-IL" dirty="0"/>
          </a:p>
        </p:txBody>
      </p:sp>
      <p:sp>
        <p:nvSpPr>
          <p:cNvPr id="8" name="מציין מיקום של כותרת תחתונה 7"/>
          <p:cNvSpPr>
            <a:spLocks noGrp="1"/>
          </p:cNvSpPr>
          <p:nvPr>
            <p:ph type="ftr" sz="quarter" idx="11"/>
          </p:nvPr>
        </p:nvSpPr>
        <p:spPr/>
        <p:txBody>
          <a:bodyPr/>
          <a:lstStyle/>
          <a:p>
            <a:endParaRPr lang="he-IL" dirty="0"/>
          </a:p>
        </p:txBody>
      </p:sp>
      <p:sp>
        <p:nvSpPr>
          <p:cNvPr id="9" name="מציין מיקום של מספר שקופית 8"/>
          <p:cNvSpPr>
            <a:spLocks noGrp="1"/>
          </p:cNvSpPr>
          <p:nvPr>
            <p:ph type="sldNum" sz="quarter" idx="12"/>
          </p:nvPr>
        </p:nvSpPr>
        <p:spPr/>
        <p:txBody>
          <a:bodyPr/>
          <a:lstStyle/>
          <a:p>
            <a:fld id="{3AA8EF2C-FD37-4154-B473-DEA434E64DDA}" type="slidenum">
              <a:rPr lang="he-IL" smtClean="0"/>
              <a:pPr/>
              <a:t>‹#›</a:t>
            </a:fld>
            <a:endParaRPr lang="he-IL"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כותרת בלבד">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a:t>לחץ כדי לערוך סגנון כותרת של תבנית בסיס</a:t>
            </a:r>
          </a:p>
        </p:txBody>
      </p:sp>
      <p:sp>
        <p:nvSpPr>
          <p:cNvPr id="3" name="מציין מיקום של תאריך 2"/>
          <p:cNvSpPr>
            <a:spLocks noGrp="1"/>
          </p:cNvSpPr>
          <p:nvPr>
            <p:ph type="dt" sz="half" idx="10"/>
          </p:nvPr>
        </p:nvSpPr>
        <p:spPr/>
        <p:txBody>
          <a:bodyPr/>
          <a:lstStyle/>
          <a:p>
            <a:fld id="{07532BA8-A466-4201-AF00-02E052158B2F}" type="datetime1">
              <a:rPr lang="en-US" smtClean="0"/>
              <a:t>03/11/18</a:t>
            </a:fld>
            <a:endParaRPr lang="he-IL" dirty="0"/>
          </a:p>
        </p:txBody>
      </p:sp>
      <p:sp>
        <p:nvSpPr>
          <p:cNvPr id="4" name="מציין מיקום של כותרת תחתונה 3"/>
          <p:cNvSpPr>
            <a:spLocks noGrp="1"/>
          </p:cNvSpPr>
          <p:nvPr>
            <p:ph type="ftr" sz="quarter" idx="11"/>
          </p:nvPr>
        </p:nvSpPr>
        <p:spPr/>
        <p:txBody>
          <a:bodyPr/>
          <a:lstStyle/>
          <a:p>
            <a:endParaRPr lang="he-IL" dirty="0"/>
          </a:p>
        </p:txBody>
      </p:sp>
      <p:sp>
        <p:nvSpPr>
          <p:cNvPr id="5" name="מציין מיקום של מספר שקופית 4"/>
          <p:cNvSpPr>
            <a:spLocks noGrp="1"/>
          </p:cNvSpPr>
          <p:nvPr>
            <p:ph type="sldNum" sz="quarter" idx="12"/>
          </p:nvPr>
        </p:nvSpPr>
        <p:spPr/>
        <p:txBody>
          <a:bodyPr/>
          <a:lstStyle/>
          <a:p>
            <a:fld id="{3AA8EF2C-FD37-4154-B473-DEA434E64DDA}" type="slidenum">
              <a:rPr lang="he-IL" smtClean="0"/>
              <a:pPr/>
              <a:t>‹#›</a:t>
            </a:fld>
            <a:endParaRPr lang="he-IL"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ריק">
    <p:spTree>
      <p:nvGrpSpPr>
        <p:cNvPr id="1" name=""/>
        <p:cNvGrpSpPr/>
        <p:nvPr/>
      </p:nvGrpSpPr>
      <p:grpSpPr>
        <a:xfrm>
          <a:off x="0" y="0"/>
          <a:ext cx="0" cy="0"/>
          <a:chOff x="0" y="0"/>
          <a:chExt cx="0" cy="0"/>
        </a:xfrm>
      </p:grpSpPr>
      <p:sp>
        <p:nvSpPr>
          <p:cNvPr id="2" name="מציין מיקום של תאריך 1"/>
          <p:cNvSpPr>
            <a:spLocks noGrp="1"/>
          </p:cNvSpPr>
          <p:nvPr>
            <p:ph type="dt" sz="half" idx="10"/>
          </p:nvPr>
        </p:nvSpPr>
        <p:spPr/>
        <p:txBody>
          <a:bodyPr/>
          <a:lstStyle/>
          <a:p>
            <a:fld id="{4828C78A-E7B6-4C65-ABCB-EF6144BA1209}" type="datetime1">
              <a:rPr lang="en-US" smtClean="0"/>
              <a:t>03/11/18</a:t>
            </a:fld>
            <a:endParaRPr lang="he-IL" dirty="0"/>
          </a:p>
        </p:txBody>
      </p:sp>
      <p:sp>
        <p:nvSpPr>
          <p:cNvPr id="3" name="מציין מיקום של כותרת תחתונה 2"/>
          <p:cNvSpPr>
            <a:spLocks noGrp="1"/>
          </p:cNvSpPr>
          <p:nvPr>
            <p:ph type="ftr" sz="quarter" idx="11"/>
          </p:nvPr>
        </p:nvSpPr>
        <p:spPr/>
        <p:txBody>
          <a:bodyPr/>
          <a:lstStyle/>
          <a:p>
            <a:endParaRPr lang="he-IL" dirty="0"/>
          </a:p>
        </p:txBody>
      </p:sp>
      <p:sp>
        <p:nvSpPr>
          <p:cNvPr id="4" name="מציין מיקום של מספר שקופית 3"/>
          <p:cNvSpPr>
            <a:spLocks noGrp="1"/>
          </p:cNvSpPr>
          <p:nvPr>
            <p:ph type="sldNum" sz="quarter" idx="12"/>
          </p:nvPr>
        </p:nvSpPr>
        <p:spPr/>
        <p:txBody>
          <a:bodyPr/>
          <a:lstStyle/>
          <a:p>
            <a:fld id="{3AA8EF2C-FD37-4154-B473-DEA434E64DDA}" type="slidenum">
              <a:rPr lang="he-IL" smtClean="0"/>
              <a:pPr/>
              <a:t>‹#›</a:t>
            </a:fld>
            <a:endParaRPr lang="he-IL"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תוכן עם כיתוב">
    <p:spTree>
      <p:nvGrpSpPr>
        <p:cNvPr id="1" name=""/>
        <p:cNvGrpSpPr/>
        <p:nvPr/>
      </p:nvGrpSpPr>
      <p:grpSpPr>
        <a:xfrm>
          <a:off x="0" y="0"/>
          <a:ext cx="0" cy="0"/>
          <a:chOff x="0" y="0"/>
          <a:chExt cx="0" cy="0"/>
        </a:xfrm>
      </p:grpSpPr>
      <p:sp>
        <p:nvSpPr>
          <p:cNvPr id="2" name="כותרת 1"/>
          <p:cNvSpPr>
            <a:spLocks noGrp="1"/>
          </p:cNvSpPr>
          <p:nvPr>
            <p:ph type="title"/>
          </p:nvPr>
        </p:nvSpPr>
        <p:spPr>
          <a:xfrm>
            <a:off x="457200" y="273050"/>
            <a:ext cx="3008313" cy="1162050"/>
          </a:xfrm>
        </p:spPr>
        <p:txBody>
          <a:bodyPr anchor="b"/>
          <a:lstStyle>
            <a:lvl1pPr algn="r">
              <a:defRPr sz="2000" b="1"/>
            </a:lvl1pPr>
          </a:lstStyle>
          <a:p>
            <a:r>
              <a:rPr lang="he-IL"/>
              <a:t>לחץ כדי לערוך סגנון כותרת של תבנית בסיס</a:t>
            </a:r>
          </a:p>
        </p:txBody>
      </p:sp>
      <p:sp>
        <p:nvSpPr>
          <p:cNvPr id="3" name="מציין מיקום תוכן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4" name="מציין מיקום טקסט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e-IL"/>
              <a:t>לחץ כדי לערוך סגנונות טקסט של תבנית בסיס</a:t>
            </a:r>
          </a:p>
        </p:txBody>
      </p:sp>
      <p:sp>
        <p:nvSpPr>
          <p:cNvPr id="5" name="מציין מיקום של תאריך 4"/>
          <p:cNvSpPr>
            <a:spLocks noGrp="1"/>
          </p:cNvSpPr>
          <p:nvPr>
            <p:ph type="dt" sz="half" idx="10"/>
          </p:nvPr>
        </p:nvSpPr>
        <p:spPr/>
        <p:txBody>
          <a:bodyPr/>
          <a:lstStyle/>
          <a:p>
            <a:fld id="{A19A7B10-0E3C-4C6C-AF3E-5EC4195A7F13}" type="datetime1">
              <a:rPr lang="en-US" smtClean="0"/>
              <a:t>03/11/18</a:t>
            </a:fld>
            <a:endParaRPr lang="he-IL" dirty="0"/>
          </a:p>
        </p:txBody>
      </p:sp>
      <p:sp>
        <p:nvSpPr>
          <p:cNvPr id="6" name="מציין מיקום של כותרת תחתונה 5"/>
          <p:cNvSpPr>
            <a:spLocks noGrp="1"/>
          </p:cNvSpPr>
          <p:nvPr>
            <p:ph type="ftr" sz="quarter" idx="11"/>
          </p:nvPr>
        </p:nvSpPr>
        <p:spPr/>
        <p:txBody>
          <a:bodyPr/>
          <a:lstStyle/>
          <a:p>
            <a:endParaRPr lang="he-IL" dirty="0"/>
          </a:p>
        </p:txBody>
      </p:sp>
      <p:sp>
        <p:nvSpPr>
          <p:cNvPr id="7" name="מציין מיקום של מספר שקופית 6"/>
          <p:cNvSpPr>
            <a:spLocks noGrp="1"/>
          </p:cNvSpPr>
          <p:nvPr>
            <p:ph type="sldNum" sz="quarter" idx="12"/>
          </p:nvPr>
        </p:nvSpPr>
        <p:spPr/>
        <p:txBody>
          <a:bodyPr/>
          <a:lstStyle/>
          <a:p>
            <a:fld id="{3AA8EF2C-FD37-4154-B473-DEA434E64DDA}" type="slidenum">
              <a:rPr lang="he-IL" smtClean="0"/>
              <a:pPr/>
              <a:t>‹#›</a:t>
            </a:fld>
            <a:endParaRPr lang="he-IL"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תמונה עם כיתוב">
    <p:spTree>
      <p:nvGrpSpPr>
        <p:cNvPr id="1" name=""/>
        <p:cNvGrpSpPr/>
        <p:nvPr/>
      </p:nvGrpSpPr>
      <p:grpSpPr>
        <a:xfrm>
          <a:off x="0" y="0"/>
          <a:ext cx="0" cy="0"/>
          <a:chOff x="0" y="0"/>
          <a:chExt cx="0" cy="0"/>
        </a:xfrm>
      </p:grpSpPr>
      <p:sp>
        <p:nvSpPr>
          <p:cNvPr id="2" name="כותרת 1"/>
          <p:cNvSpPr>
            <a:spLocks noGrp="1"/>
          </p:cNvSpPr>
          <p:nvPr>
            <p:ph type="title"/>
          </p:nvPr>
        </p:nvSpPr>
        <p:spPr>
          <a:xfrm>
            <a:off x="1792288" y="4800600"/>
            <a:ext cx="5486400" cy="566738"/>
          </a:xfrm>
        </p:spPr>
        <p:txBody>
          <a:bodyPr anchor="b"/>
          <a:lstStyle>
            <a:lvl1pPr algn="r">
              <a:defRPr sz="2000" b="1"/>
            </a:lvl1pPr>
          </a:lstStyle>
          <a:p>
            <a:r>
              <a:rPr lang="he-IL"/>
              <a:t>לחץ כדי לערוך סגנון כותרת של תבנית בסיס</a:t>
            </a:r>
          </a:p>
        </p:txBody>
      </p:sp>
      <p:sp>
        <p:nvSpPr>
          <p:cNvPr id="3" name="מציין מיקום של תמונה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he-IL" dirty="0"/>
          </a:p>
        </p:txBody>
      </p:sp>
      <p:sp>
        <p:nvSpPr>
          <p:cNvPr id="4" name="מציין מיקום טקסט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e-IL"/>
              <a:t>לחץ כדי לערוך סגנונות טקסט של תבנית בסיס</a:t>
            </a:r>
          </a:p>
        </p:txBody>
      </p:sp>
      <p:sp>
        <p:nvSpPr>
          <p:cNvPr id="5" name="מציין מיקום של תאריך 4"/>
          <p:cNvSpPr>
            <a:spLocks noGrp="1"/>
          </p:cNvSpPr>
          <p:nvPr>
            <p:ph type="dt" sz="half" idx="10"/>
          </p:nvPr>
        </p:nvSpPr>
        <p:spPr/>
        <p:txBody>
          <a:bodyPr/>
          <a:lstStyle/>
          <a:p>
            <a:fld id="{DAEF38BE-4DF0-4F9F-9FF8-E4F3A1410637}" type="datetime1">
              <a:rPr lang="en-US" smtClean="0"/>
              <a:t>03/11/18</a:t>
            </a:fld>
            <a:endParaRPr lang="he-IL" dirty="0"/>
          </a:p>
        </p:txBody>
      </p:sp>
      <p:sp>
        <p:nvSpPr>
          <p:cNvPr id="6" name="מציין מיקום של כותרת תחתונה 5"/>
          <p:cNvSpPr>
            <a:spLocks noGrp="1"/>
          </p:cNvSpPr>
          <p:nvPr>
            <p:ph type="ftr" sz="quarter" idx="11"/>
          </p:nvPr>
        </p:nvSpPr>
        <p:spPr/>
        <p:txBody>
          <a:bodyPr/>
          <a:lstStyle/>
          <a:p>
            <a:endParaRPr lang="he-IL" dirty="0"/>
          </a:p>
        </p:txBody>
      </p:sp>
      <p:sp>
        <p:nvSpPr>
          <p:cNvPr id="7" name="מציין מיקום של מספר שקופית 6"/>
          <p:cNvSpPr>
            <a:spLocks noGrp="1"/>
          </p:cNvSpPr>
          <p:nvPr>
            <p:ph type="sldNum" sz="quarter" idx="12"/>
          </p:nvPr>
        </p:nvSpPr>
        <p:spPr/>
        <p:txBody>
          <a:bodyPr/>
          <a:lstStyle/>
          <a:p>
            <a:fld id="{3AA8EF2C-FD37-4154-B473-DEA434E64DDA}" type="slidenum">
              <a:rPr lang="he-IL" smtClean="0"/>
              <a:pPr/>
              <a:t>‹#›</a:t>
            </a:fld>
            <a:endParaRPr lang="he-IL"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מציין מיקום של כותרת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he-IL" dirty="0"/>
              <a:t>לחץ כדי לערוך סגנון כותרת של תבנית בסיס</a:t>
            </a:r>
          </a:p>
        </p:txBody>
      </p:sp>
      <p:sp>
        <p:nvSpPr>
          <p:cNvPr id="3" name="מציין מיקום טקסט 2"/>
          <p:cNvSpPr>
            <a:spLocks noGrp="1"/>
          </p:cNvSpPr>
          <p:nvPr>
            <p:ph type="body" idx="1"/>
          </p:nvPr>
        </p:nvSpPr>
        <p:spPr>
          <a:xfrm>
            <a:off x="478358" y="1624806"/>
            <a:ext cx="8229600" cy="4525963"/>
          </a:xfrm>
          <a:prstGeom prst="rect">
            <a:avLst/>
          </a:prstGeom>
        </p:spPr>
        <p:txBody>
          <a:bodyPr vert="horz" lIns="91440" tIns="45720" rIns="91440" bIns="45720" rtlCol="1">
            <a:normAutofit/>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4" name="מציין מיקום של תאריך 3"/>
          <p:cNvSpPr>
            <a:spLocks noGrp="1"/>
          </p:cNvSpPr>
          <p:nvPr>
            <p:ph type="dt" sz="half" idx="2"/>
          </p:nvPr>
        </p:nvSpPr>
        <p:spPr>
          <a:xfrm>
            <a:off x="6995592" y="6120731"/>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2AF69D77-D46F-404D-B8B1-942F53AB4A2E}" type="datetime1">
              <a:rPr lang="en-US" smtClean="0"/>
              <a:t>03/11/18</a:t>
            </a:fld>
            <a:endParaRPr lang="he-IL" dirty="0"/>
          </a:p>
        </p:txBody>
      </p:sp>
      <p:sp>
        <p:nvSpPr>
          <p:cNvPr id="5" name="מציין מיקום של כותרת תחתונה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he-IL" dirty="0"/>
          </a:p>
        </p:txBody>
      </p:sp>
      <p:sp>
        <p:nvSpPr>
          <p:cNvPr id="6" name="מציין מיקום של מספר שקופית 5"/>
          <p:cNvSpPr>
            <a:spLocks noGrp="1"/>
          </p:cNvSpPr>
          <p:nvPr>
            <p:ph type="sldNum" sz="quarter" idx="4"/>
          </p:nvPr>
        </p:nvSpPr>
        <p:spPr>
          <a:xfrm>
            <a:off x="-1488" y="6136481"/>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r>
              <a:rPr lang="en-US" dirty="0"/>
              <a:t>30 October 2018</a:t>
            </a:r>
            <a:endParaRPr lang="he-IL" dirty="0"/>
          </a:p>
        </p:txBody>
      </p:sp>
      <p:sp>
        <p:nvSpPr>
          <p:cNvPr id="7" name="מלבן 8"/>
          <p:cNvSpPr/>
          <p:nvPr userDrawn="1"/>
        </p:nvSpPr>
        <p:spPr>
          <a:xfrm>
            <a:off x="14808" y="6535737"/>
            <a:ext cx="9156700" cy="311422"/>
          </a:xfrm>
          <a:prstGeom prst="rect">
            <a:avLst/>
          </a:prstGeom>
          <a:solidFill>
            <a:srgbClr val="92A391"/>
          </a:solidFill>
          <a:ln>
            <a:solidFill>
              <a:srgbClr val="92A39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l" rtl="0"/>
            <a:r>
              <a:rPr lang="en-US" sz="1400" kern="1200" dirty="0">
                <a:solidFill>
                  <a:schemeClr val="lt1"/>
                </a:solidFill>
                <a:effectLst/>
                <a:latin typeface="+mn-lt"/>
                <a:ea typeface="+mn-ea"/>
                <a:cs typeface="+mn-cs"/>
              </a:rPr>
              <a:t>Macr</a:t>
            </a:r>
            <a:r>
              <a:rPr lang="en-US" sz="1400" kern="1200" baseline="0" dirty="0">
                <a:solidFill>
                  <a:schemeClr val="lt1"/>
                </a:solidFill>
                <a:effectLst/>
                <a:latin typeface="+mn-lt"/>
                <a:ea typeface="+mn-ea"/>
                <a:cs typeface="+mn-cs"/>
              </a:rPr>
              <a:t>o Analytics, Economic research and consulting, Jonathan Katz, Macro  consulting  and  </a:t>
            </a:r>
            <a:r>
              <a:rPr lang="en-US" sz="1400" kern="1200" baseline="0" dirty="0" smtClean="0">
                <a:solidFill>
                  <a:schemeClr val="lt1"/>
                </a:solidFill>
                <a:effectLst/>
                <a:latin typeface="+mn-lt"/>
                <a:ea typeface="+mn-ea"/>
                <a:cs typeface="+mn-cs"/>
              </a:rPr>
              <a:t>forecasts</a:t>
            </a:r>
            <a:r>
              <a:rPr lang="he-IL" sz="1400" kern="1200" dirty="0" smtClean="0">
                <a:solidFill>
                  <a:schemeClr val="lt1"/>
                </a:solidFill>
                <a:effectLst/>
                <a:latin typeface="+mn-lt"/>
                <a:ea typeface="+mn-ea"/>
                <a:cs typeface="+mn-cs"/>
              </a:rPr>
              <a:t>   </a:t>
            </a:r>
            <a:endParaRPr lang="he-IL" sz="1400" kern="1200" dirty="0">
              <a:solidFill>
                <a:schemeClr val="lt1"/>
              </a:solidFill>
              <a:effectLst/>
              <a:latin typeface="+mn-lt"/>
              <a:ea typeface="+mn-ea"/>
              <a:cs typeface="+mn-cs"/>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defTabSz="914400" rtl="1" eaLnBrk="1" latinLnBrk="0" hangingPunct="1">
        <a:spcBef>
          <a:spcPct val="0"/>
        </a:spcBef>
        <a:buNone/>
        <a:defRPr sz="3500" kern="1200">
          <a:solidFill>
            <a:srgbClr val="48A23E"/>
          </a:solidFill>
          <a:latin typeface="+mj-lt"/>
          <a:ea typeface="+mj-ea"/>
          <a:cs typeface="Aharoni" pitchFamily="2" charset="-79"/>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מציין מיקום של כותרת 1"/>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he-IL"/>
              <a:t>לחץ כדי לערוך סגנון כותרת של תבנית בסיס</a:t>
            </a:r>
            <a:endParaRPr lang="en-US"/>
          </a:p>
        </p:txBody>
      </p:sp>
      <p:sp>
        <p:nvSpPr>
          <p:cNvPr id="3" name="מציין מיקום טקסט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endParaRPr lang="en-US"/>
          </a:p>
        </p:txBody>
      </p:sp>
      <p:sp>
        <p:nvSpPr>
          <p:cNvPr id="4" name="מציין מיקום של תאריך 3"/>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E55B0F5-FE08-41F4-9A9B-8DD3D75EDF67}" type="datetime1">
              <a:rPr lang="en-US" smtClean="0"/>
              <a:t>03/11/18</a:t>
            </a:fld>
            <a:endParaRPr lang="en-US" dirty="0"/>
          </a:p>
        </p:txBody>
      </p:sp>
      <p:sp>
        <p:nvSpPr>
          <p:cNvPr id="5" name="מציין מיקום של כותרת תחתונה 4"/>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מציין מיקום של מספר שקופית 5"/>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1A64E95-13C2-43DB-9740-341CF6AE5ECB}" type="slidenum">
              <a:rPr lang="en-US" smtClean="0"/>
              <a:t>‹#›</a:t>
            </a:fld>
            <a:endParaRPr lang="en-US" dirty="0"/>
          </a:p>
        </p:txBody>
      </p:sp>
    </p:spTree>
    <p:extLst>
      <p:ext uri="{BB962C8B-B14F-4D97-AF65-F5344CB8AC3E}">
        <p14:creationId xmlns:p14="http://schemas.microsoft.com/office/powerpoint/2010/main" val="3282843750"/>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comments" Target="../comments/comment3.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comments" Target="../comments/comment4.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wmf"/><Relationship Id="rId4" Type="http://schemas.openxmlformats.org/officeDocument/2006/relationships/oleObject" Target="../embeddings/oleObject1.bin"/></Relationships>
</file>

<file path=ppt/slides/_rels/slide16.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slideLayout" Target="../slideLayouts/slideLayout2.xml"/><Relationship Id="rId1" Type="http://schemas.openxmlformats.org/officeDocument/2006/relationships/vmlDrawing" Target="../drawings/vmlDrawing2.vml"/><Relationship Id="rId5" Type="http://schemas.openxmlformats.org/officeDocument/2006/relationships/image" Target="../media/image2.wmf"/><Relationship Id="rId4" Type="http://schemas.openxmlformats.org/officeDocument/2006/relationships/oleObject" Target="../embeddings/oleObject2.bin"/></Relationships>
</file>

<file path=ppt/slides/_rels/slide26.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comments" Target="../comments/comment1.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comments" Target="../comments/comment5.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comments" Target="../comments/comment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מלבן 11"/>
          <p:cNvSpPr/>
          <p:nvPr/>
        </p:nvSpPr>
        <p:spPr>
          <a:xfrm>
            <a:off x="19585" y="3286327"/>
            <a:ext cx="9144000" cy="576000"/>
          </a:xfrm>
          <a:prstGeom prst="rect">
            <a:avLst/>
          </a:prstGeom>
          <a:solidFill>
            <a:srgbClr val="48A23E"/>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dirty="0"/>
          </a:p>
        </p:txBody>
      </p:sp>
      <p:sp>
        <p:nvSpPr>
          <p:cNvPr id="11" name="מלבן 10"/>
          <p:cNvSpPr/>
          <p:nvPr/>
        </p:nvSpPr>
        <p:spPr>
          <a:xfrm>
            <a:off x="0" y="0"/>
            <a:ext cx="9144000" cy="3276000"/>
          </a:xfrm>
          <a:prstGeom prst="rect">
            <a:avLst/>
          </a:prstGeom>
          <a:solidFill>
            <a:srgbClr val="62578B"/>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dirty="0"/>
          </a:p>
        </p:txBody>
      </p:sp>
      <p:sp>
        <p:nvSpPr>
          <p:cNvPr id="2" name="כותרת 1"/>
          <p:cNvSpPr>
            <a:spLocks noGrp="1"/>
          </p:cNvSpPr>
          <p:nvPr>
            <p:ph type="ctrTitle"/>
          </p:nvPr>
        </p:nvSpPr>
        <p:spPr>
          <a:xfrm>
            <a:off x="0" y="2058884"/>
            <a:ext cx="9144000" cy="822531"/>
          </a:xfrm>
        </p:spPr>
        <p:txBody>
          <a:bodyPr>
            <a:noAutofit/>
          </a:bodyPr>
          <a:lstStyle/>
          <a:p>
            <a:pPr rtl="0">
              <a:spcBef>
                <a:spcPts val="0"/>
              </a:spcBef>
            </a:pPr>
            <a:r>
              <a:rPr lang="en-US" sz="3400" b="1" dirty="0">
                <a:solidFill>
                  <a:schemeClr val="bg1"/>
                </a:solidFill>
                <a:cs typeface="+mn-cs"/>
              </a:rPr>
              <a:t>Forecasting Cargo Throughput in Israeli Ports</a:t>
            </a:r>
            <a:r>
              <a:rPr lang="he-IL" sz="3400" b="1" dirty="0">
                <a:solidFill>
                  <a:schemeClr val="bg1"/>
                </a:solidFill>
                <a:cs typeface="+mn-cs"/>
              </a:rPr>
              <a:t/>
            </a:r>
            <a:br>
              <a:rPr lang="he-IL" sz="3400" b="1" dirty="0">
                <a:solidFill>
                  <a:schemeClr val="bg1"/>
                </a:solidFill>
                <a:cs typeface="+mn-cs"/>
              </a:rPr>
            </a:br>
            <a:r>
              <a:rPr lang="he-IL" sz="3200" b="1" dirty="0">
                <a:solidFill>
                  <a:schemeClr val="bg1"/>
                </a:solidFill>
                <a:cs typeface="+mj-cs"/>
              </a:rPr>
              <a:t>2018-2048</a:t>
            </a:r>
            <a:endParaRPr lang="he-IL" sz="3200" dirty="0">
              <a:solidFill>
                <a:schemeClr val="bg1"/>
              </a:solidFill>
              <a:cs typeface="+mj-cs"/>
            </a:endParaRPr>
          </a:p>
        </p:txBody>
      </p:sp>
      <p:sp>
        <p:nvSpPr>
          <p:cNvPr id="13" name="כותרת 1"/>
          <p:cNvSpPr txBox="1">
            <a:spLocks/>
          </p:cNvSpPr>
          <p:nvPr/>
        </p:nvSpPr>
        <p:spPr>
          <a:xfrm>
            <a:off x="632261" y="3214255"/>
            <a:ext cx="7918648" cy="648072"/>
          </a:xfrm>
          <a:prstGeom prst="rect">
            <a:avLst/>
          </a:prstGeom>
        </p:spPr>
        <p:txBody>
          <a:bodyPr vert="horz" lIns="91440" tIns="45720" rIns="91440" bIns="45720" rtlCol="1"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3200" b="0" i="0" u="none" strike="noStrike" kern="1200" cap="none" spc="0" normalizeH="0" baseline="0" noProof="0" dirty="0">
                <a:ln>
                  <a:noFill/>
                </a:ln>
                <a:solidFill>
                  <a:prstClr val="white"/>
                </a:solidFill>
                <a:effectLst/>
                <a:uLnTx/>
                <a:uFillTx/>
                <a:latin typeface="+mj-lt"/>
                <a:ea typeface="+mj-ea"/>
                <a:cs typeface="Arial"/>
              </a:rPr>
              <a:t>Sani Ziv, Jonathan</a:t>
            </a:r>
            <a:r>
              <a:rPr kumimoji="0" lang="en-US" sz="3200" b="0" i="0" u="none" strike="noStrike" kern="1200" cap="none" spc="0" normalizeH="0" noProof="0" dirty="0">
                <a:ln>
                  <a:noFill/>
                </a:ln>
                <a:solidFill>
                  <a:prstClr val="white"/>
                </a:solidFill>
                <a:effectLst/>
                <a:uLnTx/>
                <a:uFillTx/>
                <a:latin typeface="+mj-lt"/>
                <a:ea typeface="+mj-ea"/>
                <a:cs typeface="Arial"/>
              </a:rPr>
              <a:t> Katz, Oren S</a:t>
            </a:r>
            <a:r>
              <a:rPr lang="en-US" sz="3200" dirty="0">
                <a:solidFill>
                  <a:prstClr val="white"/>
                </a:solidFill>
                <a:latin typeface="+mj-lt"/>
                <a:ea typeface="+mj-ea"/>
                <a:cs typeface="Arial"/>
              </a:rPr>
              <a:t>h</a:t>
            </a:r>
            <a:r>
              <a:rPr kumimoji="0" lang="en-US" sz="3200" b="0" i="0" u="none" strike="noStrike" kern="1200" cap="none" spc="0" normalizeH="0" noProof="0" dirty="0">
                <a:ln>
                  <a:noFill/>
                </a:ln>
                <a:solidFill>
                  <a:prstClr val="white"/>
                </a:solidFill>
                <a:effectLst/>
                <a:uLnTx/>
                <a:uFillTx/>
                <a:latin typeface="+mj-lt"/>
                <a:ea typeface="+mj-ea"/>
                <a:cs typeface="Arial"/>
              </a:rPr>
              <a:t>apir</a:t>
            </a:r>
            <a:endParaRPr kumimoji="0" lang="he-IL" sz="3200" b="0" i="0" u="none" strike="noStrike" kern="1200" cap="none" spc="0" normalizeH="0" baseline="0" noProof="0" dirty="0">
              <a:ln>
                <a:noFill/>
              </a:ln>
              <a:solidFill>
                <a:schemeClr val="bg1"/>
              </a:solidFill>
              <a:effectLst/>
              <a:uLnTx/>
              <a:uFillTx/>
              <a:latin typeface="+mj-lt"/>
              <a:ea typeface="+mj-ea"/>
              <a:cs typeface="+mn-cs"/>
            </a:endParaRPr>
          </a:p>
        </p:txBody>
      </p:sp>
      <p:sp>
        <p:nvSpPr>
          <p:cNvPr id="7" name="TextBox 6"/>
          <p:cNvSpPr txBox="1"/>
          <p:nvPr/>
        </p:nvSpPr>
        <p:spPr>
          <a:xfrm>
            <a:off x="2123728" y="5334884"/>
            <a:ext cx="5171484" cy="523220"/>
          </a:xfrm>
          <a:prstGeom prst="rect">
            <a:avLst/>
          </a:prstGeom>
          <a:noFill/>
        </p:spPr>
        <p:txBody>
          <a:bodyPr wrap="square" rtlCol="1">
            <a:spAutoFit/>
          </a:bodyPr>
          <a:lstStyle/>
          <a:p>
            <a:pPr algn="ctr" rtl="0"/>
            <a:r>
              <a:rPr lang="en-US" sz="2800" dirty="0">
                <a:solidFill>
                  <a:srgbClr val="62578B"/>
                </a:solidFill>
              </a:rPr>
              <a:t>November 5, 2018</a:t>
            </a:r>
            <a:endParaRPr lang="he-IL" sz="2800" dirty="0">
              <a:solidFill>
                <a:srgbClr val="62578B"/>
              </a:solidFill>
            </a:endParaRPr>
          </a:p>
        </p:txBody>
      </p:sp>
    </p:spTree>
    <p:extLst>
      <p:ext uri="{BB962C8B-B14F-4D97-AF65-F5344CB8AC3E}">
        <p14:creationId xmlns:p14="http://schemas.microsoft.com/office/powerpoint/2010/main" val="291532972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idx="4294967295"/>
          </p:nvPr>
        </p:nvSpPr>
        <p:spPr>
          <a:xfrm>
            <a:off x="1043608" y="138512"/>
            <a:ext cx="7318176" cy="1094815"/>
          </a:xfrm>
        </p:spPr>
        <p:txBody>
          <a:bodyPr>
            <a:normAutofit fontScale="90000"/>
          </a:bodyPr>
          <a:lstStyle/>
          <a:p>
            <a:pPr algn="l" rtl="0"/>
            <a:r>
              <a:rPr lang="en-US" sz="3400" b="1" dirty="0"/>
              <a:t>Macro Economic Forecast, Demand Side</a:t>
            </a:r>
            <a:endParaRPr lang="he-IL" sz="3400" dirty="0"/>
          </a:p>
        </p:txBody>
      </p:sp>
      <p:sp>
        <p:nvSpPr>
          <p:cNvPr id="4" name="מציין מיקום של מספר שקופית 3"/>
          <p:cNvSpPr>
            <a:spLocks noGrp="1"/>
          </p:cNvSpPr>
          <p:nvPr>
            <p:ph type="sldNum" sz="quarter" idx="12"/>
          </p:nvPr>
        </p:nvSpPr>
        <p:spPr/>
        <p:txBody>
          <a:bodyPr/>
          <a:lstStyle/>
          <a:p>
            <a:fld id="{3AA8EF2C-FD37-4154-B473-DEA434E64DDA}" type="slidenum">
              <a:rPr lang="he-IL" smtClean="0"/>
              <a:pPr/>
              <a:t>10</a:t>
            </a:fld>
            <a:endParaRPr lang="he-IL" dirty="0"/>
          </a:p>
        </p:txBody>
      </p:sp>
      <p:graphicFrame>
        <p:nvGraphicFramePr>
          <p:cNvPr id="5" name="טבלה 4"/>
          <p:cNvGraphicFramePr>
            <a:graphicFrameLocks noGrp="1"/>
          </p:cNvGraphicFramePr>
          <p:nvPr>
            <p:extLst>
              <p:ext uri="{D42A27DB-BD31-4B8C-83A1-F6EECF244321}">
                <p14:modId xmlns:p14="http://schemas.microsoft.com/office/powerpoint/2010/main" val="2752968023"/>
              </p:ext>
            </p:extLst>
          </p:nvPr>
        </p:nvGraphicFramePr>
        <p:xfrm>
          <a:off x="539549" y="1052736"/>
          <a:ext cx="8064900" cy="4866878"/>
        </p:xfrm>
        <a:graphic>
          <a:graphicData uri="http://schemas.openxmlformats.org/drawingml/2006/table">
            <a:tbl>
              <a:tblPr firstRow="1" bandRow="1">
                <a:tableStyleId>{0E3FDE45-AF77-4B5C-9715-49D594BDF05E}</a:tableStyleId>
              </a:tblPr>
              <a:tblGrid>
                <a:gridCol w="2538949">
                  <a:extLst>
                    <a:ext uri="{9D8B030D-6E8A-4147-A177-3AD203B41FA5}">
                      <a16:colId xmlns="" xmlns:a16="http://schemas.microsoft.com/office/drawing/2014/main" val="20000"/>
                    </a:ext>
                  </a:extLst>
                </a:gridCol>
                <a:gridCol w="981443">
                  <a:extLst>
                    <a:ext uri="{9D8B030D-6E8A-4147-A177-3AD203B41FA5}">
                      <a16:colId xmlns="" xmlns:a16="http://schemas.microsoft.com/office/drawing/2014/main" val="20001"/>
                    </a:ext>
                  </a:extLst>
                </a:gridCol>
                <a:gridCol w="757418">
                  <a:extLst>
                    <a:ext uri="{9D8B030D-6E8A-4147-A177-3AD203B41FA5}">
                      <a16:colId xmlns="" xmlns:a16="http://schemas.microsoft.com/office/drawing/2014/main" val="20002"/>
                    </a:ext>
                  </a:extLst>
                </a:gridCol>
                <a:gridCol w="757418">
                  <a:extLst>
                    <a:ext uri="{9D8B030D-6E8A-4147-A177-3AD203B41FA5}">
                      <a16:colId xmlns="" xmlns:a16="http://schemas.microsoft.com/office/drawing/2014/main" val="20003"/>
                    </a:ext>
                  </a:extLst>
                </a:gridCol>
                <a:gridCol w="757418">
                  <a:extLst>
                    <a:ext uri="{9D8B030D-6E8A-4147-A177-3AD203B41FA5}">
                      <a16:colId xmlns="" xmlns:a16="http://schemas.microsoft.com/office/drawing/2014/main" val="20004"/>
                    </a:ext>
                  </a:extLst>
                </a:gridCol>
                <a:gridCol w="757418">
                  <a:extLst>
                    <a:ext uri="{9D8B030D-6E8A-4147-A177-3AD203B41FA5}">
                      <a16:colId xmlns="" xmlns:a16="http://schemas.microsoft.com/office/drawing/2014/main" val="20005"/>
                    </a:ext>
                  </a:extLst>
                </a:gridCol>
                <a:gridCol w="757418">
                  <a:extLst>
                    <a:ext uri="{9D8B030D-6E8A-4147-A177-3AD203B41FA5}">
                      <a16:colId xmlns="" xmlns:a16="http://schemas.microsoft.com/office/drawing/2014/main" val="20006"/>
                    </a:ext>
                  </a:extLst>
                </a:gridCol>
                <a:gridCol w="757418">
                  <a:extLst>
                    <a:ext uri="{9D8B030D-6E8A-4147-A177-3AD203B41FA5}">
                      <a16:colId xmlns="" xmlns:a16="http://schemas.microsoft.com/office/drawing/2014/main" val="20007"/>
                    </a:ext>
                  </a:extLst>
                </a:gridCol>
              </a:tblGrid>
              <a:tr h="621446">
                <a:tc>
                  <a:txBody>
                    <a:bodyPr/>
                    <a:lstStyle/>
                    <a:p>
                      <a:pPr algn="l" rtl="0" fontAlgn="b"/>
                      <a:r>
                        <a:rPr lang="he-IL" sz="1400" b="0" u="none" strike="noStrike" kern="1200" dirty="0">
                          <a:solidFill>
                            <a:schemeClr val="tx1"/>
                          </a:solidFill>
                          <a:latin typeface="+mn-lt"/>
                          <a:ea typeface="+mn-ea"/>
                          <a:cs typeface="+mn-cs"/>
                        </a:rPr>
                        <a:t> </a:t>
                      </a:r>
                    </a:p>
                  </a:txBody>
                  <a:tcPr marL="9525" marR="9525" marT="9525" marB="0" anchor="ctr">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1" eaLnBrk="1" fontAlgn="b" latinLnBrk="0" hangingPunct="1"/>
                      <a:r>
                        <a:rPr lang="he-IL" sz="1600" b="0" u="none" strike="noStrike" kern="1200" dirty="0">
                          <a:solidFill>
                            <a:schemeClr val="tx1"/>
                          </a:solidFill>
                          <a:latin typeface="+mn-lt"/>
                          <a:ea typeface="+mn-ea"/>
                          <a:cs typeface="+mn-cs"/>
                        </a:rPr>
                        <a:t>2019-2028</a:t>
                      </a:r>
                    </a:p>
                  </a:txBody>
                  <a:tcPr marL="9525" marR="9525" marT="9525"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1" eaLnBrk="1" fontAlgn="b" latinLnBrk="0" hangingPunct="1"/>
                      <a:r>
                        <a:rPr lang="he-IL" sz="1600" b="0" u="none" strike="noStrike" kern="1200" dirty="0">
                          <a:solidFill>
                            <a:schemeClr val="tx1"/>
                          </a:solidFill>
                          <a:latin typeface="+mn-lt"/>
                          <a:ea typeface="+mn-ea"/>
                          <a:cs typeface="+mn-cs"/>
                        </a:rPr>
                        <a:t>2029-2038</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1" eaLnBrk="1" fontAlgn="b" latinLnBrk="0" hangingPunct="1"/>
                      <a:r>
                        <a:rPr lang="he-IL" sz="1600" b="0" u="none" strike="noStrike" kern="1200" dirty="0">
                          <a:solidFill>
                            <a:schemeClr val="tx1"/>
                          </a:solidFill>
                          <a:latin typeface="+mn-lt"/>
                          <a:ea typeface="+mn-ea"/>
                          <a:cs typeface="+mn-cs"/>
                        </a:rPr>
                        <a:t>2039-2048</a:t>
                      </a:r>
                    </a:p>
                  </a:txBody>
                  <a:tcPr marL="9525" marR="9525" marT="9525"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fontAlgn="b" latinLnBrk="0" hangingPunct="1"/>
                      <a:r>
                        <a:rPr lang="en-US" sz="1600" b="0" u="none" strike="noStrike" kern="1200" dirty="0">
                          <a:solidFill>
                            <a:schemeClr val="tx1"/>
                          </a:solidFill>
                          <a:latin typeface="+mn-lt"/>
                          <a:ea typeface="+mn-ea"/>
                          <a:cs typeface="+mn-cs"/>
                        </a:rPr>
                        <a:t>2018</a:t>
                      </a:r>
                      <a:endParaRPr lang="he-IL" sz="1600" b="0" u="none" strike="noStrike" kern="1200" dirty="0">
                        <a:solidFill>
                          <a:schemeClr val="tx1"/>
                        </a:solidFill>
                        <a:latin typeface="+mn-lt"/>
                        <a:ea typeface="+mn-ea"/>
                        <a:cs typeface="+mn-cs"/>
                      </a:endParaRPr>
                    </a:p>
                  </a:txBody>
                  <a:tcPr marL="9525" marR="9525" marT="9525"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1" eaLnBrk="1" fontAlgn="b" latinLnBrk="0" hangingPunct="1"/>
                      <a:r>
                        <a:rPr lang="en-US" sz="1600" b="0" u="none" strike="noStrike" kern="1200" dirty="0">
                          <a:solidFill>
                            <a:schemeClr val="tx1"/>
                          </a:solidFill>
                          <a:latin typeface="+mn-lt"/>
                          <a:ea typeface="+mn-ea"/>
                          <a:cs typeface="+mn-cs"/>
                        </a:rPr>
                        <a:t>2028</a:t>
                      </a:r>
                      <a:endParaRPr lang="he-IL" sz="1600" b="0" u="none" strike="noStrike" kern="1200" dirty="0">
                        <a:solidFill>
                          <a:schemeClr val="tx1"/>
                        </a:solidFill>
                        <a:latin typeface="+mn-lt"/>
                        <a:ea typeface="+mn-ea"/>
                        <a:cs typeface="+mn-cs"/>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1" eaLnBrk="1" fontAlgn="b" latinLnBrk="0" hangingPunct="1"/>
                      <a:r>
                        <a:rPr lang="en-US" sz="1600" b="0" u="none" strike="noStrike" kern="1200" dirty="0">
                          <a:solidFill>
                            <a:schemeClr val="tx1"/>
                          </a:solidFill>
                          <a:latin typeface="+mn-lt"/>
                          <a:ea typeface="+mn-ea"/>
                          <a:cs typeface="+mn-cs"/>
                        </a:rPr>
                        <a:t>2038</a:t>
                      </a:r>
                      <a:endParaRPr lang="he-IL" sz="1600" b="0" u="none" strike="noStrike" kern="1200" dirty="0">
                        <a:solidFill>
                          <a:schemeClr val="tx1"/>
                        </a:solidFill>
                        <a:latin typeface="+mn-lt"/>
                        <a:ea typeface="+mn-ea"/>
                        <a:cs typeface="+mn-cs"/>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1" eaLnBrk="1" fontAlgn="b" latinLnBrk="0" hangingPunct="1"/>
                      <a:r>
                        <a:rPr lang="en-US" sz="1600" b="0" u="none" strike="noStrike" kern="1200" dirty="0">
                          <a:solidFill>
                            <a:schemeClr val="tx1"/>
                          </a:solidFill>
                          <a:latin typeface="+mn-lt"/>
                          <a:ea typeface="+mn-ea"/>
                          <a:cs typeface="+mn-cs"/>
                        </a:rPr>
                        <a:t>2048</a:t>
                      </a:r>
                      <a:endParaRPr lang="he-IL" sz="1600" b="0" u="none" strike="noStrike" kern="1200" dirty="0">
                        <a:solidFill>
                          <a:schemeClr val="tx1"/>
                        </a:solidFill>
                        <a:latin typeface="+mn-lt"/>
                        <a:ea typeface="+mn-ea"/>
                        <a:cs typeface="+mn-cs"/>
                      </a:endParaRPr>
                    </a:p>
                  </a:txBody>
                  <a:tcPr marL="9525" marR="9525" marT="9525" marB="0" anchor="ctr">
                    <a:lnL w="12700" cap="flat" cmpd="sng" algn="ctr">
                      <a:noFill/>
                      <a:prstDash val="solid"/>
                      <a:round/>
                      <a:headEnd type="none" w="med" len="med"/>
                      <a:tailEnd type="none" w="med" len="med"/>
                    </a:lnL>
                    <a:lnR>
                      <a:noFill/>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10000"/>
                  </a:ext>
                </a:extLst>
              </a:tr>
              <a:tr h="530682">
                <a:tc>
                  <a:txBody>
                    <a:bodyPr/>
                    <a:lstStyle/>
                    <a:p>
                      <a:pPr marL="0" algn="l" defTabSz="914400" rtl="0" eaLnBrk="1" fontAlgn="b" latinLnBrk="0" hangingPunct="1"/>
                      <a:endParaRPr lang="he-IL" sz="2000" b="0" i="0" u="none" strike="noStrike" kern="1200" dirty="0">
                        <a:solidFill>
                          <a:srgbClr val="000000"/>
                        </a:solidFill>
                        <a:effectLst/>
                        <a:latin typeface="Calibri" panose="020F0502020204030204" pitchFamily="34" charset="0"/>
                        <a:ea typeface="+mn-ea"/>
                        <a:cs typeface="+mn-cs"/>
                      </a:endParaRPr>
                    </a:p>
                  </a:txBody>
                  <a:tcPr marL="9525" marR="9525" marT="9525"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3">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400" b="0" u="none" strike="noStrike" kern="1200" baseline="0" dirty="0">
                          <a:solidFill>
                            <a:schemeClr val="tx1"/>
                          </a:solidFill>
                          <a:latin typeface="+mn-lt"/>
                          <a:ea typeface="+mn-ea"/>
                          <a:cs typeface="+mn-cs"/>
                        </a:rPr>
                        <a:t>average annual p</a:t>
                      </a:r>
                      <a:r>
                        <a:rPr lang="en-US" sz="1400" b="0" u="none" strike="noStrike" kern="1200" dirty="0">
                          <a:solidFill>
                            <a:schemeClr val="tx1"/>
                          </a:solidFill>
                          <a:latin typeface="+mn-lt"/>
                          <a:ea typeface="+mn-ea"/>
                          <a:cs typeface="+mn-cs"/>
                        </a:rPr>
                        <a:t>ercent change </a:t>
                      </a:r>
                      <a:endParaRPr lang="he-IL" sz="1400" b="0" u="none" strike="noStrike" kern="1200" dirty="0">
                        <a:solidFill>
                          <a:schemeClr val="tx1"/>
                        </a:solidFill>
                        <a:latin typeface="+mn-lt"/>
                        <a:ea typeface="+mn-ea"/>
                        <a:cs typeface="+mn-cs"/>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marL="0" algn="ctr" defTabSz="914400" rtl="0" eaLnBrk="1" fontAlgn="b" latinLnBrk="0" hangingPunct="1"/>
                      <a:endParaRPr lang="en-US" sz="1400" b="0" i="0" u="none" strike="noStrike" kern="1200" dirty="0">
                        <a:solidFill>
                          <a:srgbClr val="000000"/>
                        </a:solidFill>
                        <a:effectLst/>
                        <a:latin typeface="Times New Roman" panose="02020603050405020304" pitchFamily="18" charset="0"/>
                        <a:ea typeface="+mn-ea"/>
                        <a:cs typeface="Times New Roman" panose="02020603050405020304" pitchFamily="18" charset="0"/>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marL="0" algn="ctr" defTabSz="914400" rtl="0" eaLnBrk="1" fontAlgn="b" latinLnBrk="0" hangingPunct="1"/>
                      <a:endParaRPr lang="en-US" sz="1400" b="0" i="0" u="none" strike="noStrike" kern="1200" dirty="0">
                        <a:solidFill>
                          <a:srgbClr val="000000"/>
                        </a:solidFill>
                        <a:effectLst/>
                        <a:latin typeface="Times New Roman" panose="02020603050405020304" pitchFamily="18" charset="0"/>
                        <a:ea typeface="+mn-ea"/>
                        <a:cs typeface="Times New Roman" panose="02020603050405020304" pitchFamily="18" charset="0"/>
                      </a:endParaRPr>
                    </a:p>
                  </a:txBody>
                  <a:tcPr marL="9525" marR="9525" marT="9525"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4">
                  <a:txBody>
                    <a:bodyPr/>
                    <a:lstStyle/>
                    <a:p>
                      <a:pPr marL="0" algn="ctr" defTabSz="914400" rtl="0" eaLnBrk="1" fontAlgn="b" latinLnBrk="0" hangingPunct="1"/>
                      <a:r>
                        <a:rPr lang="en-US" sz="14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Share</a:t>
                      </a:r>
                      <a:r>
                        <a:rPr lang="en-US" sz="1400" b="0" i="0" u="none" strike="noStrike" kern="1200" baseline="0" dirty="0">
                          <a:solidFill>
                            <a:srgbClr val="000000"/>
                          </a:solidFill>
                          <a:effectLst/>
                          <a:latin typeface="Times New Roman" panose="02020603050405020304" pitchFamily="18" charset="0"/>
                          <a:ea typeface="+mn-ea"/>
                          <a:cs typeface="Times New Roman" panose="02020603050405020304" pitchFamily="18" charset="0"/>
                        </a:rPr>
                        <a:t> in GDP</a:t>
                      </a:r>
                      <a:endParaRPr lang="en-US" sz="1400" b="0" i="0" u="none" strike="noStrike" kern="1200" dirty="0">
                        <a:solidFill>
                          <a:srgbClr val="000000"/>
                        </a:solidFill>
                        <a:effectLst/>
                        <a:latin typeface="Times New Roman" panose="02020603050405020304" pitchFamily="18" charset="0"/>
                        <a:ea typeface="+mn-ea"/>
                        <a:cs typeface="Times New Roman" panose="02020603050405020304" pitchFamily="18" charset="0"/>
                      </a:endParaRPr>
                    </a:p>
                  </a:txBody>
                  <a:tcPr marL="9525" marR="9525" marT="9525"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marL="0" algn="ctr" defTabSz="914400" rtl="0" eaLnBrk="1" fontAlgn="b" latinLnBrk="0" hangingPunct="1"/>
                      <a:endParaRPr lang="en-US" sz="1400" b="0" i="0" u="none" strike="noStrike" kern="1200" dirty="0">
                        <a:solidFill>
                          <a:srgbClr val="000000"/>
                        </a:solidFill>
                        <a:effectLst/>
                        <a:latin typeface="Times New Roman" panose="02020603050405020304" pitchFamily="18" charset="0"/>
                        <a:ea typeface="+mn-ea"/>
                        <a:cs typeface="Times New Roman" panose="02020603050405020304" pitchFamily="18" charset="0"/>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marL="0" algn="ctr" defTabSz="914400" rtl="0" eaLnBrk="1" fontAlgn="b" latinLnBrk="0" hangingPunct="1"/>
                      <a:endParaRPr lang="en-US" sz="1400" b="0" i="0" u="none" strike="noStrike" kern="1200" dirty="0">
                        <a:solidFill>
                          <a:srgbClr val="000000"/>
                        </a:solidFill>
                        <a:effectLst/>
                        <a:latin typeface="Times New Roman" panose="02020603050405020304" pitchFamily="18" charset="0"/>
                        <a:ea typeface="+mn-ea"/>
                        <a:cs typeface="Times New Roman" panose="02020603050405020304" pitchFamily="18" charset="0"/>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marL="0" algn="ctr" defTabSz="914400" rtl="0" eaLnBrk="1" fontAlgn="b" latinLnBrk="0" hangingPunct="1"/>
                      <a:endParaRPr lang="en-US" sz="1400" b="0" i="0" u="none" strike="noStrike" kern="1200" dirty="0">
                        <a:solidFill>
                          <a:srgbClr val="000000"/>
                        </a:solidFill>
                        <a:effectLst/>
                        <a:latin typeface="Times New Roman" panose="02020603050405020304" pitchFamily="18" charset="0"/>
                        <a:ea typeface="+mn-ea"/>
                        <a:cs typeface="Times New Roman" panose="02020603050405020304" pitchFamily="18" charset="0"/>
                      </a:endParaRPr>
                    </a:p>
                  </a:txBody>
                  <a:tcPr marL="9525" marR="9525" marT="9525" marB="0" anchor="ctr">
                    <a:lnL w="12700" cap="flat" cmpd="sng" algn="ctr">
                      <a:no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 xmlns:a16="http://schemas.microsoft.com/office/drawing/2014/main" val="10001"/>
                  </a:ext>
                </a:extLst>
              </a:tr>
              <a:tr h="619125">
                <a:tc>
                  <a:txBody>
                    <a:bodyPr/>
                    <a:lstStyle/>
                    <a:p>
                      <a:pPr marL="0" algn="l" defTabSz="914400" rtl="0" eaLnBrk="1" fontAlgn="b" latinLnBrk="0" hangingPunct="1"/>
                      <a:r>
                        <a:rPr lang="en-US" sz="2000" b="0" i="0" u="none" strike="noStrike" kern="1200" dirty="0">
                          <a:solidFill>
                            <a:srgbClr val="000000"/>
                          </a:solidFill>
                          <a:effectLst/>
                          <a:latin typeface="Calibri" panose="020F0502020204030204" pitchFamily="34" charset="0"/>
                          <a:ea typeface="+mn-ea"/>
                          <a:cs typeface="+mn-cs"/>
                        </a:rPr>
                        <a:t> GDP</a:t>
                      </a:r>
                      <a:r>
                        <a:rPr lang="en-US" sz="2000" b="0" i="0" u="none" strike="noStrike" kern="1200" baseline="0" dirty="0">
                          <a:solidFill>
                            <a:srgbClr val="000000"/>
                          </a:solidFill>
                          <a:effectLst/>
                          <a:latin typeface="Calibri" panose="020F0502020204030204" pitchFamily="34" charset="0"/>
                          <a:ea typeface="+mn-ea"/>
                          <a:cs typeface="+mn-cs"/>
                        </a:rPr>
                        <a:t> </a:t>
                      </a:r>
                      <a:endParaRPr lang="he-IL" sz="2000" b="0" i="0" u="none" strike="noStrike" kern="1200" dirty="0">
                        <a:solidFill>
                          <a:srgbClr val="000000"/>
                        </a:solidFill>
                        <a:effectLst/>
                        <a:latin typeface="Calibri" panose="020F0502020204030204" pitchFamily="34" charset="0"/>
                        <a:ea typeface="+mn-ea"/>
                        <a:cs typeface="+mn-cs"/>
                      </a:endParaRPr>
                    </a:p>
                  </a:txBody>
                  <a:tcPr marL="9525" marR="9525" marT="9525"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noFill/>
                  </a:tcPr>
                </a:tc>
                <a:tc>
                  <a:txBody>
                    <a:bodyPr/>
                    <a:lstStyle/>
                    <a:p>
                      <a:pPr marL="0" algn="ctr" defTabSz="914400" rtl="0" eaLnBrk="1" fontAlgn="b" latinLnBrk="0" hangingPunct="1"/>
                      <a:r>
                        <a:rPr lang="en-US" sz="18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3.20%</a:t>
                      </a:r>
                    </a:p>
                  </a:txBody>
                  <a:tcPr marL="9525" marR="9525" marT="9525"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noFill/>
                  </a:tcPr>
                </a:tc>
                <a:tc>
                  <a:txBody>
                    <a:bodyPr/>
                    <a:lstStyle/>
                    <a:p>
                      <a:pPr marL="0" algn="ctr" defTabSz="914400" rtl="0" eaLnBrk="1" fontAlgn="b" latinLnBrk="0" hangingPunct="1"/>
                      <a:r>
                        <a:rPr lang="en-US" sz="18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3.28%</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noFill/>
                  </a:tcPr>
                </a:tc>
                <a:tc>
                  <a:txBody>
                    <a:bodyPr/>
                    <a:lstStyle/>
                    <a:p>
                      <a:pPr marL="0" algn="ctr" defTabSz="914400" rtl="0" eaLnBrk="1" fontAlgn="b" latinLnBrk="0" hangingPunct="1"/>
                      <a:r>
                        <a:rPr lang="en-US" sz="18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3.19%</a:t>
                      </a:r>
                    </a:p>
                  </a:txBody>
                  <a:tcPr marL="9525" marR="9525" marT="9525"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noFill/>
                  </a:tcPr>
                </a:tc>
                <a:tc>
                  <a:txBody>
                    <a:bodyPr/>
                    <a:lstStyle/>
                    <a:p>
                      <a:pPr marL="0" algn="ctr" defTabSz="914400" rtl="0" eaLnBrk="1" fontAlgn="b" latinLnBrk="0" hangingPunct="1"/>
                      <a:r>
                        <a:rPr lang="en-US" sz="18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100%</a:t>
                      </a:r>
                    </a:p>
                  </a:txBody>
                  <a:tcPr marL="9525" marR="9525" marT="9525"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noFill/>
                  </a:tcPr>
                </a:tc>
                <a:tc>
                  <a:txBody>
                    <a:bodyPr/>
                    <a:lstStyle/>
                    <a:p>
                      <a:pPr marL="0" algn="ctr" defTabSz="914400" rtl="0" eaLnBrk="1" fontAlgn="b" latinLnBrk="0" hangingPunct="1"/>
                      <a:r>
                        <a:rPr lang="en-US" sz="18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100%</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solidFill>
                      <a:schemeClr val="bg1"/>
                    </a:solidFill>
                  </a:tcPr>
                </a:tc>
                <a:tc>
                  <a:txBody>
                    <a:bodyPr/>
                    <a:lstStyle/>
                    <a:p>
                      <a:pPr marL="0" algn="ctr" defTabSz="914400" rtl="0" eaLnBrk="1" fontAlgn="b" latinLnBrk="0" hangingPunct="1"/>
                      <a:r>
                        <a:rPr lang="en-US" sz="18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100%</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solidFill>
                      <a:schemeClr val="bg1"/>
                    </a:solidFill>
                  </a:tcPr>
                </a:tc>
                <a:tc>
                  <a:txBody>
                    <a:bodyPr/>
                    <a:lstStyle/>
                    <a:p>
                      <a:pPr marL="0" algn="ctr" defTabSz="914400" rtl="0" eaLnBrk="1" fontAlgn="b" latinLnBrk="0" hangingPunct="1"/>
                      <a:r>
                        <a:rPr lang="en-US" sz="18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100%</a:t>
                      </a:r>
                    </a:p>
                  </a:txBody>
                  <a:tcPr marL="9525" marR="9525" marT="9525" marB="0" anchor="ctr">
                    <a:lnL w="12700" cap="flat" cmpd="sng" algn="ctr">
                      <a:no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solidFill>
                      <a:schemeClr val="bg1"/>
                    </a:solidFill>
                  </a:tcPr>
                </a:tc>
                <a:extLst>
                  <a:ext uri="{0D108BD9-81ED-4DB2-BD59-A6C34878D82A}">
                    <a16:rowId xmlns="" xmlns:a16="http://schemas.microsoft.com/office/drawing/2014/main" val="10002"/>
                  </a:ext>
                </a:extLst>
              </a:tr>
              <a:tr h="619125">
                <a:tc>
                  <a:txBody>
                    <a:bodyPr/>
                    <a:lstStyle/>
                    <a:p>
                      <a:pPr marL="0" algn="l" defTabSz="914400" rtl="0" eaLnBrk="1" fontAlgn="b" latinLnBrk="0" hangingPunct="1"/>
                      <a:r>
                        <a:rPr lang="en-US" sz="2000" b="0" i="0" u="none" strike="noStrike" kern="1200" dirty="0">
                          <a:solidFill>
                            <a:srgbClr val="000000"/>
                          </a:solidFill>
                          <a:effectLst/>
                          <a:latin typeface="Calibri" panose="020F0502020204030204" pitchFamily="34" charset="0"/>
                          <a:ea typeface="+mn-ea"/>
                          <a:cs typeface="+mn-cs"/>
                        </a:rPr>
                        <a:t>Private Consumption</a:t>
                      </a:r>
                      <a:endParaRPr lang="he-IL" sz="2000" b="0" i="0" u="none" strike="noStrike" kern="1200" dirty="0">
                        <a:solidFill>
                          <a:srgbClr val="000000"/>
                        </a:solidFill>
                        <a:effectLst/>
                        <a:latin typeface="Calibri" panose="020F0502020204030204" pitchFamily="34" charset="0"/>
                        <a:ea typeface="+mn-ea"/>
                        <a:cs typeface="+mn-cs"/>
                      </a:endParaRPr>
                    </a:p>
                  </a:txBody>
                  <a:tcPr marL="9525" marR="9525" marT="9525" marB="0" anchor="ctr">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noFill/>
                  </a:tcPr>
                </a:tc>
                <a:tc>
                  <a:txBody>
                    <a:bodyPr/>
                    <a:lstStyle/>
                    <a:p>
                      <a:pPr marL="0" algn="ctr" defTabSz="914400" rtl="0" eaLnBrk="1" fontAlgn="b" latinLnBrk="0" hangingPunct="1"/>
                      <a:r>
                        <a:rPr lang="en-US" sz="18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3.6%</a:t>
                      </a:r>
                    </a:p>
                  </a:txBody>
                  <a:tcPr marL="9525" marR="9525" marT="9525"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ysDot"/>
                      <a:round/>
                      <a:headEnd type="none" w="med" len="med"/>
                      <a:tailEnd type="none" w="med" len="med"/>
                    </a:lnT>
                    <a:noFill/>
                  </a:tcPr>
                </a:tc>
                <a:tc>
                  <a:txBody>
                    <a:bodyPr/>
                    <a:lstStyle/>
                    <a:p>
                      <a:pPr marL="0" algn="ctr" defTabSz="914400" rtl="0" eaLnBrk="1" fontAlgn="b" latinLnBrk="0" hangingPunct="1"/>
                      <a:r>
                        <a:rPr lang="en-US" sz="18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3.5%</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ysDot"/>
                      <a:round/>
                      <a:headEnd type="none" w="med" len="med"/>
                      <a:tailEnd type="none" w="med" len="med"/>
                    </a:lnT>
                    <a:noFill/>
                  </a:tcPr>
                </a:tc>
                <a:tc>
                  <a:txBody>
                    <a:bodyPr/>
                    <a:lstStyle/>
                    <a:p>
                      <a:pPr marL="0" algn="ctr" defTabSz="914400" rtl="0" eaLnBrk="1" fontAlgn="b" latinLnBrk="0" hangingPunct="1"/>
                      <a:r>
                        <a:rPr lang="en-US" sz="18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3.4%</a:t>
                      </a:r>
                    </a:p>
                  </a:txBody>
                  <a:tcPr marL="9525" marR="9525" marT="9525"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noFill/>
                  </a:tcPr>
                </a:tc>
                <a:tc>
                  <a:txBody>
                    <a:bodyPr/>
                    <a:lstStyle/>
                    <a:p>
                      <a:pPr marL="0" algn="ctr" defTabSz="914400" rtl="0" eaLnBrk="1" fontAlgn="b" latinLnBrk="0" hangingPunct="1"/>
                      <a:r>
                        <a:rPr lang="en-US" sz="18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55%</a:t>
                      </a:r>
                    </a:p>
                  </a:txBody>
                  <a:tcPr marL="9525" marR="9525" marT="9525"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ysDot"/>
                      <a:round/>
                      <a:headEnd type="none" w="med" len="med"/>
                      <a:tailEnd type="none" w="med" len="med"/>
                    </a:lnT>
                    <a:noFill/>
                  </a:tcPr>
                </a:tc>
                <a:tc>
                  <a:txBody>
                    <a:bodyPr/>
                    <a:lstStyle/>
                    <a:p>
                      <a:pPr marL="0" algn="ctr" defTabSz="914400" rtl="0" eaLnBrk="1" fontAlgn="b" latinLnBrk="0" hangingPunct="1"/>
                      <a:r>
                        <a:rPr lang="en-US" sz="18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57%</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ysDot"/>
                      <a:round/>
                      <a:headEnd type="none" w="med" len="med"/>
                      <a:tailEnd type="none" w="med" len="med"/>
                    </a:lnT>
                    <a:solidFill>
                      <a:schemeClr val="bg1"/>
                    </a:solidFill>
                  </a:tcPr>
                </a:tc>
                <a:tc>
                  <a:txBody>
                    <a:bodyPr/>
                    <a:lstStyle/>
                    <a:p>
                      <a:pPr marL="0" algn="ctr" defTabSz="914400" rtl="0" eaLnBrk="1" fontAlgn="b" latinLnBrk="0" hangingPunct="1"/>
                      <a:r>
                        <a:rPr lang="en-US" sz="18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59%</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ysDot"/>
                      <a:round/>
                      <a:headEnd type="none" w="med" len="med"/>
                      <a:tailEnd type="none" w="med" len="med"/>
                    </a:lnT>
                    <a:solidFill>
                      <a:schemeClr val="bg1"/>
                    </a:solidFill>
                  </a:tcPr>
                </a:tc>
                <a:tc>
                  <a:txBody>
                    <a:bodyPr/>
                    <a:lstStyle/>
                    <a:p>
                      <a:pPr marL="0" algn="ctr" defTabSz="914400" rtl="0" eaLnBrk="1" fontAlgn="b" latinLnBrk="0" hangingPunct="1"/>
                      <a:r>
                        <a:rPr lang="en-US" sz="18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60%</a:t>
                      </a:r>
                    </a:p>
                  </a:txBody>
                  <a:tcPr marL="9525" marR="9525" marT="9525" marB="0" anchor="ctr">
                    <a:lnL w="12700" cap="flat" cmpd="sng" algn="ctr">
                      <a:noFill/>
                      <a:prstDash val="solid"/>
                      <a:round/>
                      <a:headEnd type="none" w="med" len="med"/>
                      <a:tailEnd type="none" w="med" len="med"/>
                    </a:lnL>
                    <a:lnT w="12700" cap="flat" cmpd="sng" algn="ctr">
                      <a:solidFill>
                        <a:schemeClr val="tx1"/>
                      </a:solidFill>
                      <a:prstDash val="sysDot"/>
                      <a:round/>
                      <a:headEnd type="none" w="med" len="med"/>
                      <a:tailEnd type="none" w="med" len="med"/>
                    </a:lnT>
                    <a:solidFill>
                      <a:schemeClr val="bg1"/>
                    </a:solidFill>
                  </a:tcPr>
                </a:tc>
                <a:extLst>
                  <a:ext uri="{0D108BD9-81ED-4DB2-BD59-A6C34878D82A}">
                    <a16:rowId xmlns="" xmlns:a16="http://schemas.microsoft.com/office/drawing/2014/main" val="10003"/>
                  </a:ext>
                </a:extLst>
              </a:tr>
              <a:tr h="619125">
                <a:tc>
                  <a:txBody>
                    <a:bodyPr/>
                    <a:lstStyle/>
                    <a:p>
                      <a:pPr marL="0" algn="l" defTabSz="914400" rtl="0" eaLnBrk="1" fontAlgn="b" latinLnBrk="0" hangingPunct="1"/>
                      <a:r>
                        <a:rPr lang="en-US" sz="2000" b="0" i="0" u="none" strike="noStrike" kern="1200" dirty="0">
                          <a:solidFill>
                            <a:srgbClr val="000000"/>
                          </a:solidFill>
                          <a:effectLst/>
                          <a:latin typeface="Calibri" panose="020F0502020204030204" pitchFamily="34" charset="0"/>
                          <a:ea typeface="+mn-ea"/>
                          <a:cs typeface="+mn-cs"/>
                        </a:rPr>
                        <a:t>Public</a:t>
                      </a:r>
                      <a:r>
                        <a:rPr lang="en-US" sz="2000" b="0" i="0" u="none" strike="noStrike" kern="1200" baseline="0" dirty="0">
                          <a:solidFill>
                            <a:srgbClr val="000000"/>
                          </a:solidFill>
                          <a:effectLst/>
                          <a:latin typeface="Calibri" panose="020F0502020204030204" pitchFamily="34" charset="0"/>
                          <a:ea typeface="+mn-ea"/>
                          <a:cs typeface="+mn-cs"/>
                        </a:rPr>
                        <a:t> Consumption</a:t>
                      </a:r>
                      <a:endParaRPr lang="he-IL" sz="2000" b="0" i="0" u="none" strike="noStrike" kern="1200" dirty="0">
                        <a:solidFill>
                          <a:srgbClr val="000000"/>
                        </a:solidFill>
                        <a:effectLst/>
                        <a:latin typeface="Calibri" panose="020F0502020204030204" pitchFamily="34" charset="0"/>
                        <a:ea typeface="+mn-ea"/>
                        <a:cs typeface="+mn-cs"/>
                      </a:endParaRPr>
                    </a:p>
                  </a:txBody>
                  <a:tcPr marL="9525" marR="9525" marT="9525" marB="0" anchor="ctr">
                    <a:lnR w="12700" cap="flat" cmpd="sng" algn="ctr">
                      <a:solidFill>
                        <a:schemeClr val="tx1"/>
                      </a:solidFill>
                      <a:prstDash val="solid"/>
                      <a:round/>
                      <a:headEnd type="none" w="med" len="med"/>
                      <a:tailEnd type="none" w="med" len="med"/>
                    </a:lnR>
                    <a:noFill/>
                  </a:tcPr>
                </a:tc>
                <a:tc>
                  <a:txBody>
                    <a:bodyPr/>
                    <a:lstStyle/>
                    <a:p>
                      <a:pPr marL="0" algn="ctr" defTabSz="914400" rtl="0" eaLnBrk="1" fontAlgn="b" latinLnBrk="0" hangingPunct="1"/>
                      <a:r>
                        <a:rPr lang="en-US" sz="18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2.7%</a:t>
                      </a:r>
                    </a:p>
                  </a:txBody>
                  <a:tcPr marL="9525" marR="9525" marT="9525"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noFill/>
                  </a:tcPr>
                </a:tc>
                <a:tc>
                  <a:txBody>
                    <a:bodyPr/>
                    <a:lstStyle/>
                    <a:p>
                      <a:pPr marL="0" algn="ctr" defTabSz="914400" rtl="0" eaLnBrk="1" fontAlgn="b" latinLnBrk="0" hangingPunct="1"/>
                      <a:r>
                        <a:rPr lang="en-US" sz="18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2.7%</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noFill/>
                  </a:tcPr>
                </a:tc>
                <a:tc>
                  <a:txBody>
                    <a:bodyPr/>
                    <a:lstStyle/>
                    <a:p>
                      <a:pPr marL="0" algn="ctr" defTabSz="914400" rtl="0" eaLnBrk="1" fontAlgn="b" latinLnBrk="0" hangingPunct="1"/>
                      <a:r>
                        <a:rPr lang="en-US" sz="18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2.7%</a:t>
                      </a:r>
                    </a:p>
                  </a:txBody>
                  <a:tcPr marL="9525" marR="9525" marT="9525"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noFill/>
                  </a:tcPr>
                </a:tc>
                <a:tc>
                  <a:txBody>
                    <a:bodyPr/>
                    <a:lstStyle/>
                    <a:p>
                      <a:pPr marL="0" algn="ctr" defTabSz="914400" rtl="0" eaLnBrk="1" fontAlgn="b" latinLnBrk="0" hangingPunct="1"/>
                      <a:r>
                        <a:rPr lang="en-US" sz="18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22%</a:t>
                      </a:r>
                    </a:p>
                  </a:txBody>
                  <a:tcPr marL="9525" marR="9525" marT="9525"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noFill/>
                  </a:tcPr>
                </a:tc>
                <a:tc>
                  <a:txBody>
                    <a:bodyPr/>
                    <a:lstStyle/>
                    <a:p>
                      <a:pPr marL="0" algn="ctr" defTabSz="914400" rtl="0" eaLnBrk="1" fontAlgn="b" latinLnBrk="0" hangingPunct="1"/>
                      <a:r>
                        <a:rPr lang="en-US" sz="18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21%</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noFill/>
                  </a:tcPr>
                </a:tc>
                <a:tc>
                  <a:txBody>
                    <a:bodyPr/>
                    <a:lstStyle/>
                    <a:p>
                      <a:pPr marL="0" algn="ctr" defTabSz="914400" rtl="0" eaLnBrk="1" fontAlgn="b" latinLnBrk="0" hangingPunct="1"/>
                      <a:r>
                        <a:rPr lang="en-US" sz="18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20%</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noFill/>
                  </a:tcPr>
                </a:tc>
                <a:tc>
                  <a:txBody>
                    <a:bodyPr/>
                    <a:lstStyle/>
                    <a:p>
                      <a:pPr marL="0" algn="ctr" defTabSz="914400" rtl="0" eaLnBrk="1" fontAlgn="b" latinLnBrk="0" hangingPunct="1"/>
                      <a:r>
                        <a:rPr lang="en-US" sz="18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19%</a:t>
                      </a:r>
                    </a:p>
                  </a:txBody>
                  <a:tcPr marL="9525" marR="9525" marT="9525" marB="0" anchor="ctr">
                    <a:lnL w="12700" cap="flat" cmpd="sng" algn="ctr">
                      <a:noFill/>
                      <a:prstDash val="solid"/>
                      <a:round/>
                      <a:headEnd type="none" w="med" len="med"/>
                      <a:tailEnd type="none" w="med" len="med"/>
                    </a:lnL>
                    <a:noFill/>
                  </a:tcPr>
                </a:tc>
                <a:extLst>
                  <a:ext uri="{0D108BD9-81ED-4DB2-BD59-A6C34878D82A}">
                    <a16:rowId xmlns="" xmlns:a16="http://schemas.microsoft.com/office/drawing/2014/main" val="10004"/>
                  </a:ext>
                </a:extLst>
              </a:tr>
              <a:tr h="619125">
                <a:tc>
                  <a:txBody>
                    <a:bodyPr/>
                    <a:lstStyle/>
                    <a:p>
                      <a:pPr marL="0" algn="l" defTabSz="914400" rtl="0" eaLnBrk="1" fontAlgn="b" latinLnBrk="0" hangingPunct="1"/>
                      <a:r>
                        <a:rPr lang="en-US" sz="2000" b="0" i="0" u="none" strike="noStrike" kern="1200" baseline="0" dirty="0">
                          <a:solidFill>
                            <a:srgbClr val="000000"/>
                          </a:solidFill>
                          <a:effectLst/>
                          <a:latin typeface="Calibri" panose="020F0502020204030204" pitchFamily="34" charset="0"/>
                          <a:ea typeface="+mn-ea"/>
                          <a:cs typeface="+mn-cs"/>
                        </a:rPr>
                        <a:t>Investment, total</a:t>
                      </a:r>
                      <a:endParaRPr lang="he-IL" sz="2000" b="0" i="0" u="none" strike="noStrike" kern="1200" dirty="0">
                        <a:solidFill>
                          <a:srgbClr val="000000"/>
                        </a:solidFill>
                        <a:effectLst/>
                        <a:latin typeface="Calibri" panose="020F0502020204030204" pitchFamily="34" charset="0"/>
                        <a:ea typeface="+mn-ea"/>
                        <a:cs typeface="+mn-cs"/>
                      </a:endParaRPr>
                    </a:p>
                  </a:txBody>
                  <a:tcPr marL="9525" marR="9525" marT="9525" marB="0" anchor="ctr">
                    <a:lnR w="12700" cap="flat" cmpd="sng" algn="ctr">
                      <a:solidFill>
                        <a:schemeClr val="tx1"/>
                      </a:solidFill>
                      <a:prstDash val="solid"/>
                      <a:round/>
                      <a:headEnd type="none" w="med" len="med"/>
                      <a:tailEnd type="none" w="med" len="med"/>
                    </a:lnR>
                    <a:noFill/>
                  </a:tcPr>
                </a:tc>
                <a:tc>
                  <a:txBody>
                    <a:bodyPr/>
                    <a:lstStyle/>
                    <a:p>
                      <a:pPr marL="0" algn="ctr" defTabSz="914400" rtl="0" eaLnBrk="1" fontAlgn="b" latinLnBrk="0" hangingPunct="1"/>
                      <a:r>
                        <a:rPr lang="en-US" sz="18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3.2%</a:t>
                      </a:r>
                    </a:p>
                  </a:txBody>
                  <a:tcPr marL="9525" marR="9525" marT="9525"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noFill/>
                  </a:tcPr>
                </a:tc>
                <a:tc>
                  <a:txBody>
                    <a:bodyPr/>
                    <a:lstStyle/>
                    <a:p>
                      <a:pPr marL="0" algn="ctr" defTabSz="914400" rtl="0" eaLnBrk="1" fontAlgn="b" latinLnBrk="0" hangingPunct="1"/>
                      <a:r>
                        <a:rPr lang="en-US" sz="18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3.3%</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noFill/>
                  </a:tcPr>
                </a:tc>
                <a:tc>
                  <a:txBody>
                    <a:bodyPr/>
                    <a:lstStyle/>
                    <a:p>
                      <a:pPr marL="0" algn="ctr" defTabSz="914400" rtl="0" eaLnBrk="1" fontAlgn="b" latinLnBrk="0" hangingPunct="1"/>
                      <a:r>
                        <a:rPr lang="en-US" sz="18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3.2%</a:t>
                      </a:r>
                    </a:p>
                  </a:txBody>
                  <a:tcPr marL="9525" marR="9525" marT="9525"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noFill/>
                  </a:tcPr>
                </a:tc>
                <a:tc>
                  <a:txBody>
                    <a:bodyPr/>
                    <a:lstStyle/>
                    <a:p>
                      <a:pPr marL="0" algn="ctr" defTabSz="914400" rtl="0" eaLnBrk="1" fontAlgn="b" latinLnBrk="0" hangingPunct="1"/>
                      <a:r>
                        <a:rPr lang="en-US" sz="18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21%</a:t>
                      </a:r>
                    </a:p>
                  </a:txBody>
                  <a:tcPr marL="9525" marR="9525" marT="9525"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noFill/>
                  </a:tcPr>
                </a:tc>
                <a:tc>
                  <a:txBody>
                    <a:bodyPr/>
                    <a:lstStyle/>
                    <a:p>
                      <a:pPr marL="0" algn="ctr" defTabSz="914400" rtl="0" eaLnBrk="1" fontAlgn="b" latinLnBrk="0" hangingPunct="1"/>
                      <a:r>
                        <a:rPr lang="en-US" sz="18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21%</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noFill/>
                  </a:tcPr>
                </a:tc>
                <a:tc>
                  <a:txBody>
                    <a:bodyPr/>
                    <a:lstStyle/>
                    <a:p>
                      <a:pPr marL="0" algn="ctr" defTabSz="914400" rtl="0" eaLnBrk="1" fontAlgn="b" latinLnBrk="0" hangingPunct="1"/>
                      <a:r>
                        <a:rPr lang="en-US" sz="18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21%</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noFill/>
                  </a:tcPr>
                </a:tc>
                <a:tc>
                  <a:txBody>
                    <a:bodyPr/>
                    <a:lstStyle/>
                    <a:p>
                      <a:pPr marL="0" algn="ctr" defTabSz="914400" rtl="0" eaLnBrk="1" fontAlgn="b" latinLnBrk="0" hangingPunct="1"/>
                      <a:r>
                        <a:rPr lang="en-US" sz="18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21%</a:t>
                      </a:r>
                    </a:p>
                  </a:txBody>
                  <a:tcPr marL="9525" marR="9525" marT="9525" marB="0" anchor="ctr">
                    <a:lnL w="12700" cap="flat" cmpd="sng" algn="ctr">
                      <a:noFill/>
                      <a:prstDash val="solid"/>
                      <a:round/>
                      <a:headEnd type="none" w="med" len="med"/>
                      <a:tailEnd type="none" w="med" len="med"/>
                    </a:lnL>
                    <a:noFill/>
                  </a:tcPr>
                </a:tc>
                <a:extLst>
                  <a:ext uri="{0D108BD9-81ED-4DB2-BD59-A6C34878D82A}">
                    <a16:rowId xmlns="" xmlns:a16="http://schemas.microsoft.com/office/drawing/2014/main" val="10005"/>
                  </a:ext>
                </a:extLst>
              </a:tr>
              <a:tr h="619125">
                <a:tc>
                  <a:txBody>
                    <a:bodyPr/>
                    <a:lstStyle/>
                    <a:p>
                      <a:pPr marL="0" algn="l" defTabSz="914400" rtl="0" eaLnBrk="1" fontAlgn="b" latinLnBrk="0" hangingPunct="1"/>
                      <a:r>
                        <a:rPr lang="en-US" sz="2000" b="0" i="0" u="none" strike="noStrike" kern="1200" dirty="0">
                          <a:solidFill>
                            <a:srgbClr val="000000"/>
                          </a:solidFill>
                          <a:effectLst/>
                          <a:latin typeface="Calibri" panose="020F0502020204030204" pitchFamily="34" charset="0"/>
                          <a:ea typeface="+mn-ea"/>
                          <a:cs typeface="+mn-cs"/>
                        </a:rPr>
                        <a:t>Exports</a:t>
                      </a:r>
                      <a:r>
                        <a:rPr lang="en-US" sz="2000" b="0" i="0" u="none" strike="noStrike" kern="1200" baseline="0" dirty="0">
                          <a:solidFill>
                            <a:srgbClr val="000000"/>
                          </a:solidFill>
                          <a:effectLst/>
                          <a:latin typeface="Calibri" panose="020F0502020204030204" pitchFamily="34" charset="0"/>
                          <a:ea typeface="+mn-ea"/>
                          <a:cs typeface="+mn-cs"/>
                        </a:rPr>
                        <a:t>, Goods and Services</a:t>
                      </a:r>
                      <a:endParaRPr lang="he-IL" sz="2000" b="0" i="0" u="none" strike="noStrike" kern="1200" dirty="0">
                        <a:solidFill>
                          <a:srgbClr val="000000"/>
                        </a:solidFill>
                        <a:effectLst/>
                        <a:latin typeface="Calibri" panose="020F0502020204030204" pitchFamily="34" charset="0"/>
                        <a:ea typeface="+mn-ea"/>
                        <a:cs typeface="+mn-cs"/>
                      </a:endParaRPr>
                    </a:p>
                  </a:txBody>
                  <a:tcPr marL="9525" marR="9525" marT="9525" marB="0" anchor="ctr">
                    <a:lnR w="12700" cap="flat" cmpd="sng" algn="ctr">
                      <a:solidFill>
                        <a:schemeClr val="tx1"/>
                      </a:solidFill>
                      <a:prstDash val="solid"/>
                      <a:round/>
                      <a:headEnd type="none" w="med" len="med"/>
                      <a:tailEnd type="none" w="med" len="med"/>
                    </a:lnR>
                    <a:lnB w="12700" cap="flat" cmpd="sng" algn="ctr">
                      <a:noFill/>
                      <a:prstDash val="solid"/>
                      <a:round/>
                      <a:headEnd type="none" w="med" len="med"/>
                      <a:tailEnd type="none" w="med" len="med"/>
                    </a:lnB>
                    <a:noFill/>
                  </a:tcPr>
                </a:tc>
                <a:tc>
                  <a:txBody>
                    <a:bodyPr/>
                    <a:lstStyle/>
                    <a:p>
                      <a:pPr marL="0" algn="ctr" defTabSz="914400" rtl="0" eaLnBrk="1" fontAlgn="b" latinLnBrk="0" hangingPunct="1"/>
                      <a:r>
                        <a:rPr lang="en-US" sz="18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3.8%</a:t>
                      </a:r>
                    </a:p>
                  </a:txBody>
                  <a:tcPr marL="9525" marR="9525" marT="9525"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B w="12700" cap="flat" cmpd="sng" algn="ctr">
                      <a:noFill/>
                      <a:prstDash val="solid"/>
                      <a:round/>
                      <a:headEnd type="none" w="med" len="med"/>
                      <a:tailEnd type="none" w="med" len="med"/>
                    </a:lnB>
                    <a:noFill/>
                  </a:tcPr>
                </a:tc>
                <a:tc>
                  <a:txBody>
                    <a:bodyPr/>
                    <a:lstStyle/>
                    <a:p>
                      <a:pPr marL="0" algn="ctr" defTabSz="914400" rtl="0" eaLnBrk="1" fontAlgn="b" latinLnBrk="0" hangingPunct="1"/>
                      <a:r>
                        <a:rPr lang="en-US" sz="18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3.8%</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B w="12700" cap="flat" cmpd="sng" algn="ctr">
                      <a:noFill/>
                      <a:prstDash val="solid"/>
                      <a:round/>
                      <a:headEnd type="none" w="med" len="med"/>
                      <a:tailEnd type="none" w="med" len="med"/>
                    </a:lnB>
                    <a:noFill/>
                  </a:tcPr>
                </a:tc>
                <a:tc>
                  <a:txBody>
                    <a:bodyPr/>
                    <a:lstStyle/>
                    <a:p>
                      <a:pPr marL="0" algn="ctr" defTabSz="914400" rtl="0" eaLnBrk="1" fontAlgn="b" latinLnBrk="0" hangingPunct="1"/>
                      <a:r>
                        <a:rPr lang="en-US" sz="18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3.7%</a:t>
                      </a:r>
                    </a:p>
                  </a:txBody>
                  <a:tcPr marL="9525" marR="9525" marT="9525"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noFill/>
                      <a:prstDash val="solid"/>
                      <a:round/>
                      <a:headEnd type="none" w="med" len="med"/>
                      <a:tailEnd type="none" w="med" len="med"/>
                    </a:lnB>
                    <a:noFill/>
                  </a:tcPr>
                </a:tc>
                <a:tc>
                  <a:txBody>
                    <a:bodyPr/>
                    <a:lstStyle/>
                    <a:p>
                      <a:pPr marL="0" algn="ctr" defTabSz="914400" rtl="0" eaLnBrk="1" fontAlgn="b" latinLnBrk="0" hangingPunct="1"/>
                      <a:r>
                        <a:rPr lang="en-US" sz="18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31%</a:t>
                      </a:r>
                    </a:p>
                  </a:txBody>
                  <a:tcPr marL="9525" marR="9525" marT="9525"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B w="12700" cap="flat" cmpd="sng" algn="ctr">
                      <a:noFill/>
                      <a:prstDash val="solid"/>
                      <a:round/>
                      <a:headEnd type="none" w="med" len="med"/>
                      <a:tailEnd type="none" w="med" len="med"/>
                    </a:lnB>
                    <a:noFill/>
                  </a:tcPr>
                </a:tc>
                <a:tc>
                  <a:txBody>
                    <a:bodyPr/>
                    <a:lstStyle/>
                    <a:p>
                      <a:pPr marL="0" algn="ctr" defTabSz="914400" rtl="0" eaLnBrk="1" fontAlgn="b" latinLnBrk="0" hangingPunct="1"/>
                      <a:r>
                        <a:rPr lang="en-US" sz="18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33%</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B w="12700" cap="flat" cmpd="sng" algn="ctr">
                      <a:noFill/>
                      <a:prstDash val="solid"/>
                      <a:round/>
                      <a:headEnd type="none" w="med" len="med"/>
                      <a:tailEnd type="none" w="med" len="med"/>
                    </a:lnB>
                    <a:noFill/>
                  </a:tcPr>
                </a:tc>
                <a:tc>
                  <a:txBody>
                    <a:bodyPr/>
                    <a:lstStyle/>
                    <a:p>
                      <a:pPr marL="0" algn="ctr" defTabSz="914400" rtl="0" eaLnBrk="1" fontAlgn="b" latinLnBrk="0" hangingPunct="1"/>
                      <a:r>
                        <a:rPr lang="en-US" sz="18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34%</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B w="12700" cap="flat" cmpd="sng" algn="ctr">
                      <a:noFill/>
                      <a:prstDash val="solid"/>
                      <a:round/>
                      <a:headEnd type="none" w="med" len="med"/>
                      <a:tailEnd type="none" w="med" len="med"/>
                    </a:lnB>
                    <a:noFill/>
                  </a:tcPr>
                </a:tc>
                <a:tc>
                  <a:txBody>
                    <a:bodyPr/>
                    <a:lstStyle/>
                    <a:p>
                      <a:pPr marL="0" algn="ctr" defTabSz="914400" rtl="0" eaLnBrk="1" fontAlgn="b" latinLnBrk="0" hangingPunct="1"/>
                      <a:r>
                        <a:rPr lang="en-US" sz="18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36%</a:t>
                      </a:r>
                    </a:p>
                  </a:txBody>
                  <a:tcPr marL="9525" marR="9525" marT="9525" marB="0" anchor="ctr">
                    <a:lnL w="12700" cap="flat" cmpd="sng" algn="ctr">
                      <a:noFill/>
                      <a:prstDash val="solid"/>
                      <a:round/>
                      <a:headEnd type="none" w="med" len="med"/>
                      <a:tailEnd type="none" w="med" len="med"/>
                    </a:lnL>
                    <a:lnB w="12700" cap="flat" cmpd="sng" algn="ctr">
                      <a:noFill/>
                      <a:prstDash val="solid"/>
                      <a:round/>
                      <a:headEnd type="none" w="med" len="med"/>
                      <a:tailEnd type="none" w="med" len="med"/>
                    </a:lnB>
                    <a:noFill/>
                  </a:tcPr>
                </a:tc>
                <a:extLst>
                  <a:ext uri="{0D108BD9-81ED-4DB2-BD59-A6C34878D82A}">
                    <a16:rowId xmlns="" xmlns:a16="http://schemas.microsoft.com/office/drawing/2014/main" val="10006"/>
                  </a:ext>
                </a:extLst>
              </a:tr>
              <a:tr h="619125">
                <a:tc>
                  <a:txBody>
                    <a:bodyPr/>
                    <a:lstStyle/>
                    <a:p>
                      <a:pPr marL="0" algn="l" defTabSz="914400" rtl="0" eaLnBrk="1" fontAlgn="b" latinLnBrk="0" hangingPunct="1"/>
                      <a:r>
                        <a:rPr lang="en-US" sz="2000" b="0" i="0" u="none" strike="noStrike" kern="1200" dirty="0">
                          <a:solidFill>
                            <a:srgbClr val="000000"/>
                          </a:solidFill>
                          <a:effectLst/>
                          <a:latin typeface="Calibri" panose="020F0502020204030204" pitchFamily="34" charset="0"/>
                          <a:ea typeface="+mn-ea"/>
                          <a:cs typeface="+mn-cs"/>
                        </a:rPr>
                        <a:t>Imports,</a:t>
                      </a:r>
                      <a:r>
                        <a:rPr lang="en-US" sz="2000" b="0" i="0" u="none" strike="noStrike" kern="1200" baseline="0" dirty="0">
                          <a:solidFill>
                            <a:srgbClr val="000000"/>
                          </a:solidFill>
                          <a:effectLst/>
                          <a:latin typeface="Calibri" panose="020F0502020204030204" pitchFamily="34" charset="0"/>
                          <a:ea typeface="+mn-ea"/>
                          <a:cs typeface="+mn-cs"/>
                        </a:rPr>
                        <a:t> Goods and Services </a:t>
                      </a:r>
                      <a:endParaRPr lang="he-IL" sz="2000" b="0" i="0" u="none" strike="noStrike" kern="1200" dirty="0">
                        <a:solidFill>
                          <a:srgbClr val="000000"/>
                        </a:solidFill>
                        <a:effectLst/>
                        <a:latin typeface="Calibri" panose="020F0502020204030204" pitchFamily="34" charset="0"/>
                        <a:ea typeface="+mn-ea"/>
                        <a:cs typeface="+mn-cs"/>
                      </a:endParaRPr>
                    </a:p>
                  </a:txBody>
                  <a:tcPr marL="9525" marR="9525" marT="9525" marB="0" anchor="ctr">
                    <a:lnR w="12700" cap="flat" cmpd="sng" algn="ctr">
                      <a:solidFill>
                        <a:schemeClr val="tx1"/>
                      </a:solidFill>
                      <a:prstDash val="solid"/>
                      <a:round/>
                      <a:headEnd type="none" w="med" len="med"/>
                      <a:tailEnd type="none" w="med" len="med"/>
                    </a:lnR>
                    <a:lnT w="12700" cap="flat" cmpd="sng" algn="ctr">
                      <a:noFill/>
                      <a:prstDash val="sysDash"/>
                      <a:round/>
                      <a:headEnd type="none" w="med" len="med"/>
                      <a:tailEnd type="none" w="med" len="med"/>
                    </a:lnT>
                    <a:lnB w="28575" cap="flat" cmpd="sng" algn="ctr">
                      <a:solidFill>
                        <a:schemeClr val="tx1"/>
                      </a:solidFill>
                      <a:prstDash val="solid"/>
                      <a:round/>
                      <a:headEnd type="none" w="med" len="med"/>
                      <a:tailEnd type="none" w="med" len="med"/>
                    </a:lnB>
                    <a:noFill/>
                  </a:tcPr>
                </a:tc>
                <a:tc>
                  <a:txBody>
                    <a:bodyPr/>
                    <a:lstStyle/>
                    <a:p>
                      <a:pPr marL="0" algn="ctr" defTabSz="914400" rtl="0" eaLnBrk="1" fontAlgn="b" latinLnBrk="0" hangingPunct="1"/>
                      <a:r>
                        <a:rPr lang="en-US" sz="18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4.2%</a:t>
                      </a:r>
                    </a:p>
                  </a:txBody>
                  <a:tcPr marL="9525" marR="9525" marT="9525"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ysDash"/>
                      <a:round/>
                      <a:headEnd type="none" w="med" len="med"/>
                      <a:tailEnd type="none" w="med" len="med"/>
                    </a:lnT>
                    <a:lnB w="28575" cap="flat" cmpd="sng" algn="ctr">
                      <a:solidFill>
                        <a:schemeClr val="tx1"/>
                      </a:solidFill>
                      <a:prstDash val="solid"/>
                      <a:round/>
                      <a:headEnd type="none" w="med" len="med"/>
                      <a:tailEnd type="none" w="med" len="med"/>
                    </a:lnB>
                    <a:noFill/>
                  </a:tcPr>
                </a:tc>
                <a:tc>
                  <a:txBody>
                    <a:bodyPr/>
                    <a:lstStyle/>
                    <a:p>
                      <a:pPr marL="0" algn="ctr" defTabSz="914400" rtl="0" eaLnBrk="1" fontAlgn="b" latinLnBrk="0" hangingPunct="1"/>
                      <a:r>
                        <a:rPr lang="en-US" sz="18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3.8%</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ysDash"/>
                      <a:round/>
                      <a:headEnd type="none" w="med" len="med"/>
                      <a:tailEnd type="none" w="med" len="med"/>
                    </a:lnT>
                    <a:lnB w="28575" cap="flat" cmpd="sng" algn="ctr">
                      <a:solidFill>
                        <a:schemeClr val="tx1"/>
                      </a:solidFill>
                      <a:prstDash val="solid"/>
                      <a:round/>
                      <a:headEnd type="none" w="med" len="med"/>
                      <a:tailEnd type="none" w="med" len="med"/>
                    </a:lnB>
                    <a:noFill/>
                  </a:tcPr>
                </a:tc>
                <a:tc>
                  <a:txBody>
                    <a:bodyPr/>
                    <a:lstStyle/>
                    <a:p>
                      <a:pPr marL="0" algn="ctr" defTabSz="914400" rtl="0" eaLnBrk="1" fontAlgn="b" latinLnBrk="0" hangingPunct="1"/>
                      <a:r>
                        <a:rPr lang="en-US" sz="18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3.6%</a:t>
                      </a:r>
                    </a:p>
                  </a:txBody>
                  <a:tcPr marL="9525" marR="9525" marT="9525"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ysDash"/>
                      <a:round/>
                      <a:headEnd type="none" w="med" len="med"/>
                      <a:tailEnd type="none" w="med" len="med"/>
                    </a:lnT>
                    <a:lnB w="28575" cap="flat" cmpd="sng" algn="ctr">
                      <a:solidFill>
                        <a:schemeClr val="tx1"/>
                      </a:solidFill>
                      <a:prstDash val="solid"/>
                      <a:round/>
                      <a:headEnd type="none" w="med" len="med"/>
                      <a:tailEnd type="none" w="med" len="med"/>
                    </a:lnB>
                    <a:noFill/>
                  </a:tcPr>
                </a:tc>
                <a:tc>
                  <a:txBody>
                    <a:bodyPr/>
                    <a:lstStyle/>
                    <a:p>
                      <a:pPr marL="0" algn="ctr" defTabSz="914400" rtl="0" eaLnBrk="1" fontAlgn="b" latinLnBrk="0" hangingPunct="1"/>
                      <a:r>
                        <a:rPr lang="en-US" sz="18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29%</a:t>
                      </a:r>
                    </a:p>
                  </a:txBody>
                  <a:tcPr marL="9525" marR="9525" marT="9525"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ysDash"/>
                      <a:round/>
                      <a:headEnd type="none" w="med" len="med"/>
                      <a:tailEnd type="none" w="med" len="med"/>
                    </a:lnT>
                    <a:lnB w="28575" cap="flat" cmpd="sng" algn="ctr">
                      <a:solidFill>
                        <a:schemeClr val="tx1"/>
                      </a:solidFill>
                      <a:prstDash val="solid"/>
                      <a:round/>
                      <a:headEnd type="none" w="med" len="med"/>
                      <a:tailEnd type="none" w="med" len="med"/>
                    </a:lnB>
                    <a:noFill/>
                  </a:tcPr>
                </a:tc>
                <a:tc>
                  <a:txBody>
                    <a:bodyPr/>
                    <a:lstStyle/>
                    <a:p>
                      <a:pPr marL="0" algn="ctr" defTabSz="914400" rtl="0" eaLnBrk="1" fontAlgn="b" latinLnBrk="0" hangingPunct="1"/>
                      <a:r>
                        <a:rPr lang="en-US" sz="18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32%</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ysDash"/>
                      <a:round/>
                      <a:headEnd type="none" w="med" len="med"/>
                      <a:tailEnd type="none" w="med" len="med"/>
                    </a:lnT>
                    <a:lnB w="28575" cap="flat" cmpd="sng" algn="ctr">
                      <a:solidFill>
                        <a:schemeClr val="tx1"/>
                      </a:solidFill>
                      <a:prstDash val="solid"/>
                      <a:round/>
                      <a:headEnd type="none" w="med" len="med"/>
                      <a:tailEnd type="none" w="med" len="med"/>
                    </a:lnB>
                    <a:noFill/>
                  </a:tcPr>
                </a:tc>
                <a:tc>
                  <a:txBody>
                    <a:bodyPr/>
                    <a:lstStyle/>
                    <a:p>
                      <a:pPr marL="0" algn="ctr" defTabSz="914400" rtl="0" eaLnBrk="1" fontAlgn="b" latinLnBrk="0" hangingPunct="1"/>
                      <a:r>
                        <a:rPr lang="en-US" sz="18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33%</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ysDash"/>
                      <a:round/>
                      <a:headEnd type="none" w="med" len="med"/>
                      <a:tailEnd type="none" w="med" len="med"/>
                    </a:lnT>
                    <a:lnB w="28575" cap="flat" cmpd="sng" algn="ctr">
                      <a:solidFill>
                        <a:schemeClr val="tx1"/>
                      </a:solidFill>
                      <a:prstDash val="solid"/>
                      <a:round/>
                      <a:headEnd type="none" w="med" len="med"/>
                      <a:tailEnd type="none" w="med" len="med"/>
                    </a:lnB>
                    <a:noFill/>
                  </a:tcPr>
                </a:tc>
                <a:tc>
                  <a:txBody>
                    <a:bodyPr/>
                    <a:lstStyle/>
                    <a:p>
                      <a:pPr marL="0" algn="ctr" defTabSz="914400" rtl="0" eaLnBrk="1" fontAlgn="b" latinLnBrk="0" hangingPunct="1"/>
                      <a:r>
                        <a:rPr lang="en-US" sz="18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35%</a:t>
                      </a:r>
                    </a:p>
                  </a:txBody>
                  <a:tcPr marL="9525" marR="9525" marT="9525" marB="0" anchor="ctr">
                    <a:lnL w="12700" cap="flat" cmpd="sng" algn="ctr">
                      <a:noFill/>
                      <a:prstDash val="solid"/>
                      <a:round/>
                      <a:headEnd type="none" w="med" len="med"/>
                      <a:tailEnd type="none" w="med" len="med"/>
                    </a:lnL>
                    <a:lnT w="12700" cap="flat" cmpd="sng" algn="ctr">
                      <a:noFill/>
                      <a:prstDash val="sysDash"/>
                      <a:round/>
                      <a:headEnd type="none" w="med" len="med"/>
                      <a:tailEnd type="none" w="med" len="med"/>
                    </a:lnT>
                    <a:lnB w="28575"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10007"/>
                  </a:ext>
                </a:extLst>
              </a:tr>
            </a:tbl>
          </a:graphicData>
        </a:graphic>
      </p:graphicFrame>
    </p:spTree>
    <p:extLst>
      <p:ext uri="{BB962C8B-B14F-4D97-AF65-F5344CB8AC3E}">
        <p14:creationId xmlns:p14="http://schemas.microsoft.com/office/powerpoint/2010/main" val="67382032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idx="4294967295"/>
          </p:nvPr>
        </p:nvSpPr>
        <p:spPr>
          <a:xfrm>
            <a:off x="755576" y="2132856"/>
            <a:ext cx="7992888" cy="1341338"/>
          </a:xfrm>
        </p:spPr>
        <p:txBody>
          <a:bodyPr>
            <a:normAutofit fontScale="90000"/>
          </a:bodyPr>
          <a:lstStyle/>
          <a:p>
            <a:pPr algn="l" rtl="0">
              <a:lnSpc>
                <a:spcPts val="3500"/>
              </a:lnSpc>
            </a:pPr>
            <a:r>
              <a:rPr lang="en-US" sz="4200" dirty="0"/>
              <a:t>Container Imports – Unloaded</a:t>
            </a:r>
            <a:br>
              <a:rPr lang="en-US" sz="4200" dirty="0"/>
            </a:br>
            <a:r>
              <a:rPr lang="en-US" sz="3800" dirty="0"/>
              <a:t>(not including empty containers or trans-shipments)</a:t>
            </a:r>
            <a:endParaRPr lang="he-IL" sz="3800" dirty="0"/>
          </a:p>
        </p:txBody>
      </p:sp>
      <p:sp>
        <p:nvSpPr>
          <p:cNvPr id="4" name="מציין מיקום של מספר שקופית 3"/>
          <p:cNvSpPr>
            <a:spLocks noGrp="1"/>
          </p:cNvSpPr>
          <p:nvPr>
            <p:ph type="sldNum" sz="quarter" idx="12"/>
          </p:nvPr>
        </p:nvSpPr>
        <p:spPr/>
        <p:txBody>
          <a:bodyPr/>
          <a:lstStyle/>
          <a:p>
            <a:fld id="{3AA8EF2C-FD37-4154-B473-DEA434E64DDA}" type="slidenum">
              <a:rPr lang="he-IL" smtClean="0"/>
              <a:pPr/>
              <a:t>11</a:t>
            </a:fld>
            <a:endParaRPr lang="he-IL" dirty="0"/>
          </a:p>
        </p:txBody>
      </p:sp>
    </p:spTree>
    <p:extLst>
      <p:ext uri="{BB962C8B-B14F-4D97-AF65-F5344CB8AC3E}">
        <p14:creationId xmlns:p14="http://schemas.microsoft.com/office/powerpoint/2010/main" val="130944849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idx="4294967295"/>
          </p:nvPr>
        </p:nvSpPr>
        <p:spPr>
          <a:xfrm>
            <a:off x="1670178" y="202304"/>
            <a:ext cx="6112363" cy="987127"/>
          </a:xfrm>
        </p:spPr>
        <p:txBody>
          <a:bodyPr>
            <a:normAutofit fontScale="90000"/>
          </a:bodyPr>
          <a:lstStyle/>
          <a:p>
            <a:pPr rtl="0"/>
            <a:r>
              <a:rPr lang="en-US" sz="3600" dirty="0"/>
              <a:t>Container Imports – Unloaded </a:t>
            </a:r>
            <a:br>
              <a:rPr lang="en-US" sz="3600" dirty="0"/>
            </a:br>
            <a:r>
              <a:rPr lang="en-US" sz="3600" dirty="0"/>
              <a:t>The Model</a:t>
            </a:r>
            <a:endParaRPr lang="he-IL" sz="4000" dirty="0"/>
          </a:p>
        </p:txBody>
      </p:sp>
      <p:sp>
        <p:nvSpPr>
          <p:cNvPr id="3" name="מציין מיקום תוכן 2"/>
          <p:cNvSpPr>
            <a:spLocks noGrp="1"/>
          </p:cNvSpPr>
          <p:nvPr>
            <p:ph idx="4294967295"/>
          </p:nvPr>
        </p:nvSpPr>
        <p:spPr>
          <a:xfrm>
            <a:off x="611559" y="1134262"/>
            <a:ext cx="8229600" cy="4989593"/>
          </a:xfrm>
        </p:spPr>
        <p:txBody>
          <a:bodyPr>
            <a:noAutofit/>
          </a:bodyPr>
          <a:lstStyle/>
          <a:p>
            <a:pPr marL="457200" lvl="0" indent="-457200" algn="l" rtl="0">
              <a:buFont typeface="+mj-lt"/>
              <a:buAutoNum type="arabicPeriod"/>
            </a:pPr>
            <a:r>
              <a:rPr lang="en-US" sz="2600" dirty="0" smtClean="0"/>
              <a:t>The purpose of the model is to translate </a:t>
            </a:r>
            <a:r>
              <a:rPr lang="en-US" sz="2600" dirty="0"/>
              <a:t>the value of goods </a:t>
            </a:r>
            <a:r>
              <a:rPr lang="en-US" sz="2600" dirty="0" smtClean="0"/>
              <a:t>(received from the  macro-economy model) into </a:t>
            </a:r>
            <a:r>
              <a:rPr lang="en-US" sz="2600" dirty="0"/>
              <a:t>container </a:t>
            </a:r>
            <a:r>
              <a:rPr lang="en-US" sz="2600" dirty="0" smtClean="0"/>
              <a:t>traffic. </a:t>
            </a:r>
          </a:p>
          <a:p>
            <a:pPr marL="457200" lvl="0" indent="-457200" algn="l" rtl="0">
              <a:buFont typeface="+mj-lt"/>
              <a:buAutoNum type="arabicPeriod"/>
            </a:pPr>
            <a:r>
              <a:rPr lang="en-US" sz="2600" dirty="0" smtClean="0"/>
              <a:t>We </a:t>
            </a:r>
            <a:r>
              <a:rPr lang="en-US" sz="2600" dirty="0" smtClean="0"/>
              <a:t>use </a:t>
            </a:r>
            <a:r>
              <a:rPr lang="en-US" sz="2600" dirty="0" smtClean="0"/>
              <a:t>an econometric </a:t>
            </a:r>
            <a:r>
              <a:rPr lang="en-US" sz="2600" dirty="0" smtClean="0"/>
              <a:t>model. We </a:t>
            </a:r>
            <a:r>
              <a:rPr lang="en-US" sz="2600" dirty="0" smtClean="0"/>
              <a:t>regressed the </a:t>
            </a:r>
            <a:r>
              <a:rPr lang="en-US" sz="2600" dirty="0" smtClean="0"/>
              <a:t>weight </a:t>
            </a:r>
            <a:r>
              <a:rPr lang="en-US" sz="2600" dirty="0" smtClean="0"/>
              <a:t>unloaded on value of import in constant dollars.   </a:t>
            </a:r>
            <a:endParaRPr lang="en-US" sz="2600" dirty="0"/>
          </a:p>
          <a:p>
            <a:pPr marL="457200" lvl="0" indent="-457200" algn="l" rtl="0">
              <a:buFont typeface="+mj-lt"/>
              <a:buAutoNum type="arabicPeriod"/>
            </a:pPr>
            <a:r>
              <a:rPr lang="en-US" sz="2600" dirty="0"/>
              <a:t>69 series of import items </a:t>
            </a:r>
            <a:r>
              <a:rPr lang="en-US" sz="2600" dirty="0" smtClean="0"/>
              <a:t>(from foreign trade data) </a:t>
            </a:r>
            <a:r>
              <a:rPr lang="en-US" sz="2600" dirty="0"/>
              <a:t>were aggregated into 3 main </a:t>
            </a:r>
            <a:r>
              <a:rPr lang="en-US" sz="2600" dirty="0" smtClean="0"/>
              <a:t>series. </a:t>
            </a:r>
            <a:endParaRPr lang="en-US" sz="2600" dirty="0"/>
          </a:p>
          <a:p>
            <a:pPr marL="457200" lvl="0" indent="-457200" algn="l" rtl="0">
              <a:buFont typeface="+mj-lt"/>
              <a:buAutoNum type="arabicPeriod"/>
            </a:pPr>
            <a:r>
              <a:rPr lang="en-US" sz="2600" dirty="0"/>
              <a:t>The criteria of the </a:t>
            </a:r>
            <a:r>
              <a:rPr lang="en-US" sz="2600" dirty="0" smtClean="0"/>
              <a:t>aggregations:</a:t>
            </a:r>
          </a:p>
          <a:p>
            <a:pPr marL="857250" lvl="1" indent="-457200" algn="l" rtl="0">
              <a:buFont typeface="+mj-lt"/>
              <a:buAutoNum type="arabicPeriod"/>
            </a:pPr>
            <a:r>
              <a:rPr lang="en-US" sz="2200" dirty="0" smtClean="0"/>
              <a:t>Economic use of import (consumer, raw materials) </a:t>
            </a:r>
          </a:p>
          <a:p>
            <a:pPr marL="857250" lvl="1" indent="-457200" algn="l" rtl="0">
              <a:buFont typeface="+mj-lt"/>
              <a:buAutoNum type="arabicPeriod"/>
            </a:pPr>
            <a:r>
              <a:rPr lang="en-US" sz="2200" dirty="0" smtClean="0"/>
              <a:t>Achieving the </a:t>
            </a:r>
            <a:r>
              <a:rPr lang="en-US" sz="2200" dirty="0"/>
              <a:t>best fit (R-square</a:t>
            </a:r>
            <a:r>
              <a:rPr lang="en-US" sz="2200" dirty="0" smtClean="0"/>
              <a:t>)</a:t>
            </a:r>
            <a:endParaRPr lang="en-US" sz="2200" dirty="0" smtClean="0"/>
          </a:p>
          <a:p>
            <a:pPr marL="457200" lvl="0" indent="-457200" algn="l" rtl="0">
              <a:buFont typeface="+mj-lt"/>
              <a:buAutoNum type="arabicPeriod"/>
            </a:pPr>
            <a:r>
              <a:rPr lang="en-US" sz="2200" dirty="0" smtClean="0"/>
              <a:t>We </a:t>
            </a:r>
            <a:r>
              <a:rPr lang="en-US" sz="2200" dirty="0" smtClean="0"/>
              <a:t>omitted items that are non-relevant to containers shipment or that were insignificant to the power of statistical </a:t>
            </a:r>
            <a:r>
              <a:rPr lang="en-US" sz="2200" dirty="0" smtClean="0"/>
              <a:t>explanation.  </a:t>
            </a:r>
            <a:endParaRPr lang="en-US" sz="2200" dirty="0"/>
          </a:p>
        </p:txBody>
      </p:sp>
      <p:sp>
        <p:nvSpPr>
          <p:cNvPr id="4" name="מציין מיקום של מספר שקופית 3"/>
          <p:cNvSpPr>
            <a:spLocks noGrp="1"/>
          </p:cNvSpPr>
          <p:nvPr>
            <p:ph type="sldNum" sz="quarter" idx="12"/>
          </p:nvPr>
        </p:nvSpPr>
        <p:spPr/>
        <p:txBody>
          <a:bodyPr/>
          <a:lstStyle/>
          <a:p>
            <a:fld id="{3AA8EF2C-FD37-4154-B473-DEA434E64DDA}" type="slidenum">
              <a:rPr lang="he-IL" smtClean="0"/>
              <a:pPr/>
              <a:t>12</a:t>
            </a:fld>
            <a:endParaRPr lang="he-IL" dirty="0"/>
          </a:p>
        </p:txBody>
      </p:sp>
    </p:spTree>
    <p:extLst>
      <p:ext uri="{BB962C8B-B14F-4D97-AF65-F5344CB8AC3E}">
        <p14:creationId xmlns:p14="http://schemas.microsoft.com/office/powerpoint/2010/main" val="68314478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idx="4294967295"/>
          </p:nvPr>
        </p:nvSpPr>
        <p:spPr>
          <a:xfrm>
            <a:off x="1115616" y="383182"/>
            <a:ext cx="7056784" cy="987127"/>
          </a:xfrm>
        </p:spPr>
        <p:txBody>
          <a:bodyPr>
            <a:normAutofit fontScale="90000"/>
          </a:bodyPr>
          <a:lstStyle/>
          <a:p>
            <a:pPr rtl="0"/>
            <a:r>
              <a:rPr lang="en-US" sz="3600" dirty="0"/>
              <a:t>Container Imports – Unloaded</a:t>
            </a:r>
            <a:br>
              <a:rPr lang="en-US" sz="3600" dirty="0"/>
            </a:br>
            <a:r>
              <a:rPr lang="en-US" sz="3600" dirty="0"/>
              <a:t>The Model</a:t>
            </a:r>
            <a:endParaRPr lang="he-IL" sz="4000" dirty="0"/>
          </a:p>
        </p:txBody>
      </p:sp>
      <p:sp>
        <p:nvSpPr>
          <p:cNvPr id="3" name="מציין מיקום תוכן 2"/>
          <p:cNvSpPr>
            <a:spLocks noGrp="1"/>
          </p:cNvSpPr>
          <p:nvPr>
            <p:ph idx="4294967295"/>
          </p:nvPr>
        </p:nvSpPr>
        <p:spPr>
          <a:xfrm>
            <a:off x="611560" y="1700808"/>
            <a:ext cx="8229600" cy="2664296"/>
          </a:xfrm>
        </p:spPr>
        <p:txBody>
          <a:bodyPr>
            <a:noAutofit/>
          </a:bodyPr>
          <a:lstStyle/>
          <a:p>
            <a:pPr algn="l" rtl="0">
              <a:lnSpc>
                <a:spcPct val="150000"/>
              </a:lnSpc>
            </a:pPr>
            <a:r>
              <a:rPr lang="en-US" sz="2400" dirty="0"/>
              <a:t>X</a:t>
            </a:r>
            <a:r>
              <a:rPr lang="en-US" sz="2400" baseline="-25000" dirty="0"/>
              <a:t>1</a:t>
            </a:r>
            <a:r>
              <a:rPr lang="en-US" sz="2400" dirty="0"/>
              <a:t> – Import items of non-durable consumer goods.</a:t>
            </a:r>
            <a:r>
              <a:rPr lang="en-US" sz="2400" baseline="-25000" dirty="0"/>
              <a:t> </a:t>
            </a:r>
            <a:endParaRPr lang="he-IL" sz="2400" dirty="0"/>
          </a:p>
          <a:p>
            <a:pPr algn="l" rtl="0">
              <a:lnSpc>
                <a:spcPct val="150000"/>
              </a:lnSpc>
            </a:pPr>
            <a:r>
              <a:rPr lang="en-US" sz="2400" dirty="0"/>
              <a:t>X</a:t>
            </a:r>
            <a:r>
              <a:rPr lang="en-US" sz="2400" baseline="-25000" dirty="0"/>
              <a:t>2 </a:t>
            </a:r>
            <a:r>
              <a:rPr lang="en-US" sz="2400" dirty="0"/>
              <a:t>– Import items of durable consumer goods.</a:t>
            </a:r>
            <a:r>
              <a:rPr lang="en-US" sz="2400" baseline="-25000" dirty="0"/>
              <a:t> </a:t>
            </a:r>
            <a:endParaRPr lang="he-IL" sz="2400" dirty="0"/>
          </a:p>
          <a:p>
            <a:pPr algn="l" rtl="0">
              <a:lnSpc>
                <a:spcPct val="150000"/>
              </a:lnSpc>
            </a:pPr>
            <a:r>
              <a:rPr lang="en-US" sz="2400" dirty="0"/>
              <a:t>X</a:t>
            </a:r>
            <a:r>
              <a:rPr lang="en-US" sz="2400" baseline="-25000" dirty="0"/>
              <a:t>3</a:t>
            </a:r>
            <a:r>
              <a:rPr lang="en-US" sz="2400" dirty="0"/>
              <a:t> – Import items of raw materials.</a:t>
            </a:r>
            <a:r>
              <a:rPr lang="en-US" sz="2400" baseline="-25000" dirty="0"/>
              <a:t> </a:t>
            </a:r>
            <a:endParaRPr lang="he-IL" sz="2400" dirty="0"/>
          </a:p>
          <a:p>
            <a:pPr algn="l" rtl="0">
              <a:lnSpc>
                <a:spcPct val="150000"/>
              </a:lnSpc>
            </a:pPr>
            <a:r>
              <a:rPr lang="en-US" sz="2400" dirty="0"/>
              <a:t>Y –  </a:t>
            </a:r>
            <a:r>
              <a:rPr lang="en-US" sz="2400" dirty="0" smtClean="0"/>
              <a:t>Container </a:t>
            </a:r>
            <a:r>
              <a:rPr lang="en-US" sz="2400" dirty="0"/>
              <a:t>weight, unloaded (in tonnage)</a:t>
            </a:r>
            <a:endParaRPr lang="he-IL" sz="2400" dirty="0"/>
          </a:p>
          <a:p>
            <a:pPr marL="0" lvl="0" indent="0" algn="l" rtl="0">
              <a:buNone/>
            </a:pPr>
            <a:r>
              <a:rPr lang="en-US" sz="2400" dirty="0"/>
              <a:t/>
            </a:r>
            <a:br>
              <a:rPr lang="en-US" sz="2400" dirty="0"/>
            </a:br>
            <a:endParaRPr lang="en-US" sz="2400" dirty="0"/>
          </a:p>
        </p:txBody>
      </p:sp>
      <p:sp>
        <p:nvSpPr>
          <p:cNvPr id="4" name="מציין מיקום של מספר שקופית 3"/>
          <p:cNvSpPr>
            <a:spLocks noGrp="1"/>
          </p:cNvSpPr>
          <p:nvPr>
            <p:ph type="sldNum" sz="quarter" idx="12"/>
          </p:nvPr>
        </p:nvSpPr>
        <p:spPr/>
        <p:txBody>
          <a:bodyPr/>
          <a:lstStyle/>
          <a:p>
            <a:fld id="{3AA8EF2C-FD37-4154-B473-DEA434E64DDA}" type="slidenum">
              <a:rPr lang="he-IL" smtClean="0"/>
              <a:pPr/>
              <a:t>13</a:t>
            </a:fld>
            <a:endParaRPr lang="he-IL" dirty="0"/>
          </a:p>
        </p:txBody>
      </p:sp>
    </p:spTree>
    <p:extLst>
      <p:ext uri="{BB962C8B-B14F-4D97-AF65-F5344CB8AC3E}">
        <p14:creationId xmlns:p14="http://schemas.microsoft.com/office/powerpoint/2010/main" val="51798354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idx="4294967295"/>
          </p:nvPr>
        </p:nvSpPr>
        <p:spPr>
          <a:xfrm>
            <a:off x="251520" y="215454"/>
            <a:ext cx="6552728" cy="1094815"/>
          </a:xfrm>
        </p:spPr>
        <p:txBody>
          <a:bodyPr>
            <a:normAutofit/>
          </a:bodyPr>
          <a:lstStyle/>
          <a:p>
            <a:pPr rtl="0"/>
            <a:r>
              <a:rPr lang="en-US" sz="3600" dirty="0"/>
              <a:t>Explanatory Variables</a:t>
            </a:r>
            <a:endParaRPr lang="en-US" sz="3200" dirty="0"/>
          </a:p>
        </p:txBody>
      </p:sp>
      <p:sp>
        <p:nvSpPr>
          <p:cNvPr id="4" name="מציין מיקום של מספר שקופית 3"/>
          <p:cNvSpPr>
            <a:spLocks noGrp="1"/>
          </p:cNvSpPr>
          <p:nvPr>
            <p:ph type="sldNum" sz="quarter" idx="12"/>
          </p:nvPr>
        </p:nvSpPr>
        <p:spPr/>
        <p:txBody>
          <a:bodyPr/>
          <a:lstStyle/>
          <a:p>
            <a:fld id="{3AA8EF2C-FD37-4154-B473-DEA434E64DDA}" type="slidenum">
              <a:rPr lang="he-IL" smtClean="0"/>
              <a:pPr/>
              <a:t>14</a:t>
            </a:fld>
            <a:endParaRPr lang="he-IL" dirty="0"/>
          </a:p>
        </p:txBody>
      </p:sp>
      <p:graphicFrame>
        <p:nvGraphicFramePr>
          <p:cNvPr id="5" name="טבלה 4"/>
          <p:cNvGraphicFramePr>
            <a:graphicFrameLocks noGrp="1"/>
          </p:cNvGraphicFramePr>
          <p:nvPr>
            <p:extLst>
              <p:ext uri="{D42A27DB-BD31-4B8C-83A1-F6EECF244321}">
                <p14:modId xmlns:p14="http://schemas.microsoft.com/office/powerpoint/2010/main" val="1918608763"/>
              </p:ext>
            </p:extLst>
          </p:nvPr>
        </p:nvGraphicFramePr>
        <p:xfrm>
          <a:off x="1547664" y="1310269"/>
          <a:ext cx="6408713" cy="4669987"/>
        </p:xfrm>
        <a:graphic>
          <a:graphicData uri="http://schemas.openxmlformats.org/drawingml/2006/table">
            <a:tbl>
              <a:tblPr firstRow="1" bandRow="1">
                <a:tableStyleId>{0E3FDE45-AF77-4B5C-9715-49D594BDF05E}</a:tableStyleId>
              </a:tblPr>
              <a:tblGrid>
                <a:gridCol w="2550690">
                  <a:extLst>
                    <a:ext uri="{9D8B030D-6E8A-4147-A177-3AD203B41FA5}">
                      <a16:colId xmlns="" xmlns:a16="http://schemas.microsoft.com/office/drawing/2014/main" val="20000"/>
                    </a:ext>
                  </a:extLst>
                </a:gridCol>
                <a:gridCol w="1290757">
                  <a:extLst>
                    <a:ext uri="{9D8B030D-6E8A-4147-A177-3AD203B41FA5}">
                      <a16:colId xmlns="" xmlns:a16="http://schemas.microsoft.com/office/drawing/2014/main" val="20001"/>
                    </a:ext>
                  </a:extLst>
                </a:gridCol>
                <a:gridCol w="1283633">
                  <a:extLst>
                    <a:ext uri="{9D8B030D-6E8A-4147-A177-3AD203B41FA5}">
                      <a16:colId xmlns="" xmlns:a16="http://schemas.microsoft.com/office/drawing/2014/main" val="20002"/>
                    </a:ext>
                  </a:extLst>
                </a:gridCol>
                <a:gridCol w="1283633">
                  <a:extLst>
                    <a:ext uri="{9D8B030D-6E8A-4147-A177-3AD203B41FA5}">
                      <a16:colId xmlns="" xmlns:a16="http://schemas.microsoft.com/office/drawing/2014/main" val="20003"/>
                    </a:ext>
                  </a:extLst>
                </a:gridCol>
              </a:tblGrid>
              <a:tr h="894690">
                <a:tc>
                  <a:txBody>
                    <a:bodyPr/>
                    <a:lstStyle/>
                    <a:p>
                      <a:pPr algn="l" rtl="0" fontAlgn="b"/>
                      <a:r>
                        <a:rPr lang="he-IL" sz="1400" b="0" u="none" strike="noStrike" kern="1200" dirty="0">
                          <a:solidFill>
                            <a:schemeClr val="tx1"/>
                          </a:solidFill>
                          <a:latin typeface="+mn-lt"/>
                          <a:ea typeface="+mn-ea"/>
                          <a:cs typeface="+mn-cs"/>
                        </a:rPr>
                        <a:t> </a:t>
                      </a:r>
                    </a:p>
                  </a:txBody>
                  <a:tcPr marL="9525" marR="9525" marT="9525" marB="0" anchor="ct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fontAlgn="b" latinLnBrk="0" hangingPunct="1"/>
                      <a:r>
                        <a:rPr lang="he-IL" sz="2100" u="none" strike="noStrike" kern="1200" dirty="0" smtClean="0">
                          <a:solidFill>
                            <a:schemeClr val="tx1"/>
                          </a:solidFill>
                          <a:latin typeface="+mn-lt"/>
                          <a:ea typeface="+mn-ea"/>
                          <a:cs typeface="+mn-cs"/>
                        </a:rPr>
                        <a:t>2017</a:t>
                      </a:r>
                      <a:endParaRPr lang="en-US" sz="2100" u="none" strike="noStrike" kern="1200" dirty="0" smtClean="0">
                        <a:solidFill>
                          <a:schemeClr val="tx1"/>
                        </a:solidFill>
                        <a:latin typeface="+mn-lt"/>
                        <a:ea typeface="+mn-ea"/>
                        <a:cs typeface="+mn-cs"/>
                      </a:endParaRPr>
                    </a:p>
                    <a:p>
                      <a:pPr marL="0" algn="ctr" defTabSz="914400" rtl="0" eaLnBrk="1" fontAlgn="b" latinLnBrk="0" hangingPunct="1"/>
                      <a:r>
                        <a:rPr lang="en-US" sz="1800" b="0" u="none" strike="noStrike" kern="1200" dirty="0" smtClean="0">
                          <a:solidFill>
                            <a:schemeClr val="tx1"/>
                          </a:solidFill>
                          <a:latin typeface="+mn-lt"/>
                          <a:ea typeface="+mn-ea"/>
                          <a:cs typeface="+mn-cs"/>
                        </a:rPr>
                        <a:t>Millions</a:t>
                      </a:r>
                      <a:r>
                        <a:rPr lang="en-US" sz="1800" b="0" u="none" strike="noStrike" kern="1200" baseline="0" dirty="0" smtClean="0">
                          <a:solidFill>
                            <a:schemeClr val="tx1"/>
                          </a:solidFill>
                          <a:latin typeface="+mn-lt"/>
                          <a:ea typeface="+mn-ea"/>
                          <a:cs typeface="+mn-cs"/>
                        </a:rPr>
                        <a:t> 2010 US$</a:t>
                      </a:r>
                      <a:endParaRPr lang="en-US" sz="1800" b="0" u="none" strike="noStrike" kern="1200" dirty="0">
                        <a:solidFill>
                          <a:schemeClr val="tx1"/>
                        </a:solidFill>
                        <a:latin typeface="+mn-lt"/>
                        <a:ea typeface="+mn-ea"/>
                        <a:cs typeface="+mn-cs"/>
                      </a:endParaRPr>
                    </a:p>
                  </a:txBody>
                  <a:tcPr marL="9525" marR="9525" marT="9525" marB="0" anchor="ct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fontAlgn="b" latinLnBrk="0" hangingPunct="1"/>
                      <a:r>
                        <a:rPr lang="en-US" sz="2100" b="1" u="none" strike="noStrike" kern="1200" dirty="0">
                          <a:solidFill>
                            <a:schemeClr val="tx1"/>
                          </a:solidFill>
                          <a:latin typeface="+mn-lt"/>
                          <a:ea typeface="+mn-ea"/>
                          <a:cs typeface="+mn-cs"/>
                        </a:rPr>
                        <a:t>Out of </a:t>
                      </a:r>
                      <a:r>
                        <a:rPr lang="en-US" sz="2100" b="1" u="none" strike="noStrike" kern="1200" dirty="0" smtClean="0">
                          <a:solidFill>
                            <a:schemeClr val="tx1"/>
                          </a:solidFill>
                          <a:latin typeface="+mn-lt"/>
                          <a:ea typeface="+mn-ea"/>
                          <a:cs typeface="+mn-cs"/>
                        </a:rPr>
                        <a:t>total import</a:t>
                      </a:r>
                      <a:endParaRPr lang="en-US" sz="2100" b="1" u="none" strike="noStrike" kern="1200" dirty="0">
                        <a:solidFill>
                          <a:schemeClr val="tx1"/>
                        </a:solidFill>
                        <a:latin typeface="+mn-lt"/>
                        <a:ea typeface="+mn-ea"/>
                        <a:cs typeface="+mn-cs"/>
                      </a:endParaRPr>
                    </a:p>
                  </a:txBody>
                  <a:tcPr marL="9525" marR="9525" marT="9525" marB="0" anchor="ct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fontAlgn="b" latinLnBrk="0" hangingPunct="1"/>
                      <a:r>
                        <a:rPr lang="en-US" sz="2100" b="1" u="none" strike="noStrike" kern="1200" dirty="0">
                          <a:solidFill>
                            <a:schemeClr val="tx1"/>
                          </a:solidFill>
                          <a:latin typeface="+mn-lt"/>
                          <a:ea typeface="+mn-ea"/>
                          <a:cs typeface="+mn-cs"/>
                        </a:rPr>
                        <a:t>% change</a:t>
                      </a:r>
                    </a:p>
                    <a:p>
                      <a:pPr marL="0" algn="ctr" defTabSz="914400" rtl="0" eaLnBrk="1" fontAlgn="b" latinLnBrk="0" hangingPunct="1"/>
                      <a:r>
                        <a:rPr lang="en-US" sz="2100" b="1" u="none" strike="noStrike" kern="1200" dirty="0">
                          <a:solidFill>
                            <a:schemeClr val="tx1"/>
                          </a:solidFill>
                          <a:latin typeface="+mn-lt"/>
                          <a:ea typeface="+mn-ea"/>
                          <a:cs typeface="+mn-cs"/>
                        </a:rPr>
                        <a:t>2008-2017</a:t>
                      </a:r>
                    </a:p>
                    <a:p>
                      <a:pPr marL="0" algn="ctr" defTabSz="914400" rtl="0" eaLnBrk="1" fontAlgn="b" latinLnBrk="0" hangingPunct="1"/>
                      <a:endParaRPr lang="en-US" sz="2100" b="1" u="none" strike="noStrike" kern="1200" dirty="0">
                        <a:solidFill>
                          <a:schemeClr val="tx1"/>
                        </a:solidFill>
                        <a:latin typeface="+mn-lt"/>
                        <a:ea typeface="+mn-ea"/>
                        <a:cs typeface="+mn-cs"/>
                      </a:endParaRPr>
                    </a:p>
                  </a:txBody>
                  <a:tcPr marL="9525" marR="9525" marT="9525" marB="0" anchor="ctr">
                    <a:lnR>
                      <a:noFill/>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10000"/>
                  </a:ext>
                </a:extLst>
              </a:tr>
              <a:tr h="999555">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2400" b="0" kern="1200" dirty="0">
                          <a:solidFill>
                            <a:schemeClr val="tx1"/>
                          </a:solidFill>
                          <a:latin typeface="+mn-lt"/>
                          <a:ea typeface="+mn-ea"/>
                          <a:cs typeface="+mn-cs"/>
                        </a:rPr>
                        <a:t>Consumer – Durable Goods</a:t>
                      </a:r>
                      <a:r>
                        <a:rPr lang="en-US" sz="2400" b="0" kern="1200" dirty="0" smtClean="0">
                          <a:solidFill>
                            <a:schemeClr val="tx1"/>
                          </a:solidFill>
                          <a:latin typeface="+mn-lt"/>
                          <a:ea typeface="+mn-ea"/>
                          <a:cs typeface="+mn-cs"/>
                        </a:rPr>
                        <a:t>.</a:t>
                      </a:r>
                      <a:r>
                        <a:rPr lang="he-IL" sz="2400" b="0" kern="1200" dirty="0" smtClean="0">
                          <a:solidFill>
                            <a:schemeClr val="tx1"/>
                          </a:solidFill>
                          <a:latin typeface="+mn-lt"/>
                          <a:ea typeface="+mn-ea"/>
                          <a:cs typeface="+mn-cs"/>
                        </a:rPr>
                        <a:t> </a:t>
                      </a:r>
                      <a:r>
                        <a:rPr lang="en-US" sz="2400" b="0" kern="1200" dirty="0" smtClean="0">
                          <a:solidFill>
                            <a:schemeClr val="tx1"/>
                          </a:solidFill>
                          <a:latin typeface="+mn-lt"/>
                          <a:ea typeface="+mn-ea"/>
                          <a:cs typeface="+mn-cs"/>
                        </a:rPr>
                        <a:t>(X1)</a:t>
                      </a:r>
                      <a:endParaRPr lang="he-IL" sz="2200" b="0" i="0" u="none" strike="noStrike" kern="1200" dirty="0">
                        <a:solidFill>
                          <a:srgbClr val="000000"/>
                        </a:solidFill>
                        <a:effectLst/>
                        <a:latin typeface="Calibri" panose="020F0502020204030204" pitchFamily="34" charset="0"/>
                        <a:ea typeface="+mn-ea"/>
                        <a:cs typeface="+mn-cs"/>
                      </a:endParaRPr>
                    </a:p>
                  </a:txBody>
                  <a:tcPr marL="9525" marR="9525" marT="9525" marB="0" anchor="ctr">
                    <a:lnT w="12700" cap="flat" cmpd="sng" algn="ctr">
                      <a:solidFill>
                        <a:schemeClr val="tx1"/>
                      </a:solidFill>
                      <a:prstDash val="solid"/>
                      <a:round/>
                      <a:headEnd type="none" w="med" len="med"/>
                      <a:tailEnd type="none" w="med" len="med"/>
                    </a:lnT>
                    <a:solidFill>
                      <a:schemeClr val="bg1">
                        <a:alpha val="20000"/>
                      </a:schemeClr>
                    </a:solidFill>
                  </a:tcPr>
                </a:tc>
                <a:tc>
                  <a:txBody>
                    <a:bodyPr/>
                    <a:lstStyle/>
                    <a:p>
                      <a:pPr marL="0" algn="ctr" defTabSz="914400" rtl="0" eaLnBrk="1" fontAlgn="b" latinLnBrk="0" hangingPunct="1"/>
                      <a:r>
                        <a:rPr lang="en-US" sz="20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4,677 </a:t>
                      </a:r>
                    </a:p>
                  </a:txBody>
                  <a:tcPr marL="9525" marR="9525" marT="9525" marB="0" anchor="ctr">
                    <a:lnT w="12700" cap="flat" cmpd="sng" algn="ctr">
                      <a:solidFill>
                        <a:schemeClr val="tx1"/>
                      </a:solidFill>
                      <a:prstDash val="solid"/>
                      <a:round/>
                      <a:headEnd type="none" w="med" len="med"/>
                      <a:tailEnd type="none" w="med" len="med"/>
                    </a:lnT>
                    <a:solidFill>
                      <a:schemeClr val="bg1">
                        <a:alpha val="20000"/>
                      </a:schemeClr>
                    </a:solidFill>
                  </a:tcPr>
                </a:tc>
                <a:tc>
                  <a:txBody>
                    <a:bodyPr/>
                    <a:lstStyle/>
                    <a:p>
                      <a:pPr marL="0" algn="ctr" defTabSz="914400" rtl="0" eaLnBrk="1" fontAlgn="b" latinLnBrk="0" hangingPunct="1"/>
                      <a:r>
                        <a:rPr lang="en-US" sz="20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9%</a:t>
                      </a:r>
                    </a:p>
                  </a:txBody>
                  <a:tcPr marL="9525" marR="9525" marT="9525" marB="0" anchor="ctr">
                    <a:lnT w="12700" cap="flat" cmpd="sng" algn="ctr">
                      <a:solidFill>
                        <a:schemeClr val="tx1"/>
                      </a:solidFill>
                      <a:prstDash val="solid"/>
                      <a:round/>
                      <a:headEnd type="none" w="med" len="med"/>
                      <a:tailEnd type="none" w="med" len="med"/>
                    </a:lnT>
                    <a:solidFill>
                      <a:schemeClr val="bg1">
                        <a:alpha val="20000"/>
                      </a:schemeClr>
                    </a:solidFill>
                  </a:tcPr>
                </a:tc>
                <a:tc>
                  <a:txBody>
                    <a:bodyPr/>
                    <a:lstStyle/>
                    <a:p>
                      <a:pPr marL="0" algn="ctr" defTabSz="914400" rtl="0" eaLnBrk="1" fontAlgn="b" latinLnBrk="0" hangingPunct="1"/>
                      <a:r>
                        <a:rPr lang="en-US" sz="20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7.0%</a:t>
                      </a:r>
                    </a:p>
                  </a:txBody>
                  <a:tcPr marL="9525" marR="9525" marT="9525" marB="0" anchor="ctr">
                    <a:lnT w="12700" cap="flat" cmpd="sng" algn="ctr">
                      <a:solidFill>
                        <a:schemeClr val="tx1"/>
                      </a:solidFill>
                      <a:prstDash val="solid"/>
                      <a:round/>
                      <a:headEnd type="none" w="med" len="med"/>
                      <a:tailEnd type="none" w="med" len="med"/>
                    </a:lnT>
                    <a:solidFill>
                      <a:schemeClr val="bg1">
                        <a:alpha val="20000"/>
                      </a:schemeClr>
                    </a:solidFill>
                  </a:tcPr>
                </a:tc>
                <a:extLst>
                  <a:ext uri="{0D108BD9-81ED-4DB2-BD59-A6C34878D82A}">
                    <a16:rowId xmlns="" xmlns:a16="http://schemas.microsoft.com/office/drawing/2014/main" val="10001"/>
                  </a:ext>
                </a:extLst>
              </a:tr>
              <a:tr h="999555">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2400" b="0" kern="1200" dirty="0">
                          <a:solidFill>
                            <a:schemeClr val="tx1"/>
                          </a:solidFill>
                          <a:latin typeface="+mn-lt"/>
                          <a:ea typeface="+mn-ea"/>
                          <a:cs typeface="+mn-cs"/>
                        </a:rPr>
                        <a:t>Consumer – Non- </a:t>
                      </a:r>
                      <a:r>
                        <a:rPr lang="en-US" sz="2400" b="0" kern="1200" dirty="0" smtClean="0">
                          <a:solidFill>
                            <a:schemeClr val="tx1"/>
                          </a:solidFill>
                          <a:latin typeface="+mn-lt"/>
                          <a:ea typeface="+mn-ea"/>
                          <a:cs typeface="+mn-cs"/>
                        </a:rPr>
                        <a:t>Durable Goods (X2)</a:t>
                      </a:r>
                      <a:r>
                        <a:rPr lang="en-US" sz="2200" b="0" i="0" u="none" strike="noStrike" kern="1200" baseline="0" dirty="0" smtClean="0">
                          <a:solidFill>
                            <a:srgbClr val="000000"/>
                          </a:solidFill>
                          <a:effectLst/>
                          <a:latin typeface="Calibri" panose="020F0502020204030204" pitchFamily="34" charset="0"/>
                          <a:ea typeface="+mn-ea"/>
                          <a:cs typeface="+mn-cs"/>
                        </a:rPr>
                        <a:t> </a:t>
                      </a:r>
                      <a:endParaRPr lang="he-IL" sz="2200" b="0" i="0" u="none" strike="noStrike" kern="1200" dirty="0">
                        <a:solidFill>
                          <a:srgbClr val="000000"/>
                        </a:solidFill>
                        <a:effectLst/>
                        <a:latin typeface="Calibri" panose="020F0502020204030204" pitchFamily="34" charset="0"/>
                        <a:ea typeface="+mn-ea"/>
                        <a:cs typeface="+mn-cs"/>
                      </a:endParaRPr>
                    </a:p>
                  </a:txBody>
                  <a:tcPr marL="9525" marR="9525" marT="9525" marB="0" anchor="ctr">
                    <a:solidFill>
                      <a:schemeClr val="bg1"/>
                    </a:solidFill>
                  </a:tcPr>
                </a:tc>
                <a:tc>
                  <a:txBody>
                    <a:bodyPr/>
                    <a:lstStyle/>
                    <a:p>
                      <a:pPr marL="0" algn="ctr" defTabSz="914400" rtl="0" eaLnBrk="1" fontAlgn="b" latinLnBrk="0" hangingPunct="1"/>
                      <a:r>
                        <a:rPr lang="en-US" sz="20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5,311 </a:t>
                      </a:r>
                    </a:p>
                  </a:txBody>
                  <a:tcPr marL="9525" marR="9525" marT="9525" marB="0" anchor="ctr">
                    <a:solidFill>
                      <a:schemeClr val="bg1"/>
                    </a:solidFill>
                  </a:tcPr>
                </a:tc>
                <a:tc>
                  <a:txBody>
                    <a:bodyPr/>
                    <a:lstStyle/>
                    <a:p>
                      <a:pPr marL="0" algn="ctr" defTabSz="914400" rtl="0" eaLnBrk="1" fontAlgn="b" latinLnBrk="0" hangingPunct="1"/>
                      <a:r>
                        <a:rPr lang="en-US" sz="20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10%</a:t>
                      </a:r>
                    </a:p>
                  </a:txBody>
                  <a:tcPr marL="9525" marR="9525" marT="9525" marB="0" anchor="ctr">
                    <a:solidFill>
                      <a:schemeClr val="bg1"/>
                    </a:solidFill>
                  </a:tcPr>
                </a:tc>
                <a:tc>
                  <a:txBody>
                    <a:bodyPr/>
                    <a:lstStyle/>
                    <a:p>
                      <a:pPr marL="0" algn="ctr" defTabSz="914400" rtl="0" eaLnBrk="1" fontAlgn="b" latinLnBrk="0" hangingPunct="1"/>
                      <a:r>
                        <a:rPr lang="en-US" sz="20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4.4%</a:t>
                      </a:r>
                    </a:p>
                  </a:txBody>
                  <a:tcPr marL="9525" marR="9525" marT="9525" marB="0" anchor="ctr">
                    <a:solidFill>
                      <a:schemeClr val="bg1"/>
                    </a:solidFill>
                  </a:tcPr>
                </a:tc>
                <a:extLst>
                  <a:ext uri="{0D108BD9-81ED-4DB2-BD59-A6C34878D82A}">
                    <a16:rowId xmlns="" xmlns:a16="http://schemas.microsoft.com/office/drawing/2014/main" val="10002"/>
                  </a:ext>
                </a:extLst>
              </a:tr>
              <a:tr h="850616">
                <a:tc>
                  <a:txBody>
                    <a:bodyPr/>
                    <a:lstStyle/>
                    <a:p>
                      <a:pPr marL="0" algn="l" defTabSz="914400" rtl="0" eaLnBrk="1" fontAlgn="b" latinLnBrk="0" hangingPunct="1"/>
                      <a:r>
                        <a:rPr lang="en-US" sz="2400" b="0" kern="1200" dirty="0">
                          <a:solidFill>
                            <a:schemeClr val="tx1"/>
                          </a:solidFill>
                          <a:latin typeface="+mn-lt"/>
                          <a:ea typeface="+mn-ea"/>
                          <a:cs typeface="+mn-cs"/>
                        </a:rPr>
                        <a:t>Raw </a:t>
                      </a:r>
                      <a:r>
                        <a:rPr lang="en-US" sz="2400" b="0" kern="1200" dirty="0" smtClean="0">
                          <a:solidFill>
                            <a:schemeClr val="tx1"/>
                          </a:solidFill>
                          <a:latin typeface="+mn-lt"/>
                          <a:ea typeface="+mn-ea"/>
                          <a:cs typeface="+mn-cs"/>
                        </a:rPr>
                        <a:t>Materials (X3)</a:t>
                      </a:r>
                      <a:endParaRPr lang="he-IL" sz="2400" b="0" kern="1200" dirty="0">
                        <a:solidFill>
                          <a:schemeClr val="tx1"/>
                        </a:solidFill>
                        <a:latin typeface="+mn-lt"/>
                        <a:ea typeface="+mn-ea"/>
                        <a:cs typeface="+mn-cs"/>
                      </a:endParaRPr>
                    </a:p>
                  </a:txBody>
                  <a:tcPr marL="9525" marR="9525" marT="9525" marB="0" anchor="ctr">
                    <a:lnB w="12700" cap="flat" cmpd="sng" algn="ctr">
                      <a:solidFill>
                        <a:schemeClr val="tx1"/>
                      </a:solidFill>
                      <a:prstDash val="sysDot"/>
                      <a:round/>
                      <a:headEnd type="none" w="med" len="med"/>
                      <a:tailEnd type="none" w="med" len="med"/>
                    </a:lnB>
                    <a:solidFill>
                      <a:schemeClr val="bg1"/>
                    </a:solidFill>
                  </a:tcPr>
                </a:tc>
                <a:tc>
                  <a:txBody>
                    <a:bodyPr/>
                    <a:lstStyle/>
                    <a:p>
                      <a:pPr marL="0" algn="ctr" defTabSz="914400" rtl="0" eaLnBrk="1" fontAlgn="b" latinLnBrk="0" hangingPunct="1"/>
                      <a:r>
                        <a:rPr lang="en-US" sz="20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21,829 </a:t>
                      </a:r>
                    </a:p>
                  </a:txBody>
                  <a:tcPr marL="9525" marR="9525" marT="9525" marB="0" anchor="ctr">
                    <a:lnB w="12700" cap="flat" cmpd="sng" algn="ctr">
                      <a:solidFill>
                        <a:schemeClr val="tx1"/>
                      </a:solidFill>
                      <a:prstDash val="sysDot"/>
                      <a:round/>
                      <a:headEnd type="none" w="med" len="med"/>
                      <a:tailEnd type="none" w="med" len="med"/>
                    </a:lnB>
                    <a:solidFill>
                      <a:schemeClr val="bg1"/>
                    </a:solidFill>
                  </a:tcPr>
                </a:tc>
                <a:tc>
                  <a:txBody>
                    <a:bodyPr/>
                    <a:lstStyle/>
                    <a:p>
                      <a:pPr marL="0" algn="ctr" defTabSz="914400" rtl="0" eaLnBrk="1" fontAlgn="b" latinLnBrk="0" hangingPunct="1"/>
                      <a:r>
                        <a:rPr lang="en-US" sz="20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41%</a:t>
                      </a:r>
                    </a:p>
                  </a:txBody>
                  <a:tcPr marL="9525" marR="9525" marT="9525" marB="0" anchor="ctr">
                    <a:lnB w="12700" cap="flat" cmpd="sng" algn="ctr">
                      <a:solidFill>
                        <a:schemeClr val="tx1"/>
                      </a:solidFill>
                      <a:prstDash val="sysDot"/>
                      <a:round/>
                      <a:headEnd type="none" w="med" len="med"/>
                      <a:tailEnd type="none" w="med" len="med"/>
                    </a:lnB>
                    <a:solidFill>
                      <a:schemeClr val="bg1"/>
                    </a:solidFill>
                  </a:tcPr>
                </a:tc>
                <a:tc>
                  <a:txBody>
                    <a:bodyPr/>
                    <a:lstStyle/>
                    <a:p>
                      <a:pPr marL="0" algn="ctr" defTabSz="914400" rtl="0" eaLnBrk="1" fontAlgn="b" latinLnBrk="0" hangingPunct="1"/>
                      <a:r>
                        <a:rPr lang="en-US" sz="20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2.9%</a:t>
                      </a:r>
                    </a:p>
                  </a:txBody>
                  <a:tcPr marL="9525" marR="9525" marT="9525" marB="0" anchor="ctr">
                    <a:lnB w="12700" cap="flat" cmpd="sng" algn="ctr">
                      <a:solidFill>
                        <a:schemeClr val="tx1"/>
                      </a:solidFill>
                      <a:prstDash val="sysDot"/>
                      <a:round/>
                      <a:headEnd type="none" w="med" len="med"/>
                      <a:tailEnd type="none" w="med" len="med"/>
                    </a:lnB>
                    <a:solidFill>
                      <a:schemeClr val="bg1"/>
                    </a:solidFill>
                  </a:tcPr>
                </a:tc>
                <a:extLst>
                  <a:ext uri="{0D108BD9-81ED-4DB2-BD59-A6C34878D82A}">
                    <a16:rowId xmlns="" xmlns:a16="http://schemas.microsoft.com/office/drawing/2014/main" val="10003"/>
                  </a:ext>
                </a:extLst>
              </a:tr>
              <a:tr h="850616">
                <a:tc>
                  <a:txBody>
                    <a:bodyPr/>
                    <a:lstStyle/>
                    <a:p>
                      <a:pPr marL="0" algn="l" defTabSz="914400" rtl="0" eaLnBrk="1" fontAlgn="b" latinLnBrk="0" hangingPunct="1"/>
                      <a:r>
                        <a:rPr lang="en-US" sz="2400" b="0" kern="1200" dirty="0">
                          <a:solidFill>
                            <a:schemeClr val="tx1"/>
                          </a:solidFill>
                          <a:latin typeface="+mn-lt"/>
                          <a:ea typeface="+mn-ea"/>
                          <a:cs typeface="+mn-cs"/>
                        </a:rPr>
                        <a:t> Total</a:t>
                      </a:r>
                      <a:r>
                        <a:rPr lang="en-US" sz="2400" b="0" kern="1200" baseline="0" dirty="0">
                          <a:solidFill>
                            <a:schemeClr val="tx1"/>
                          </a:solidFill>
                          <a:latin typeface="+mn-lt"/>
                          <a:ea typeface="+mn-ea"/>
                          <a:cs typeface="+mn-cs"/>
                        </a:rPr>
                        <a:t> (X1+X2+X3)</a:t>
                      </a:r>
                      <a:r>
                        <a:rPr lang="en-US" sz="2400" b="0" kern="1200" dirty="0">
                          <a:solidFill>
                            <a:schemeClr val="tx1"/>
                          </a:solidFill>
                          <a:latin typeface="+mn-lt"/>
                          <a:ea typeface="+mn-ea"/>
                          <a:cs typeface="+mn-cs"/>
                        </a:rPr>
                        <a:t> </a:t>
                      </a:r>
                      <a:endParaRPr lang="he-IL" sz="2400" b="0" kern="1200" dirty="0">
                        <a:solidFill>
                          <a:schemeClr val="tx1"/>
                        </a:solidFill>
                        <a:latin typeface="+mn-lt"/>
                        <a:ea typeface="+mn-ea"/>
                        <a:cs typeface="+mn-cs"/>
                      </a:endParaRPr>
                    </a:p>
                  </a:txBody>
                  <a:tcPr marL="9525" marR="9525" marT="9525" marB="0" anchor="ctr">
                    <a:lnT w="12700" cap="flat" cmpd="sng" algn="ctr">
                      <a:solidFill>
                        <a:schemeClr val="tx1"/>
                      </a:solidFill>
                      <a:prstDash val="sysDot"/>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pPr marL="0" algn="ctr" defTabSz="914400" rtl="0" eaLnBrk="1" fontAlgn="b" latinLnBrk="0" hangingPunct="1"/>
                      <a:r>
                        <a:rPr lang="en-US" sz="20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31,817 </a:t>
                      </a:r>
                    </a:p>
                  </a:txBody>
                  <a:tcPr marL="9525" marR="9525" marT="9525" marB="0" anchor="ctr">
                    <a:lnT w="12700" cap="flat" cmpd="sng" algn="ctr">
                      <a:solidFill>
                        <a:schemeClr val="tx1"/>
                      </a:solidFill>
                      <a:prstDash val="sysDot"/>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pPr marL="0" algn="ctr" defTabSz="914400" rtl="0" eaLnBrk="1" fontAlgn="b" latinLnBrk="0" hangingPunct="1"/>
                      <a:r>
                        <a:rPr lang="en-US" sz="20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60%</a:t>
                      </a:r>
                    </a:p>
                  </a:txBody>
                  <a:tcPr marL="9525" marR="9525" marT="9525" marB="0" anchor="ctr">
                    <a:lnT w="12700" cap="flat" cmpd="sng" algn="ctr">
                      <a:solidFill>
                        <a:schemeClr val="tx1"/>
                      </a:solidFill>
                      <a:prstDash val="sysDot"/>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pPr marL="0" algn="ctr" defTabSz="914400" rtl="0" eaLnBrk="1" fontAlgn="b" latinLnBrk="0" hangingPunct="1"/>
                      <a:r>
                        <a:rPr lang="en-US" sz="20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3.7%</a:t>
                      </a:r>
                    </a:p>
                  </a:txBody>
                  <a:tcPr marL="9525" marR="9525" marT="9525" marB="0" anchor="ctr">
                    <a:lnT w="12700" cap="flat" cmpd="sng" algn="ctr">
                      <a:solidFill>
                        <a:schemeClr val="tx1"/>
                      </a:solidFill>
                      <a:prstDash val="sysDot"/>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extLst>
                  <a:ext uri="{0D108BD9-81ED-4DB2-BD59-A6C34878D82A}">
                    <a16:rowId xmlns="" xmlns:a16="http://schemas.microsoft.com/office/drawing/2014/main" val="10004"/>
                  </a:ext>
                </a:extLst>
              </a:tr>
            </a:tbl>
          </a:graphicData>
        </a:graphic>
      </p:graphicFrame>
    </p:spTree>
    <p:extLst>
      <p:ext uri="{BB962C8B-B14F-4D97-AF65-F5344CB8AC3E}">
        <p14:creationId xmlns:p14="http://schemas.microsoft.com/office/powerpoint/2010/main" val="219831748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idx="4294967295"/>
          </p:nvPr>
        </p:nvSpPr>
        <p:spPr>
          <a:xfrm>
            <a:off x="611560" y="222022"/>
            <a:ext cx="7758857" cy="1094815"/>
          </a:xfrm>
        </p:spPr>
        <p:txBody>
          <a:bodyPr>
            <a:normAutofit fontScale="90000"/>
          </a:bodyPr>
          <a:lstStyle/>
          <a:p>
            <a:pPr rtl="0"/>
            <a:r>
              <a:rPr lang="en-US" sz="3600" dirty="0"/>
              <a:t>Container Imports, </a:t>
            </a:r>
            <a:r>
              <a:rPr lang="en-US" sz="3600" dirty="0" smtClean="0"/>
              <a:t>Unloaded,</a:t>
            </a:r>
            <a:br>
              <a:rPr lang="en-US" sz="3600" dirty="0" smtClean="0"/>
            </a:br>
            <a:r>
              <a:rPr lang="en-US" sz="3600" dirty="0" smtClean="0"/>
              <a:t>Actual vs </a:t>
            </a:r>
            <a:r>
              <a:rPr lang="en-US" sz="3600" dirty="0" smtClean="0"/>
              <a:t>Predicted</a:t>
            </a:r>
            <a:endParaRPr lang="en-US" sz="3200" dirty="0"/>
          </a:p>
        </p:txBody>
      </p:sp>
      <p:sp>
        <p:nvSpPr>
          <p:cNvPr id="4" name="מציין מיקום של מספר שקופית 3"/>
          <p:cNvSpPr>
            <a:spLocks noGrp="1"/>
          </p:cNvSpPr>
          <p:nvPr>
            <p:ph type="sldNum" sz="quarter" idx="12"/>
          </p:nvPr>
        </p:nvSpPr>
        <p:spPr/>
        <p:txBody>
          <a:bodyPr/>
          <a:lstStyle/>
          <a:p>
            <a:fld id="{3AA8EF2C-FD37-4154-B473-DEA434E64DDA}" type="slidenum">
              <a:rPr lang="he-IL" smtClean="0"/>
              <a:pPr/>
              <a:t>15</a:t>
            </a:fld>
            <a:endParaRPr lang="he-IL" dirty="0"/>
          </a:p>
        </p:txBody>
      </p:sp>
      <p:graphicFrame>
        <p:nvGraphicFramePr>
          <p:cNvPr id="6" name="Chart 1">
            <a:extLst>
              <a:ext uri="{FF2B5EF4-FFF2-40B4-BE49-F238E27FC236}">
                <a16:creationId xmlns="" xmlns:a16="http://schemas.microsoft.com/office/drawing/2014/main" id="{00000000-0008-0000-0500-000002000000}"/>
              </a:ext>
            </a:extLst>
          </p:cNvPr>
          <p:cNvGraphicFramePr>
            <a:graphicFrameLocks/>
          </p:cNvGraphicFramePr>
          <p:nvPr>
            <p:extLst>
              <p:ext uri="{D42A27DB-BD31-4B8C-83A1-F6EECF244321}">
                <p14:modId xmlns:p14="http://schemas.microsoft.com/office/powerpoint/2010/main" val="2844488066"/>
              </p:ext>
            </p:extLst>
          </p:nvPr>
        </p:nvGraphicFramePr>
        <p:xfrm>
          <a:off x="1196897" y="1334860"/>
          <a:ext cx="6813480" cy="3750324"/>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7" name="Object 6">
            <a:extLst>
              <a:ext uri="{FF2B5EF4-FFF2-40B4-BE49-F238E27FC236}">
                <a16:creationId xmlns="" xmlns:a16="http://schemas.microsoft.com/office/drawing/2014/main" id="{A0480B20-55C4-471F-88C0-A32B996673F2}"/>
              </a:ext>
            </a:extLst>
          </p:cNvPr>
          <p:cNvGraphicFramePr>
            <a:graphicFrameLocks noChangeAspect="1"/>
          </p:cNvGraphicFramePr>
          <p:nvPr>
            <p:extLst>
              <p:ext uri="{D42A27DB-BD31-4B8C-83A1-F6EECF244321}">
                <p14:modId xmlns:p14="http://schemas.microsoft.com/office/powerpoint/2010/main" val="2810419789"/>
              </p:ext>
            </p:extLst>
          </p:nvPr>
        </p:nvGraphicFramePr>
        <p:xfrm>
          <a:off x="1547665" y="5299075"/>
          <a:ext cx="6336704" cy="794221"/>
        </p:xfrm>
        <a:graphic>
          <a:graphicData uri="http://schemas.openxmlformats.org/presentationml/2006/ole">
            <mc:AlternateContent xmlns:mc="http://schemas.openxmlformats.org/markup-compatibility/2006">
              <mc:Choice xmlns:v="urn:schemas-microsoft-com:vml" Requires="v">
                <p:oleObj spid="_x0000_s2207" name="Equation" r:id="rId4" imgW="2692080" imgH="507960" progId="Equation.DSMT4">
                  <p:embed/>
                </p:oleObj>
              </mc:Choice>
              <mc:Fallback>
                <p:oleObj name="Equation" r:id="rId4" imgW="2692080" imgH="507960" progId="Equation.DSMT4">
                  <p:embed/>
                  <p:pic>
                    <p:nvPicPr>
                      <p:cNvPr id="0" name=""/>
                      <p:cNvPicPr/>
                      <p:nvPr/>
                    </p:nvPicPr>
                    <p:blipFill>
                      <a:blip r:embed="rId5"/>
                      <a:stretch>
                        <a:fillRect/>
                      </a:stretch>
                    </p:blipFill>
                    <p:spPr>
                      <a:xfrm>
                        <a:off x="1547665" y="5299075"/>
                        <a:ext cx="6336704" cy="794221"/>
                      </a:xfrm>
                      <a:prstGeom prst="rect">
                        <a:avLst/>
                      </a:prstGeom>
                    </p:spPr>
                  </p:pic>
                </p:oleObj>
              </mc:Fallback>
            </mc:AlternateContent>
          </a:graphicData>
        </a:graphic>
      </p:graphicFrame>
    </p:spTree>
    <p:extLst>
      <p:ext uri="{BB962C8B-B14F-4D97-AF65-F5344CB8AC3E}">
        <p14:creationId xmlns:p14="http://schemas.microsoft.com/office/powerpoint/2010/main" val="284464366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idx="4294967295"/>
          </p:nvPr>
        </p:nvSpPr>
        <p:spPr>
          <a:xfrm>
            <a:off x="1079624" y="54728"/>
            <a:ext cx="7758857" cy="1094815"/>
          </a:xfrm>
        </p:spPr>
        <p:txBody>
          <a:bodyPr>
            <a:normAutofit/>
          </a:bodyPr>
          <a:lstStyle/>
          <a:p>
            <a:pPr rtl="0"/>
            <a:r>
              <a:rPr lang="en-US" sz="3600" dirty="0"/>
              <a:t>Container Imports, Unloaded – Forecast </a:t>
            </a:r>
            <a:endParaRPr lang="en-US" sz="3200" dirty="0"/>
          </a:p>
        </p:txBody>
      </p:sp>
      <p:sp>
        <p:nvSpPr>
          <p:cNvPr id="4" name="מציין מיקום של מספר שקופית 3"/>
          <p:cNvSpPr>
            <a:spLocks noGrp="1"/>
          </p:cNvSpPr>
          <p:nvPr>
            <p:ph type="sldNum" sz="quarter" idx="12"/>
          </p:nvPr>
        </p:nvSpPr>
        <p:spPr/>
        <p:txBody>
          <a:bodyPr/>
          <a:lstStyle/>
          <a:p>
            <a:fld id="{3AA8EF2C-FD37-4154-B473-DEA434E64DDA}" type="slidenum">
              <a:rPr lang="he-IL" smtClean="0"/>
              <a:pPr/>
              <a:t>16</a:t>
            </a:fld>
            <a:endParaRPr lang="he-IL" dirty="0"/>
          </a:p>
        </p:txBody>
      </p:sp>
      <p:graphicFrame>
        <p:nvGraphicFramePr>
          <p:cNvPr id="8" name="Chart 1">
            <a:extLst>
              <a:ext uri="{FF2B5EF4-FFF2-40B4-BE49-F238E27FC236}">
                <a16:creationId xmlns="" xmlns:a16="http://schemas.microsoft.com/office/drawing/2014/main" id="{00000000-0008-0000-0500-000002000000}"/>
              </a:ext>
            </a:extLst>
          </p:cNvPr>
          <p:cNvGraphicFramePr>
            <a:graphicFrameLocks/>
          </p:cNvGraphicFramePr>
          <p:nvPr>
            <p:extLst>
              <p:ext uri="{D42A27DB-BD31-4B8C-83A1-F6EECF244321}">
                <p14:modId xmlns:p14="http://schemas.microsoft.com/office/powerpoint/2010/main" val="3665138762"/>
              </p:ext>
            </p:extLst>
          </p:nvPr>
        </p:nvGraphicFramePr>
        <p:xfrm>
          <a:off x="1187624" y="1772816"/>
          <a:ext cx="6840760" cy="4075042"/>
        </p:xfrm>
        <a:graphic>
          <a:graphicData uri="http://schemas.openxmlformats.org/drawingml/2006/chart">
            <c:chart xmlns:c="http://schemas.openxmlformats.org/drawingml/2006/chart" xmlns:r="http://schemas.openxmlformats.org/officeDocument/2006/relationships" r:id="rId2"/>
          </a:graphicData>
        </a:graphic>
      </p:graphicFrame>
      <p:sp>
        <p:nvSpPr>
          <p:cNvPr id="3" name="TextBox 2"/>
          <p:cNvSpPr txBox="1"/>
          <p:nvPr/>
        </p:nvSpPr>
        <p:spPr>
          <a:xfrm>
            <a:off x="1331640" y="1091847"/>
            <a:ext cx="7344816" cy="430887"/>
          </a:xfrm>
          <a:prstGeom prst="rect">
            <a:avLst/>
          </a:prstGeom>
          <a:noFill/>
        </p:spPr>
        <p:txBody>
          <a:bodyPr wrap="square" rtlCol="0">
            <a:spAutoFit/>
          </a:bodyPr>
          <a:lstStyle/>
          <a:p>
            <a:pPr algn="l" rtl="0"/>
            <a:r>
              <a:rPr lang="en-US" sz="2200" dirty="0" smtClean="0"/>
              <a:t>Containers unloading is expected to increase 3.6 time by 2048. </a:t>
            </a:r>
            <a:endParaRPr lang="en-US" sz="2200" dirty="0"/>
          </a:p>
        </p:txBody>
      </p:sp>
    </p:spTree>
    <p:extLst>
      <p:ext uri="{BB962C8B-B14F-4D97-AF65-F5344CB8AC3E}">
        <p14:creationId xmlns:p14="http://schemas.microsoft.com/office/powerpoint/2010/main" val="43381474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idx="4294967295"/>
          </p:nvPr>
        </p:nvSpPr>
        <p:spPr>
          <a:xfrm>
            <a:off x="1043607" y="138512"/>
            <a:ext cx="7560839" cy="1094815"/>
          </a:xfrm>
        </p:spPr>
        <p:txBody>
          <a:bodyPr>
            <a:normAutofit/>
          </a:bodyPr>
          <a:lstStyle/>
          <a:p>
            <a:pPr algn="l" rtl="0"/>
            <a:r>
              <a:rPr lang="en-US" sz="3200" dirty="0"/>
              <a:t>Container Imports, Unloaded – Forecast </a:t>
            </a:r>
            <a:endParaRPr lang="he-IL" sz="3400" dirty="0"/>
          </a:p>
        </p:txBody>
      </p:sp>
      <p:sp>
        <p:nvSpPr>
          <p:cNvPr id="4" name="מציין מיקום של מספר שקופית 3"/>
          <p:cNvSpPr>
            <a:spLocks noGrp="1"/>
          </p:cNvSpPr>
          <p:nvPr>
            <p:ph type="sldNum" sz="quarter" idx="12"/>
          </p:nvPr>
        </p:nvSpPr>
        <p:spPr/>
        <p:txBody>
          <a:bodyPr/>
          <a:lstStyle/>
          <a:p>
            <a:fld id="{3AA8EF2C-FD37-4154-B473-DEA434E64DDA}" type="slidenum">
              <a:rPr lang="he-IL" smtClean="0"/>
              <a:pPr/>
              <a:t>17</a:t>
            </a:fld>
            <a:endParaRPr lang="he-IL" dirty="0"/>
          </a:p>
        </p:txBody>
      </p:sp>
      <p:graphicFrame>
        <p:nvGraphicFramePr>
          <p:cNvPr id="5" name="טבלה 4"/>
          <p:cNvGraphicFramePr>
            <a:graphicFrameLocks noGrp="1"/>
          </p:cNvGraphicFramePr>
          <p:nvPr>
            <p:extLst>
              <p:ext uri="{D42A27DB-BD31-4B8C-83A1-F6EECF244321}">
                <p14:modId xmlns:p14="http://schemas.microsoft.com/office/powerpoint/2010/main" val="364436529"/>
              </p:ext>
            </p:extLst>
          </p:nvPr>
        </p:nvGraphicFramePr>
        <p:xfrm>
          <a:off x="827581" y="1124744"/>
          <a:ext cx="7776865" cy="5164425"/>
        </p:xfrm>
        <a:graphic>
          <a:graphicData uri="http://schemas.openxmlformats.org/drawingml/2006/table">
            <a:tbl>
              <a:tblPr firstRow="1" bandRow="1">
                <a:tableStyleId>{0E3FDE45-AF77-4B5C-9715-49D594BDF05E}</a:tableStyleId>
              </a:tblPr>
              <a:tblGrid>
                <a:gridCol w="2448272">
                  <a:extLst>
                    <a:ext uri="{9D8B030D-6E8A-4147-A177-3AD203B41FA5}">
                      <a16:colId xmlns="" xmlns:a16="http://schemas.microsoft.com/office/drawing/2014/main" val="20000"/>
                    </a:ext>
                  </a:extLst>
                </a:gridCol>
                <a:gridCol w="946391">
                  <a:extLst>
                    <a:ext uri="{9D8B030D-6E8A-4147-A177-3AD203B41FA5}">
                      <a16:colId xmlns="" xmlns:a16="http://schemas.microsoft.com/office/drawing/2014/main" val="20001"/>
                    </a:ext>
                  </a:extLst>
                </a:gridCol>
                <a:gridCol w="730367">
                  <a:extLst>
                    <a:ext uri="{9D8B030D-6E8A-4147-A177-3AD203B41FA5}">
                      <a16:colId xmlns="" xmlns:a16="http://schemas.microsoft.com/office/drawing/2014/main" val="20002"/>
                    </a:ext>
                  </a:extLst>
                </a:gridCol>
                <a:gridCol w="730367">
                  <a:extLst>
                    <a:ext uri="{9D8B030D-6E8A-4147-A177-3AD203B41FA5}">
                      <a16:colId xmlns="" xmlns:a16="http://schemas.microsoft.com/office/drawing/2014/main" val="20003"/>
                    </a:ext>
                  </a:extLst>
                </a:gridCol>
                <a:gridCol w="730367">
                  <a:extLst>
                    <a:ext uri="{9D8B030D-6E8A-4147-A177-3AD203B41FA5}">
                      <a16:colId xmlns="" xmlns:a16="http://schemas.microsoft.com/office/drawing/2014/main" val="20004"/>
                    </a:ext>
                  </a:extLst>
                </a:gridCol>
                <a:gridCol w="730367">
                  <a:extLst>
                    <a:ext uri="{9D8B030D-6E8A-4147-A177-3AD203B41FA5}">
                      <a16:colId xmlns="" xmlns:a16="http://schemas.microsoft.com/office/drawing/2014/main" val="20005"/>
                    </a:ext>
                  </a:extLst>
                </a:gridCol>
                <a:gridCol w="730367">
                  <a:extLst>
                    <a:ext uri="{9D8B030D-6E8A-4147-A177-3AD203B41FA5}">
                      <a16:colId xmlns="" xmlns:a16="http://schemas.microsoft.com/office/drawing/2014/main" val="20006"/>
                    </a:ext>
                  </a:extLst>
                </a:gridCol>
                <a:gridCol w="730367">
                  <a:extLst>
                    <a:ext uri="{9D8B030D-6E8A-4147-A177-3AD203B41FA5}">
                      <a16:colId xmlns="" xmlns:a16="http://schemas.microsoft.com/office/drawing/2014/main" val="20007"/>
                    </a:ext>
                  </a:extLst>
                </a:gridCol>
              </a:tblGrid>
              <a:tr h="584957">
                <a:tc>
                  <a:txBody>
                    <a:bodyPr/>
                    <a:lstStyle/>
                    <a:p>
                      <a:pPr algn="l" rtl="0" fontAlgn="b"/>
                      <a:r>
                        <a:rPr lang="he-IL" sz="1400" b="0" u="none" strike="noStrike" kern="1200" dirty="0">
                          <a:solidFill>
                            <a:schemeClr val="tx1"/>
                          </a:solidFill>
                          <a:latin typeface="+mn-lt"/>
                          <a:ea typeface="+mn-ea"/>
                          <a:cs typeface="+mn-cs"/>
                        </a:rPr>
                        <a:t> </a:t>
                      </a:r>
                    </a:p>
                  </a:txBody>
                  <a:tcPr marL="9525" marR="9525" marT="9525" marB="0" anchor="ctr">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fontAlgn="b" latinLnBrk="0" hangingPunct="1"/>
                      <a:r>
                        <a:rPr lang="en-US" sz="1600" b="0" u="none" strike="noStrike" kern="1200" dirty="0">
                          <a:solidFill>
                            <a:schemeClr val="tx1"/>
                          </a:solidFill>
                          <a:latin typeface="+mn-lt"/>
                          <a:ea typeface="+mn-ea"/>
                          <a:cs typeface="+mn-cs"/>
                        </a:rPr>
                        <a:t>2018</a:t>
                      </a:r>
                      <a:endParaRPr lang="he-IL" sz="1600" b="0" u="none" strike="noStrike" kern="1200" dirty="0">
                        <a:solidFill>
                          <a:schemeClr val="tx1"/>
                        </a:solidFill>
                        <a:latin typeface="+mn-lt"/>
                        <a:ea typeface="+mn-ea"/>
                        <a:cs typeface="+mn-cs"/>
                      </a:endParaRPr>
                    </a:p>
                  </a:txBody>
                  <a:tcPr marL="9525" marR="9525" marT="9525"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fontAlgn="b" latinLnBrk="0" hangingPunct="1"/>
                      <a:r>
                        <a:rPr lang="en-US" sz="1600" b="0" u="none" strike="noStrike" kern="1200" dirty="0">
                          <a:solidFill>
                            <a:schemeClr val="tx1"/>
                          </a:solidFill>
                          <a:latin typeface="+mn-lt"/>
                          <a:ea typeface="+mn-ea"/>
                          <a:cs typeface="+mn-cs"/>
                        </a:rPr>
                        <a:t>2028</a:t>
                      </a:r>
                      <a:endParaRPr lang="he-IL" sz="1600" b="0" u="none" strike="noStrike" kern="1200" dirty="0">
                        <a:solidFill>
                          <a:schemeClr val="tx1"/>
                        </a:solidFill>
                        <a:latin typeface="+mn-lt"/>
                        <a:ea typeface="+mn-ea"/>
                        <a:cs typeface="+mn-cs"/>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fontAlgn="b" latinLnBrk="0" hangingPunct="1"/>
                      <a:r>
                        <a:rPr lang="en-US" sz="1600" b="0" u="none" strike="noStrike" kern="1200" dirty="0">
                          <a:solidFill>
                            <a:schemeClr val="tx1"/>
                          </a:solidFill>
                          <a:latin typeface="+mn-lt"/>
                          <a:ea typeface="+mn-ea"/>
                          <a:cs typeface="+mn-cs"/>
                        </a:rPr>
                        <a:t>2038</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fontAlgn="b" latinLnBrk="0" hangingPunct="1"/>
                      <a:r>
                        <a:rPr lang="en-US" sz="1600" b="0" u="none" strike="noStrike" kern="1200" dirty="0">
                          <a:solidFill>
                            <a:schemeClr val="tx1"/>
                          </a:solidFill>
                          <a:latin typeface="+mn-lt"/>
                          <a:ea typeface="+mn-ea"/>
                          <a:cs typeface="+mn-cs"/>
                        </a:rPr>
                        <a:t>2048</a:t>
                      </a:r>
                      <a:endParaRPr lang="he-IL" sz="1600" b="0" u="none" strike="noStrike" kern="1200" dirty="0">
                        <a:solidFill>
                          <a:schemeClr val="tx1"/>
                        </a:solidFill>
                        <a:latin typeface="+mn-lt"/>
                        <a:ea typeface="+mn-ea"/>
                        <a:cs typeface="+mn-cs"/>
                      </a:endParaRPr>
                    </a:p>
                  </a:txBody>
                  <a:tcPr marL="9525" marR="9525" marT="9525"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1" eaLnBrk="1" fontAlgn="b" latinLnBrk="0" hangingPunct="1"/>
                      <a:r>
                        <a:rPr lang="he-IL" sz="1600" b="0" u="none" strike="noStrike" kern="1200" dirty="0">
                          <a:solidFill>
                            <a:schemeClr val="tx1"/>
                          </a:solidFill>
                          <a:latin typeface="+mn-lt"/>
                          <a:ea typeface="+mn-ea"/>
                          <a:cs typeface="+mn-cs"/>
                        </a:rPr>
                        <a:t>2019-2028</a:t>
                      </a:r>
                    </a:p>
                  </a:txBody>
                  <a:tcPr marL="9525" marR="9525" marT="9525"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1" eaLnBrk="1" fontAlgn="b" latinLnBrk="0" hangingPunct="1"/>
                      <a:r>
                        <a:rPr lang="he-IL" sz="1600" b="0" u="none" strike="noStrike" kern="1200" dirty="0">
                          <a:solidFill>
                            <a:schemeClr val="tx1"/>
                          </a:solidFill>
                          <a:latin typeface="+mn-lt"/>
                          <a:ea typeface="+mn-ea"/>
                          <a:cs typeface="+mn-cs"/>
                        </a:rPr>
                        <a:t>2029-2038</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1" eaLnBrk="1" fontAlgn="b" latinLnBrk="0" hangingPunct="1"/>
                      <a:r>
                        <a:rPr lang="he-IL" sz="1600" b="0" u="none" strike="noStrike" kern="1200" dirty="0">
                          <a:solidFill>
                            <a:schemeClr val="tx1"/>
                          </a:solidFill>
                          <a:latin typeface="+mn-lt"/>
                          <a:ea typeface="+mn-ea"/>
                          <a:cs typeface="+mn-cs"/>
                        </a:rPr>
                        <a:t>2039-2048</a:t>
                      </a:r>
                    </a:p>
                  </a:txBody>
                  <a:tcPr marL="9525" marR="9525" marT="9525" marB="0" anchor="ctr">
                    <a:lnL w="12700" cap="flat" cmpd="sng" algn="ctr">
                      <a:noFill/>
                      <a:prstDash val="solid"/>
                      <a:round/>
                      <a:headEnd type="none" w="med" len="med"/>
                      <a:tailEnd type="none" w="med" len="med"/>
                    </a:lnL>
                    <a:lnR>
                      <a:noFill/>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10000"/>
                  </a:ext>
                </a:extLst>
              </a:tr>
              <a:tr h="556988">
                <a:tc>
                  <a:txBody>
                    <a:bodyPr/>
                    <a:lstStyle/>
                    <a:p>
                      <a:pPr algn="l" rtl="0" fontAlgn="b"/>
                      <a:endParaRPr lang="he-IL" sz="1400" b="0" u="none" strike="noStrike" kern="1200" dirty="0">
                        <a:solidFill>
                          <a:schemeClr val="tx1"/>
                        </a:solidFill>
                        <a:latin typeface="+mn-lt"/>
                        <a:ea typeface="+mn-ea"/>
                        <a:cs typeface="+mn-cs"/>
                      </a:endParaRPr>
                    </a:p>
                  </a:txBody>
                  <a:tcPr marL="9525" marR="9525" marT="9525"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alpha val="20000"/>
                      </a:schemeClr>
                    </a:solidFill>
                  </a:tcPr>
                </a:tc>
                <a:tc gridSpan="4">
                  <a:txBody>
                    <a:bodyPr/>
                    <a:lstStyle/>
                    <a:p>
                      <a:pPr marL="0" algn="ctr" defTabSz="914400" rtl="0" eaLnBrk="1" fontAlgn="b" latinLnBrk="0" hangingPunct="1"/>
                      <a:r>
                        <a:rPr lang="en-US" sz="1600" b="0" u="none" strike="noStrike" kern="1200" dirty="0" smtClean="0">
                          <a:solidFill>
                            <a:schemeClr val="tx1"/>
                          </a:solidFill>
                          <a:latin typeface="+mn-lt"/>
                          <a:ea typeface="+mn-ea"/>
                          <a:cs typeface="+mn-cs"/>
                        </a:rPr>
                        <a:t>Level, </a:t>
                      </a:r>
                      <a:r>
                        <a:rPr lang="en-US" sz="1600" b="0" i="0" u="none" strike="noStrike" kern="1200" baseline="0" dirty="0" smtClean="0">
                          <a:solidFill>
                            <a:srgbClr val="000000"/>
                          </a:solidFill>
                          <a:effectLst/>
                          <a:latin typeface="Calibri" panose="020F0502020204030204" pitchFamily="34" charset="0"/>
                          <a:ea typeface="+mn-ea"/>
                          <a:cs typeface="+mn-cs"/>
                        </a:rPr>
                        <a:t>billions 2017 NIS</a:t>
                      </a:r>
                      <a:r>
                        <a:rPr lang="en-US" sz="2400" b="0" i="0" u="none" strike="noStrike" kern="1200" baseline="0" dirty="0" smtClean="0">
                          <a:solidFill>
                            <a:srgbClr val="000000"/>
                          </a:solidFill>
                          <a:effectLst/>
                          <a:latin typeface="Calibri" panose="020F0502020204030204" pitchFamily="34" charset="0"/>
                          <a:ea typeface="+mn-ea"/>
                          <a:cs typeface="+mn-cs"/>
                        </a:rPr>
                        <a:t> </a:t>
                      </a:r>
                      <a:endParaRPr lang="he-IL" sz="1600" b="0" u="none" strike="noStrike" kern="1200" dirty="0">
                        <a:solidFill>
                          <a:schemeClr val="tx1"/>
                        </a:solidFill>
                        <a:latin typeface="+mn-lt"/>
                        <a:ea typeface="+mn-ea"/>
                        <a:cs typeface="+mn-cs"/>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alpha val="20000"/>
                      </a:schemeClr>
                    </a:solidFill>
                  </a:tcPr>
                </a:tc>
                <a:tc hMerge="1">
                  <a:txBody>
                    <a:bodyPr/>
                    <a:lstStyle/>
                    <a:p>
                      <a:pPr marL="0" algn="ctr" defTabSz="914400" rtl="0" eaLnBrk="1" fontAlgn="b" latinLnBrk="0" hangingPunct="1"/>
                      <a:endParaRPr lang="he-IL" sz="2100" b="0" u="none" strike="noStrike" kern="1200" dirty="0">
                        <a:solidFill>
                          <a:schemeClr val="tx1"/>
                        </a:solidFill>
                        <a:latin typeface="+mn-lt"/>
                        <a:ea typeface="+mn-ea"/>
                        <a:cs typeface="+mn-cs"/>
                      </a:endParaRPr>
                    </a:p>
                  </a:txBody>
                  <a:tcPr marL="9525" marR="9525" marT="9525"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alpha val="20000"/>
                      </a:schemeClr>
                    </a:solidFill>
                  </a:tcPr>
                </a:tc>
                <a:tc hMerge="1">
                  <a:txBody>
                    <a:bodyPr/>
                    <a:lstStyle/>
                    <a:p>
                      <a:pPr marL="0" algn="ctr" defTabSz="914400" rtl="0" eaLnBrk="1" fontAlgn="b" latinLnBrk="0" hangingPunct="1"/>
                      <a:endParaRPr lang="en-US" sz="2100" b="0" u="none" strike="noStrike" kern="1200" dirty="0">
                        <a:solidFill>
                          <a:schemeClr val="tx1"/>
                        </a:solidFill>
                        <a:latin typeface="+mn-lt"/>
                        <a:ea typeface="+mn-ea"/>
                        <a:cs typeface="+mn-cs"/>
                      </a:endParaRPr>
                    </a:p>
                  </a:txBody>
                  <a:tcPr marL="0" marR="0"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alpha val="20000"/>
                      </a:schemeClr>
                    </a:solidFill>
                  </a:tcPr>
                </a:tc>
                <a:tc hMerge="1">
                  <a:txBody>
                    <a:bodyPr/>
                    <a:lstStyle/>
                    <a:p>
                      <a:pPr marL="0" algn="ctr" defTabSz="914400" rtl="0" eaLnBrk="1" fontAlgn="b" latinLnBrk="0" hangingPunct="1"/>
                      <a:endParaRPr lang="he-IL" sz="2100" b="0" u="none" strike="noStrike" kern="1200" dirty="0">
                        <a:solidFill>
                          <a:schemeClr val="tx1"/>
                        </a:solidFill>
                        <a:latin typeface="+mn-lt"/>
                        <a:ea typeface="+mn-ea"/>
                        <a:cs typeface="+mn-cs"/>
                      </a:endParaRPr>
                    </a:p>
                  </a:txBody>
                  <a:tcPr marL="9525" marR="9525" marT="9525"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alpha val="20000"/>
                      </a:schemeClr>
                    </a:solidFill>
                  </a:tcPr>
                </a:tc>
                <a:tc gridSpan="3">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600" b="0" u="none" strike="noStrike" kern="1200" baseline="0" dirty="0">
                          <a:solidFill>
                            <a:schemeClr val="tx1"/>
                          </a:solidFill>
                          <a:latin typeface="+mn-lt"/>
                          <a:ea typeface="+mn-ea"/>
                          <a:cs typeface="+mn-cs"/>
                        </a:rPr>
                        <a:t>average annual p</a:t>
                      </a:r>
                      <a:r>
                        <a:rPr lang="en-US" sz="1600" b="0" u="none" strike="noStrike" kern="1200" dirty="0">
                          <a:solidFill>
                            <a:schemeClr val="tx1"/>
                          </a:solidFill>
                          <a:latin typeface="+mn-lt"/>
                          <a:ea typeface="+mn-ea"/>
                          <a:cs typeface="+mn-cs"/>
                        </a:rPr>
                        <a:t>ercent change </a:t>
                      </a:r>
                      <a:endParaRPr lang="he-IL" sz="1600" b="0" u="none" strike="noStrike" kern="1200" dirty="0">
                        <a:solidFill>
                          <a:schemeClr val="tx1"/>
                        </a:solidFill>
                        <a:latin typeface="+mn-lt"/>
                        <a:ea typeface="+mn-ea"/>
                        <a:cs typeface="+mn-cs"/>
                      </a:endParaRPr>
                    </a:p>
                  </a:txBody>
                  <a:tcPr marL="9525" marR="9525" marT="9525"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alpha val="20000"/>
                      </a:schemeClr>
                    </a:solidFill>
                  </a:tcPr>
                </a:tc>
                <a:tc hMerge="1">
                  <a:txBody>
                    <a:bodyPr/>
                    <a:lstStyle/>
                    <a:p>
                      <a:pPr marL="0" algn="ctr" defTabSz="914400" rtl="0" eaLnBrk="1" fontAlgn="b" latinLnBrk="0" hangingPunct="1"/>
                      <a:endParaRPr lang="he-IL" sz="2100" b="0" u="none" strike="noStrike" kern="1200" dirty="0">
                        <a:solidFill>
                          <a:schemeClr val="tx1"/>
                        </a:solidFill>
                        <a:latin typeface="+mn-lt"/>
                        <a:ea typeface="+mn-ea"/>
                        <a:cs typeface="+mn-cs"/>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alpha val="20000"/>
                      </a:schemeClr>
                    </a:solidFill>
                  </a:tcPr>
                </a:tc>
                <a:tc hMerge="1">
                  <a:txBody>
                    <a:bodyPr/>
                    <a:lstStyle/>
                    <a:p>
                      <a:pPr marL="0" algn="ctr" defTabSz="914400" rtl="0" eaLnBrk="1" fontAlgn="b" latinLnBrk="0" hangingPunct="1"/>
                      <a:endParaRPr lang="he-IL" sz="2100" b="0" u="none" strike="noStrike" kern="1200" dirty="0">
                        <a:solidFill>
                          <a:schemeClr val="tx1"/>
                        </a:solidFill>
                        <a:latin typeface="+mn-lt"/>
                        <a:ea typeface="+mn-ea"/>
                        <a:cs typeface="+mn-cs"/>
                      </a:endParaRPr>
                    </a:p>
                  </a:txBody>
                  <a:tcPr marL="9525" marR="9525" marT="9525" marB="0" anchor="ctr">
                    <a:lnL w="12700" cap="flat" cmpd="sng" algn="ctr">
                      <a:noFill/>
                      <a:prstDash val="solid"/>
                      <a:round/>
                      <a:headEnd type="none" w="med" len="med"/>
                      <a:tailEnd type="none" w="med" len="med"/>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alpha val="20000"/>
                      </a:schemeClr>
                    </a:solidFill>
                  </a:tcPr>
                </a:tc>
                <a:extLst>
                  <a:ext uri="{0D108BD9-81ED-4DB2-BD59-A6C34878D82A}">
                    <a16:rowId xmlns="" xmlns:a16="http://schemas.microsoft.com/office/drawing/2014/main" val="10001"/>
                  </a:ext>
                </a:extLst>
              </a:tr>
              <a:tr h="486270">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he-IL" sz="2000" b="0" i="0" u="none" strike="noStrike" kern="1200" dirty="0">
                          <a:solidFill>
                            <a:srgbClr val="000000"/>
                          </a:solidFill>
                          <a:effectLst/>
                          <a:latin typeface="Calibri" panose="020F0502020204030204" pitchFamily="34" charset="0"/>
                          <a:ea typeface="+mn-ea"/>
                          <a:cs typeface="+mn-cs"/>
                        </a:rPr>
                        <a:t> </a:t>
                      </a:r>
                      <a:r>
                        <a:rPr lang="en-US" sz="2000" b="0" i="0" u="none" strike="noStrike" kern="1200" dirty="0" smtClean="0">
                          <a:solidFill>
                            <a:srgbClr val="000000"/>
                          </a:solidFill>
                          <a:effectLst/>
                          <a:latin typeface="Calibri" panose="020F0502020204030204" pitchFamily="34" charset="0"/>
                          <a:ea typeface="+mn-ea"/>
                          <a:cs typeface="+mn-cs"/>
                        </a:rPr>
                        <a:t>GDP</a:t>
                      </a:r>
                      <a:endParaRPr lang="he-IL" sz="2000" b="0" i="0" u="none" strike="noStrike" kern="1200" dirty="0">
                        <a:solidFill>
                          <a:srgbClr val="000000"/>
                        </a:solidFill>
                        <a:effectLst/>
                        <a:latin typeface="Calibri" panose="020F0502020204030204" pitchFamily="34" charset="0"/>
                        <a:ea typeface="+mn-ea"/>
                        <a:cs typeface="+mn-cs"/>
                      </a:endParaRPr>
                    </a:p>
                  </a:txBody>
                  <a:tcPr marL="9525" marR="9525" marT="9525"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noFill/>
                  </a:tcPr>
                </a:tc>
                <a:tc>
                  <a:txBody>
                    <a:bodyPr/>
                    <a:lstStyle/>
                    <a:p>
                      <a:pPr marL="0" algn="ctr" defTabSz="914400" rtl="0" eaLnBrk="1" fontAlgn="b" latinLnBrk="0" hangingPunct="1"/>
                      <a:r>
                        <a:rPr lang="en-US" sz="16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1,314.9 </a:t>
                      </a:r>
                    </a:p>
                  </a:txBody>
                  <a:tcPr marL="9525" marR="9525" marT="9525"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noFill/>
                  </a:tcPr>
                </a:tc>
                <a:tc>
                  <a:txBody>
                    <a:bodyPr/>
                    <a:lstStyle/>
                    <a:p>
                      <a:pPr marL="0" algn="ctr" defTabSz="914400" rtl="0" eaLnBrk="1" fontAlgn="b" latinLnBrk="0" hangingPunct="1"/>
                      <a:r>
                        <a:rPr lang="en-US" sz="16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1,802.5 </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noFill/>
                  </a:tcPr>
                </a:tc>
                <a:tc>
                  <a:txBody>
                    <a:bodyPr/>
                    <a:lstStyle/>
                    <a:p>
                      <a:pPr marL="0" algn="ctr" defTabSz="914400" rtl="0" eaLnBrk="1" fontAlgn="b" latinLnBrk="0" hangingPunct="1"/>
                      <a:r>
                        <a:rPr lang="en-US" sz="16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2,488.1 </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noFill/>
                  </a:tcPr>
                </a:tc>
                <a:tc>
                  <a:txBody>
                    <a:bodyPr/>
                    <a:lstStyle/>
                    <a:p>
                      <a:pPr marL="0" algn="ctr" defTabSz="914400" rtl="0" eaLnBrk="1" fontAlgn="b" latinLnBrk="0" hangingPunct="1"/>
                      <a:r>
                        <a:rPr lang="en-US" sz="16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3,405.0 </a:t>
                      </a:r>
                    </a:p>
                  </a:txBody>
                  <a:tcPr marL="9525" marR="9525" marT="9525"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noFill/>
                  </a:tcPr>
                </a:tc>
                <a:tc>
                  <a:txBody>
                    <a:bodyPr/>
                    <a:lstStyle/>
                    <a:p>
                      <a:pPr marL="0" algn="ctr" defTabSz="914400" rtl="0" eaLnBrk="1" fontAlgn="b" latinLnBrk="0" hangingPunct="1"/>
                      <a:r>
                        <a:rPr lang="en-US" sz="16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3.2%</a:t>
                      </a:r>
                    </a:p>
                  </a:txBody>
                  <a:tcPr marL="9525" marR="9525" marT="9525"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bg1"/>
                    </a:solidFill>
                  </a:tcPr>
                </a:tc>
                <a:tc>
                  <a:txBody>
                    <a:bodyPr/>
                    <a:lstStyle/>
                    <a:p>
                      <a:pPr marL="0" algn="ctr" defTabSz="914400" rtl="0" eaLnBrk="1" fontAlgn="b" latinLnBrk="0" hangingPunct="1"/>
                      <a:r>
                        <a:rPr lang="en-US" sz="16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3.3%</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bg1"/>
                    </a:solidFill>
                  </a:tcPr>
                </a:tc>
                <a:tc>
                  <a:txBody>
                    <a:bodyPr/>
                    <a:lstStyle/>
                    <a:p>
                      <a:pPr marL="0" algn="ctr" defTabSz="914400" rtl="0" eaLnBrk="1" fontAlgn="b" latinLnBrk="0" hangingPunct="1"/>
                      <a:r>
                        <a:rPr lang="en-US" sz="16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3.2%</a:t>
                      </a:r>
                    </a:p>
                  </a:txBody>
                  <a:tcPr marL="9525" marR="9525" marT="9525" marB="0" anchor="ctr">
                    <a:lnL w="12700" cap="flat" cmpd="sng" algn="ctr">
                      <a:noFill/>
                      <a:prstDash val="solid"/>
                      <a:round/>
                      <a:headEnd type="none" w="med" len="med"/>
                      <a:tailEnd type="none" w="med" len="med"/>
                    </a:lnL>
                    <a:lnT w="12700" cap="flat" cmpd="sng" algn="ctr">
                      <a:solidFill>
                        <a:schemeClr val="tx1"/>
                      </a:solidFill>
                      <a:prstDash val="solid"/>
                      <a:round/>
                      <a:headEnd type="none" w="med" len="med"/>
                      <a:tailEnd type="none" w="med" len="med"/>
                    </a:lnT>
                    <a:solidFill>
                      <a:schemeClr val="bg1"/>
                    </a:solidFill>
                  </a:tcPr>
                </a:tc>
                <a:extLst>
                  <a:ext uri="{0D108BD9-81ED-4DB2-BD59-A6C34878D82A}">
                    <a16:rowId xmlns="" xmlns:a16="http://schemas.microsoft.com/office/drawing/2014/main" val="10002"/>
                  </a:ext>
                </a:extLst>
              </a:tr>
              <a:tr h="504056">
                <a:tc>
                  <a:txBody>
                    <a:bodyPr/>
                    <a:lstStyle/>
                    <a:p>
                      <a:pPr marL="0" algn="l" defTabSz="914400" rtl="0" eaLnBrk="1" fontAlgn="b" latinLnBrk="0" hangingPunct="1"/>
                      <a:r>
                        <a:rPr lang="en-US" sz="2000" b="0" i="0" u="none" strike="noStrike" kern="1200" dirty="0">
                          <a:solidFill>
                            <a:srgbClr val="000000"/>
                          </a:solidFill>
                          <a:effectLst/>
                          <a:latin typeface="Calibri" panose="020F0502020204030204" pitchFamily="34" charset="0"/>
                          <a:ea typeface="+mn-ea"/>
                          <a:cs typeface="+mn-cs"/>
                        </a:rPr>
                        <a:t> </a:t>
                      </a:r>
                      <a:r>
                        <a:rPr lang="en-US" sz="2000" b="0" i="0" u="none" strike="noStrike" kern="1200" dirty="0" smtClean="0">
                          <a:solidFill>
                            <a:srgbClr val="000000"/>
                          </a:solidFill>
                          <a:effectLst/>
                          <a:latin typeface="Calibri" panose="020F0502020204030204" pitchFamily="34" charset="0"/>
                          <a:ea typeface="+mn-ea"/>
                          <a:cs typeface="+mn-cs"/>
                        </a:rPr>
                        <a:t>Total Import</a:t>
                      </a:r>
                      <a:r>
                        <a:rPr lang="en-US" sz="1400" b="0" i="0" u="none" strike="noStrike" kern="1200" baseline="0" dirty="0" smtClean="0">
                          <a:solidFill>
                            <a:srgbClr val="000000"/>
                          </a:solidFill>
                          <a:effectLst/>
                          <a:latin typeface="Calibri" panose="020F0502020204030204" pitchFamily="34" charset="0"/>
                          <a:ea typeface="+mn-ea"/>
                          <a:cs typeface="+mn-cs"/>
                        </a:rPr>
                        <a:t>  (goods and services)</a:t>
                      </a:r>
                      <a:endParaRPr lang="he-IL" sz="1400" b="0" i="0" u="none" strike="noStrike" kern="1200" dirty="0">
                        <a:solidFill>
                          <a:srgbClr val="000000"/>
                        </a:solidFill>
                        <a:effectLst/>
                        <a:latin typeface="Calibri" panose="020F0502020204030204" pitchFamily="34" charset="0"/>
                        <a:ea typeface="+mn-ea"/>
                        <a:cs typeface="+mn-cs"/>
                      </a:endParaRPr>
                    </a:p>
                  </a:txBody>
                  <a:tcPr marL="9525" marR="9525" marT="9525" marB="0" anchor="ct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noFill/>
                  </a:tcPr>
                </a:tc>
                <a:tc>
                  <a:txBody>
                    <a:bodyPr/>
                    <a:lstStyle/>
                    <a:p>
                      <a:pPr marL="0" algn="ctr" defTabSz="914400" rtl="0" eaLnBrk="1" fontAlgn="b" latinLnBrk="0" hangingPunct="1"/>
                      <a:r>
                        <a:rPr lang="en-US" sz="16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350.5 </a:t>
                      </a:r>
                    </a:p>
                  </a:txBody>
                  <a:tcPr marL="9525" marR="9525" marT="9525"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B w="12700" cap="flat" cmpd="sng" algn="ctr">
                      <a:solidFill>
                        <a:schemeClr val="tx1"/>
                      </a:solidFill>
                      <a:prstDash val="solid"/>
                      <a:round/>
                      <a:headEnd type="none" w="med" len="med"/>
                      <a:tailEnd type="none" w="med" len="med"/>
                    </a:lnB>
                    <a:noFill/>
                  </a:tcPr>
                </a:tc>
                <a:tc>
                  <a:txBody>
                    <a:bodyPr/>
                    <a:lstStyle/>
                    <a:p>
                      <a:pPr marL="0" algn="ctr" defTabSz="914400" rtl="0" eaLnBrk="1" fontAlgn="b" latinLnBrk="0" hangingPunct="1"/>
                      <a:r>
                        <a:rPr lang="en-US" sz="16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518.1 </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B w="12700" cap="flat" cmpd="sng" algn="ctr">
                      <a:solidFill>
                        <a:schemeClr val="tx1"/>
                      </a:solidFill>
                      <a:prstDash val="solid"/>
                      <a:round/>
                      <a:headEnd type="none" w="med" len="med"/>
                      <a:tailEnd type="none" w="med" len="med"/>
                    </a:lnB>
                    <a:noFill/>
                  </a:tcPr>
                </a:tc>
                <a:tc>
                  <a:txBody>
                    <a:bodyPr/>
                    <a:lstStyle/>
                    <a:p>
                      <a:pPr marL="0" algn="ctr" defTabSz="914400" rtl="0" eaLnBrk="1" fontAlgn="b" latinLnBrk="0" hangingPunct="1"/>
                      <a:r>
                        <a:rPr lang="en-US" sz="16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751.0 </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B w="12700" cap="flat" cmpd="sng" algn="ctr">
                      <a:solidFill>
                        <a:schemeClr val="tx1"/>
                      </a:solidFill>
                      <a:prstDash val="solid"/>
                      <a:round/>
                      <a:headEnd type="none" w="med" len="med"/>
                      <a:tailEnd type="none" w="med" len="med"/>
                    </a:lnB>
                    <a:noFill/>
                  </a:tcPr>
                </a:tc>
                <a:tc>
                  <a:txBody>
                    <a:bodyPr/>
                    <a:lstStyle/>
                    <a:p>
                      <a:pPr marL="0" algn="ctr" defTabSz="914400" rtl="0" eaLnBrk="1" fontAlgn="b" latinLnBrk="0" hangingPunct="1"/>
                      <a:r>
                        <a:rPr lang="en-US" sz="16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1,065.8 </a:t>
                      </a:r>
                    </a:p>
                  </a:txBody>
                  <a:tcPr marL="9525" marR="9525" marT="9525"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noFill/>
                  </a:tcPr>
                </a:tc>
                <a:tc>
                  <a:txBody>
                    <a:bodyPr/>
                    <a:lstStyle/>
                    <a:p>
                      <a:pPr marL="0" algn="ctr" defTabSz="914400" rtl="0" eaLnBrk="1" fontAlgn="b" latinLnBrk="0" hangingPunct="1"/>
                      <a:r>
                        <a:rPr lang="en-US" sz="16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4.0%</a:t>
                      </a:r>
                    </a:p>
                  </a:txBody>
                  <a:tcPr marL="9525" marR="9525" marT="9525"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B w="12700" cap="flat" cmpd="sng" algn="ctr">
                      <a:solidFill>
                        <a:schemeClr val="tx1"/>
                      </a:solidFill>
                      <a:prstDash val="solid"/>
                      <a:round/>
                      <a:headEnd type="none" w="med" len="med"/>
                      <a:tailEnd type="none" w="med" len="med"/>
                    </a:lnB>
                    <a:noFill/>
                  </a:tcPr>
                </a:tc>
                <a:tc>
                  <a:txBody>
                    <a:bodyPr/>
                    <a:lstStyle/>
                    <a:p>
                      <a:pPr marL="0" algn="ctr" defTabSz="914400" rtl="0" eaLnBrk="1" fontAlgn="b" latinLnBrk="0" hangingPunct="1"/>
                      <a:r>
                        <a:rPr lang="en-US" sz="16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3.8%</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B w="12700" cap="flat" cmpd="sng" algn="ctr">
                      <a:solidFill>
                        <a:schemeClr val="tx1"/>
                      </a:solidFill>
                      <a:prstDash val="solid"/>
                      <a:round/>
                      <a:headEnd type="none" w="med" len="med"/>
                      <a:tailEnd type="none" w="med" len="med"/>
                    </a:lnB>
                    <a:noFill/>
                  </a:tcPr>
                </a:tc>
                <a:tc>
                  <a:txBody>
                    <a:bodyPr/>
                    <a:lstStyle/>
                    <a:p>
                      <a:pPr marL="0" algn="ctr" defTabSz="914400" rtl="0" eaLnBrk="1" fontAlgn="b" latinLnBrk="0" hangingPunct="1"/>
                      <a:r>
                        <a:rPr lang="en-US" sz="16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3.6%</a:t>
                      </a:r>
                    </a:p>
                  </a:txBody>
                  <a:tcPr marL="9525" marR="9525" marT="9525" marB="0" anchor="ctr">
                    <a:lnL w="12700" cap="flat" cmpd="sng" algn="ctr">
                      <a:noFill/>
                      <a:prstDash val="solid"/>
                      <a:round/>
                      <a:headEnd type="none" w="med" len="med"/>
                      <a:tailEnd type="none" w="med" len="med"/>
                    </a:lnL>
                    <a:lnB w="12700"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10003"/>
                  </a:ext>
                </a:extLst>
              </a:tr>
              <a:tr h="532025">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endParaRPr lang="he-IL" sz="1400" b="0" kern="1200" dirty="0">
                        <a:solidFill>
                          <a:schemeClr val="tx1"/>
                        </a:solidFill>
                        <a:latin typeface="+mn-lt"/>
                        <a:ea typeface="+mn-ea"/>
                        <a:cs typeface="+mn-cs"/>
                      </a:endParaRPr>
                    </a:p>
                  </a:txBody>
                  <a:tcPr marL="9525" marR="9525" marT="9525"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ysDot"/>
                      <a:round/>
                      <a:headEnd type="none" w="med" len="med"/>
                      <a:tailEnd type="none" w="med" len="med"/>
                    </a:lnB>
                    <a:noFill/>
                  </a:tcPr>
                </a:tc>
                <a:tc gridSpan="4">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400" b="0" u="none" strike="noStrike" kern="1200" dirty="0" smtClean="0">
                          <a:solidFill>
                            <a:schemeClr val="tx1"/>
                          </a:solidFill>
                          <a:latin typeface="+mn-lt"/>
                          <a:ea typeface="+mn-ea"/>
                          <a:cs typeface="+mn-cs"/>
                        </a:rPr>
                        <a:t>Level, </a:t>
                      </a:r>
                      <a:r>
                        <a:rPr lang="en-US" sz="1400" b="0" kern="1200" dirty="0" smtClean="0">
                          <a:solidFill>
                            <a:schemeClr val="tx1"/>
                          </a:solidFill>
                          <a:latin typeface="+mn-lt"/>
                          <a:ea typeface="+mn-ea"/>
                          <a:cs typeface="+mn-cs"/>
                        </a:rPr>
                        <a:t>Millions 2010 US $</a:t>
                      </a:r>
                      <a:endParaRPr lang="he-IL" sz="1400" b="0" kern="1200" dirty="0">
                        <a:solidFill>
                          <a:schemeClr val="tx1"/>
                        </a:solidFill>
                        <a:latin typeface="+mn-lt"/>
                        <a:ea typeface="+mn-ea"/>
                        <a:cs typeface="+mn-cs"/>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ysDot"/>
                      <a:round/>
                      <a:headEnd type="none" w="med" len="med"/>
                      <a:tailEnd type="none" w="med" len="med"/>
                    </a:lnB>
                    <a:noFill/>
                  </a:tcPr>
                </a:tc>
                <a:tc hMerge="1">
                  <a:txBody>
                    <a:bodyPr/>
                    <a:lstStyle/>
                    <a:p>
                      <a:pPr marL="0" algn="ctr" defTabSz="914400" rtl="0" eaLnBrk="1" fontAlgn="b" latinLnBrk="0" hangingPunct="1"/>
                      <a:endParaRPr lang="en-US" sz="1400" b="0" i="0" u="none" strike="noStrike" kern="1200" dirty="0">
                        <a:solidFill>
                          <a:srgbClr val="000000"/>
                        </a:solidFill>
                        <a:effectLst/>
                        <a:latin typeface="Times New Roman" panose="02020603050405020304" pitchFamily="18" charset="0"/>
                        <a:ea typeface="+mn-ea"/>
                        <a:cs typeface="Times New Roman" panose="02020603050405020304" pitchFamily="18" charset="0"/>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ysDot"/>
                      <a:round/>
                      <a:headEnd type="none" w="med" len="med"/>
                      <a:tailEnd type="none" w="med" len="med"/>
                    </a:lnB>
                    <a:noFill/>
                  </a:tcPr>
                </a:tc>
                <a:tc hMerge="1">
                  <a:txBody>
                    <a:bodyPr/>
                    <a:lstStyle/>
                    <a:p>
                      <a:pPr marL="0" algn="ctr" defTabSz="914400" rtl="0" eaLnBrk="1" fontAlgn="b" latinLnBrk="0" hangingPunct="1"/>
                      <a:endParaRPr lang="en-US" sz="1400" b="0" i="0" u="none" strike="noStrike" kern="1200" dirty="0">
                        <a:solidFill>
                          <a:srgbClr val="000000"/>
                        </a:solidFill>
                        <a:effectLst/>
                        <a:latin typeface="Times New Roman" panose="02020603050405020304" pitchFamily="18" charset="0"/>
                        <a:ea typeface="+mn-ea"/>
                        <a:cs typeface="Times New Roman" panose="02020603050405020304" pitchFamily="18" charset="0"/>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ysDot"/>
                      <a:round/>
                      <a:headEnd type="none" w="med" len="med"/>
                      <a:tailEnd type="none" w="med" len="med"/>
                    </a:lnB>
                    <a:noFill/>
                  </a:tcPr>
                </a:tc>
                <a:tc hMerge="1">
                  <a:txBody>
                    <a:bodyPr/>
                    <a:lstStyle/>
                    <a:p>
                      <a:pPr marL="0" algn="ctr" defTabSz="914400" rtl="0" eaLnBrk="1" fontAlgn="b" latinLnBrk="0" hangingPunct="1"/>
                      <a:endParaRPr lang="en-US" sz="1400" b="0" i="0" u="none" strike="noStrike" kern="1200" dirty="0">
                        <a:solidFill>
                          <a:srgbClr val="000000"/>
                        </a:solidFill>
                        <a:effectLst/>
                        <a:latin typeface="Times New Roman" panose="02020603050405020304" pitchFamily="18" charset="0"/>
                        <a:ea typeface="+mn-ea"/>
                        <a:cs typeface="Times New Roman" panose="02020603050405020304" pitchFamily="18" charset="0"/>
                      </a:endParaRPr>
                    </a:p>
                  </a:txBody>
                  <a:tcPr marL="9525" marR="9525" marT="9525"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ysDot"/>
                      <a:round/>
                      <a:headEnd type="none" w="med" len="med"/>
                      <a:tailEnd type="none" w="med" len="med"/>
                    </a:lnB>
                    <a:noFill/>
                  </a:tcPr>
                </a:tc>
                <a:tc gridSpan="3">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600" b="0" u="none" strike="noStrike" kern="1200" baseline="0" dirty="0" smtClean="0">
                          <a:solidFill>
                            <a:schemeClr val="tx1"/>
                          </a:solidFill>
                          <a:latin typeface="+mn-lt"/>
                          <a:ea typeface="+mn-ea"/>
                          <a:cs typeface="+mn-cs"/>
                        </a:rPr>
                        <a:t>average annual p</a:t>
                      </a:r>
                      <a:r>
                        <a:rPr lang="en-US" sz="1600" b="0" u="none" strike="noStrike" kern="1200" dirty="0" smtClean="0">
                          <a:solidFill>
                            <a:schemeClr val="tx1"/>
                          </a:solidFill>
                          <a:latin typeface="+mn-lt"/>
                          <a:ea typeface="+mn-ea"/>
                          <a:cs typeface="+mn-cs"/>
                        </a:rPr>
                        <a:t>ercent change </a:t>
                      </a:r>
                      <a:endParaRPr lang="en-US" sz="1600" b="0" i="0" u="none" strike="noStrike" kern="1200" dirty="0">
                        <a:solidFill>
                          <a:srgbClr val="000000"/>
                        </a:solidFill>
                        <a:effectLst/>
                        <a:latin typeface="Times New Roman" panose="02020603050405020304" pitchFamily="18" charset="0"/>
                        <a:ea typeface="+mn-ea"/>
                        <a:cs typeface="Times New Roman" panose="02020603050405020304" pitchFamily="18" charset="0"/>
                      </a:endParaRPr>
                    </a:p>
                  </a:txBody>
                  <a:tcPr marL="9525" marR="9525" marT="9525"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28575" cap="flat" cmpd="sng" algn="ctr">
                      <a:solidFill>
                        <a:schemeClr val="tx1"/>
                      </a:solidFill>
                      <a:prstDash val="sysDot"/>
                      <a:round/>
                      <a:headEnd type="none" w="med" len="med"/>
                      <a:tailEnd type="none" w="med" len="med"/>
                    </a:lnB>
                    <a:noFill/>
                  </a:tcPr>
                </a:tc>
                <a:tc hMerge="1">
                  <a:txBody>
                    <a:bodyPr/>
                    <a:lstStyle/>
                    <a:p>
                      <a:pPr marL="0" algn="ctr" defTabSz="914400" rtl="0" eaLnBrk="1" fontAlgn="b" latinLnBrk="0" hangingPunct="1"/>
                      <a:endParaRPr lang="en-US" sz="1600" b="0" i="0" u="none" strike="noStrike" kern="1200" dirty="0">
                        <a:solidFill>
                          <a:srgbClr val="000000"/>
                        </a:solidFill>
                        <a:effectLst/>
                        <a:latin typeface="Times New Roman" panose="02020603050405020304" pitchFamily="18" charset="0"/>
                        <a:ea typeface="+mn-ea"/>
                        <a:cs typeface="Times New Roman" panose="02020603050405020304" pitchFamily="18" charset="0"/>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ysDot"/>
                      <a:round/>
                      <a:headEnd type="none" w="med" len="med"/>
                      <a:tailEnd type="none" w="med" len="med"/>
                    </a:lnB>
                    <a:noFill/>
                  </a:tcPr>
                </a:tc>
                <a:tc hMerge="1">
                  <a:txBody>
                    <a:bodyPr/>
                    <a:lstStyle/>
                    <a:p>
                      <a:pPr marL="0" algn="ctr" defTabSz="914400" rtl="0" eaLnBrk="1" fontAlgn="b" latinLnBrk="0" hangingPunct="1"/>
                      <a:endParaRPr lang="en-US" sz="1600" b="0" i="0" u="none" strike="noStrike" kern="1200" dirty="0">
                        <a:solidFill>
                          <a:srgbClr val="000000"/>
                        </a:solidFill>
                        <a:effectLst/>
                        <a:latin typeface="Times New Roman" panose="02020603050405020304" pitchFamily="18" charset="0"/>
                        <a:ea typeface="+mn-ea"/>
                        <a:cs typeface="Times New Roman" panose="02020603050405020304" pitchFamily="18" charset="0"/>
                      </a:endParaRPr>
                    </a:p>
                  </a:txBody>
                  <a:tcPr marL="9525" marR="9525" marT="9525" marB="0" anchor="ctr">
                    <a:lnL w="12700" cap="flat" cmpd="sng" algn="ctr">
                      <a:noFill/>
                      <a:prstDash val="solid"/>
                      <a:round/>
                      <a:headEnd type="none" w="med" len="med"/>
                      <a:tailEnd type="none" w="med" len="med"/>
                    </a:lnL>
                    <a:lnT w="12700" cap="flat" cmpd="sng" algn="ctr">
                      <a:solidFill>
                        <a:schemeClr val="tx1"/>
                      </a:solidFill>
                      <a:prstDash val="solid"/>
                      <a:round/>
                      <a:headEnd type="none" w="med" len="med"/>
                      <a:tailEnd type="none" w="med" len="med"/>
                    </a:lnT>
                    <a:lnB w="28575" cap="flat" cmpd="sng" algn="ctr">
                      <a:solidFill>
                        <a:schemeClr val="tx1"/>
                      </a:solidFill>
                      <a:prstDash val="sysDot"/>
                      <a:round/>
                      <a:headEnd type="none" w="med" len="med"/>
                      <a:tailEnd type="none" w="med" len="med"/>
                    </a:lnB>
                    <a:noFill/>
                  </a:tcPr>
                </a:tc>
              </a:tr>
              <a:tr h="619125">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he-IL" sz="2000" b="0" i="0" u="none" strike="noStrike" kern="1200" dirty="0">
                          <a:solidFill>
                            <a:srgbClr val="000000"/>
                          </a:solidFill>
                          <a:effectLst/>
                          <a:latin typeface="Calibri" panose="020F0502020204030204" pitchFamily="34" charset="0"/>
                          <a:ea typeface="+mn-ea"/>
                          <a:cs typeface="+mn-cs"/>
                        </a:rPr>
                        <a:t> </a:t>
                      </a:r>
                      <a:r>
                        <a:rPr lang="en-US" sz="2000" b="0" i="0" u="none" strike="noStrike" kern="1200" dirty="0" smtClean="0">
                          <a:solidFill>
                            <a:srgbClr val="000000"/>
                          </a:solidFill>
                          <a:effectLst/>
                          <a:latin typeface="Calibri" panose="020F0502020204030204" pitchFamily="34" charset="0"/>
                          <a:ea typeface="+mn-ea"/>
                          <a:cs typeface="+mn-cs"/>
                        </a:rPr>
                        <a:t>Import, </a:t>
                      </a:r>
                      <a:r>
                        <a:rPr lang="en-US" sz="2000" b="0" kern="1200" dirty="0" smtClean="0">
                          <a:solidFill>
                            <a:schemeClr val="tx1"/>
                          </a:solidFill>
                          <a:latin typeface="+mn-lt"/>
                          <a:ea typeface="+mn-ea"/>
                          <a:cs typeface="+mn-cs"/>
                        </a:rPr>
                        <a:t>Consumer </a:t>
                      </a:r>
                      <a:r>
                        <a:rPr lang="en-US" sz="2000" b="0" kern="1200" dirty="0">
                          <a:solidFill>
                            <a:schemeClr val="tx1"/>
                          </a:solidFill>
                          <a:latin typeface="+mn-lt"/>
                          <a:ea typeface="+mn-ea"/>
                          <a:cs typeface="+mn-cs"/>
                        </a:rPr>
                        <a:t>– Durable, </a:t>
                      </a:r>
                    </a:p>
                  </a:txBody>
                  <a:tcPr marL="9525" marR="9525" marT="9525" marB="0" anchor="ctr">
                    <a:lnR w="12700" cap="flat" cmpd="sng" algn="ctr">
                      <a:solidFill>
                        <a:schemeClr val="tx1"/>
                      </a:solidFill>
                      <a:prstDash val="solid"/>
                      <a:round/>
                      <a:headEnd type="none" w="med" len="med"/>
                      <a:tailEnd type="none" w="med" len="med"/>
                    </a:lnR>
                    <a:lnT w="28575" cap="flat" cmpd="sng" algn="ctr">
                      <a:solidFill>
                        <a:schemeClr val="tx1"/>
                      </a:solidFill>
                      <a:prstDash val="sysDot"/>
                      <a:round/>
                      <a:headEnd type="none" w="med" len="med"/>
                      <a:tailEnd type="none" w="med" len="med"/>
                    </a:lnT>
                    <a:noFill/>
                  </a:tcPr>
                </a:tc>
                <a:tc>
                  <a:txBody>
                    <a:bodyPr/>
                    <a:lstStyle/>
                    <a:p>
                      <a:pPr marL="0" algn="ctr" defTabSz="914400" rtl="0" eaLnBrk="1" fontAlgn="b" latinLnBrk="0" hangingPunct="1"/>
                      <a:r>
                        <a:rPr lang="en-US" sz="16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5,025 </a:t>
                      </a:r>
                    </a:p>
                  </a:txBody>
                  <a:tcPr marL="9525" marR="9525" marT="9525"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28575" cap="flat" cmpd="sng" algn="ctr">
                      <a:solidFill>
                        <a:schemeClr val="tx1"/>
                      </a:solidFill>
                      <a:prstDash val="sysDot"/>
                      <a:round/>
                      <a:headEnd type="none" w="med" len="med"/>
                      <a:tailEnd type="none" w="med" len="med"/>
                    </a:lnT>
                    <a:noFill/>
                  </a:tcPr>
                </a:tc>
                <a:tc>
                  <a:txBody>
                    <a:bodyPr/>
                    <a:lstStyle/>
                    <a:p>
                      <a:pPr marL="0" algn="ctr" defTabSz="914400" rtl="0" eaLnBrk="1" fontAlgn="b" latinLnBrk="0" hangingPunct="1"/>
                      <a:r>
                        <a:rPr lang="en-US" sz="16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8,046 </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28575" cap="flat" cmpd="sng" algn="ctr">
                      <a:solidFill>
                        <a:schemeClr val="tx1"/>
                      </a:solidFill>
                      <a:prstDash val="sysDot"/>
                      <a:round/>
                      <a:headEnd type="none" w="med" len="med"/>
                      <a:tailEnd type="none" w="med" len="med"/>
                    </a:lnT>
                    <a:noFill/>
                  </a:tcPr>
                </a:tc>
                <a:tc>
                  <a:txBody>
                    <a:bodyPr/>
                    <a:lstStyle/>
                    <a:p>
                      <a:pPr marL="0" algn="ctr" defTabSz="914400" rtl="0" eaLnBrk="1" fontAlgn="b" latinLnBrk="0" hangingPunct="1"/>
                      <a:r>
                        <a:rPr lang="en-US" sz="16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12,472 </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28575" cap="flat" cmpd="sng" algn="ctr">
                      <a:solidFill>
                        <a:schemeClr val="tx1"/>
                      </a:solidFill>
                      <a:prstDash val="sysDot"/>
                      <a:round/>
                      <a:headEnd type="none" w="med" len="med"/>
                      <a:tailEnd type="none" w="med" len="med"/>
                    </a:lnT>
                    <a:noFill/>
                  </a:tcPr>
                </a:tc>
                <a:tc>
                  <a:txBody>
                    <a:bodyPr/>
                    <a:lstStyle/>
                    <a:p>
                      <a:pPr marL="0" algn="ctr" defTabSz="914400" rtl="0" eaLnBrk="1" fontAlgn="b" latinLnBrk="0" hangingPunct="1"/>
                      <a:r>
                        <a:rPr lang="en-US" sz="16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18,447 </a:t>
                      </a:r>
                    </a:p>
                  </a:txBody>
                  <a:tcPr marL="9525" marR="9525" marT="9525"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ysDot"/>
                      <a:round/>
                      <a:headEnd type="none" w="med" len="med"/>
                      <a:tailEnd type="none" w="med" len="med"/>
                    </a:lnT>
                    <a:noFill/>
                  </a:tcPr>
                </a:tc>
                <a:tc>
                  <a:txBody>
                    <a:bodyPr/>
                    <a:lstStyle/>
                    <a:p>
                      <a:pPr marL="0" algn="ctr" defTabSz="914400" rtl="0" eaLnBrk="1" fontAlgn="b" latinLnBrk="0" hangingPunct="1"/>
                      <a:r>
                        <a:rPr lang="en-US" sz="16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4.8%</a:t>
                      </a:r>
                    </a:p>
                  </a:txBody>
                  <a:tcPr marL="9525" marR="9525" marT="9525"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28575" cap="flat" cmpd="sng" algn="ctr">
                      <a:solidFill>
                        <a:schemeClr val="tx1"/>
                      </a:solidFill>
                      <a:prstDash val="sysDot"/>
                      <a:round/>
                      <a:headEnd type="none" w="med" len="med"/>
                      <a:tailEnd type="none" w="med" len="med"/>
                    </a:lnT>
                    <a:noFill/>
                  </a:tcPr>
                </a:tc>
                <a:tc>
                  <a:txBody>
                    <a:bodyPr/>
                    <a:lstStyle/>
                    <a:p>
                      <a:pPr marL="0" algn="ctr" defTabSz="914400" rtl="0" eaLnBrk="1" fontAlgn="b" latinLnBrk="0" hangingPunct="1"/>
                      <a:r>
                        <a:rPr lang="en-US" sz="16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4.5%</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28575" cap="flat" cmpd="sng" algn="ctr">
                      <a:solidFill>
                        <a:schemeClr val="tx1"/>
                      </a:solidFill>
                      <a:prstDash val="sysDot"/>
                      <a:round/>
                      <a:headEnd type="none" w="med" len="med"/>
                      <a:tailEnd type="none" w="med" len="med"/>
                    </a:lnT>
                    <a:noFill/>
                  </a:tcPr>
                </a:tc>
                <a:tc>
                  <a:txBody>
                    <a:bodyPr/>
                    <a:lstStyle/>
                    <a:p>
                      <a:pPr marL="0" algn="ctr" defTabSz="914400" rtl="0" eaLnBrk="1" fontAlgn="b" latinLnBrk="0" hangingPunct="1"/>
                      <a:r>
                        <a:rPr lang="en-US" sz="16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4.0%</a:t>
                      </a:r>
                    </a:p>
                  </a:txBody>
                  <a:tcPr marL="9525" marR="9525" marT="9525" marB="0" anchor="ctr">
                    <a:lnL w="12700" cap="flat" cmpd="sng" algn="ctr">
                      <a:noFill/>
                      <a:prstDash val="solid"/>
                      <a:round/>
                      <a:headEnd type="none" w="med" len="med"/>
                      <a:tailEnd type="none" w="med" len="med"/>
                    </a:lnL>
                    <a:lnT w="28575" cap="flat" cmpd="sng" algn="ctr">
                      <a:solidFill>
                        <a:schemeClr val="tx1"/>
                      </a:solidFill>
                      <a:prstDash val="sysDot"/>
                      <a:round/>
                      <a:headEnd type="none" w="med" len="med"/>
                      <a:tailEnd type="none" w="med" len="med"/>
                    </a:lnT>
                    <a:noFill/>
                  </a:tcPr>
                </a:tc>
                <a:extLst>
                  <a:ext uri="{0D108BD9-81ED-4DB2-BD59-A6C34878D82A}">
                    <a16:rowId xmlns="" xmlns:a16="http://schemas.microsoft.com/office/drawing/2014/main" val="10004"/>
                  </a:ext>
                </a:extLst>
              </a:tr>
              <a:tr h="619125">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2000" b="0" kern="1200" dirty="0">
                          <a:solidFill>
                            <a:schemeClr val="tx1"/>
                          </a:solidFill>
                          <a:latin typeface="+mn-lt"/>
                          <a:ea typeface="+mn-ea"/>
                          <a:cs typeface="+mn-cs"/>
                        </a:rPr>
                        <a:t> </a:t>
                      </a:r>
                      <a:r>
                        <a:rPr lang="en-US" sz="2000" b="0" kern="1200" dirty="0" smtClean="0">
                          <a:solidFill>
                            <a:schemeClr val="tx1"/>
                          </a:solidFill>
                          <a:latin typeface="+mn-lt"/>
                          <a:ea typeface="+mn-ea"/>
                          <a:cs typeface="+mn-cs"/>
                        </a:rPr>
                        <a:t>Import, Consumer </a:t>
                      </a:r>
                      <a:r>
                        <a:rPr lang="en-US" sz="2000" b="0" kern="1200" dirty="0">
                          <a:solidFill>
                            <a:schemeClr val="tx1"/>
                          </a:solidFill>
                          <a:latin typeface="+mn-lt"/>
                          <a:ea typeface="+mn-ea"/>
                          <a:cs typeface="+mn-cs"/>
                        </a:rPr>
                        <a:t>– Non- durable, </a:t>
                      </a:r>
                      <a:endParaRPr lang="he-IL" sz="1400" b="0" i="0" u="none" strike="noStrike" kern="1200" dirty="0">
                        <a:solidFill>
                          <a:srgbClr val="000000"/>
                        </a:solidFill>
                        <a:effectLst/>
                        <a:latin typeface="Calibri" panose="020F0502020204030204" pitchFamily="34" charset="0"/>
                        <a:ea typeface="+mn-ea"/>
                        <a:cs typeface="+mn-cs"/>
                      </a:endParaRPr>
                    </a:p>
                  </a:txBody>
                  <a:tcPr marL="9525" marR="9525" marT="9525" marB="0" anchor="ctr">
                    <a:lnR w="12700" cap="flat" cmpd="sng" algn="ctr">
                      <a:solidFill>
                        <a:schemeClr val="tx1"/>
                      </a:solidFill>
                      <a:prstDash val="solid"/>
                      <a:round/>
                      <a:headEnd type="none" w="med" len="med"/>
                      <a:tailEnd type="none" w="med" len="med"/>
                    </a:lnR>
                    <a:lnB w="12700" cap="flat" cmpd="sng" algn="ctr">
                      <a:noFill/>
                      <a:prstDash val="solid"/>
                      <a:round/>
                      <a:headEnd type="none" w="med" len="med"/>
                      <a:tailEnd type="none" w="med" len="med"/>
                    </a:lnB>
                    <a:noFill/>
                  </a:tcPr>
                </a:tc>
                <a:tc>
                  <a:txBody>
                    <a:bodyPr/>
                    <a:lstStyle/>
                    <a:p>
                      <a:pPr marL="0" algn="ctr" defTabSz="914400" rtl="0" eaLnBrk="1" fontAlgn="b" latinLnBrk="0" hangingPunct="1"/>
                      <a:r>
                        <a:rPr lang="en-US" sz="16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6,600 </a:t>
                      </a:r>
                    </a:p>
                  </a:txBody>
                  <a:tcPr marL="9525" marR="9525" marT="9525"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B w="12700" cap="flat" cmpd="sng" algn="ctr">
                      <a:noFill/>
                      <a:prstDash val="solid"/>
                      <a:round/>
                      <a:headEnd type="none" w="med" len="med"/>
                      <a:tailEnd type="none" w="med" len="med"/>
                    </a:lnB>
                    <a:noFill/>
                  </a:tcPr>
                </a:tc>
                <a:tc>
                  <a:txBody>
                    <a:bodyPr/>
                    <a:lstStyle/>
                    <a:p>
                      <a:pPr marL="0" algn="ctr" defTabSz="914400" rtl="0" eaLnBrk="1" fontAlgn="b" latinLnBrk="0" hangingPunct="1"/>
                      <a:r>
                        <a:rPr lang="en-US" sz="16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14,400 </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B w="12700" cap="flat" cmpd="sng" algn="ctr">
                      <a:noFill/>
                      <a:prstDash val="solid"/>
                      <a:round/>
                      <a:headEnd type="none" w="med" len="med"/>
                      <a:tailEnd type="none" w="med" len="med"/>
                    </a:lnB>
                    <a:noFill/>
                  </a:tcPr>
                </a:tc>
                <a:tc>
                  <a:txBody>
                    <a:bodyPr/>
                    <a:lstStyle/>
                    <a:p>
                      <a:pPr marL="0" algn="ctr" defTabSz="914400" rtl="0" eaLnBrk="1" fontAlgn="b" latinLnBrk="0" hangingPunct="1"/>
                      <a:r>
                        <a:rPr lang="en-US" sz="16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25,600 </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B w="12700" cap="flat" cmpd="sng" algn="ctr">
                      <a:noFill/>
                      <a:prstDash val="solid"/>
                      <a:round/>
                      <a:headEnd type="none" w="med" len="med"/>
                      <a:tailEnd type="none" w="med" len="med"/>
                    </a:lnB>
                    <a:noFill/>
                  </a:tcPr>
                </a:tc>
                <a:tc>
                  <a:txBody>
                    <a:bodyPr/>
                    <a:lstStyle/>
                    <a:p>
                      <a:pPr marL="0" algn="ctr" defTabSz="914400" rtl="0" eaLnBrk="1" fontAlgn="b" latinLnBrk="0" hangingPunct="1"/>
                      <a:r>
                        <a:rPr lang="en-US" sz="16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40,179 </a:t>
                      </a:r>
                    </a:p>
                  </a:txBody>
                  <a:tcPr marL="9525" marR="9525" marT="9525"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noFill/>
                      <a:prstDash val="solid"/>
                      <a:round/>
                      <a:headEnd type="none" w="med" len="med"/>
                      <a:tailEnd type="none" w="med" len="med"/>
                    </a:lnB>
                    <a:noFill/>
                  </a:tcPr>
                </a:tc>
                <a:tc>
                  <a:txBody>
                    <a:bodyPr/>
                    <a:lstStyle/>
                    <a:p>
                      <a:pPr marL="0" algn="ctr" defTabSz="914400" rtl="0" eaLnBrk="1" fontAlgn="b" latinLnBrk="0" hangingPunct="1"/>
                      <a:r>
                        <a:rPr lang="en-US" sz="16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8.1%</a:t>
                      </a:r>
                    </a:p>
                  </a:txBody>
                  <a:tcPr marL="9525" marR="9525" marT="9525"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B w="12700" cap="flat" cmpd="sng" algn="ctr">
                      <a:noFill/>
                      <a:prstDash val="solid"/>
                      <a:round/>
                      <a:headEnd type="none" w="med" len="med"/>
                      <a:tailEnd type="none" w="med" len="med"/>
                    </a:lnB>
                    <a:noFill/>
                  </a:tcPr>
                </a:tc>
                <a:tc>
                  <a:txBody>
                    <a:bodyPr/>
                    <a:lstStyle/>
                    <a:p>
                      <a:pPr marL="0" algn="ctr" defTabSz="914400" rtl="0" eaLnBrk="1" fontAlgn="b" latinLnBrk="0" hangingPunct="1"/>
                      <a:r>
                        <a:rPr lang="en-US" sz="16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5.9%</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B w="12700" cap="flat" cmpd="sng" algn="ctr">
                      <a:noFill/>
                      <a:prstDash val="solid"/>
                      <a:round/>
                      <a:headEnd type="none" w="med" len="med"/>
                      <a:tailEnd type="none" w="med" len="med"/>
                    </a:lnB>
                    <a:noFill/>
                  </a:tcPr>
                </a:tc>
                <a:tc>
                  <a:txBody>
                    <a:bodyPr/>
                    <a:lstStyle/>
                    <a:p>
                      <a:pPr marL="0" algn="ctr" defTabSz="914400" rtl="0" eaLnBrk="1" fontAlgn="b" latinLnBrk="0" hangingPunct="1"/>
                      <a:r>
                        <a:rPr lang="en-US" sz="16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4.6%</a:t>
                      </a:r>
                    </a:p>
                  </a:txBody>
                  <a:tcPr marL="9525" marR="9525" marT="9525" marB="0" anchor="ctr">
                    <a:lnL w="12700" cap="flat" cmpd="sng" algn="ctr">
                      <a:noFill/>
                      <a:prstDash val="solid"/>
                      <a:round/>
                      <a:headEnd type="none" w="med" len="med"/>
                      <a:tailEnd type="none" w="med" len="med"/>
                    </a:lnL>
                    <a:lnB w="12700" cap="flat" cmpd="sng" algn="ctr">
                      <a:noFill/>
                      <a:prstDash val="solid"/>
                      <a:round/>
                      <a:headEnd type="none" w="med" len="med"/>
                      <a:tailEnd type="none" w="med" len="med"/>
                    </a:lnB>
                    <a:noFill/>
                  </a:tcPr>
                </a:tc>
                <a:extLst>
                  <a:ext uri="{0D108BD9-81ED-4DB2-BD59-A6C34878D82A}">
                    <a16:rowId xmlns="" xmlns:a16="http://schemas.microsoft.com/office/drawing/2014/main" val="10005"/>
                  </a:ext>
                </a:extLst>
              </a:tr>
              <a:tr h="619125">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2000" b="0" kern="1200" dirty="0">
                          <a:solidFill>
                            <a:schemeClr val="tx1"/>
                          </a:solidFill>
                          <a:latin typeface="+mn-lt"/>
                          <a:ea typeface="+mn-ea"/>
                          <a:cs typeface="+mn-cs"/>
                        </a:rPr>
                        <a:t> </a:t>
                      </a:r>
                      <a:r>
                        <a:rPr lang="en-US" sz="2000" b="0" kern="1200" dirty="0" smtClean="0">
                          <a:solidFill>
                            <a:schemeClr val="tx1"/>
                          </a:solidFill>
                          <a:latin typeface="+mn-lt"/>
                          <a:ea typeface="+mn-ea"/>
                          <a:cs typeface="+mn-cs"/>
                        </a:rPr>
                        <a:t>Import,</a:t>
                      </a:r>
                      <a:r>
                        <a:rPr lang="en-US" sz="2000" b="0" kern="1200" baseline="0" dirty="0" smtClean="0">
                          <a:solidFill>
                            <a:schemeClr val="tx1"/>
                          </a:solidFill>
                          <a:latin typeface="+mn-lt"/>
                          <a:ea typeface="+mn-ea"/>
                          <a:cs typeface="+mn-cs"/>
                        </a:rPr>
                        <a:t> </a:t>
                      </a:r>
                      <a:r>
                        <a:rPr lang="en-US" sz="2000" b="0" kern="1200" dirty="0" smtClean="0">
                          <a:solidFill>
                            <a:schemeClr val="tx1"/>
                          </a:solidFill>
                          <a:latin typeface="+mn-lt"/>
                          <a:ea typeface="+mn-ea"/>
                          <a:cs typeface="+mn-cs"/>
                        </a:rPr>
                        <a:t>Raw </a:t>
                      </a:r>
                      <a:r>
                        <a:rPr lang="en-US" sz="2000" b="0" kern="1200" dirty="0">
                          <a:solidFill>
                            <a:schemeClr val="tx1"/>
                          </a:solidFill>
                          <a:latin typeface="+mn-lt"/>
                          <a:ea typeface="+mn-ea"/>
                          <a:cs typeface="+mn-cs"/>
                        </a:rPr>
                        <a:t>Materials, </a:t>
                      </a:r>
                      <a:endParaRPr lang="he-IL" sz="1400" b="0" kern="1200" dirty="0">
                        <a:solidFill>
                          <a:schemeClr val="tx1"/>
                        </a:solidFill>
                        <a:latin typeface="+mn-lt"/>
                        <a:ea typeface="+mn-ea"/>
                        <a:cs typeface="+mn-cs"/>
                      </a:endParaRPr>
                    </a:p>
                  </a:txBody>
                  <a:tcPr marL="9525" marR="9525" marT="9525" marB="0" anchor="ctr">
                    <a:lnR w="12700" cap="flat" cmpd="sng" algn="ctr">
                      <a:solidFill>
                        <a:schemeClr val="tx1"/>
                      </a:solidFill>
                      <a:prstDash val="solid"/>
                      <a:round/>
                      <a:headEnd type="none" w="med" len="med"/>
                      <a:tailEnd type="none" w="med" len="med"/>
                    </a:lnR>
                    <a:lnT w="12700" cap="flat" cmpd="sng" algn="ctr">
                      <a:noFill/>
                      <a:prstDash val="sysDash"/>
                      <a:round/>
                      <a:headEnd type="none" w="med" len="med"/>
                      <a:tailEnd type="none" w="med" len="med"/>
                    </a:lnT>
                    <a:lnB w="28575" cap="flat" cmpd="sng" algn="ctr">
                      <a:solidFill>
                        <a:schemeClr val="tx1"/>
                      </a:solidFill>
                      <a:prstDash val="sysDot"/>
                      <a:round/>
                      <a:headEnd type="none" w="med" len="med"/>
                      <a:tailEnd type="none" w="med" len="med"/>
                    </a:lnB>
                    <a:noFill/>
                  </a:tcPr>
                </a:tc>
                <a:tc>
                  <a:txBody>
                    <a:bodyPr/>
                    <a:lstStyle/>
                    <a:p>
                      <a:pPr marL="0" algn="ctr" defTabSz="914400" rtl="0" eaLnBrk="1" fontAlgn="b" latinLnBrk="0" hangingPunct="1"/>
                      <a:r>
                        <a:rPr lang="en-US" sz="16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22,750 </a:t>
                      </a:r>
                    </a:p>
                  </a:txBody>
                  <a:tcPr marL="9525" marR="9525" marT="9525"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ysDash"/>
                      <a:round/>
                      <a:headEnd type="none" w="med" len="med"/>
                      <a:tailEnd type="none" w="med" len="med"/>
                    </a:lnT>
                    <a:lnB w="28575" cap="flat" cmpd="sng" algn="ctr">
                      <a:solidFill>
                        <a:schemeClr val="tx1"/>
                      </a:solidFill>
                      <a:prstDash val="sysDot"/>
                      <a:round/>
                      <a:headEnd type="none" w="med" len="med"/>
                      <a:tailEnd type="none" w="med" len="med"/>
                    </a:lnB>
                    <a:noFill/>
                  </a:tcPr>
                </a:tc>
                <a:tc>
                  <a:txBody>
                    <a:bodyPr/>
                    <a:lstStyle/>
                    <a:p>
                      <a:pPr marL="0" algn="ctr" defTabSz="914400" rtl="0" eaLnBrk="1" fontAlgn="b" latinLnBrk="0" hangingPunct="1"/>
                      <a:r>
                        <a:rPr lang="en-US" sz="16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30,751 </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ysDash"/>
                      <a:round/>
                      <a:headEnd type="none" w="med" len="med"/>
                      <a:tailEnd type="none" w="med" len="med"/>
                    </a:lnT>
                    <a:lnB w="28575" cap="flat" cmpd="sng" algn="ctr">
                      <a:solidFill>
                        <a:schemeClr val="tx1"/>
                      </a:solidFill>
                      <a:prstDash val="sysDot"/>
                      <a:round/>
                      <a:headEnd type="none" w="med" len="med"/>
                      <a:tailEnd type="none" w="med" len="med"/>
                    </a:lnB>
                    <a:noFill/>
                  </a:tcPr>
                </a:tc>
                <a:tc>
                  <a:txBody>
                    <a:bodyPr/>
                    <a:lstStyle/>
                    <a:p>
                      <a:pPr marL="0" algn="ctr" defTabSz="914400" rtl="0" eaLnBrk="1" fontAlgn="b" latinLnBrk="0" hangingPunct="1"/>
                      <a:r>
                        <a:rPr lang="en-US" sz="16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41,237 </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ysDash"/>
                      <a:round/>
                      <a:headEnd type="none" w="med" len="med"/>
                      <a:tailEnd type="none" w="med" len="med"/>
                    </a:lnT>
                    <a:lnB w="28575" cap="flat" cmpd="sng" algn="ctr">
                      <a:solidFill>
                        <a:schemeClr val="tx1"/>
                      </a:solidFill>
                      <a:prstDash val="sysDot"/>
                      <a:round/>
                      <a:headEnd type="none" w="med" len="med"/>
                      <a:tailEnd type="none" w="med" len="med"/>
                    </a:lnB>
                    <a:noFill/>
                  </a:tcPr>
                </a:tc>
                <a:tc>
                  <a:txBody>
                    <a:bodyPr/>
                    <a:lstStyle/>
                    <a:p>
                      <a:pPr marL="0" algn="ctr" defTabSz="914400" rtl="0" eaLnBrk="1" fontAlgn="b" latinLnBrk="0" hangingPunct="1"/>
                      <a:r>
                        <a:rPr lang="en-US" sz="16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54,897 </a:t>
                      </a:r>
                    </a:p>
                  </a:txBody>
                  <a:tcPr marL="9525" marR="9525" marT="9525"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ysDash"/>
                      <a:round/>
                      <a:headEnd type="none" w="med" len="med"/>
                      <a:tailEnd type="none" w="med" len="med"/>
                    </a:lnT>
                    <a:lnB w="28575" cap="flat" cmpd="sng" algn="ctr">
                      <a:solidFill>
                        <a:schemeClr val="tx1"/>
                      </a:solidFill>
                      <a:prstDash val="sysDot"/>
                      <a:round/>
                      <a:headEnd type="none" w="med" len="med"/>
                      <a:tailEnd type="none" w="med" len="med"/>
                    </a:lnB>
                    <a:noFill/>
                  </a:tcPr>
                </a:tc>
                <a:tc>
                  <a:txBody>
                    <a:bodyPr/>
                    <a:lstStyle/>
                    <a:p>
                      <a:pPr marL="0" algn="ctr" defTabSz="914400" rtl="0" eaLnBrk="1" fontAlgn="b" latinLnBrk="0" hangingPunct="1"/>
                      <a:r>
                        <a:rPr lang="en-US" sz="16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3.1%</a:t>
                      </a:r>
                    </a:p>
                  </a:txBody>
                  <a:tcPr marL="9525" marR="9525" marT="9525"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ysDash"/>
                      <a:round/>
                      <a:headEnd type="none" w="med" len="med"/>
                      <a:tailEnd type="none" w="med" len="med"/>
                    </a:lnT>
                    <a:lnB w="28575" cap="flat" cmpd="sng" algn="ctr">
                      <a:solidFill>
                        <a:schemeClr val="tx1"/>
                      </a:solidFill>
                      <a:prstDash val="sysDot"/>
                      <a:round/>
                      <a:headEnd type="none" w="med" len="med"/>
                      <a:tailEnd type="none" w="med" len="med"/>
                    </a:lnB>
                    <a:noFill/>
                  </a:tcPr>
                </a:tc>
                <a:tc>
                  <a:txBody>
                    <a:bodyPr/>
                    <a:lstStyle/>
                    <a:p>
                      <a:pPr marL="0" algn="ctr" defTabSz="914400" rtl="0" eaLnBrk="1" fontAlgn="b" latinLnBrk="0" hangingPunct="1"/>
                      <a:r>
                        <a:rPr lang="en-US" sz="16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3.0%</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ysDash"/>
                      <a:round/>
                      <a:headEnd type="none" w="med" len="med"/>
                      <a:tailEnd type="none" w="med" len="med"/>
                    </a:lnT>
                    <a:lnB w="28575" cap="flat" cmpd="sng" algn="ctr">
                      <a:solidFill>
                        <a:schemeClr val="tx1"/>
                      </a:solidFill>
                      <a:prstDash val="sysDot"/>
                      <a:round/>
                      <a:headEnd type="none" w="med" len="med"/>
                      <a:tailEnd type="none" w="med" len="med"/>
                    </a:lnB>
                    <a:noFill/>
                  </a:tcPr>
                </a:tc>
                <a:tc>
                  <a:txBody>
                    <a:bodyPr/>
                    <a:lstStyle/>
                    <a:p>
                      <a:pPr marL="0" algn="ctr" defTabSz="914400" rtl="0" eaLnBrk="1" fontAlgn="b" latinLnBrk="0" hangingPunct="1"/>
                      <a:r>
                        <a:rPr lang="en-US" sz="16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2.9%</a:t>
                      </a:r>
                    </a:p>
                  </a:txBody>
                  <a:tcPr marL="9525" marR="9525" marT="9525" marB="0" anchor="ctr">
                    <a:lnL w="12700" cap="flat" cmpd="sng" algn="ctr">
                      <a:noFill/>
                      <a:prstDash val="solid"/>
                      <a:round/>
                      <a:headEnd type="none" w="med" len="med"/>
                      <a:tailEnd type="none" w="med" len="med"/>
                    </a:lnL>
                    <a:lnT w="12700" cap="flat" cmpd="sng" algn="ctr">
                      <a:noFill/>
                      <a:prstDash val="sysDash"/>
                      <a:round/>
                      <a:headEnd type="none" w="med" len="med"/>
                      <a:tailEnd type="none" w="med" len="med"/>
                    </a:lnT>
                    <a:lnB w="28575" cap="flat" cmpd="sng" algn="ctr">
                      <a:solidFill>
                        <a:schemeClr val="tx1"/>
                      </a:solidFill>
                      <a:prstDash val="sysDot"/>
                      <a:round/>
                      <a:headEnd type="none" w="med" len="med"/>
                      <a:tailEnd type="none" w="med" len="med"/>
                    </a:lnB>
                    <a:noFill/>
                  </a:tcPr>
                </a:tc>
                <a:extLst>
                  <a:ext uri="{0D108BD9-81ED-4DB2-BD59-A6C34878D82A}">
                    <a16:rowId xmlns="" xmlns:a16="http://schemas.microsoft.com/office/drawing/2014/main" val="10006"/>
                  </a:ext>
                </a:extLst>
              </a:tr>
              <a:tr h="475109">
                <a:tc>
                  <a:txBody>
                    <a:bodyPr/>
                    <a:lstStyle/>
                    <a:p>
                      <a:pPr marL="0" algn="l" defTabSz="914400" rtl="0" eaLnBrk="1" fontAlgn="b" latinLnBrk="0" hangingPunct="1"/>
                      <a:r>
                        <a:rPr lang="en-US" sz="2000" b="0" i="0" u="none" strike="noStrike" kern="1200" dirty="0">
                          <a:solidFill>
                            <a:srgbClr val="000000"/>
                          </a:solidFill>
                          <a:effectLst/>
                          <a:latin typeface="Calibri" panose="020F0502020204030204" pitchFamily="34" charset="0"/>
                          <a:ea typeface="+mn-ea"/>
                          <a:cs typeface="+mn-cs"/>
                        </a:rPr>
                        <a:t>Containers</a:t>
                      </a:r>
                      <a:r>
                        <a:rPr lang="en-US" sz="2000" b="0" i="0" u="none" strike="noStrike" kern="1200" baseline="0" dirty="0">
                          <a:solidFill>
                            <a:srgbClr val="000000"/>
                          </a:solidFill>
                          <a:effectLst/>
                          <a:latin typeface="Calibri" panose="020F0502020204030204" pitchFamily="34" charset="0"/>
                          <a:ea typeface="+mn-ea"/>
                          <a:cs typeface="+mn-cs"/>
                        </a:rPr>
                        <a:t>, Unloaded, </a:t>
                      </a:r>
                    </a:p>
                    <a:p>
                      <a:pPr marL="0" algn="l" defTabSz="914400" rtl="0" eaLnBrk="1" fontAlgn="b" latinLnBrk="0" hangingPunct="1"/>
                      <a:r>
                        <a:rPr lang="en-US" sz="1400" b="0" kern="1200" dirty="0">
                          <a:solidFill>
                            <a:schemeClr val="tx1"/>
                          </a:solidFill>
                          <a:latin typeface="+mn-lt"/>
                          <a:ea typeface="+mn-ea"/>
                          <a:cs typeface="+mn-cs"/>
                        </a:rPr>
                        <a:t>Thousands</a:t>
                      </a:r>
                      <a:r>
                        <a:rPr lang="en-US" sz="2000" b="0" i="0" u="none" strike="noStrike" kern="1200" baseline="0" dirty="0">
                          <a:solidFill>
                            <a:srgbClr val="000000"/>
                          </a:solidFill>
                          <a:effectLst/>
                          <a:latin typeface="Calibri" panose="020F0502020204030204" pitchFamily="34" charset="0"/>
                          <a:ea typeface="+mn-ea"/>
                          <a:cs typeface="+mn-cs"/>
                        </a:rPr>
                        <a:t> </a:t>
                      </a:r>
                      <a:r>
                        <a:rPr lang="en-US" sz="1400" b="0" kern="1200" dirty="0">
                          <a:solidFill>
                            <a:schemeClr val="tx1"/>
                          </a:solidFill>
                          <a:latin typeface="+mn-lt"/>
                          <a:ea typeface="+mn-ea"/>
                          <a:cs typeface="+mn-cs"/>
                        </a:rPr>
                        <a:t>Tons</a:t>
                      </a:r>
                      <a:endParaRPr lang="he-IL" sz="1400" b="0" kern="1200" dirty="0">
                        <a:solidFill>
                          <a:schemeClr val="tx1"/>
                        </a:solidFill>
                        <a:latin typeface="+mn-lt"/>
                        <a:ea typeface="+mn-ea"/>
                        <a:cs typeface="+mn-cs"/>
                      </a:endParaRPr>
                    </a:p>
                  </a:txBody>
                  <a:tcPr marL="9525" marR="9525" marT="9525" marB="0" anchor="ctr">
                    <a:lnR w="12700" cap="flat" cmpd="sng" algn="ctr">
                      <a:solidFill>
                        <a:schemeClr val="tx1"/>
                      </a:solidFill>
                      <a:prstDash val="solid"/>
                      <a:round/>
                      <a:headEnd type="none" w="med" len="med"/>
                      <a:tailEnd type="none" w="med" len="med"/>
                    </a:lnR>
                    <a:lnT w="28575" cap="flat" cmpd="sng" algn="ctr">
                      <a:solidFill>
                        <a:schemeClr val="tx1"/>
                      </a:solidFill>
                      <a:prstDash val="sysDot"/>
                      <a:round/>
                      <a:headEnd type="none" w="med" len="med"/>
                      <a:tailEnd type="none" w="med" len="med"/>
                    </a:lnT>
                    <a:lnB w="28575" cap="flat" cmpd="sng" algn="ctr">
                      <a:solidFill>
                        <a:schemeClr val="tx1"/>
                      </a:solidFill>
                      <a:prstDash val="solid"/>
                      <a:round/>
                      <a:headEnd type="none" w="med" len="med"/>
                      <a:tailEnd type="none" w="med" len="med"/>
                    </a:lnB>
                    <a:solidFill>
                      <a:schemeClr val="bg1">
                        <a:lumMod val="85000"/>
                      </a:schemeClr>
                    </a:solidFill>
                  </a:tcPr>
                </a:tc>
                <a:tc>
                  <a:txBody>
                    <a:bodyPr/>
                    <a:lstStyle/>
                    <a:p>
                      <a:pPr marL="0" algn="ctr" defTabSz="914400" rtl="0" eaLnBrk="1" fontAlgn="b" latinLnBrk="0" hangingPunct="1"/>
                      <a:r>
                        <a:rPr lang="en-US" sz="16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13,847 </a:t>
                      </a:r>
                    </a:p>
                  </a:txBody>
                  <a:tcPr marL="9525" marR="9525" marT="9525"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28575" cap="flat" cmpd="sng" algn="ctr">
                      <a:solidFill>
                        <a:schemeClr val="tx1"/>
                      </a:solidFill>
                      <a:prstDash val="sysDot"/>
                      <a:round/>
                      <a:headEnd type="none" w="med" len="med"/>
                      <a:tailEnd type="none" w="med" len="med"/>
                    </a:lnT>
                    <a:lnB w="28575" cap="flat" cmpd="sng" algn="ctr">
                      <a:solidFill>
                        <a:schemeClr val="tx1"/>
                      </a:solidFill>
                      <a:prstDash val="solid"/>
                      <a:round/>
                      <a:headEnd type="none" w="med" len="med"/>
                      <a:tailEnd type="none" w="med" len="med"/>
                    </a:lnB>
                    <a:solidFill>
                      <a:schemeClr val="bg1">
                        <a:lumMod val="85000"/>
                      </a:schemeClr>
                    </a:solidFill>
                  </a:tcPr>
                </a:tc>
                <a:tc>
                  <a:txBody>
                    <a:bodyPr/>
                    <a:lstStyle/>
                    <a:p>
                      <a:pPr marL="0" algn="ctr" defTabSz="914400" rtl="0" eaLnBrk="1" fontAlgn="b" latinLnBrk="0" hangingPunct="1"/>
                      <a:r>
                        <a:rPr lang="en-US" sz="16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21,196 </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28575" cap="flat" cmpd="sng" algn="ctr">
                      <a:solidFill>
                        <a:schemeClr val="tx1"/>
                      </a:solidFill>
                      <a:prstDash val="sysDot"/>
                      <a:round/>
                      <a:headEnd type="none" w="med" len="med"/>
                      <a:tailEnd type="none" w="med" len="med"/>
                    </a:lnT>
                    <a:lnB w="28575" cap="flat" cmpd="sng" algn="ctr">
                      <a:solidFill>
                        <a:schemeClr val="tx1"/>
                      </a:solidFill>
                      <a:prstDash val="solid"/>
                      <a:round/>
                      <a:headEnd type="none" w="med" len="med"/>
                      <a:tailEnd type="none" w="med" len="med"/>
                    </a:lnB>
                    <a:solidFill>
                      <a:schemeClr val="bg1">
                        <a:lumMod val="85000"/>
                      </a:schemeClr>
                    </a:solidFill>
                  </a:tcPr>
                </a:tc>
                <a:tc>
                  <a:txBody>
                    <a:bodyPr/>
                    <a:lstStyle/>
                    <a:p>
                      <a:pPr marL="0" algn="ctr" defTabSz="914400" rtl="0" eaLnBrk="1" fontAlgn="b" latinLnBrk="0" hangingPunct="1"/>
                      <a:r>
                        <a:rPr lang="en-US" sz="16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31,730 </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28575" cap="flat" cmpd="sng" algn="ctr">
                      <a:solidFill>
                        <a:schemeClr val="tx1"/>
                      </a:solidFill>
                      <a:prstDash val="sysDot"/>
                      <a:round/>
                      <a:headEnd type="none" w="med" len="med"/>
                      <a:tailEnd type="none" w="med" len="med"/>
                    </a:lnT>
                    <a:lnB w="28575" cap="flat" cmpd="sng" algn="ctr">
                      <a:solidFill>
                        <a:schemeClr val="tx1"/>
                      </a:solidFill>
                      <a:prstDash val="solid"/>
                      <a:round/>
                      <a:headEnd type="none" w="med" len="med"/>
                      <a:tailEnd type="none" w="med" len="med"/>
                    </a:lnB>
                    <a:solidFill>
                      <a:schemeClr val="bg1">
                        <a:lumMod val="85000"/>
                      </a:schemeClr>
                    </a:solidFill>
                  </a:tcPr>
                </a:tc>
                <a:tc>
                  <a:txBody>
                    <a:bodyPr/>
                    <a:lstStyle/>
                    <a:p>
                      <a:pPr marL="0" algn="ctr" defTabSz="914400" rtl="0" eaLnBrk="1" fontAlgn="b" latinLnBrk="0" hangingPunct="1"/>
                      <a:r>
                        <a:rPr lang="en-US" sz="16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45,803 </a:t>
                      </a:r>
                    </a:p>
                  </a:txBody>
                  <a:tcPr marL="9525" marR="9525" marT="9525"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ysDot"/>
                      <a:round/>
                      <a:headEnd type="none" w="med" len="med"/>
                      <a:tailEnd type="none" w="med" len="med"/>
                    </a:lnT>
                    <a:lnB w="28575" cap="flat" cmpd="sng" algn="ctr">
                      <a:solidFill>
                        <a:schemeClr val="tx1"/>
                      </a:solidFill>
                      <a:prstDash val="solid"/>
                      <a:round/>
                      <a:headEnd type="none" w="med" len="med"/>
                      <a:tailEnd type="none" w="med" len="med"/>
                    </a:lnB>
                    <a:solidFill>
                      <a:schemeClr val="bg1">
                        <a:lumMod val="85000"/>
                      </a:schemeClr>
                    </a:solidFill>
                  </a:tcPr>
                </a:tc>
                <a:tc>
                  <a:txBody>
                    <a:bodyPr/>
                    <a:lstStyle/>
                    <a:p>
                      <a:pPr marL="0" algn="ctr" defTabSz="914400" rtl="0" eaLnBrk="1" fontAlgn="b" latinLnBrk="0" hangingPunct="1"/>
                      <a:r>
                        <a:rPr lang="en-US" sz="16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4.3%</a:t>
                      </a:r>
                    </a:p>
                  </a:txBody>
                  <a:tcPr marL="9525" marR="9525" marT="9525"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28575" cap="flat" cmpd="sng" algn="ctr">
                      <a:solidFill>
                        <a:schemeClr val="tx1"/>
                      </a:solidFill>
                      <a:prstDash val="sysDot"/>
                      <a:round/>
                      <a:headEnd type="none" w="med" len="med"/>
                      <a:tailEnd type="none" w="med" len="med"/>
                    </a:lnT>
                    <a:lnB w="28575" cap="flat" cmpd="sng" algn="ctr">
                      <a:solidFill>
                        <a:schemeClr val="tx1"/>
                      </a:solidFill>
                      <a:prstDash val="solid"/>
                      <a:round/>
                      <a:headEnd type="none" w="med" len="med"/>
                      <a:tailEnd type="none" w="med" len="med"/>
                    </a:lnB>
                    <a:solidFill>
                      <a:schemeClr val="bg1">
                        <a:lumMod val="85000"/>
                      </a:schemeClr>
                    </a:solidFill>
                  </a:tcPr>
                </a:tc>
                <a:tc>
                  <a:txBody>
                    <a:bodyPr/>
                    <a:lstStyle/>
                    <a:p>
                      <a:pPr marL="0" algn="ctr" defTabSz="914400" rtl="0" eaLnBrk="1" fontAlgn="b" latinLnBrk="0" hangingPunct="1"/>
                      <a:r>
                        <a:rPr lang="en-US" sz="16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4.1%</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28575" cap="flat" cmpd="sng" algn="ctr">
                      <a:solidFill>
                        <a:schemeClr val="tx1"/>
                      </a:solidFill>
                      <a:prstDash val="sysDot"/>
                      <a:round/>
                      <a:headEnd type="none" w="med" len="med"/>
                      <a:tailEnd type="none" w="med" len="med"/>
                    </a:lnT>
                    <a:lnB w="28575" cap="flat" cmpd="sng" algn="ctr">
                      <a:solidFill>
                        <a:schemeClr val="tx1"/>
                      </a:solidFill>
                      <a:prstDash val="solid"/>
                      <a:round/>
                      <a:headEnd type="none" w="med" len="med"/>
                      <a:tailEnd type="none" w="med" len="med"/>
                    </a:lnB>
                    <a:solidFill>
                      <a:schemeClr val="bg1">
                        <a:lumMod val="85000"/>
                      </a:schemeClr>
                    </a:solidFill>
                  </a:tcPr>
                </a:tc>
                <a:tc>
                  <a:txBody>
                    <a:bodyPr/>
                    <a:lstStyle/>
                    <a:p>
                      <a:pPr marL="0" algn="ctr" defTabSz="914400" rtl="0" eaLnBrk="1" fontAlgn="b" latinLnBrk="0" hangingPunct="1"/>
                      <a:r>
                        <a:rPr lang="en-US" sz="16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3.7%</a:t>
                      </a:r>
                    </a:p>
                  </a:txBody>
                  <a:tcPr marL="9525" marR="9525" marT="9525" marB="0" anchor="ctr">
                    <a:lnL w="12700" cap="flat" cmpd="sng" algn="ctr">
                      <a:noFill/>
                      <a:prstDash val="solid"/>
                      <a:round/>
                      <a:headEnd type="none" w="med" len="med"/>
                      <a:tailEnd type="none" w="med" len="med"/>
                    </a:lnL>
                    <a:lnT w="28575" cap="flat" cmpd="sng" algn="ctr">
                      <a:solidFill>
                        <a:schemeClr val="tx1"/>
                      </a:solidFill>
                      <a:prstDash val="sysDot"/>
                      <a:round/>
                      <a:headEnd type="none" w="med" len="med"/>
                      <a:tailEnd type="none" w="med" len="med"/>
                    </a:lnT>
                    <a:lnB w="28575"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 xmlns:a16="http://schemas.microsoft.com/office/drawing/2014/main" val="10007"/>
                  </a:ext>
                </a:extLst>
              </a:tr>
            </a:tbl>
          </a:graphicData>
        </a:graphic>
      </p:graphicFrame>
    </p:spTree>
    <p:extLst>
      <p:ext uri="{BB962C8B-B14F-4D97-AF65-F5344CB8AC3E}">
        <p14:creationId xmlns:p14="http://schemas.microsoft.com/office/powerpoint/2010/main" val="78659510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idx="4294967295"/>
          </p:nvPr>
        </p:nvSpPr>
        <p:spPr>
          <a:xfrm>
            <a:off x="1079624" y="54728"/>
            <a:ext cx="7758857" cy="1094815"/>
          </a:xfrm>
        </p:spPr>
        <p:txBody>
          <a:bodyPr>
            <a:normAutofit fontScale="90000"/>
          </a:bodyPr>
          <a:lstStyle/>
          <a:p>
            <a:pPr algn="l" rtl="0"/>
            <a:r>
              <a:rPr lang="en-US" sz="3600" dirty="0"/>
              <a:t>GDP, Import and Containers Unloaded</a:t>
            </a:r>
            <a:br>
              <a:rPr lang="en-US" sz="3600" dirty="0"/>
            </a:br>
            <a:r>
              <a:rPr lang="en-US" sz="3600" dirty="0"/>
              <a:t>Index 2018=100 </a:t>
            </a:r>
            <a:endParaRPr lang="en-US" sz="3200" dirty="0"/>
          </a:p>
        </p:txBody>
      </p:sp>
      <p:sp>
        <p:nvSpPr>
          <p:cNvPr id="4" name="מציין מיקום של מספר שקופית 3"/>
          <p:cNvSpPr>
            <a:spLocks noGrp="1"/>
          </p:cNvSpPr>
          <p:nvPr>
            <p:ph type="sldNum" sz="quarter" idx="12"/>
          </p:nvPr>
        </p:nvSpPr>
        <p:spPr/>
        <p:txBody>
          <a:bodyPr/>
          <a:lstStyle/>
          <a:p>
            <a:fld id="{3AA8EF2C-FD37-4154-B473-DEA434E64DDA}" type="slidenum">
              <a:rPr lang="he-IL" smtClean="0"/>
              <a:pPr/>
              <a:t>18</a:t>
            </a:fld>
            <a:endParaRPr lang="he-IL" dirty="0"/>
          </a:p>
        </p:txBody>
      </p:sp>
      <p:graphicFrame>
        <p:nvGraphicFramePr>
          <p:cNvPr id="5" name="Chart 59"/>
          <p:cNvGraphicFramePr>
            <a:graphicFrameLocks/>
          </p:cNvGraphicFramePr>
          <p:nvPr>
            <p:extLst>
              <p:ext uri="{D42A27DB-BD31-4B8C-83A1-F6EECF244321}">
                <p14:modId xmlns:p14="http://schemas.microsoft.com/office/powerpoint/2010/main" val="2147751892"/>
              </p:ext>
            </p:extLst>
          </p:nvPr>
        </p:nvGraphicFramePr>
        <p:xfrm>
          <a:off x="1047328" y="2334199"/>
          <a:ext cx="7175500" cy="3721100"/>
        </p:xfrm>
        <a:graphic>
          <a:graphicData uri="http://schemas.openxmlformats.org/drawingml/2006/chart">
            <c:chart xmlns:c="http://schemas.openxmlformats.org/drawingml/2006/chart" xmlns:r="http://schemas.openxmlformats.org/officeDocument/2006/relationships" r:id="rId2"/>
          </a:graphicData>
        </a:graphic>
      </p:graphicFrame>
      <p:sp>
        <p:nvSpPr>
          <p:cNvPr id="3" name="TextBox 2"/>
          <p:cNvSpPr txBox="1"/>
          <p:nvPr/>
        </p:nvSpPr>
        <p:spPr>
          <a:xfrm>
            <a:off x="1079624" y="1109214"/>
            <a:ext cx="7092776" cy="1200329"/>
          </a:xfrm>
          <a:prstGeom prst="rect">
            <a:avLst/>
          </a:prstGeom>
          <a:noFill/>
        </p:spPr>
        <p:txBody>
          <a:bodyPr wrap="square" rtlCol="0">
            <a:spAutoFit/>
          </a:bodyPr>
          <a:lstStyle/>
          <a:p>
            <a:pPr algn="l" rtl="0"/>
            <a:r>
              <a:rPr lang="en-US" dirty="0" smtClean="0"/>
              <a:t>Import growth rate is expected to be higher than GDP  growth rate due to a continuation of the specialization process. Growth rate in containers unloaded will be higher than growth rate of import due to </a:t>
            </a:r>
            <a:r>
              <a:rPr lang="en-US" dirty="0"/>
              <a:t>a continuation </a:t>
            </a:r>
            <a:r>
              <a:rPr lang="en-US" dirty="0" smtClean="0"/>
              <a:t>increase in durable and non-durable consumers goods import. </a:t>
            </a:r>
            <a:endParaRPr lang="en-US" dirty="0"/>
          </a:p>
        </p:txBody>
      </p:sp>
    </p:spTree>
    <p:extLst>
      <p:ext uri="{BB962C8B-B14F-4D97-AF65-F5344CB8AC3E}">
        <p14:creationId xmlns:p14="http://schemas.microsoft.com/office/powerpoint/2010/main" val="236451541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idx="4294967295"/>
          </p:nvPr>
        </p:nvSpPr>
        <p:spPr>
          <a:xfrm>
            <a:off x="1043607" y="138512"/>
            <a:ext cx="7560839" cy="1094815"/>
          </a:xfrm>
        </p:spPr>
        <p:txBody>
          <a:bodyPr>
            <a:normAutofit/>
          </a:bodyPr>
          <a:lstStyle/>
          <a:p>
            <a:pPr algn="l" rtl="0"/>
            <a:r>
              <a:rPr lang="en-US" sz="3200" dirty="0"/>
              <a:t>Container Imports, Unloaded – Forecast </a:t>
            </a:r>
            <a:endParaRPr lang="he-IL" sz="3400" dirty="0"/>
          </a:p>
        </p:txBody>
      </p:sp>
      <p:sp>
        <p:nvSpPr>
          <p:cNvPr id="4" name="מציין מיקום של מספר שקופית 3"/>
          <p:cNvSpPr>
            <a:spLocks noGrp="1"/>
          </p:cNvSpPr>
          <p:nvPr>
            <p:ph type="sldNum" sz="quarter" idx="12"/>
          </p:nvPr>
        </p:nvSpPr>
        <p:spPr/>
        <p:txBody>
          <a:bodyPr/>
          <a:lstStyle/>
          <a:p>
            <a:fld id="{3AA8EF2C-FD37-4154-B473-DEA434E64DDA}" type="slidenum">
              <a:rPr lang="he-IL" smtClean="0"/>
              <a:pPr/>
              <a:t>19</a:t>
            </a:fld>
            <a:endParaRPr lang="he-IL" dirty="0"/>
          </a:p>
        </p:txBody>
      </p:sp>
      <p:graphicFrame>
        <p:nvGraphicFramePr>
          <p:cNvPr id="5" name="טבלה 4"/>
          <p:cNvGraphicFramePr>
            <a:graphicFrameLocks noGrp="1"/>
          </p:cNvGraphicFramePr>
          <p:nvPr>
            <p:extLst>
              <p:ext uri="{D42A27DB-BD31-4B8C-83A1-F6EECF244321}">
                <p14:modId xmlns:p14="http://schemas.microsoft.com/office/powerpoint/2010/main" val="2488537989"/>
              </p:ext>
            </p:extLst>
          </p:nvPr>
        </p:nvGraphicFramePr>
        <p:xfrm>
          <a:off x="827581" y="1206935"/>
          <a:ext cx="7776865" cy="4874480"/>
        </p:xfrm>
        <a:graphic>
          <a:graphicData uri="http://schemas.openxmlformats.org/drawingml/2006/table">
            <a:tbl>
              <a:tblPr firstRow="1" bandRow="1">
                <a:tableStyleId>{0E3FDE45-AF77-4B5C-9715-49D594BDF05E}</a:tableStyleId>
              </a:tblPr>
              <a:tblGrid>
                <a:gridCol w="2448272">
                  <a:extLst>
                    <a:ext uri="{9D8B030D-6E8A-4147-A177-3AD203B41FA5}">
                      <a16:colId xmlns="" xmlns:a16="http://schemas.microsoft.com/office/drawing/2014/main" val="20000"/>
                    </a:ext>
                  </a:extLst>
                </a:gridCol>
                <a:gridCol w="792091">
                  <a:extLst>
                    <a:ext uri="{9D8B030D-6E8A-4147-A177-3AD203B41FA5}">
                      <a16:colId xmlns="" xmlns:a16="http://schemas.microsoft.com/office/drawing/2014/main" val="20001"/>
                    </a:ext>
                  </a:extLst>
                </a:gridCol>
                <a:gridCol w="792088">
                  <a:extLst>
                    <a:ext uri="{9D8B030D-6E8A-4147-A177-3AD203B41FA5}">
                      <a16:colId xmlns="" xmlns:a16="http://schemas.microsoft.com/office/drawing/2014/main" val="20002"/>
                    </a:ext>
                  </a:extLst>
                </a:gridCol>
                <a:gridCol w="822946">
                  <a:extLst>
                    <a:ext uri="{9D8B030D-6E8A-4147-A177-3AD203B41FA5}">
                      <a16:colId xmlns="" xmlns:a16="http://schemas.microsoft.com/office/drawing/2014/main" val="20003"/>
                    </a:ext>
                  </a:extLst>
                </a:gridCol>
                <a:gridCol w="730367">
                  <a:extLst>
                    <a:ext uri="{9D8B030D-6E8A-4147-A177-3AD203B41FA5}">
                      <a16:colId xmlns="" xmlns:a16="http://schemas.microsoft.com/office/drawing/2014/main" val="20004"/>
                    </a:ext>
                  </a:extLst>
                </a:gridCol>
                <a:gridCol w="730367">
                  <a:extLst>
                    <a:ext uri="{9D8B030D-6E8A-4147-A177-3AD203B41FA5}">
                      <a16:colId xmlns="" xmlns:a16="http://schemas.microsoft.com/office/drawing/2014/main" val="20005"/>
                    </a:ext>
                  </a:extLst>
                </a:gridCol>
                <a:gridCol w="730367">
                  <a:extLst>
                    <a:ext uri="{9D8B030D-6E8A-4147-A177-3AD203B41FA5}">
                      <a16:colId xmlns="" xmlns:a16="http://schemas.microsoft.com/office/drawing/2014/main" val="20006"/>
                    </a:ext>
                  </a:extLst>
                </a:gridCol>
                <a:gridCol w="730367">
                  <a:extLst>
                    <a:ext uri="{9D8B030D-6E8A-4147-A177-3AD203B41FA5}">
                      <a16:colId xmlns="" xmlns:a16="http://schemas.microsoft.com/office/drawing/2014/main" val="20007"/>
                    </a:ext>
                  </a:extLst>
                </a:gridCol>
              </a:tblGrid>
              <a:tr h="737962">
                <a:tc>
                  <a:txBody>
                    <a:bodyPr/>
                    <a:lstStyle/>
                    <a:p>
                      <a:pPr algn="l" rtl="0" fontAlgn="b"/>
                      <a:r>
                        <a:rPr lang="he-IL" sz="1400" b="0" u="none" strike="noStrike" kern="1200" dirty="0">
                          <a:solidFill>
                            <a:schemeClr val="tx1"/>
                          </a:solidFill>
                          <a:latin typeface="+mn-lt"/>
                          <a:ea typeface="+mn-ea"/>
                          <a:cs typeface="+mn-cs"/>
                        </a:rPr>
                        <a:t> </a:t>
                      </a:r>
                    </a:p>
                  </a:txBody>
                  <a:tcPr marL="9525" marR="9525" marT="9525" marB="0" anchor="ctr">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ysDot"/>
                      <a:round/>
                      <a:headEnd type="none" w="med" len="med"/>
                      <a:tailEnd type="none" w="med" len="med"/>
                    </a:lnB>
                  </a:tcPr>
                </a:tc>
                <a:tc>
                  <a:txBody>
                    <a:bodyPr/>
                    <a:lstStyle/>
                    <a:p>
                      <a:pPr marL="0" algn="ctr" defTabSz="914400" rtl="0" eaLnBrk="1" fontAlgn="b" latinLnBrk="0" hangingPunct="1"/>
                      <a:r>
                        <a:rPr lang="en-US" sz="1600" b="0" u="none" strike="noStrike" kern="1200" dirty="0">
                          <a:solidFill>
                            <a:schemeClr val="tx1"/>
                          </a:solidFill>
                          <a:latin typeface="+mn-lt"/>
                          <a:ea typeface="+mn-ea"/>
                          <a:cs typeface="+mn-cs"/>
                        </a:rPr>
                        <a:t>2018</a:t>
                      </a:r>
                      <a:endParaRPr lang="he-IL" sz="1600" b="0" u="none" strike="noStrike" kern="1200" dirty="0">
                        <a:solidFill>
                          <a:schemeClr val="tx1"/>
                        </a:solidFill>
                        <a:latin typeface="+mn-lt"/>
                        <a:ea typeface="+mn-ea"/>
                        <a:cs typeface="+mn-cs"/>
                      </a:endParaRPr>
                    </a:p>
                  </a:txBody>
                  <a:tcPr marL="9525" marR="9525" marT="9525" marB="0" anchor="ctr">
                    <a:lnL w="12700" cap="flat" cmpd="sng" algn="ctr">
                      <a:solidFill>
                        <a:schemeClr val="tx1"/>
                      </a:solidFill>
                      <a:prstDash val="solid"/>
                      <a:round/>
                      <a:headEnd type="none" w="med" len="med"/>
                      <a:tailEnd type="none" w="med" len="med"/>
                    </a:lnL>
                    <a:lnR w="28575" cap="flat" cmpd="sng" algn="ctr">
                      <a:noFill/>
                      <a:prstDash val="sysDot"/>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ysDot"/>
                      <a:round/>
                      <a:headEnd type="none" w="med" len="med"/>
                      <a:tailEnd type="none" w="med" len="med"/>
                    </a:lnB>
                  </a:tcPr>
                </a:tc>
                <a:tc>
                  <a:txBody>
                    <a:bodyPr/>
                    <a:lstStyle/>
                    <a:p>
                      <a:pPr marL="0" algn="ctr" defTabSz="914400" rtl="0" eaLnBrk="1" fontAlgn="b" latinLnBrk="0" hangingPunct="1"/>
                      <a:r>
                        <a:rPr lang="en-US" sz="1600" b="0" u="none" strike="noStrike" kern="1200" dirty="0">
                          <a:solidFill>
                            <a:schemeClr val="tx1"/>
                          </a:solidFill>
                          <a:latin typeface="+mn-lt"/>
                          <a:ea typeface="+mn-ea"/>
                          <a:cs typeface="+mn-cs"/>
                        </a:rPr>
                        <a:t>2028</a:t>
                      </a:r>
                      <a:endParaRPr lang="he-IL" sz="1600" b="0" u="none" strike="noStrike" kern="1200" dirty="0">
                        <a:solidFill>
                          <a:schemeClr val="tx1"/>
                        </a:solidFill>
                        <a:latin typeface="+mn-lt"/>
                        <a:ea typeface="+mn-ea"/>
                        <a:cs typeface="+mn-cs"/>
                      </a:endParaRPr>
                    </a:p>
                  </a:txBody>
                  <a:tcPr marL="9525" marR="9525" marT="9525" marB="0" anchor="ctr">
                    <a:lnL w="28575" cap="flat" cmpd="sng" algn="ctr">
                      <a:noFill/>
                      <a:prstDash val="sysDot"/>
                      <a:round/>
                      <a:headEnd type="none" w="med" len="med"/>
                      <a:tailEnd type="none" w="med" len="med"/>
                    </a:lnL>
                    <a:lnR w="28575" cap="flat" cmpd="sng" algn="ctr">
                      <a:noFill/>
                      <a:prstDash val="sysDot"/>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ysDot"/>
                      <a:round/>
                      <a:headEnd type="none" w="med" len="med"/>
                      <a:tailEnd type="none" w="med" len="med"/>
                    </a:lnB>
                  </a:tcPr>
                </a:tc>
                <a:tc>
                  <a:txBody>
                    <a:bodyPr/>
                    <a:lstStyle/>
                    <a:p>
                      <a:pPr marL="0" algn="ctr" defTabSz="914400" rtl="0" eaLnBrk="1" fontAlgn="b" latinLnBrk="0" hangingPunct="1"/>
                      <a:r>
                        <a:rPr lang="en-US" sz="1600" b="0" u="none" strike="noStrike" kern="1200" dirty="0">
                          <a:solidFill>
                            <a:schemeClr val="tx1"/>
                          </a:solidFill>
                          <a:latin typeface="+mn-lt"/>
                          <a:ea typeface="+mn-ea"/>
                          <a:cs typeface="+mn-cs"/>
                        </a:rPr>
                        <a:t>2038</a:t>
                      </a:r>
                    </a:p>
                  </a:txBody>
                  <a:tcPr marL="0" marR="0" marT="0" marB="0" anchor="ctr">
                    <a:lnL w="28575" cap="flat" cmpd="sng" algn="ctr">
                      <a:noFill/>
                      <a:prstDash val="sysDot"/>
                      <a:round/>
                      <a:headEnd type="none" w="med" len="med"/>
                      <a:tailEnd type="none" w="med" len="med"/>
                    </a:lnL>
                    <a:lnR w="28575" cap="flat" cmpd="sng" algn="ctr">
                      <a:noFill/>
                      <a:prstDash val="sysDot"/>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ysDot"/>
                      <a:round/>
                      <a:headEnd type="none" w="med" len="med"/>
                      <a:tailEnd type="none" w="med" len="med"/>
                    </a:lnB>
                  </a:tcPr>
                </a:tc>
                <a:tc>
                  <a:txBody>
                    <a:bodyPr/>
                    <a:lstStyle/>
                    <a:p>
                      <a:pPr marL="0" algn="ctr" defTabSz="914400" rtl="0" eaLnBrk="1" fontAlgn="b" latinLnBrk="0" hangingPunct="1"/>
                      <a:r>
                        <a:rPr lang="en-US" sz="1600" b="0" u="none" strike="noStrike" kern="1200" dirty="0">
                          <a:solidFill>
                            <a:schemeClr val="tx1"/>
                          </a:solidFill>
                          <a:latin typeface="+mn-lt"/>
                          <a:ea typeface="+mn-ea"/>
                          <a:cs typeface="+mn-cs"/>
                        </a:rPr>
                        <a:t>2048</a:t>
                      </a:r>
                      <a:endParaRPr lang="he-IL" sz="1600" b="0" u="none" strike="noStrike" kern="1200" dirty="0">
                        <a:solidFill>
                          <a:schemeClr val="tx1"/>
                        </a:solidFill>
                        <a:latin typeface="+mn-lt"/>
                        <a:ea typeface="+mn-ea"/>
                        <a:cs typeface="+mn-cs"/>
                      </a:endParaRPr>
                    </a:p>
                  </a:txBody>
                  <a:tcPr marL="9525" marR="9525" marT="9525" marB="0" anchor="ctr">
                    <a:lnL w="28575" cap="flat" cmpd="sng" algn="ctr">
                      <a:noFill/>
                      <a:prstDash val="sysDot"/>
                      <a:round/>
                      <a:headEnd type="none" w="med" len="med"/>
                      <a:tailEnd type="none" w="med" len="med"/>
                    </a:lnL>
                    <a:lnR w="28575" cap="flat" cmpd="sng" algn="ctr">
                      <a:solidFill>
                        <a:schemeClr val="tx1"/>
                      </a:solidFill>
                      <a:prstDash val="sysDot"/>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ysDot"/>
                      <a:round/>
                      <a:headEnd type="none" w="med" len="med"/>
                      <a:tailEnd type="none" w="med" len="med"/>
                    </a:lnB>
                  </a:tcPr>
                </a:tc>
                <a:tc>
                  <a:txBody>
                    <a:bodyPr/>
                    <a:lstStyle/>
                    <a:p>
                      <a:pPr marL="0" algn="ctr" defTabSz="914400" rtl="1" eaLnBrk="1" fontAlgn="b" latinLnBrk="0" hangingPunct="1"/>
                      <a:r>
                        <a:rPr lang="he-IL" sz="1600" b="0" u="none" strike="noStrike" kern="1200" dirty="0">
                          <a:solidFill>
                            <a:schemeClr val="tx1"/>
                          </a:solidFill>
                          <a:latin typeface="+mn-lt"/>
                          <a:ea typeface="+mn-ea"/>
                          <a:cs typeface="+mn-cs"/>
                        </a:rPr>
                        <a:t>2019-2028</a:t>
                      </a:r>
                    </a:p>
                  </a:txBody>
                  <a:tcPr marL="9525" marR="9525" marT="9525" marB="0" anchor="ctr">
                    <a:lnL w="28575" cap="flat" cmpd="sng" algn="ctr">
                      <a:solidFill>
                        <a:schemeClr val="tx1"/>
                      </a:solidFill>
                      <a:prstDash val="sysDot"/>
                      <a:round/>
                      <a:headEnd type="none" w="med" len="med"/>
                      <a:tailEnd type="none" w="med" len="med"/>
                    </a:lnL>
                    <a:lnR w="28575" cap="flat" cmpd="sng" algn="ctr">
                      <a:noFill/>
                      <a:prstDash val="sysDot"/>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ysDot"/>
                      <a:round/>
                      <a:headEnd type="none" w="med" len="med"/>
                      <a:tailEnd type="none" w="med" len="med"/>
                    </a:lnB>
                  </a:tcPr>
                </a:tc>
                <a:tc>
                  <a:txBody>
                    <a:bodyPr/>
                    <a:lstStyle/>
                    <a:p>
                      <a:pPr marL="0" algn="ctr" defTabSz="914400" rtl="1" eaLnBrk="1" fontAlgn="b" latinLnBrk="0" hangingPunct="1"/>
                      <a:r>
                        <a:rPr lang="he-IL" sz="1600" b="0" u="none" strike="noStrike" kern="1200" dirty="0">
                          <a:solidFill>
                            <a:schemeClr val="tx1"/>
                          </a:solidFill>
                          <a:latin typeface="+mn-lt"/>
                          <a:ea typeface="+mn-ea"/>
                          <a:cs typeface="+mn-cs"/>
                        </a:rPr>
                        <a:t>2029-2038</a:t>
                      </a:r>
                    </a:p>
                  </a:txBody>
                  <a:tcPr marL="9525" marR="9525" marT="9525" marB="0" anchor="ctr">
                    <a:lnL w="28575" cap="flat" cmpd="sng" algn="ctr">
                      <a:noFill/>
                      <a:prstDash val="sysDot"/>
                      <a:round/>
                      <a:headEnd type="none" w="med" len="med"/>
                      <a:tailEnd type="none" w="med" len="med"/>
                    </a:lnL>
                    <a:lnR w="28575" cap="flat" cmpd="sng" algn="ctr">
                      <a:noFill/>
                      <a:prstDash val="sysDot"/>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ysDot"/>
                      <a:round/>
                      <a:headEnd type="none" w="med" len="med"/>
                      <a:tailEnd type="none" w="med" len="med"/>
                    </a:lnB>
                  </a:tcPr>
                </a:tc>
                <a:tc>
                  <a:txBody>
                    <a:bodyPr/>
                    <a:lstStyle/>
                    <a:p>
                      <a:pPr marL="0" algn="ctr" defTabSz="914400" rtl="1" eaLnBrk="1" fontAlgn="b" latinLnBrk="0" hangingPunct="1"/>
                      <a:r>
                        <a:rPr lang="he-IL" sz="1600" b="0" u="none" strike="noStrike" kern="1200" dirty="0">
                          <a:solidFill>
                            <a:schemeClr val="tx1"/>
                          </a:solidFill>
                          <a:latin typeface="+mn-lt"/>
                          <a:ea typeface="+mn-ea"/>
                          <a:cs typeface="+mn-cs"/>
                        </a:rPr>
                        <a:t>2039-2048</a:t>
                      </a:r>
                    </a:p>
                  </a:txBody>
                  <a:tcPr marL="9525" marR="9525" marT="9525" marB="0" anchor="ctr">
                    <a:lnL w="28575" cap="flat" cmpd="sng" algn="ctr">
                      <a:noFill/>
                      <a:prstDash val="sysDot"/>
                      <a:round/>
                      <a:headEnd type="none" w="med" len="med"/>
                      <a:tailEnd type="none" w="med" len="med"/>
                    </a:lnL>
                    <a:lnR>
                      <a:noFill/>
                    </a:lnR>
                    <a:lnT w="28575" cap="flat" cmpd="sng" algn="ctr">
                      <a:solidFill>
                        <a:schemeClr val="tx1"/>
                      </a:solidFill>
                      <a:prstDash val="solid"/>
                      <a:round/>
                      <a:headEnd type="none" w="med" len="med"/>
                      <a:tailEnd type="none" w="med" len="med"/>
                    </a:lnT>
                    <a:lnB w="28575" cap="flat" cmpd="sng" algn="ctr">
                      <a:solidFill>
                        <a:schemeClr val="tx1"/>
                      </a:solidFill>
                      <a:prstDash val="sysDot"/>
                      <a:round/>
                      <a:headEnd type="none" w="med" len="med"/>
                      <a:tailEnd type="none" w="med" len="med"/>
                    </a:lnB>
                  </a:tcPr>
                </a:tc>
                <a:extLst>
                  <a:ext uri="{0D108BD9-81ED-4DB2-BD59-A6C34878D82A}">
                    <a16:rowId xmlns="" xmlns:a16="http://schemas.microsoft.com/office/drawing/2014/main" val="10000"/>
                  </a:ext>
                </a:extLst>
              </a:tr>
              <a:tr h="528225">
                <a:tc>
                  <a:txBody>
                    <a:bodyPr/>
                    <a:lstStyle/>
                    <a:p>
                      <a:pPr algn="l" rtl="0" fontAlgn="b"/>
                      <a:endParaRPr lang="he-IL" sz="1400" b="0" u="none" strike="noStrike" kern="1200" dirty="0">
                        <a:solidFill>
                          <a:schemeClr val="tx1"/>
                        </a:solidFill>
                        <a:latin typeface="+mn-lt"/>
                        <a:ea typeface="+mn-ea"/>
                        <a:cs typeface="+mn-cs"/>
                      </a:endParaRPr>
                    </a:p>
                  </a:txBody>
                  <a:tcPr marL="9525" marR="9525" marT="9525" marB="0" anchor="ctr">
                    <a:lnR w="12700" cap="flat" cmpd="sng" algn="ctr">
                      <a:solidFill>
                        <a:schemeClr val="tx1"/>
                      </a:solidFill>
                      <a:prstDash val="solid"/>
                      <a:round/>
                      <a:headEnd type="none" w="med" len="med"/>
                      <a:tailEnd type="none" w="med" len="med"/>
                    </a:lnR>
                    <a:lnT w="28575" cap="flat" cmpd="sng" algn="ctr">
                      <a:solidFill>
                        <a:schemeClr val="tx1"/>
                      </a:solidFill>
                      <a:prstDash val="sysDot"/>
                      <a:round/>
                      <a:headEnd type="none" w="med" len="med"/>
                      <a:tailEnd type="none" w="med" len="med"/>
                    </a:lnT>
                    <a:lnB w="28575" cap="flat" cmpd="sng" algn="ctr">
                      <a:solidFill>
                        <a:schemeClr val="tx1"/>
                      </a:solidFill>
                      <a:prstDash val="sysDot"/>
                      <a:round/>
                      <a:headEnd type="none" w="med" len="med"/>
                      <a:tailEnd type="none" w="med" len="med"/>
                    </a:lnB>
                    <a:solidFill>
                      <a:schemeClr val="bg1">
                        <a:alpha val="20000"/>
                      </a:schemeClr>
                    </a:solidFill>
                  </a:tcPr>
                </a:tc>
                <a:tc gridSpan="4">
                  <a:txBody>
                    <a:bodyPr/>
                    <a:lstStyle/>
                    <a:p>
                      <a:pPr marL="0" algn="ctr" defTabSz="914400" rtl="0" eaLnBrk="1" fontAlgn="b" latinLnBrk="0" hangingPunct="1"/>
                      <a:r>
                        <a:rPr lang="en-US" sz="1600" b="0" u="none" strike="noStrike" kern="1200" dirty="0">
                          <a:solidFill>
                            <a:schemeClr val="tx1"/>
                          </a:solidFill>
                          <a:latin typeface="+mn-lt"/>
                          <a:ea typeface="+mn-ea"/>
                          <a:cs typeface="+mn-cs"/>
                        </a:rPr>
                        <a:t>level</a:t>
                      </a:r>
                      <a:endParaRPr lang="he-IL" sz="1600" b="0" u="none" strike="noStrike" kern="1200" dirty="0">
                        <a:solidFill>
                          <a:schemeClr val="tx1"/>
                        </a:solidFill>
                        <a:latin typeface="+mn-lt"/>
                        <a:ea typeface="+mn-ea"/>
                        <a:cs typeface="+mn-cs"/>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ysDot"/>
                      <a:round/>
                      <a:headEnd type="none" w="med" len="med"/>
                      <a:tailEnd type="none" w="med" len="med"/>
                    </a:lnT>
                    <a:lnB w="28575" cap="flat" cmpd="sng" algn="ctr">
                      <a:solidFill>
                        <a:schemeClr val="tx1"/>
                      </a:solidFill>
                      <a:prstDash val="sysDot"/>
                      <a:round/>
                      <a:headEnd type="none" w="med" len="med"/>
                      <a:tailEnd type="none" w="med" len="med"/>
                    </a:lnB>
                    <a:solidFill>
                      <a:schemeClr val="bg1">
                        <a:alpha val="20000"/>
                      </a:schemeClr>
                    </a:solidFill>
                  </a:tcPr>
                </a:tc>
                <a:tc hMerge="1">
                  <a:txBody>
                    <a:bodyPr/>
                    <a:lstStyle/>
                    <a:p>
                      <a:endParaRPr lang="en-US"/>
                    </a:p>
                  </a:txBody>
                  <a:tcPr/>
                </a:tc>
                <a:tc hMerge="1">
                  <a:txBody>
                    <a:bodyPr/>
                    <a:lstStyle/>
                    <a:p>
                      <a:endParaRPr lang="en-US"/>
                    </a:p>
                  </a:txBody>
                  <a:tcPr/>
                </a:tc>
                <a:tc hMerge="1">
                  <a:txBody>
                    <a:bodyPr/>
                    <a:lstStyle/>
                    <a:p>
                      <a:pPr marL="0" algn="ctr" defTabSz="914400" rtl="0" eaLnBrk="1" fontAlgn="b" latinLnBrk="0" hangingPunct="1"/>
                      <a:endParaRPr lang="he-IL" sz="2100" b="0" u="none" strike="noStrike" kern="1200" dirty="0">
                        <a:solidFill>
                          <a:schemeClr val="tx1"/>
                        </a:solidFill>
                        <a:latin typeface="+mn-lt"/>
                        <a:ea typeface="+mn-ea"/>
                        <a:cs typeface="+mn-cs"/>
                      </a:endParaRPr>
                    </a:p>
                  </a:txBody>
                  <a:tcPr marL="9525" marR="9525" marT="9525"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alpha val="20000"/>
                      </a:schemeClr>
                    </a:solidFill>
                  </a:tcPr>
                </a:tc>
                <a:tc gridSpan="3">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600" b="0" u="none" strike="noStrike" kern="1200" baseline="0" dirty="0">
                          <a:solidFill>
                            <a:schemeClr val="tx1"/>
                          </a:solidFill>
                          <a:latin typeface="+mn-lt"/>
                          <a:ea typeface="+mn-ea"/>
                          <a:cs typeface="+mn-cs"/>
                        </a:rPr>
                        <a:t>average annual p</a:t>
                      </a:r>
                      <a:r>
                        <a:rPr lang="en-US" sz="1600" b="0" u="none" strike="noStrike" kern="1200" dirty="0">
                          <a:solidFill>
                            <a:schemeClr val="tx1"/>
                          </a:solidFill>
                          <a:latin typeface="+mn-lt"/>
                          <a:ea typeface="+mn-ea"/>
                          <a:cs typeface="+mn-cs"/>
                        </a:rPr>
                        <a:t>ercent change </a:t>
                      </a:r>
                      <a:endParaRPr lang="he-IL" sz="1600" b="0" u="none" strike="noStrike" kern="1200" dirty="0">
                        <a:solidFill>
                          <a:schemeClr val="tx1"/>
                        </a:solidFill>
                        <a:latin typeface="+mn-lt"/>
                        <a:ea typeface="+mn-ea"/>
                        <a:cs typeface="+mn-cs"/>
                      </a:endParaRPr>
                    </a:p>
                  </a:txBody>
                  <a:tcPr marL="9525" marR="9525" marT="9525"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28575" cap="flat" cmpd="sng" algn="ctr">
                      <a:solidFill>
                        <a:schemeClr val="tx1"/>
                      </a:solidFill>
                      <a:prstDash val="sysDot"/>
                      <a:round/>
                      <a:headEnd type="none" w="med" len="med"/>
                      <a:tailEnd type="none" w="med" len="med"/>
                    </a:lnT>
                    <a:lnB w="28575" cap="flat" cmpd="sng" algn="ctr">
                      <a:solidFill>
                        <a:schemeClr val="tx1"/>
                      </a:solidFill>
                      <a:prstDash val="sysDot"/>
                      <a:round/>
                      <a:headEnd type="none" w="med" len="med"/>
                      <a:tailEnd type="none" w="med" len="med"/>
                    </a:lnB>
                    <a:solidFill>
                      <a:schemeClr val="bg1">
                        <a:alpha val="20000"/>
                      </a:schemeClr>
                    </a:solidFill>
                  </a:tcPr>
                </a:tc>
                <a:tc hMerge="1">
                  <a:txBody>
                    <a:bodyPr/>
                    <a:lstStyle/>
                    <a:p>
                      <a:pPr marL="0" algn="ctr" defTabSz="914400" rtl="0" eaLnBrk="1" fontAlgn="b" latinLnBrk="0" hangingPunct="1"/>
                      <a:endParaRPr lang="he-IL" sz="2100" b="0" u="none" strike="noStrike" kern="1200" dirty="0">
                        <a:solidFill>
                          <a:schemeClr val="tx1"/>
                        </a:solidFill>
                        <a:latin typeface="+mn-lt"/>
                        <a:ea typeface="+mn-ea"/>
                        <a:cs typeface="+mn-cs"/>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alpha val="20000"/>
                      </a:schemeClr>
                    </a:solidFill>
                  </a:tcPr>
                </a:tc>
                <a:tc hMerge="1">
                  <a:txBody>
                    <a:bodyPr/>
                    <a:lstStyle/>
                    <a:p>
                      <a:pPr marL="0" algn="ctr" defTabSz="914400" rtl="0" eaLnBrk="1" fontAlgn="b" latinLnBrk="0" hangingPunct="1"/>
                      <a:endParaRPr lang="he-IL" sz="2100" b="0" u="none" strike="noStrike" kern="1200" dirty="0">
                        <a:solidFill>
                          <a:schemeClr val="tx1"/>
                        </a:solidFill>
                        <a:latin typeface="+mn-lt"/>
                        <a:ea typeface="+mn-ea"/>
                        <a:cs typeface="+mn-cs"/>
                      </a:endParaRPr>
                    </a:p>
                  </a:txBody>
                  <a:tcPr marL="9525" marR="9525" marT="9525" marB="0" anchor="ctr">
                    <a:lnL w="12700" cap="flat" cmpd="sng" algn="ctr">
                      <a:noFill/>
                      <a:prstDash val="solid"/>
                      <a:round/>
                      <a:headEnd type="none" w="med" len="med"/>
                      <a:tailEnd type="none" w="med" len="med"/>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alpha val="20000"/>
                      </a:schemeClr>
                    </a:solidFill>
                  </a:tcPr>
                </a:tc>
                <a:extLst>
                  <a:ext uri="{0D108BD9-81ED-4DB2-BD59-A6C34878D82A}">
                    <a16:rowId xmlns="" xmlns:a16="http://schemas.microsoft.com/office/drawing/2014/main" val="10001"/>
                  </a:ext>
                </a:extLst>
              </a:tr>
              <a:tr h="781067">
                <a:tc>
                  <a:txBody>
                    <a:bodyPr/>
                    <a:lstStyle/>
                    <a:p>
                      <a:pPr marL="0" algn="l" defTabSz="914400" rtl="0" eaLnBrk="1" fontAlgn="b" latinLnBrk="0" hangingPunct="1"/>
                      <a:r>
                        <a:rPr lang="he-IL" sz="2000" b="0" i="0" u="none" strike="noStrike" kern="1200" dirty="0">
                          <a:solidFill>
                            <a:srgbClr val="000000"/>
                          </a:solidFill>
                          <a:effectLst/>
                          <a:latin typeface="Calibri" panose="020F0502020204030204" pitchFamily="34" charset="0"/>
                          <a:ea typeface="+mn-ea"/>
                          <a:cs typeface="+mn-cs"/>
                        </a:rPr>
                        <a:t> </a:t>
                      </a:r>
                      <a:r>
                        <a:rPr lang="en-US" sz="2000" b="0" i="0" u="none" strike="noStrike" kern="1200" dirty="0">
                          <a:solidFill>
                            <a:srgbClr val="000000"/>
                          </a:solidFill>
                          <a:effectLst/>
                          <a:latin typeface="Calibri" panose="020F0502020204030204" pitchFamily="34" charset="0"/>
                          <a:ea typeface="+mn-ea"/>
                          <a:cs typeface="+mn-cs"/>
                        </a:rPr>
                        <a:t>Containers</a:t>
                      </a:r>
                      <a:r>
                        <a:rPr lang="en-US" sz="2000" b="0" i="0" u="none" strike="noStrike" kern="1200" baseline="0" dirty="0">
                          <a:solidFill>
                            <a:srgbClr val="000000"/>
                          </a:solidFill>
                          <a:effectLst/>
                          <a:latin typeface="Calibri" panose="020F0502020204030204" pitchFamily="34" charset="0"/>
                          <a:ea typeface="+mn-ea"/>
                          <a:cs typeface="+mn-cs"/>
                        </a:rPr>
                        <a:t>, Unloaded, </a:t>
                      </a:r>
                    </a:p>
                    <a:p>
                      <a:pPr marL="0" algn="l" defTabSz="914400" rtl="0" eaLnBrk="1" fontAlgn="b" latinLnBrk="0" hangingPunct="1"/>
                      <a:r>
                        <a:rPr lang="en-US" sz="1400" b="0" kern="1200" dirty="0">
                          <a:solidFill>
                            <a:schemeClr val="tx1"/>
                          </a:solidFill>
                          <a:latin typeface="+mn-lt"/>
                          <a:ea typeface="+mn-ea"/>
                          <a:cs typeface="+mn-cs"/>
                        </a:rPr>
                        <a:t>Thousands</a:t>
                      </a:r>
                      <a:r>
                        <a:rPr lang="en-US" sz="2000" b="0" i="0" u="none" strike="noStrike" kern="1200" baseline="0" dirty="0">
                          <a:solidFill>
                            <a:srgbClr val="000000"/>
                          </a:solidFill>
                          <a:effectLst/>
                          <a:latin typeface="Calibri" panose="020F0502020204030204" pitchFamily="34" charset="0"/>
                          <a:ea typeface="+mn-ea"/>
                          <a:cs typeface="+mn-cs"/>
                        </a:rPr>
                        <a:t> </a:t>
                      </a:r>
                      <a:r>
                        <a:rPr lang="en-US" sz="1400" b="0" kern="1200" dirty="0">
                          <a:solidFill>
                            <a:schemeClr val="tx1"/>
                          </a:solidFill>
                          <a:latin typeface="+mn-lt"/>
                          <a:ea typeface="+mn-ea"/>
                          <a:cs typeface="+mn-cs"/>
                        </a:rPr>
                        <a:t>Tons</a:t>
                      </a:r>
                      <a:endParaRPr lang="he-IL" sz="2000" b="0" i="0" u="none" strike="noStrike" kern="1200" dirty="0">
                        <a:solidFill>
                          <a:srgbClr val="000000"/>
                        </a:solidFill>
                        <a:effectLst/>
                        <a:latin typeface="Calibri" panose="020F0502020204030204" pitchFamily="34" charset="0"/>
                        <a:ea typeface="+mn-ea"/>
                        <a:cs typeface="+mn-cs"/>
                      </a:endParaRPr>
                    </a:p>
                  </a:txBody>
                  <a:tcPr marL="9525" marR="9525" marT="9525" marB="0" anchor="ctr">
                    <a:lnR w="12700" cap="flat" cmpd="sng" algn="ctr">
                      <a:solidFill>
                        <a:schemeClr val="tx1"/>
                      </a:solidFill>
                      <a:prstDash val="solid"/>
                      <a:round/>
                      <a:headEnd type="none" w="med" len="med"/>
                      <a:tailEnd type="none" w="med" len="med"/>
                    </a:lnR>
                    <a:lnT w="28575" cap="flat" cmpd="sng" algn="ctr">
                      <a:solidFill>
                        <a:schemeClr val="tx1"/>
                      </a:solidFill>
                      <a:prstDash val="sysDot"/>
                      <a:round/>
                      <a:headEnd type="none" w="med" len="med"/>
                      <a:tailEnd type="none" w="med" len="med"/>
                    </a:lnT>
                    <a:lnB w="28575" cap="flat" cmpd="sng" algn="ctr">
                      <a:solidFill>
                        <a:schemeClr val="tx1"/>
                      </a:solidFill>
                      <a:prstDash val="sysDot"/>
                      <a:round/>
                      <a:headEnd type="none" w="med" len="med"/>
                      <a:tailEnd type="none" w="med" len="med"/>
                    </a:lnB>
                    <a:noFill/>
                  </a:tcPr>
                </a:tc>
                <a:tc>
                  <a:txBody>
                    <a:bodyPr/>
                    <a:lstStyle/>
                    <a:p>
                      <a:pPr marL="0" algn="ctr" defTabSz="914400" rtl="0" eaLnBrk="1" fontAlgn="b" latinLnBrk="0" hangingPunct="1"/>
                      <a:r>
                        <a:rPr lang="en-US" sz="16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13,847 </a:t>
                      </a:r>
                    </a:p>
                  </a:txBody>
                  <a:tcPr marL="9525" marR="9525" marT="9525" marB="0" anchor="ctr">
                    <a:lnL w="12700" cap="flat" cmpd="sng" algn="ctr">
                      <a:solidFill>
                        <a:schemeClr val="tx1"/>
                      </a:solidFill>
                      <a:prstDash val="solid"/>
                      <a:round/>
                      <a:headEnd type="none" w="med" len="med"/>
                      <a:tailEnd type="none" w="med" len="med"/>
                    </a:lnL>
                    <a:lnR w="28575" cap="flat" cmpd="sng" algn="ctr">
                      <a:noFill/>
                      <a:prstDash val="sysDot"/>
                      <a:round/>
                      <a:headEnd type="none" w="med" len="med"/>
                      <a:tailEnd type="none" w="med" len="med"/>
                    </a:lnR>
                    <a:lnT w="28575" cap="flat" cmpd="sng" algn="ctr">
                      <a:solidFill>
                        <a:schemeClr val="tx1"/>
                      </a:solidFill>
                      <a:prstDash val="sysDot"/>
                      <a:round/>
                      <a:headEnd type="none" w="med" len="med"/>
                      <a:tailEnd type="none" w="med" len="med"/>
                    </a:lnT>
                    <a:lnB w="28575" cap="flat" cmpd="sng" algn="ctr">
                      <a:solidFill>
                        <a:schemeClr val="tx1"/>
                      </a:solidFill>
                      <a:prstDash val="sysDot"/>
                      <a:round/>
                      <a:headEnd type="none" w="med" len="med"/>
                      <a:tailEnd type="none" w="med" len="med"/>
                    </a:lnB>
                    <a:noFill/>
                  </a:tcPr>
                </a:tc>
                <a:tc>
                  <a:txBody>
                    <a:bodyPr/>
                    <a:lstStyle/>
                    <a:p>
                      <a:pPr marL="0" algn="ctr" defTabSz="914400" rtl="0" eaLnBrk="1" fontAlgn="b" latinLnBrk="0" hangingPunct="1"/>
                      <a:r>
                        <a:rPr lang="en-US" sz="16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21,196 </a:t>
                      </a:r>
                    </a:p>
                  </a:txBody>
                  <a:tcPr marL="9525" marR="9525" marT="9525" marB="0" anchor="ctr">
                    <a:lnL w="28575" cap="flat" cmpd="sng" algn="ctr">
                      <a:noFill/>
                      <a:prstDash val="sysDot"/>
                      <a:round/>
                      <a:headEnd type="none" w="med" len="med"/>
                      <a:tailEnd type="none" w="med" len="med"/>
                    </a:lnL>
                    <a:lnR w="28575" cap="flat" cmpd="sng" algn="ctr">
                      <a:noFill/>
                      <a:prstDash val="sysDot"/>
                      <a:round/>
                      <a:headEnd type="none" w="med" len="med"/>
                      <a:tailEnd type="none" w="med" len="med"/>
                    </a:lnR>
                    <a:lnT w="28575" cap="flat" cmpd="sng" algn="ctr">
                      <a:solidFill>
                        <a:schemeClr val="tx1"/>
                      </a:solidFill>
                      <a:prstDash val="sysDot"/>
                      <a:round/>
                      <a:headEnd type="none" w="med" len="med"/>
                      <a:tailEnd type="none" w="med" len="med"/>
                    </a:lnT>
                    <a:lnB w="28575" cap="flat" cmpd="sng" algn="ctr">
                      <a:solidFill>
                        <a:schemeClr val="tx1"/>
                      </a:solidFill>
                      <a:prstDash val="sysDot"/>
                      <a:round/>
                      <a:headEnd type="none" w="med" len="med"/>
                      <a:tailEnd type="none" w="med" len="med"/>
                    </a:lnB>
                    <a:noFill/>
                  </a:tcPr>
                </a:tc>
                <a:tc>
                  <a:txBody>
                    <a:bodyPr/>
                    <a:lstStyle/>
                    <a:p>
                      <a:pPr marL="0" algn="ctr" defTabSz="914400" rtl="0" eaLnBrk="1" fontAlgn="b" latinLnBrk="0" hangingPunct="1"/>
                      <a:r>
                        <a:rPr lang="en-US" sz="16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31,730 </a:t>
                      </a:r>
                    </a:p>
                  </a:txBody>
                  <a:tcPr marL="9525" marR="9525" marT="9525" marB="0" anchor="ctr">
                    <a:lnL w="28575" cap="flat" cmpd="sng" algn="ctr">
                      <a:noFill/>
                      <a:prstDash val="sysDot"/>
                      <a:round/>
                      <a:headEnd type="none" w="med" len="med"/>
                      <a:tailEnd type="none" w="med" len="med"/>
                    </a:lnL>
                    <a:lnR w="28575" cap="flat" cmpd="sng" algn="ctr">
                      <a:noFill/>
                      <a:prstDash val="sysDot"/>
                      <a:round/>
                      <a:headEnd type="none" w="med" len="med"/>
                      <a:tailEnd type="none" w="med" len="med"/>
                    </a:lnR>
                    <a:lnT w="28575" cap="flat" cmpd="sng" algn="ctr">
                      <a:solidFill>
                        <a:schemeClr val="tx1"/>
                      </a:solidFill>
                      <a:prstDash val="sysDot"/>
                      <a:round/>
                      <a:headEnd type="none" w="med" len="med"/>
                      <a:tailEnd type="none" w="med" len="med"/>
                    </a:lnT>
                    <a:lnB w="28575" cap="flat" cmpd="sng" algn="ctr">
                      <a:solidFill>
                        <a:schemeClr val="tx1"/>
                      </a:solidFill>
                      <a:prstDash val="sysDot"/>
                      <a:round/>
                      <a:headEnd type="none" w="med" len="med"/>
                      <a:tailEnd type="none" w="med" len="med"/>
                    </a:lnB>
                    <a:noFill/>
                  </a:tcPr>
                </a:tc>
                <a:tc>
                  <a:txBody>
                    <a:bodyPr/>
                    <a:lstStyle/>
                    <a:p>
                      <a:pPr marL="0" algn="ctr" defTabSz="914400" rtl="0" eaLnBrk="1" fontAlgn="b" latinLnBrk="0" hangingPunct="1"/>
                      <a:r>
                        <a:rPr lang="en-US" sz="16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45,803 </a:t>
                      </a:r>
                    </a:p>
                  </a:txBody>
                  <a:tcPr marL="9525" marR="9525" marT="9525" marB="0" anchor="ctr">
                    <a:lnL w="28575" cap="flat" cmpd="sng" algn="ctr">
                      <a:noFill/>
                      <a:prstDash val="sysDot"/>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ysDot"/>
                      <a:round/>
                      <a:headEnd type="none" w="med" len="med"/>
                      <a:tailEnd type="none" w="med" len="med"/>
                    </a:lnT>
                    <a:lnB w="28575" cap="flat" cmpd="sng" algn="ctr">
                      <a:solidFill>
                        <a:schemeClr val="tx1"/>
                      </a:solidFill>
                      <a:prstDash val="sysDot"/>
                      <a:round/>
                      <a:headEnd type="none" w="med" len="med"/>
                      <a:tailEnd type="none" w="med" len="med"/>
                    </a:lnB>
                    <a:noFill/>
                  </a:tcPr>
                </a:tc>
                <a:tc>
                  <a:txBody>
                    <a:bodyPr/>
                    <a:lstStyle/>
                    <a:p>
                      <a:pPr marL="0" algn="ctr" defTabSz="914400" rtl="0" eaLnBrk="1" fontAlgn="b" latinLnBrk="0" hangingPunct="1"/>
                      <a:r>
                        <a:rPr lang="en-US" sz="16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4.3%</a:t>
                      </a:r>
                    </a:p>
                  </a:txBody>
                  <a:tcPr marL="9525" marR="9525" marT="9525" marB="0" anchor="ctr">
                    <a:lnL w="12700" cap="flat" cmpd="sng" algn="ctr">
                      <a:solidFill>
                        <a:schemeClr val="tx1"/>
                      </a:solidFill>
                      <a:prstDash val="solid"/>
                      <a:round/>
                      <a:headEnd type="none" w="med" len="med"/>
                      <a:tailEnd type="none" w="med" len="med"/>
                    </a:lnL>
                    <a:lnR w="28575" cap="flat" cmpd="sng" algn="ctr">
                      <a:noFill/>
                      <a:prstDash val="sysDot"/>
                      <a:round/>
                      <a:headEnd type="none" w="med" len="med"/>
                      <a:tailEnd type="none" w="med" len="med"/>
                    </a:lnR>
                    <a:lnT w="28575" cap="flat" cmpd="sng" algn="ctr">
                      <a:solidFill>
                        <a:schemeClr val="tx1"/>
                      </a:solidFill>
                      <a:prstDash val="sysDot"/>
                      <a:round/>
                      <a:headEnd type="none" w="med" len="med"/>
                      <a:tailEnd type="none" w="med" len="med"/>
                    </a:lnT>
                    <a:lnB w="28575" cap="flat" cmpd="sng" algn="ctr">
                      <a:solidFill>
                        <a:schemeClr val="tx1"/>
                      </a:solidFill>
                      <a:prstDash val="sysDot"/>
                      <a:round/>
                      <a:headEnd type="none" w="med" len="med"/>
                      <a:tailEnd type="none" w="med" len="med"/>
                    </a:lnB>
                    <a:solidFill>
                      <a:schemeClr val="bg1"/>
                    </a:solidFill>
                  </a:tcPr>
                </a:tc>
                <a:tc>
                  <a:txBody>
                    <a:bodyPr/>
                    <a:lstStyle/>
                    <a:p>
                      <a:pPr marL="0" algn="ctr" defTabSz="914400" rtl="0" eaLnBrk="1" fontAlgn="b" latinLnBrk="0" hangingPunct="1"/>
                      <a:r>
                        <a:rPr lang="en-US" sz="16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4.1%</a:t>
                      </a:r>
                    </a:p>
                  </a:txBody>
                  <a:tcPr marL="9525" marR="9525" marT="9525" marB="0" anchor="ctr">
                    <a:lnL w="28575" cap="flat" cmpd="sng" algn="ctr">
                      <a:noFill/>
                      <a:prstDash val="sysDot"/>
                      <a:round/>
                      <a:headEnd type="none" w="med" len="med"/>
                      <a:tailEnd type="none" w="med" len="med"/>
                    </a:lnL>
                    <a:lnR w="28575" cap="flat" cmpd="sng" algn="ctr">
                      <a:noFill/>
                      <a:prstDash val="sysDot"/>
                      <a:round/>
                      <a:headEnd type="none" w="med" len="med"/>
                      <a:tailEnd type="none" w="med" len="med"/>
                    </a:lnR>
                    <a:lnT w="28575" cap="flat" cmpd="sng" algn="ctr">
                      <a:solidFill>
                        <a:schemeClr val="tx1"/>
                      </a:solidFill>
                      <a:prstDash val="sysDot"/>
                      <a:round/>
                      <a:headEnd type="none" w="med" len="med"/>
                      <a:tailEnd type="none" w="med" len="med"/>
                    </a:lnT>
                    <a:lnB w="28575" cap="flat" cmpd="sng" algn="ctr">
                      <a:solidFill>
                        <a:schemeClr val="tx1"/>
                      </a:solidFill>
                      <a:prstDash val="sysDot"/>
                      <a:round/>
                      <a:headEnd type="none" w="med" len="med"/>
                      <a:tailEnd type="none" w="med" len="med"/>
                    </a:lnB>
                    <a:solidFill>
                      <a:schemeClr val="bg1"/>
                    </a:solidFill>
                  </a:tcPr>
                </a:tc>
                <a:tc>
                  <a:txBody>
                    <a:bodyPr/>
                    <a:lstStyle/>
                    <a:p>
                      <a:pPr marL="0" algn="ctr" defTabSz="914400" rtl="0" eaLnBrk="1" fontAlgn="b" latinLnBrk="0" hangingPunct="1"/>
                      <a:r>
                        <a:rPr lang="en-US" sz="16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3.7%</a:t>
                      </a:r>
                    </a:p>
                  </a:txBody>
                  <a:tcPr marL="9525" marR="9525" marT="9525" marB="0" anchor="ctr">
                    <a:lnL w="28575" cap="flat" cmpd="sng" algn="ctr">
                      <a:noFill/>
                      <a:prstDash val="sysDot"/>
                      <a:round/>
                      <a:headEnd type="none" w="med" len="med"/>
                      <a:tailEnd type="none" w="med" len="med"/>
                    </a:lnL>
                    <a:lnT w="28575" cap="flat" cmpd="sng" algn="ctr">
                      <a:solidFill>
                        <a:schemeClr val="tx1"/>
                      </a:solidFill>
                      <a:prstDash val="sysDot"/>
                      <a:round/>
                      <a:headEnd type="none" w="med" len="med"/>
                      <a:tailEnd type="none" w="med" len="med"/>
                    </a:lnT>
                    <a:lnB w="28575" cap="flat" cmpd="sng" algn="ctr">
                      <a:solidFill>
                        <a:schemeClr val="tx1"/>
                      </a:solidFill>
                      <a:prstDash val="sysDot"/>
                      <a:round/>
                      <a:headEnd type="none" w="med" len="med"/>
                      <a:tailEnd type="none" w="med" len="med"/>
                    </a:lnB>
                    <a:solidFill>
                      <a:schemeClr val="bg1"/>
                    </a:solidFill>
                  </a:tcPr>
                </a:tc>
                <a:extLst>
                  <a:ext uri="{0D108BD9-81ED-4DB2-BD59-A6C34878D82A}">
                    <a16:rowId xmlns="" xmlns:a16="http://schemas.microsoft.com/office/drawing/2014/main" val="10002"/>
                  </a:ext>
                </a:extLst>
              </a:tr>
              <a:tr h="665710">
                <a:tc>
                  <a:txBody>
                    <a:bodyPr/>
                    <a:lstStyle/>
                    <a:p>
                      <a:pPr marL="0" algn="l" defTabSz="914400" rtl="0" eaLnBrk="1" fontAlgn="b" latinLnBrk="0" hangingPunct="1"/>
                      <a:r>
                        <a:rPr lang="en-US" sz="2000" b="0" i="0" u="none" strike="noStrike" kern="1200" dirty="0">
                          <a:solidFill>
                            <a:srgbClr val="000000"/>
                          </a:solidFill>
                          <a:effectLst/>
                          <a:latin typeface="Calibri" panose="020F0502020204030204" pitchFamily="34" charset="0"/>
                          <a:ea typeface="+mn-ea"/>
                          <a:cs typeface="+mn-cs"/>
                        </a:rPr>
                        <a:t> Containers</a:t>
                      </a:r>
                      <a:r>
                        <a:rPr lang="en-US" sz="2000" b="0" i="0" u="none" strike="noStrike" kern="1200" baseline="0" dirty="0">
                          <a:solidFill>
                            <a:srgbClr val="000000"/>
                          </a:solidFill>
                          <a:effectLst/>
                          <a:latin typeface="Calibri" panose="020F0502020204030204" pitchFamily="34" charset="0"/>
                          <a:ea typeface="+mn-ea"/>
                          <a:cs typeface="+mn-cs"/>
                        </a:rPr>
                        <a:t>, Unloaded</a:t>
                      </a:r>
                    </a:p>
                    <a:p>
                      <a:pPr marL="0" marR="0" lvl="0" indent="0" algn="l" defTabSz="914400" rtl="0" eaLnBrk="1" fontAlgn="b" latinLnBrk="0" hangingPunct="1">
                        <a:lnSpc>
                          <a:spcPct val="100000"/>
                        </a:lnSpc>
                        <a:spcBef>
                          <a:spcPts val="0"/>
                        </a:spcBef>
                        <a:spcAft>
                          <a:spcPts val="0"/>
                        </a:spcAft>
                        <a:buClrTx/>
                        <a:buSzTx/>
                        <a:buFontTx/>
                        <a:buNone/>
                        <a:tabLst/>
                        <a:defRPr/>
                      </a:pPr>
                      <a:r>
                        <a:rPr lang="en-US" sz="1400" b="0" i="0" u="none" strike="noStrike" kern="1200" baseline="0" dirty="0">
                          <a:solidFill>
                            <a:schemeClr val="tx1"/>
                          </a:solidFill>
                          <a:effectLst/>
                          <a:latin typeface="+mn-lt"/>
                          <a:ea typeface="+mn-ea"/>
                          <a:cs typeface="+mn-cs"/>
                        </a:rPr>
                        <a:t>Thousands units, 20 ft,</a:t>
                      </a:r>
                      <a:endParaRPr lang="he-IL" sz="1400" b="0" i="0" u="none" strike="noStrike" kern="1200" dirty="0">
                        <a:solidFill>
                          <a:srgbClr val="000000"/>
                        </a:solidFill>
                        <a:effectLst/>
                        <a:latin typeface="Calibri" panose="020F0502020204030204" pitchFamily="34" charset="0"/>
                        <a:ea typeface="+mn-ea"/>
                        <a:cs typeface="+mn-cs"/>
                      </a:endParaRPr>
                    </a:p>
                  </a:txBody>
                  <a:tcPr marL="9525" marR="9525" marT="9525" marB="0" anchor="ctr">
                    <a:lnR w="12700" cap="flat" cmpd="sng" algn="ctr">
                      <a:solidFill>
                        <a:schemeClr val="tx1"/>
                      </a:solidFill>
                      <a:prstDash val="solid"/>
                      <a:round/>
                      <a:headEnd type="none" w="med" len="med"/>
                      <a:tailEnd type="none" w="med" len="med"/>
                    </a:lnR>
                    <a:lnT w="28575" cap="flat" cmpd="sng" algn="ctr">
                      <a:solidFill>
                        <a:schemeClr val="tx1"/>
                      </a:solidFill>
                      <a:prstDash val="sysDot"/>
                      <a:round/>
                      <a:headEnd type="none" w="med" len="med"/>
                      <a:tailEnd type="none" w="med" len="med"/>
                    </a:lnT>
                    <a:lnB w="28575" cap="flat" cmpd="sng" algn="ctr">
                      <a:noFill/>
                      <a:prstDash val="sysDot"/>
                      <a:round/>
                      <a:headEnd type="none" w="med" len="med"/>
                      <a:tailEnd type="none" w="med" len="med"/>
                    </a:lnB>
                    <a:noFill/>
                  </a:tcPr>
                </a:tc>
                <a:tc>
                  <a:txBody>
                    <a:bodyPr/>
                    <a:lstStyle/>
                    <a:p>
                      <a:pPr marL="0" algn="ctr" defTabSz="914400" rtl="0" eaLnBrk="1" fontAlgn="b" latinLnBrk="0" hangingPunct="1"/>
                      <a:r>
                        <a:rPr lang="en-US" sz="16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370 </a:t>
                      </a:r>
                    </a:p>
                  </a:txBody>
                  <a:tcPr marL="9525" marR="9525" marT="9525" marB="0" anchor="ctr">
                    <a:lnL w="12700" cap="flat" cmpd="sng" algn="ctr">
                      <a:solidFill>
                        <a:schemeClr val="tx1"/>
                      </a:solidFill>
                      <a:prstDash val="solid"/>
                      <a:round/>
                      <a:headEnd type="none" w="med" len="med"/>
                      <a:tailEnd type="none" w="med" len="med"/>
                    </a:lnL>
                    <a:lnR w="28575" cap="flat" cmpd="sng" algn="ctr">
                      <a:noFill/>
                      <a:prstDash val="sysDot"/>
                      <a:round/>
                      <a:headEnd type="none" w="med" len="med"/>
                      <a:tailEnd type="none" w="med" len="med"/>
                    </a:lnR>
                    <a:lnT w="28575" cap="flat" cmpd="sng" algn="ctr">
                      <a:solidFill>
                        <a:schemeClr val="tx1"/>
                      </a:solidFill>
                      <a:prstDash val="sysDot"/>
                      <a:round/>
                      <a:headEnd type="none" w="med" len="med"/>
                      <a:tailEnd type="none" w="med" len="med"/>
                    </a:lnT>
                    <a:lnB w="28575" cap="flat" cmpd="sng" algn="ctr">
                      <a:noFill/>
                      <a:prstDash val="sysDot"/>
                      <a:round/>
                      <a:headEnd type="none" w="med" len="med"/>
                      <a:tailEnd type="none" w="med" len="med"/>
                    </a:lnB>
                    <a:noFill/>
                  </a:tcPr>
                </a:tc>
                <a:tc>
                  <a:txBody>
                    <a:bodyPr/>
                    <a:lstStyle/>
                    <a:p>
                      <a:pPr marL="0" algn="ctr" defTabSz="914400" rtl="0" eaLnBrk="1" fontAlgn="b" latinLnBrk="0" hangingPunct="1"/>
                      <a:r>
                        <a:rPr lang="en-US" sz="16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514 </a:t>
                      </a:r>
                    </a:p>
                  </a:txBody>
                  <a:tcPr marL="9525" marR="9525" marT="9525" marB="0" anchor="ctr">
                    <a:lnL w="28575" cap="flat" cmpd="sng" algn="ctr">
                      <a:noFill/>
                      <a:prstDash val="sysDot"/>
                      <a:round/>
                      <a:headEnd type="none" w="med" len="med"/>
                      <a:tailEnd type="none" w="med" len="med"/>
                    </a:lnL>
                    <a:lnR w="28575" cap="flat" cmpd="sng" algn="ctr">
                      <a:noFill/>
                      <a:prstDash val="sysDot"/>
                      <a:round/>
                      <a:headEnd type="none" w="med" len="med"/>
                      <a:tailEnd type="none" w="med" len="med"/>
                    </a:lnR>
                    <a:lnT w="28575" cap="flat" cmpd="sng" algn="ctr">
                      <a:solidFill>
                        <a:schemeClr val="tx1"/>
                      </a:solidFill>
                      <a:prstDash val="sysDot"/>
                      <a:round/>
                      <a:headEnd type="none" w="med" len="med"/>
                      <a:tailEnd type="none" w="med" len="med"/>
                    </a:lnT>
                    <a:lnB w="28575" cap="flat" cmpd="sng" algn="ctr">
                      <a:noFill/>
                      <a:prstDash val="sysDot"/>
                      <a:round/>
                      <a:headEnd type="none" w="med" len="med"/>
                      <a:tailEnd type="none" w="med" len="med"/>
                    </a:lnB>
                    <a:noFill/>
                  </a:tcPr>
                </a:tc>
                <a:tc>
                  <a:txBody>
                    <a:bodyPr/>
                    <a:lstStyle/>
                    <a:p>
                      <a:pPr marL="0" algn="ctr" defTabSz="914400" rtl="0" eaLnBrk="1" fontAlgn="b" latinLnBrk="0" hangingPunct="1"/>
                      <a:r>
                        <a:rPr lang="en-US" sz="16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756 </a:t>
                      </a:r>
                    </a:p>
                  </a:txBody>
                  <a:tcPr marL="9525" marR="9525" marT="9525" marB="0" anchor="ctr">
                    <a:lnL w="28575" cap="flat" cmpd="sng" algn="ctr">
                      <a:noFill/>
                      <a:prstDash val="sysDot"/>
                      <a:round/>
                      <a:headEnd type="none" w="med" len="med"/>
                      <a:tailEnd type="none" w="med" len="med"/>
                    </a:lnL>
                    <a:lnR w="28575" cap="flat" cmpd="sng" algn="ctr">
                      <a:noFill/>
                      <a:prstDash val="sysDot"/>
                      <a:round/>
                      <a:headEnd type="none" w="med" len="med"/>
                      <a:tailEnd type="none" w="med" len="med"/>
                    </a:lnR>
                    <a:lnT w="28575" cap="flat" cmpd="sng" algn="ctr">
                      <a:solidFill>
                        <a:schemeClr val="tx1"/>
                      </a:solidFill>
                      <a:prstDash val="sysDot"/>
                      <a:round/>
                      <a:headEnd type="none" w="med" len="med"/>
                      <a:tailEnd type="none" w="med" len="med"/>
                    </a:lnT>
                    <a:lnB w="28575" cap="flat" cmpd="sng" algn="ctr">
                      <a:noFill/>
                      <a:prstDash val="sysDot"/>
                      <a:round/>
                      <a:headEnd type="none" w="med" len="med"/>
                      <a:tailEnd type="none" w="med" len="med"/>
                    </a:lnB>
                    <a:noFill/>
                  </a:tcPr>
                </a:tc>
                <a:tc>
                  <a:txBody>
                    <a:bodyPr/>
                    <a:lstStyle/>
                    <a:p>
                      <a:pPr marL="0" algn="ctr" defTabSz="914400" rtl="0" eaLnBrk="1" fontAlgn="b" latinLnBrk="0" hangingPunct="1"/>
                      <a:r>
                        <a:rPr lang="en-US" sz="16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1,088 </a:t>
                      </a:r>
                    </a:p>
                  </a:txBody>
                  <a:tcPr marL="9525" marR="9525" marT="9525" marB="0" anchor="ctr">
                    <a:lnL w="28575" cap="flat" cmpd="sng" algn="ctr">
                      <a:noFill/>
                      <a:prstDash val="sysDot"/>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ysDot"/>
                      <a:round/>
                      <a:headEnd type="none" w="med" len="med"/>
                      <a:tailEnd type="none" w="med" len="med"/>
                    </a:lnT>
                    <a:lnB w="28575" cap="flat" cmpd="sng" algn="ctr">
                      <a:noFill/>
                      <a:prstDash val="sysDot"/>
                      <a:round/>
                      <a:headEnd type="none" w="med" len="med"/>
                      <a:tailEnd type="none" w="med" len="med"/>
                    </a:lnB>
                    <a:noFill/>
                  </a:tcPr>
                </a:tc>
                <a:tc>
                  <a:txBody>
                    <a:bodyPr/>
                    <a:lstStyle/>
                    <a:p>
                      <a:pPr marL="0" algn="ctr" defTabSz="914400" rtl="0" eaLnBrk="1" fontAlgn="b" latinLnBrk="0" hangingPunct="1"/>
                      <a:r>
                        <a:rPr lang="en-US" sz="16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3.4%</a:t>
                      </a:r>
                    </a:p>
                  </a:txBody>
                  <a:tcPr marL="9525" marR="9525" marT="9525" marB="0" anchor="ctr">
                    <a:lnL w="12700" cap="flat" cmpd="sng" algn="ctr">
                      <a:solidFill>
                        <a:schemeClr val="tx1"/>
                      </a:solidFill>
                      <a:prstDash val="solid"/>
                      <a:round/>
                      <a:headEnd type="none" w="med" len="med"/>
                      <a:tailEnd type="none" w="med" len="med"/>
                    </a:lnL>
                    <a:lnR w="28575" cap="flat" cmpd="sng" algn="ctr">
                      <a:noFill/>
                      <a:prstDash val="sysDot"/>
                      <a:round/>
                      <a:headEnd type="none" w="med" len="med"/>
                      <a:tailEnd type="none" w="med" len="med"/>
                    </a:lnR>
                    <a:lnT w="28575" cap="flat" cmpd="sng" algn="ctr">
                      <a:solidFill>
                        <a:schemeClr val="tx1"/>
                      </a:solidFill>
                      <a:prstDash val="sysDot"/>
                      <a:round/>
                      <a:headEnd type="none" w="med" len="med"/>
                      <a:tailEnd type="none" w="med" len="med"/>
                    </a:lnT>
                    <a:lnB w="28575" cap="flat" cmpd="sng" algn="ctr">
                      <a:noFill/>
                      <a:prstDash val="sysDot"/>
                      <a:round/>
                      <a:headEnd type="none" w="med" len="med"/>
                      <a:tailEnd type="none" w="med" len="med"/>
                    </a:lnB>
                    <a:noFill/>
                  </a:tcPr>
                </a:tc>
                <a:tc>
                  <a:txBody>
                    <a:bodyPr/>
                    <a:lstStyle/>
                    <a:p>
                      <a:pPr marL="0" algn="ctr" defTabSz="914400" rtl="0" eaLnBrk="1" fontAlgn="b" latinLnBrk="0" hangingPunct="1"/>
                      <a:r>
                        <a:rPr lang="en-US" sz="16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3.9%</a:t>
                      </a:r>
                    </a:p>
                  </a:txBody>
                  <a:tcPr marL="9525" marR="9525" marT="9525" marB="0" anchor="ctr">
                    <a:lnL w="28575" cap="flat" cmpd="sng" algn="ctr">
                      <a:noFill/>
                      <a:prstDash val="sysDot"/>
                      <a:round/>
                      <a:headEnd type="none" w="med" len="med"/>
                      <a:tailEnd type="none" w="med" len="med"/>
                    </a:lnL>
                    <a:lnR w="28575" cap="flat" cmpd="sng" algn="ctr">
                      <a:noFill/>
                      <a:prstDash val="sysDot"/>
                      <a:round/>
                      <a:headEnd type="none" w="med" len="med"/>
                      <a:tailEnd type="none" w="med" len="med"/>
                    </a:lnR>
                    <a:lnT w="28575" cap="flat" cmpd="sng" algn="ctr">
                      <a:solidFill>
                        <a:schemeClr val="tx1"/>
                      </a:solidFill>
                      <a:prstDash val="sysDot"/>
                      <a:round/>
                      <a:headEnd type="none" w="med" len="med"/>
                      <a:tailEnd type="none" w="med" len="med"/>
                    </a:lnT>
                    <a:lnB w="28575" cap="flat" cmpd="sng" algn="ctr">
                      <a:noFill/>
                      <a:prstDash val="sysDot"/>
                      <a:round/>
                      <a:headEnd type="none" w="med" len="med"/>
                      <a:tailEnd type="none" w="med" len="med"/>
                    </a:lnB>
                    <a:noFill/>
                  </a:tcPr>
                </a:tc>
                <a:tc>
                  <a:txBody>
                    <a:bodyPr/>
                    <a:lstStyle/>
                    <a:p>
                      <a:pPr marL="0" algn="ctr" defTabSz="914400" rtl="0" eaLnBrk="1" fontAlgn="b" latinLnBrk="0" hangingPunct="1"/>
                      <a:r>
                        <a:rPr lang="en-US" sz="16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3.7%</a:t>
                      </a:r>
                    </a:p>
                  </a:txBody>
                  <a:tcPr marL="9525" marR="9525" marT="9525" marB="0" anchor="ctr">
                    <a:lnL w="28575" cap="flat" cmpd="sng" algn="ctr">
                      <a:noFill/>
                      <a:prstDash val="sysDot"/>
                      <a:round/>
                      <a:headEnd type="none" w="med" len="med"/>
                      <a:tailEnd type="none" w="med" len="med"/>
                    </a:lnL>
                    <a:lnT w="28575" cap="flat" cmpd="sng" algn="ctr">
                      <a:solidFill>
                        <a:schemeClr val="tx1"/>
                      </a:solidFill>
                      <a:prstDash val="sysDot"/>
                      <a:round/>
                      <a:headEnd type="none" w="med" len="med"/>
                      <a:tailEnd type="none" w="med" len="med"/>
                    </a:lnT>
                    <a:lnB w="28575" cap="flat" cmpd="sng" algn="ctr">
                      <a:noFill/>
                      <a:prstDash val="sysDot"/>
                      <a:round/>
                      <a:headEnd type="none" w="med" len="med"/>
                      <a:tailEnd type="none" w="med" len="med"/>
                    </a:lnB>
                    <a:noFill/>
                  </a:tcPr>
                </a:tc>
                <a:extLst>
                  <a:ext uri="{0D108BD9-81ED-4DB2-BD59-A6C34878D82A}">
                    <a16:rowId xmlns="" xmlns:a16="http://schemas.microsoft.com/office/drawing/2014/main" val="10003"/>
                  </a:ext>
                </a:extLst>
              </a:tr>
              <a:tr h="781067">
                <a:tc>
                  <a:txBody>
                    <a:bodyPr/>
                    <a:lstStyle/>
                    <a:p>
                      <a:pPr marL="0" algn="l" defTabSz="914400" rtl="0" eaLnBrk="1" fontAlgn="b" latinLnBrk="0" hangingPunct="1"/>
                      <a:r>
                        <a:rPr lang="en-US" sz="2000" b="0" i="0" u="none" strike="noStrike" kern="1200" dirty="0">
                          <a:solidFill>
                            <a:srgbClr val="000000"/>
                          </a:solidFill>
                          <a:effectLst/>
                          <a:latin typeface="Calibri" panose="020F0502020204030204" pitchFamily="34" charset="0"/>
                          <a:ea typeface="+mn-ea"/>
                          <a:cs typeface="+mn-cs"/>
                        </a:rPr>
                        <a:t> Containers, Unloaded</a:t>
                      </a:r>
                    </a:p>
                    <a:p>
                      <a:pPr marL="0" marR="0" lvl="0" indent="0" algn="l" defTabSz="914400" rtl="0" eaLnBrk="1" fontAlgn="b" latinLnBrk="0" hangingPunct="1">
                        <a:lnSpc>
                          <a:spcPct val="100000"/>
                        </a:lnSpc>
                        <a:spcBef>
                          <a:spcPts val="0"/>
                        </a:spcBef>
                        <a:spcAft>
                          <a:spcPts val="0"/>
                        </a:spcAft>
                        <a:buClrTx/>
                        <a:buSzTx/>
                        <a:buFontTx/>
                        <a:buNone/>
                        <a:tabLst/>
                        <a:defRPr/>
                      </a:pPr>
                      <a:r>
                        <a:rPr lang="en-US" sz="1400" b="0" i="0" u="none" strike="noStrike" kern="1200" baseline="0" dirty="0">
                          <a:solidFill>
                            <a:schemeClr val="tx1"/>
                          </a:solidFill>
                          <a:effectLst/>
                          <a:latin typeface="+mn-lt"/>
                          <a:ea typeface="+mn-ea"/>
                          <a:cs typeface="+mn-cs"/>
                        </a:rPr>
                        <a:t>Thousands units, 40 ft.</a:t>
                      </a:r>
                      <a:endParaRPr lang="he-IL" sz="1400" b="0" i="0" u="none" strike="noStrike" kern="1200" baseline="0" dirty="0">
                        <a:solidFill>
                          <a:schemeClr val="tx1"/>
                        </a:solidFill>
                        <a:effectLst/>
                        <a:latin typeface="+mn-lt"/>
                        <a:ea typeface="+mn-ea"/>
                        <a:cs typeface="+mn-cs"/>
                      </a:endParaRPr>
                    </a:p>
                  </a:txBody>
                  <a:tcPr marL="9525" marR="9525" marT="9525" marB="0" anchor="ctr">
                    <a:lnR w="12700" cap="flat" cmpd="sng" algn="ctr">
                      <a:solidFill>
                        <a:schemeClr val="tx1"/>
                      </a:solidFill>
                      <a:prstDash val="solid"/>
                      <a:round/>
                      <a:headEnd type="none" w="med" len="med"/>
                      <a:tailEnd type="none" w="med" len="med"/>
                    </a:lnR>
                    <a:lnT w="28575" cap="flat" cmpd="sng" algn="ctr">
                      <a:noFill/>
                      <a:prstDash val="sysDot"/>
                      <a:round/>
                      <a:headEnd type="none" w="med" len="med"/>
                      <a:tailEnd type="none" w="med" len="med"/>
                    </a:lnT>
                    <a:lnB w="28575" cap="flat" cmpd="sng" algn="ctr">
                      <a:noFill/>
                      <a:prstDash val="sysDot"/>
                      <a:round/>
                      <a:headEnd type="none" w="med" len="med"/>
                      <a:tailEnd type="none" w="med" len="med"/>
                    </a:lnB>
                    <a:noFill/>
                  </a:tcPr>
                </a:tc>
                <a:tc>
                  <a:txBody>
                    <a:bodyPr/>
                    <a:lstStyle/>
                    <a:p>
                      <a:pPr marL="0" algn="ctr" defTabSz="914400" rtl="0" eaLnBrk="1" fontAlgn="b" latinLnBrk="0" hangingPunct="1"/>
                      <a:r>
                        <a:rPr lang="en-US" sz="16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449 </a:t>
                      </a:r>
                    </a:p>
                  </a:txBody>
                  <a:tcPr marL="9525" marR="9525" marT="9525" marB="0" anchor="ctr">
                    <a:lnL w="12700" cap="flat" cmpd="sng" algn="ctr">
                      <a:solidFill>
                        <a:schemeClr val="tx1"/>
                      </a:solidFill>
                      <a:prstDash val="solid"/>
                      <a:round/>
                      <a:headEnd type="none" w="med" len="med"/>
                      <a:tailEnd type="none" w="med" len="med"/>
                    </a:lnL>
                    <a:lnR w="28575" cap="flat" cmpd="sng" algn="ctr">
                      <a:noFill/>
                      <a:prstDash val="sysDot"/>
                      <a:round/>
                      <a:headEnd type="none" w="med" len="med"/>
                      <a:tailEnd type="none" w="med" len="med"/>
                    </a:lnR>
                    <a:lnT w="28575" cap="flat" cmpd="sng" algn="ctr">
                      <a:noFill/>
                      <a:prstDash val="sysDot"/>
                      <a:round/>
                      <a:headEnd type="none" w="med" len="med"/>
                      <a:tailEnd type="none" w="med" len="med"/>
                    </a:lnT>
                    <a:lnB w="28575" cap="flat" cmpd="sng" algn="ctr">
                      <a:noFill/>
                      <a:prstDash val="sysDot"/>
                      <a:round/>
                      <a:headEnd type="none" w="med" len="med"/>
                      <a:tailEnd type="none" w="med" len="med"/>
                    </a:lnB>
                    <a:noFill/>
                  </a:tcPr>
                </a:tc>
                <a:tc>
                  <a:txBody>
                    <a:bodyPr/>
                    <a:lstStyle/>
                    <a:p>
                      <a:pPr marL="0" algn="ctr" defTabSz="914400" rtl="0" eaLnBrk="1" fontAlgn="b" latinLnBrk="0" hangingPunct="1"/>
                      <a:r>
                        <a:rPr lang="en-US" sz="16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743 </a:t>
                      </a:r>
                    </a:p>
                  </a:txBody>
                  <a:tcPr marL="9525" marR="9525" marT="9525" marB="0" anchor="ctr">
                    <a:lnL w="28575" cap="flat" cmpd="sng" algn="ctr">
                      <a:noFill/>
                      <a:prstDash val="sysDot"/>
                      <a:round/>
                      <a:headEnd type="none" w="med" len="med"/>
                      <a:tailEnd type="none" w="med" len="med"/>
                    </a:lnL>
                    <a:lnR w="28575" cap="flat" cmpd="sng" algn="ctr">
                      <a:noFill/>
                      <a:prstDash val="sysDot"/>
                      <a:round/>
                      <a:headEnd type="none" w="med" len="med"/>
                      <a:tailEnd type="none" w="med" len="med"/>
                    </a:lnR>
                    <a:lnT w="28575" cap="flat" cmpd="sng" algn="ctr">
                      <a:noFill/>
                      <a:prstDash val="sysDot"/>
                      <a:round/>
                      <a:headEnd type="none" w="med" len="med"/>
                      <a:tailEnd type="none" w="med" len="med"/>
                    </a:lnT>
                    <a:lnB w="28575" cap="flat" cmpd="sng" algn="ctr">
                      <a:noFill/>
                      <a:prstDash val="sysDot"/>
                      <a:round/>
                      <a:headEnd type="none" w="med" len="med"/>
                      <a:tailEnd type="none" w="med" len="med"/>
                    </a:lnB>
                    <a:noFill/>
                  </a:tcPr>
                </a:tc>
                <a:tc>
                  <a:txBody>
                    <a:bodyPr/>
                    <a:lstStyle/>
                    <a:p>
                      <a:pPr marL="0" algn="ctr" defTabSz="914400" rtl="0" eaLnBrk="1" fontAlgn="b" latinLnBrk="0" hangingPunct="1"/>
                      <a:r>
                        <a:rPr lang="en-US" sz="16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1,128 </a:t>
                      </a:r>
                    </a:p>
                  </a:txBody>
                  <a:tcPr marL="9525" marR="9525" marT="9525" marB="0" anchor="ctr">
                    <a:lnL w="28575" cap="flat" cmpd="sng" algn="ctr">
                      <a:noFill/>
                      <a:prstDash val="sysDot"/>
                      <a:round/>
                      <a:headEnd type="none" w="med" len="med"/>
                      <a:tailEnd type="none" w="med" len="med"/>
                    </a:lnL>
                    <a:lnR w="28575" cap="flat" cmpd="sng" algn="ctr">
                      <a:noFill/>
                      <a:prstDash val="sysDot"/>
                      <a:round/>
                      <a:headEnd type="none" w="med" len="med"/>
                      <a:tailEnd type="none" w="med" len="med"/>
                    </a:lnR>
                    <a:lnT w="28575" cap="flat" cmpd="sng" algn="ctr">
                      <a:noFill/>
                      <a:prstDash val="sysDot"/>
                      <a:round/>
                      <a:headEnd type="none" w="med" len="med"/>
                      <a:tailEnd type="none" w="med" len="med"/>
                    </a:lnT>
                    <a:lnB w="28575" cap="flat" cmpd="sng" algn="ctr">
                      <a:noFill/>
                      <a:prstDash val="sysDot"/>
                      <a:round/>
                      <a:headEnd type="none" w="med" len="med"/>
                      <a:tailEnd type="none" w="med" len="med"/>
                    </a:lnB>
                    <a:noFill/>
                  </a:tcPr>
                </a:tc>
                <a:tc>
                  <a:txBody>
                    <a:bodyPr/>
                    <a:lstStyle/>
                    <a:p>
                      <a:pPr marL="0" algn="ctr" defTabSz="914400" rtl="0" eaLnBrk="1" fontAlgn="b" latinLnBrk="0" hangingPunct="1"/>
                      <a:r>
                        <a:rPr lang="en-US" sz="16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1,631 </a:t>
                      </a:r>
                    </a:p>
                  </a:txBody>
                  <a:tcPr marL="9525" marR="9525" marT="9525" marB="0" anchor="ctr">
                    <a:lnL w="28575" cap="flat" cmpd="sng" algn="ctr">
                      <a:noFill/>
                      <a:prstDash val="sysDot"/>
                      <a:round/>
                      <a:headEnd type="none" w="med" len="med"/>
                      <a:tailEnd type="none" w="med" len="med"/>
                    </a:lnL>
                    <a:lnR w="12700" cap="flat" cmpd="sng" algn="ctr">
                      <a:solidFill>
                        <a:schemeClr val="tx1"/>
                      </a:solidFill>
                      <a:prstDash val="solid"/>
                      <a:round/>
                      <a:headEnd type="none" w="med" len="med"/>
                      <a:tailEnd type="none" w="med" len="med"/>
                    </a:lnR>
                    <a:lnT w="28575" cap="flat" cmpd="sng" algn="ctr">
                      <a:noFill/>
                      <a:prstDash val="sysDot"/>
                      <a:round/>
                      <a:headEnd type="none" w="med" len="med"/>
                      <a:tailEnd type="none" w="med" len="med"/>
                    </a:lnT>
                    <a:lnB w="28575" cap="flat" cmpd="sng" algn="ctr">
                      <a:noFill/>
                      <a:prstDash val="sysDot"/>
                      <a:round/>
                      <a:headEnd type="none" w="med" len="med"/>
                      <a:tailEnd type="none" w="med" len="med"/>
                    </a:lnB>
                    <a:noFill/>
                  </a:tcPr>
                </a:tc>
                <a:tc>
                  <a:txBody>
                    <a:bodyPr/>
                    <a:lstStyle/>
                    <a:p>
                      <a:pPr marL="0" algn="ctr" defTabSz="914400" rtl="0" eaLnBrk="1" fontAlgn="b" latinLnBrk="0" hangingPunct="1"/>
                      <a:r>
                        <a:rPr lang="en-US" sz="16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5.2%</a:t>
                      </a:r>
                    </a:p>
                  </a:txBody>
                  <a:tcPr marL="9525" marR="9525" marT="9525" marB="0" anchor="ctr">
                    <a:lnL w="12700" cap="flat" cmpd="sng" algn="ctr">
                      <a:solidFill>
                        <a:schemeClr val="tx1"/>
                      </a:solidFill>
                      <a:prstDash val="solid"/>
                      <a:round/>
                      <a:headEnd type="none" w="med" len="med"/>
                      <a:tailEnd type="none" w="med" len="med"/>
                    </a:lnL>
                    <a:lnR w="28575" cap="flat" cmpd="sng" algn="ctr">
                      <a:noFill/>
                      <a:prstDash val="sysDot"/>
                      <a:round/>
                      <a:headEnd type="none" w="med" len="med"/>
                      <a:tailEnd type="none" w="med" len="med"/>
                    </a:lnR>
                    <a:lnT w="28575" cap="flat" cmpd="sng" algn="ctr">
                      <a:noFill/>
                      <a:prstDash val="sysDot"/>
                      <a:round/>
                      <a:headEnd type="none" w="med" len="med"/>
                      <a:tailEnd type="none" w="med" len="med"/>
                    </a:lnT>
                    <a:lnB w="28575" cap="flat" cmpd="sng" algn="ctr">
                      <a:noFill/>
                      <a:prstDash val="sysDot"/>
                      <a:round/>
                      <a:headEnd type="none" w="med" len="med"/>
                      <a:tailEnd type="none" w="med" len="med"/>
                    </a:lnB>
                    <a:noFill/>
                  </a:tcPr>
                </a:tc>
                <a:tc>
                  <a:txBody>
                    <a:bodyPr/>
                    <a:lstStyle/>
                    <a:p>
                      <a:pPr marL="0" algn="ctr" defTabSz="914400" rtl="0" eaLnBrk="1" fontAlgn="b" latinLnBrk="0" hangingPunct="1"/>
                      <a:r>
                        <a:rPr lang="en-US" sz="16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4.3%</a:t>
                      </a:r>
                    </a:p>
                  </a:txBody>
                  <a:tcPr marL="9525" marR="9525" marT="9525" marB="0" anchor="ctr">
                    <a:lnL w="28575" cap="flat" cmpd="sng" algn="ctr">
                      <a:noFill/>
                      <a:prstDash val="sysDot"/>
                      <a:round/>
                      <a:headEnd type="none" w="med" len="med"/>
                      <a:tailEnd type="none" w="med" len="med"/>
                    </a:lnL>
                    <a:lnR w="28575" cap="flat" cmpd="sng" algn="ctr">
                      <a:noFill/>
                      <a:prstDash val="sysDot"/>
                      <a:round/>
                      <a:headEnd type="none" w="med" len="med"/>
                      <a:tailEnd type="none" w="med" len="med"/>
                    </a:lnR>
                    <a:lnT w="28575" cap="flat" cmpd="sng" algn="ctr">
                      <a:noFill/>
                      <a:prstDash val="sysDot"/>
                      <a:round/>
                      <a:headEnd type="none" w="med" len="med"/>
                      <a:tailEnd type="none" w="med" len="med"/>
                    </a:lnT>
                    <a:lnB w="28575" cap="flat" cmpd="sng" algn="ctr">
                      <a:noFill/>
                      <a:prstDash val="sysDot"/>
                      <a:round/>
                      <a:headEnd type="none" w="med" len="med"/>
                      <a:tailEnd type="none" w="med" len="med"/>
                    </a:lnB>
                    <a:noFill/>
                  </a:tcPr>
                </a:tc>
                <a:tc>
                  <a:txBody>
                    <a:bodyPr/>
                    <a:lstStyle/>
                    <a:p>
                      <a:pPr marL="0" algn="ctr" defTabSz="914400" rtl="0" eaLnBrk="1" fontAlgn="b" latinLnBrk="0" hangingPunct="1"/>
                      <a:r>
                        <a:rPr lang="en-US" sz="16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3.8%</a:t>
                      </a:r>
                    </a:p>
                  </a:txBody>
                  <a:tcPr marL="9525" marR="9525" marT="9525" marB="0" anchor="ctr">
                    <a:lnL w="28575" cap="flat" cmpd="sng" algn="ctr">
                      <a:noFill/>
                      <a:prstDash val="sysDot"/>
                      <a:round/>
                      <a:headEnd type="none" w="med" len="med"/>
                      <a:tailEnd type="none" w="med" len="med"/>
                    </a:lnL>
                    <a:lnT w="28575" cap="flat" cmpd="sng" algn="ctr">
                      <a:noFill/>
                      <a:prstDash val="sysDot"/>
                      <a:round/>
                      <a:headEnd type="none" w="med" len="med"/>
                      <a:tailEnd type="none" w="med" len="med"/>
                    </a:lnT>
                    <a:lnB w="28575" cap="flat" cmpd="sng" algn="ctr">
                      <a:noFill/>
                      <a:prstDash val="sysDot"/>
                      <a:round/>
                      <a:headEnd type="none" w="med" len="med"/>
                      <a:tailEnd type="none" w="med" len="med"/>
                    </a:lnB>
                    <a:noFill/>
                  </a:tcPr>
                </a:tc>
                <a:extLst>
                  <a:ext uri="{0D108BD9-81ED-4DB2-BD59-A6C34878D82A}">
                    <a16:rowId xmlns="" xmlns:a16="http://schemas.microsoft.com/office/drawing/2014/main" val="10004"/>
                  </a:ext>
                </a:extLst>
              </a:tr>
              <a:tr h="781067">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800" b="0" i="0" u="none" strike="noStrike" kern="1200" dirty="0">
                          <a:solidFill>
                            <a:srgbClr val="000000"/>
                          </a:solidFill>
                          <a:effectLst/>
                          <a:latin typeface="Calibri" panose="020F0502020204030204" pitchFamily="34" charset="0"/>
                          <a:ea typeface="+mn-ea"/>
                          <a:cs typeface="+mn-cs"/>
                        </a:rPr>
                        <a:t> % of 40</a:t>
                      </a:r>
                      <a:r>
                        <a:rPr lang="en-US" sz="1800" b="0" i="0" u="none" strike="noStrike" kern="1200" baseline="0" dirty="0">
                          <a:solidFill>
                            <a:srgbClr val="000000"/>
                          </a:solidFill>
                          <a:effectLst/>
                          <a:latin typeface="Calibri" panose="020F0502020204030204" pitchFamily="34" charset="0"/>
                          <a:ea typeface="+mn-ea"/>
                          <a:cs typeface="+mn-cs"/>
                        </a:rPr>
                        <a:t> </a:t>
                      </a:r>
                      <a:r>
                        <a:rPr lang="en-US" sz="1800" b="0" i="0" u="none" strike="noStrike" kern="1200" dirty="0">
                          <a:solidFill>
                            <a:srgbClr val="000000"/>
                          </a:solidFill>
                          <a:effectLst/>
                          <a:latin typeface="Calibri" panose="020F0502020204030204" pitchFamily="34" charset="0"/>
                          <a:ea typeface="+mn-ea"/>
                          <a:cs typeface="+mn-cs"/>
                        </a:rPr>
                        <a:t>ft. containers out of total number of units</a:t>
                      </a:r>
                      <a:endParaRPr lang="he-IL" sz="1800" b="0" i="0" u="none" strike="noStrike" kern="1200" dirty="0">
                        <a:solidFill>
                          <a:srgbClr val="000000"/>
                        </a:solidFill>
                        <a:effectLst/>
                        <a:latin typeface="Calibri" panose="020F0502020204030204" pitchFamily="34" charset="0"/>
                        <a:ea typeface="+mn-ea"/>
                        <a:cs typeface="+mn-cs"/>
                      </a:endParaRPr>
                    </a:p>
                  </a:txBody>
                  <a:tcPr marL="9525" marR="9525" marT="9525" marB="0" anchor="ctr">
                    <a:lnR w="12700" cap="flat" cmpd="sng" algn="ctr">
                      <a:solidFill>
                        <a:schemeClr val="tx1"/>
                      </a:solidFill>
                      <a:prstDash val="solid"/>
                      <a:round/>
                      <a:headEnd type="none" w="med" len="med"/>
                      <a:tailEnd type="none" w="med" len="med"/>
                    </a:lnR>
                    <a:lnT w="28575" cap="flat" cmpd="sng" algn="ctr">
                      <a:noFill/>
                      <a:prstDash val="sysDot"/>
                      <a:round/>
                      <a:headEnd type="none" w="med" len="med"/>
                      <a:tailEnd type="none" w="med" len="med"/>
                    </a:lnT>
                    <a:lnB w="28575" cap="flat" cmpd="sng" algn="ctr">
                      <a:solidFill>
                        <a:schemeClr val="tx1"/>
                      </a:solidFill>
                      <a:prstDash val="sysDot"/>
                      <a:round/>
                      <a:headEnd type="none" w="med" len="med"/>
                      <a:tailEnd type="none" w="med" len="med"/>
                    </a:lnB>
                    <a:noFill/>
                  </a:tcPr>
                </a:tc>
                <a:tc>
                  <a:txBody>
                    <a:bodyPr/>
                    <a:lstStyle/>
                    <a:p>
                      <a:pPr marL="0" algn="ctr" defTabSz="914400" rtl="0" eaLnBrk="1" fontAlgn="b" latinLnBrk="0" hangingPunct="1"/>
                      <a:r>
                        <a:rPr lang="en-US" sz="16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55%</a:t>
                      </a:r>
                    </a:p>
                  </a:txBody>
                  <a:tcPr marL="9525" marR="9525" marT="9525" marB="0" anchor="ctr">
                    <a:lnL w="12700" cap="flat" cmpd="sng" algn="ctr">
                      <a:solidFill>
                        <a:schemeClr val="tx1"/>
                      </a:solidFill>
                      <a:prstDash val="solid"/>
                      <a:round/>
                      <a:headEnd type="none" w="med" len="med"/>
                      <a:tailEnd type="none" w="med" len="med"/>
                    </a:lnL>
                    <a:lnR w="28575" cap="flat" cmpd="sng" algn="ctr">
                      <a:noFill/>
                      <a:prstDash val="sysDot"/>
                      <a:round/>
                      <a:headEnd type="none" w="med" len="med"/>
                      <a:tailEnd type="none" w="med" len="med"/>
                    </a:lnR>
                    <a:lnT w="28575" cap="flat" cmpd="sng" algn="ctr">
                      <a:noFill/>
                      <a:prstDash val="sysDot"/>
                      <a:round/>
                      <a:headEnd type="none" w="med" len="med"/>
                      <a:tailEnd type="none" w="med" len="med"/>
                    </a:lnT>
                    <a:lnB w="28575" cap="flat" cmpd="sng" algn="ctr">
                      <a:solidFill>
                        <a:schemeClr val="tx1"/>
                      </a:solidFill>
                      <a:prstDash val="sysDot"/>
                      <a:round/>
                      <a:headEnd type="none" w="med" len="med"/>
                      <a:tailEnd type="none" w="med" len="med"/>
                    </a:lnB>
                    <a:noFill/>
                  </a:tcPr>
                </a:tc>
                <a:tc>
                  <a:txBody>
                    <a:bodyPr/>
                    <a:lstStyle/>
                    <a:p>
                      <a:pPr marL="0" algn="ctr" defTabSz="914400" rtl="0" eaLnBrk="1" fontAlgn="b" latinLnBrk="0" hangingPunct="1"/>
                      <a:r>
                        <a:rPr lang="en-US" sz="16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59%</a:t>
                      </a:r>
                    </a:p>
                  </a:txBody>
                  <a:tcPr marL="9525" marR="9525" marT="9525" marB="0" anchor="ctr">
                    <a:lnL w="28575" cap="flat" cmpd="sng" algn="ctr">
                      <a:noFill/>
                      <a:prstDash val="sysDot"/>
                      <a:round/>
                      <a:headEnd type="none" w="med" len="med"/>
                      <a:tailEnd type="none" w="med" len="med"/>
                    </a:lnL>
                    <a:lnR w="28575" cap="flat" cmpd="sng" algn="ctr">
                      <a:noFill/>
                      <a:prstDash val="sysDot"/>
                      <a:round/>
                      <a:headEnd type="none" w="med" len="med"/>
                      <a:tailEnd type="none" w="med" len="med"/>
                    </a:lnR>
                    <a:lnT w="28575" cap="flat" cmpd="sng" algn="ctr">
                      <a:noFill/>
                      <a:prstDash val="sysDot"/>
                      <a:round/>
                      <a:headEnd type="none" w="med" len="med"/>
                      <a:tailEnd type="none" w="med" len="med"/>
                    </a:lnT>
                    <a:lnB w="28575" cap="flat" cmpd="sng" algn="ctr">
                      <a:solidFill>
                        <a:schemeClr val="tx1"/>
                      </a:solidFill>
                      <a:prstDash val="sysDot"/>
                      <a:round/>
                      <a:headEnd type="none" w="med" len="med"/>
                      <a:tailEnd type="none" w="med" len="med"/>
                    </a:lnB>
                    <a:noFill/>
                  </a:tcPr>
                </a:tc>
                <a:tc>
                  <a:txBody>
                    <a:bodyPr/>
                    <a:lstStyle/>
                    <a:p>
                      <a:pPr marL="0" algn="ctr" defTabSz="914400" rtl="0" eaLnBrk="1" fontAlgn="b" latinLnBrk="0" hangingPunct="1"/>
                      <a:r>
                        <a:rPr lang="en-US" sz="16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60%</a:t>
                      </a:r>
                    </a:p>
                  </a:txBody>
                  <a:tcPr marL="9525" marR="9525" marT="9525" marB="0" anchor="ctr">
                    <a:lnL w="28575" cap="flat" cmpd="sng" algn="ctr">
                      <a:noFill/>
                      <a:prstDash val="sysDot"/>
                      <a:round/>
                      <a:headEnd type="none" w="med" len="med"/>
                      <a:tailEnd type="none" w="med" len="med"/>
                    </a:lnL>
                    <a:lnR w="28575" cap="flat" cmpd="sng" algn="ctr">
                      <a:noFill/>
                      <a:prstDash val="sysDot"/>
                      <a:round/>
                      <a:headEnd type="none" w="med" len="med"/>
                      <a:tailEnd type="none" w="med" len="med"/>
                    </a:lnR>
                    <a:lnT w="28575" cap="flat" cmpd="sng" algn="ctr">
                      <a:noFill/>
                      <a:prstDash val="sysDot"/>
                      <a:round/>
                      <a:headEnd type="none" w="med" len="med"/>
                      <a:tailEnd type="none" w="med" len="med"/>
                    </a:lnT>
                    <a:lnB w="28575" cap="flat" cmpd="sng" algn="ctr">
                      <a:solidFill>
                        <a:schemeClr val="tx1"/>
                      </a:solidFill>
                      <a:prstDash val="sysDot"/>
                      <a:round/>
                      <a:headEnd type="none" w="med" len="med"/>
                      <a:tailEnd type="none" w="med" len="med"/>
                    </a:lnB>
                    <a:noFill/>
                  </a:tcPr>
                </a:tc>
                <a:tc>
                  <a:txBody>
                    <a:bodyPr/>
                    <a:lstStyle/>
                    <a:p>
                      <a:pPr marL="0" algn="ctr" defTabSz="914400" rtl="0" eaLnBrk="1" fontAlgn="b" latinLnBrk="0" hangingPunct="1"/>
                      <a:r>
                        <a:rPr lang="en-US" sz="16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60%</a:t>
                      </a:r>
                    </a:p>
                  </a:txBody>
                  <a:tcPr marL="9525" marR="9525" marT="9525" marB="0" anchor="ctr">
                    <a:lnL w="28575" cap="flat" cmpd="sng" algn="ctr">
                      <a:noFill/>
                      <a:prstDash val="sysDot"/>
                      <a:round/>
                      <a:headEnd type="none" w="med" len="med"/>
                      <a:tailEnd type="none" w="med" len="med"/>
                    </a:lnL>
                    <a:lnR w="12700" cap="flat" cmpd="sng" algn="ctr">
                      <a:solidFill>
                        <a:schemeClr val="tx1"/>
                      </a:solidFill>
                      <a:prstDash val="solid"/>
                      <a:round/>
                      <a:headEnd type="none" w="med" len="med"/>
                      <a:tailEnd type="none" w="med" len="med"/>
                    </a:lnR>
                    <a:lnT w="28575" cap="flat" cmpd="sng" algn="ctr">
                      <a:noFill/>
                      <a:prstDash val="sysDot"/>
                      <a:round/>
                      <a:headEnd type="none" w="med" len="med"/>
                      <a:tailEnd type="none" w="med" len="med"/>
                    </a:lnT>
                    <a:lnB w="28575" cap="flat" cmpd="sng" algn="ctr">
                      <a:solidFill>
                        <a:schemeClr val="tx1"/>
                      </a:solidFill>
                      <a:prstDash val="sysDot"/>
                      <a:round/>
                      <a:headEnd type="none" w="med" len="med"/>
                      <a:tailEnd type="none" w="med" len="med"/>
                    </a:lnB>
                    <a:noFill/>
                  </a:tcPr>
                </a:tc>
                <a:tc>
                  <a:txBody>
                    <a:bodyPr/>
                    <a:lstStyle/>
                    <a:p>
                      <a:pPr marL="0" algn="ctr" defTabSz="914400" rtl="0" eaLnBrk="1" fontAlgn="b" latinLnBrk="0" hangingPunct="1"/>
                      <a:r>
                        <a:rPr lang="en-US" sz="16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0.8%</a:t>
                      </a:r>
                    </a:p>
                  </a:txBody>
                  <a:tcPr marL="9525" marR="9525" marT="9525" marB="0" anchor="ctr">
                    <a:lnL w="12700" cap="flat" cmpd="sng" algn="ctr">
                      <a:solidFill>
                        <a:schemeClr val="tx1"/>
                      </a:solidFill>
                      <a:prstDash val="solid"/>
                      <a:round/>
                      <a:headEnd type="none" w="med" len="med"/>
                      <a:tailEnd type="none" w="med" len="med"/>
                    </a:lnL>
                    <a:lnR w="28575" cap="flat" cmpd="sng" algn="ctr">
                      <a:noFill/>
                      <a:prstDash val="sysDot"/>
                      <a:round/>
                      <a:headEnd type="none" w="med" len="med"/>
                      <a:tailEnd type="none" w="med" len="med"/>
                    </a:lnR>
                    <a:lnT w="28575" cap="flat" cmpd="sng" algn="ctr">
                      <a:noFill/>
                      <a:prstDash val="sysDot"/>
                      <a:round/>
                      <a:headEnd type="none" w="med" len="med"/>
                      <a:tailEnd type="none" w="med" len="med"/>
                    </a:lnT>
                    <a:lnB w="28575" cap="flat" cmpd="sng" algn="ctr">
                      <a:solidFill>
                        <a:schemeClr val="tx1"/>
                      </a:solidFill>
                      <a:prstDash val="sysDot"/>
                      <a:round/>
                      <a:headEnd type="none" w="med" len="med"/>
                      <a:tailEnd type="none" w="med" len="med"/>
                    </a:lnB>
                    <a:noFill/>
                  </a:tcPr>
                </a:tc>
                <a:tc>
                  <a:txBody>
                    <a:bodyPr/>
                    <a:lstStyle/>
                    <a:p>
                      <a:pPr marL="0" algn="ctr" defTabSz="914400" rtl="0" eaLnBrk="1" fontAlgn="b" latinLnBrk="0" hangingPunct="1"/>
                      <a:r>
                        <a:rPr lang="en-US" sz="16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0.1%</a:t>
                      </a:r>
                    </a:p>
                  </a:txBody>
                  <a:tcPr marL="9525" marR="9525" marT="9525" marB="0" anchor="ctr">
                    <a:lnL w="28575" cap="flat" cmpd="sng" algn="ctr">
                      <a:noFill/>
                      <a:prstDash val="sysDot"/>
                      <a:round/>
                      <a:headEnd type="none" w="med" len="med"/>
                      <a:tailEnd type="none" w="med" len="med"/>
                    </a:lnL>
                    <a:lnR w="28575" cap="flat" cmpd="sng" algn="ctr">
                      <a:noFill/>
                      <a:prstDash val="sysDot"/>
                      <a:round/>
                      <a:headEnd type="none" w="med" len="med"/>
                      <a:tailEnd type="none" w="med" len="med"/>
                    </a:lnR>
                    <a:lnT w="28575" cap="flat" cmpd="sng" algn="ctr">
                      <a:noFill/>
                      <a:prstDash val="sysDot"/>
                      <a:round/>
                      <a:headEnd type="none" w="med" len="med"/>
                      <a:tailEnd type="none" w="med" len="med"/>
                    </a:lnT>
                    <a:lnB w="28575" cap="flat" cmpd="sng" algn="ctr">
                      <a:solidFill>
                        <a:schemeClr val="tx1"/>
                      </a:solidFill>
                      <a:prstDash val="sysDot"/>
                      <a:round/>
                      <a:headEnd type="none" w="med" len="med"/>
                      <a:tailEnd type="none" w="med" len="med"/>
                    </a:lnB>
                    <a:noFill/>
                  </a:tcPr>
                </a:tc>
                <a:tc>
                  <a:txBody>
                    <a:bodyPr/>
                    <a:lstStyle/>
                    <a:p>
                      <a:pPr marL="0" algn="ctr" defTabSz="914400" rtl="0" eaLnBrk="1" fontAlgn="b" latinLnBrk="0" hangingPunct="1"/>
                      <a:r>
                        <a:rPr lang="en-US" sz="16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0.0%</a:t>
                      </a:r>
                    </a:p>
                  </a:txBody>
                  <a:tcPr marL="9525" marR="9525" marT="9525" marB="0" anchor="ctr">
                    <a:lnL w="28575" cap="flat" cmpd="sng" algn="ctr">
                      <a:noFill/>
                      <a:prstDash val="sysDot"/>
                      <a:round/>
                      <a:headEnd type="none" w="med" len="med"/>
                      <a:tailEnd type="none" w="med" len="med"/>
                    </a:lnL>
                    <a:lnT w="28575" cap="flat" cmpd="sng" algn="ctr">
                      <a:noFill/>
                      <a:prstDash val="sysDot"/>
                      <a:round/>
                      <a:headEnd type="none" w="med" len="med"/>
                      <a:tailEnd type="none" w="med" len="med"/>
                    </a:lnT>
                    <a:lnB w="28575" cap="flat" cmpd="sng" algn="ctr">
                      <a:solidFill>
                        <a:schemeClr val="tx1"/>
                      </a:solidFill>
                      <a:prstDash val="sysDot"/>
                      <a:round/>
                      <a:headEnd type="none" w="med" len="med"/>
                      <a:tailEnd type="none" w="med" len="med"/>
                    </a:lnB>
                    <a:noFill/>
                  </a:tcPr>
                </a:tc>
                <a:extLst>
                  <a:ext uri="{0D108BD9-81ED-4DB2-BD59-A6C34878D82A}">
                    <a16:rowId xmlns="" xmlns:a16="http://schemas.microsoft.com/office/drawing/2014/main" val="10005"/>
                  </a:ext>
                </a:extLst>
              </a:tr>
              <a:tr h="599382">
                <a:tc>
                  <a:txBody>
                    <a:bodyPr/>
                    <a:lstStyle/>
                    <a:p>
                      <a:pPr marL="0" algn="l" defTabSz="914400" rtl="0" eaLnBrk="1" fontAlgn="b" latinLnBrk="0" hangingPunct="1"/>
                      <a:r>
                        <a:rPr lang="en-US" sz="1400" b="0" i="0" u="none" strike="noStrike" kern="1200" dirty="0">
                          <a:solidFill>
                            <a:srgbClr val="000000"/>
                          </a:solidFill>
                          <a:effectLst/>
                          <a:latin typeface="Calibri" panose="020F0502020204030204" pitchFamily="34" charset="0"/>
                          <a:ea typeface="+mn-ea"/>
                          <a:cs typeface="+mn-cs"/>
                        </a:rPr>
                        <a:t> </a:t>
                      </a:r>
                      <a:r>
                        <a:rPr lang="en-US" sz="1800" b="0" i="0" u="none" strike="noStrike" kern="1200" dirty="0">
                          <a:solidFill>
                            <a:srgbClr val="000000"/>
                          </a:solidFill>
                          <a:effectLst/>
                          <a:latin typeface="Calibri" panose="020F0502020204030204" pitchFamily="34" charset="0"/>
                          <a:ea typeface="+mn-ea"/>
                          <a:cs typeface="+mn-cs"/>
                        </a:rPr>
                        <a:t>Containers</a:t>
                      </a:r>
                      <a:r>
                        <a:rPr lang="en-US" sz="1800" b="0" i="0" u="none" strike="noStrike" kern="1200" baseline="0" dirty="0">
                          <a:solidFill>
                            <a:srgbClr val="000000"/>
                          </a:solidFill>
                          <a:effectLst/>
                          <a:latin typeface="Calibri" panose="020F0502020204030204" pitchFamily="34" charset="0"/>
                          <a:ea typeface="+mn-ea"/>
                          <a:cs typeface="+mn-cs"/>
                        </a:rPr>
                        <a:t>, Unloaded, </a:t>
                      </a:r>
                    </a:p>
                    <a:p>
                      <a:pPr marL="0" algn="l" defTabSz="914400" rtl="0" eaLnBrk="1" fontAlgn="b" latinLnBrk="0" hangingPunct="1"/>
                      <a:r>
                        <a:rPr lang="en-US" sz="1050" b="0" kern="1200" dirty="0">
                          <a:solidFill>
                            <a:schemeClr val="tx1"/>
                          </a:solidFill>
                          <a:latin typeface="+mn-lt"/>
                          <a:ea typeface="+mn-ea"/>
                          <a:cs typeface="+mn-cs"/>
                        </a:rPr>
                        <a:t>Thousands</a:t>
                      </a:r>
                      <a:r>
                        <a:rPr lang="en-US" sz="1400" b="0" i="0" u="none" strike="noStrike" kern="1200" baseline="0" dirty="0">
                          <a:solidFill>
                            <a:srgbClr val="000000"/>
                          </a:solidFill>
                          <a:effectLst/>
                          <a:latin typeface="Calibri" panose="020F0502020204030204" pitchFamily="34" charset="0"/>
                          <a:ea typeface="+mn-ea"/>
                          <a:cs typeface="+mn-cs"/>
                        </a:rPr>
                        <a:t> </a:t>
                      </a:r>
                      <a:r>
                        <a:rPr lang="en-US" sz="1050" b="0" kern="1200" dirty="0">
                          <a:solidFill>
                            <a:schemeClr val="tx1"/>
                          </a:solidFill>
                          <a:latin typeface="+mn-lt"/>
                          <a:ea typeface="+mn-ea"/>
                          <a:cs typeface="+mn-cs"/>
                        </a:rPr>
                        <a:t>TEU</a:t>
                      </a:r>
                      <a:endParaRPr lang="he-IL" sz="1400" b="0" kern="1200" dirty="0">
                        <a:solidFill>
                          <a:schemeClr val="tx1"/>
                        </a:solidFill>
                        <a:latin typeface="+mn-lt"/>
                        <a:ea typeface="+mn-ea"/>
                        <a:cs typeface="+mn-cs"/>
                      </a:endParaRPr>
                    </a:p>
                  </a:txBody>
                  <a:tcPr marL="9525" marR="9525" marT="9525" marB="0" anchor="ctr">
                    <a:lnR w="12700" cap="flat" cmpd="sng" algn="ctr">
                      <a:solidFill>
                        <a:schemeClr val="tx1"/>
                      </a:solidFill>
                      <a:prstDash val="solid"/>
                      <a:round/>
                      <a:headEnd type="none" w="med" len="med"/>
                      <a:tailEnd type="none" w="med" len="med"/>
                    </a:lnR>
                    <a:lnT w="28575" cap="flat" cmpd="sng" algn="ctr">
                      <a:solidFill>
                        <a:schemeClr val="tx1"/>
                      </a:solidFill>
                      <a:prstDash val="sysDot"/>
                      <a:round/>
                      <a:headEnd type="none" w="med" len="med"/>
                      <a:tailEnd type="none" w="med" len="med"/>
                    </a:lnT>
                    <a:lnB w="28575" cap="flat" cmpd="sng" algn="ctr">
                      <a:solidFill>
                        <a:schemeClr val="tx1"/>
                      </a:solidFill>
                      <a:prstDash val="solid"/>
                      <a:round/>
                      <a:headEnd type="none" w="med" len="med"/>
                      <a:tailEnd type="none" w="med" len="med"/>
                    </a:lnB>
                    <a:solidFill>
                      <a:schemeClr val="bg1">
                        <a:lumMod val="85000"/>
                      </a:schemeClr>
                    </a:solidFill>
                  </a:tcPr>
                </a:tc>
                <a:tc>
                  <a:txBody>
                    <a:bodyPr/>
                    <a:lstStyle/>
                    <a:p>
                      <a:pPr marL="0" algn="ctr" defTabSz="914400" rtl="0" eaLnBrk="1" fontAlgn="b" latinLnBrk="0" hangingPunct="1"/>
                      <a:r>
                        <a:rPr lang="en-US" sz="16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1,267 </a:t>
                      </a:r>
                    </a:p>
                  </a:txBody>
                  <a:tcPr marL="9525" marR="9525" marT="9525" marB="0" anchor="ctr">
                    <a:lnL w="12700" cap="flat" cmpd="sng" algn="ctr">
                      <a:solidFill>
                        <a:schemeClr val="tx1"/>
                      </a:solidFill>
                      <a:prstDash val="solid"/>
                      <a:round/>
                      <a:headEnd type="none" w="med" len="med"/>
                      <a:tailEnd type="none" w="med" len="med"/>
                    </a:lnL>
                    <a:lnR w="28575" cap="flat" cmpd="sng" algn="ctr">
                      <a:noFill/>
                      <a:prstDash val="sysDot"/>
                      <a:round/>
                      <a:headEnd type="none" w="med" len="med"/>
                      <a:tailEnd type="none" w="med" len="med"/>
                    </a:lnR>
                    <a:lnT w="28575" cap="flat" cmpd="sng" algn="ctr">
                      <a:solidFill>
                        <a:schemeClr val="tx1"/>
                      </a:solidFill>
                      <a:prstDash val="sysDot"/>
                      <a:round/>
                      <a:headEnd type="none" w="med" len="med"/>
                      <a:tailEnd type="none" w="med" len="med"/>
                    </a:lnT>
                    <a:lnB w="28575" cap="flat" cmpd="sng" algn="ctr">
                      <a:solidFill>
                        <a:schemeClr val="tx1"/>
                      </a:solidFill>
                      <a:prstDash val="solid"/>
                      <a:round/>
                      <a:headEnd type="none" w="med" len="med"/>
                      <a:tailEnd type="none" w="med" len="med"/>
                    </a:lnB>
                    <a:solidFill>
                      <a:schemeClr val="bg1">
                        <a:lumMod val="85000"/>
                      </a:schemeClr>
                    </a:solidFill>
                  </a:tcPr>
                </a:tc>
                <a:tc>
                  <a:txBody>
                    <a:bodyPr/>
                    <a:lstStyle/>
                    <a:p>
                      <a:pPr marL="0" algn="ctr" defTabSz="914400" rtl="0" eaLnBrk="1" fontAlgn="b" latinLnBrk="0" hangingPunct="1"/>
                      <a:r>
                        <a:rPr lang="en-US" sz="16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2,001 </a:t>
                      </a:r>
                    </a:p>
                  </a:txBody>
                  <a:tcPr marL="9525" marR="9525" marT="9525" marB="0" anchor="ctr">
                    <a:lnL w="28575" cap="flat" cmpd="sng" algn="ctr">
                      <a:noFill/>
                      <a:prstDash val="sysDot"/>
                      <a:round/>
                      <a:headEnd type="none" w="med" len="med"/>
                      <a:tailEnd type="none" w="med" len="med"/>
                    </a:lnL>
                    <a:lnR w="28575" cap="flat" cmpd="sng" algn="ctr">
                      <a:noFill/>
                      <a:prstDash val="sysDot"/>
                      <a:round/>
                      <a:headEnd type="none" w="med" len="med"/>
                      <a:tailEnd type="none" w="med" len="med"/>
                    </a:lnR>
                    <a:lnT w="28575" cap="flat" cmpd="sng" algn="ctr">
                      <a:solidFill>
                        <a:schemeClr val="tx1"/>
                      </a:solidFill>
                      <a:prstDash val="sysDot"/>
                      <a:round/>
                      <a:headEnd type="none" w="med" len="med"/>
                      <a:tailEnd type="none" w="med" len="med"/>
                    </a:lnT>
                    <a:lnB w="28575" cap="flat" cmpd="sng" algn="ctr">
                      <a:solidFill>
                        <a:schemeClr val="tx1"/>
                      </a:solidFill>
                      <a:prstDash val="solid"/>
                      <a:round/>
                      <a:headEnd type="none" w="med" len="med"/>
                      <a:tailEnd type="none" w="med" len="med"/>
                    </a:lnB>
                    <a:solidFill>
                      <a:schemeClr val="bg1">
                        <a:lumMod val="85000"/>
                      </a:schemeClr>
                    </a:solidFill>
                  </a:tcPr>
                </a:tc>
                <a:tc>
                  <a:txBody>
                    <a:bodyPr/>
                    <a:lstStyle/>
                    <a:p>
                      <a:pPr marL="0" algn="ctr" defTabSz="914400" rtl="0" eaLnBrk="1" fontAlgn="b" latinLnBrk="0" hangingPunct="1"/>
                      <a:r>
                        <a:rPr lang="en-US" sz="16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3,012 </a:t>
                      </a:r>
                    </a:p>
                  </a:txBody>
                  <a:tcPr marL="9525" marR="9525" marT="9525" marB="0" anchor="ctr">
                    <a:lnL w="28575" cap="flat" cmpd="sng" algn="ctr">
                      <a:noFill/>
                      <a:prstDash val="sysDot"/>
                      <a:round/>
                      <a:headEnd type="none" w="med" len="med"/>
                      <a:tailEnd type="none" w="med" len="med"/>
                    </a:lnL>
                    <a:lnR w="28575" cap="flat" cmpd="sng" algn="ctr">
                      <a:noFill/>
                      <a:prstDash val="sysDot"/>
                      <a:round/>
                      <a:headEnd type="none" w="med" len="med"/>
                      <a:tailEnd type="none" w="med" len="med"/>
                    </a:lnR>
                    <a:lnT w="28575" cap="flat" cmpd="sng" algn="ctr">
                      <a:solidFill>
                        <a:schemeClr val="tx1"/>
                      </a:solidFill>
                      <a:prstDash val="sysDot"/>
                      <a:round/>
                      <a:headEnd type="none" w="med" len="med"/>
                      <a:tailEnd type="none" w="med" len="med"/>
                    </a:lnT>
                    <a:lnB w="28575" cap="flat" cmpd="sng" algn="ctr">
                      <a:solidFill>
                        <a:schemeClr val="tx1"/>
                      </a:solidFill>
                      <a:prstDash val="solid"/>
                      <a:round/>
                      <a:headEnd type="none" w="med" len="med"/>
                      <a:tailEnd type="none" w="med" len="med"/>
                    </a:lnB>
                    <a:solidFill>
                      <a:schemeClr val="bg1">
                        <a:lumMod val="85000"/>
                      </a:schemeClr>
                    </a:solidFill>
                  </a:tcPr>
                </a:tc>
                <a:tc>
                  <a:txBody>
                    <a:bodyPr/>
                    <a:lstStyle/>
                    <a:p>
                      <a:pPr marL="0" algn="ctr" defTabSz="914400" rtl="0" eaLnBrk="1" fontAlgn="b" latinLnBrk="0" hangingPunct="1"/>
                      <a:r>
                        <a:rPr lang="en-US" sz="16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4,351 </a:t>
                      </a:r>
                    </a:p>
                  </a:txBody>
                  <a:tcPr marL="9525" marR="9525" marT="9525" marB="0" anchor="ctr">
                    <a:lnL w="28575" cap="flat" cmpd="sng" algn="ctr">
                      <a:noFill/>
                      <a:prstDash val="sysDot"/>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ysDot"/>
                      <a:round/>
                      <a:headEnd type="none" w="med" len="med"/>
                      <a:tailEnd type="none" w="med" len="med"/>
                    </a:lnT>
                    <a:lnB w="28575" cap="flat" cmpd="sng" algn="ctr">
                      <a:solidFill>
                        <a:schemeClr val="tx1"/>
                      </a:solidFill>
                      <a:prstDash val="solid"/>
                      <a:round/>
                      <a:headEnd type="none" w="med" len="med"/>
                      <a:tailEnd type="none" w="med" len="med"/>
                    </a:lnB>
                    <a:solidFill>
                      <a:schemeClr val="bg1">
                        <a:lumMod val="85000"/>
                      </a:schemeClr>
                    </a:solidFill>
                  </a:tcPr>
                </a:tc>
                <a:tc>
                  <a:txBody>
                    <a:bodyPr/>
                    <a:lstStyle/>
                    <a:p>
                      <a:pPr marL="0" algn="ctr" defTabSz="914400" rtl="0" eaLnBrk="1" fontAlgn="b" latinLnBrk="0" hangingPunct="1"/>
                      <a:r>
                        <a:rPr lang="en-US" sz="16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4.7%</a:t>
                      </a:r>
                    </a:p>
                  </a:txBody>
                  <a:tcPr marL="9525" marR="9525" marT="9525" marB="0" anchor="ctr">
                    <a:lnL w="12700" cap="flat" cmpd="sng" algn="ctr">
                      <a:solidFill>
                        <a:schemeClr val="tx1"/>
                      </a:solidFill>
                      <a:prstDash val="solid"/>
                      <a:round/>
                      <a:headEnd type="none" w="med" len="med"/>
                      <a:tailEnd type="none" w="med" len="med"/>
                    </a:lnL>
                    <a:lnR w="28575" cap="flat" cmpd="sng" algn="ctr">
                      <a:noFill/>
                      <a:prstDash val="sysDot"/>
                      <a:round/>
                      <a:headEnd type="none" w="med" len="med"/>
                      <a:tailEnd type="none" w="med" len="med"/>
                    </a:lnR>
                    <a:lnT w="28575" cap="flat" cmpd="sng" algn="ctr">
                      <a:solidFill>
                        <a:schemeClr val="tx1"/>
                      </a:solidFill>
                      <a:prstDash val="sysDot"/>
                      <a:round/>
                      <a:headEnd type="none" w="med" len="med"/>
                      <a:tailEnd type="none" w="med" len="med"/>
                    </a:lnT>
                    <a:lnB w="28575" cap="flat" cmpd="sng" algn="ctr">
                      <a:solidFill>
                        <a:schemeClr val="tx1"/>
                      </a:solidFill>
                      <a:prstDash val="solid"/>
                      <a:round/>
                      <a:headEnd type="none" w="med" len="med"/>
                      <a:tailEnd type="none" w="med" len="med"/>
                    </a:lnB>
                    <a:solidFill>
                      <a:schemeClr val="bg1">
                        <a:lumMod val="85000"/>
                      </a:schemeClr>
                    </a:solidFill>
                  </a:tcPr>
                </a:tc>
                <a:tc>
                  <a:txBody>
                    <a:bodyPr/>
                    <a:lstStyle/>
                    <a:p>
                      <a:pPr marL="0" algn="ctr" defTabSz="914400" rtl="0" eaLnBrk="1" fontAlgn="b" latinLnBrk="0" hangingPunct="1"/>
                      <a:r>
                        <a:rPr lang="en-US" sz="16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4.2%</a:t>
                      </a:r>
                    </a:p>
                  </a:txBody>
                  <a:tcPr marL="9525" marR="9525" marT="9525" marB="0" anchor="ctr">
                    <a:lnL w="28575" cap="flat" cmpd="sng" algn="ctr">
                      <a:noFill/>
                      <a:prstDash val="sysDot"/>
                      <a:round/>
                      <a:headEnd type="none" w="med" len="med"/>
                      <a:tailEnd type="none" w="med" len="med"/>
                    </a:lnL>
                    <a:lnR w="28575" cap="flat" cmpd="sng" algn="ctr">
                      <a:noFill/>
                      <a:prstDash val="sysDot"/>
                      <a:round/>
                      <a:headEnd type="none" w="med" len="med"/>
                      <a:tailEnd type="none" w="med" len="med"/>
                    </a:lnR>
                    <a:lnT w="28575" cap="flat" cmpd="sng" algn="ctr">
                      <a:solidFill>
                        <a:schemeClr val="tx1"/>
                      </a:solidFill>
                      <a:prstDash val="sysDot"/>
                      <a:round/>
                      <a:headEnd type="none" w="med" len="med"/>
                      <a:tailEnd type="none" w="med" len="med"/>
                    </a:lnT>
                    <a:lnB w="28575" cap="flat" cmpd="sng" algn="ctr">
                      <a:solidFill>
                        <a:schemeClr val="tx1"/>
                      </a:solidFill>
                      <a:prstDash val="solid"/>
                      <a:round/>
                      <a:headEnd type="none" w="med" len="med"/>
                      <a:tailEnd type="none" w="med" len="med"/>
                    </a:lnB>
                    <a:solidFill>
                      <a:schemeClr val="bg1">
                        <a:lumMod val="85000"/>
                      </a:schemeClr>
                    </a:solidFill>
                  </a:tcPr>
                </a:tc>
                <a:tc>
                  <a:txBody>
                    <a:bodyPr/>
                    <a:lstStyle/>
                    <a:p>
                      <a:pPr marL="0" algn="ctr" defTabSz="914400" rtl="0" eaLnBrk="1" fontAlgn="b" latinLnBrk="0" hangingPunct="1"/>
                      <a:r>
                        <a:rPr lang="en-US" sz="16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3.7%</a:t>
                      </a:r>
                    </a:p>
                  </a:txBody>
                  <a:tcPr marL="9525" marR="9525" marT="9525" marB="0" anchor="ctr">
                    <a:lnL w="28575" cap="flat" cmpd="sng" algn="ctr">
                      <a:noFill/>
                      <a:prstDash val="sysDot"/>
                      <a:round/>
                      <a:headEnd type="none" w="med" len="med"/>
                      <a:tailEnd type="none" w="med" len="med"/>
                    </a:lnL>
                    <a:lnT w="28575" cap="flat" cmpd="sng" algn="ctr">
                      <a:solidFill>
                        <a:schemeClr val="tx1"/>
                      </a:solidFill>
                      <a:prstDash val="sysDot"/>
                      <a:round/>
                      <a:headEnd type="none" w="med" len="med"/>
                      <a:tailEnd type="none" w="med" len="med"/>
                    </a:lnT>
                    <a:lnB w="28575"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 xmlns:a16="http://schemas.microsoft.com/office/drawing/2014/main" val="10006"/>
                  </a:ext>
                </a:extLst>
              </a:tr>
            </a:tbl>
          </a:graphicData>
        </a:graphic>
      </p:graphicFrame>
    </p:spTree>
    <p:extLst>
      <p:ext uri="{BB962C8B-B14F-4D97-AF65-F5344CB8AC3E}">
        <p14:creationId xmlns:p14="http://schemas.microsoft.com/office/powerpoint/2010/main" val="24858077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idx="4294967295"/>
          </p:nvPr>
        </p:nvSpPr>
        <p:spPr>
          <a:xfrm>
            <a:off x="1475656" y="335057"/>
            <a:ext cx="6112363" cy="987127"/>
          </a:xfrm>
        </p:spPr>
        <p:txBody>
          <a:bodyPr>
            <a:normAutofit/>
          </a:bodyPr>
          <a:lstStyle/>
          <a:p>
            <a:pPr rtl="0"/>
            <a:r>
              <a:rPr lang="en-US" sz="3600" b="1" u="sng" dirty="0"/>
              <a:t>Cargo Forecasting Model</a:t>
            </a:r>
            <a:r>
              <a:rPr lang="he-IL" sz="4000" dirty="0"/>
              <a:t> </a:t>
            </a:r>
          </a:p>
        </p:txBody>
      </p:sp>
      <p:sp>
        <p:nvSpPr>
          <p:cNvPr id="3" name="מציין מיקום תוכן 2"/>
          <p:cNvSpPr>
            <a:spLocks noGrp="1"/>
          </p:cNvSpPr>
          <p:nvPr>
            <p:ph idx="4294967295"/>
          </p:nvPr>
        </p:nvSpPr>
        <p:spPr>
          <a:xfrm>
            <a:off x="611560" y="1484784"/>
            <a:ext cx="8229600" cy="4680520"/>
          </a:xfrm>
        </p:spPr>
        <p:txBody>
          <a:bodyPr>
            <a:noAutofit/>
          </a:bodyPr>
          <a:lstStyle/>
          <a:p>
            <a:pPr marL="457200" lvl="0" indent="-457200" algn="l" rtl="0">
              <a:buFont typeface="+mj-lt"/>
              <a:buAutoNum type="arabicPeriod"/>
            </a:pPr>
            <a:r>
              <a:rPr lang="en-US" sz="2800" dirty="0"/>
              <a:t>The cargo forecasting model was developed in the framework of the strategic development master plan led by Israel Ports Company.</a:t>
            </a:r>
          </a:p>
          <a:p>
            <a:pPr marL="457200" lvl="0" indent="-457200" algn="l" rtl="0">
              <a:buFont typeface="+mj-lt"/>
              <a:buAutoNum type="arabicPeriod"/>
            </a:pPr>
            <a:r>
              <a:rPr lang="en-US" sz="2800" dirty="0"/>
              <a:t>The </a:t>
            </a:r>
            <a:r>
              <a:rPr lang="en-GB" sz="2800" dirty="0"/>
              <a:t>model is intended to forecast demand for container cargo, bulk cargo, and general cargo in Israel for the years 2018-2048. </a:t>
            </a:r>
          </a:p>
        </p:txBody>
      </p:sp>
      <p:sp>
        <p:nvSpPr>
          <p:cNvPr id="4" name="מציין מיקום של מספר שקופית 3"/>
          <p:cNvSpPr>
            <a:spLocks noGrp="1"/>
          </p:cNvSpPr>
          <p:nvPr>
            <p:ph type="sldNum" sz="quarter" idx="12"/>
          </p:nvPr>
        </p:nvSpPr>
        <p:spPr/>
        <p:txBody>
          <a:bodyPr/>
          <a:lstStyle/>
          <a:p>
            <a:fld id="{3AA8EF2C-FD37-4154-B473-DEA434E64DDA}" type="slidenum">
              <a:rPr lang="he-IL" smtClean="0"/>
              <a:pPr/>
              <a:t>2</a:t>
            </a:fld>
            <a:endParaRPr lang="he-IL" dirty="0"/>
          </a:p>
        </p:txBody>
      </p:sp>
    </p:spTree>
    <p:extLst>
      <p:ext uri="{BB962C8B-B14F-4D97-AF65-F5344CB8AC3E}">
        <p14:creationId xmlns:p14="http://schemas.microsoft.com/office/powerpoint/2010/main" val="27152050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idx="4294967295"/>
          </p:nvPr>
        </p:nvSpPr>
        <p:spPr>
          <a:xfrm>
            <a:off x="1670178" y="202304"/>
            <a:ext cx="6112363" cy="987127"/>
          </a:xfrm>
        </p:spPr>
        <p:txBody>
          <a:bodyPr>
            <a:normAutofit fontScale="90000"/>
          </a:bodyPr>
          <a:lstStyle/>
          <a:p>
            <a:pPr rtl="0"/>
            <a:r>
              <a:rPr lang="en-US" sz="3600" dirty="0"/>
              <a:t>Container Imports – Unloaded </a:t>
            </a:r>
            <a:br>
              <a:rPr lang="en-US" sz="3600" dirty="0"/>
            </a:br>
            <a:r>
              <a:rPr lang="en-US" sz="3600" dirty="0" smtClean="0"/>
              <a:t>Summary of Forecast</a:t>
            </a:r>
            <a:endParaRPr lang="he-IL" sz="4000" dirty="0"/>
          </a:p>
        </p:txBody>
      </p:sp>
      <p:sp>
        <p:nvSpPr>
          <p:cNvPr id="3" name="מציין מיקום תוכן 2"/>
          <p:cNvSpPr>
            <a:spLocks noGrp="1"/>
          </p:cNvSpPr>
          <p:nvPr>
            <p:ph idx="4294967295"/>
          </p:nvPr>
        </p:nvSpPr>
        <p:spPr>
          <a:xfrm>
            <a:off x="611559" y="1189431"/>
            <a:ext cx="8229600" cy="4989593"/>
          </a:xfrm>
        </p:spPr>
        <p:txBody>
          <a:bodyPr>
            <a:noAutofit/>
          </a:bodyPr>
          <a:lstStyle/>
          <a:p>
            <a:pPr marL="457200" lvl="0" indent="-457200" algn="l" rtl="0">
              <a:buFont typeface="+mj-lt"/>
              <a:buAutoNum type="arabicPeriod"/>
            </a:pPr>
            <a:r>
              <a:rPr lang="en-US" sz="2600" dirty="0" smtClean="0"/>
              <a:t>Growth potential of 3.2% per year. </a:t>
            </a:r>
            <a:endParaRPr lang="en-US" sz="2600" dirty="0"/>
          </a:p>
          <a:p>
            <a:pPr marL="457200" lvl="0" indent="-457200" algn="l" rtl="0">
              <a:buFont typeface="+mj-lt"/>
              <a:buAutoNum type="arabicPeriod"/>
            </a:pPr>
            <a:r>
              <a:rPr lang="en-US" sz="2600" dirty="0" smtClean="0"/>
              <a:t>Import of goods and services is expected to grow by 3.8% per year due to </a:t>
            </a:r>
            <a:r>
              <a:rPr lang="en-US" sz="2800" dirty="0" smtClean="0"/>
              <a:t>a continuation of </a:t>
            </a:r>
            <a:r>
              <a:rPr lang="en-US" sz="2800" dirty="0"/>
              <a:t>the specialization process</a:t>
            </a:r>
            <a:r>
              <a:rPr lang="en-US" sz="2600" dirty="0" smtClean="0"/>
              <a:t>.</a:t>
            </a:r>
            <a:endParaRPr lang="he-IL" sz="2600" dirty="0" smtClean="0"/>
          </a:p>
          <a:p>
            <a:pPr marL="457200" lvl="0" indent="-457200" algn="l" rtl="0">
              <a:buFont typeface="+mj-lt"/>
              <a:buAutoNum type="arabicPeriod"/>
            </a:pPr>
            <a:r>
              <a:rPr lang="en-US" sz="2600" dirty="0" smtClean="0"/>
              <a:t>Value of goods in containers is expected to  grow by 4.1% per year due to excess growth in durable and non-durables consumer goods.  </a:t>
            </a:r>
            <a:endParaRPr lang="en-US" sz="2600" dirty="0"/>
          </a:p>
          <a:p>
            <a:pPr marL="457200" lvl="0" indent="-457200" algn="l" rtl="0">
              <a:buFont typeface="+mj-lt"/>
              <a:buAutoNum type="arabicPeriod"/>
            </a:pPr>
            <a:r>
              <a:rPr lang="en-US" sz="2600" dirty="0" smtClean="0"/>
              <a:t>Containers loaded is terms of weight (tonnage) is  expected to grow by 4.1% per year. </a:t>
            </a:r>
          </a:p>
          <a:p>
            <a:pPr marL="457200" lvl="0" indent="-457200" algn="l" rtl="0">
              <a:buFont typeface="+mj-lt"/>
              <a:buAutoNum type="arabicPeriod"/>
            </a:pPr>
            <a:r>
              <a:rPr lang="en-US" sz="2600" dirty="0" smtClean="0"/>
              <a:t>Containers loaded in term of TEU is expected to grow by 4.2% due to a continuation of growth in the share of the 40 ft. containers.   </a:t>
            </a:r>
            <a:endParaRPr lang="en-US" sz="2600" dirty="0"/>
          </a:p>
        </p:txBody>
      </p:sp>
      <p:sp>
        <p:nvSpPr>
          <p:cNvPr id="4" name="מציין מיקום של מספר שקופית 3"/>
          <p:cNvSpPr>
            <a:spLocks noGrp="1"/>
          </p:cNvSpPr>
          <p:nvPr>
            <p:ph type="sldNum" sz="quarter" idx="12"/>
          </p:nvPr>
        </p:nvSpPr>
        <p:spPr/>
        <p:txBody>
          <a:bodyPr/>
          <a:lstStyle/>
          <a:p>
            <a:fld id="{3AA8EF2C-FD37-4154-B473-DEA434E64DDA}" type="slidenum">
              <a:rPr lang="he-IL" smtClean="0"/>
              <a:pPr/>
              <a:t>20</a:t>
            </a:fld>
            <a:endParaRPr lang="he-IL" dirty="0"/>
          </a:p>
        </p:txBody>
      </p:sp>
    </p:spTree>
    <p:extLst>
      <p:ext uri="{BB962C8B-B14F-4D97-AF65-F5344CB8AC3E}">
        <p14:creationId xmlns:p14="http://schemas.microsoft.com/office/powerpoint/2010/main" val="99840810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idx="4294967295"/>
          </p:nvPr>
        </p:nvSpPr>
        <p:spPr>
          <a:xfrm>
            <a:off x="755576" y="2132856"/>
            <a:ext cx="7992888" cy="1341338"/>
          </a:xfrm>
        </p:spPr>
        <p:txBody>
          <a:bodyPr>
            <a:normAutofit fontScale="90000"/>
          </a:bodyPr>
          <a:lstStyle/>
          <a:p>
            <a:pPr algn="l" rtl="0">
              <a:lnSpc>
                <a:spcPts val="3500"/>
              </a:lnSpc>
            </a:pPr>
            <a:r>
              <a:rPr lang="en-US" sz="4200" dirty="0"/>
              <a:t>Container Exports – Loaded</a:t>
            </a:r>
            <a:br>
              <a:rPr lang="en-US" sz="4200" dirty="0"/>
            </a:br>
            <a:r>
              <a:rPr lang="en-US" sz="3800" dirty="0"/>
              <a:t>(not including empty containers or trans-shipment)</a:t>
            </a:r>
            <a:endParaRPr lang="he-IL" sz="3800" dirty="0"/>
          </a:p>
        </p:txBody>
      </p:sp>
      <p:sp>
        <p:nvSpPr>
          <p:cNvPr id="4" name="מציין מיקום של מספר שקופית 3"/>
          <p:cNvSpPr>
            <a:spLocks noGrp="1"/>
          </p:cNvSpPr>
          <p:nvPr>
            <p:ph type="sldNum" sz="quarter" idx="12"/>
          </p:nvPr>
        </p:nvSpPr>
        <p:spPr/>
        <p:txBody>
          <a:bodyPr/>
          <a:lstStyle/>
          <a:p>
            <a:fld id="{3AA8EF2C-FD37-4154-B473-DEA434E64DDA}" type="slidenum">
              <a:rPr lang="he-IL" smtClean="0"/>
              <a:pPr/>
              <a:t>21</a:t>
            </a:fld>
            <a:endParaRPr lang="he-IL" dirty="0"/>
          </a:p>
        </p:txBody>
      </p:sp>
    </p:spTree>
    <p:extLst>
      <p:ext uri="{BB962C8B-B14F-4D97-AF65-F5344CB8AC3E}">
        <p14:creationId xmlns:p14="http://schemas.microsoft.com/office/powerpoint/2010/main" val="380129842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idx="4294967295"/>
          </p:nvPr>
        </p:nvSpPr>
        <p:spPr>
          <a:xfrm>
            <a:off x="1475656" y="215004"/>
            <a:ext cx="6112363" cy="987127"/>
          </a:xfrm>
        </p:spPr>
        <p:txBody>
          <a:bodyPr>
            <a:normAutofit fontScale="90000"/>
          </a:bodyPr>
          <a:lstStyle/>
          <a:p>
            <a:pPr rtl="0"/>
            <a:r>
              <a:rPr lang="en-US" sz="3600" dirty="0"/>
              <a:t>Container Exports – Loaded</a:t>
            </a:r>
            <a:br>
              <a:rPr lang="en-US" sz="3600" dirty="0"/>
            </a:br>
            <a:r>
              <a:rPr lang="en-US" sz="3600" dirty="0"/>
              <a:t>The Model</a:t>
            </a:r>
            <a:endParaRPr lang="he-IL" sz="4000" dirty="0"/>
          </a:p>
        </p:txBody>
      </p:sp>
      <p:sp>
        <p:nvSpPr>
          <p:cNvPr id="3" name="מציין מיקום תוכן 2"/>
          <p:cNvSpPr>
            <a:spLocks noGrp="1"/>
          </p:cNvSpPr>
          <p:nvPr>
            <p:ph idx="4294967295"/>
          </p:nvPr>
        </p:nvSpPr>
        <p:spPr>
          <a:xfrm>
            <a:off x="611560" y="1700582"/>
            <a:ext cx="8229600" cy="4608738"/>
          </a:xfrm>
        </p:spPr>
        <p:txBody>
          <a:bodyPr>
            <a:noAutofit/>
          </a:bodyPr>
          <a:lstStyle/>
          <a:p>
            <a:pPr marL="457200" lvl="0" indent="-457200" algn="l" rtl="0">
              <a:buFont typeface="+mj-lt"/>
              <a:buAutoNum type="arabicPeriod"/>
            </a:pPr>
            <a:r>
              <a:rPr lang="en-US" sz="2400" dirty="0"/>
              <a:t>Identifies the value in constant price (</a:t>
            </a:r>
            <a:r>
              <a:rPr lang="en-US" sz="2400" dirty="0" smtClean="0"/>
              <a:t>volume index) </a:t>
            </a:r>
            <a:r>
              <a:rPr lang="en-US" sz="2400" dirty="0"/>
              <a:t>of exports from Israel. </a:t>
            </a:r>
          </a:p>
          <a:p>
            <a:pPr marL="457200" lvl="0" indent="-457200" algn="l" rtl="0">
              <a:buFont typeface="+mj-lt"/>
              <a:buAutoNum type="arabicPeriod"/>
            </a:pPr>
            <a:r>
              <a:rPr lang="en-US" sz="2400" dirty="0"/>
              <a:t>Translates the value of goods </a:t>
            </a:r>
            <a:r>
              <a:rPr lang="en-US" sz="2400" dirty="0" smtClean="0"/>
              <a:t>exported from Israel  into </a:t>
            </a:r>
            <a:r>
              <a:rPr lang="en-US" sz="2400" dirty="0"/>
              <a:t>container trade using a statistical model.   </a:t>
            </a:r>
          </a:p>
          <a:p>
            <a:pPr marL="457200" lvl="0" indent="-457200" algn="l" rtl="0">
              <a:buFont typeface="+mj-lt"/>
              <a:buAutoNum type="arabicPeriod"/>
            </a:pPr>
            <a:r>
              <a:rPr lang="en-US" sz="2400" dirty="0"/>
              <a:t>22 series of industrial and </a:t>
            </a:r>
            <a:r>
              <a:rPr lang="en-US" sz="2400" dirty="0" smtClean="0"/>
              <a:t>agricultural </a:t>
            </a:r>
            <a:r>
              <a:rPr lang="en-US" sz="2400" dirty="0"/>
              <a:t>export </a:t>
            </a:r>
            <a:r>
              <a:rPr lang="en-US" sz="2400" dirty="0" smtClean="0"/>
              <a:t>(from foreign trade data) </a:t>
            </a:r>
            <a:r>
              <a:rPr lang="en-US" sz="2400" dirty="0"/>
              <a:t>were aggregated into 3 main series using an econometric model. </a:t>
            </a:r>
          </a:p>
          <a:p>
            <a:pPr marL="457200" lvl="0" indent="-457200" algn="l" rtl="0">
              <a:buFont typeface="+mj-lt"/>
              <a:buAutoNum type="arabicPeriod"/>
            </a:pPr>
            <a:r>
              <a:rPr lang="en-US" sz="2400" dirty="0"/>
              <a:t>The criteria was to achieve the best  fit (R-square). </a:t>
            </a:r>
            <a:endParaRPr lang="en-US" sz="2400" dirty="0" smtClean="0"/>
          </a:p>
          <a:p>
            <a:pPr marL="457200" indent="-457200" algn="l" rtl="0">
              <a:buFont typeface="+mj-lt"/>
              <a:buAutoNum type="arabicPeriod"/>
            </a:pPr>
            <a:r>
              <a:rPr lang="en-US" sz="2400" dirty="0"/>
              <a:t>We omitted </a:t>
            </a:r>
            <a:r>
              <a:rPr lang="en-US" sz="2400" dirty="0" smtClean="0"/>
              <a:t>export items </a:t>
            </a:r>
            <a:r>
              <a:rPr lang="en-US" sz="2400" dirty="0"/>
              <a:t>that are non-relevant to containers shipment </a:t>
            </a:r>
            <a:r>
              <a:rPr lang="en-US" sz="2400" dirty="0" smtClean="0"/>
              <a:t>(as electronic components, medicines) or </a:t>
            </a:r>
            <a:r>
              <a:rPr lang="en-US" sz="2400" dirty="0"/>
              <a:t>that were insignificant to the power of statistical explanation.  </a:t>
            </a:r>
            <a:br>
              <a:rPr lang="en-US" sz="2400" dirty="0"/>
            </a:br>
            <a:endParaRPr lang="en-US" sz="2400" dirty="0"/>
          </a:p>
        </p:txBody>
      </p:sp>
      <p:sp>
        <p:nvSpPr>
          <p:cNvPr id="4" name="מציין מיקום של מספר שקופית 3"/>
          <p:cNvSpPr>
            <a:spLocks noGrp="1"/>
          </p:cNvSpPr>
          <p:nvPr>
            <p:ph type="sldNum" sz="quarter" idx="12"/>
          </p:nvPr>
        </p:nvSpPr>
        <p:spPr/>
        <p:txBody>
          <a:bodyPr/>
          <a:lstStyle/>
          <a:p>
            <a:fld id="{3AA8EF2C-FD37-4154-B473-DEA434E64DDA}" type="slidenum">
              <a:rPr lang="he-IL" smtClean="0"/>
              <a:pPr/>
              <a:t>22</a:t>
            </a:fld>
            <a:endParaRPr lang="he-IL" dirty="0"/>
          </a:p>
        </p:txBody>
      </p:sp>
    </p:spTree>
    <p:extLst>
      <p:ext uri="{BB962C8B-B14F-4D97-AF65-F5344CB8AC3E}">
        <p14:creationId xmlns:p14="http://schemas.microsoft.com/office/powerpoint/2010/main" val="167569117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idx="4294967295"/>
          </p:nvPr>
        </p:nvSpPr>
        <p:spPr>
          <a:xfrm>
            <a:off x="1115616" y="383182"/>
            <a:ext cx="7056784" cy="987127"/>
          </a:xfrm>
        </p:spPr>
        <p:txBody>
          <a:bodyPr>
            <a:normAutofit/>
          </a:bodyPr>
          <a:lstStyle/>
          <a:p>
            <a:pPr rtl="0"/>
            <a:r>
              <a:rPr lang="en-US" sz="3600" dirty="0"/>
              <a:t>Container Exports – Loaded</a:t>
            </a:r>
            <a:endParaRPr lang="he-IL" sz="4000" dirty="0"/>
          </a:p>
        </p:txBody>
      </p:sp>
      <p:sp>
        <p:nvSpPr>
          <p:cNvPr id="3" name="מציין מיקום תוכן 2"/>
          <p:cNvSpPr>
            <a:spLocks noGrp="1"/>
          </p:cNvSpPr>
          <p:nvPr>
            <p:ph idx="4294967295"/>
          </p:nvPr>
        </p:nvSpPr>
        <p:spPr>
          <a:xfrm>
            <a:off x="611560" y="1340542"/>
            <a:ext cx="8229600" cy="4680520"/>
          </a:xfrm>
        </p:spPr>
        <p:txBody>
          <a:bodyPr>
            <a:noAutofit/>
          </a:bodyPr>
          <a:lstStyle/>
          <a:p>
            <a:pPr algn="l" rtl="0">
              <a:lnSpc>
                <a:spcPct val="150000"/>
              </a:lnSpc>
            </a:pPr>
            <a:r>
              <a:rPr lang="en-US" sz="2400" dirty="0"/>
              <a:t>X</a:t>
            </a:r>
            <a:r>
              <a:rPr lang="en-US" sz="2400" baseline="-25000" dirty="0"/>
              <a:t>1</a:t>
            </a:r>
            <a:r>
              <a:rPr lang="en-US" sz="2400" dirty="0"/>
              <a:t> – Export of electronic, optical and medical </a:t>
            </a:r>
            <a:r>
              <a:rPr lang="en-US" sz="2400" dirty="0" smtClean="0"/>
              <a:t>products. </a:t>
            </a:r>
            <a:endParaRPr lang="en-US" sz="2400" dirty="0"/>
          </a:p>
          <a:p>
            <a:pPr algn="l" rtl="0">
              <a:lnSpc>
                <a:spcPct val="150000"/>
              </a:lnSpc>
            </a:pPr>
            <a:r>
              <a:rPr lang="en-US" sz="2400" dirty="0"/>
              <a:t>X</a:t>
            </a:r>
            <a:r>
              <a:rPr lang="en-US" sz="2400" baseline="-25000" dirty="0"/>
              <a:t>2 </a:t>
            </a:r>
            <a:r>
              <a:rPr lang="en-US" sz="2400" dirty="0"/>
              <a:t>– Export of traditional industrial products. </a:t>
            </a:r>
            <a:endParaRPr lang="he-IL" sz="2400" dirty="0"/>
          </a:p>
          <a:p>
            <a:pPr algn="l" rtl="0">
              <a:lnSpc>
                <a:spcPct val="150000"/>
              </a:lnSpc>
            </a:pPr>
            <a:r>
              <a:rPr lang="en-US" sz="2400" dirty="0"/>
              <a:t>X</a:t>
            </a:r>
            <a:r>
              <a:rPr lang="en-US" sz="2400" baseline="-25000" dirty="0"/>
              <a:t>3</a:t>
            </a:r>
            <a:r>
              <a:rPr lang="en-US" sz="2400" dirty="0"/>
              <a:t> – Export of agricultural products.</a:t>
            </a:r>
            <a:r>
              <a:rPr lang="en-US" sz="2400" baseline="-25000" dirty="0"/>
              <a:t> </a:t>
            </a:r>
            <a:endParaRPr lang="he-IL" sz="2400" dirty="0"/>
          </a:p>
          <a:p>
            <a:pPr algn="l" rtl="0">
              <a:lnSpc>
                <a:spcPct val="150000"/>
              </a:lnSpc>
            </a:pPr>
            <a:r>
              <a:rPr lang="en-US" sz="2400" dirty="0"/>
              <a:t>Y –  Container weight loaded (in tons)</a:t>
            </a:r>
            <a:endParaRPr lang="he-IL" sz="2400" dirty="0"/>
          </a:p>
          <a:p>
            <a:pPr marL="0" lvl="0" indent="0" algn="l" rtl="0">
              <a:buNone/>
            </a:pPr>
            <a:r>
              <a:rPr lang="en-US" sz="2400" dirty="0"/>
              <a:t/>
            </a:r>
            <a:br>
              <a:rPr lang="en-US" sz="2400" dirty="0"/>
            </a:br>
            <a:endParaRPr lang="en-US" sz="2400" dirty="0"/>
          </a:p>
        </p:txBody>
      </p:sp>
      <p:sp>
        <p:nvSpPr>
          <p:cNvPr id="4" name="מציין מיקום של מספר שקופית 3"/>
          <p:cNvSpPr>
            <a:spLocks noGrp="1"/>
          </p:cNvSpPr>
          <p:nvPr>
            <p:ph type="sldNum" sz="quarter" idx="12"/>
          </p:nvPr>
        </p:nvSpPr>
        <p:spPr/>
        <p:txBody>
          <a:bodyPr/>
          <a:lstStyle/>
          <a:p>
            <a:fld id="{3AA8EF2C-FD37-4154-B473-DEA434E64DDA}" type="slidenum">
              <a:rPr lang="he-IL" smtClean="0"/>
              <a:pPr/>
              <a:t>23</a:t>
            </a:fld>
            <a:endParaRPr lang="he-IL" dirty="0"/>
          </a:p>
        </p:txBody>
      </p:sp>
    </p:spTree>
    <p:extLst>
      <p:ext uri="{BB962C8B-B14F-4D97-AF65-F5344CB8AC3E}">
        <p14:creationId xmlns:p14="http://schemas.microsoft.com/office/powerpoint/2010/main" val="413784695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idx="4294967295"/>
          </p:nvPr>
        </p:nvSpPr>
        <p:spPr>
          <a:xfrm>
            <a:off x="251520" y="215454"/>
            <a:ext cx="6552728" cy="1094815"/>
          </a:xfrm>
        </p:spPr>
        <p:txBody>
          <a:bodyPr>
            <a:normAutofit/>
          </a:bodyPr>
          <a:lstStyle/>
          <a:p>
            <a:pPr rtl="0"/>
            <a:r>
              <a:rPr lang="en-US" sz="3600" dirty="0"/>
              <a:t>Explanatory Variables</a:t>
            </a:r>
            <a:endParaRPr lang="en-US" sz="3200" dirty="0"/>
          </a:p>
        </p:txBody>
      </p:sp>
      <p:sp>
        <p:nvSpPr>
          <p:cNvPr id="4" name="מציין מיקום של מספר שקופית 3"/>
          <p:cNvSpPr>
            <a:spLocks noGrp="1"/>
          </p:cNvSpPr>
          <p:nvPr>
            <p:ph type="sldNum" sz="quarter" idx="12"/>
          </p:nvPr>
        </p:nvSpPr>
        <p:spPr/>
        <p:txBody>
          <a:bodyPr/>
          <a:lstStyle/>
          <a:p>
            <a:fld id="{3AA8EF2C-FD37-4154-B473-DEA434E64DDA}" type="slidenum">
              <a:rPr lang="he-IL" smtClean="0"/>
              <a:pPr/>
              <a:t>24</a:t>
            </a:fld>
            <a:endParaRPr lang="he-IL" dirty="0"/>
          </a:p>
        </p:txBody>
      </p:sp>
      <p:graphicFrame>
        <p:nvGraphicFramePr>
          <p:cNvPr id="5" name="טבלה 4"/>
          <p:cNvGraphicFramePr>
            <a:graphicFrameLocks noGrp="1"/>
          </p:cNvGraphicFramePr>
          <p:nvPr>
            <p:extLst>
              <p:ext uri="{D42A27DB-BD31-4B8C-83A1-F6EECF244321}">
                <p14:modId xmlns:p14="http://schemas.microsoft.com/office/powerpoint/2010/main" val="3191883611"/>
              </p:ext>
            </p:extLst>
          </p:nvPr>
        </p:nvGraphicFramePr>
        <p:xfrm>
          <a:off x="1547664" y="1310269"/>
          <a:ext cx="6408713" cy="4669987"/>
        </p:xfrm>
        <a:graphic>
          <a:graphicData uri="http://schemas.openxmlformats.org/drawingml/2006/table">
            <a:tbl>
              <a:tblPr firstRow="1" bandRow="1">
                <a:tableStyleId>{0E3FDE45-AF77-4B5C-9715-49D594BDF05E}</a:tableStyleId>
              </a:tblPr>
              <a:tblGrid>
                <a:gridCol w="2550690">
                  <a:extLst>
                    <a:ext uri="{9D8B030D-6E8A-4147-A177-3AD203B41FA5}">
                      <a16:colId xmlns="" xmlns:a16="http://schemas.microsoft.com/office/drawing/2014/main" val="20000"/>
                    </a:ext>
                  </a:extLst>
                </a:gridCol>
                <a:gridCol w="1290757">
                  <a:extLst>
                    <a:ext uri="{9D8B030D-6E8A-4147-A177-3AD203B41FA5}">
                      <a16:colId xmlns="" xmlns:a16="http://schemas.microsoft.com/office/drawing/2014/main" val="20001"/>
                    </a:ext>
                  </a:extLst>
                </a:gridCol>
                <a:gridCol w="1283633">
                  <a:extLst>
                    <a:ext uri="{9D8B030D-6E8A-4147-A177-3AD203B41FA5}">
                      <a16:colId xmlns="" xmlns:a16="http://schemas.microsoft.com/office/drawing/2014/main" val="20002"/>
                    </a:ext>
                  </a:extLst>
                </a:gridCol>
                <a:gridCol w="1283633">
                  <a:extLst>
                    <a:ext uri="{9D8B030D-6E8A-4147-A177-3AD203B41FA5}">
                      <a16:colId xmlns="" xmlns:a16="http://schemas.microsoft.com/office/drawing/2014/main" val="20003"/>
                    </a:ext>
                  </a:extLst>
                </a:gridCol>
              </a:tblGrid>
              <a:tr h="894690">
                <a:tc>
                  <a:txBody>
                    <a:bodyPr/>
                    <a:lstStyle/>
                    <a:p>
                      <a:pPr algn="l" rtl="0" fontAlgn="b"/>
                      <a:r>
                        <a:rPr lang="he-IL" sz="1400" b="0" u="none" strike="noStrike" kern="1200" dirty="0">
                          <a:solidFill>
                            <a:schemeClr val="tx1"/>
                          </a:solidFill>
                          <a:latin typeface="+mn-lt"/>
                          <a:ea typeface="+mn-ea"/>
                          <a:cs typeface="+mn-cs"/>
                        </a:rPr>
                        <a:t> </a:t>
                      </a:r>
                    </a:p>
                  </a:txBody>
                  <a:tcPr marL="9525" marR="9525" marT="9525" marB="0" anchor="ct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fontAlgn="b" latinLnBrk="0" hangingPunct="1"/>
                      <a:r>
                        <a:rPr lang="he-IL" sz="2100" u="none" strike="noStrike" kern="1200" dirty="0" smtClean="0">
                          <a:solidFill>
                            <a:schemeClr val="tx1"/>
                          </a:solidFill>
                          <a:latin typeface="+mn-lt"/>
                          <a:ea typeface="+mn-ea"/>
                          <a:cs typeface="+mn-cs"/>
                        </a:rPr>
                        <a:t>2017</a:t>
                      </a:r>
                      <a:endParaRPr lang="en-US" sz="2100" u="none" strike="noStrike" kern="1200" dirty="0" smtClean="0">
                        <a:solidFill>
                          <a:schemeClr val="tx1"/>
                        </a:solidFill>
                        <a:latin typeface="+mn-lt"/>
                        <a:ea typeface="+mn-ea"/>
                        <a:cs typeface="+mn-cs"/>
                      </a:endParaRPr>
                    </a:p>
                    <a:p>
                      <a:pPr marL="0" algn="ctr" defTabSz="914400" rtl="0" eaLnBrk="1" fontAlgn="b" latinLnBrk="0" hangingPunct="1"/>
                      <a:r>
                        <a:rPr lang="en-US" sz="1600" b="0" u="none" strike="noStrike" kern="1200" dirty="0" smtClean="0">
                          <a:solidFill>
                            <a:schemeClr val="tx1"/>
                          </a:solidFill>
                          <a:latin typeface="+mn-lt"/>
                          <a:ea typeface="+mn-ea"/>
                          <a:cs typeface="+mn-cs"/>
                        </a:rPr>
                        <a:t>Mil’ 2010</a:t>
                      </a:r>
                      <a:r>
                        <a:rPr lang="en-US" sz="1600" b="0" u="none" strike="noStrike" kern="1200" baseline="0" dirty="0" smtClean="0">
                          <a:solidFill>
                            <a:schemeClr val="tx1"/>
                          </a:solidFill>
                          <a:latin typeface="+mn-lt"/>
                          <a:ea typeface="+mn-ea"/>
                          <a:cs typeface="+mn-cs"/>
                        </a:rPr>
                        <a:t> US $</a:t>
                      </a:r>
                      <a:endParaRPr lang="en-US" sz="1600" b="0" u="none" strike="noStrike" kern="1200" dirty="0">
                        <a:solidFill>
                          <a:schemeClr val="tx1"/>
                        </a:solidFill>
                        <a:latin typeface="+mn-lt"/>
                        <a:ea typeface="+mn-ea"/>
                        <a:cs typeface="+mn-cs"/>
                      </a:endParaRPr>
                    </a:p>
                  </a:txBody>
                  <a:tcPr marL="9525" marR="9525" marT="9525" marB="0" anchor="ct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fontAlgn="b" latinLnBrk="0" hangingPunct="1"/>
                      <a:r>
                        <a:rPr lang="en-US" sz="2100" b="1" u="none" strike="noStrike" kern="1200" dirty="0">
                          <a:solidFill>
                            <a:schemeClr val="tx1"/>
                          </a:solidFill>
                          <a:latin typeface="+mn-lt"/>
                          <a:ea typeface="+mn-ea"/>
                          <a:cs typeface="+mn-cs"/>
                        </a:rPr>
                        <a:t>Out of total</a:t>
                      </a:r>
                    </a:p>
                  </a:txBody>
                  <a:tcPr marL="9525" marR="9525" marT="9525" marB="0" anchor="ct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fontAlgn="b" latinLnBrk="0" hangingPunct="1"/>
                      <a:r>
                        <a:rPr lang="en-US" sz="2100" b="1" u="none" strike="noStrike" kern="1200" dirty="0">
                          <a:solidFill>
                            <a:schemeClr val="tx1"/>
                          </a:solidFill>
                          <a:latin typeface="+mn-lt"/>
                          <a:ea typeface="+mn-ea"/>
                          <a:cs typeface="+mn-cs"/>
                        </a:rPr>
                        <a:t>% change</a:t>
                      </a:r>
                    </a:p>
                    <a:p>
                      <a:pPr marL="0" algn="ctr" defTabSz="914400" rtl="0" eaLnBrk="1" fontAlgn="b" latinLnBrk="0" hangingPunct="1"/>
                      <a:r>
                        <a:rPr lang="en-US" sz="2100" b="1" u="none" strike="noStrike" kern="1200" dirty="0">
                          <a:solidFill>
                            <a:schemeClr val="tx1"/>
                          </a:solidFill>
                          <a:latin typeface="+mn-lt"/>
                          <a:ea typeface="+mn-ea"/>
                          <a:cs typeface="+mn-cs"/>
                        </a:rPr>
                        <a:t>2008-2017</a:t>
                      </a:r>
                    </a:p>
                    <a:p>
                      <a:pPr marL="0" algn="ctr" defTabSz="914400" rtl="0" eaLnBrk="1" fontAlgn="b" latinLnBrk="0" hangingPunct="1"/>
                      <a:endParaRPr lang="en-US" sz="2100" b="1" u="none" strike="noStrike" kern="1200" dirty="0">
                        <a:solidFill>
                          <a:schemeClr val="tx1"/>
                        </a:solidFill>
                        <a:latin typeface="+mn-lt"/>
                        <a:ea typeface="+mn-ea"/>
                        <a:cs typeface="+mn-cs"/>
                      </a:endParaRPr>
                    </a:p>
                  </a:txBody>
                  <a:tcPr marL="9525" marR="9525" marT="9525" marB="0" anchor="ctr">
                    <a:lnR>
                      <a:noFill/>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10000"/>
                  </a:ext>
                </a:extLst>
              </a:tr>
              <a:tr h="999555">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2000" dirty="0" smtClean="0"/>
                        <a:t>Export of electronic, optical and medical products</a:t>
                      </a:r>
                      <a:r>
                        <a:rPr lang="en-US" sz="2000" b="0" kern="1200" dirty="0" smtClean="0">
                          <a:solidFill>
                            <a:schemeClr val="tx1"/>
                          </a:solidFill>
                          <a:latin typeface="+mn-lt"/>
                          <a:ea typeface="+mn-ea"/>
                          <a:cs typeface="+mn-cs"/>
                        </a:rPr>
                        <a:t>.</a:t>
                      </a:r>
                      <a:r>
                        <a:rPr lang="he-IL" sz="2000" b="0" kern="1200" dirty="0" smtClean="0">
                          <a:solidFill>
                            <a:schemeClr val="tx1"/>
                          </a:solidFill>
                          <a:latin typeface="+mn-lt"/>
                          <a:ea typeface="+mn-ea"/>
                          <a:cs typeface="+mn-cs"/>
                        </a:rPr>
                        <a:t> </a:t>
                      </a:r>
                      <a:r>
                        <a:rPr lang="en-US" sz="2000" b="0" kern="1200" dirty="0" smtClean="0">
                          <a:solidFill>
                            <a:schemeClr val="tx1"/>
                          </a:solidFill>
                          <a:latin typeface="+mn-lt"/>
                          <a:ea typeface="+mn-ea"/>
                          <a:cs typeface="+mn-cs"/>
                        </a:rPr>
                        <a:t>(X1)</a:t>
                      </a:r>
                      <a:endParaRPr lang="he-IL" sz="2000" b="0" i="0" u="none" strike="noStrike" kern="1200" dirty="0">
                        <a:solidFill>
                          <a:srgbClr val="000000"/>
                        </a:solidFill>
                        <a:effectLst/>
                        <a:latin typeface="Calibri" panose="020F0502020204030204" pitchFamily="34" charset="0"/>
                        <a:ea typeface="+mn-ea"/>
                        <a:cs typeface="+mn-cs"/>
                      </a:endParaRPr>
                    </a:p>
                  </a:txBody>
                  <a:tcPr marL="9525" marR="9525" marT="9525" marB="0" anchor="ctr">
                    <a:lnT w="12700" cap="flat" cmpd="sng" algn="ctr">
                      <a:solidFill>
                        <a:schemeClr val="tx1"/>
                      </a:solidFill>
                      <a:prstDash val="solid"/>
                      <a:round/>
                      <a:headEnd type="none" w="med" len="med"/>
                      <a:tailEnd type="none" w="med" len="med"/>
                    </a:lnT>
                    <a:solidFill>
                      <a:schemeClr val="bg1">
                        <a:alpha val="20000"/>
                      </a:schemeClr>
                    </a:solidFill>
                  </a:tcPr>
                </a:tc>
                <a:tc>
                  <a:txBody>
                    <a:bodyPr/>
                    <a:lstStyle/>
                    <a:p>
                      <a:pPr marL="0" algn="ctr" defTabSz="914400" rtl="0" eaLnBrk="1" fontAlgn="b" latinLnBrk="0" hangingPunct="1"/>
                      <a:r>
                        <a:rPr lang="en-US" sz="18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8,422</a:t>
                      </a:r>
                    </a:p>
                  </a:txBody>
                  <a:tcPr marL="9525" marR="9525" marT="9525" marB="0" anchor="ctr">
                    <a:lnT w="12700" cap="flat" cmpd="sng" algn="ctr">
                      <a:solidFill>
                        <a:schemeClr val="tx1"/>
                      </a:solidFill>
                      <a:prstDash val="solid"/>
                      <a:round/>
                      <a:headEnd type="none" w="med" len="med"/>
                      <a:tailEnd type="none" w="med" len="med"/>
                    </a:lnT>
                    <a:solidFill>
                      <a:schemeClr val="bg1">
                        <a:alpha val="20000"/>
                      </a:schemeClr>
                    </a:solidFill>
                  </a:tcPr>
                </a:tc>
                <a:tc>
                  <a:txBody>
                    <a:bodyPr/>
                    <a:lstStyle/>
                    <a:p>
                      <a:pPr marL="0" algn="ctr" defTabSz="914400" rtl="0" eaLnBrk="1" fontAlgn="b" latinLnBrk="0" hangingPunct="1"/>
                      <a:r>
                        <a:rPr lang="en-US" sz="18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17%</a:t>
                      </a:r>
                    </a:p>
                  </a:txBody>
                  <a:tcPr marL="9525" marR="9525" marT="9525" marB="0" anchor="ctr">
                    <a:lnT w="12700" cap="flat" cmpd="sng" algn="ctr">
                      <a:solidFill>
                        <a:schemeClr val="tx1"/>
                      </a:solidFill>
                      <a:prstDash val="solid"/>
                      <a:round/>
                      <a:headEnd type="none" w="med" len="med"/>
                      <a:tailEnd type="none" w="med" len="med"/>
                    </a:lnT>
                    <a:solidFill>
                      <a:schemeClr val="bg1">
                        <a:alpha val="20000"/>
                      </a:schemeClr>
                    </a:solidFill>
                  </a:tcPr>
                </a:tc>
                <a:tc>
                  <a:txBody>
                    <a:bodyPr/>
                    <a:lstStyle/>
                    <a:p>
                      <a:pPr marL="0" algn="ctr" defTabSz="914400" rtl="0" eaLnBrk="1" fontAlgn="b" latinLnBrk="0" hangingPunct="1"/>
                      <a:r>
                        <a:rPr lang="en-US" sz="18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3.1%</a:t>
                      </a:r>
                    </a:p>
                  </a:txBody>
                  <a:tcPr marL="9525" marR="9525" marT="9525" marB="0" anchor="ctr">
                    <a:lnT w="12700" cap="flat" cmpd="sng" algn="ctr">
                      <a:solidFill>
                        <a:schemeClr val="tx1"/>
                      </a:solidFill>
                      <a:prstDash val="solid"/>
                      <a:round/>
                      <a:headEnd type="none" w="med" len="med"/>
                      <a:tailEnd type="none" w="med" len="med"/>
                    </a:lnT>
                    <a:solidFill>
                      <a:schemeClr val="bg1">
                        <a:alpha val="20000"/>
                      </a:schemeClr>
                    </a:solidFill>
                  </a:tcPr>
                </a:tc>
                <a:extLst>
                  <a:ext uri="{0D108BD9-81ED-4DB2-BD59-A6C34878D82A}">
                    <a16:rowId xmlns="" xmlns:a16="http://schemas.microsoft.com/office/drawing/2014/main" val="10001"/>
                  </a:ext>
                </a:extLst>
              </a:tr>
              <a:tr h="999555">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2000" kern="1200" dirty="0" smtClean="0">
                          <a:solidFill>
                            <a:schemeClr val="tx1"/>
                          </a:solidFill>
                          <a:latin typeface="+mn-lt"/>
                          <a:ea typeface="+mn-ea"/>
                          <a:cs typeface="+mn-cs"/>
                        </a:rPr>
                        <a:t>Traditional Industrial Exports</a:t>
                      </a:r>
                    </a:p>
                    <a:p>
                      <a:pPr marL="0" marR="0" lvl="0" indent="0" algn="l" defTabSz="914400" rtl="0" eaLnBrk="1" fontAlgn="b" latinLnBrk="0" hangingPunct="1">
                        <a:lnSpc>
                          <a:spcPct val="100000"/>
                        </a:lnSpc>
                        <a:spcBef>
                          <a:spcPts val="0"/>
                        </a:spcBef>
                        <a:spcAft>
                          <a:spcPts val="0"/>
                        </a:spcAft>
                        <a:buClrTx/>
                        <a:buSzTx/>
                        <a:buFontTx/>
                        <a:buNone/>
                        <a:tabLst/>
                        <a:defRPr/>
                      </a:pPr>
                      <a:r>
                        <a:rPr lang="en-US" sz="2000" b="0" kern="1200" dirty="0" smtClean="0">
                          <a:solidFill>
                            <a:schemeClr val="tx1"/>
                          </a:solidFill>
                          <a:latin typeface="+mn-lt"/>
                          <a:ea typeface="+mn-ea"/>
                          <a:cs typeface="+mn-cs"/>
                        </a:rPr>
                        <a:t>(X2)</a:t>
                      </a:r>
                      <a:r>
                        <a:rPr lang="en-US" sz="2000" b="0" i="0" u="none" strike="noStrike" kern="1200" baseline="0" dirty="0" smtClean="0">
                          <a:solidFill>
                            <a:srgbClr val="000000"/>
                          </a:solidFill>
                          <a:effectLst/>
                          <a:latin typeface="Calibri" panose="020F0502020204030204" pitchFamily="34" charset="0"/>
                          <a:ea typeface="+mn-ea"/>
                          <a:cs typeface="+mn-cs"/>
                        </a:rPr>
                        <a:t> </a:t>
                      </a:r>
                      <a:endParaRPr lang="he-IL" sz="2000" b="0" i="0" u="none" strike="noStrike" kern="1200" dirty="0">
                        <a:solidFill>
                          <a:srgbClr val="000000"/>
                        </a:solidFill>
                        <a:effectLst/>
                        <a:latin typeface="Calibri" panose="020F0502020204030204" pitchFamily="34" charset="0"/>
                        <a:ea typeface="+mn-ea"/>
                        <a:cs typeface="+mn-cs"/>
                      </a:endParaRPr>
                    </a:p>
                  </a:txBody>
                  <a:tcPr marL="9525" marR="9525" marT="9525" marB="0" anchor="ctr">
                    <a:solidFill>
                      <a:schemeClr val="bg1"/>
                    </a:solidFill>
                  </a:tcPr>
                </a:tc>
                <a:tc>
                  <a:txBody>
                    <a:bodyPr/>
                    <a:lstStyle/>
                    <a:p>
                      <a:pPr marL="0" algn="ctr" defTabSz="914400" rtl="0" eaLnBrk="1" fontAlgn="b" latinLnBrk="0" hangingPunct="1"/>
                      <a:r>
                        <a:rPr lang="en-US" sz="18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12,932</a:t>
                      </a:r>
                    </a:p>
                  </a:txBody>
                  <a:tcPr marL="9525" marR="9525" marT="9525" marB="0" anchor="ctr">
                    <a:solidFill>
                      <a:schemeClr val="bg1"/>
                    </a:solidFill>
                  </a:tcPr>
                </a:tc>
                <a:tc>
                  <a:txBody>
                    <a:bodyPr/>
                    <a:lstStyle/>
                    <a:p>
                      <a:pPr marL="0" algn="ctr" defTabSz="914400" rtl="0" eaLnBrk="1" fontAlgn="b" latinLnBrk="0" hangingPunct="1"/>
                      <a:r>
                        <a:rPr lang="en-US" sz="18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27%</a:t>
                      </a:r>
                    </a:p>
                  </a:txBody>
                  <a:tcPr marL="9525" marR="9525" marT="9525" marB="0" anchor="ctr">
                    <a:solidFill>
                      <a:schemeClr val="bg1"/>
                    </a:solidFill>
                  </a:tcPr>
                </a:tc>
                <a:tc>
                  <a:txBody>
                    <a:bodyPr/>
                    <a:lstStyle/>
                    <a:p>
                      <a:pPr marL="0" algn="ctr" defTabSz="914400" rtl="0" eaLnBrk="1" fontAlgn="b" latinLnBrk="0" hangingPunct="1"/>
                      <a:r>
                        <a:rPr lang="en-US" sz="18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3.0%</a:t>
                      </a:r>
                    </a:p>
                  </a:txBody>
                  <a:tcPr marL="9525" marR="9525" marT="9525" marB="0" anchor="ctr">
                    <a:solidFill>
                      <a:schemeClr val="bg1"/>
                    </a:solidFill>
                  </a:tcPr>
                </a:tc>
                <a:extLst>
                  <a:ext uri="{0D108BD9-81ED-4DB2-BD59-A6C34878D82A}">
                    <a16:rowId xmlns="" xmlns:a16="http://schemas.microsoft.com/office/drawing/2014/main" val="10002"/>
                  </a:ext>
                </a:extLst>
              </a:tr>
              <a:tr h="850616">
                <a:tc>
                  <a:txBody>
                    <a:bodyPr/>
                    <a:lstStyle/>
                    <a:p>
                      <a:pPr marL="0" algn="l" defTabSz="914400" rtl="0" eaLnBrk="1" fontAlgn="b" latinLnBrk="0" hangingPunct="1"/>
                      <a:r>
                        <a:rPr lang="en-US" sz="2000" dirty="0" smtClean="0"/>
                        <a:t>Export of agricultural products</a:t>
                      </a:r>
                      <a:r>
                        <a:rPr lang="en-US" sz="2000" b="0" kern="1200" dirty="0" smtClean="0">
                          <a:solidFill>
                            <a:schemeClr val="tx1"/>
                          </a:solidFill>
                          <a:latin typeface="+mn-lt"/>
                          <a:ea typeface="+mn-ea"/>
                          <a:cs typeface="+mn-cs"/>
                        </a:rPr>
                        <a:t>(X3)</a:t>
                      </a:r>
                      <a:endParaRPr lang="he-IL" sz="2000" b="0" kern="1200" dirty="0">
                        <a:solidFill>
                          <a:schemeClr val="tx1"/>
                        </a:solidFill>
                        <a:latin typeface="+mn-lt"/>
                        <a:ea typeface="+mn-ea"/>
                        <a:cs typeface="+mn-cs"/>
                      </a:endParaRPr>
                    </a:p>
                  </a:txBody>
                  <a:tcPr marL="9525" marR="9525" marT="9525" marB="0" anchor="ctr">
                    <a:lnB w="12700" cap="flat" cmpd="sng" algn="ctr">
                      <a:solidFill>
                        <a:schemeClr val="tx1"/>
                      </a:solidFill>
                      <a:prstDash val="sysDot"/>
                      <a:round/>
                      <a:headEnd type="none" w="med" len="med"/>
                      <a:tailEnd type="none" w="med" len="med"/>
                    </a:lnB>
                    <a:solidFill>
                      <a:schemeClr val="bg1"/>
                    </a:solidFill>
                  </a:tcPr>
                </a:tc>
                <a:tc>
                  <a:txBody>
                    <a:bodyPr/>
                    <a:lstStyle/>
                    <a:p>
                      <a:pPr marL="0" algn="ctr" defTabSz="914400" rtl="0" eaLnBrk="1" fontAlgn="b" latinLnBrk="0" hangingPunct="1"/>
                      <a:r>
                        <a:rPr lang="en-US" sz="18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1,165</a:t>
                      </a:r>
                    </a:p>
                  </a:txBody>
                  <a:tcPr marL="9525" marR="9525" marT="9525" marB="0" anchor="ctr">
                    <a:lnB w="12700" cap="flat" cmpd="sng" algn="ctr">
                      <a:solidFill>
                        <a:schemeClr val="tx1"/>
                      </a:solidFill>
                      <a:prstDash val="sysDot"/>
                      <a:round/>
                      <a:headEnd type="none" w="med" len="med"/>
                      <a:tailEnd type="none" w="med" len="med"/>
                    </a:lnB>
                    <a:solidFill>
                      <a:schemeClr val="bg1"/>
                    </a:solidFill>
                  </a:tcPr>
                </a:tc>
                <a:tc>
                  <a:txBody>
                    <a:bodyPr/>
                    <a:lstStyle/>
                    <a:p>
                      <a:pPr marL="0" algn="ctr" defTabSz="914400" rtl="0" eaLnBrk="1" fontAlgn="b" latinLnBrk="0" hangingPunct="1"/>
                      <a:r>
                        <a:rPr lang="en-US" sz="18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2%</a:t>
                      </a:r>
                    </a:p>
                  </a:txBody>
                  <a:tcPr marL="9525" marR="9525" marT="9525" marB="0" anchor="ctr">
                    <a:lnB w="12700" cap="flat" cmpd="sng" algn="ctr">
                      <a:solidFill>
                        <a:schemeClr val="tx1"/>
                      </a:solidFill>
                      <a:prstDash val="sysDot"/>
                      <a:round/>
                      <a:headEnd type="none" w="med" len="med"/>
                      <a:tailEnd type="none" w="med" len="med"/>
                    </a:lnB>
                    <a:solidFill>
                      <a:schemeClr val="bg1"/>
                    </a:solidFill>
                  </a:tcPr>
                </a:tc>
                <a:tc>
                  <a:txBody>
                    <a:bodyPr/>
                    <a:lstStyle/>
                    <a:p>
                      <a:pPr marL="0" algn="ctr" defTabSz="914400" rtl="0" eaLnBrk="1" fontAlgn="b" latinLnBrk="0" hangingPunct="1"/>
                      <a:r>
                        <a:rPr lang="en-US" sz="18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0.2%</a:t>
                      </a:r>
                    </a:p>
                  </a:txBody>
                  <a:tcPr marL="9525" marR="9525" marT="9525" marB="0" anchor="ctr">
                    <a:lnB w="12700" cap="flat" cmpd="sng" algn="ctr">
                      <a:solidFill>
                        <a:schemeClr val="tx1"/>
                      </a:solidFill>
                      <a:prstDash val="sysDot"/>
                      <a:round/>
                      <a:headEnd type="none" w="med" len="med"/>
                      <a:tailEnd type="none" w="med" len="med"/>
                    </a:lnB>
                    <a:solidFill>
                      <a:schemeClr val="bg1"/>
                    </a:solidFill>
                  </a:tcPr>
                </a:tc>
                <a:extLst>
                  <a:ext uri="{0D108BD9-81ED-4DB2-BD59-A6C34878D82A}">
                    <a16:rowId xmlns="" xmlns:a16="http://schemas.microsoft.com/office/drawing/2014/main" val="10003"/>
                  </a:ext>
                </a:extLst>
              </a:tr>
              <a:tr h="850616">
                <a:tc>
                  <a:txBody>
                    <a:bodyPr/>
                    <a:lstStyle/>
                    <a:p>
                      <a:pPr marL="0" algn="l" defTabSz="914400" rtl="0" eaLnBrk="1" fontAlgn="b" latinLnBrk="0" hangingPunct="1"/>
                      <a:r>
                        <a:rPr lang="en-US" sz="2400" b="0" kern="1200" dirty="0">
                          <a:solidFill>
                            <a:schemeClr val="tx1"/>
                          </a:solidFill>
                          <a:latin typeface="+mn-lt"/>
                          <a:ea typeface="+mn-ea"/>
                          <a:cs typeface="+mn-cs"/>
                        </a:rPr>
                        <a:t> Total</a:t>
                      </a:r>
                      <a:r>
                        <a:rPr lang="en-US" sz="2400" b="0" kern="1200" baseline="0" dirty="0">
                          <a:solidFill>
                            <a:schemeClr val="tx1"/>
                          </a:solidFill>
                          <a:latin typeface="+mn-lt"/>
                          <a:ea typeface="+mn-ea"/>
                          <a:cs typeface="+mn-cs"/>
                        </a:rPr>
                        <a:t> (X1+X2+X3)</a:t>
                      </a:r>
                      <a:r>
                        <a:rPr lang="en-US" sz="2400" b="0" kern="1200" dirty="0">
                          <a:solidFill>
                            <a:schemeClr val="tx1"/>
                          </a:solidFill>
                          <a:latin typeface="+mn-lt"/>
                          <a:ea typeface="+mn-ea"/>
                          <a:cs typeface="+mn-cs"/>
                        </a:rPr>
                        <a:t> </a:t>
                      </a:r>
                      <a:endParaRPr lang="he-IL" sz="2400" b="0" kern="1200" dirty="0">
                        <a:solidFill>
                          <a:schemeClr val="tx1"/>
                        </a:solidFill>
                        <a:latin typeface="+mn-lt"/>
                        <a:ea typeface="+mn-ea"/>
                        <a:cs typeface="+mn-cs"/>
                      </a:endParaRPr>
                    </a:p>
                  </a:txBody>
                  <a:tcPr marL="9525" marR="9525" marT="9525" marB="0" anchor="ctr">
                    <a:lnT w="12700" cap="flat" cmpd="sng" algn="ctr">
                      <a:solidFill>
                        <a:schemeClr val="tx1"/>
                      </a:solidFill>
                      <a:prstDash val="sysDot"/>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pPr marL="0" algn="ctr" defTabSz="914400" rtl="0" eaLnBrk="1" fontAlgn="b" latinLnBrk="0" hangingPunct="1"/>
                      <a:r>
                        <a:rPr lang="en-US" sz="18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22,519</a:t>
                      </a:r>
                    </a:p>
                  </a:txBody>
                  <a:tcPr marL="9525" marR="9525" marT="9525" marB="0" anchor="ctr">
                    <a:lnT w="12700" cap="flat" cmpd="sng" algn="ctr">
                      <a:solidFill>
                        <a:schemeClr val="tx1"/>
                      </a:solidFill>
                      <a:prstDash val="sysDot"/>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pPr marL="0" algn="ctr" defTabSz="914400" rtl="0" eaLnBrk="1" fontAlgn="b" latinLnBrk="0" hangingPunct="1"/>
                      <a:r>
                        <a:rPr lang="en-US" sz="18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47%</a:t>
                      </a:r>
                    </a:p>
                  </a:txBody>
                  <a:tcPr marL="9525" marR="9525" marT="9525" marB="0" anchor="ctr">
                    <a:lnT w="12700" cap="flat" cmpd="sng" algn="ctr">
                      <a:solidFill>
                        <a:schemeClr val="tx1"/>
                      </a:solidFill>
                      <a:prstDash val="sysDot"/>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pPr marL="0" algn="ctr" defTabSz="914400" rtl="0" eaLnBrk="1" fontAlgn="b" latinLnBrk="0" hangingPunct="1"/>
                      <a:r>
                        <a:rPr lang="en-US" sz="18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2.8%</a:t>
                      </a:r>
                    </a:p>
                  </a:txBody>
                  <a:tcPr marL="9525" marR="9525" marT="9525" marB="0" anchor="ctr">
                    <a:lnT w="12700" cap="flat" cmpd="sng" algn="ctr">
                      <a:solidFill>
                        <a:schemeClr val="tx1"/>
                      </a:solidFill>
                      <a:prstDash val="sysDot"/>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extLst>
                  <a:ext uri="{0D108BD9-81ED-4DB2-BD59-A6C34878D82A}">
                    <a16:rowId xmlns="" xmlns:a16="http://schemas.microsoft.com/office/drawing/2014/main" val="10004"/>
                  </a:ext>
                </a:extLst>
              </a:tr>
            </a:tbl>
          </a:graphicData>
        </a:graphic>
      </p:graphicFrame>
    </p:spTree>
    <p:extLst>
      <p:ext uri="{BB962C8B-B14F-4D97-AF65-F5344CB8AC3E}">
        <p14:creationId xmlns:p14="http://schemas.microsoft.com/office/powerpoint/2010/main" val="421528996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idx="4294967295"/>
          </p:nvPr>
        </p:nvSpPr>
        <p:spPr>
          <a:xfrm>
            <a:off x="758179" y="193402"/>
            <a:ext cx="7758857" cy="1094815"/>
          </a:xfrm>
        </p:spPr>
        <p:txBody>
          <a:bodyPr>
            <a:normAutofit fontScale="90000"/>
          </a:bodyPr>
          <a:lstStyle/>
          <a:p>
            <a:pPr rtl="0"/>
            <a:r>
              <a:rPr lang="en-US" sz="3600" dirty="0"/>
              <a:t>Container Imports, </a:t>
            </a:r>
            <a:r>
              <a:rPr lang="en-US" sz="3600" dirty="0" smtClean="0"/>
              <a:t>Unloaded,</a:t>
            </a:r>
            <a:br>
              <a:rPr lang="en-US" sz="3600" dirty="0" smtClean="0"/>
            </a:br>
            <a:r>
              <a:rPr lang="en-US" sz="3600" dirty="0" smtClean="0"/>
              <a:t>Actual vs </a:t>
            </a:r>
            <a:r>
              <a:rPr lang="en-US" sz="3600" dirty="0" smtClean="0"/>
              <a:t>Predicted</a:t>
            </a:r>
            <a:endParaRPr lang="en-US" sz="3200" dirty="0"/>
          </a:p>
        </p:txBody>
      </p:sp>
      <p:sp>
        <p:nvSpPr>
          <p:cNvPr id="4" name="מציין מיקום של מספר שקופית 3"/>
          <p:cNvSpPr>
            <a:spLocks noGrp="1"/>
          </p:cNvSpPr>
          <p:nvPr>
            <p:ph type="sldNum" sz="quarter" idx="12"/>
          </p:nvPr>
        </p:nvSpPr>
        <p:spPr/>
        <p:txBody>
          <a:bodyPr/>
          <a:lstStyle/>
          <a:p>
            <a:fld id="{3AA8EF2C-FD37-4154-B473-DEA434E64DDA}" type="slidenum">
              <a:rPr lang="he-IL" smtClean="0"/>
              <a:pPr/>
              <a:t>25</a:t>
            </a:fld>
            <a:endParaRPr lang="he-IL" dirty="0"/>
          </a:p>
        </p:txBody>
      </p:sp>
      <p:graphicFrame>
        <p:nvGraphicFramePr>
          <p:cNvPr id="8" name="Chart 1">
            <a:extLst>
              <a:ext uri="{FF2B5EF4-FFF2-40B4-BE49-F238E27FC236}">
                <a16:creationId xmlns:lc="http://schemas.openxmlformats.org/drawingml/2006/lockedCanvas" xmlns="" xmlns:a16="http://schemas.microsoft.com/office/drawing/2014/main" xmlns:xdr="http://schemas.openxmlformats.org/drawingml/2006/spreadsheetDrawing" id="{00000000-0008-0000-0500-000002000000}"/>
              </a:ext>
            </a:extLst>
          </p:cNvPr>
          <p:cNvGraphicFramePr>
            <a:graphicFrameLocks/>
          </p:cNvGraphicFramePr>
          <p:nvPr>
            <p:extLst>
              <p:ext uri="{D42A27DB-BD31-4B8C-83A1-F6EECF244321}">
                <p14:modId xmlns:p14="http://schemas.microsoft.com/office/powerpoint/2010/main" val="3130948803"/>
              </p:ext>
            </p:extLst>
          </p:nvPr>
        </p:nvGraphicFramePr>
        <p:xfrm>
          <a:off x="1284808" y="1525723"/>
          <a:ext cx="6705600" cy="3682134"/>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9" name="Object 6">
            <a:extLst>
              <a:ext uri="{FF2B5EF4-FFF2-40B4-BE49-F238E27FC236}">
                <a16:creationId xmlns="" xmlns:a16="http://schemas.microsoft.com/office/drawing/2014/main" id="{A0480B20-55C4-471F-88C0-A32B996673F2}"/>
              </a:ext>
            </a:extLst>
          </p:cNvPr>
          <p:cNvGraphicFramePr>
            <a:graphicFrameLocks noChangeAspect="1"/>
          </p:cNvGraphicFramePr>
          <p:nvPr>
            <p:extLst>
              <p:ext uri="{D42A27DB-BD31-4B8C-83A1-F6EECF244321}">
                <p14:modId xmlns:p14="http://schemas.microsoft.com/office/powerpoint/2010/main" val="3155799515"/>
              </p:ext>
            </p:extLst>
          </p:nvPr>
        </p:nvGraphicFramePr>
        <p:xfrm>
          <a:off x="2211908" y="5220968"/>
          <a:ext cx="5278438" cy="919163"/>
        </p:xfrm>
        <a:graphic>
          <a:graphicData uri="http://schemas.openxmlformats.org/presentationml/2006/ole">
            <mc:AlternateContent xmlns:mc="http://schemas.openxmlformats.org/markup-compatibility/2006">
              <mc:Choice xmlns:v="urn:schemas-microsoft-com:vml" Requires="v">
                <p:oleObj spid="_x0000_s3101" name="Equation" r:id="rId4" imgW="2908080" imgH="507960" progId="Equation.DSMT4">
                  <p:embed/>
                </p:oleObj>
              </mc:Choice>
              <mc:Fallback>
                <p:oleObj name="Equation" r:id="rId4" imgW="2908080" imgH="507960" progId="Equation.DSMT4">
                  <p:embed/>
                  <p:pic>
                    <p:nvPicPr>
                      <p:cNvPr id="0" name=""/>
                      <p:cNvPicPr/>
                      <p:nvPr/>
                    </p:nvPicPr>
                    <p:blipFill>
                      <a:blip r:embed="rId5"/>
                      <a:stretch>
                        <a:fillRect/>
                      </a:stretch>
                    </p:blipFill>
                    <p:spPr>
                      <a:xfrm>
                        <a:off x="2211908" y="5220968"/>
                        <a:ext cx="5278438" cy="919163"/>
                      </a:xfrm>
                      <a:prstGeom prst="rect">
                        <a:avLst/>
                      </a:prstGeom>
                    </p:spPr>
                  </p:pic>
                </p:oleObj>
              </mc:Fallback>
            </mc:AlternateContent>
          </a:graphicData>
        </a:graphic>
      </p:graphicFrame>
    </p:spTree>
    <p:extLst>
      <p:ext uri="{BB962C8B-B14F-4D97-AF65-F5344CB8AC3E}">
        <p14:creationId xmlns:p14="http://schemas.microsoft.com/office/powerpoint/2010/main" val="388439966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idx="4294967295"/>
          </p:nvPr>
        </p:nvSpPr>
        <p:spPr>
          <a:xfrm>
            <a:off x="1079624" y="54728"/>
            <a:ext cx="7758857" cy="1094815"/>
          </a:xfrm>
        </p:spPr>
        <p:txBody>
          <a:bodyPr>
            <a:normAutofit/>
          </a:bodyPr>
          <a:lstStyle/>
          <a:p>
            <a:pPr rtl="0"/>
            <a:r>
              <a:rPr lang="en-US" sz="3600" dirty="0"/>
              <a:t>Container Exports, Loaded – Forecast </a:t>
            </a:r>
            <a:endParaRPr lang="en-US" sz="3200" dirty="0"/>
          </a:p>
        </p:txBody>
      </p:sp>
      <p:sp>
        <p:nvSpPr>
          <p:cNvPr id="4" name="מציין מיקום של מספר שקופית 3"/>
          <p:cNvSpPr>
            <a:spLocks noGrp="1"/>
          </p:cNvSpPr>
          <p:nvPr>
            <p:ph type="sldNum" sz="quarter" idx="12"/>
          </p:nvPr>
        </p:nvSpPr>
        <p:spPr/>
        <p:txBody>
          <a:bodyPr/>
          <a:lstStyle/>
          <a:p>
            <a:fld id="{3AA8EF2C-FD37-4154-B473-DEA434E64DDA}" type="slidenum">
              <a:rPr lang="he-IL" smtClean="0"/>
              <a:pPr/>
              <a:t>26</a:t>
            </a:fld>
            <a:endParaRPr lang="he-IL" dirty="0"/>
          </a:p>
        </p:txBody>
      </p:sp>
      <p:sp>
        <p:nvSpPr>
          <p:cNvPr id="7" name="TextBox 1"/>
          <p:cNvSpPr txBox="1"/>
          <p:nvPr/>
        </p:nvSpPr>
        <p:spPr bwMode="auto">
          <a:xfrm>
            <a:off x="3203848" y="2809866"/>
            <a:ext cx="2109058" cy="504056"/>
          </a:xfrm>
          <a:prstGeom prst="rect">
            <a:avLst/>
          </a:prstGeom>
          <a:noFill/>
          <a:ln w="9525">
            <a:noFill/>
            <a:miter lim="800000"/>
            <a:headEnd/>
            <a:tailEnd/>
          </a:ln>
        </p:spPr>
        <p:txBody>
          <a:bodyPr wrap="square" lIns="0" tIns="0" rIns="0" rtlCol="0">
            <a:prstTxWarp prst="textNoShape">
              <a:avLst/>
            </a:prstTxWarp>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l" eaLnBrk="0" hangingPunct="0"/>
            <a:r>
              <a:rPr lang="en-US" sz="900" b="0" i="0" baseline="0" dirty="0">
                <a:solidFill>
                  <a:sysClr val="windowText" lastClr="000000"/>
                </a:solidFill>
                <a:latin typeface="+mn-lt"/>
                <a:ea typeface="Times New Roman" charset="0"/>
                <a:cs typeface="Times New Roman" charset="0"/>
              </a:rPr>
              <a:t>             </a:t>
            </a:r>
            <a:endParaRPr lang="en-US" sz="300" b="0" i="0" dirty="0">
              <a:solidFill>
                <a:schemeClr val="bg2"/>
              </a:solidFill>
              <a:latin typeface="+mn-lt"/>
              <a:ea typeface="Times New Roman" charset="0"/>
              <a:cs typeface="Times New Roman" charset="0"/>
            </a:endParaRPr>
          </a:p>
          <a:p>
            <a:pPr eaLnBrk="0" hangingPunct="0"/>
            <a:r>
              <a:rPr lang="en-US" sz="1400" dirty="0">
                <a:solidFill>
                  <a:sysClr val="windowText" lastClr="000000"/>
                </a:solidFill>
                <a:ea typeface="Times New Roman" charset="0"/>
                <a:cs typeface="Times New Roman" charset="0"/>
              </a:rPr>
              <a:t>H</a:t>
            </a:r>
            <a:r>
              <a:rPr lang="en-US" sz="1800" b="0" i="0" dirty="0">
                <a:solidFill>
                  <a:sysClr val="windowText" lastClr="000000"/>
                </a:solidFill>
                <a:latin typeface="+mn-lt"/>
                <a:ea typeface="Times New Roman" charset="0"/>
                <a:cs typeface="Times New Roman" charset="0"/>
              </a:rPr>
              <a:t>istory</a:t>
            </a:r>
            <a:r>
              <a:rPr lang="en-US" sz="1800" b="0" i="0" baseline="0" dirty="0">
                <a:solidFill>
                  <a:sysClr val="windowText" lastClr="000000"/>
                </a:solidFill>
                <a:latin typeface="+mn-lt"/>
                <a:ea typeface="Times New Roman" charset="0"/>
                <a:cs typeface="Times New Roman" charset="0"/>
              </a:rPr>
              <a:t>     Projections</a:t>
            </a:r>
            <a:endParaRPr lang="en-US" sz="1800" b="0" i="0" dirty="0">
              <a:solidFill>
                <a:sysClr val="windowText" lastClr="000000"/>
              </a:solidFill>
              <a:latin typeface="+mn-lt"/>
              <a:ea typeface="Times New Roman" charset="0"/>
              <a:cs typeface="Times New Roman" charset="0"/>
            </a:endParaRPr>
          </a:p>
        </p:txBody>
      </p:sp>
      <p:sp>
        <p:nvSpPr>
          <p:cNvPr id="3" name="TextBox 2"/>
          <p:cNvSpPr txBox="1"/>
          <p:nvPr/>
        </p:nvSpPr>
        <p:spPr>
          <a:xfrm>
            <a:off x="3779912" y="2440534"/>
            <a:ext cx="720080" cy="369332"/>
          </a:xfrm>
          <a:prstGeom prst="rect">
            <a:avLst/>
          </a:prstGeom>
          <a:noFill/>
        </p:spPr>
        <p:txBody>
          <a:bodyPr wrap="square" rtlCol="0">
            <a:spAutoFit/>
          </a:bodyPr>
          <a:lstStyle/>
          <a:p>
            <a:r>
              <a:rPr lang="en-US" dirty="0"/>
              <a:t>2017</a:t>
            </a:r>
          </a:p>
        </p:txBody>
      </p:sp>
      <p:graphicFrame>
        <p:nvGraphicFramePr>
          <p:cNvPr id="9" name="Chart 1">
            <a:extLst>
              <a:ext uri="{FF2B5EF4-FFF2-40B4-BE49-F238E27FC236}">
                <a16:creationId xmlns="" xmlns:a16="http://schemas.microsoft.com/office/drawing/2014/main" id="{00000000-0008-0000-0F00-000002000000}"/>
              </a:ext>
            </a:extLst>
          </p:cNvPr>
          <p:cNvGraphicFramePr>
            <a:graphicFrameLocks/>
          </p:cNvGraphicFramePr>
          <p:nvPr>
            <p:extLst>
              <p:ext uri="{D42A27DB-BD31-4B8C-83A1-F6EECF244321}">
                <p14:modId xmlns:p14="http://schemas.microsoft.com/office/powerpoint/2010/main" val="308735070"/>
              </p:ext>
            </p:extLst>
          </p:nvPr>
        </p:nvGraphicFramePr>
        <p:xfrm>
          <a:off x="1187624" y="1681162"/>
          <a:ext cx="6840760" cy="3908078"/>
        </p:xfrm>
        <a:graphic>
          <a:graphicData uri="http://schemas.openxmlformats.org/drawingml/2006/chart">
            <c:chart xmlns:c="http://schemas.openxmlformats.org/drawingml/2006/chart" xmlns:r="http://schemas.openxmlformats.org/officeDocument/2006/relationships" r:id="rId2"/>
          </a:graphicData>
        </a:graphic>
      </p:graphicFrame>
      <p:sp>
        <p:nvSpPr>
          <p:cNvPr id="10" name="TextBox 9"/>
          <p:cNvSpPr txBox="1"/>
          <p:nvPr/>
        </p:nvSpPr>
        <p:spPr>
          <a:xfrm>
            <a:off x="1331640" y="1091847"/>
            <a:ext cx="7344816" cy="430887"/>
          </a:xfrm>
          <a:prstGeom prst="rect">
            <a:avLst/>
          </a:prstGeom>
          <a:noFill/>
        </p:spPr>
        <p:txBody>
          <a:bodyPr wrap="square" rtlCol="0">
            <a:spAutoFit/>
          </a:bodyPr>
          <a:lstStyle/>
          <a:p>
            <a:pPr algn="l" rtl="0"/>
            <a:r>
              <a:rPr lang="en-US" sz="2200" dirty="0" smtClean="0"/>
              <a:t>Containers loading is expected to increase 2.5 time by 2048. </a:t>
            </a:r>
            <a:endParaRPr lang="en-US" sz="2200" dirty="0"/>
          </a:p>
        </p:txBody>
      </p:sp>
    </p:spTree>
    <p:extLst>
      <p:ext uri="{BB962C8B-B14F-4D97-AF65-F5344CB8AC3E}">
        <p14:creationId xmlns:p14="http://schemas.microsoft.com/office/powerpoint/2010/main" val="328779200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idx="4294967295"/>
          </p:nvPr>
        </p:nvSpPr>
        <p:spPr>
          <a:xfrm>
            <a:off x="1043607" y="138512"/>
            <a:ext cx="7560839" cy="1094815"/>
          </a:xfrm>
        </p:spPr>
        <p:txBody>
          <a:bodyPr>
            <a:normAutofit/>
          </a:bodyPr>
          <a:lstStyle/>
          <a:p>
            <a:pPr algn="l" rtl="0"/>
            <a:r>
              <a:rPr lang="en-US" sz="3200" dirty="0"/>
              <a:t>Container Exports, Loaded – Forecast </a:t>
            </a:r>
            <a:endParaRPr lang="he-IL" sz="3400" dirty="0"/>
          </a:p>
        </p:txBody>
      </p:sp>
      <p:sp>
        <p:nvSpPr>
          <p:cNvPr id="4" name="מציין מיקום של מספר שקופית 3"/>
          <p:cNvSpPr>
            <a:spLocks noGrp="1"/>
          </p:cNvSpPr>
          <p:nvPr>
            <p:ph type="sldNum" sz="quarter" idx="12"/>
          </p:nvPr>
        </p:nvSpPr>
        <p:spPr/>
        <p:txBody>
          <a:bodyPr/>
          <a:lstStyle/>
          <a:p>
            <a:fld id="{3AA8EF2C-FD37-4154-B473-DEA434E64DDA}" type="slidenum">
              <a:rPr lang="he-IL" smtClean="0"/>
              <a:pPr/>
              <a:t>27</a:t>
            </a:fld>
            <a:endParaRPr lang="he-IL" dirty="0"/>
          </a:p>
        </p:txBody>
      </p:sp>
      <p:graphicFrame>
        <p:nvGraphicFramePr>
          <p:cNvPr id="5" name="טבלה 4"/>
          <p:cNvGraphicFramePr>
            <a:graphicFrameLocks noGrp="1"/>
          </p:cNvGraphicFramePr>
          <p:nvPr>
            <p:extLst>
              <p:ext uri="{D42A27DB-BD31-4B8C-83A1-F6EECF244321}">
                <p14:modId xmlns:p14="http://schemas.microsoft.com/office/powerpoint/2010/main" val="408463655"/>
              </p:ext>
            </p:extLst>
          </p:nvPr>
        </p:nvGraphicFramePr>
        <p:xfrm>
          <a:off x="827581" y="1038475"/>
          <a:ext cx="7776865" cy="5266048"/>
        </p:xfrm>
        <a:graphic>
          <a:graphicData uri="http://schemas.openxmlformats.org/drawingml/2006/table">
            <a:tbl>
              <a:tblPr firstRow="1" bandRow="1">
                <a:tableStyleId>{0E3FDE45-AF77-4B5C-9715-49D594BDF05E}</a:tableStyleId>
              </a:tblPr>
              <a:tblGrid>
                <a:gridCol w="2448272">
                  <a:extLst>
                    <a:ext uri="{9D8B030D-6E8A-4147-A177-3AD203B41FA5}">
                      <a16:colId xmlns="" xmlns:a16="http://schemas.microsoft.com/office/drawing/2014/main" val="20000"/>
                    </a:ext>
                  </a:extLst>
                </a:gridCol>
                <a:gridCol w="946391">
                  <a:extLst>
                    <a:ext uri="{9D8B030D-6E8A-4147-A177-3AD203B41FA5}">
                      <a16:colId xmlns="" xmlns:a16="http://schemas.microsoft.com/office/drawing/2014/main" val="20001"/>
                    </a:ext>
                  </a:extLst>
                </a:gridCol>
                <a:gridCol w="730367">
                  <a:extLst>
                    <a:ext uri="{9D8B030D-6E8A-4147-A177-3AD203B41FA5}">
                      <a16:colId xmlns="" xmlns:a16="http://schemas.microsoft.com/office/drawing/2014/main" val="20002"/>
                    </a:ext>
                  </a:extLst>
                </a:gridCol>
                <a:gridCol w="730367">
                  <a:extLst>
                    <a:ext uri="{9D8B030D-6E8A-4147-A177-3AD203B41FA5}">
                      <a16:colId xmlns="" xmlns:a16="http://schemas.microsoft.com/office/drawing/2014/main" val="20003"/>
                    </a:ext>
                  </a:extLst>
                </a:gridCol>
                <a:gridCol w="730367">
                  <a:extLst>
                    <a:ext uri="{9D8B030D-6E8A-4147-A177-3AD203B41FA5}">
                      <a16:colId xmlns="" xmlns:a16="http://schemas.microsoft.com/office/drawing/2014/main" val="20004"/>
                    </a:ext>
                  </a:extLst>
                </a:gridCol>
                <a:gridCol w="730367">
                  <a:extLst>
                    <a:ext uri="{9D8B030D-6E8A-4147-A177-3AD203B41FA5}">
                      <a16:colId xmlns="" xmlns:a16="http://schemas.microsoft.com/office/drawing/2014/main" val="20005"/>
                    </a:ext>
                  </a:extLst>
                </a:gridCol>
                <a:gridCol w="730367">
                  <a:extLst>
                    <a:ext uri="{9D8B030D-6E8A-4147-A177-3AD203B41FA5}">
                      <a16:colId xmlns="" xmlns:a16="http://schemas.microsoft.com/office/drawing/2014/main" val="20006"/>
                    </a:ext>
                  </a:extLst>
                </a:gridCol>
                <a:gridCol w="730367">
                  <a:extLst>
                    <a:ext uri="{9D8B030D-6E8A-4147-A177-3AD203B41FA5}">
                      <a16:colId xmlns="" xmlns:a16="http://schemas.microsoft.com/office/drawing/2014/main" val="20007"/>
                    </a:ext>
                  </a:extLst>
                </a:gridCol>
              </a:tblGrid>
              <a:tr h="595140">
                <a:tc>
                  <a:txBody>
                    <a:bodyPr/>
                    <a:lstStyle/>
                    <a:p>
                      <a:pPr algn="l" rtl="0" fontAlgn="b"/>
                      <a:r>
                        <a:rPr lang="he-IL" sz="1400" b="0" u="none" strike="noStrike" kern="1200" dirty="0">
                          <a:solidFill>
                            <a:schemeClr val="tx1"/>
                          </a:solidFill>
                          <a:latin typeface="+mn-lt"/>
                          <a:ea typeface="+mn-ea"/>
                          <a:cs typeface="+mn-cs"/>
                        </a:rPr>
                        <a:t> </a:t>
                      </a:r>
                    </a:p>
                  </a:txBody>
                  <a:tcPr marL="9525" marR="9525" marT="9525" marB="0" anchor="ctr">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fontAlgn="b" latinLnBrk="0" hangingPunct="1"/>
                      <a:r>
                        <a:rPr lang="en-US" sz="1600" b="0" u="none" strike="noStrike" kern="1200" dirty="0">
                          <a:solidFill>
                            <a:schemeClr val="tx1"/>
                          </a:solidFill>
                          <a:latin typeface="+mn-lt"/>
                          <a:ea typeface="+mn-ea"/>
                          <a:cs typeface="+mn-cs"/>
                        </a:rPr>
                        <a:t>2018</a:t>
                      </a:r>
                      <a:endParaRPr lang="he-IL" sz="1600" b="0" u="none" strike="noStrike" kern="1200" dirty="0">
                        <a:solidFill>
                          <a:schemeClr val="tx1"/>
                        </a:solidFill>
                        <a:latin typeface="+mn-lt"/>
                        <a:ea typeface="+mn-ea"/>
                        <a:cs typeface="+mn-cs"/>
                      </a:endParaRPr>
                    </a:p>
                  </a:txBody>
                  <a:tcPr marL="9525" marR="9525" marT="9525"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fontAlgn="b" latinLnBrk="0" hangingPunct="1"/>
                      <a:r>
                        <a:rPr lang="en-US" sz="1600" b="0" u="none" strike="noStrike" kern="1200" dirty="0">
                          <a:solidFill>
                            <a:schemeClr val="tx1"/>
                          </a:solidFill>
                          <a:latin typeface="+mn-lt"/>
                          <a:ea typeface="+mn-ea"/>
                          <a:cs typeface="+mn-cs"/>
                        </a:rPr>
                        <a:t>2028</a:t>
                      </a:r>
                      <a:endParaRPr lang="he-IL" sz="1600" b="0" u="none" strike="noStrike" kern="1200" dirty="0">
                        <a:solidFill>
                          <a:schemeClr val="tx1"/>
                        </a:solidFill>
                        <a:latin typeface="+mn-lt"/>
                        <a:ea typeface="+mn-ea"/>
                        <a:cs typeface="+mn-cs"/>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fontAlgn="b" latinLnBrk="0" hangingPunct="1"/>
                      <a:r>
                        <a:rPr lang="en-US" sz="1600" b="0" u="none" strike="noStrike" kern="1200" dirty="0">
                          <a:solidFill>
                            <a:schemeClr val="tx1"/>
                          </a:solidFill>
                          <a:latin typeface="+mn-lt"/>
                          <a:ea typeface="+mn-ea"/>
                          <a:cs typeface="+mn-cs"/>
                        </a:rPr>
                        <a:t>2038</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fontAlgn="b" latinLnBrk="0" hangingPunct="1"/>
                      <a:r>
                        <a:rPr lang="en-US" sz="1600" b="0" u="none" strike="noStrike" kern="1200" dirty="0">
                          <a:solidFill>
                            <a:schemeClr val="tx1"/>
                          </a:solidFill>
                          <a:latin typeface="+mn-lt"/>
                          <a:ea typeface="+mn-ea"/>
                          <a:cs typeface="+mn-cs"/>
                        </a:rPr>
                        <a:t>2048</a:t>
                      </a:r>
                      <a:endParaRPr lang="he-IL" sz="1600" b="0" u="none" strike="noStrike" kern="1200" dirty="0">
                        <a:solidFill>
                          <a:schemeClr val="tx1"/>
                        </a:solidFill>
                        <a:latin typeface="+mn-lt"/>
                        <a:ea typeface="+mn-ea"/>
                        <a:cs typeface="+mn-cs"/>
                      </a:endParaRPr>
                    </a:p>
                  </a:txBody>
                  <a:tcPr marL="9525" marR="9525" marT="9525"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1" eaLnBrk="1" fontAlgn="b" latinLnBrk="0" hangingPunct="1"/>
                      <a:r>
                        <a:rPr lang="he-IL" sz="1600" b="0" u="none" strike="noStrike" kern="1200" dirty="0">
                          <a:solidFill>
                            <a:schemeClr val="tx1"/>
                          </a:solidFill>
                          <a:latin typeface="+mn-lt"/>
                          <a:ea typeface="+mn-ea"/>
                          <a:cs typeface="+mn-cs"/>
                        </a:rPr>
                        <a:t>2019-2028</a:t>
                      </a:r>
                    </a:p>
                  </a:txBody>
                  <a:tcPr marL="9525" marR="9525" marT="9525"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1" eaLnBrk="1" fontAlgn="b" latinLnBrk="0" hangingPunct="1"/>
                      <a:r>
                        <a:rPr lang="he-IL" sz="1600" b="0" u="none" strike="noStrike" kern="1200" dirty="0">
                          <a:solidFill>
                            <a:schemeClr val="tx1"/>
                          </a:solidFill>
                          <a:latin typeface="+mn-lt"/>
                          <a:ea typeface="+mn-ea"/>
                          <a:cs typeface="+mn-cs"/>
                        </a:rPr>
                        <a:t>2029-2038</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1" eaLnBrk="1" fontAlgn="b" latinLnBrk="0" hangingPunct="1"/>
                      <a:r>
                        <a:rPr lang="he-IL" sz="1600" b="0" u="none" strike="noStrike" kern="1200" dirty="0">
                          <a:solidFill>
                            <a:schemeClr val="tx1"/>
                          </a:solidFill>
                          <a:latin typeface="+mn-lt"/>
                          <a:ea typeface="+mn-ea"/>
                          <a:cs typeface="+mn-cs"/>
                        </a:rPr>
                        <a:t>2039-2048</a:t>
                      </a:r>
                    </a:p>
                  </a:txBody>
                  <a:tcPr marL="9525" marR="9525" marT="9525" marB="0" anchor="ctr">
                    <a:lnL w="12700" cap="flat" cmpd="sng" algn="ctr">
                      <a:noFill/>
                      <a:prstDash val="solid"/>
                      <a:round/>
                      <a:headEnd type="none" w="med" len="med"/>
                      <a:tailEnd type="none" w="med" len="med"/>
                    </a:lnL>
                    <a:lnR>
                      <a:noFill/>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10000"/>
                  </a:ext>
                </a:extLst>
              </a:tr>
              <a:tr h="584957">
                <a:tc>
                  <a:txBody>
                    <a:bodyPr/>
                    <a:lstStyle/>
                    <a:p>
                      <a:pPr algn="l" rtl="0" fontAlgn="b"/>
                      <a:endParaRPr lang="he-IL" sz="1400" b="0" u="none" strike="noStrike" kern="1200" dirty="0">
                        <a:solidFill>
                          <a:schemeClr val="tx1"/>
                        </a:solidFill>
                        <a:latin typeface="+mn-lt"/>
                        <a:ea typeface="+mn-ea"/>
                        <a:cs typeface="+mn-cs"/>
                      </a:endParaRPr>
                    </a:p>
                  </a:txBody>
                  <a:tcPr marL="9525" marR="9525" marT="9525"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alpha val="20000"/>
                      </a:schemeClr>
                    </a:solidFill>
                  </a:tcPr>
                </a:tc>
                <a:tc gridSpan="4">
                  <a:txBody>
                    <a:bodyPr/>
                    <a:lstStyle/>
                    <a:p>
                      <a:pPr marL="0" algn="ctr" defTabSz="914400" rtl="0" eaLnBrk="1" fontAlgn="b" latinLnBrk="0" hangingPunct="1"/>
                      <a:r>
                        <a:rPr lang="en-US" sz="1600" b="0" u="none" strike="noStrike" kern="1200" dirty="0" smtClean="0">
                          <a:solidFill>
                            <a:schemeClr val="tx1"/>
                          </a:solidFill>
                          <a:latin typeface="+mn-lt"/>
                          <a:ea typeface="+mn-ea"/>
                          <a:cs typeface="+mn-cs"/>
                        </a:rPr>
                        <a:t>Level, </a:t>
                      </a:r>
                      <a:r>
                        <a:rPr lang="en-US" sz="1600" b="0" i="0" u="none" strike="noStrike" kern="1200" baseline="0" dirty="0" smtClean="0">
                          <a:solidFill>
                            <a:srgbClr val="000000"/>
                          </a:solidFill>
                          <a:effectLst/>
                          <a:latin typeface="Calibri" panose="020F0502020204030204" pitchFamily="34" charset="0"/>
                          <a:ea typeface="+mn-ea"/>
                          <a:cs typeface="+mn-cs"/>
                        </a:rPr>
                        <a:t>billions, 2017 NIS</a:t>
                      </a:r>
                      <a:r>
                        <a:rPr lang="en-US" sz="2400" b="0" i="0" u="none" strike="noStrike" kern="1200" baseline="0" dirty="0" smtClean="0">
                          <a:solidFill>
                            <a:srgbClr val="000000"/>
                          </a:solidFill>
                          <a:effectLst/>
                          <a:latin typeface="Calibri" panose="020F0502020204030204" pitchFamily="34" charset="0"/>
                          <a:ea typeface="+mn-ea"/>
                          <a:cs typeface="+mn-cs"/>
                        </a:rPr>
                        <a:t> </a:t>
                      </a:r>
                      <a:endParaRPr lang="he-IL" sz="1600" b="0" u="none" strike="noStrike" kern="1200" dirty="0">
                        <a:solidFill>
                          <a:schemeClr val="tx1"/>
                        </a:solidFill>
                        <a:latin typeface="+mn-lt"/>
                        <a:ea typeface="+mn-ea"/>
                        <a:cs typeface="+mn-cs"/>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alpha val="20000"/>
                      </a:schemeClr>
                    </a:solidFill>
                  </a:tcPr>
                </a:tc>
                <a:tc hMerge="1">
                  <a:txBody>
                    <a:bodyPr/>
                    <a:lstStyle/>
                    <a:p>
                      <a:pPr marL="0" algn="ctr" defTabSz="914400" rtl="0" eaLnBrk="1" fontAlgn="b" latinLnBrk="0" hangingPunct="1"/>
                      <a:endParaRPr lang="he-IL" sz="2100" b="0" u="none" strike="noStrike" kern="1200" dirty="0">
                        <a:solidFill>
                          <a:schemeClr val="tx1"/>
                        </a:solidFill>
                        <a:latin typeface="+mn-lt"/>
                        <a:ea typeface="+mn-ea"/>
                        <a:cs typeface="+mn-cs"/>
                      </a:endParaRPr>
                    </a:p>
                  </a:txBody>
                  <a:tcPr marL="9525" marR="9525" marT="9525"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alpha val="20000"/>
                      </a:schemeClr>
                    </a:solidFill>
                  </a:tcPr>
                </a:tc>
                <a:tc hMerge="1">
                  <a:txBody>
                    <a:bodyPr/>
                    <a:lstStyle/>
                    <a:p>
                      <a:pPr marL="0" algn="ctr" defTabSz="914400" rtl="0" eaLnBrk="1" fontAlgn="b" latinLnBrk="0" hangingPunct="1"/>
                      <a:endParaRPr lang="en-US" sz="2100" b="0" u="none" strike="noStrike" kern="1200" dirty="0">
                        <a:solidFill>
                          <a:schemeClr val="tx1"/>
                        </a:solidFill>
                        <a:latin typeface="+mn-lt"/>
                        <a:ea typeface="+mn-ea"/>
                        <a:cs typeface="+mn-cs"/>
                      </a:endParaRPr>
                    </a:p>
                  </a:txBody>
                  <a:tcPr marL="0" marR="0"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alpha val="20000"/>
                      </a:schemeClr>
                    </a:solidFill>
                  </a:tcPr>
                </a:tc>
                <a:tc hMerge="1">
                  <a:txBody>
                    <a:bodyPr/>
                    <a:lstStyle/>
                    <a:p>
                      <a:pPr marL="0" algn="ctr" defTabSz="914400" rtl="0" eaLnBrk="1" fontAlgn="b" latinLnBrk="0" hangingPunct="1"/>
                      <a:endParaRPr lang="he-IL" sz="2100" b="0" u="none" strike="noStrike" kern="1200" dirty="0">
                        <a:solidFill>
                          <a:schemeClr val="tx1"/>
                        </a:solidFill>
                        <a:latin typeface="+mn-lt"/>
                        <a:ea typeface="+mn-ea"/>
                        <a:cs typeface="+mn-cs"/>
                      </a:endParaRPr>
                    </a:p>
                  </a:txBody>
                  <a:tcPr marL="9525" marR="9525" marT="9525"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alpha val="20000"/>
                      </a:schemeClr>
                    </a:solidFill>
                  </a:tcPr>
                </a:tc>
                <a:tc gridSpan="3">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600" b="0" u="none" strike="noStrike" kern="1200" baseline="0" dirty="0">
                          <a:solidFill>
                            <a:schemeClr val="tx1"/>
                          </a:solidFill>
                          <a:latin typeface="+mn-lt"/>
                          <a:ea typeface="+mn-ea"/>
                          <a:cs typeface="+mn-cs"/>
                        </a:rPr>
                        <a:t>average annual p</a:t>
                      </a:r>
                      <a:r>
                        <a:rPr lang="en-US" sz="1600" b="0" u="none" strike="noStrike" kern="1200" dirty="0">
                          <a:solidFill>
                            <a:schemeClr val="tx1"/>
                          </a:solidFill>
                          <a:latin typeface="+mn-lt"/>
                          <a:ea typeface="+mn-ea"/>
                          <a:cs typeface="+mn-cs"/>
                        </a:rPr>
                        <a:t>ercent change </a:t>
                      </a:r>
                      <a:endParaRPr lang="he-IL" sz="1600" b="0" u="none" strike="noStrike" kern="1200" dirty="0">
                        <a:solidFill>
                          <a:schemeClr val="tx1"/>
                        </a:solidFill>
                        <a:latin typeface="+mn-lt"/>
                        <a:ea typeface="+mn-ea"/>
                        <a:cs typeface="+mn-cs"/>
                      </a:endParaRPr>
                    </a:p>
                  </a:txBody>
                  <a:tcPr marL="9525" marR="9525" marT="9525"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alpha val="20000"/>
                      </a:schemeClr>
                    </a:solidFill>
                  </a:tcPr>
                </a:tc>
                <a:tc hMerge="1">
                  <a:txBody>
                    <a:bodyPr/>
                    <a:lstStyle/>
                    <a:p>
                      <a:pPr marL="0" algn="ctr" defTabSz="914400" rtl="0" eaLnBrk="1" fontAlgn="b" latinLnBrk="0" hangingPunct="1"/>
                      <a:endParaRPr lang="he-IL" sz="2100" b="0" u="none" strike="noStrike" kern="1200" dirty="0">
                        <a:solidFill>
                          <a:schemeClr val="tx1"/>
                        </a:solidFill>
                        <a:latin typeface="+mn-lt"/>
                        <a:ea typeface="+mn-ea"/>
                        <a:cs typeface="+mn-cs"/>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alpha val="20000"/>
                      </a:schemeClr>
                    </a:solidFill>
                  </a:tcPr>
                </a:tc>
                <a:tc hMerge="1">
                  <a:txBody>
                    <a:bodyPr/>
                    <a:lstStyle/>
                    <a:p>
                      <a:pPr marL="0" algn="ctr" defTabSz="914400" rtl="0" eaLnBrk="1" fontAlgn="b" latinLnBrk="0" hangingPunct="1"/>
                      <a:endParaRPr lang="he-IL" sz="2100" b="0" u="none" strike="noStrike" kern="1200" dirty="0">
                        <a:solidFill>
                          <a:schemeClr val="tx1"/>
                        </a:solidFill>
                        <a:latin typeface="+mn-lt"/>
                        <a:ea typeface="+mn-ea"/>
                        <a:cs typeface="+mn-cs"/>
                      </a:endParaRPr>
                    </a:p>
                  </a:txBody>
                  <a:tcPr marL="9525" marR="9525" marT="9525" marB="0" anchor="ctr">
                    <a:lnL w="12700" cap="flat" cmpd="sng" algn="ctr">
                      <a:noFill/>
                      <a:prstDash val="solid"/>
                      <a:round/>
                      <a:headEnd type="none" w="med" len="med"/>
                      <a:tailEnd type="none" w="med" len="med"/>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alpha val="20000"/>
                      </a:schemeClr>
                    </a:solidFill>
                  </a:tcPr>
                </a:tc>
                <a:extLst>
                  <a:ext uri="{0D108BD9-81ED-4DB2-BD59-A6C34878D82A}">
                    <a16:rowId xmlns="" xmlns:a16="http://schemas.microsoft.com/office/drawing/2014/main" val="10001"/>
                  </a:ext>
                </a:extLst>
              </a:tr>
              <a:tr h="486270">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he-IL" sz="2000" b="0" i="0" u="none" strike="noStrike" kern="1200" dirty="0">
                          <a:solidFill>
                            <a:srgbClr val="000000"/>
                          </a:solidFill>
                          <a:effectLst/>
                          <a:latin typeface="Calibri" panose="020F0502020204030204" pitchFamily="34" charset="0"/>
                          <a:ea typeface="+mn-ea"/>
                          <a:cs typeface="+mn-cs"/>
                        </a:rPr>
                        <a:t> </a:t>
                      </a:r>
                      <a:r>
                        <a:rPr lang="en-US" sz="2000" b="0" i="0" u="none" strike="noStrike" kern="1200" dirty="0" smtClean="0">
                          <a:solidFill>
                            <a:srgbClr val="000000"/>
                          </a:solidFill>
                          <a:effectLst/>
                          <a:latin typeface="Calibri" panose="020F0502020204030204" pitchFamily="34" charset="0"/>
                          <a:ea typeface="+mn-ea"/>
                          <a:cs typeface="+mn-cs"/>
                        </a:rPr>
                        <a:t>GDP</a:t>
                      </a:r>
                      <a:endParaRPr lang="he-IL" sz="2000" b="0" i="0" u="none" strike="noStrike" kern="1200" dirty="0">
                        <a:solidFill>
                          <a:srgbClr val="000000"/>
                        </a:solidFill>
                        <a:effectLst/>
                        <a:latin typeface="Calibri" panose="020F0502020204030204" pitchFamily="34" charset="0"/>
                        <a:ea typeface="+mn-ea"/>
                        <a:cs typeface="+mn-cs"/>
                      </a:endParaRPr>
                    </a:p>
                  </a:txBody>
                  <a:tcPr marL="9525" marR="9525" marT="9525"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noFill/>
                  </a:tcPr>
                </a:tc>
                <a:tc>
                  <a:txBody>
                    <a:bodyPr/>
                    <a:lstStyle/>
                    <a:p>
                      <a:pPr marL="0" algn="ctr" defTabSz="914400" rtl="0" eaLnBrk="1" fontAlgn="b" latinLnBrk="0" hangingPunct="1"/>
                      <a:r>
                        <a:rPr lang="en-US" sz="16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1,314.9 </a:t>
                      </a:r>
                    </a:p>
                  </a:txBody>
                  <a:tcPr marL="9525" marR="9525" marT="9525"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noFill/>
                  </a:tcPr>
                </a:tc>
                <a:tc>
                  <a:txBody>
                    <a:bodyPr/>
                    <a:lstStyle/>
                    <a:p>
                      <a:pPr marL="0" algn="ctr" defTabSz="914400" rtl="0" eaLnBrk="1" fontAlgn="b" latinLnBrk="0" hangingPunct="1"/>
                      <a:r>
                        <a:rPr lang="en-US" sz="16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1,802.5 </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noFill/>
                  </a:tcPr>
                </a:tc>
                <a:tc>
                  <a:txBody>
                    <a:bodyPr/>
                    <a:lstStyle/>
                    <a:p>
                      <a:pPr marL="0" algn="ctr" defTabSz="914400" rtl="0" eaLnBrk="1" fontAlgn="b" latinLnBrk="0" hangingPunct="1"/>
                      <a:r>
                        <a:rPr lang="en-US" sz="16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2,488.1 </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noFill/>
                  </a:tcPr>
                </a:tc>
                <a:tc>
                  <a:txBody>
                    <a:bodyPr/>
                    <a:lstStyle/>
                    <a:p>
                      <a:pPr marL="0" algn="ctr" defTabSz="914400" rtl="0" eaLnBrk="1" fontAlgn="b" latinLnBrk="0" hangingPunct="1"/>
                      <a:r>
                        <a:rPr lang="en-US" sz="16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3,405.0 </a:t>
                      </a:r>
                    </a:p>
                  </a:txBody>
                  <a:tcPr marL="9525" marR="9525" marT="9525"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noFill/>
                  </a:tcPr>
                </a:tc>
                <a:tc>
                  <a:txBody>
                    <a:bodyPr/>
                    <a:lstStyle/>
                    <a:p>
                      <a:pPr marL="0" algn="ctr" defTabSz="914400" rtl="0" eaLnBrk="1" fontAlgn="b" latinLnBrk="0" hangingPunct="1"/>
                      <a:r>
                        <a:rPr lang="en-US" sz="16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3.2%</a:t>
                      </a:r>
                    </a:p>
                  </a:txBody>
                  <a:tcPr marL="9525" marR="9525" marT="9525"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bg1"/>
                    </a:solidFill>
                  </a:tcPr>
                </a:tc>
                <a:tc>
                  <a:txBody>
                    <a:bodyPr/>
                    <a:lstStyle/>
                    <a:p>
                      <a:pPr marL="0" algn="ctr" defTabSz="914400" rtl="0" eaLnBrk="1" fontAlgn="b" latinLnBrk="0" hangingPunct="1"/>
                      <a:r>
                        <a:rPr lang="en-US" sz="16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3.3%</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bg1"/>
                    </a:solidFill>
                  </a:tcPr>
                </a:tc>
                <a:tc>
                  <a:txBody>
                    <a:bodyPr/>
                    <a:lstStyle/>
                    <a:p>
                      <a:pPr marL="0" algn="ctr" defTabSz="914400" rtl="0" eaLnBrk="1" fontAlgn="b" latinLnBrk="0" hangingPunct="1"/>
                      <a:r>
                        <a:rPr lang="en-US" sz="16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3.2%</a:t>
                      </a:r>
                    </a:p>
                  </a:txBody>
                  <a:tcPr marL="9525" marR="9525" marT="9525" marB="0" anchor="ctr">
                    <a:lnL w="12700" cap="flat" cmpd="sng" algn="ctr">
                      <a:noFill/>
                      <a:prstDash val="solid"/>
                      <a:round/>
                      <a:headEnd type="none" w="med" len="med"/>
                      <a:tailEnd type="none" w="med" len="med"/>
                    </a:lnL>
                    <a:lnT w="12700" cap="flat" cmpd="sng" algn="ctr">
                      <a:solidFill>
                        <a:schemeClr val="tx1"/>
                      </a:solidFill>
                      <a:prstDash val="solid"/>
                      <a:round/>
                      <a:headEnd type="none" w="med" len="med"/>
                      <a:tailEnd type="none" w="med" len="med"/>
                    </a:lnT>
                    <a:solidFill>
                      <a:schemeClr val="bg1"/>
                    </a:solidFill>
                  </a:tcPr>
                </a:tc>
                <a:extLst>
                  <a:ext uri="{0D108BD9-81ED-4DB2-BD59-A6C34878D82A}">
                    <a16:rowId xmlns="" xmlns:a16="http://schemas.microsoft.com/office/drawing/2014/main" val="10002"/>
                  </a:ext>
                </a:extLst>
              </a:tr>
              <a:tr h="504056">
                <a:tc>
                  <a:txBody>
                    <a:bodyPr/>
                    <a:lstStyle/>
                    <a:p>
                      <a:pPr marL="0" algn="l" defTabSz="914400" rtl="0" eaLnBrk="1" fontAlgn="b" latinLnBrk="0" hangingPunct="1"/>
                      <a:r>
                        <a:rPr lang="en-US" sz="2000" b="0" i="0" u="none" strike="noStrike" kern="1200" dirty="0">
                          <a:solidFill>
                            <a:srgbClr val="000000"/>
                          </a:solidFill>
                          <a:effectLst/>
                          <a:latin typeface="Calibri" panose="020F0502020204030204" pitchFamily="34" charset="0"/>
                          <a:ea typeface="+mn-ea"/>
                          <a:cs typeface="+mn-cs"/>
                        </a:rPr>
                        <a:t> </a:t>
                      </a:r>
                      <a:r>
                        <a:rPr lang="en-US" sz="2000" b="0" i="0" u="none" strike="noStrike" kern="1200" dirty="0" smtClean="0">
                          <a:solidFill>
                            <a:srgbClr val="000000"/>
                          </a:solidFill>
                          <a:effectLst/>
                          <a:latin typeface="Calibri" panose="020F0502020204030204" pitchFamily="34" charset="0"/>
                          <a:ea typeface="+mn-ea"/>
                          <a:cs typeface="+mn-cs"/>
                        </a:rPr>
                        <a:t>Export</a:t>
                      </a:r>
                      <a:r>
                        <a:rPr lang="en-US" sz="2000" b="0" i="0" u="none" strike="noStrike" kern="1200" baseline="0" dirty="0" smtClean="0">
                          <a:solidFill>
                            <a:srgbClr val="000000"/>
                          </a:solidFill>
                          <a:effectLst/>
                          <a:latin typeface="Calibri" panose="020F0502020204030204" pitchFamily="34" charset="0"/>
                          <a:ea typeface="+mn-ea"/>
                          <a:cs typeface="+mn-cs"/>
                        </a:rPr>
                        <a:t> </a:t>
                      </a:r>
                      <a:endParaRPr lang="he-IL" sz="1400" b="0" i="0" u="none" strike="noStrike" kern="1200" dirty="0">
                        <a:solidFill>
                          <a:srgbClr val="000000"/>
                        </a:solidFill>
                        <a:effectLst/>
                        <a:latin typeface="Calibri" panose="020F0502020204030204" pitchFamily="34" charset="0"/>
                        <a:ea typeface="+mn-ea"/>
                        <a:cs typeface="+mn-cs"/>
                      </a:endParaRPr>
                    </a:p>
                  </a:txBody>
                  <a:tcPr marL="9525" marR="9525" marT="9525" marB="0" anchor="ctr">
                    <a:lnR w="12700" cap="flat" cmpd="sng" algn="ctr">
                      <a:solidFill>
                        <a:schemeClr val="tx1"/>
                      </a:solidFill>
                      <a:prstDash val="solid"/>
                      <a:round/>
                      <a:headEnd type="none" w="med" len="med"/>
                      <a:tailEnd type="none" w="med" len="med"/>
                    </a:lnR>
                    <a:lnB w="28575" cap="flat" cmpd="sng" algn="ctr">
                      <a:solidFill>
                        <a:schemeClr val="tx1"/>
                      </a:solidFill>
                      <a:prstDash val="sysDot"/>
                      <a:round/>
                      <a:headEnd type="none" w="med" len="med"/>
                      <a:tailEnd type="none" w="med" len="med"/>
                    </a:lnB>
                    <a:noFill/>
                  </a:tcPr>
                </a:tc>
                <a:tc>
                  <a:txBody>
                    <a:bodyPr/>
                    <a:lstStyle/>
                    <a:p>
                      <a:pPr marL="0" algn="ctr" defTabSz="914400" rtl="0" eaLnBrk="1" fontAlgn="b" latinLnBrk="0" hangingPunct="1"/>
                      <a:r>
                        <a:rPr lang="en-US" sz="16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376.9</a:t>
                      </a:r>
                    </a:p>
                  </a:txBody>
                  <a:tcPr marL="9525" marR="9525" marT="9525"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B w="28575" cap="flat" cmpd="sng" algn="ctr">
                      <a:solidFill>
                        <a:schemeClr val="tx1"/>
                      </a:solidFill>
                      <a:prstDash val="sysDot"/>
                      <a:round/>
                      <a:headEnd type="none" w="med" len="med"/>
                      <a:tailEnd type="none" w="med" len="med"/>
                    </a:lnB>
                    <a:noFill/>
                  </a:tcPr>
                </a:tc>
                <a:tc>
                  <a:txBody>
                    <a:bodyPr/>
                    <a:lstStyle/>
                    <a:p>
                      <a:pPr marL="0" algn="ctr" defTabSz="914400" rtl="0" eaLnBrk="1" fontAlgn="b" latinLnBrk="0" hangingPunct="1"/>
                      <a:r>
                        <a:rPr lang="en-US" sz="16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547.3</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B w="28575" cap="flat" cmpd="sng" algn="ctr">
                      <a:solidFill>
                        <a:schemeClr val="tx1"/>
                      </a:solidFill>
                      <a:prstDash val="sysDot"/>
                      <a:round/>
                      <a:headEnd type="none" w="med" len="med"/>
                      <a:tailEnd type="none" w="med" len="med"/>
                    </a:lnB>
                    <a:noFill/>
                  </a:tcPr>
                </a:tc>
                <a:tc>
                  <a:txBody>
                    <a:bodyPr/>
                    <a:lstStyle/>
                    <a:p>
                      <a:pPr marL="0" algn="ctr" defTabSz="914400" rtl="0" eaLnBrk="1" fontAlgn="b" latinLnBrk="0" hangingPunct="1"/>
                      <a:r>
                        <a:rPr lang="en-US" sz="16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791.2</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B w="28575" cap="flat" cmpd="sng" algn="ctr">
                      <a:solidFill>
                        <a:schemeClr val="tx1"/>
                      </a:solidFill>
                      <a:prstDash val="sysDot"/>
                      <a:round/>
                      <a:headEnd type="none" w="med" len="med"/>
                      <a:tailEnd type="none" w="med" len="med"/>
                    </a:lnB>
                    <a:noFill/>
                  </a:tcPr>
                </a:tc>
                <a:tc>
                  <a:txBody>
                    <a:bodyPr/>
                    <a:lstStyle/>
                    <a:p>
                      <a:pPr marL="0" algn="ctr" defTabSz="914400" rtl="0" eaLnBrk="1" fontAlgn="b" latinLnBrk="0" hangingPunct="1"/>
                      <a:r>
                        <a:rPr lang="en-US" sz="16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1,126.9</a:t>
                      </a:r>
                    </a:p>
                  </a:txBody>
                  <a:tcPr marL="9525" marR="9525" marT="9525"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B w="28575" cap="flat" cmpd="sng" algn="ctr">
                      <a:solidFill>
                        <a:schemeClr val="tx1"/>
                      </a:solidFill>
                      <a:prstDash val="sysDot"/>
                      <a:round/>
                      <a:headEnd type="none" w="med" len="med"/>
                      <a:tailEnd type="none" w="med" len="med"/>
                    </a:lnB>
                    <a:noFill/>
                  </a:tcPr>
                </a:tc>
                <a:tc>
                  <a:txBody>
                    <a:bodyPr/>
                    <a:lstStyle/>
                    <a:p>
                      <a:pPr marL="0" algn="ctr" defTabSz="914400" rtl="0" eaLnBrk="1" fontAlgn="b" latinLnBrk="0" hangingPunct="1"/>
                      <a:r>
                        <a:rPr lang="en-US" sz="16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3.8%</a:t>
                      </a:r>
                    </a:p>
                  </a:txBody>
                  <a:tcPr marL="9525" marR="9525" marT="9525"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B w="28575" cap="flat" cmpd="sng" algn="ctr">
                      <a:solidFill>
                        <a:schemeClr val="tx1"/>
                      </a:solidFill>
                      <a:prstDash val="sysDot"/>
                      <a:round/>
                      <a:headEnd type="none" w="med" len="med"/>
                      <a:tailEnd type="none" w="med" len="med"/>
                    </a:lnB>
                    <a:noFill/>
                  </a:tcPr>
                </a:tc>
                <a:tc>
                  <a:txBody>
                    <a:bodyPr/>
                    <a:lstStyle/>
                    <a:p>
                      <a:pPr marL="0" algn="ctr" defTabSz="914400" rtl="0" eaLnBrk="1" fontAlgn="b" latinLnBrk="0" hangingPunct="1"/>
                      <a:r>
                        <a:rPr lang="en-US" sz="16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3.8%</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B w="28575" cap="flat" cmpd="sng" algn="ctr">
                      <a:solidFill>
                        <a:schemeClr val="tx1"/>
                      </a:solidFill>
                      <a:prstDash val="sysDot"/>
                      <a:round/>
                      <a:headEnd type="none" w="med" len="med"/>
                      <a:tailEnd type="none" w="med" len="med"/>
                    </a:lnB>
                    <a:noFill/>
                  </a:tcPr>
                </a:tc>
                <a:tc>
                  <a:txBody>
                    <a:bodyPr/>
                    <a:lstStyle/>
                    <a:p>
                      <a:pPr marL="0" algn="ctr" defTabSz="914400" rtl="0" eaLnBrk="1" fontAlgn="b" latinLnBrk="0" hangingPunct="1"/>
                      <a:r>
                        <a:rPr lang="en-US" sz="16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3.6%</a:t>
                      </a:r>
                    </a:p>
                  </a:txBody>
                  <a:tcPr marL="9525" marR="9525" marT="9525" marB="0" anchor="ctr">
                    <a:lnL w="12700" cap="flat" cmpd="sng" algn="ctr">
                      <a:noFill/>
                      <a:prstDash val="solid"/>
                      <a:round/>
                      <a:headEnd type="none" w="med" len="med"/>
                      <a:tailEnd type="none" w="med" len="med"/>
                    </a:lnL>
                    <a:lnB w="28575" cap="flat" cmpd="sng" algn="ctr">
                      <a:solidFill>
                        <a:schemeClr val="tx1"/>
                      </a:solidFill>
                      <a:prstDash val="sysDot"/>
                      <a:round/>
                      <a:headEnd type="none" w="med" len="med"/>
                      <a:tailEnd type="none" w="med" len="med"/>
                    </a:lnB>
                    <a:noFill/>
                  </a:tcPr>
                </a:tc>
                <a:extLst>
                  <a:ext uri="{0D108BD9-81ED-4DB2-BD59-A6C34878D82A}">
                    <a16:rowId xmlns="" xmlns:a16="http://schemas.microsoft.com/office/drawing/2014/main" val="10003"/>
                  </a:ext>
                </a:extLst>
              </a:tr>
              <a:tr h="619125">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endParaRPr lang="he-IL" sz="1400" b="0" kern="1200" dirty="0">
                        <a:solidFill>
                          <a:schemeClr val="tx1"/>
                        </a:solidFill>
                        <a:latin typeface="+mn-lt"/>
                        <a:ea typeface="+mn-ea"/>
                        <a:cs typeface="+mn-cs"/>
                      </a:endParaRPr>
                    </a:p>
                  </a:txBody>
                  <a:tcPr marL="9525" marR="9525" marT="9525" marB="0" anchor="ctr">
                    <a:lnR w="12700" cap="flat" cmpd="sng" algn="ctr">
                      <a:solidFill>
                        <a:schemeClr val="tx1"/>
                      </a:solidFill>
                      <a:prstDash val="solid"/>
                      <a:round/>
                      <a:headEnd type="none" w="med" len="med"/>
                      <a:tailEnd type="none" w="med" len="med"/>
                    </a:lnR>
                    <a:lnT w="28575" cap="flat" cmpd="sng" algn="ctr">
                      <a:solidFill>
                        <a:schemeClr val="tx1"/>
                      </a:solidFill>
                      <a:prstDash val="sysDot"/>
                      <a:round/>
                      <a:headEnd type="none" w="med" len="med"/>
                      <a:tailEnd type="none" w="med" len="med"/>
                    </a:lnT>
                    <a:lnB w="28575" cap="flat" cmpd="sng" algn="ctr">
                      <a:solidFill>
                        <a:schemeClr val="tx1"/>
                      </a:solidFill>
                      <a:prstDash val="sysDot"/>
                      <a:round/>
                      <a:headEnd type="none" w="med" len="med"/>
                      <a:tailEnd type="none" w="med" len="med"/>
                    </a:lnB>
                    <a:noFill/>
                  </a:tcPr>
                </a:tc>
                <a:tc gridSpan="4">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400" b="0" u="none" strike="noStrike" kern="1200" dirty="0" smtClean="0">
                          <a:solidFill>
                            <a:schemeClr val="tx1"/>
                          </a:solidFill>
                          <a:latin typeface="+mn-lt"/>
                          <a:ea typeface="+mn-ea"/>
                          <a:cs typeface="+mn-cs"/>
                        </a:rPr>
                        <a:t>Level, </a:t>
                      </a:r>
                      <a:r>
                        <a:rPr lang="en-US" sz="1400" b="0" i="0" u="none" strike="noStrike" kern="1200" baseline="0" dirty="0" smtClean="0">
                          <a:solidFill>
                            <a:srgbClr val="000000"/>
                          </a:solidFill>
                          <a:effectLst/>
                          <a:latin typeface="Calibri" panose="020F0502020204030204" pitchFamily="34" charset="0"/>
                          <a:ea typeface="+mn-ea"/>
                          <a:cs typeface="+mn-cs"/>
                        </a:rPr>
                        <a:t>millions 201</a:t>
                      </a:r>
                      <a:r>
                        <a:rPr lang="he-IL" sz="1400" b="0" i="0" u="none" strike="noStrike" kern="1200" baseline="0" dirty="0" smtClean="0">
                          <a:solidFill>
                            <a:srgbClr val="000000"/>
                          </a:solidFill>
                          <a:effectLst/>
                          <a:latin typeface="Calibri" panose="020F0502020204030204" pitchFamily="34" charset="0"/>
                          <a:ea typeface="+mn-ea"/>
                          <a:cs typeface="+mn-cs"/>
                        </a:rPr>
                        <a:t>0</a:t>
                      </a:r>
                      <a:r>
                        <a:rPr lang="en-US" sz="1400" b="0" i="0" u="none" strike="noStrike" kern="1200" baseline="0" dirty="0" smtClean="0">
                          <a:solidFill>
                            <a:srgbClr val="000000"/>
                          </a:solidFill>
                          <a:effectLst/>
                          <a:latin typeface="Calibri" panose="020F0502020204030204" pitchFamily="34" charset="0"/>
                          <a:ea typeface="+mn-ea"/>
                          <a:cs typeface="+mn-cs"/>
                        </a:rPr>
                        <a:t> US $</a:t>
                      </a:r>
                      <a:r>
                        <a:rPr lang="en-US" sz="2000" b="0" i="0" u="none" strike="noStrike" kern="1200" baseline="0" dirty="0" smtClean="0">
                          <a:solidFill>
                            <a:srgbClr val="000000"/>
                          </a:solidFill>
                          <a:effectLst/>
                          <a:latin typeface="Calibri" panose="020F0502020204030204" pitchFamily="34" charset="0"/>
                          <a:ea typeface="+mn-ea"/>
                          <a:cs typeface="+mn-cs"/>
                        </a:rPr>
                        <a:t> </a:t>
                      </a:r>
                      <a:endParaRPr lang="he-IL" sz="1400" b="0" u="none" strike="noStrike" kern="1200" dirty="0" smtClean="0">
                        <a:solidFill>
                          <a:schemeClr val="tx1"/>
                        </a:solidFill>
                        <a:latin typeface="+mn-lt"/>
                        <a:ea typeface="+mn-ea"/>
                        <a:cs typeface="+mn-cs"/>
                      </a:endParaRPr>
                    </a:p>
                    <a:p>
                      <a:pPr marL="0" algn="ctr" defTabSz="914400" rtl="1" eaLnBrk="1" fontAlgn="b" latinLnBrk="0" hangingPunct="1"/>
                      <a:endParaRPr lang="en-US" sz="1400" b="0" i="0" u="none" strike="noStrike" kern="1200" dirty="0">
                        <a:solidFill>
                          <a:srgbClr val="000000"/>
                        </a:solidFill>
                        <a:effectLst/>
                        <a:latin typeface="Times New Roman" panose="02020603050405020304" pitchFamily="18" charset="0"/>
                        <a:ea typeface="+mn-ea"/>
                        <a:cs typeface="Times New Roman" panose="02020603050405020304"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ysDot"/>
                      <a:round/>
                      <a:headEnd type="none" w="med" len="med"/>
                      <a:tailEnd type="none" w="med" len="med"/>
                    </a:lnT>
                    <a:lnB w="28575" cap="flat" cmpd="sng" algn="ctr">
                      <a:solidFill>
                        <a:schemeClr val="tx1"/>
                      </a:solidFill>
                      <a:prstDash val="sysDot"/>
                      <a:round/>
                      <a:headEnd type="none" w="med" len="med"/>
                      <a:tailEnd type="none" w="med" len="med"/>
                    </a:lnB>
                    <a:noFill/>
                  </a:tcPr>
                </a:tc>
                <a:tc hMerge="1">
                  <a:txBody>
                    <a:bodyPr/>
                    <a:lstStyle/>
                    <a:p>
                      <a:pPr marL="0" algn="ctr" defTabSz="914400" rtl="1" eaLnBrk="1" fontAlgn="b" latinLnBrk="0" hangingPunct="1"/>
                      <a:endParaRPr lang="en-US" sz="1400" b="0" i="0" u="none" strike="noStrike" kern="1200" dirty="0">
                        <a:solidFill>
                          <a:srgbClr val="000000"/>
                        </a:solidFill>
                        <a:effectLst/>
                        <a:latin typeface="Times New Roman" panose="02020603050405020304" pitchFamily="18" charset="0"/>
                        <a:ea typeface="+mn-ea"/>
                        <a:cs typeface="Times New Roman" panose="02020603050405020304" pitchFamily="18" charset="0"/>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28575" cap="flat" cmpd="sng" algn="ctr">
                      <a:solidFill>
                        <a:schemeClr val="tx1"/>
                      </a:solidFill>
                      <a:prstDash val="sysDot"/>
                      <a:round/>
                      <a:headEnd type="none" w="med" len="med"/>
                      <a:tailEnd type="none" w="med" len="med"/>
                    </a:lnT>
                    <a:lnB w="28575" cap="flat" cmpd="sng" algn="ctr">
                      <a:solidFill>
                        <a:schemeClr val="tx1"/>
                      </a:solidFill>
                      <a:prstDash val="sysDot"/>
                      <a:round/>
                      <a:headEnd type="none" w="med" len="med"/>
                      <a:tailEnd type="none" w="med" len="med"/>
                    </a:lnB>
                    <a:noFill/>
                  </a:tcPr>
                </a:tc>
                <a:tc hMerge="1">
                  <a:txBody>
                    <a:bodyPr/>
                    <a:lstStyle/>
                    <a:p>
                      <a:pPr marL="0" algn="ctr" defTabSz="914400" rtl="1" eaLnBrk="1" fontAlgn="b" latinLnBrk="0" hangingPunct="1"/>
                      <a:endParaRPr lang="en-US" sz="1400" b="0" i="0" u="none" strike="noStrike" kern="1200" dirty="0">
                        <a:solidFill>
                          <a:srgbClr val="000000"/>
                        </a:solidFill>
                        <a:effectLst/>
                        <a:latin typeface="Times New Roman" panose="02020603050405020304" pitchFamily="18" charset="0"/>
                        <a:ea typeface="+mn-ea"/>
                        <a:cs typeface="Times New Roman" panose="02020603050405020304" pitchFamily="18" charset="0"/>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28575" cap="flat" cmpd="sng" algn="ctr">
                      <a:solidFill>
                        <a:schemeClr val="tx1"/>
                      </a:solidFill>
                      <a:prstDash val="sysDot"/>
                      <a:round/>
                      <a:headEnd type="none" w="med" len="med"/>
                      <a:tailEnd type="none" w="med" len="med"/>
                    </a:lnT>
                    <a:lnB w="28575" cap="flat" cmpd="sng" algn="ctr">
                      <a:solidFill>
                        <a:schemeClr val="tx1"/>
                      </a:solidFill>
                      <a:prstDash val="sysDot"/>
                      <a:round/>
                      <a:headEnd type="none" w="med" len="med"/>
                      <a:tailEnd type="none" w="med" len="med"/>
                    </a:lnB>
                    <a:noFill/>
                  </a:tcPr>
                </a:tc>
                <a:tc hMerge="1">
                  <a:txBody>
                    <a:bodyPr/>
                    <a:lstStyle/>
                    <a:p>
                      <a:pPr marL="0" algn="ctr" defTabSz="914400" rtl="1" eaLnBrk="1" fontAlgn="b" latinLnBrk="0" hangingPunct="1"/>
                      <a:endParaRPr lang="en-US" sz="1400" b="0" i="0" u="none" strike="noStrike" kern="1200" dirty="0">
                        <a:solidFill>
                          <a:srgbClr val="000000"/>
                        </a:solidFill>
                        <a:effectLst/>
                        <a:latin typeface="Times New Roman" panose="02020603050405020304" pitchFamily="18" charset="0"/>
                        <a:ea typeface="+mn-ea"/>
                        <a:cs typeface="Times New Roman" panose="02020603050405020304" pitchFamily="18" charset="0"/>
                      </a:endParaRPr>
                    </a:p>
                  </a:txBody>
                  <a:tcPr marL="9525" marR="9525" marT="9525"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ysDot"/>
                      <a:round/>
                      <a:headEnd type="none" w="med" len="med"/>
                      <a:tailEnd type="none" w="med" len="med"/>
                    </a:lnT>
                    <a:lnB w="28575" cap="flat" cmpd="sng" algn="ctr">
                      <a:solidFill>
                        <a:schemeClr val="tx1"/>
                      </a:solidFill>
                      <a:prstDash val="sysDot"/>
                      <a:round/>
                      <a:headEnd type="none" w="med" len="med"/>
                      <a:tailEnd type="none" w="med" len="med"/>
                    </a:lnB>
                    <a:noFill/>
                  </a:tcPr>
                </a:tc>
                <a:tc gridSpan="3">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600" b="0" u="none" strike="noStrike" kern="1200" baseline="0" dirty="0" smtClean="0">
                          <a:solidFill>
                            <a:schemeClr val="tx1"/>
                          </a:solidFill>
                          <a:latin typeface="+mn-lt"/>
                          <a:ea typeface="+mn-ea"/>
                          <a:cs typeface="+mn-cs"/>
                        </a:rPr>
                        <a:t>average annual p</a:t>
                      </a:r>
                      <a:r>
                        <a:rPr lang="en-US" sz="1600" b="0" u="none" strike="noStrike" kern="1200" dirty="0" smtClean="0">
                          <a:solidFill>
                            <a:schemeClr val="tx1"/>
                          </a:solidFill>
                          <a:latin typeface="+mn-lt"/>
                          <a:ea typeface="+mn-ea"/>
                          <a:cs typeface="+mn-cs"/>
                        </a:rPr>
                        <a:t>ercent change </a:t>
                      </a:r>
                      <a:endParaRPr lang="en-US" sz="1600" b="0" i="0" u="none" strike="noStrike" kern="1200" dirty="0">
                        <a:solidFill>
                          <a:srgbClr val="000000"/>
                        </a:solidFill>
                        <a:effectLst/>
                        <a:latin typeface="Times New Roman" panose="02020603050405020304" pitchFamily="18" charset="0"/>
                        <a:ea typeface="+mn-ea"/>
                        <a:cs typeface="Times New Roman" panose="02020603050405020304" pitchFamily="18" charset="0"/>
                      </a:endParaRPr>
                    </a:p>
                  </a:txBody>
                  <a:tcPr marL="9525" marR="9525" marT="9525" marB="0" anchor="ctr">
                    <a:lnL w="12700" cap="flat" cmpd="sng" algn="ctr">
                      <a:solidFill>
                        <a:schemeClr val="tx1"/>
                      </a:solidFill>
                      <a:prstDash val="solid"/>
                      <a:round/>
                      <a:headEnd type="none" w="med" len="med"/>
                      <a:tailEnd type="none" w="med" len="med"/>
                    </a:lnL>
                    <a:lnT w="28575" cap="flat" cmpd="sng" algn="ctr">
                      <a:solidFill>
                        <a:schemeClr val="tx1"/>
                      </a:solidFill>
                      <a:prstDash val="sysDot"/>
                      <a:round/>
                      <a:headEnd type="none" w="med" len="med"/>
                      <a:tailEnd type="none" w="med" len="med"/>
                    </a:lnT>
                    <a:lnB w="28575" cap="flat" cmpd="sng" algn="ctr">
                      <a:solidFill>
                        <a:schemeClr val="tx1"/>
                      </a:solidFill>
                      <a:prstDash val="sysDot"/>
                      <a:round/>
                      <a:headEnd type="none" w="med" len="med"/>
                      <a:tailEnd type="none" w="med" len="med"/>
                    </a:lnB>
                    <a:noFill/>
                  </a:tcPr>
                </a:tc>
                <a:tc hMerge="1">
                  <a:txBody>
                    <a:bodyPr/>
                    <a:lstStyle/>
                    <a:p>
                      <a:pPr marL="0" algn="ctr" defTabSz="914400" rtl="0" eaLnBrk="1" fontAlgn="b" latinLnBrk="0" hangingPunct="1"/>
                      <a:endParaRPr lang="en-US" sz="1600" b="0" i="0" u="none" strike="noStrike" kern="1200" dirty="0">
                        <a:solidFill>
                          <a:srgbClr val="000000"/>
                        </a:solidFill>
                        <a:effectLst/>
                        <a:latin typeface="Times New Roman" panose="02020603050405020304" pitchFamily="18" charset="0"/>
                        <a:ea typeface="+mn-ea"/>
                        <a:cs typeface="Times New Roman" panose="02020603050405020304" pitchFamily="18" charset="0"/>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28575" cap="flat" cmpd="sng" algn="ctr">
                      <a:solidFill>
                        <a:schemeClr val="tx1"/>
                      </a:solidFill>
                      <a:prstDash val="sysDot"/>
                      <a:round/>
                      <a:headEnd type="none" w="med" len="med"/>
                      <a:tailEnd type="none" w="med" len="med"/>
                    </a:lnT>
                    <a:lnB w="28575" cap="flat" cmpd="sng" algn="ctr">
                      <a:solidFill>
                        <a:schemeClr val="tx1"/>
                      </a:solidFill>
                      <a:prstDash val="sysDot"/>
                      <a:round/>
                      <a:headEnd type="none" w="med" len="med"/>
                      <a:tailEnd type="none" w="med" len="med"/>
                    </a:lnB>
                    <a:noFill/>
                  </a:tcPr>
                </a:tc>
                <a:tc hMerge="1">
                  <a:txBody>
                    <a:bodyPr/>
                    <a:lstStyle/>
                    <a:p>
                      <a:pPr marL="0" algn="ctr" defTabSz="914400" rtl="0" eaLnBrk="1" fontAlgn="b" latinLnBrk="0" hangingPunct="1"/>
                      <a:endParaRPr lang="en-US" sz="1600" b="0" i="0" u="none" strike="noStrike" kern="1200" dirty="0">
                        <a:solidFill>
                          <a:srgbClr val="000000"/>
                        </a:solidFill>
                        <a:effectLst/>
                        <a:latin typeface="Times New Roman" panose="02020603050405020304" pitchFamily="18" charset="0"/>
                        <a:ea typeface="+mn-ea"/>
                        <a:cs typeface="Times New Roman" panose="02020603050405020304" pitchFamily="18" charset="0"/>
                      </a:endParaRPr>
                    </a:p>
                  </a:txBody>
                  <a:tcPr marL="9525" marR="9525" marT="9525" marB="0" anchor="ctr">
                    <a:lnL w="12700" cap="flat" cmpd="sng" algn="ctr">
                      <a:noFill/>
                      <a:prstDash val="solid"/>
                      <a:round/>
                      <a:headEnd type="none" w="med" len="med"/>
                      <a:tailEnd type="none" w="med" len="med"/>
                    </a:lnL>
                    <a:lnT w="28575" cap="flat" cmpd="sng" algn="ctr">
                      <a:solidFill>
                        <a:schemeClr val="tx1"/>
                      </a:solidFill>
                      <a:prstDash val="sysDot"/>
                      <a:round/>
                      <a:headEnd type="none" w="med" len="med"/>
                      <a:tailEnd type="none" w="med" len="med"/>
                    </a:lnT>
                    <a:lnB w="28575" cap="flat" cmpd="sng" algn="ctr">
                      <a:solidFill>
                        <a:schemeClr val="tx1"/>
                      </a:solidFill>
                      <a:prstDash val="sysDot"/>
                      <a:round/>
                      <a:headEnd type="none" w="med" len="med"/>
                      <a:tailEnd type="none" w="med" len="med"/>
                    </a:lnB>
                    <a:noFill/>
                  </a:tcPr>
                </a:tc>
              </a:tr>
              <a:tr h="619125">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he-IL" sz="2000" b="0" i="0" u="none" strike="noStrike" kern="1200" dirty="0">
                          <a:solidFill>
                            <a:srgbClr val="000000"/>
                          </a:solidFill>
                          <a:effectLst/>
                          <a:latin typeface="Calibri" panose="020F0502020204030204" pitchFamily="34" charset="0"/>
                          <a:ea typeface="+mn-ea"/>
                          <a:cs typeface="+mn-cs"/>
                        </a:rPr>
                        <a:t> </a:t>
                      </a:r>
                      <a:r>
                        <a:rPr lang="en-US" sz="2000" b="0" i="0" u="none" strike="noStrike" kern="1200" dirty="0">
                          <a:solidFill>
                            <a:schemeClr val="tx1"/>
                          </a:solidFill>
                          <a:effectLst/>
                          <a:latin typeface="+mn-lt"/>
                          <a:ea typeface="+mn-ea"/>
                          <a:cs typeface="+mn-cs"/>
                        </a:rPr>
                        <a:t>Electronic</a:t>
                      </a:r>
                      <a:r>
                        <a:rPr lang="en-US" sz="2000" b="0" i="0" u="none" strike="noStrike" kern="1200" baseline="0" dirty="0">
                          <a:solidFill>
                            <a:schemeClr val="tx1"/>
                          </a:solidFill>
                          <a:effectLst/>
                          <a:latin typeface="+mn-lt"/>
                          <a:ea typeface="+mn-ea"/>
                          <a:cs typeface="+mn-cs"/>
                        </a:rPr>
                        <a:t> </a:t>
                      </a:r>
                      <a:r>
                        <a:rPr lang="en-US" sz="2000" b="0" i="0" u="none" strike="noStrike" kern="1200" baseline="0" dirty="0" smtClean="0">
                          <a:solidFill>
                            <a:schemeClr val="tx1"/>
                          </a:solidFill>
                          <a:effectLst/>
                          <a:latin typeface="+mn-lt"/>
                          <a:ea typeface="+mn-ea"/>
                          <a:cs typeface="+mn-cs"/>
                        </a:rPr>
                        <a:t>Exports</a:t>
                      </a:r>
                      <a:endParaRPr lang="he-IL" sz="1400" b="0" kern="1200" dirty="0">
                        <a:solidFill>
                          <a:schemeClr val="tx1"/>
                        </a:solidFill>
                        <a:latin typeface="+mn-lt"/>
                        <a:ea typeface="+mn-ea"/>
                        <a:cs typeface="+mn-cs"/>
                      </a:endParaRPr>
                    </a:p>
                  </a:txBody>
                  <a:tcPr marL="9525" marR="9525" marT="9525" marB="0" anchor="ctr">
                    <a:lnR w="12700" cap="flat" cmpd="sng" algn="ctr">
                      <a:solidFill>
                        <a:schemeClr val="tx1"/>
                      </a:solidFill>
                      <a:prstDash val="solid"/>
                      <a:round/>
                      <a:headEnd type="none" w="med" len="med"/>
                      <a:tailEnd type="none" w="med" len="med"/>
                    </a:lnR>
                    <a:lnT w="28575" cap="flat" cmpd="sng" algn="ctr">
                      <a:solidFill>
                        <a:schemeClr val="tx1"/>
                      </a:solidFill>
                      <a:prstDash val="sysDot"/>
                      <a:round/>
                      <a:headEnd type="none" w="med" len="med"/>
                      <a:tailEnd type="none" w="med" len="med"/>
                    </a:lnT>
                    <a:noFill/>
                  </a:tcPr>
                </a:tc>
                <a:tc>
                  <a:txBody>
                    <a:bodyPr/>
                    <a:lstStyle/>
                    <a:p>
                      <a:pPr marL="0" algn="ctr" defTabSz="914400" rtl="1" eaLnBrk="1" fontAlgn="b" latinLnBrk="0" hangingPunct="1"/>
                      <a:r>
                        <a:rPr lang="en-US" sz="14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9,349</a:t>
                      </a:r>
                    </a:p>
                  </a:txBody>
                  <a:tcPr marL="9525" marR="9525" marT="9525"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28575" cap="flat" cmpd="sng" algn="ctr">
                      <a:solidFill>
                        <a:schemeClr val="tx1"/>
                      </a:solidFill>
                      <a:prstDash val="sysDot"/>
                      <a:round/>
                      <a:headEnd type="none" w="med" len="med"/>
                      <a:tailEnd type="none" w="med" len="med"/>
                    </a:lnT>
                    <a:noFill/>
                  </a:tcPr>
                </a:tc>
                <a:tc>
                  <a:txBody>
                    <a:bodyPr/>
                    <a:lstStyle/>
                    <a:p>
                      <a:pPr marL="0" algn="ctr" defTabSz="914400" rtl="1" eaLnBrk="1" fontAlgn="b" latinLnBrk="0" hangingPunct="1"/>
                      <a:r>
                        <a:rPr lang="en-US" sz="14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13,610</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28575" cap="flat" cmpd="sng" algn="ctr">
                      <a:solidFill>
                        <a:schemeClr val="tx1"/>
                      </a:solidFill>
                      <a:prstDash val="sysDot"/>
                      <a:round/>
                      <a:headEnd type="none" w="med" len="med"/>
                      <a:tailEnd type="none" w="med" len="med"/>
                    </a:lnT>
                    <a:noFill/>
                  </a:tcPr>
                </a:tc>
                <a:tc>
                  <a:txBody>
                    <a:bodyPr/>
                    <a:lstStyle/>
                    <a:p>
                      <a:pPr marL="0" algn="ctr" defTabSz="914400" rtl="1" eaLnBrk="1" fontAlgn="b" latinLnBrk="0" hangingPunct="1"/>
                      <a:r>
                        <a:rPr lang="en-US" sz="14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19,134</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28575" cap="flat" cmpd="sng" algn="ctr">
                      <a:solidFill>
                        <a:schemeClr val="tx1"/>
                      </a:solidFill>
                      <a:prstDash val="sysDot"/>
                      <a:round/>
                      <a:headEnd type="none" w="med" len="med"/>
                      <a:tailEnd type="none" w="med" len="med"/>
                    </a:lnT>
                    <a:noFill/>
                  </a:tcPr>
                </a:tc>
                <a:tc>
                  <a:txBody>
                    <a:bodyPr/>
                    <a:lstStyle/>
                    <a:p>
                      <a:pPr marL="0" algn="ctr" defTabSz="914400" rtl="1" eaLnBrk="1" fontAlgn="b" latinLnBrk="0" hangingPunct="1"/>
                      <a:r>
                        <a:rPr lang="en-US" sz="14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26,061</a:t>
                      </a:r>
                    </a:p>
                  </a:txBody>
                  <a:tcPr marL="9525" marR="9525" marT="9525"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ysDot"/>
                      <a:round/>
                      <a:headEnd type="none" w="med" len="med"/>
                      <a:tailEnd type="none" w="med" len="med"/>
                    </a:lnT>
                    <a:noFill/>
                  </a:tcPr>
                </a:tc>
                <a:tc>
                  <a:txBody>
                    <a:bodyPr/>
                    <a:lstStyle/>
                    <a:p>
                      <a:pPr marL="0" algn="ctr" defTabSz="914400" rtl="0" eaLnBrk="1" fontAlgn="b" latinLnBrk="0" hangingPunct="1"/>
                      <a:r>
                        <a:rPr lang="en-US" sz="16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3.8%</a:t>
                      </a:r>
                    </a:p>
                  </a:txBody>
                  <a:tcPr marL="9525" marR="9525" marT="9525"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28575" cap="flat" cmpd="sng" algn="ctr">
                      <a:solidFill>
                        <a:schemeClr val="tx1"/>
                      </a:solidFill>
                      <a:prstDash val="sysDot"/>
                      <a:round/>
                      <a:headEnd type="none" w="med" len="med"/>
                      <a:tailEnd type="none" w="med" len="med"/>
                    </a:lnT>
                    <a:noFill/>
                  </a:tcPr>
                </a:tc>
                <a:tc>
                  <a:txBody>
                    <a:bodyPr/>
                    <a:lstStyle/>
                    <a:p>
                      <a:pPr marL="0" algn="ctr" defTabSz="914400" rtl="0" eaLnBrk="1" fontAlgn="b" latinLnBrk="0" hangingPunct="1"/>
                      <a:r>
                        <a:rPr lang="en-US" sz="16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3.5%</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28575" cap="flat" cmpd="sng" algn="ctr">
                      <a:solidFill>
                        <a:schemeClr val="tx1"/>
                      </a:solidFill>
                      <a:prstDash val="sysDot"/>
                      <a:round/>
                      <a:headEnd type="none" w="med" len="med"/>
                      <a:tailEnd type="none" w="med" len="med"/>
                    </a:lnT>
                    <a:noFill/>
                  </a:tcPr>
                </a:tc>
                <a:tc>
                  <a:txBody>
                    <a:bodyPr/>
                    <a:lstStyle/>
                    <a:p>
                      <a:pPr marL="0" algn="ctr" defTabSz="914400" rtl="0" eaLnBrk="1" fontAlgn="b" latinLnBrk="0" hangingPunct="1"/>
                      <a:r>
                        <a:rPr lang="en-US" sz="16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3.1%</a:t>
                      </a:r>
                    </a:p>
                  </a:txBody>
                  <a:tcPr marL="9525" marR="9525" marT="9525" marB="0" anchor="ctr">
                    <a:lnL w="12700" cap="flat" cmpd="sng" algn="ctr">
                      <a:noFill/>
                      <a:prstDash val="solid"/>
                      <a:round/>
                      <a:headEnd type="none" w="med" len="med"/>
                      <a:tailEnd type="none" w="med" len="med"/>
                    </a:lnL>
                    <a:lnT w="28575" cap="flat" cmpd="sng" algn="ctr">
                      <a:solidFill>
                        <a:schemeClr val="tx1"/>
                      </a:solidFill>
                      <a:prstDash val="sysDot"/>
                      <a:round/>
                      <a:headEnd type="none" w="med" len="med"/>
                      <a:tailEnd type="none" w="med" len="med"/>
                    </a:lnT>
                    <a:noFill/>
                  </a:tcPr>
                </a:tc>
                <a:extLst>
                  <a:ext uri="{0D108BD9-81ED-4DB2-BD59-A6C34878D82A}">
                    <a16:rowId xmlns="" xmlns:a16="http://schemas.microsoft.com/office/drawing/2014/main" val="10004"/>
                  </a:ext>
                </a:extLst>
              </a:tr>
              <a:tr h="619125">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2000" b="0" kern="1200" dirty="0">
                          <a:solidFill>
                            <a:schemeClr val="tx1"/>
                          </a:solidFill>
                          <a:latin typeface="+mn-lt"/>
                          <a:ea typeface="+mn-ea"/>
                          <a:cs typeface="+mn-cs"/>
                        </a:rPr>
                        <a:t> Traditional </a:t>
                      </a:r>
                      <a:r>
                        <a:rPr lang="en-US" sz="2000" b="0" kern="1200" dirty="0" smtClean="0">
                          <a:solidFill>
                            <a:schemeClr val="tx1"/>
                          </a:solidFill>
                          <a:latin typeface="+mn-lt"/>
                          <a:ea typeface="+mn-ea"/>
                          <a:cs typeface="+mn-cs"/>
                        </a:rPr>
                        <a:t>Exports </a:t>
                      </a:r>
                      <a:endParaRPr lang="he-IL" sz="1400" b="0" i="0" u="none" strike="noStrike" kern="1200" dirty="0">
                        <a:solidFill>
                          <a:srgbClr val="000000"/>
                        </a:solidFill>
                        <a:effectLst/>
                        <a:latin typeface="Calibri" panose="020F0502020204030204" pitchFamily="34" charset="0"/>
                        <a:ea typeface="+mn-ea"/>
                        <a:cs typeface="+mn-cs"/>
                      </a:endParaRPr>
                    </a:p>
                  </a:txBody>
                  <a:tcPr marL="9525" marR="9525" marT="9525" marB="0" anchor="ctr">
                    <a:lnR w="12700" cap="flat" cmpd="sng" algn="ctr">
                      <a:solidFill>
                        <a:schemeClr val="tx1"/>
                      </a:solidFill>
                      <a:prstDash val="solid"/>
                      <a:round/>
                      <a:headEnd type="none" w="med" len="med"/>
                      <a:tailEnd type="none" w="med" len="med"/>
                    </a:lnR>
                    <a:lnB w="12700" cap="flat" cmpd="sng" algn="ctr">
                      <a:noFill/>
                      <a:prstDash val="solid"/>
                      <a:round/>
                      <a:headEnd type="none" w="med" len="med"/>
                      <a:tailEnd type="none" w="med" len="med"/>
                    </a:lnB>
                    <a:noFill/>
                  </a:tcPr>
                </a:tc>
                <a:tc>
                  <a:txBody>
                    <a:bodyPr/>
                    <a:lstStyle/>
                    <a:p>
                      <a:pPr marL="0" algn="ctr" defTabSz="914400" rtl="1" eaLnBrk="1" fontAlgn="b" latinLnBrk="0" hangingPunct="1"/>
                      <a:r>
                        <a:rPr lang="en-US" sz="14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14,036</a:t>
                      </a:r>
                    </a:p>
                  </a:txBody>
                  <a:tcPr marL="9525" marR="9525" marT="9525"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B w="12700" cap="flat" cmpd="sng" algn="ctr">
                      <a:noFill/>
                      <a:prstDash val="solid"/>
                      <a:round/>
                      <a:headEnd type="none" w="med" len="med"/>
                      <a:tailEnd type="none" w="med" len="med"/>
                    </a:lnB>
                    <a:noFill/>
                  </a:tcPr>
                </a:tc>
                <a:tc>
                  <a:txBody>
                    <a:bodyPr/>
                    <a:lstStyle/>
                    <a:p>
                      <a:pPr marL="0" algn="ctr" defTabSz="914400" rtl="1" eaLnBrk="1" fontAlgn="b" latinLnBrk="0" hangingPunct="1"/>
                      <a:r>
                        <a:rPr lang="en-US" sz="14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18,322</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B w="12700" cap="flat" cmpd="sng" algn="ctr">
                      <a:noFill/>
                      <a:prstDash val="solid"/>
                      <a:round/>
                      <a:headEnd type="none" w="med" len="med"/>
                      <a:tailEnd type="none" w="med" len="med"/>
                    </a:lnB>
                    <a:noFill/>
                  </a:tcPr>
                </a:tc>
                <a:tc>
                  <a:txBody>
                    <a:bodyPr/>
                    <a:lstStyle/>
                    <a:p>
                      <a:pPr marL="0" algn="ctr" defTabSz="914400" rtl="1" eaLnBrk="1" fontAlgn="b" latinLnBrk="0" hangingPunct="1"/>
                      <a:r>
                        <a:rPr lang="en-US" sz="14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23,944</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B w="12700" cap="flat" cmpd="sng" algn="ctr">
                      <a:noFill/>
                      <a:prstDash val="solid"/>
                      <a:round/>
                      <a:headEnd type="none" w="med" len="med"/>
                      <a:tailEnd type="none" w="med" len="med"/>
                    </a:lnB>
                    <a:noFill/>
                  </a:tcPr>
                </a:tc>
                <a:tc>
                  <a:txBody>
                    <a:bodyPr/>
                    <a:lstStyle/>
                    <a:p>
                      <a:pPr marL="0" algn="ctr" defTabSz="914400" rtl="1" eaLnBrk="1" fontAlgn="b" latinLnBrk="0" hangingPunct="1"/>
                      <a:r>
                        <a:rPr lang="en-US" sz="14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31,113</a:t>
                      </a:r>
                    </a:p>
                  </a:txBody>
                  <a:tcPr marL="9525" marR="9525" marT="9525"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noFill/>
                      <a:prstDash val="solid"/>
                      <a:round/>
                      <a:headEnd type="none" w="med" len="med"/>
                      <a:tailEnd type="none" w="med" len="med"/>
                    </a:lnB>
                    <a:noFill/>
                  </a:tcPr>
                </a:tc>
                <a:tc>
                  <a:txBody>
                    <a:bodyPr/>
                    <a:lstStyle/>
                    <a:p>
                      <a:pPr marL="0" algn="ctr" defTabSz="914400" rtl="0" eaLnBrk="1" fontAlgn="b" latinLnBrk="0" hangingPunct="1"/>
                      <a:r>
                        <a:rPr lang="en-US" sz="16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2.7%</a:t>
                      </a:r>
                    </a:p>
                  </a:txBody>
                  <a:tcPr marL="9525" marR="9525" marT="9525"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B w="12700" cap="flat" cmpd="sng" algn="ctr">
                      <a:noFill/>
                      <a:prstDash val="solid"/>
                      <a:round/>
                      <a:headEnd type="none" w="med" len="med"/>
                      <a:tailEnd type="none" w="med" len="med"/>
                    </a:lnB>
                    <a:noFill/>
                  </a:tcPr>
                </a:tc>
                <a:tc>
                  <a:txBody>
                    <a:bodyPr/>
                    <a:lstStyle/>
                    <a:p>
                      <a:pPr marL="0" algn="ctr" defTabSz="914400" rtl="0" eaLnBrk="1" fontAlgn="b" latinLnBrk="0" hangingPunct="1"/>
                      <a:r>
                        <a:rPr lang="en-US" sz="16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2.7%</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B w="12700" cap="flat" cmpd="sng" algn="ctr">
                      <a:noFill/>
                      <a:prstDash val="solid"/>
                      <a:round/>
                      <a:headEnd type="none" w="med" len="med"/>
                      <a:tailEnd type="none" w="med" len="med"/>
                    </a:lnB>
                    <a:noFill/>
                  </a:tcPr>
                </a:tc>
                <a:tc>
                  <a:txBody>
                    <a:bodyPr/>
                    <a:lstStyle/>
                    <a:p>
                      <a:pPr marL="0" algn="ctr" defTabSz="914400" rtl="0" eaLnBrk="1" fontAlgn="b" latinLnBrk="0" hangingPunct="1"/>
                      <a:r>
                        <a:rPr lang="en-US" sz="16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2.7%</a:t>
                      </a:r>
                    </a:p>
                  </a:txBody>
                  <a:tcPr marL="9525" marR="9525" marT="9525" marB="0" anchor="ctr">
                    <a:lnL w="12700" cap="flat" cmpd="sng" algn="ctr">
                      <a:noFill/>
                      <a:prstDash val="solid"/>
                      <a:round/>
                      <a:headEnd type="none" w="med" len="med"/>
                      <a:tailEnd type="none" w="med" len="med"/>
                    </a:lnL>
                    <a:lnB w="12700" cap="flat" cmpd="sng" algn="ctr">
                      <a:noFill/>
                      <a:prstDash val="solid"/>
                      <a:round/>
                      <a:headEnd type="none" w="med" len="med"/>
                      <a:tailEnd type="none" w="med" len="med"/>
                    </a:lnB>
                    <a:noFill/>
                  </a:tcPr>
                </a:tc>
                <a:extLst>
                  <a:ext uri="{0D108BD9-81ED-4DB2-BD59-A6C34878D82A}">
                    <a16:rowId xmlns="" xmlns:a16="http://schemas.microsoft.com/office/drawing/2014/main" val="10005"/>
                  </a:ext>
                </a:extLst>
              </a:tr>
              <a:tr h="619125">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2000" b="0" kern="1200" dirty="0">
                          <a:solidFill>
                            <a:schemeClr val="tx1"/>
                          </a:solidFill>
                          <a:latin typeface="+mn-lt"/>
                          <a:ea typeface="+mn-ea"/>
                          <a:cs typeface="+mn-cs"/>
                        </a:rPr>
                        <a:t> Agricultural </a:t>
                      </a:r>
                      <a:r>
                        <a:rPr lang="en-US" sz="2000" b="0" kern="1200" dirty="0" smtClean="0">
                          <a:solidFill>
                            <a:schemeClr val="tx1"/>
                          </a:solidFill>
                          <a:latin typeface="+mn-lt"/>
                          <a:ea typeface="+mn-ea"/>
                          <a:cs typeface="+mn-cs"/>
                        </a:rPr>
                        <a:t>Exports </a:t>
                      </a:r>
                      <a:endParaRPr lang="he-IL" sz="1400" b="0" kern="1200" dirty="0">
                        <a:solidFill>
                          <a:schemeClr val="tx1"/>
                        </a:solidFill>
                        <a:latin typeface="+mn-lt"/>
                        <a:ea typeface="+mn-ea"/>
                        <a:cs typeface="+mn-cs"/>
                      </a:endParaRPr>
                    </a:p>
                  </a:txBody>
                  <a:tcPr marL="9525" marR="9525" marT="9525" marB="0" anchor="ctr">
                    <a:lnR w="12700" cap="flat" cmpd="sng" algn="ctr">
                      <a:solidFill>
                        <a:schemeClr val="tx1"/>
                      </a:solidFill>
                      <a:prstDash val="solid"/>
                      <a:round/>
                      <a:headEnd type="none" w="med" len="med"/>
                      <a:tailEnd type="none" w="med" len="med"/>
                    </a:lnR>
                    <a:lnT w="12700" cap="flat" cmpd="sng" algn="ctr">
                      <a:noFill/>
                      <a:prstDash val="sysDash"/>
                      <a:round/>
                      <a:headEnd type="none" w="med" len="med"/>
                      <a:tailEnd type="none" w="med" len="med"/>
                    </a:lnT>
                    <a:lnB w="28575" cap="flat" cmpd="sng" algn="ctr">
                      <a:solidFill>
                        <a:schemeClr val="tx1"/>
                      </a:solidFill>
                      <a:prstDash val="sysDot"/>
                      <a:round/>
                      <a:headEnd type="none" w="med" len="med"/>
                      <a:tailEnd type="none" w="med" len="med"/>
                    </a:lnB>
                    <a:noFill/>
                  </a:tcPr>
                </a:tc>
                <a:tc>
                  <a:txBody>
                    <a:bodyPr/>
                    <a:lstStyle/>
                    <a:p>
                      <a:pPr marL="0" algn="ctr" defTabSz="914400" rtl="1" eaLnBrk="1" fontAlgn="b" latinLnBrk="0" hangingPunct="1"/>
                      <a:r>
                        <a:rPr lang="en-US" sz="14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1,176</a:t>
                      </a:r>
                    </a:p>
                  </a:txBody>
                  <a:tcPr marL="9525" marR="9525" marT="9525"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ysDash"/>
                      <a:round/>
                      <a:headEnd type="none" w="med" len="med"/>
                      <a:tailEnd type="none" w="med" len="med"/>
                    </a:lnT>
                    <a:lnB w="28575" cap="flat" cmpd="sng" algn="ctr">
                      <a:solidFill>
                        <a:schemeClr val="tx1"/>
                      </a:solidFill>
                      <a:prstDash val="sysDot"/>
                      <a:round/>
                      <a:headEnd type="none" w="med" len="med"/>
                      <a:tailEnd type="none" w="med" len="med"/>
                    </a:lnB>
                    <a:noFill/>
                  </a:tcPr>
                </a:tc>
                <a:tc>
                  <a:txBody>
                    <a:bodyPr/>
                    <a:lstStyle/>
                    <a:p>
                      <a:pPr marL="0" algn="ctr" defTabSz="914400" rtl="1" eaLnBrk="1" fontAlgn="b" latinLnBrk="0" hangingPunct="1"/>
                      <a:r>
                        <a:rPr lang="en-US" sz="14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1,274</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ysDash"/>
                      <a:round/>
                      <a:headEnd type="none" w="med" len="med"/>
                      <a:tailEnd type="none" w="med" len="med"/>
                    </a:lnT>
                    <a:lnB w="28575" cap="flat" cmpd="sng" algn="ctr">
                      <a:solidFill>
                        <a:schemeClr val="tx1"/>
                      </a:solidFill>
                      <a:prstDash val="sysDot"/>
                      <a:round/>
                      <a:headEnd type="none" w="med" len="med"/>
                      <a:tailEnd type="none" w="med" len="med"/>
                    </a:lnB>
                    <a:noFill/>
                  </a:tcPr>
                </a:tc>
                <a:tc>
                  <a:txBody>
                    <a:bodyPr/>
                    <a:lstStyle/>
                    <a:p>
                      <a:pPr marL="0" algn="ctr" defTabSz="914400" rtl="1" eaLnBrk="1" fontAlgn="b" latinLnBrk="0" hangingPunct="1"/>
                      <a:r>
                        <a:rPr lang="en-US" sz="14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1,379</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ysDash"/>
                      <a:round/>
                      <a:headEnd type="none" w="med" len="med"/>
                      <a:tailEnd type="none" w="med" len="med"/>
                    </a:lnT>
                    <a:lnB w="28575" cap="flat" cmpd="sng" algn="ctr">
                      <a:solidFill>
                        <a:schemeClr val="tx1"/>
                      </a:solidFill>
                      <a:prstDash val="sysDot"/>
                      <a:round/>
                      <a:headEnd type="none" w="med" len="med"/>
                      <a:tailEnd type="none" w="med" len="med"/>
                    </a:lnB>
                    <a:noFill/>
                  </a:tcPr>
                </a:tc>
                <a:tc>
                  <a:txBody>
                    <a:bodyPr/>
                    <a:lstStyle/>
                    <a:p>
                      <a:pPr marL="0" algn="ctr" defTabSz="914400" rtl="1" eaLnBrk="1" fontAlgn="b" latinLnBrk="0" hangingPunct="1"/>
                      <a:r>
                        <a:rPr lang="en-US" sz="14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1,494</a:t>
                      </a:r>
                    </a:p>
                  </a:txBody>
                  <a:tcPr marL="9525" marR="9525" marT="9525"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ysDash"/>
                      <a:round/>
                      <a:headEnd type="none" w="med" len="med"/>
                      <a:tailEnd type="none" w="med" len="med"/>
                    </a:lnT>
                    <a:lnB w="28575" cap="flat" cmpd="sng" algn="ctr">
                      <a:solidFill>
                        <a:schemeClr val="tx1"/>
                      </a:solidFill>
                      <a:prstDash val="sysDot"/>
                      <a:round/>
                      <a:headEnd type="none" w="med" len="med"/>
                      <a:tailEnd type="none" w="med" len="med"/>
                    </a:lnB>
                    <a:noFill/>
                  </a:tcPr>
                </a:tc>
                <a:tc>
                  <a:txBody>
                    <a:bodyPr/>
                    <a:lstStyle/>
                    <a:p>
                      <a:pPr marL="0" algn="ctr" defTabSz="914400" rtl="0" eaLnBrk="1" fontAlgn="b" latinLnBrk="0" hangingPunct="1"/>
                      <a:r>
                        <a:rPr lang="en-US" sz="16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0.8%</a:t>
                      </a:r>
                    </a:p>
                  </a:txBody>
                  <a:tcPr marL="9525" marR="9525" marT="9525"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ysDash"/>
                      <a:round/>
                      <a:headEnd type="none" w="med" len="med"/>
                      <a:tailEnd type="none" w="med" len="med"/>
                    </a:lnT>
                    <a:lnB w="28575" cap="flat" cmpd="sng" algn="ctr">
                      <a:solidFill>
                        <a:schemeClr val="tx1"/>
                      </a:solidFill>
                      <a:prstDash val="sysDot"/>
                      <a:round/>
                      <a:headEnd type="none" w="med" len="med"/>
                      <a:tailEnd type="none" w="med" len="med"/>
                    </a:lnB>
                    <a:noFill/>
                  </a:tcPr>
                </a:tc>
                <a:tc>
                  <a:txBody>
                    <a:bodyPr/>
                    <a:lstStyle/>
                    <a:p>
                      <a:pPr marL="0" algn="ctr" defTabSz="914400" rtl="0" eaLnBrk="1" fontAlgn="b" latinLnBrk="0" hangingPunct="1"/>
                      <a:r>
                        <a:rPr lang="en-US" sz="16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0.8%</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ysDash"/>
                      <a:round/>
                      <a:headEnd type="none" w="med" len="med"/>
                      <a:tailEnd type="none" w="med" len="med"/>
                    </a:lnT>
                    <a:lnB w="28575" cap="flat" cmpd="sng" algn="ctr">
                      <a:solidFill>
                        <a:schemeClr val="tx1"/>
                      </a:solidFill>
                      <a:prstDash val="sysDot"/>
                      <a:round/>
                      <a:headEnd type="none" w="med" len="med"/>
                      <a:tailEnd type="none" w="med" len="med"/>
                    </a:lnB>
                    <a:noFill/>
                  </a:tcPr>
                </a:tc>
                <a:tc>
                  <a:txBody>
                    <a:bodyPr/>
                    <a:lstStyle/>
                    <a:p>
                      <a:pPr marL="0" algn="ctr" defTabSz="914400" rtl="0" eaLnBrk="1" fontAlgn="b" latinLnBrk="0" hangingPunct="1"/>
                      <a:r>
                        <a:rPr lang="en-US" sz="16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0.8%</a:t>
                      </a:r>
                    </a:p>
                  </a:txBody>
                  <a:tcPr marL="9525" marR="9525" marT="9525" marB="0" anchor="ctr">
                    <a:lnL w="12700" cap="flat" cmpd="sng" algn="ctr">
                      <a:noFill/>
                      <a:prstDash val="solid"/>
                      <a:round/>
                      <a:headEnd type="none" w="med" len="med"/>
                      <a:tailEnd type="none" w="med" len="med"/>
                    </a:lnL>
                    <a:lnT w="12700" cap="flat" cmpd="sng" algn="ctr">
                      <a:noFill/>
                      <a:prstDash val="sysDash"/>
                      <a:round/>
                      <a:headEnd type="none" w="med" len="med"/>
                      <a:tailEnd type="none" w="med" len="med"/>
                    </a:lnT>
                    <a:lnB w="28575" cap="flat" cmpd="sng" algn="ctr">
                      <a:solidFill>
                        <a:schemeClr val="tx1"/>
                      </a:solidFill>
                      <a:prstDash val="sysDot"/>
                      <a:round/>
                      <a:headEnd type="none" w="med" len="med"/>
                      <a:tailEnd type="none" w="med" len="med"/>
                    </a:lnB>
                    <a:noFill/>
                  </a:tcPr>
                </a:tc>
                <a:extLst>
                  <a:ext uri="{0D108BD9-81ED-4DB2-BD59-A6C34878D82A}">
                    <a16:rowId xmlns="" xmlns:a16="http://schemas.microsoft.com/office/drawing/2014/main" val="10006"/>
                  </a:ext>
                </a:extLst>
              </a:tr>
              <a:tr h="475109">
                <a:tc>
                  <a:txBody>
                    <a:bodyPr/>
                    <a:lstStyle/>
                    <a:p>
                      <a:pPr marL="0" algn="l" defTabSz="914400" rtl="0" eaLnBrk="1" fontAlgn="b" latinLnBrk="0" hangingPunct="1"/>
                      <a:r>
                        <a:rPr lang="en-US" sz="2000" b="0" i="0" u="none" strike="noStrike" kern="1200" dirty="0">
                          <a:solidFill>
                            <a:srgbClr val="000000"/>
                          </a:solidFill>
                          <a:effectLst/>
                          <a:latin typeface="Calibri" panose="020F0502020204030204" pitchFamily="34" charset="0"/>
                          <a:ea typeface="+mn-ea"/>
                          <a:cs typeface="+mn-cs"/>
                        </a:rPr>
                        <a:t>Containers</a:t>
                      </a:r>
                      <a:r>
                        <a:rPr lang="en-US" sz="2000" b="0" i="0" u="none" strike="noStrike" kern="1200" baseline="0" dirty="0">
                          <a:solidFill>
                            <a:srgbClr val="000000"/>
                          </a:solidFill>
                          <a:effectLst/>
                          <a:latin typeface="Calibri" panose="020F0502020204030204" pitchFamily="34" charset="0"/>
                          <a:ea typeface="+mn-ea"/>
                          <a:cs typeface="+mn-cs"/>
                        </a:rPr>
                        <a:t>, Loaded, </a:t>
                      </a:r>
                    </a:p>
                    <a:p>
                      <a:pPr marL="0" algn="l" defTabSz="914400" rtl="0" eaLnBrk="1" fontAlgn="b" latinLnBrk="0" hangingPunct="1"/>
                      <a:r>
                        <a:rPr lang="en-US" sz="1400" b="0" kern="1200" dirty="0">
                          <a:solidFill>
                            <a:schemeClr val="tx1"/>
                          </a:solidFill>
                          <a:latin typeface="+mn-lt"/>
                          <a:ea typeface="+mn-ea"/>
                          <a:cs typeface="+mn-cs"/>
                        </a:rPr>
                        <a:t>Thousands</a:t>
                      </a:r>
                      <a:r>
                        <a:rPr lang="en-US" sz="2000" b="0" i="0" u="none" strike="noStrike" kern="1200" baseline="0" dirty="0">
                          <a:solidFill>
                            <a:srgbClr val="000000"/>
                          </a:solidFill>
                          <a:effectLst/>
                          <a:latin typeface="Calibri" panose="020F0502020204030204" pitchFamily="34" charset="0"/>
                          <a:ea typeface="+mn-ea"/>
                          <a:cs typeface="+mn-cs"/>
                        </a:rPr>
                        <a:t> </a:t>
                      </a:r>
                      <a:r>
                        <a:rPr lang="en-US" sz="1400" b="0" kern="1200" dirty="0">
                          <a:solidFill>
                            <a:schemeClr val="tx1"/>
                          </a:solidFill>
                          <a:latin typeface="+mn-lt"/>
                          <a:ea typeface="+mn-ea"/>
                          <a:cs typeface="+mn-cs"/>
                        </a:rPr>
                        <a:t>Tons</a:t>
                      </a:r>
                      <a:endParaRPr lang="he-IL" sz="1400" b="0" kern="1200" dirty="0">
                        <a:solidFill>
                          <a:schemeClr val="tx1"/>
                        </a:solidFill>
                        <a:latin typeface="+mn-lt"/>
                        <a:ea typeface="+mn-ea"/>
                        <a:cs typeface="+mn-cs"/>
                      </a:endParaRPr>
                    </a:p>
                  </a:txBody>
                  <a:tcPr marL="9525" marR="9525" marT="9525" marB="0" anchor="ctr">
                    <a:lnR w="12700" cap="flat" cmpd="sng" algn="ctr">
                      <a:solidFill>
                        <a:schemeClr val="tx1"/>
                      </a:solidFill>
                      <a:prstDash val="solid"/>
                      <a:round/>
                      <a:headEnd type="none" w="med" len="med"/>
                      <a:tailEnd type="none" w="med" len="med"/>
                    </a:lnR>
                    <a:lnT w="28575" cap="flat" cmpd="sng" algn="ctr">
                      <a:solidFill>
                        <a:schemeClr val="tx1"/>
                      </a:solidFill>
                      <a:prstDash val="sysDot"/>
                      <a:round/>
                      <a:headEnd type="none" w="med" len="med"/>
                      <a:tailEnd type="none" w="med" len="med"/>
                    </a:lnT>
                    <a:lnB w="28575" cap="flat" cmpd="sng" algn="ctr">
                      <a:solidFill>
                        <a:schemeClr val="tx1"/>
                      </a:solidFill>
                      <a:prstDash val="solid"/>
                      <a:round/>
                      <a:headEnd type="none" w="med" len="med"/>
                      <a:tailEnd type="none" w="med" len="med"/>
                    </a:lnB>
                    <a:solidFill>
                      <a:schemeClr val="bg1">
                        <a:lumMod val="85000"/>
                      </a:schemeClr>
                    </a:solidFill>
                  </a:tcPr>
                </a:tc>
                <a:tc>
                  <a:txBody>
                    <a:bodyPr/>
                    <a:lstStyle/>
                    <a:p>
                      <a:pPr marL="0" algn="ctr" defTabSz="914400" rtl="0" eaLnBrk="1" fontAlgn="b" latinLnBrk="0" hangingPunct="1"/>
                      <a:r>
                        <a:rPr lang="en-US" sz="16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5,773 </a:t>
                      </a:r>
                    </a:p>
                  </a:txBody>
                  <a:tcPr marL="9525" marR="9525" marT="9525"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28575" cap="flat" cmpd="sng" algn="ctr">
                      <a:solidFill>
                        <a:schemeClr val="tx1"/>
                      </a:solidFill>
                      <a:prstDash val="sysDot"/>
                      <a:round/>
                      <a:headEnd type="none" w="med" len="med"/>
                      <a:tailEnd type="none" w="med" len="med"/>
                    </a:lnT>
                    <a:lnB w="28575" cap="flat" cmpd="sng" algn="ctr">
                      <a:solidFill>
                        <a:schemeClr val="tx1"/>
                      </a:solidFill>
                      <a:prstDash val="solid"/>
                      <a:round/>
                      <a:headEnd type="none" w="med" len="med"/>
                      <a:tailEnd type="none" w="med" len="med"/>
                    </a:lnB>
                    <a:solidFill>
                      <a:schemeClr val="bg1">
                        <a:lumMod val="85000"/>
                      </a:schemeClr>
                    </a:solidFill>
                  </a:tcPr>
                </a:tc>
                <a:tc>
                  <a:txBody>
                    <a:bodyPr/>
                    <a:lstStyle/>
                    <a:p>
                      <a:pPr marL="0" algn="ctr" defTabSz="914400" rtl="0" eaLnBrk="1" fontAlgn="b" latinLnBrk="0" hangingPunct="1"/>
                      <a:r>
                        <a:rPr lang="en-US" sz="16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8,011 </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28575" cap="flat" cmpd="sng" algn="ctr">
                      <a:solidFill>
                        <a:schemeClr val="tx1"/>
                      </a:solidFill>
                      <a:prstDash val="sysDot"/>
                      <a:round/>
                      <a:headEnd type="none" w="med" len="med"/>
                      <a:tailEnd type="none" w="med" len="med"/>
                    </a:lnT>
                    <a:lnB w="28575" cap="flat" cmpd="sng" algn="ctr">
                      <a:solidFill>
                        <a:schemeClr val="tx1"/>
                      </a:solidFill>
                      <a:prstDash val="solid"/>
                      <a:round/>
                      <a:headEnd type="none" w="med" len="med"/>
                      <a:tailEnd type="none" w="med" len="med"/>
                    </a:lnB>
                    <a:solidFill>
                      <a:schemeClr val="bg1">
                        <a:lumMod val="85000"/>
                      </a:schemeClr>
                    </a:solidFill>
                  </a:tcPr>
                </a:tc>
                <a:tc>
                  <a:txBody>
                    <a:bodyPr/>
                    <a:lstStyle/>
                    <a:p>
                      <a:pPr marL="0" algn="ctr" defTabSz="914400" rtl="0" eaLnBrk="1" fontAlgn="b" latinLnBrk="0" hangingPunct="1"/>
                      <a:r>
                        <a:rPr lang="en-US" sz="16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10,915 </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28575" cap="flat" cmpd="sng" algn="ctr">
                      <a:solidFill>
                        <a:schemeClr val="tx1"/>
                      </a:solidFill>
                      <a:prstDash val="sysDot"/>
                      <a:round/>
                      <a:headEnd type="none" w="med" len="med"/>
                      <a:tailEnd type="none" w="med" len="med"/>
                    </a:lnT>
                    <a:lnB w="28575" cap="flat" cmpd="sng" algn="ctr">
                      <a:solidFill>
                        <a:schemeClr val="tx1"/>
                      </a:solidFill>
                      <a:prstDash val="solid"/>
                      <a:round/>
                      <a:headEnd type="none" w="med" len="med"/>
                      <a:tailEnd type="none" w="med" len="med"/>
                    </a:lnB>
                    <a:solidFill>
                      <a:schemeClr val="bg1">
                        <a:lumMod val="85000"/>
                      </a:schemeClr>
                    </a:solidFill>
                  </a:tcPr>
                </a:tc>
                <a:tc>
                  <a:txBody>
                    <a:bodyPr/>
                    <a:lstStyle/>
                    <a:p>
                      <a:pPr marL="0" algn="ctr" defTabSz="914400" rtl="0" eaLnBrk="1" fontAlgn="b" latinLnBrk="0" hangingPunct="1"/>
                      <a:r>
                        <a:rPr lang="en-US" sz="16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14,566 </a:t>
                      </a:r>
                    </a:p>
                  </a:txBody>
                  <a:tcPr marL="9525" marR="9525" marT="9525"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ysDot"/>
                      <a:round/>
                      <a:headEnd type="none" w="med" len="med"/>
                      <a:tailEnd type="none" w="med" len="med"/>
                    </a:lnT>
                    <a:lnB w="28575" cap="flat" cmpd="sng" algn="ctr">
                      <a:solidFill>
                        <a:schemeClr val="tx1"/>
                      </a:solidFill>
                      <a:prstDash val="solid"/>
                      <a:round/>
                      <a:headEnd type="none" w="med" len="med"/>
                      <a:tailEnd type="none" w="med" len="med"/>
                    </a:lnB>
                    <a:solidFill>
                      <a:schemeClr val="bg1">
                        <a:lumMod val="85000"/>
                      </a:schemeClr>
                    </a:solidFill>
                  </a:tcPr>
                </a:tc>
                <a:tc>
                  <a:txBody>
                    <a:bodyPr/>
                    <a:lstStyle/>
                    <a:p>
                      <a:pPr marL="0" algn="ctr" defTabSz="914400" rtl="0" eaLnBrk="1" fontAlgn="b" latinLnBrk="0" hangingPunct="1"/>
                      <a:r>
                        <a:rPr lang="en-US" sz="16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3.3%</a:t>
                      </a:r>
                    </a:p>
                  </a:txBody>
                  <a:tcPr marL="9525" marR="9525" marT="9525"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28575" cap="flat" cmpd="sng" algn="ctr">
                      <a:solidFill>
                        <a:schemeClr val="tx1"/>
                      </a:solidFill>
                      <a:prstDash val="sysDot"/>
                      <a:round/>
                      <a:headEnd type="none" w="med" len="med"/>
                      <a:tailEnd type="none" w="med" len="med"/>
                    </a:lnT>
                    <a:lnB w="28575" cap="flat" cmpd="sng" algn="ctr">
                      <a:solidFill>
                        <a:schemeClr val="tx1"/>
                      </a:solidFill>
                      <a:prstDash val="solid"/>
                      <a:round/>
                      <a:headEnd type="none" w="med" len="med"/>
                      <a:tailEnd type="none" w="med" len="med"/>
                    </a:lnB>
                    <a:solidFill>
                      <a:schemeClr val="bg1">
                        <a:lumMod val="85000"/>
                      </a:schemeClr>
                    </a:solidFill>
                  </a:tcPr>
                </a:tc>
                <a:tc>
                  <a:txBody>
                    <a:bodyPr/>
                    <a:lstStyle/>
                    <a:p>
                      <a:pPr marL="0" algn="ctr" defTabSz="914400" rtl="0" eaLnBrk="1" fontAlgn="b" latinLnBrk="0" hangingPunct="1"/>
                      <a:r>
                        <a:rPr lang="en-US" sz="16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3.1%</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28575" cap="flat" cmpd="sng" algn="ctr">
                      <a:solidFill>
                        <a:schemeClr val="tx1"/>
                      </a:solidFill>
                      <a:prstDash val="sysDot"/>
                      <a:round/>
                      <a:headEnd type="none" w="med" len="med"/>
                      <a:tailEnd type="none" w="med" len="med"/>
                    </a:lnT>
                    <a:lnB w="28575" cap="flat" cmpd="sng" algn="ctr">
                      <a:solidFill>
                        <a:schemeClr val="tx1"/>
                      </a:solidFill>
                      <a:prstDash val="solid"/>
                      <a:round/>
                      <a:headEnd type="none" w="med" len="med"/>
                      <a:tailEnd type="none" w="med" len="med"/>
                    </a:lnB>
                    <a:solidFill>
                      <a:schemeClr val="bg1">
                        <a:lumMod val="85000"/>
                      </a:schemeClr>
                    </a:solidFill>
                  </a:tcPr>
                </a:tc>
                <a:tc>
                  <a:txBody>
                    <a:bodyPr/>
                    <a:lstStyle/>
                    <a:p>
                      <a:pPr marL="0" algn="ctr" defTabSz="914400" rtl="0" eaLnBrk="1" fontAlgn="b" latinLnBrk="0" hangingPunct="1"/>
                      <a:r>
                        <a:rPr lang="en-US" sz="16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2.9%</a:t>
                      </a:r>
                    </a:p>
                  </a:txBody>
                  <a:tcPr marL="9525" marR="9525" marT="9525" marB="0" anchor="ctr">
                    <a:lnL w="12700" cap="flat" cmpd="sng" algn="ctr">
                      <a:noFill/>
                      <a:prstDash val="solid"/>
                      <a:round/>
                      <a:headEnd type="none" w="med" len="med"/>
                      <a:tailEnd type="none" w="med" len="med"/>
                    </a:lnL>
                    <a:lnT w="28575" cap="flat" cmpd="sng" algn="ctr">
                      <a:solidFill>
                        <a:schemeClr val="tx1"/>
                      </a:solidFill>
                      <a:prstDash val="sysDot"/>
                      <a:round/>
                      <a:headEnd type="none" w="med" len="med"/>
                      <a:tailEnd type="none" w="med" len="med"/>
                    </a:lnT>
                    <a:lnB w="28575"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 xmlns:a16="http://schemas.microsoft.com/office/drawing/2014/main" val="10007"/>
                  </a:ext>
                </a:extLst>
              </a:tr>
            </a:tbl>
          </a:graphicData>
        </a:graphic>
      </p:graphicFrame>
    </p:spTree>
    <p:extLst>
      <p:ext uri="{BB962C8B-B14F-4D97-AF65-F5344CB8AC3E}">
        <p14:creationId xmlns:p14="http://schemas.microsoft.com/office/powerpoint/2010/main" val="231262167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idx="4294967295"/>
          </p:nvPr>
        </p:nvSpPr>
        <p:spPr>
          <a:xfrm>
            <a:off x="1079624" y="54728"/>
            <a:ext cx="7758857" cy="1094815"/>
          </a:xfrm>
        </p:spPr>
        <p:txBody>
          <a:bodyPr>
            <a:normAutofit fontScale="90000"/>
          </a:bodyPr>
          <a:lstStyle/>
          <a:p>
            <a:pPr algn="l" rtl="0"/>
            <a:r>
              <a:rPr lang="en-US" sz="3600" dirty="0"/>
              <a:t>GDP, Export and Containers Loaded</a:t>
            </a:r>
            <a:br>
              <a:rPr lang="en-US" sz="3600" dirty="0"/>
            </a:br>
            <a:r>
              <a:rPr lang="en-US" sz="3600" dirty="0"/>
              <a:t>Index 2018=100 </a:t>
            </a:r>
            <a:endParaRPr lang="en-US" sz="3200" dirty="0"/>
          </a:p>
        </p:txBody>
      </p:sp>
      <p:sp>
        <p:nvSpPr>
          <p:cNvPr id="4" name="מציין מיקום של מספר שקופית 3"/>
          <p:cNvSpPr>
            <a:spLocks noGrp="1"/>
          </p:cNvSpPr>
          <p:nvPr>
            <p:ph type="sldNum" sz="quarter" idx="12"/>
          </p:nvPr>
        </p:nvSpPr>
        <p:spPr/>
        <p:txBody>
          <a:bodyPr/>
          <a:lstStyle/>
          <a:p>
            <a:fld id="{3AA8EF2C-FD37-4154-B473-DEA434E64DDA}" type="slidenum">
              <a:rPr lang="he-IL" smtClean="0"/>
              <a:pPr/>
              <a:t>28</a:t>
            </a:fld>
            <a:endParaRPr lang="he-IL" dirty="0"/>
          </a:p>
        </p:txBody>
      </p:sp>
      <p:graphicFrame>
        <p:nvGraphicFramePr>
          <p:cNvPr id="6" name="Chart 59"/>
          <p:cNvGraphicFramePr>
            <a:graphicFrameLocks/>
          </p:cNvGraphicFramePr>
          <p:nvPr>
            <p:extLst>
              <p:ext uri="{D42A27DB-BD31-4B8C-83A1-F6EECF244321}">
                <p14:modId xmlns:p14="http://schemas.microsoft.com/office/powerpoint/2010/main" val="3739616884"/>
              </p:ext>
            </p:extLst>
          </p:nvPr>
        </p:nvGraphicFramePr>
        <p:xfrm>
          <a:off x="1136476" y="2492896"/>
          <a:ext cx="6696743" cy="3888432"/>
        </p:xfrm>
        <a:graphic>
          <a:graphicData uri="http://schemas.openxmlformats.org/drawingml/2006/chart">
            <c:chart xmlns:c="http://schemas.openxmlformats.org/drawingml/2006/chart" xmlns:r="http://schemas.openxmlformats.org/officeDocument/2006/relationships" r:id="rId2"/>
          </a:graphicData>
        </a:graphic>
      </p:graphicFrame>
      <p:sp>
        <p:nvSpPr>
          <p:cNvPr id="3" name="TextBox 2"/>
          <p:cNvSpPr txBox="1"/>
          <p:nvPr/>
        </p:nvSpPr>
        <p:spPr>
          <a:xfrm>
            <a:off x="1096888" y="1149543"/>
            <a:ext cx="6948760" cy="1477328"/>
          </a:xfrm>
          <a:prstGeom prst="rect">
            <a:avLst/>
          </a:prstGeom>
          <a:noFill/>
        </p:spPr>
        <p:txBody>
          <a:bodyPr wrap="square" rtlCol="0">
            <a:spAutoFit/>
          </a:bodyPr>
          <a:lstStyle/>
          <a:p>
            <a:pPr algn="l" rtl="0"/>
            <a:r>
              <a:rPr lang="en-US" dirty="0" smtClean="0"/>
              <a:t>Export growth rate is expected to be higher than GDP growth rate as a result of a continuation of the specialization process.  Containers loaded growth rate is predicted to be lower than GDP growth rate due to continued increase in the proportion of export services at the  expense of the industrial export. </a:t>
            </a:r>
            <a:endParaRPr lang="en-US" dirty="0"/>
          </a:p>
        </p:txBody>
      </p:sp>
    </p:spTree>
    <p:extLst>
      <p:ext uri="{BB962C8B-B14F-4D97-AF65-F5344CB8AC3E}">
        <p14:creationId xmlns:p14="http://schemas.microsoft.com/office/powerpoint/2010/main" val="189161682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idx="4294967295"/>
          </p:nvPr>
        </p:nvSpPr>
        <p:spPr>
          <a:xfrm>
            <a:off x="1043607" y="138512"/>
            <a:ext cx="7560839" cy="1094815"/>
          </a:xfrm>
        </p:spPr>
        <p:txBody>
          <a:bodyPr>
            <a:normAutofit/>
          </a:bodyPr>
          <a:lstStyle/>
          <a:p>
            <a:pPr algn="l" rtl="0"/>
            <a:r>
              <a:rPr lang="en-US" sz="3200" dirty="0"/>
              <a:t>Container </a:t>
            </a:r>
            <a:r>
              <a:rPr lang="en-US" sz="3200" dirty="0" smtClean="0"/>
              <a:t>Export, Loaded </a:t>
            </a:r>
            <a:r>
              <a:rPr lang="en-US" sz="3200" dirty="0"/>
              <a:t>– Forecast </a:t>
            </a:r>
            <a:endParaRPr lang="he-IL" sz="3400" dirty="0"/>
          </a:p>
        </p:txBody>
      </p:sp>
      <p:sp>
        <p:nvSpPr>
          <p:cNvPr id="4" name="מציין מיקום של מספר שקופית 3"/>
          <p:cNvSpPr>
            <a:spLocks noGrp="1"/>
          </p:cNvSpPr>
          <p:nvPr>
            <p:ph type="sldNum" sz="quarter" idx="12"/>
          </p:nvPr>
        </p:nvSpPr>
        <p:spPr/>
        <p:txBody>
          <a:bodyPr/>
          <a:lstStyle/>
          <a:p>
            <a:fld id="{3AA8EF2C-FD37-4154-B473-DEA434E64DDA}" type="slidenum">
              <a:rPr lang="he-IL" smtClean="0"/>
              <a:pPr/>
              <a:t>29</a:t>
            </a:fld>
            <a:endParaRPr lang="he-IL" dirty="0"/>
          </a:p>
        </p:txBody>
      </p:sp>
      <p:graphicFrame>
        <p:nvGraphicFramePr>
          <p:cNvPr id="5" name="טבלה 4"/>
          <p:cNvGraphicFramePr>
            <a:graphicFrameLocks noGrp="1"/>
          </p:cNvGraphicFramePr>
          <p:nvPr>
            <p:extLst>
              <p:ext uri="{D42A27DB-BD31-4B8C-83A1-F6EECF244321}">
                <p14:modId xmlns:p14="http://schemas.microsoft.com/office/powerpoint/2010/main" val="552075585"/>
              </p:ext>
            </p:extLst>
          </p:nvPr>
        </p:nvGraphicFramePr>
        <p:xfrm>
          <a:off x="827581" y="1206935"/>
          <a:ext cx="7776865" cy="4874480"/>
        </p:xfrm>
        <a:graphic>
          <a:graphicData uri="http://schemas.openxmlformats.org/drawingml/2006/table">
            <a:tbl>
              <a:tblPr firstRow="1" bandRow="1">
                <a:tableStyleId>{0E3FDE45-AF77-4B5C-9715-49D594BDF05E}</a:tableStyleId>
              </a:tblPr>
              <a:tblGrid>
                <a:gridCol w="2448272">
                  <a:extLst>
                    <a:ext uri="{9D8B030D-6E8A-4147-A177-3AD203B41FA5}">
                      <a16:colId xmlns="" xmlns:a16="http://schemas.microsoft.com/office/drawing/2014/main" val="20000"/>
                    </a:ext>
                  </a:extLst>
                </a:gridCol>
                <a:gridCol w="792091">
                  <a:extLst>
                    <a:ext uri="{9D8B030D-6E8A-4147-A177-3AD203B41FA5}">
                      <a16:colId xmlns="" xmlns:a16="http://schemas.microsoft.com/office/drawing/2014/main" val="20001"/>
                    </a:ext>
                  </a:extLst>
                </a:gridCol>
                <a:gridCol w="792088">
                  <a:extLst>
                    <a:ext uri="{9D8B030D-6E8A-4147-A177-3AD203B41FA5}">
                      <a16:colId xmlns="" xmlns:a16="http://schemas.microsoft.com/office/drawing/2014/main" val="20002"/>
                    </a:ext>
                  </a:extLst>
                </a:gridCol>
                <a:gridCol w="822946">
                  <a:extLst>
                    <a:ext uri="{9D8B030D-6E8A-4147-A177-3AD203B41FA5}">
                      <a16:colId xmlns="" xmlns:a16="http://schemas.microsoft.com/office/drawing/2014/main" val="20003"/>
                    </a:ext>
                  </a:extLst>
                </a:gridCol>
                <a:gridCol w="730367">
                  <a:extLst>
                    <a:ext uri="{9D8B030D-6E8A-4147-A177-3AD203B41FA5}">
                      <a16:colId xmlns="" xmlns:a16="http://schemas.microsoft.com/office/drawing/2014/main" val="20004"/>
                    </a:ext>
                  </a:extLst>
                </a:gridCol>
                <a:gridCol w="730367">
                  <a:extLst>
                    <a:ext uri="{9D8B030D-6E8A-4147-A177-3AD203B41FA5}">
                      <a16:colId xmlns="" xmlns:a16="http://schemas.microsoft.com/office/drawing/2014/main" val="20005"/>
                    </a:ext>
                  </a:extLst>
                </a:gridCol>
                <a:gridCol w="730367">
                  <a:extLst>
                    <a:ext uri="{9D8B030D-6E8A-4147-A177-3AD203B41FA5}">
                      <a16:colId xmlns="" xmlns:a16="http://schemas.microsoft.com/office/drawing/2014/main" val="20006"/>
                    </a:ext>
                  </a:extLst>
                </a:gridCol>
                <a:gridCol w="730367">
                  <a:extLst>
                    <a:ext uri="{9D8B030D-6E8A-4147-A177-3AD203B41FA5}">
                      <a16:colId xmlns="" xmlns:a16="http://schemas.microsoft.com/office/drawing/2014/main" val="20007"/>
                    </a:ext>
                  </a:extLst>
                </a:gridCol>
              </a:tblGrid>
              <a:tr h="737962">
                <a:tc>
                  <a:txBody>
                    <a:bodyPr/>
                    <a:lstStyle/>
                    <a:p>
                      <a:pPr algn="l" rtl="0" fontAlgn="b"/>
                      <a:r>
                        <a:rPr lang="he-IL" sz="1400" b="0" u="none" strike="noStrike" kern="1200" dirty="0">
                          <a:solidFill>
                            <a:schemeClr val="tx1"/>
                          </a:solidFill>
                          <a:latin typeface="+mn-lt"/>
                          <a:ea typeface="+mn-ea"/>
                          <a:cs typeface="+mn-cs"/>
                        </a:rPr>
                        <a:t> </a:t>
                      </a:r>
                    </a:p>
                  </a:txBody>
                  <a:tcPr marL="9525" marR="9525" marT="9525" marB="0" anchor="ctr">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ysDot"/>
                      <a:round/>
                      <a:headEnd type="none" w="med" len="med"/>
                      <a:tailEnd type="none" w="med" len="med"/>
                    </a:lnB>
                  </a:tcPr>
                </a:tc>
                <a:tc>
                  <a:txBody>
                    <a:bodyPr/>
                    <a:lstStyle/>
                    <a:p>
                      <a:pPr marL="0" algn="ctr" defTabSz="914400" rtl="0" eaLnBrk="1" fontAlgn="b" latinLnBrk="0" hangingPunct="1"/>
                      <a:r>
                        <a:rPr lang="en-US" sz="1600" b="0" u="none" strike="noStrike" kern="1200" dirty="0">
                          <a:solidFill>
                            <a:schemeClr val="tx1"/>
                          </a:solidFill>
                          <a:latin typeface="+mn-lt"/>
                          <a:ea typeface="+mn-ea"/>
                          <a:cs typeface="+mn-cs"/>
                        </a:rPr>
                        <a:t>2018</a:t>
                      </a:r>
                      <a:endParaRPr lang="he-IL" sz="1600" b="0" u="none" strike="noStrike" kern="1200" dirty="0">
                        <a:solidFill>
                          <a:schemeClr val="tx1"/>
                        </a:solidFill>
                        <a:latin typeface="+mn-lt"/>
                        <a:ea typeface="+mn-ea"/>
                        <a:cs typeface="+mn-cs"/>
                      </a:endParaRPr>
                    </a:p>
                  </a:txBody>
                  <a:tcPr marL="9525" marR="9525" marT="9525" marB="0" anchor="ctr">
                    <a:lnL w="12700" cap="flat" cmpd="sng" algn="ctr">
                      <a:solidFill>
                        <a:schemeClr val="tx1"/>
                      </a:solidFill>
                      <a:prstDash val="solid"/>
                      <a:round/>
                      <a:headEnd type="none" w="med" len="med"/>
                      <a:tailEnd type="none" w="med" len="med"/>
                    </a:lnL>
                    <a:lnR w="28575" cap="flat" cmpd="sng" algn="ctr">
                      <a:noFill/>
                      <a:prstDash val="sysDot"/>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ysDot"/>
                      <a:round/>
                      <a:headEnd type="none" w="med" len="med"/>
                      <a:tailEnd type="none" w="med" len="med"/>
                    </a:lnB>
                  </a:tcPr>
                </a:tc>
                <a:tc>
                  <a:txBody>
                    <a:bodyPr/>
                    <a:lstStyle/>
                    <a:p>
                      <a:pPr marL="0" algn="ctr" defTabSz="914400" rtl="0" eaLnBrk="1" fontAlgn="b" latinLnBrk="0" hangingPunct="1"/>
                      <a:r>
                        <a:rPr lang="en-US" sz="1600" b="0" u="none" strike="noStrike" kern="1200" dirty="0">
                          <a:solidFill>
                            <a:schemeClr val="tx1"/>
                          </a:solidFill>
                          <a:latin typeface="+mn-lt"/>
                          <a:ea typeface="+mn-ea"/>
                          <a:cs typeface="+mn-cs"/>
                        </a:rPr>
                        <a:t>2028</a:t>
                      </a:r>
                      <a:endParaRPr lang="he-IL" sz="1600" b="0" u="none" strike="noStrike" kern="1200" dirty="0">
                        <a:solidFill>
                          <a:schemeClr val="tx1"/>
                        </a:solidFill>
                        <a:latin typeface="+mn-lt"/>
                        <a:ea typeface="+mn-ea"/>
                        <a:cs typeface="+mn-cs"/>
                      </a:endParaRPr>
                    </a:p>
                  </a:txBody>
                  <a:tcPr marL="9525" marR="9525" marT="9525" marB="0" anchor="ctr">
                    <a:lnL w="28575" cap="flat" cmpd="sng" algn="ctr">
                      <a:noFill/>
                      <a:prstDash val="sysDot"/>
                      <a:round/>
                      <a:headEnd type="none" w="med" len="med"/>
                      <a:tailEnd type="none" w="med" len="med"/>
                    </a:lnL>
                    <a:lnR w="28575" cap="flat" cmpd="sng" algn="ctr">
                      <a:noFill/>
                      <a:prstDash val="sysDot"/>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ysDot"/>
                      <a:round/>
                      <a:headEnd type="none" w="med" len="med"/>
                      <a:tailEnd type="none" w="med" len="med"/>
                    </a:lnB>
                  </a:tcPr>
                </a:tc>
                <a:tc>
                  <a:txBody>
                    <a:bodyPr/>
                    <a:lstStyle/>
                    <a:p>
                      <a:pPr marL="0" algn="ctr" defTabSz="914400" rtl="0" eaLnBrk="1" fontAlgn="b" latinLnBrk="0" hangingPunct="1"/>
                      <a:r>
                        <a:rPr lang="en-US" sz="1600" b="0" u="none" strike="noStrike" kern="1200" dirty="0">
                          <a:solidFill>
                            <a:schemeClr val="tx1"/>
                          </a:solidFill>
                          <a:latin typeface="+mn-lt"/>
                          <a:ea typeface="+mn-ea"/>
                          <a:cs typeface="+mn-cs"/>
                        </a:rPr>
                        <a:t>2038</a:t>
                      </a:r>
                    </a:p>
                  </a:txBody>
                  <a:tcPr marL="0" marR="0" marT="0" marB="0" anchor="ctr">
                    <a:lnL w="28575" cap="flat" cmpd="sng" algn="ctr">
                      <a:noFill/>
                      <a:prstDash val="sysDot"/>
                      <a:round/>
                      <a:headEnd type="none" w="med" len="med"/>
                      <a:tailEnd type="none" w="med" len="med"/>
                    </a:lnL>
                    <a:lnR w="28575" cap="flat" cmpd="sng" algn="ctr">
                      <a:noFill/>
                      <a:prstDash val="sysDot"/>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ysDot"/>
                      <a:round/>
                      <a:headEnd type="none" w="med" len="med"/>
                      <a:tailEnd type="none" w="med" len="med"/>
                    </a:lnB>
                  </a:tcPr>
                </a:tc>
                <a:tc>
                  <a:txBody>
                    <a:bodyPr/>
                    <a:lstStyle/>
                    <a:p>
                      <a:pPr marL="0" algn="ctr" defTabSz="914400" rtl="0" eaLnBrk="1" fontAlgn="b" latinLnBrk="0" hangingPunct="1"/>
                      <a:r>
                        <a:rPr lang="en-US" sz="1600" b="0" u="none" strike="noStrike" kern="1200" dirty="0">
                          <a:solidFill>
                            <a:schemeClr val="tx1"/>
                          </a:solidFill>
                          <a:latin typeface="+mn-lt"/>
                          <a:ea typeface="+mn-ea"/>
                          <a:cs typeface="+mn-cs"/>
                        </a:rPr>
                        <a:t>2048</a:t>
                      </a:r>
                      <a:endParaRPr lang="he-IL" sz="1600" b="0" u="none" strike="noStrike" kern="1200" dirty="0">
                        <a:solidFill>
                          <a:schemeClr val="tx1"/>
                        </a:solidFill>
                        <a:latin typeface="+mn-lt"/>
                        <a:ea typeface="+mn-ea"/>
                        <a:cs typeface="+mn-cs"/>
                      </a:endParaRPr>
                    </a:p>
                  </a:txBody>
                  <a:tcPr marL="9525" marR="9525" marT="9525" marB="0" anchor="ctr">
                    <a:lnL w="28575" cap="flat" cmpd="sng" algn="ctr">
                      <a:noFill/>
                      <a:prstDash val="sysDot"/>
                      <a:round/>
                      <a:headEnd type="none" w="med" len="med"/>
                      <a:tailEnd type="none" w="med" len="med"/>
                    </a:lnL>
                    <a:lnR w="28575" cap="flat" cmpd="sng" algn="ctr">
                      <a:solidFill>
                        <a:schemeClr val="tx1"/>
                      </a:solidFill>
                      <a:prstDash val="sysDot"/>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ysDot"/>
                      <a:round/>
                      <a:headEnd type="none" w="med" len="med"/>
                      <a:tailEnd type="none" w="med" len="med"/>
                    </a:lnB>
                  </a:tcPr>
                </a:tc>
                <a:tc>
                  <a:txBody>
                    <a:bodyPr/>
                    <a:lstStyle/>
                    <a:p>
                      <a:pPr marL="0" algn="ctr" defTabSz="914400" rtl="1" eaLnBrk="1" fontAlgn="b" latinLnBrk="0" hangingPunct="1"/>
                      <a:r>
                        <a:rPr lang="he-IL" sz="1600" b="0" u="none" strike="noStrike" kern="1200" dirty="0">
                          <a:solidFill>
                            <a:schemeClr val="tx1"/>
                          </a:solidFill>
                          <a:latin typeface="+mn-lt"/>
                          <a:ea typeface="+mn-ea"/>
                          <a:cs typeface="+mn-cs"/>
                        </a:rPr>
                        <a:t>2019-2028</a:t>
                      </a:r>
                    </a:p>
                  </a:txBody>
                  <a:tcPr marL="9525" marR="9525" marT="9525" marB="0" anchor="ctr">
                    <a:lnL w="28575" cap="flat" cmpd="sng" algn="ctr">
                      <a:solidFill>
                        <a:schemeClr val="tx1"/>
                      </a:solidFill>
                      <a:prstDash val="sysDot"/>
                      <a:round/>
                      <a:headEnd type="none" w="med" len="med"/>
                      <a:tailEnd type="none" w="med" len="med"/>
                    </a:lnL>
                    <a:lnR w="28575" cap="flat" cmpd="sng" algn="ctr">
                      <a:noFill/>
                      <a:prstDash val="sysDot"/>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ysDot"/>
                      <a:round/>
                      <a:headEnd type="none" w="med" len="med"/>
                      <a:tailEnd type="none" w="med" len="med"/>
                    </a:lnB>
                  </a:tcPr>
                </a:tc>
                <a:tc>
                  <a:txBody>
                    <a:bodyPr/>
                    <a:lstStyle/>
                    <a:p>
                      <a:pPr marL="0" algn="ctr" defTabSz="914400" rtl="1" eaLnBrk="1" fontAlgn="b" latinLnBrk="0" hangingPunct="1"/>
                      <a:r>
                        <a:rPr lang="he-IL" sz="1600" b="0" u="none" strike="noStrike" kern="1200" dirty="0">
                          <a:solidFill>
                            <a:schemeClr val="tx1"/>
                          </a:solidFill>
                          <a:latin typeface="+mn-lt"/>
                          <a:ea typeface="+mn-ea"/>
                          <a:cs typeface="+mn-cs"/>
                        </a:rPr>
                        <a:t>2029-2038</a:t>
                      </a:r>
                    </a:p>
                  </a:txBody>
                  <a:tcPr marL="9525" marR="9525" marT="9525" marB="0" anchor="ctr">
                    <a:lnL w="28575" cap="flat" cmpd="sng" algn="ctr">
                      <a:noFill/>
                      <a:prstDash val="sysDot"/>
                      <a:round/>
                      <a:headEnd type="none" w="med" len="med"/>
                      <a:tailEnd type="none" w="med" len="med"/>
                    </a:lnL>
                    <a:lnR w="28575" cap="flat" cmpd="sng" algn="ctr">
                      <a:noFill/>
                      <a:prstDash val="sysDot"/>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ysDot"/>
                      <a:round/>
                      <a:headEnd type="none" w="med" len="med"/>
                      <a:tailEnd type="none" w="med" len="med"/>
                    </a:lnB>
                  </a:tcPr>
                </a:tc>
                <a:tc>
                  <a:txBody>
                    <a:bodyPr/>
                    <a:lstStyle/>
                    <a:p>
                      <a:pPr marL="0" algn="ctr" defTabSz="914400" rtl="1" eaLnBrk="1" fontAlgn="b" latinLnBrk="0" hangingPunct="1"/>
                      <a:r>
                        <a:rPr lang="he-IL" sz="1600" b="0" u="none" strike="noStrike" kern="1200" dirty="0">
                          <a:solidFill>
                            <a:schemeClr val="tx1"/>
                          </a:solidFill>
                          <a:latin typeface="+mn-lt"/>
                          <a:ea typeface="+mn-ea"/>
                          <a:cs typeface="+mn-cs"/>
                        </a:rPr>
                        <a:t>2039-2048</a:t>
                      </a:r>
                    </a:p>
                  </a:txBody>
                  <a:tcPr marL="9525" marR="9525" marT="9525" marB="0" anchor="ctr">
                    <a:lnL w="28575" cap="flat" cmpd="sng" algn="ctr">
                      <a:noFill/>
                      <a:prstDash val="sysDot"/>
                      <a:round/>
                      <a:headEnd type="none" w="med" len="med"/>
                      <a:tailEnd type="none" w="med" len="med"/>
                    </a:lnL>
                    <a:lnR>
                      <a:noFill/>
                    </a:lnR>
                    <a:lnT w="28575" cap="flat" cmpd="sng" algn="ctr">
                      <a:solidFill>
                        <a:schemeClr val="tx1"/>
                      </a:solidFill>
                      <a:prstDash val="solid"/>
                      <a:round/>
                      <a:headEnd type="none" w="med" len="med"/>
                      <a:tailEnd type="none" w="med" len="med"/>
                    </a:lnT>
                    <a:lnB w="28575" cap="flat" cmpd="sng" algn="ctr">
                      <a:solidFill>
                        <a:schemeClr val="tx1"/>
                      </a:solidFill>
                      <a:prstDash val="sysDot"/>
                      <a:round/>
                      <a:headEnd type="none" w="med" len="med"/>
                      <a:tailEnd type="none" w="med" len="med"/>
                    </a:lnB>
                  </a:tcPr>
                </a:tc>
                <a:extLst>
                  <a:ext uri="{0D108BD9-81ED-4DB2-BD59-A6C34878D82A}">
                    <a16:rowId xmlns="" xmlns:a16="http://schemas.microsoft.com/office/drawing/2014/main" val="10000"/>
                  </a:ext>
                </a:extLst>
              </a:tr>
              <a:tr h="528225">
                <a:tc>
                  <a:txBody>
                    <a:bodyPr/>
                    <a:lstStyle/>
                    <a:p>
                      <a:pPr algn="l" rtl="0" fontAlgn="b"/>
                      <a:endParaRPr lang="he-IL" sz="1400" b="0" u="none" strike="noStrike" kern="1200" dirty="0">
                        <a:solidFill>
                          <a:schemeClr val="tx1"/>
                        </a:solidFill>
                        <a:latin typeface="+mn-lt"/>
                        <a:ea typeface="+mn-ea"/>
                        <a:cs typeface="+mn-cs"/>
                      </a:endParaRPr>
                    </a:p>
                  </a:txBody>
                  <a:tcPr marL="9525" marR="9525" marT="9525" marB="0" anchor="ctr">
                    <a:lnR w="12700" cap="flat" cmpd="sng" algn="ctr">
                      <a:solidFill>
                        <a:schemeClr val="tx1"/>
                      </a:solidFill>
                      <a:prstDash val="solid"/>
                      <a:round/>
                      <a:headEnd type="none" w="med" len="med"/>
                      <a:tailEnd type="none" w="med" len="med"/>
                    </a:lnR>
                    <a:lnT w="28575" cap="flat" cmpd="sng" algn="ctr">
                      <a:solidFill>
                        <a:schemeClr val="tx1"/>
                      </a:solidFill>
                      <a:prstDash val="sysDot"/>
                      <a:round/>
                      <a:headEnd type="none" w="med" len="med"/>
                      <a:tailEnd type="none" w="med" len="med"/>
                    </a:lnT>
                    <a:lnB w="28575" cap="flat" cmpd="sng" algn="ctr">
                      <a:solidFill>
                        <a:schemeClr val="tx1"/>
                      </a:solidFill>
                      <a:prstDash val="sysDot"/>
                      <a:round/>
                      <a:headEnd type="none" w="med" len="med"/>
                      <a:tailEnd type="none" w="med" len="med"/>
                    </a:lnB>
                    <a:solidFill>
                      <a:schemeClr val="bg1">
                        <a:alpha val="20000"/>
                      </a:schemeClr>
                    </a:solidFill>
                  </a:tcPr>
                </a:tc>
                <a:tc gridSpan="4">
                  <a:txBody>
                    <a:bodyPr/>
                    <a:lstStyle/>
                    <a:p>
                      <a:pPr marL="0" algn="ctr" defTabSz="914400" rtl="0" eaLnBrk="1" fontAlgn="b" latinLnBrk="0" hangingPunct="1"/>
                      <a:r>
                        <a:rPr lang="en-US" sz="1600" b="0" u="none" strike="noStrike" kern="1200" dirty="0">
                          <a:solidFill>
                            <a:schemeClr val="tx1"/>
                          </a:solidFill>
                          <a:latin typeface="+mn-lt"/>
                          <a:ea typeface="+mn-ea"/>
                          <a:cs typeface="+mn-cs"/>
                        </a:rPr>
                        <a:t>level</a:t>
                      </a:r>
                      <a:endParaRPr lang="he-IL" sz="1600" b="0" u="none" strike="noStrike" kern="1200" dirty="0">
                        <a:solidFill>
                          <a:schemeClr val="tx1"/>
                        </a:solidFill>
                        <a:latin typeface="+mn-lt"/>
                        <a:ea typeface="+mn-ea"/>
                        <a:cs typeface="+mn-cs"/>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ysDot"/>
                      <a:round/>
                      <a:headEnd type="none" w="med" len="med"/>
                      <a:tailEnd type="none" w="med" len="med"/>
                    </a:lnT>
                    <a:lnB w="28575" cap="flat" cmpd="sng" algn="ctr">
                      <a:solidFill>
                        <a:schemeClr val="tx1"/>
                      </a:solidFill>
                      <a:prstDash val="sysDot"/>
                      <a:round/>
                      <a:headEnd type="none" w="med" len="med"/>
                      <a:tailEnd type="none" w="med" len="med"/>
                    </a:lnB>
                    <a:solidFill>
                      <a:schemeClr val="bg1">
                        <a:alpha val="20000"/>
                      </a:schemeClr>
                    </a:solidFill>
                  </a:tcPr>
                </a:tc>
                <a:tc hMerge="1">
                  <a:txBody>
                    <a:bodyPr/>
                    <a:lstStyle/>
                    <a:p>
                      <a:endParaRPr lang="en-US"/>
                    </a:p>
                  </a:txBody>
                  <a:tcPr/>
                </a:tc>
                <a:tc hMerge="1">
                  <a:txBody>
                    <a:bodyPr/>
                    <a:lstStyle/>
                    <a:p>
                      <a:endParaRPr lang="en-US"/>
                    </a:p>
                  </a:txBody>
                  <a:tcPr/>
                </a:tc>
                <a:tc hMerge="1">
                  <a:txBody>
                    <a:bodyPr/>
                    <a:lstStyle/>
                    <a:p>
                      <a:pPr marL="0" algn="ctr" defTabSz="914400" rtl="0" eaLnBrk="1" fontAlgn="b" latinLnBrk="0" hangingPunct="1"/>
                      <a:endParaRPr lang="he-IL" sz="2100" b="0" u="none" strike="noStrike" kern="1200" dirty="0">
                        <a:solidFill>
                          <a:schemeClr val="tx1"/>
                        </a:solidFill>
                        <a:latin typeface="+mn-lt"/>
                        <a:ea typeface="+mn-ea"/>
                        <a:cs typeface="+mn-cs"/>
                      </a:endParaRPr>
                    </a:p>
                  </a:txBody>
                  <a:tcPr marL="9525" marR="9525" marT="9525"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alpha val="20000"/>
                      </a:schemeClr>
                    </a:solidFill>
                  </a:tcPr>
                </a:tc>
                <a:tc gridSpan="3">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600" b="0" u="none" strike="noStrike" kern="1200" baseline="0" dirty="0">
                          <a:solidFill>
                            <a:schemeClr val="tx1"/>
                          </a:solidFill>
                          <a:latin typeface="+mn-lt"/>
                          <a:ea typeface="+mn-ea"/>
                          <a:cs typeface="+mn-cs"/>
                        </a:rPr>
                        <a:t>average annual p</a:t>
                      </a:r>
                      <a:r>
                        <a:rPr lang="en-US" sz="1600" b="0" u="none" strike="noStrike" kern="1200" dirty="0">
                          <a:solidFill>
                            <a:schemeClr val="tx1"/>
                          </a:solidFill>
                          <a:latin typeface="+mn-lt"/>
                          <a:ea typeface="+mn-ea"/>
                          <a:cs typeface="+mn-cs"/>
                        </a:rPr>
                        <a:t>ercent change </a:t>
                      </a:r>
                      <a:endParaRPr lang="he-IL" sz="1600" b="0" u="none" strike="noStrike" kern="1200" dirty="0">
                        <a:solidFill>
                          <a:schemeClr val="tx1"/>
                        </a:solidFill>
                        <a:latin typeface="+mn-lt"/>
                        <a:ea typeface="+mn-ea"/>
                        <a:cs typeface="+mn-cs"/>
                      </a:endParaRPr>
                    </a:p>
                  </a:txBody>
                  <a:tcPr marL="9525" marR="9525" marT="9525"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28575" cap="flat" cmpd="sng" algn="ctr">
                      <a:solidFill>
                        <a:schemeClr val="tx1"/>
                      </a:solidFill>
                      <a:prstDash val="sysDot"/>
                      <a:round/>
                      <a:headEnd type="none" w="med" len="med"/>
                      <a:tailEnd type="none" w="med" len="med"/>
                    </a:lnT>
                    <a:lnB w="28575" cap="flat" cmpd="sng" algn="ctr">
                      <a:solidFill>
                        <a:schemeClr val="tx1"/>
                      </a:solidFill>
                      <a:prstDash val="sysDot"/>
                      <a:round/>
                      <a:headEnd type="none" w="med" len="med"/>
                      <a:tailEnd type="none" w="med" len="med"/>
                    </a:lnB>
                    <a:solidFill>
                      <a:schemeClr val="bg1">
                        <a:alpha val="20000"/>
                      </a:schemeClr>
                    </a:solidFill>
                  </a:tcPr>
                </a:tc>
                <a:tc hMerge="1">
                  <a:txBody>
                    <a:bodyPr/>
                    <a:lstStyle/>
                    <a:p>
                      <a:pPr marL="0" algn="ctr" defTabSz="914400" rtl="0" eaLnBrk="1" fontAlgn="b" latinLnBrk="0" hangingPunct="1"/>
                      <a:endParaRPr lang="he-IL" sz="2100" b="0" u="none" strike="noStrike" kern="1200" dirty="0">
                        <a:solidFill>
                          <a:schemeClr val="tx1"/>
                        </a:solidFill>
                        <a:latin typeface="+mn-lt"/>
                        <a:ea typeface="+mn-ea"/>
                        <a:cs typeface="+mn-cs"/>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alpha val="20000"/>
                      </a:schemeClr>
                    </a:solidFill>
                  </a:tcPr>
                </a:tc>
                <a:tc hMerge="1">
                  <a:txBody>
                    <a:bodyPr/>
                    <a:lstStyle/>
                    <a:p>
                      <a:pPr marL="0" algn="ctr" defTabSz="914400" rtl="0" eaLnBrk="1" fontAlgn="b" latinLnBrk="0" hangingPunct="1"/>
                      <a:endParaRPr lang="he-IL" sz="2100" b="0" u="none" strike="noStrike" kern="1200" dirty="0">
                        <a:solidFill>
                          <a:schemeClr val="tx1"/>
                        </a:solidFill>
                        <a:latin typeface="+mn-lt"/>
                        <a:ea typeface="+mn-ea"/>
                        <a:cs typeface="+mn-cs"/>
                      </a:endParaRPr>
                    </a:p>
                  </a:txBody>
                  <a:tcPr marL="9525" marR="9525" marT="9525" marB="0" anchor="ctr">
                    <a:lnL w="12700" cap="flat" cmpd="sng" algn="ctr">
                      <a:noFill/>
                      <a:prstDash val="solid"/>
                      <a:round/>
                      <a:headEnd type="none" w="med" len="med"/>
                      <a:tailEnd type="none" w="med" len="med"/>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alpha val="20000"/>
                      </a:schemeClr>
                    </a:solidFill>
                  </a:tcPr>
                </a:tc>
                <a:extLst>
                  <a:ext uri="{0D108BD9-81ED-4DB2-BD59-A6C34878D82A}">
                    <a16:rowId xmlns="" xmlns:a16="http://schemas.microsoft.com/office/drawing/2014/main" val="10001"/>
                  </a:ext>
                </a:extLst>
              </a:tr>
              <a:tr h="781067">
                <a:tc>
                  <a:txBody>
                    <a:bodyPr/>
                    <a:lstStyle/>
                    <a:p>
                      <a:pPr marL="0" algn="l" defTabSz="914400" rtl="0" eaLnBrk="1" fontAlgn="b" latinLnBrk="0" hangingPunct="1"/>
                      <a:r>
                        <a:rPr lang="he-IL" sz="2000" b="0" i="0" u="none" strike="noStrike" kern="1200" dirty="0">
                          <a:solidFill>
                            <a:srgbClr val="000000"/>
                          </a:solidFill>
                          <a:effectLst/>
                          <a:latin typeface="Calibri" panose="020F0502020204030204" pitchFamily="34" charset="0"/>
                          <a:ea typeface="+mn-ea"/>
                          <a:cs typeface="+mn-cs"/>
                        </a:rPr>
                        <a:t> </a:t>
                      </a:r>
                      <a:r>
                        <a:rPr lang="en-US" sz="2000" b="0" i="0" u="none" strike="noStrike" kern="1200" dirty="0">
                          <a:solidFill>
                            <a:srgbClr val="000000"/>
                          </a:solidFill>
                          <a:effectLst/>
                          <a:latin typeface="Calibri" panose="020F0502020204030204" pitchFamily="34" charset="0"/>
                          <a:ea typeface="+mn-ea"/>
                          <a:cs typeface="+mn-cs"/>
                        </a:rPr>
                        <a:t>Containers</a:t>
                      </a:r>
                      <a:r>
                        <a:rPr lang="en-US" sz="2000" b="0" i="0" u="none" strike="noStrike" kern="1200" baseline="0" dirty="0">
                          <a:solidFill>
                            <a:srgbClr val="000000"/>
                          </a:solidFill>
                          <a:effectLst/>
                          <a:latin typeface="Calibri" panose="020F0502020204030204" pitchFamily="34" charset="0"/>
                          <a:ea typeface="+mn-ea"/>
                          <a:cs typeface="+mn-cs"/>
                        </a:rPr>
                        <a:t>, </a:t>
                      </a:r>
                      <a:r>
                        <a:rPr lang="en-US" sz="2000" b="0" i="0" u="none" strike="noStrike" kern="1200" baseline="0" dirty="0" smtClean="0">
                          <a:solidFill>
                            <a:srgbClr val="000000"/>
                          </a:solidFill>
                          <a:effectLst/>
                          <a:latin typeface="Calibri" panose="020F0502020204030204" pitchFamily="34" charset="0"/>
                          <a:ea typeface="+mn-ea"/>
                          <a:cs typeface="+mn-cs"/>
                        </a:rPr>
                        <a:t>Loaded</a:t>
                      </a:r>
                      <a:r>
                        <a:rPr lang="en-US" sz="2000" b="0" i="0" u="none" strike="noStrike" kern="1200" baseline="0" dirty="0">
                          <a:solidFill>
                            <a:srgbClr val="000000"/>
                          </a:solidFill>
                          <a:effectLst/>
                          <a:latin typeface="Calibri" panose="020F0502020204030204" pitchFamily="34" charset="0"/>
                          <a:ea typeface="+mn-ea"/>
                          <a:cs typeface="+mn-cs"/>
                        </a:rPr>
                        <a:t>, </a:t>
                      </a:r>
                    </a:p>
                    <a:p>
                      <a:pPr marL="0" algn="l" defTabSz="914400" rtl="0" eaLnBrk="1" fontAlgn="b" latinLnBrk="0" hangingPunct="1"/>
                      <a:r>
                        <a:rPr lang="en-US" sz="1400" b="0" kern="1200" dirty="0">
                          <a:solidFill>
                            <a:schemeClr val="tx1"/>
                          </a:solidFill>
                          <a:latin typeface="+mn-lt"/>
                          <a:ea typeface="+mn-ea"/>
                          <a:cs typeface="+mn-cs"/>
                        </a:rPr>
                        <a:t>Thousands</a:t>
                      </a:r>
                      <a:r>
                        <a:rPr lang="en-US" sz="2000" b="0" i="0" u="none" strike="noStrike" kern="1200" baseline="0" dirty="0">
                          <a:solidFill>
                            <a:srgbClr val="000000"/>
                          </a:solidFill>
                          <a:effectLst/>
                          <a:latin typeface="Calibri" panose="020F0502020204030204" pitchFamily="34" charset="0"/>
                          <a:ea typeface="+mn-ea"/>
                          <a:cs typeface="+mn-cs"/>
                        </a:rPr>
                        <a:t> </a:t>
                      </a:r>
                      <a:r>
                        <a:rPr lang="en-US" sz="1400" b="0" kern="1200" dirty="0">
                          <a:solidFill>
                            <a:schemeClr val="tx1"/>
                          </a:solidFill>
                          <a:latin typeface="+mn-lt"/>
                          <a:ea typeface="+mn-ea"/>
                          <a:cs typeface="+mn-cs"/>
                        </a:rPr>
                        <a:t>Tons</a:t>
                      </a:r>
                      <a:endParaRPr lang="he-IL" sz="2000" b="0" i="0" u="none" strike="noStrike" kern="1200" dirty="0">
                        <a:solidFill>
                          <a:srgbClr val="000000"/>
                        </a:solidFill>
                        <a:effectLst/>
                        <a:latin typeface="Calibri" panose="020F0502020204030204" pitchFamily="34" charset="0"/>
                        <a:ea typeface="+mn-ea"/>
                        <a:cs typeface="+mn-cs"/>
                      </a:endParaRPr>
                    </a:p>
                  </a:txBody>
                  <a:tcPr marL="9525" marR="9525" marT="9525" marB="0" anchor="ctr">
                    <a:lnR w="12700" cap="flat" cmpd="sng" algn="ctr">
                      <a:solidFill>
                        <a:schemeClr val="tx1"/>
                      </a:solidFill>
                      <a:prstDash val="solid"/>
                      <a:round/>
                      <a:headEnd type="none" w="med" len="med"/>
                      <a:tailEnd type="none" w="med" len="med"/>
                    </a:lnR>
                    <a:lnT w="28575" cap="flat" cmpd="sng" algn="ctr">
                      <a:solidFill>
                        <a:schemeClr val="tx1"/>
                      </a:solidFill>
                      <a:prstDash val="sysDot"/>
                      <a:round/>
                      <a:headEnd type="none" w="med" len="med"/>
                      <a:tailEnd type="none" w="med" len="med"/>
                    </a:lnT>
                    <a:lnB w="28575" cap="flat" cmpd="sng" algn="ctr">
                      <a:solidFill>
                        <a:schemeClr val="tx1"/>
                      </a:solidFill>
                      <a:prstDash val="sysDot"/>
                      <a:round/>
                      <a:headEnd type="none" w="med" len="med"/>
                      <a:tailEnd type="none" w="med" len="med"/>
                    </a:lnB>
                    <a:noFill/>
                  </a:tcPr>
                </a:tc>
                <a:tc>
                  <a:txBody>
                    <a:bodyPr/>
                    <a:lstStyle/>
                    <a:p>
                      <a:pPr marL="0" algn="ctr" defTabSz="914400" rtl="0" eaLnBrk="1" fontAlgn="b" latinLnBrk="0" hangingPunct="1"/>
                      <a:r>
                        <a:rPr lang="en-US" sz="16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5,773 </a:t>
                      </a:r>
                    </a:p>
                  </a:txBody>
                  <a:tcPr marL="9525" marR="9525" marT="9525" marB="0" anchor="ctr">
                    <a:lnL w="12700" cap="flat" cmpd="sng" algn="ctr">
                      <a:solidFill>
                        <a:schemeClr val="tx1"/>
                      </a:solidFill>
                      <a:prstDash val="solid"/>
                      <a:round/>
                      <a:headEnd type="none" w="med" len="med"/>
                      <a:tailEnd type="none" w="med" len="med"/>
                    </a:lnL>
                    <a:lnR w="28575" cap="flat" cmpd="sng" algn="ctr">
                      <a:noFill/>
                      <a:prstDash val="sysDot"/>
                      <a:round/>
                      <a:headEnd type="none" w="med" len="med"/>
                      <a:tailEnd type="none" w="med" len="med"/>
                    </a:lnR>
                    <a:lnT w="28575" cap="flat" cmpd="sng" algn="ctr">
                      <a:solidFill>
                        <a:schemeClr val="tx1"/>
                      </a:solidFill>
                      <a:prstDash val="sysDot"/>
                      <a:round/>
                      <a:headEnd type="none" w="med" len="med"/>
                      <a:tailEnd type="none" w="med" len="med"/>
                    </a:lnT>
                    <a:lnB w="28575" cap="flat" cmpd="sng" algn="ctr">
                      <a:solidFill>
                        <a:schemeClr val="tx1"/>
                      </a:solidFill>
                      <a:prstDash val="sysDot"/>
                      <a:round/>
                      <a:headEnd type="none" w="med" len="med"/>
                      <a:tailEnd type="none" w="med" len="med"/>
                    </a:lnB>
                    <a:noFill/>
                  </a:tcPr>
                </a:tc>
                <a:tc>
                  <a:txBody>
                    <a:bodyPr/>
                    <a:lstStyle/>
                    <a:p>
                      <a:pPr marL="0" algn="ctr" defTabSz="914400" rtl="0" eaLnBrk="1" fontAlgn="b" latinLnBrk="0" hangingPunct="1"/>
                      <a:r>
                        <a:rPr lang="en-US" sz="16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8,011 </a:t>
                      </a:r>
                    </a:p>
                  </a:txBody>
                  <a:tcPr marL="9525" marR="9525" marT="9525" marB="0" anchor="ctr">
                    <a:lnL w="28575" cap="flat" cmpd="sng" algn="ctr">
                      <a:noFill/>
                      <a:prstDash val="sysDot"/>
                      <a:round/>
                      <a:headEnd type="none" w="med" len="med"/>
                      <a:tailEnd type="none" w="med" len="med"/>
                    </a:lnL>
                    <a:lnR w="28575" cap="flat" cmpd="sng" algn="ctr">
                      <a:noFill/>
                      <a:prstDash val="sysDot"/>
                      <a:round/>
                      <a:headEnd type="none" w="med" len="med"/>
                      <a:tailEnd type="none" w="med" len="med"/>
                    </a:lnR>
                    <a:lnT w="28575" cap="flat" cmpd="sng" algn="ctr">
                      <a:solidFill>
                        <a:schemeClr val="tx1"/>
                      </a:solidFill>
                      <a:prstDash val="sysDot"/>
                      <a:round/>
                      <a:headEnd type="none" w="med" len="med"/>
                      <a:tailEnd type="none" w="med" len="med"/>
                    </a:lnT>
                    <a:lnB w="28575" cap="flat" cmpd="sng" algn="ctr">
                      <a:solidFill>
                        <a:schemeClr val="tx1"/>
                      </a:solidFill>
                      <a:prstDash val="sysDot"/>
                      <a:round/>
                      <a:headEnd type="none" w="med" len="med"/>
                      <a:tailEnd type="none" w="med" len="med"/>
                    </a:lnB>
                    <a:noFill/>
                  </a:tcPr>
                </a:tc>
                <a:tc>
                  <a:txBody>
                    <a:bodyPr/>
                    <a:lstStyle/>
                    <a:p>
                      <a:pPr marL="0" algn="ctr" defTabSz="914400" rtl="0" eaLnBrk="1" fontAlgn="b" latinLnBrk="0" hangingPunct="1"/>
                      <a:r>
                        <a:rPr lang="en-US" sz="16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10,915 </a:t>
                      </a:r>
                    </a:p>
                  </a:txBody>
                  <a:tcPr marL="9525" marR="9525" marT="9525" marB="0" anchor="ctr">
                    <a:lnL w="28575" cap="flat" cmpd="sng" algn="ctr">
                      <a:noFill/>
                      <a:prstDash val="sysDot"/>
                      <a:round/>
                      <a:headEnd type="none" w="med" len="med"/>
                      <a:tailEnd type="none" w="med" len="med"/>
                    </a:lnL>
                    <a:lnR w="28575" cap="flat" cmpd="sng" algn="ctr">
                      <a:noFill/>
                      <a:prstDash val="sysDot"/>
                      <a:round/>
                      <a:headEnd type="none" w="med" len="med"/>
                      <a:tailEnd type="none" w="med" len="med"/>
                    </a:lnR>
                    <a:lnT w="28575" cap="flat" cmpd="sng" algn="ctr">
                      <a:solidFill>
                        <a:schemeClr val="tx1"/>
                      </a:solidFill>
                      <a:prstDash val="sysDot"/>
                      <a:round/>
                      <a:headEnd type="none" w="med" len="med"/>
                      <a:tailEnd type="none" w="med" len="med"/>
                    </a:lnT>
                    <a:lnB w="28575" cap="flat" cmpd="sng" algn="ctr">
                      <a:solidFill>
                        <a:schemeClr val="tx1"/>
                      </a:solidFill>
                      <a:prstDash val="sysDot"/>
                      <a:round/>
                      <a:headEnd type="none" w="med" len="med"/>
                      <a:tailEnd type="none" w="med" len="med"/>
                    </a:lnB>
                    <a:noFill/>
                  </a:tcPr>
                </a:tc>
                <a:tc>
                  <a:txBody>
                    <a:bodyPr/>
                    <a:lstStyle/>
                    <a:p>
                      <a:pPr marL="0" algn="ctr" defTabSz="914400" rtl="0" eaLnBrk="1" fontAlgn="b" latinLnBrk="0" hangingPunct="1"/>
                      <a:r>
                        <a:rPr lang="en-US" sz="16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14,566 </a:t>
                      </a:r>
                    </a:p>
                  </a:txBody>
                  <a:tcPr marL="9525" marR="9525" marT="9525" marB="0" anchor="ctr">
                    <a:lnL w="28575" cap="flat" cmpd="sng" algn="ctr">
                      <a:noFill/>
                      <a:prstDash val="sysDot"/>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ysDot"/>
                      <a:round/>
                      <a:headEnd type="none" w="med" len="med"/>
                      <a:tailEnd type="none" w="med" len="med"/>
                    </a:lnT>
                    <a:lnB w="28575" cap="flat" cmpd="sng" algn="ctr">
                      <a:solidFill>
                        <a:schemeClr val="tx1"/>
                      </a:solidFill>
                      <a:prstDash val="sysDot"/>
                      <a:round/>
                      <a:headEnd type="none" w="med" len="med"/>
                      <a:tailEnd type="none" w="med" len="med"/>
                    </a:lnB>
                    <a:noFill/>
                  </a:tcPr>
                </a:tc>
                <a:tc>
                  <a:txBody>
                    <a:bodyPr/>
                    <a:lstStyle/>
                    <a:p>
                      <a:pPr marL="0" algn="ctr" defTabSz="914400" rtl="0" eaLnBrk="1" fontAlgn="b" latinLnBrk="0" hangingPunct="1"/>
                      <a:r>
                        <a:rPr lang="en-US" sz="16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3.3%</a:t>
                      </a:r>
                    </a:p>
                  </a:txBody>
                  <a:tcPr marL="9525" marR="9525" marT="9525" marB="0" anchor="ctr">
                    <a:lnL w="12700" cap="flat" cmpd="sng" algn="ctr">
                      <a:solidFill>
                        <a:schemeClr val="tx1"/>
                      </a:solidFill>
                      <a:prstDash val="solid"/>
                      <a:round/>
                      <a:headEnd type="none" w="med" len="med"/>
                      <a:tailEnd type="none" w="med" len="med"/>
                    </a:lnL>
                    <a:lnR w="28575" cap="flat" cmpd="sng" algn="ctr">
                      <a:noFill/>
                      <a:prstDash val="sysDot"/>
                      <a:round/>
                      <a:headEnd type="none" w="med" len="med"/>
                      <a:tailEnd type="none" w="med" len="med"/>
                    </a:lnR>
                    <a:lnT w="28575" cap="flat" cmpd="sng" algn="ctr">
                      <a:solidFill>
                        <a:schemeClr val="tx1"/>
                      </a:solidFill>
                      <a:prstDash val="sysDot"/>
                      <a:round/>
                      <a:headEnd type="none" w="med" len="med"/>
                      <a:tailEnd type="none" w="med" len="med"/>
                    </a:lnT>
                    <a:lnB w="28575" cap="flat" cmpd="sng" algn="ctr">
                      <a:solidFill>
                        <a:schemeClr val="tx1"/>
                      </a:solidFill>
                      <a:prstDash val="sysDot"/>
                      <a:round/>
                      <a:headEnd type="none" w="med" len="med"/>
                      <a:tailEnd type="none" w="med" len="med"/>
                    </a:lnB>
                    <a:solidFill>
                      <a:schemeClr val="bg1"/>
                    </a:solidFill>
                  </a:tcPr>
                </a:tc>
                <a:tc>
                  <a:txBody>
                    <a:bodyPr/>
                    <a:lstStyle/>
                    <a:p>
                      <a:pPr marL="0" algn="ctr" defTabSz="914400" rtl="0" eaLnBrk="1" fontAlgn="b" latinLnBrk="0" hangingPunct="1"/>
                      <a:r>
                        <a:rPr lang="en-US" sz="16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3.1%</a:t>
                      </a:r>
                    </a:p>
                  </a:txBody>
                  <a:tcPr marL="9525" marR="9525" marT="9525" marB="0" anchor="ctr">
                    <a:lnL w="28575" cap="flat" cmpd="sng" algn="ctr">
                      <a:noFill/>
                      <a:prstDash val="sysDot"/>
                      <a:round/>
                      <a:headEnd type="none" w="med" len="med"/>
                      <a:tailEnd type="none" w="med" len="med"/>
                    </a:lnL>
                    <a:lnR w="28575" cap="flat" cmpd="sng" algn="ctr">
                      <a:noFill/>
                      <a:prstDash val="sysDot"/>
                      <a:round/>
                      <a:headEnd type="none" w="med" len="med"/>
                      <a:tailEnd type="none" w="med" len="med"/>
                    </a:lnR>
                    <a:lnT w="28575" cap="flat" cmpd="sng" algn="ctr">
                      <a:solidFill>
                        <a:schemeClr val="tx1"/>
                      </a:solidFill>
                      <a:prstDash val="sysDot"/>
                      <a:round/>
                      <a:headEnd type="none" w="med" len="med"/>
                      <a:tailEnd type="none" w="med" len="med"/>
                    </a:lnT>
                    <a:lnB w="28575" cap="flat" cmpd="sng" algn="ctr">
                      <a:solidFill>
                        <a:schemeClr val="tx1"/>
                      </a:solidFill>
                      <a:prstDash val="sysDot"/>
                      <a:round/>
                      <a:headEnd type="none" w="med" len="med"/>
                      <a:tailEnd type="none" w="med" len="med"/>
                    </a:lnB>
                    <a:solidFill>
                      <a:schemeClr val="bg1"/>
                    </a:solidFill>
                  </a:tcPr>
                </a:tc>
                <a:tc>
                  <a:txBody>
                    <a:bodyPr/>
                    <a:lstStyle/>
                    <a:p>
                      <a:pPr marL="0" algn="ctr" defTabSz="914400" rtl="0" eaLnBrk="1" fontAlgn="b" latinLnBrk="0" hangingPunct="1"/>
                      <a:r>
                        <a:rPr lang="en-US" sz="16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2.9%</a:t>
                      </a:r>
                    </a:p>
                  </a:txBody>
                  <a:tcPr marL="9525" marR="9525" marT="9525" marB="0" anchor="ctr">
                    <a:lnL w="28575" cap="flat" cmpd="sng" algn="ctr">
                      <a:noFill/>
                      <a:prstDash val="sysDot"/>
                      <a:round/>
                      <a:headEnd type="none" w="med" len="med"/>
                      <a:tailEnd type="none" w="med" len="med"/>
                    </a:lnL>
                    <a:lnT w="28575" cap="flat" cmpd="sng" algn="ctr">
                      <a:solidFill>
                        <a:schemeClr val="tx1"/>
                      </a:solidFill>
                      <a:prstDash val="sysDot"/>
                      <a:round/>
                      <a:headEnd type="none" w="med" len="med"/>
                      <a:tailEnd type="none" w="med" len="med"/>
                    </a:lnT>
                    <a:lnB w="28575" cap="flat" cmpd="sng" algn="ctr">
                      <a:solidFill>
                        <a:schemeClr val="tx1"/>
                      </a:solidFill>
                      <a:prstDash val="sysDot"/>
                      <a:round/>
                      <a:headEnd type="none" w="med" len="med"/>
                      <a:tailEnd type="none" w="med" len="med"/>
                    </a:lnB>
                    <a:solidFill>
                      <a:schemeClr val="bg1"/>
                    </a:solidFill>
                  </a:tcPr>
                </a:tc>
                <a:extLst>
                  <a:ext uri="{0D108BD9-81ED-4DB2-BD59-A6C34878D82A}">
                    <a16:rowId xmlns="" xmlns:a16="http://schemas.microsoft.com/office/drawing/2014/main" val="10002"/>
                  </a:ext>
                </a:extLst>
              </a:tr>
              <a:tr h="665710">
                <a:tc>
                  <a:txBody>
                    <a:bodyPr/>
                    <a:lstStyle/>
                    <a:p>
                      <a:pPr marL="0" algn="l" defTabSz="914400" rtl="0" eaLnBrk="1" fontAlgn="b" latinLnBrk="0" hangingPunct="1"/>
                      <a:r>
                        <a:rPr lang="en-US" sz="2000" b="0" i="0" u="none" strike="noStrike" kern="1200" dirty="0">
                          <a:solidFill>
                            <a:srgbClr val="000000"/>
                          </a:solidFill>
                          <a:effectLst/>
                          <a:latin typeface="Calibri" panose="020F0502020204030204" pitchFamily="34" charset="0"/>
                          <a:ea typeface="+mn-ea"/>
                          <a:cs typeface="+mn-cs"/>
                        </a:rPr>
                        <a:t> Containers</a:t>
                      </a:r>
                      <a:r>
                        <a:rPr lang="en-US" sz="2000" b="0" i="0" u="none" strike="noStrike" kern="1200" baseline="0" dirty="0">
                          <a:solidFill>
                            <a:srgbClr val="000000"/>
                          </a:solidFill>
                          <a:effectLst/>
                          <a:latin typeface="Calibri" panose="020F0502020204030204" pitchFamily="34" charset="0"/>
                          <a:ea typeface="+mn-ea"/>
                          <a:cs typeface="+mn-cs"/>
                        </a:rPr>
                        <a:t>, </a:t>
                      </a:r>
                      <a:r>
                        <a:rPr lang="en-US" sz="2000" b="0" i="0" u="none" strike="noStrike" kern="1200" baseline="0" dirty="0" smtClean="0">
                          <a:solidFill>
                            <a:srgbClr val="000000"/>
                          </a:solidFill>
                          <a:effectLst/>
                          <a:latin typeface="Calibri" panose="020F0502020204030204" pitchFamily="34" charset="0"/>
                          <a:ea typeface="+mn-ea"/>
                          <a:cs typeface="+mn-cs"/>
                        </a:rPr>
                        <a:t>Loaded</a:t>
                      </a:r>
                      <a:endParaRPr lang="en-US" sz="2000" b="0" i="0" u="none" strike="noStrike" kern="1200" baseline="0" dirty="0">
                        <a:solidFill>
                          <a:srgbClr val="000000"/>
                        </a:solidFill>
                        <a:effectLst/>
                        <a:latin typeface="Calibri" panose="020F0502020204030204" pitchFamily="34" charset="0"/>
                        <a:ea typeface="+mn-ea"/>
                        <a:cs typeface="+mn-cs"/>
                      </a:endParaRPr>
                    </a:p>
                    <a:p>
                      <a:pPr marL="0" marR="0" lvl="0" indent="0" algn="l" defTabSz="914400" rtl="0" eaLnBrk="1" fontAlgn="b" latinLnBrk="0" hangingPunct="1">
                        <a:lnSpc>
                          <a:spcPct val="100000"/>
                        </a:lnSpc>
                        <a:spcBef>
                          <a:spcPts val="0"/>
                        </a:spcBef>
                        <a:spcAft>
                          <a:spcPts val="0"/>
                        </a:spcAft>
                        <a:buClrTx/>
                        <a:buSzTx/>
                        <a:buFontTx/>
                        <a:buNone/>
                        <a:tabLst/>
                        <a:defRPr/>
                      </a:pPr>
                      <a:r>
                        <a:rPr lang="en-US" sz="1400" b="0" i="0" u="none" strike="noStrike" kern="1200" baseline="0" dirty="0">
                          <a:solidFill>
                            <a:schemeClr val="tx1"/>
                          </a:solidFill>
                          <a:effectLst/>
                          <a:latin typeface="+mn-lt"/>
                          <a:ea typeface="+mn-ea"/>
                          <a:cs typeface="+mn-cs"/>
                        </a:rPr>
                        <a:t>Thousands units, 20 ft,</a:t>
                      </a:r>
                      <a:endParaRPr lang="he-IL" sz="1400" b="0" i="0" u="none" strike="noStrike" kern="1200" dirty="0">
                        <a:solidFill>
                          <a:srgbClr val="000000"/>
                        </a:solidFill>
                        <a:effectLst/>
                        <a:latin typeface="Calibri" panose="020F0502020204030204" pitchFamily="34" charset="0"/>
                        <a:ea typeface="+mn-ea"/>
                        <a:cs typeface="+mn-cs"/>
                      </a:endParaRPr>
                    </a:p>
                  </a:txBody>
                  <a:tcPr marL="9525" marR="9525" marT="9525" marB="0" anchor="ctr">
                    <a:lnR w="12700" cap="flat" cmpd="sng" algn="ctr">
                      <a:solidFill>
                        <a:schemeClr val="tx1"/>
                      </a:solidFill>
                      <a:prstDash val="solid"/>
                      <a:round/>
                      <a:headEnd type="none" w="med" len="med"/>
                      <a:tailEnd type="none" w="med" len="med"/>
                    </a:lnR>
                    <a:lnT w="28575" cap="flat" cmpd="sng" algn="ctr">
                      <a:solidFill>
                        <a:schemeClr val="tx1"/>
                      </a:solidFill>
                      <a:prstDash val="sysDot"/>
                      <a:round/>
                      <a:headEnd type="none" w="med" len="med"/>
                      <a:tailEnd type="none" w="med" len="med"/>
                    </a:lnT>
                    <a:lnB w="28575" cap="flat" cmpd="sng" algn="ctr">
                      <a:noFill/>
                      <a:prstDash val="sysDot"/>
                      <a:round/>
                      <a:headEnd type="none" w="med" len="med"/>
                      <a:tailEnd type="none" w="med" len="med"/>
                    </a:lnB>
                    <a:noFill/>
                  </a:tcPr>
                </a:tc>
                <a:tc>
                  <a:txBody>
                    <a:bodyPr/>
                    <a:lstStyle/>
                    <a:p>
                      <a:pPr marL="0" algn="ctr" defTabSz="914400" rtl="0" eaLnBrk="1" fontAlgn="b" latinLnBrk="0" hangingPunct="1"/>
                      <a:r>
                        <a:rPr lang="en-US" sz="16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128 </a:t>
                      </a:r>
                    </a:p>
                  </a:txBody>
                  <a:tcPr marL="9525" marR="9525" marT="9525" marB="0" anchor="ctr">
                    <a:lnL w="12700" cap="flat" cmpd="sng" algn="ctr">
                      <a:solidFill>
                        <a:schemeClr val="tx1"/>
                      </a:solidFill>
                      <a:prstDash val="solid"/>
                      <a:round/>
                      <a:headEnd type="none" w="med" len="med"/>
                      <a:tailEnd type="none" w="med" len="med"/>
                    </a:lnL>
                    <a:lnR w="28575" cap="flat" cmpd="sng" algn="ctr">
                      <a:noFill/>
                      <a:prstDash val="sysDot"/>
                      <a:round/>
                      <a:headEnd type="none" w="med" len="med"/>
                      <a:tailEnd type="none" w="med" len="med"/>
                    </a:lnR>
                    <a:lnT w="28575" cap="flat" cmpd="sng" algn="ctr">
                      <a:solidFill>
                        <a:schemeClr val="tx1"/>
                      </a:solidFill>
                      <a:prstDash val="sysDot"/>
                      <a:round/>
                      <a:headEnd type="none" w="med" len="med"/>
                      <a:tailEnd type="none" w="med" len="med"/>
                    </a:lnT>
                    <a:lnB w="28575" cap="flat" cmpd="sng" algn="ctr">
                      <a:noFill/>
                      <a:prstDash val="sysDot"/>
                      <a:round/>
                      <a:headEnd type="none" w="med" len="med"/>
                      <a:tailEnd type="none" w="med" len="med"/>
                    </a:lnB>
                    <a:noFill/>
                  </a:tcPr>
                </a:tc>
                <a:tc>
                  <a:txBody>
                    <a:bodyPr/>
                    <a:lstStyle/>
                    <a:p>
                      <a:pPr marL="0" algn="ctr" defTabSz="914400" rtl="0" eaLnBrk="1" fontAlgn="b" latinLnBrk="0" hangingPunct="1"/>
                      <a:r>
                        <a:rPr lang="en-US" sz="16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156 </a:t>
                      </a:r>
                    </a:p>
                  </a:txBody>
                  <a:tcPr marL="9525" marR="9525" marT="9525" marB="0" anchor="ctr">
                    <a:lnL w="28575" cap="flat" cmpd="sng" algn="ctr">
                      <a:noFill/>
                      <a:prstDash val="sysDot"/>
                      <a:round/>
                      <a:headEnd type="none" w="med" len="med"/>
                      <a:tailEnd type="none" w="med" len="med"/>
                    </a:lnL>
                    <a:lnR w="28575" cap="flat" cmpd="sng" algn="ctr">
                      <a:noFill/>
                      <a:prstDash val="sysDot"/>
                      <a:round/>
                      <a:headEnd type="none" w="med" len="med"/>
                      <a:tailEnd type="none" w="med" len="med"/>
                    </a:lnR>
                    <a:lnT w="28575" cap="flat" cmpd="sng" algn="ctr">
                      <a:solidFill>
                        <a:schemeClr val="tx1"/>
                      </a:solidFill>
                      <a:prstDash val="sysDot"/>
                      <a:round/>
                      <a:headEnd type="none" w="med" len="med"/>
                      <a:tailEnd type="none" w="med" len="med"/>
                    </a:lnT>
                    <a:lnB w="28575" cap="flat" cmpd="sng" algn="ctr">
                      <a:noFill/>
                      <a:prstDash val="sysDot"/>
                      <a:round/>
                      <a:headEnd type="none" w="med" len="med"/>
                      <a:tailEnd type="none" w="med" len="med"/>
                    </a:lnB>
                    <a:noFill/>
                  </a:tcPr>
                </a:tc>
                <a:tc>
                  <a:txBody>
                    <a:bodyPr/>
                    <a:lstStyle/>
                    <a:p>
                      <a:pPr marL="0" algn="ctr" defTabSz="914400" rtl="0" eaLnBrk="1" fontAlgn="b" latinLnBrk="0" hangingPunct="1"/>
                      <a:r>
                        <a:rPr lang="en-US" sz="16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201 </a:t>
                      </a:r>
                    </a:p>
                  </a:txBody>
                  <a:tcPr marL="9525" marR="9525" marT="9525" marB="0" anchor="ctr">
                    <a:lnL w="28575" cap="flat" cmpd="sng" algn="ctr">
                      <a:noFill/>
                      <a:prstDash val="sysDot"/>
                      <a:round/>
                      <a:headEnd type="none" w="med" len="med"/>
                      <a:tailEnd type="none" w="med" len="med"/>
                    </a:lnL>
                    <a:lnR w="28575" cap="flat" cmpd="sng" algn="ctr">
                      <a:noFill/>
                      <a:prstDash val="sysDot"/>
                      <a:round/>
                      <a:headEnd type="none" w="med" len="med"/>
                      <a:tailEnd type="none" w="med" len="med"/>
                    </a:lnR>
                    <a:lnT w="28575" cap="flat" cmpd="sng" algn="ctr">
                      <a:solidFill>
                        <a:schemeClr val="tx1"/>
                      </a:solidFill>
                      <a:prstDash val="sysDot"/>
                      <a:round/>
                      <a:headEnd type="none" w="med" len="med"/>
                      <a:tailEnd type="none" w="med" len="med"/>
                    </a:lnT>
                    <a:lnB w="28575" cap="flat" cmpd="sng" algn="ctr">
                      <a:noFill/>
                      <a:prstDash val="sysDot"/>
                      <a:round/>
                      <a:headEnd type="none" w="med" len="med"/>
                      <a:tailEnd type="none" w="med" len="med"/>
                    </a:lnB>
                    <a:noFill/>
                  </a:tcPr>
                </a:tc>
                <a:tc>
                  <a:txBody>
                    <a:bodyPr/>
                    <a:lstStyle/>
                    <a:p>
                      <a:pPr marL="0" algn="ctr" defTabSz="914400" rtl="0" eaLnBrk="1" fontAlgn="b" latinLnBrk="0" hangingPunct="1"/>
                      <a:r>
                        <a:rPr lang="en-US" sz="16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264 </a:t>
                      </a:r>
                    </a:p>
                  </a:txBody>
                  <a:tcPr marL="9525" marR="9525" marT="9525" marB="0" anchor="ctr">
                    <a:lnL w="28575" cap="flat" cmpd="sng" algn="ctr">
                      <a:noFill/>
                      <a:prstDash val="sysDot"/>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ysDot"/>
                      <a:round/>
                      <a:headEnd type="none" w="med" len="med"/>
                      <a:tailEnd type="none" w="med" len="med"/>
                    </a:lnT>
                    <a:lnB w="28575" cap="flat" cmpd="sng" algn="ctr">
                      <a:noFill/>
                      <a:prstDash val="sysDot"/>
                      <a:round/>
                      <a:headEnd type="none" w="med" len="med"/>
                      <a:tailEnd type="none" w="med" len="med"/>
                    </a:lnB>
                    <a:noFill/>
                  </a:tcPr>
                </a:tc>
                <a:tc>
                  <a:txBody>
                    <a:bodyPr/>
                    <a:lstStyle/>
                    <a:p>
                      <a:pPr marL="0" algn="ctr" defTabSz="914400" rtl="0" eaLnBrk="1" fontAlgn="b" latinLnBrk="0" hangingPunct="1"/>
                      <a:r>
                        <a:rPr lang="en-US" sz="16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2.0%</a:t>
                      </a:r>
                    </a:p>
                  </a:txBody>
                  <a:tcPr marL="9525" marR="9525" marT="9525" marB="0" anchor="ctr">
                    <a:lnL w="12700" cap="flat" cmpd="sng" algn="ctr">
                      <a:solidFill>
                        <a:schemeClr val="tx1"/>
                      </a:solidFill>
                      <a:prstDash val="solid"/>
                      <a:round/>
                      <a:headEnd type="none" w="med" len="med"/>
                      <a:tailEnd type="none" w="med" len="med"/>
                    </a:lnL>
                    <a:lnR w="28575" cap="flat" cmpd="sng" algn="ctr">
                      <a:noFill/>
                      <a:prstDash val="sysDot"/>
                      <a:round/>
                      <a:headEnd type="none" w="med" len="med"/>
                      <a:tailEnd type="none" w="med" len="med"/>
                    </a:lnR>
                    <a:lnT w="28575" cap="flat" cmpd="sng" algn="ctr">
                      <a:solidFill>
                        <a:schemeClr val="tx1"/>
                      </a:solidFill>
                      <a:prstDash val="sysDot"/>
                      <a:round/>
                      <a:headEnd type="none" w="med" len="med"/>
                      <a:tailEnd type="none" w="med" len="med"/>
                    </a:lnT>
                    <a:lnB w="28575" cap="flat" cmpd="sng" algn="ctr">
                      <a:noFill/>
                      <a:prstDash val="sysDot"/>
                      <a:round/>
                      <a:headEnd type="none" w="med" len="med"/>
                      <a:tailEnd type="none" w="med" len="med"/>
                    </a:lnB>
                    <a:noFill/>
                  </a:tcPr>
                </a:tc>
                <a:tc>
                  <a:txBody>
                    <a:bodyPr/>
                    <a:lstStyle/>
                    <a:p>
                      <a:pPr marL="0" algn="ctr" defTabSz="914400" rtl="0" eaLnBrk="1" fontAlgn="b" latinLnBrk="0" hangingPunct="1"/>
                      <a:r>
                        <a:rPr lang="en-US" sz="16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2.6%</a:t>
                      </a:r>
                    </a:p>
                  </a:txBody>
                  <a:tcPr marL="9525" marR="9525" marT="9525" marB="0" anchor="ctr">
                    <a:lnL w="28575" cap="flat" cmpd="sng" algn="ctr">
                      <a:noFill/>
                      <a:prstDash val="sysDot"/>
                      <a:round/>
                      <a:headEnd type="none" w="med" len="med"/>
                      <a:tailEnd type="none" w="med" len="med"/>
                    </a:lnL>
                    <a:lnR w="28575" cap="flat" cmpd="sng" algn="ctr">
                      <a:noFill/>
                      <a:prstDash val="sysDot"/>
                      <a:round/>
                      <a:headEnd type="none" w="med" len="med"/>
                      <a:tailEnd type="none" w="med" len="med"/>
                    </a:lnR>
                    <a:lnT w="28575" cap="flat" cmpd="sng" algn="ctr">
                      <a:solidFill>
                        <a:schemeClr val="tx1"/>
                      </a:solidFill>
                      <a:prstDash val="sysDot"/>
                      <a:round/>
                      <a:headEnd type="none" w="med" len="med"/>
                      <a:tailEnd type="none" w="med" len="med"/>
                    </a:lnT>
                    <a:lnB w="28575" cap="flat" cmpd="sng" algn="ctr">
                      <a:noFill/>
                      <a:prstDash val="sysDot"/>
                      <a:round/>
                      <a:headEnd type="none" w="med" len="med"/>
                      <a:tailEnd type="none" w="med" len="med"/>
                    </a:lnB>
                    <a:noFill/>
                  </a:tcPr>
                </a:tc>
                <a:tc>
                  <a:txBody>
                    <a:bodyPr/>
                    <a:lstStyle/>
                    <a:p>
                      <a:pPr marL="0" algn="ctr" defTabSz="914400" rtl="0" eaLnBrk="1" fontAlgn="b" latinLnBrk="0" hangingPunct="1"/>
                      <a:r>
                        <a:rPr lang="en-US" sz="16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2.7%</a:t>
                      </a:r>
                    </a:p>
                  </a:txBody>
                  <a:tcPr marL="9525" marR="9525" marT="9525" marB="0" anchor="ctr">
                    <a:lnL w="28575" cap="flat" cmpd="sng" algn="ctr">
                      <a:noFill/>
                      <a:prstDash val="sysDot"/>
                      <a:round/>
                      <a:headEnd type="none" w="med" len="med"/>
                      <a:tailEnd type="none" w="med" len="med"/>
                    </a:lnL>
                    <a:lnT w="28575" cap="flat" cmpd="sng" algn="ctr">
                      <a:solidFill>
                        <a:schemeClr val="tx1"/>
                      </a:solidFill>
                      <a:prstDash val="sysDot"/>
                      <a:round/>
                      <a:headEnd type="none" w="med" len="med"/>
                      <a:tailEnd type="none" w="med" len="med"/>
                    </a:lnT>
                    <a:lnB w="28575" cap="flat" cmpd="sng" algn="ctr">
                      <a:noFill/>
                      <a:prstDash val="sysDot"/>
                      <a:round/>
                      <a:headEnd type="none" w="med" len="med"/>
                      <a:tailEnd type="none" w="med" len="med"/>
                    </a:lnB>
                    <a:noFill/>
                  </a:tcPr>
                </a:tc>
                <a:extLst>
                  <a:ext uri="{0D108BD9-81ED-4DB2-BD59-A6C34878D82A}">
                    <a16:rowId xmlns="" xmlns:a16="http://schemas.microsoft.com/office/drawing/2014/main" val="10003"/>
                  </a:ext>
                </a:extLst>
              </a:tr>
              <a:tr h="781067">
                <a:tc>
                  <a:txBody>
                    <a:bodyPr/>
                    <a:lstStyle/>
                    <a:p>
                      <a:pPr marL="0" algn="l" defTabSz="914400" rtl="0" eaLnBrk="1" fontAlgn="b" latinLnBrk="0" hangingPunct="1"/>
                      <a:r>
                        <a:rPr lang="en-US" sz="2000" b="0" i="0" u="none" strike="noStrike" kern="1200" dirty="0">
                          <a:solidFill>
                            <a:srgbClr val="000000"/>
                          </a:solidFill>
                          <a:effectLst/>
                          <a:latin typeface="Calibri" panose="020F0502020204030204" pitchFamily="34" charset="0"/>
                          <a:ea typeface="+mn-ea"/>
                          <a:cs typeface="+mn-cs"/>
                        </a:rPr>
                        <a:t> Containers, </a:t>
                      </a:r>
                      <a:r>
                        <a:rPr lang="en-US" sz="2000" b="0" i="0" u="none" strike="noStrike" kern="1200" dirty="0" smtClean="0">
                          <a:solidFill>
                            <a:srgbClr val="000000"/>
                          </a:solidFill>
                          <a:effectLst/>
                          <a:latin typeface="Calibri" panose="020F0502020204030204" pitchFamily="34" charset="0"/>
                          <a:ea typeface="+mn-ea"/>
                          <a:cs typeface="+mn-cs"/>
                        </a:rPr>
                        <a:t>Loaded</a:t>
                      </a:r>
                      <a:endParaRPr lang="en-US" sz="2000" b="0" i="0" u="none" strike="noStrike" kern="1200" dirty="0">
                        <a:solidFill>
                          <a:srgbClr val="000000"/>
                        </a:solidFill>
                        <a:effectLst/>
                        <a:latin typeface="Calibri" panose="020F0502020204030204" pitchFamily="34" charset="0"/>
                        <a:ea typeface="+mn-ea"/>
                        <a:cs typeface="+mn-cs"/>
                      </a:endParaRPr>
                    </a:p>
                    <a:p>
                      <a:pPr marL="0" marR="0" lvl="0" indent="0" algn="l" defTabSz="914400" rtl="0" eaLnBrk="1" fontAlgn="b" latinLnBrk="0" hangingPunct="1">
                        <a:lnSpc>
                          <a:spcPct val="100000"/>
                        </a:lnSpc>
                        <a:spcBef>
                          <a:spcPts val="0"/>
                        </a:spcBef>
                        <a:spcAft>
                          <a:spcPts val="0"/>
                        </a:spcAft>
                        <a:buClrTx/>
                        <a:buSzTx/>
                        <a:buFontTx/>
                        <a:buNone/>
                        <a:tabLst/>
                        <a:defRPr/>
                      </a:pPr>
                      <a:r>
                        <a:rPr lang="en-US" sz="1400" b="0" i="0" u="none" strike="noStrike" kern="1200" baseline="0" dirty="0">
                          <a:solidFill>
                            <a:schemeClr val="tx1"/>
                          </a:solidFill>
                          <a:effectLst/>
                          <a:latin typeface="+mn-lt"/>
                          <a:ea typeface="+mn-ea"/>
                          <a:cs typeface="+mn-cs"/>
                        </a:rPr>
                        <a:t>Thousands units, 40 ft.</a:t>
                      </a:r>
                      <a:endParaRPr lang="he-IL" sz="1400" b="0" i="0" u="none" strike="noStrike" kern="1200" baseline="0" dirty="0">
                        <a:solidFill>
                          <a:schemeClr val="tx1"/>
                        </a:solidFill>
                        <a:effectLst/>
                        <a:latin typeface="+mn-lt"/>
                        <a:ea typeface="+mn-ea"/>
                        <a:cs typeface="+mn-cs"/>
                      </a:endParaRPr>
                    </a:p>
                  </a:txBody>
                  <a:tcPr marL="9525" marR="9525" marT="9525" marB="0" anchor="ctr">
                    <a:lnR w="12700" cap="flat" cmpd="sng" algn="ctr">
                      <a:solidFill>
                        <a:schemeClr val="tx1"/>
                      </a:solidFill>
                      <a:prstDash val="solid"/>
                      <a:round/>
                      <a:headEnd type="none" w="med" len="med"/>
                      <a:tailEnd type="none" w="med" len="med"/>
                    </a:lnR>
                    <a:lnT w="28575" cap="flat" cmpd="sng" algn="ctr">
                      <a:noFill/>
                      <a:prstDash val="sysDot"/>
                      <a:round/>
                      <a:headEnd type="none" w="med" len="med"/>
                      <a:tailEnd type="none" w="med" len="med"/>
                    </a:lnT>
                    <a:lnB w="28575" cap="flat" cmpd="sng" algn="ctr">
                      <a:noFill/>
                      <a:prstDash val="sysDot"/>
                      <a:round/>
                      <a:headEnd type="none" w="med" len="med"/>
                      <a:tailEnd type="none" w="med" len="med"/>
                    </a:lnB>
                    <a:noFill/>
                  </a:tcPr>
                </a:tc>
                <a:tc>
                  <a:txBody>
                    <a:bodyPr/>
                    <a:lstStyle/>
                    <a:p>
                      <a:pPr marL="0" algn="ctr" defTabSz="914400" rtl="0" eaLnBrk="1" fontAlgn="b" latinLnBrk="0" hangingPunct="1"/>
                      <a:r>
                        <a:rPr lang="en-US" sz="16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216 </a:t>
                      </a:r>
                    </a:p>
                  </a:txBody>
                  <a:tcPr marL="9525" marR="9525" marT="9525" marB="0" anchor="ctr">
                    <a:lnL w="12700" cap="flat" cmpd="sng" algn="ctr">
                      <a:solidFill>
                        <a:schemeClr val="tx1"/>
                      </a:solidFill>
                      <a:prstDash val="solid"/>
                      <a:round/>
                      <a:headEnd type="none" w="med" len="med"/>
                      <a:tailEnd type="none" w="med" len="med"/>
                    </a:lnL>
                    <a:lnR w="28575" cap="flat" cmpd="sng" algn="ctr">
                      <a:noFill/>
                      <a:prstDash val="sysDot"/>
                      <a:round/>
                      <a:headEnd type="none" w="med" len="med"/>
                      <a:tailEnd type="none" w="med" len="med"/>
                    </a:lnR>
                    <a:lnT w="28575" cap="flat" cmpd="sng" algn="ctr">
                      <a:noFill/>
                      <a:prstDash val="sysDot"/>
                      <a:round/>
                      <a:headEnd type="none" w="med" len="med"/>
                      <a:tailEnd type="none" w="med" len="med"/>
                    </a:lnT>
                    <a:lnB w="28575" cap="flat" cmpd="sng" algn="ctr">
                      <a:noFill/>
                      <a:prstDash val="sysDot"/>
                      <a:round/>
                      <a:headEnd type="none" w="med" len="med"/>
                      <a:tailEnd type="none" w="med" len="med"/>
                    </a:lnB>
                    <a:noFill/>
                  </a:tcPr>
                </a:tc>
                <a:tc>
                  <a:txBody>
                    <a:bodyPr/>
                    <a:lstStyle/>
                    <a:p>
                      <a:pPr marL="0" algn="ctr" defTabSz="914400" rtl="0" eaLnBrk="1" fontAlgn="b" latinLnBrk="0" hangingPunct="1"/>
                      <a:r>
                        <a:rPr lang="en-US" sz="16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323 </a:t>
                      </a:r>
                    </a:p>
                  </a:txBody>
                  <a:tcPr marL="9525" marR="9525" marT="9525" marB="0" anchor="ctr">
                    <a:lnL w="28575" cap="flat" cmpd="sng" algn="ctr">
                      <a:noFill/>
                      <a:prstDash val="sysDot"/>
                      <a:round/>
                      <a:headEnd type="none" w="med" len="med"/>
                      <a:tailEnd type="none" w="med" len="med"/>
                    </a:lnL>
                    <a:lnR w="28575" cap="flat" cmpd="sng" algn="ctr">
                      <a:noFill/>
                      <a:prstDash val="sysDot"/>
                      <a:round/>
                      <a:headEnd type="none" w="med" len="med"/>
                      <a:tailEnd type="none" w="med" len="med"/>
                    </a:lnR>
                    <a:lnT w="28575" cap="flat" cmpd="sng" algn="ctr">
                      <a:noFill/>
                      <a:prstDash val="sysDot"/>
                      <a:round/>
                      <a:headEnd type="none" w="med" len="med"/>
                      <a:tailEnd type="none" w="med" len="med"/>
                    </a:lnT>
                    <a:lnB w="28575" cap="flat" cmpd="sng" algn="ctr">
                      <a:noFill/>
                      <a:prstDash val="sysDot"/>
                      <a:round/>
                      <a:headEnd type="none" w="med" len="med"/>
                      <a:tailEnd type="none" w="med" len="med"/>
                    </a:lnB>
                    <a:noFill/>
                  </a:tcPr>
                </a:tc>
                <a:tc>
                  <a:txBody>
                    <a:bodyPr/>
                    <a:lstStyle/>
                    <a:p>
                      <a:pPr marL="0" algn="ctr" defTabSz="914400" rtl="0" eaLnBrk="1" fontAlgn="b" latinLnBrk="0" hangingPunct="1"/>
                      <a:r>
                        <a:rPr lang="en-US" sz="16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453 </a:t>
                      </a:r>
                    </a:p>
                  </a:txBody>
                  <a:tcPr marL="9525" marR="9525" marT="9525" marB="0" anchor="ctr">
                    <a:lnL w="28575" cap="flat" cmpd="sng" algn="ctr">
                      <a:noFill/>
                      <a:prstDash val="sysDot"/>
                      <a:round/>
                      <a:headEnd type="none" w="med" len="med"/>
                      <a:tailEnd type="none" w="med" len="med"/>
                    </a:lnL>
                    <a:lnR w="28575" cap="flat" cmpd="sng" algn="ctr">
                      <a:noFill/>
                      <a:prstDash val="sysDot"/>
                      <a:round/>
                      <a:headEnd type="none" w="med" len="med"/>
                      <a:tailEnd type="none" w="med" len="med"/>
                    </a:lnR>
                    <a:lnT w="28575" cap="flat" cmpd="sng" algn="ctr">
                      <a:noFill/>
                      <a:prstDash val="sysDot"/>
                      <a:round/>
                      <a:headEnd type="none" w="med" len="med"/>
                      <a:tailEnd type="none" w="med" len="med"/>
                    </a:lnT>
                    <a:lnB w="28575" cap="flat" cmpd="sng" algn="ctr">
                      <a:noFill/>
                      <a:prstDash val="sysDot"/>
                      <a:round/>
                      <a:headEnd type="none" w="med" len="med"/>
                      <a:tailEnd type="none" w="med" len="med"/>
                    </a:lnB>
                    <a:noFill/>
                  </a:tcPr>
                </a:tc>
                <a:tc>
                  <a:txBody>
                    <a:bodyPr/>
                    <a:lstStyle/>
                    <a:p>
                      <a:pPr marL="0" algn="ctr" defTabSz="914400" rtl="0" eaLnBrk="1" fontAlgn="b" latinLnBrk="0" hangingPunct="1"/>
                      <a:r>
                        <a:rPr lang="en-US" sz="16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609 </a:t>
                      </a:r>
                    </a:p>
                  </a:txBody>
                  <a:tcPr marL="9525" marR="9525" marT="9525" marB="0" anchor="ctr">
                    <a:lnL w="28575" cap="flat" cmpd="sng" algn="ctr">
                      <a:noFill/>
                      <a:prstDash val="sysDot"/>
                      <a:round/>
                      <a:headEnd type="none" w="med" len="med"/>
                      <a:tailEnd type="none" w="med" len="med"/>
                    </a:lnL>
                    <a:lnR w="12700" cap="flat" cmpd="sng" algn="ctr">
                      <a:solidFill>
                        <a:schemeClr val="tx1"/>
                      </a:solidFill>
                      <a:prstDash val="solid"/>
                      <a:round/>
                      <a:headEnd type="none" w="med" len="med"/>
                      <a:tailEnd type="none" w="med" len="med"/>
                    </a:lnR>
                    <a:lnT w="28575" cap="flat" cmpd="sng" algn="ctr">
                      <a:noFill/>
                      <a:prstDash val="sysDot"/>
                      <a:round/>
                      <a:headEnd type="none" w="med" len="med"/>
                      <a:tailEnd type="none" w="med" len="med"/>
                    </a:lnT>
                    <a:lnB w="28575" cap="flat" cmpd="sng" algn="ctr">
                      <a:noFill/>
                      <a:prstDash val="sysDot"/>
                      <a:round/>
                      <a:headEnd type="none" w="med" len="med"/>
                      <a:tailEnd type="none" w="med" len="med"/>
                    </a:lnB>
                    <a:noFill/>
                  </a:tcPr>
                </a:tc>
                <a:tc>
                  <a:txBody>
                    <a:bodyPr/>
                    <a:lstStyle/>
                    <a:p>
                      <a:pPr marL="0" algn="ctr" defTabSz="914400" rtl="0" eaLnBrk="1" fontAlgn="b" latinLnBrk="0" hangingPunct="1"/>
                      <a:r>
                        <a:rPr lang="en-US" sz="16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4.1%</a:t>
                      </a:r>
                    </a:p>
                  </a:txBody>
                  <a:tcPr marL="9525" marR="9525" marT="9525" marB="0" anchor="ctr">
                    <a:lnL w="12700" cap="flat" cmpd="sng" algn="ctr">
                      <a:solidFill>
                        <a:schemeClr val="tx1"/>
                      </a:solidFill>
                      <a:prstDash val="solid"/>
                      <a:round/>
                      <a:headEnd type="none" w="med" len="med"/>
                      <a:tailEnd type="none" w="med" len="med"/>
                    </a:lnL>
                    <a:lnR w="28575" cap="flat" cmpd="sng" algn="ctr">
                      <a:noFill/>
                      <a:prstDash val="sysDot"/>
                      <a:round/>
                      <a:headEnd type="none" w="med" len="med"/>
                      <a:tailEnd type="none" w="med" len="med"/>
                    </a:lnR>
                    <a:lnT w="28575" cap="flat" cmpd="sng" algn="ctr">
                      <a:noFill/>
                      <a:prstDash val="sysDot"/>
                      <a:round/>
                      <a:headEnd type="none" w="med" len="med"/>
                      <a:tailEnd type="none" w="med" len="med"/>
                    </a:lnT>
                    <a:lnB w="28575" cap="flat" cmpd="sng" algn="ctr">
                      <a:noFill/>
                      <a:prstDash val="sysDot"/>
                      <a:round/>
                      <a:headEnd type="none" w="med" len="med"/>
                      <a:tailEnd type="none" w="med" len="med"/>
                    </a:lnB>
                    <a:noFill/>
                  </a:tcPr>
                </a:tc>
                <a:tc>
                  <a:txBody>
                    <a:bodyPr/>
                    <a:lstStyle/>
                    <a:p>
                      <a:pPr marL="0" algn="ctr" defTabSz="914400" rtl="0" eaLnBrk="1" fontAlgn="b" latinLnBrk="0" hangingPunct="1"/>
                      <a:r>
                        <a:rPr lang="en-US" sz="16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3.4%</a:t>
                      </a:r>
                    </a:p>
                  </a:txBody>
                  <a:tcPr marL="9525" marR="9525" marT="9525" marB="0" anchor="ctr">
                    <a:lnL w="28575" cap="flat" cmpd="sng" algn="ctr">
                      <a:noFill/>
                      <a:prstDash val="sysDot"/>
                      <a:round/>
                      <a:headEnd type="none" w="med" len="med"/>
                      <a:tailEnd type="none" w="med" len="med"/>
                    </a:lnL>
                    <a:lnR w="28575" cap="flat" cmpd="sng" algn="ctr">
                      <a:noFill/>
                      <a:prstDash val="sysDot"/>
                      <a:round/>
                      <a:headEnd type="none" w="med" len="med"/>
                      <a:tailEnd type="none" w="med" len="med"/>
                    </a:lnR>
                    <a:lnT w="28575" cap="flat" cmpd="sng" algn="ctr">
                      <a:noFill/>
                      <a:prstDash val="sysDot"/>
                      <a:round/>
                      <a:headEnd type="none" w="med" len="med"/>
                      <a:tailEnd type="none" w="med" len="med"/>
                    </a:lnT>
                    <a:lnB w="28575" cap="flat" cmpd="sng" algn="ctr">
                      <a:noFill/>
                      <a:prstDash val="sysDot"/>
                      <a:round/>
                      <a:headEnd type="none" w="med" len="med"/>
                      <a:tailEnd type="none" w="med" len="med"/>
                    </a:lnB>
                    <a:noFill/>
                  </a:tcPr>
                </a:tc>
                <a:tc>
                  <a:txBody>
                    <a:bodyPr/>
                    <a:lstStyle/>
                    <a:p>
                      <a:pPr marL="0" algn="ctr" defTabSz="914400" rtl="0" eaLnBrk="1" fontAlgn="b" latinLnBrk="0" hangingPunct="1"/>
                      <a:r>
                        <a:rPr lang="en-US" sz="16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3.0%</a:t>
                      </a:r>
                    </a:p>
                  </a:txBody>
                  <a:tcPr marL="9525" marR="9525" marT="9525" marB="0" anchor="ctr">
                    <a:lnL w="28575" cap="flat" cmpd="sng" algn="ctr">
                      <a:noFill/>
                      <a:prstDash val="sysDot"/>
                      <a:round/>
                      <a:headEnd type="none" w="med" len="med"/>
                      <a:tailEnd type="none" w="med" len="med"/>
                    </a:lnL>
                    <a:lnT w="28575" cap="flat" cmpd="sng" algn="ctr">
                      <a:noFill/>
                      <a:prstDash val="sysDot"/>
                      <a:round/>
                      <a:headEnd type="none" w="med" len="med"/>
                      <a:tailEnd type="none" w="med" len="med"/>
                    </a:lnT>
                    <a:lnB w="28575" cap="flat" cmpd="sng" algn="ctr">
                      <a:noFill/>
                      <a:prstDash val="sysDot"/>
                      <a:round/>
                      <a:headEnd type="none" w="med" len="med"/>
                      <a:tailEnd type="none" w="med" len="med"/>
                    </a:lnB>
                    <a:noFill/>
                  </a:tcPr>
                </a:tc>
                <a:extLst>
                  <a:ext uri="{0D108BD9-81ED-4DB2-BD59-A6C34878D82A}">
                    <a16:rowId xmlns="" xmlns:a16="http://schemas.microsoft.com/office/drawing/2014/main" val="10004"/>
                  </a:ext>
                </a:extLst>
              </a:tr>
              <a:tr h="781067">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800" b="0" i="0" u="none" strike="noStrike" kern="1200" dirty="0">
                          <a:solidFill>
                            <a:srgbClr val="000000"/>
                          </a:solidFill>
                          <a:effectLst/>
                          <a:latin typeface="Calibri" panose="020F0502020204030204" pitchFamily="34" charset="0"/>
                          <a:ea typeface="+mn-ea"/>
                          <a:cs typeface="+mn-cs"/>
                        </a:rPr>
                        <a:t> % of 40</a:t>
                      </a:r>
                      <a:r>
                        <a:rPr lang="en-US" sz="1800" b="0" i="0" u="none" strike="noStrike" kern="1200" baseline="0" dirty="0">
                          <a:solidFill>
                            <a:srgbClr val="000000"/>
                          </a:solidFill>
                          <a:effectLst/>
                          <a:latin typeface="Calibri" panose="020F0502020204030204" pitchFamily="34" charset="0"/>
                          <a:ea typeface="+mn-ea"/>
                          <a:cs typeface="+mn-cs"/>
                        </a:rPr>
                        <a:t> </a:t>
                      </a:r>
                      <a:r>
                        <a:rPr lang="en-US" sz="1800" b="0" i="0" u="none" strike="noStrike" kern="1200" dirty="0">
                          <a:solidFill>
                            <a:srgbClr val="000000"/>
                          </a:solidFill>
                          <a:effectLst/>
                          <a:latin typeface="Calibri" panose="020F0502020204030204" pitchFamily="34" charset="0"/>
                          <a:ea typeface="+mn-ea"/>
                          <a:cs typeface="+mn-cs"/>
                        </a:rPr>
                        <a:t>ft. containers out of total number of units</a:t>
                      </a:r>
                      <a:endParaRPr lang="he-IL" sz="1800" b="0" i="0" u="none" strike="noStrike" kern="1200" dirty="0">
                        <a:solidFill>
                          <a:srgbClr val="000000"/>
                        </a:solidFill>
                        <a:effectLst/>
                        <a:latin typeface="Calibri" panose="020F0502020204030204" pitchFamily="34" charset="0"/>
                        <a:ea typeface="+mn-ea"/>
                        <a:cs typeface="+mn-cs"/>
                      </a:endParaRPr>
                    </a:p>
                  </a:txBody>
                  <a:tcPr marL="9525" marR="9525" marT="9525" marB="0" anchor="ctr">
                    <a:lnR w="12700" cap="flat" cmpd="sng" algn="ctr">
                      <a:solidFill>
                        <a:schemeClr val="tx1"/>
                      </a:solidFill>
                      <a:prstDash val="solid"/>
                      <a:round/>
                      <a:headEnd type="none" w="med" len="med"/>
                      <a:tailEnd type="none" w="med" len="med"/>
                    </a:lnR>
                    <a:lnT w="28575" cap="flat" cmpd="sng" algn="ctr">
                      <a:noFill/>
                      <a:prstDash val="sysDot"/>
                      <a:round/>
                      <a:headEnd type="none" w="med" len="med"/>
                      <a:tailEnd type="none" w="med" len="med"/>
                    </a:lnT>
                    <a:lnB w="28575" cap="flat" cmpd="sng" algn="ctr">
                      <a:solidFill>
                        <a:schemeClr val="tx1"/>
                      </a:solidFill>
                      <a:prstDash val="sysDot"/>
                      <a:round/>
                      <a:headEnd type="none" w="med" len="med"/>
                      <a:tailEnd type="none" w="med" len="med"/>
                    </a:lnB>
                    <a:noFill/>
                  </a:tcPr>
                </a:tc>
                <a:tc>
                  <a:txBody>
                    <a:bodyPr/>
                    <a:lstStyle/>
                    <a:p>
                      <a:pPr marL="0" algn="ctr" defTabSz="914400" rtl="0" eaLnBrk="1" fontAlgn="b" latinLnBrk="0" hangingPunct="1"/>
                      <a:r>
                        <a:rPr lang="en-US" sz="16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63%</a:t>
                      </a:r>
                    </a:p>
                  </a:txBody>
                  <a:tcPr marL="9525" marR="9525" marT="9525" marB="0" anchor="ctr">
                    <a:lnL w="12700" cap="flat" cmpd="sng" algn="ctr">
                      <a:solidFill>
                        <a:schemeClr val="tx1"/>
                      </a:solidFill>
                      <a:prstDash val="solid"/>
                      <a:round/>
                      <a:headEnd type="none" w="med" len="med"/>
                      <a:tailEnd type="none" w="med" len="med"/>
                    </a:lnL>
                    <a:lnR w="28575" cap="flat" cmpd="sng" algn="ctr">
                      <a:noFill/>
                      <a:prstDash val="sysDot"/>
                      <a:round/>
                      <a:headEnd type="none" w="med" len="med"/>
                      <a:tailEnd type="none" w="med" len="med"/>
                    </a:lnR>
                    <a:lnT w="28575" cap="flat" cmpd="sng" algn="ctr">
                      <a:noFill/>
                      <a:prstDash val="sysDot"/>
                      <a:round/>
                      <a:headEnd type="none" w="med" len="med"/>
                      <a:tailEnd type="none" w="med" len="med"/>
                    </a:lnT>
                    <a:lnB w="28575" cap="flat" cmpd="sng" algn="ctr">
                      <a:solidFill>
                        <a:schemeClr val="tx1"/>
                      </a:solidFill>
                      <a:prstDash val="sysDot"/>
                      <a:round/>
                      <a:headEnd type="none" w="med" len="med"/>
                      <a:tailEnd type="none" w="med" len="med"/>
                    </a:lnB>
                    <a:noFill/>
                  </a:tcPr>
                </a:tc>
                <a:tc>
                  <a:txBody>
                    <a:bodyPr/>
                    <a:lstStyle/>
                    <a:p>
                      <a:pPr marL="0" algn="ctr" defTabSz="914400" rtl="0" eaLnBrk="1" fontAlgn="b" latinLnBrk="0" hangingPunct="1"/>
                      <a:r>
                        <a:rPr lang="en-US" sz="16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67%</a:t>
                      </a:r>
                    </a:p>
                  </a:txBody>
                  <a:tcPr marL="9525" marR="9525" marT="9525" marB="0" anchor="ctr">
                    <a:lnL w="28575" cap="flat" cmpd="sng" algn="ctr">
                      <a:noFill/>
                      <a:prstDash val="sysDot"/>
                      <a:round/>
                      <a:headEnd type="none" w="med" len="med"/>
                      <a:tailEnd type="none" w="med" len="med"/>
                    </a:lnL>
                    <a:lnR w="28575" cap="flat" cmpd="sng" algn="ctr">
                      <a:noFill/>
                      <a:prstDash val="sysDot"/>
                      <a:round/>
                      <a:headEnd type="none" w="med" len="med"/>
                      <a:tailEnd type="none" w="med" len="med"/>
                    </a:lnR>
                    <a:lnT w="28575" cap="flat" cmpd="sng" algn="ctr">
                      <a:noFill/>
                      <a:prstDash val="sysDot"/>
                      <a:round/>
                      <a:headEnd type="none" w="med" len="med"/>
                      <a:tailEnd type="none" w="med" len="med"/>
                    </a:lnT>
                    <a:lnB w="28575" cap="flat" cmpd="sng" algn="ctr">
                      <a:solidFill>
                        <a:schemeClr val="tx1"/>
                      </a:solidFill>
                      <a:prstDash val="sysDot"/>
                      <a:round/>
                      <a:headEnd type="none" w="med" len="med"/>
                      <a:tailEnd type="none" w="med" len="med"/>
                    </a:lnB>
                    <a:noFill/>
                  </a:tcPr>
                </a:tc>
                <a:tc>
                  <a:txBody>
                    <a:bodyPr/>
                    <a:lstStyle/>
                    <a:p>
                      <a:pPr marL="0" algn="ctr" defTabSz="914400" rtl="0" eaLnBrk="1" fontAlgn="b" latinLnBrk="0" hangingPunct="1"/>
                      <a:r>
                        <a:rPr lang="en-US" sz="16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69%</a:t>
                      </a:r>
                    </a:p>
                  </a:txBody>
                  <a:tcPr marL="9525" marR="9525" marT="9525" marB="0" anchor="ctr">
                    <a:lnL w="28575" cap="flat" cmpd="sng" algn="ctr">
                      <a:noFill/>
                      <a:prstDash val="sysDot"/>
                      <a:round/>
                      <a:headEnd type="none" w="med" len="med"/>
                      <a:tailEnd type="none" w="med" len="med"/>
                    </a:lnL>
                    <a:lnR w="28575" cap="flat" cmpd="sng" algn="ctr">
                      <a:noFill/>
                      <a:prstDash val="sysDot"/>
                      <a:round/>
                      <a:headEnd type="none" w="med" len="med"/>
                      <a:tailEnd type="none" w="med" len="med"/>
                    </a:lnR>
                    <a:lnT w="28575" cap="flat" cmpd="sng" algn="ctr">
                      <a:noFill/>
                      <a:prstDash val="sysDot"/>
                      <a:round/>
                      <a:headEnd type="none" w="med" len="med"/>
                      <a:tailEnd type="none" w="med" len="med"/>
                    </a:lnT>
                    <a:lnB w="28575" cap="flat" cmpd="sng" algn="ctr">
                      <a:solidFill>
                        <a:schemeClr val="tx1"/>
                      </a:solidFill>
                      <a:prstDash val="sysDot"/>
                      <a:round/>
                      <a:headEnd type="none" w="med" len="med"/>
                      <a:tailEnd type="none" w="med" len="med"/>
                    </a:lnB>
                    <a:noFill/>
                  </a:tcPr>
                </a:tc>
                <a:tc>
                  <a:txBody>
                    <a:bodyPr/>
                    <a:lstStyle/>
                    <a:p>
                      <a:pPr marL="0" algn="ctr" defTabSz="914400" rtl="0" eaLnBrk="1" fontAlgn="b" latinLnBrk="0" hangingPunct="1"/>
                      <a:r>
                        <a:rPr lang="en-US" sz="16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70%</a:t>
                      </a:r>
                    </a:p>
                  </a:txBody>
                  <a:tcPr marL="9525" marR="9525" marT="9525" marB="0" anchor="ctr">
                    <a:lnL w="28575" cap="flat" cmpd="sng" algn="ctr">
                      <a:noFill/>
                      <a:prstDash val="sysDot"/>
                      <a:round/>
                      <a:headEnd type="none" w="med" len="med"/>
                      <a:tailEnd type="none" w="med" len="med"/>
                    </a:lnL>
                    <a:lnR w="12700" cap="flat" cmpd="sng" algn="ctr">
                      <a:solidFill>
                        <a:schemeClr val="tx1"/>
                      </a:solidFill>
                      <a:prstDash val="solid"/>
                      <a:round/>
                      <a:headEnd type="none" w="med" len="med"/>
                      <a:tailEnd type="none" w="med" len="med"/>
                    </a:lnR>
                    <a:lnT w="28575" cap="flat" cmpd="sng" algn="ctr">
                      <a:noFill/>
                      <a:prstDash val="sysDot"/>
                      <a:round/>
                      <a:headEnd type="none" w="med" len="med"/>
                      <a:tailEnd type="none" w="med" len="med"/>
                    </a:lnT>
                    <a:lnB w="28575" cap="flat" cmpd="sng" algn="ctr">
                      <a:solidFill>
                        <a:schemeClr val="tx1"/>
                      </a:solidFill>
                      <a:prstDash val="sysDot"/>
                      <a:round/>
                      <a:headEnd type="none" w="med" len="med"/>
                      <a:tailEnd type="none" w="med" len="med"/>
                    </a:lnB>
                    <a:noFill/>
                  </a:tcPr>
                </a:tc>
                <a:tc>
                  <a:txBody>
                    <a:bodyPr/>
                    <a:lstStyle/>
                    <a:p>
                      <a:pPr marL="0" algn="ctr" defTabSz="914400" rtl="0" eaLnBrk="1" fontAlgn="b" latinLnBrk="0" hangingPunct="1"/>
                      <a:r>
                        <a:rPr lang="en-US" sz="16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0.7%</a:t>
                      </a:r>
                    </a:p>
                  </a:txBody>
                  <a:tcPr marL="9525" marR="9525" marT="9525" marB="0" anchor="ctr">
                    <a:lnL w="12700" cap="flat" cmpd="sng" algn="ctr">
                      <a:solidFill>
                        <a:schemeClr val="tx1"/>
                      </a:solidFill>
                      <a:prstDash val="solid"/>
                      <a:round/>
                      <a:headEnd type="none" w="med" len="med"/>
                      <a:tailEnd type="none" w="med" len="med"/>
                    </a:lnL>
                    <a:lnR w="28575" cap="flat" cmpd="sng" algn="ctr">
                      <a:noFill/>
                      <a:prstDash val="sysDot"/>
                      <a:round/>
                      <a:headEnd type="none" w="med" len="med"/>
                      <a:tailEnd type="none" w="med" len="med"/>
                    </a:lnR>
                    <a:lnT w="28575" cap="flat" cmpd="sng" algn="ctr">
                      <a:noFill/>
                      <a:prstDash val="sysDot"/>
                      <a:round/>
                      <a:headEnd type="none" w="med" len="med"/>
                      <a:tailEnd type="none" w="med" len="med"/>
                    </a:lnT>
                    <a:lnB w="28575" cap="flat" cmpd="sng" algn="ctr">
                      <a:solidFill>
                        <a:schemeClr val="tx1"/>
                      </a:solidFill>
                      <a:prstDash val="sysDot"/>
                      <a:round/>
                      <a:headEnd type="none" w="med" len="med"/>
                      <a:tailEnd type="none" w="med" len="med"/>
                    </a:lnB>
                    <a:noFill/>
                  </a:tcPr>
                </a:tc>
                <a:tc>
                  <a:txBody>
                    <a:bodyPr/>
                    <a:lstStyle/>
                    <a:p>
                      <a:pPr marL="0" algn="ctr" defTabSz="914400" rtl="0" eaLnBrk="1" fontAlgn="b" latinLnBrk="0" hangingPunct="1"/>
                      <a:r>
                        <a:rPr lang="en-US" sz="16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0.3%</a:t>
                      </a:r>
                    </a:p>
                  </a:txBody>
                  <a:tcPr marL="9525" marR="9525" marT="9525" marB="0" anchor="ctr">
                    <a:lnL w="28575" cap="flat" cmpd="sng" algn="ctr">
                      <a:noFill/>
                      <a:prstDash val="sysDot"/>
                      <a:round/>
                      <a:headEnd type="none" w="med" len="med"/>
                      <a:tailEnd type="none" w="med" len="med"/>
                    </a:lnL>
                    <a:lnR w="28575" cap="flat" cmpd="sng" algn="ctr">
                      <a:noFill/>
                      <a:prstDash val="sysDot"/>
                      <a:round/>
                      <a:headEnd type="none" w="med" len="med"/>
                      <a:tailEnd type="none" w="med" len="med"/>
                    </a:lnR>
                    <a:lnT w="28575" cap="flat" cmpd="sng" algn="ctr">
                      <a:noFill/>
                      <a:prstDash val="sysDot"/>
                      <a:round/>
                      <a:headEnd type="none" w="med" len="med"/>
                      <a:tailEnd type="none" w="med" len="med"/>
                    </a:lnT>
                    <a:lnB w="28575" cap="flat" cmpd="sng" algn="ctr">
                      <a:solidFill>
                        <a:schemeClr val="tx1"/>
                      </a:solidFill>
                      <a:prstDash val="sysDot"/>
                      <a:round/>
                      <a:headEnd type="none" w="med" len="med"/>
                      <a:tailEnd type="none" w="med" len="med"/>
                    </a:lnB>
                    <a:noFill/>
                  </a:tcPr>
                </a:tc>
                <a:tc>
                  <a:txBody>
                    <a:bodyPr/>
                    <a:lstStyle/>
                    <a:p>
                      <a:pPr marL="0" algn="ctr" defTabSz="914400" rtl="0" eaLnBrk="1" fontAlgn="b" latinLnBrk="0" hangingPunct="1"/>
                      <a:r>
                        <a:rPr lang="en-US" sz="16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0.1%</a:t>
                      </a:r>
                    </a:p>
                  </a:txBody>
                  <a:tcPr marL="9525" marR="9525" marT="9525" marB="0" anchor="ctr">
                    <a:lnL w="28575" cap="flat" cmpd="sng" algn="ctr">
                      <a:noFill/>
                      <a:prstDash val="sysDot"/>
                      <a:round/>
                      <a:headEnd type="none" w="med" len="med"/>
                      <a:tailEnd type="none" w="med" len="med"/>
                    </a:lnL>
                    <a:lnT w="28575" cap="flat" cmpd="sng" algn="ctr">
                      <a:noFill/>
                      <a:prstDash val="sysDot"/>
                      <a:round/>
                      <a:headEnd type="none" w="med" len="med"/>
                      <a:tailEnd type="none" w="med" len="med"/>
                    </a:lnT>
                    <a:lnB w="28575" cap="flat" cmpd="sng" algn="ctr">
                      <a:solidFill>
                        <a:schemeClr val="tx1"/>
                      </a:solidFill>
                      <a:prstDash val="sysDot"/>
                      <a:round/>
                      <a:headEnd type="none" w="med" len="med"/>
                      <a:tailEnd type="none" w="med" len="med"/>
                    </a:lnB>
                    <a:noFill/>
                  </a:tcPr>
                </a:tc>
                <a:extLst>
                  <a:ext uri="{0D108BD9-81ED-4DB2-BD59-A6C34878D82A}">
                    <a16:rowId xmlns="" xmlns:a16="http://schemas.microsoft.com/office/drawing/2014/main" val="10005"/>
                  </a:ext>
                </a:extLst>
              </a:tr>
              <a:tr h="599382">
                <a:tc>
                  <a:txBody>
                    <a:bodyPr/>
                    <a:lstStyle/>
                    <a:p>
                      <a:pPr marL="0" algn="l" defTabSz="914400" rtl="0" eaLnBrk="1" fontAlgn="b" latinLnBrk="0" hangingPunct="1"/>
                      <a:r>
                        <a:rPr lang="en-US" sz="1400" b="0" i="0" u="none" strike="noStrike" kern="1200" dirty="0">
                          <a:solidFill>
                            <a:srgbClr val="000000"/>
                          </a:solidFill>
                          <a:effectLst/>
                          <a:latin typeface="Calibri" panose="020F0502020204030204" pitchFamily="34" charset="0"/>
                          <a:ea typeface="+mn-ea"/>
                          <a:cs typeface="+mn-cs"/>
                        </a:rPr>
                        <a:t> </a:t>
                      </a:r>
                      <a:r>
                        <a:rPr lang="en-US" sz="1800" b="0" i="0" u="none" strike="noStrike" kern="1200" dirty="0">
                          <a:solidFill>
                            <a:srgbClr val="000000"/>
                          </a:solidFill>
                          <a:effectLst/>
                          <a:latin typeface="Calibri" panose="020F0502020204030204" pitchFamily="34" charset="0"/>
                          <a:ea typeface="+mn-ea"/>
                          <a:cs typeface="+mn-cs"/>
                        </a:rPr>
                        <a:t>Containers</a:t>
                      </a:r>
                      <a:r>
                        <a:rPr lang="en-US" sz="1800" b="0" i="0" u="none" strike="noStrike" kern="1200" baseline="0" dirty="0">
                          <a:solidFill>
                            <a:srgbClr val="000000"/>
                          </a:solidFill>
                          <a:effectLst/>
                          <a:latin typeface="Calibri" panose="020F0502020204030204" pitchFamily="34" charset="0"/>
                          <a:ea typeface="+mn-ea"/>
                          <a:cs typeface="+mn-cs"/>
                        </a:rPr>
                        <a:t>, </a:t>
                      </a:r>
                      <a:r>
                        <a:rPr lang="en-US" sz="1800" b="0" i="0" u="none" strike="noStrike" kern="1200" baseline="0" dirty="0" smtClean="0">
                          <a:solidFill>
                            <a:srgbClr val="000000"/>
                          </a:solidFill>
                          <a:effectLst/>
                          <a:latin typeface="Calibri" panose="020F0502020204030204" pitchFamily="34" charset="0"/>
                          <a:ea typeface="+mn-ea"/>
                          <a:cs typeface="+mn-cs"/>
                        </a:rPr>
                        <a:t>Loaded</a:t>
                      </a:r>
                      <a:r>
                        <a:rPr lang="en-US" sz="1800" b="0" i="0" u="none" strike="noStrike" kern="1200" baseline="0" dirty="0">
                          <a:solidFill>
                            <a:srgbClr val="000000"/>
                          </a:solidFill>
                          <a:effectLst/>
                          <a:latin typeface="Calibri" panose="020F0502020204030204" pitchFamily="34" charset="0"/>
                          <a:ea typeface="+mn-ea"/>
                          <a:cs typeface="+mn-cs"/>
                        </a:rPr>
                        <a:t>, </a:t>
                      </a:r>
                    </a:p>
                    <a:p>
                      <a:pPr marL="0" algn="l" defTabSz="914400" rtl="0" eaLnBrk="1" fontAlgn="b" latinLnBrk="0" hangingPunct="1"/>
                      <a:r>
                        <a:rPr lang="en-US" sz="1050" b="0" kern="1200" dirty="0">
                          <a:solidFill>
                            <a:schemeClr val="tx1"/>
                          </a:solidFill>
                          <a:latin typeface="+mn-lt"/>
                          <a:ea typeface="+mn-ea"/>
                          <a:cs typeface="+mn-cs"/>
                        </a:rPr>
                        <a:t>Thousands</a:t>
                      </a:r>
                      <a:r>
                        <a:rPr lang="en-US" sz="1400" b="0" i="0" u="none" strike="noStrike" kern="1200" baseline="0" dirty="0">
                          <a:solidFill>
                            <a:srgbClr val="000000"/>
                          </a:solidFill>
                          <a:effectLst/>
                          <a:latin typeface="Calibri" panose="020F0502020204030204" pitchFamily="34" charset="0"/>
                          <a:ea typeface="+mn-ea"/>
                          <a:cs typeface="+mn-cs"/>
                        </a:rPr>
                        <a:t> </a:t>
                      </a:r>
                      <a:r>
                        <a:rPr lang="en-US" sz="1050" b="0" kern="1200" dirty="0">
                          <a:solidFill>
                            <a:schemeClr val="tx1"/>
                          </a:solidFill>
                          <a:latin typeface="+mn-lt"/>
                          <a:ea typeface="+mn-ea"/>
                          <a:cs typeface="+mn-cs"/>
                        </a:rPr>
                        <a:t>TEU</a:t>
                      </a:r>
                      <a:endParaRPr lang="he-IL" sz="1400" b="0" kern="1200" dirty="0">
                        <a:solidFill>
                          <a:schemeClr val="tx1"/>
                        </a:solidFill>
                        <a:latin typeface="+mn-lt"/>
                        <a:ea typeface="+mn-ea"/>
                        <a:cs typeface="+mn-cs"/>
                      </a:endParaRPr>
                    </a:p>
                  </a:txBody>
                  <a:tcPr marL="9525" marR="9525" marT="9525" marB="0" anchor="ctr">
                    <a:lnR w="12700" cap="flat" cmpd="sng" algn="ctr">
                      <a:solidFill>
                        <a:schemeClr val="tx1"/>
                      </a:solidFill>
                      <a:prstDash val="solid"/>
                      <a:round/>
                      <a:headEnd type="none" w="med" len="med"/>
                      <a:tailEnd type="none" w="med" len="med"/>
                    </a:lnR>
                    <a:lnT w="28575" cap="flat" cmpd="sng" algn="ctr">
                      <a:solidFill>
                        <a:schemeClr val="tx1"/>
                      </a:solidFill>
                      <a:prstDash val="sysDot"/>
                      <a:round/>
                      <a:headEnd type="none" w="med" len="med"/>
                      <a:tailEnd type="none" w="med" len="med"/>
                    </a:lnT>
                    <a:lnB w="28575" cap="flat" cmpd="sng" algn="ctr">
                      <a:solidFill>
                        <a:schemeClr val="tx1"/>
                      </a:solidFill>
                      <a:prstDash val="solid"/>
                      <a:round/>
                      <a:headEnd type="none" w="med" len="med"/>
                      <a:tailEnd type="none" w="med" len="med"/>
                    </a:lnB>
                    <a:solidFill>
                      <a:schemeClr val="bg1">
                        <a:lumMod val="85000"/>
                      </a:schemeClr>
                    </a:solidFill>
                  </a:tcPr>
                </a:tc>
                <a:tc>
                  <a:txBody>
                    <a:bodyPr/>
                    <a:lstStyle/>
                    <a:p>
                      <a:pPr marL="0" algn="ctr" defTabSz="914400" rtl="0" eaLnBrk="1" fontAlgn="b" latinLnBrk="0" hangingPunct="1"/>
                      <a:r>
                        <a:rPr lang="en-US" sz="16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560 </a:t>
                      </a:r>
                    </a:p>
                  </a:txBody>
                  <a:tcPr marL="9525" marR="9525" marT="9525" marB="0" anchor="ctr">
                    <a:lnL w="12700" cap="flat" cmpd="sng" algn="ctr">
                      <a:solidFill>
                        <a:schemeClr val="tx1"/>
                      </a:solidFill>
                      <a:prstDash val="solid"/>
                      <a:round/>
                      <a:headEnd type="none" w="med" len="med"/>
                      <a:tailEnd type="none" w="med" len="med"/>
                    </a:lnL>
                    <a:lnR w="28575" cap="flat" cmpd="sng" algn="ctr">
                      <a:noFill/>
                      <a:prstDash val="sysDot"/>
                      <a:round/>
                      <a:headEnd type="none" w="med" len="med"/>
                      <a:tailEnd type="none" w="med" len="med"/>
                    </a:lnR>
                    <a:lnT w="28575" cap="flat" cmpd="sng" algn="ctr">
                      <a:solidFill>
                        <a:schemeClr val="tx1"/>
                      </a:solidFill>
                      <a:prstDash val="sysDot"/>
                      <a:round/>
                      <a:headEnd type="none" w="med" len="med"/>
                      <a:tailEnd type="none" w="med" len="med"/>
                    </a:lnT>
                    <a:lnB w="28575" cap="flat" cmpd="sng" algn="ctr">
                      <a:solidFill>
                        <a:schemeClr val="tx1"/>
                      </a:solidFill>
                      <a:prstDash val="solid"/>
                      <a:round/>
                      <a:headEnd type="none" w="med" len="med"/>
                      <a:tailEnd type="none" w="med" len="med"/>
                    </a:lnB>
                    <a:solidFill>
                      <a:schemeClr val="bg1">
                        <a:lumMod val="85000"/>
                      </a:schemeClr>
                    </a:solidFill>
                  </a:tcPr>
                </a:tc>
                <a:tc>
                  <a:txBody>
                    <a:bodyPr/>
                    <a:lstStyle/>
                    <a:p>
                      <a:pPr marL="0" algn="ctr" defTabSz="914400" rtl="0" eaLnBrk="1" fontAlgn="b" latinLnBrk="0" hangingPunct="1"/>
                      <a:r>
                        <a:rPr lang="en-US" sz="16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802 </a:t>
                      </a:r>
                    </a:p>
                  </a:txBody>
                  <a:tcPr marL="9525" marR="9525" marT="9525" marB="0" anchor="ctr">
                    <a:lnL w="28575" cap="flat" cmpd="sng" algn="ctr">
                      <a:noFill/>
                      <a:prstDash val="sysDot"/>
                      <a:round/>
                      <a:headEnd type="none" w="med" len="med"/>
                      <a:tailEnd type="none" w="med" len="med"/>
                    </a:lnL>
                    <a:lnR w="28575" cap="flat" cmpd="sng" algn="ctr">
                      <a:noFill/>
                      <a:prstDash val="sysDot"/>
                      <a:round/>
                      <a:headEnd type="none" w="med" len="med"/>
                      <a:tailEnd type="none" w="med" len="med"/>
                    </a:lnR>
                    <a:lnT w="28575" cap="flat" cmpd="sng" algn="ctr">
                      <a:solidFill>
                        <a:schemeClr val="tx1"/>
                      </a:solidFill>
                      <a:prstDash val="sysDot"/>
                      <a:round/>
                      <a:headEnd type="none" w="med" len="med"/>
                      <a:tailEnd type="none" w="med" len="med"/>
                    </a:lnT>
                    <a:lnB w="28575" cap="flat" cmpd="sng" algn="ctr">
                      <a:solidFill>
                        <a:schemeClr val="tx1"/>
                      </a:solidFill>
                      <a:prstDash val="solid"/>
                      <a:round/>
                      <a:headEnd type="none" w="med" len="med"/>
                      <a:tailEnd type="none" w="med" len="med"/>
                    </a:lnB>
                    <a:solidFill>
                      <a:schemeClr val="bg1">
                        <a:lumMod val="85000"/>
                      </a:schemeClr>
                    </a:solidFill>
                  </a:tcPr>
                </a:tc>
                <a:tc>
                  <a:txBody>
                    <a:bodyPr/>
                    <a:lstStyle/>
                    <a:p>
                      <a:pPr marL="0" algn="ctr" defTabSz="914400" rtl="0" eaLnBrk="1" fontAlgn="b" latinLnBrk="0" hangingPunct="1"/>
                      <a:r>
                        <a:rPr lang="en-US" sz="16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1,107 </a:t>
                      </a:r>
                    </a:p>
                  </a:txBody>
                  <a:tcPr marL="9525" marR="9525" marT="9525" marB="0" anchor="ctr">
                    <a:lnL w="28575" cap="flat" cmpd="sng" algn="ctr">
                      <a:noFill/>
                      <a:prstDash val="sysDot"/>
                      <a:round/>
                      <a:headEnd type="none" w="med" len="med"/>
                      <a:tailEnd type="none" w="med" len="med"/>
                    </a:lnL>
                    <a:lnR w="28575" cap="flat" cmpd="sng" algn="ctr">
                      <a:noFill/>
                      <a:prstDash val="sysDot"/>
                      <a:round/>
                      <a:headEnd type="none" w="med" len="med"/>
                      <a:tailEnd type="none" w="med" len="med"/>
                    </a:lnR>
                    <a:lnT w="28575" cap="flat" cmpd="sng" algn="ctr">
                      <a:solidFill>
                        <a:schemeClr val="tx1"/>
                      </a:solidFill>
                      <a:prstDash val="sysDot"/>
                      <a:round/>
                      <a:headEnd type="none" w="med" len="med"/>
                      <a:tailEnd type="none" w="med" len="med"/>
                    </a:lnT>
                    <a:lnB w="28575" cap="flat" cmpd="sng" algn="ctr">
                      <a:solidFill>
                        <a:schemeClr val="tx1"/>
                      </a:solidFill>
                      <a:prstDash val="solid"/>
                      <a:round/>
                      <a:headEnd type="none" w="med" len="med"/>
                      <a:tailEnd type="none" w="med" len="med"/>
                    </a:lnB>
                    <a:solidFill>
                      <a:schemeClr val="bg1">
                        <a:lumMod val="85000"/>
                      </a:schemeClr>
                    </a:solidFill>
                  </a:tcPr>
                </a:tc>
                <a:tc>
                  <a:txBody>
                    <a:bodyPr/>
                    <a:lstStyle/>
                    <a:p>
                      <a:pPr marL="0" algn="ctr" defTabSz="914400" rtl="0" eaLnBrk="1" fontAlgn="b" latinLnBrk="0" hangingPunct="1"/>
                      <a:r>
                        <a:rPr lang="en-US" sz="16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1,482 </a:t>
                      </a:r>
                    </a:p>
                  </a:txBody>
                  <a:tcPr marL="9525" marR="9525" marT="9525" marB="0" anchor="ctr">
                    <a:lnL w="28575" cap="flat" cmpd="sng" algn="ctr">
                      <a:noFill/>
                      <a:prstDash val="sysDot"/>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ysDot"/>
                      <a:round/>
                      <a:headEnd type="none" w="med" len="med"/>
                      <a:tailEnd type="none" w="med" len="med"/>
                    </a:lnT>
                    <a:lnB w="28575" cap="flat" cmpd="sng" algn="ctr">
                      <a:solidFill>
                        <a:schemeClr val="tx1"/>
                      </a:solidFill>
                      <a:prstDash val="solid"/>
                      <a:round/>
                      <a:headEnd type="none" w="med" len="med"/>
                      <a:tailEnd type="none" w="med" len="med"/>
                    </a:lnB>
                    <a:solidFill>
                      <a:schemeClr val="bg1">
                        <a:lumMod val="85000"/>
                      </a:schemeClr>
                    </a:solidFill>
                  </a:tcPr>
                </a:tc>
                <a:tc>
                  <a:txBody>
                    <a:bodyPr/>
                    <a:lstStyle/>
                    <a:p>
                      <a:pPr marL="0" algn="ctr" defTabSz="914400" rtl="0" eaLnBrk="1" fontAlgn="b" latinLnBrk="0" hangingPunct="1"/>
                      <a:r>
                        <a:rPr lang="en-US" sz="16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3.7%</a:t>
                      </a:r>
                    </a:p>
                  </a:txBody>
                  <a:tcPr marL="9525" marR="9525" marT="9525" marB="0" anchor="ctr">
                    <a:lnL w="12700" cap="flat" cmpd="sng" algn="ctr">
                      <a:solidFill>
                        <a:schemeClr val="tx1"/>
                      </a:solidFill>
                      <a:prstDash val="solid"/>
                      <a:round/>
                      <a:headEnd type="none" w="med" len="med"/>
                      <a:tailEnd type="none" w="med" len="med"/>
                    </a:lnL>
                    <a:lnR w="28575" cap="flat" cmpd="sng" algn="ctr">
                      <a:noFill/>
                      <a:prstDash val="sysDot"/>
                      <a:round/>
                      <a:headEnd type="none" w="med" len="med"/>
                      <a:tailEnd type="none" w="med" len="med"/>
                    </a:lnR>
                    <a:lnT w="28575" cap="flat" cmpd="sng" algn="ctr">
                      <a:solidFill>
                        <a:schemeClr val="tx1"/>
                      </a:solidFill>
                      <a:prstDash val="sysDot"/>
                      <a:round/>
                      <a:headEnd type="none" w="med" len="med"/>
                      <a:tailEnd type="none" w="med" len="med"/>
                    </a:lnT>
                    <a:lnB w="28575" cap="flat" cmpd="sng" algn="ctr">
                      <a:solidFill>
                        <a:schemeClr val="tx1"/>
                      </a:solidFill>
                      <a:prstDash val="solid"/>
                      <a:round/>
                      <a:headEnd type="none" w="med" len="med"/>
                      <a:tailEnd type="none" w="med" len="med"/>
                    </a:lnB>
                    <a:solidFill>
                      <a:schemeClr val="bg1">
                        <a:lumMod val="85000"/>
                      </a:schemeClr>
                    </a:solidFill>
                  </a:tcPr>
                </a:tc>
                <a:tc>
                  <a:txBody>
                    <a:bodyPr/>
                    <a:lstStyle/>
                    <a:p>
                      <a:pPr marL="0" algn="ctr" defTabSz="914400" rtl="0" eaLnBrk="1" fontAlgn="b" latinLnBrk="0" hangingPunct="1"/>
                      <a:r>
                        <a:rPr lang="en-US" sz="16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3.3%</a:t>
                      </a:r>
                    </a:p>
                  </a:txBody>
                  <a:tcPr marL="9525" marR="9525" marT="9525" marB="0" anchor="ctr">
                    <a:lnL w="28575" cap="flat" cmpd="sng" algn="ctr">
                      <a:noFill/>
                      <a:prstDash val="sysDot"/>
                      <a:round/>
                      <a:headEnd type="none" w="med" len="med"/>
                      <a:tailEnd type="none" w="med" len="med"/>
                    </a:lnL>
                    <a:lnR w="28575" cap="flat" cmpd="sng" algn="ctr">
                      <a:noFill/>
                      <a:prstDash val="sysDot"/>
                      <a:round/>
                      <a:headEnd type="none" w="med" len="med"/>
                      <a:tailEnd type="none" w="med" len="med"/>
                    </a:lnR>
                    <a:lnT w="28575" cap="flat" cmpd="sng" algn="ctr">
                      <a:solidFill>
                        <a:schemeClr val="tx1"/>
                      </a:solidFill>
                      <a:prstDash val="sysDot"/>
                      <a:round/>
                      <a:headEnd type="none" w="med" len="med"/>
                      <a:tailEnd type="none" w="med" len="med"/>
                    </a:lnT>
                    <a:lnB w="28575" cap="flat" cmpd="sng" algn="ctr">
                      <a:solidFill>
                        <a:schemeClr val="tx1"/>
                      </a:solidFill>
                      <a:prstDash val="solid"/>
                      <a:round/>
                      <a:headEnd type="none" w="med" len="med"/>
                      <a:tailEnd type="none" w="med" len="med"/>
                    </a:lnB>
                    <a:solidFill>
                      <a:schemeClr val="bg1">
                        <a:lumMod val="85000"/>
                      </a:schemeClr>
                    </a:solidFill>
                  </a:tcPr>
                </a:tc>
                <a:tc>
                  <a:txBody>
                    <a:bodyPr/>
                    <a:lstStyle/>
                    <a:p>
                      <a:pPr marL="0" algn="ctr" defTabSz="914400" rtl="0" eaLnBrk="1" fontAlgn="b" latinLnBrk="0" hangingPunct="1"/>
                      <a:r>
                        <a:rPr lang="en-US" sz="16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3.0%</a:t>
                      </a:r>
                    </a:p>
                  </a:txBody>
                  <a:tcPr marL="9525" marR="9525" marT="9525" marB="0" anchor="ctr">
                    <a:lnL w="28575" cap="flat" cmpd="sng" algn="ctr">
                      <a:noFill/>
                      <a:prstDash val="sysDot"/>
                      <a:round/>
                      <a:headEnd type="none" w="med" len="med"/>
                      <a:tailEnd type="none" w="med" len="med"/>
                    </a:lnL>
                    <a:lnT w="28575" cap="flat" cmpd="sng" algn="ctr">
                      <a:solidFill>
                        <a:schemeClr val="tx1"/>
                      </a:solidFill>
                      <a:prstDash val="sysDot"/>
                      <a:round/>
                      <a:headEnd type="none" w="med" len="med"/>
                      <a:tailEnd type="none" w="med" len="med"/>
                    </a:lnT>
                    <a:lnB w="28575"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 xmlns:a16="http://schemas.microsoft.com/office/drawing/2014/main" val="10006"/>
                  </a:ext>
                </a:extLst>
              </a:tr>
            </a:tbl>
          </a:graphicData>
        </a:graphic>
      </p:graphicFrame>
    </p:spTree>
    <p:extLst>
      <p:ext uri="{BB962C8B-B14F-4D97-AF65-F5344CB8AC3E}">
        <p14:creationId xmlns:p14="http://schemas.microsoft.com/office/powerpoint/2010/main" val="31869348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idx="4294967295"/>
          </p:nvPr>
        </p:nvSpPr>
        <p:spPr>
          <a:xfrm>
            <a:off x="1403648" y="271916"/>
            <a:ext cx="6112363" cy="987127"/>
          </a:xfrm>
        </p:spPr>
        <p:txBody>
          <a:bodyPr>
            <a:normAutofit/>
          </a:bodyPr>
          <a:lstStyle/>
          <a:p>
            <a:pPr rtl="0"/>
            <a:r>
              <a:rPr lang="en-US" sz="3600" b="1" u="sng" dirty="0"/>
              <a:t>Project Goal</a:t>
            </a:r>
            <a:endParaRPr lang="he-IL" sz="4000" dirty="0"/>
          </a:p>
        </p:txBody>
      </p:sp>
      <p:sp>
        <p:nvSpPr>
          <p:cNvPr id="3" name="מציין מיקום תוכן 2"/>
          <p:cNvSpPr>
            <a:spLocks noGrp="1"/>
          </p:cNvSpPr>
          <p:nvPr>
            <p:ph idx="4294967295"/>
          </p:nvPr>
        </p:nvSpPr>
        <p:spPr>
          <a:xfrm>
            <a:off x="683568" y="1484784"/>
            <a:ext cx="8229600" cy="4680520"/>
          </a:xfrm>
        </p:spPr>
        <p:txBody>
          <a:bodyPr>
            <a:noAutofit/>
          </a:bodyPr>
          <a:lstStyle/>
          <a:p>
            <a:pPr marL="0" lvl="0" indent="0" algn="l" rtl="0">
              <a:buNone/>
            </a:pPr>
            <a:r>
              <a:rPr lang="en-US" sz="2800" dirty="0"/>
              <a:t>To forecast the volume of goods unloaded and exports uploaded in Israeli ports between 2018-2048 according to main types of cargo:</a:t>
            </a:r>
          </a:p>
          <a:p>
            <a:pPr algn="l" rtl="0"/>
            <a:r>
              <a:rPr lang="en-US" sz="2800" dirty="0"/>
              <a:t>Containers (Tons, TEU, Number of containers).</a:t>
            </a:r>
          </a:p>
          <a:p>
            <a:pPr algn="l" rtl="0"/>
            <a:r>
              <a:rPr lang="en-US" sz="2800" dirty="0"/>
              <a:t>Bulk cargo (Clinker, plaster, metal slags)</a:t>
            </a:r>
            <a:endParaRPr lang="en-GB" sz="2800" dirty="0"/>
          </a:p>
          <a:p>
            <a:pPr algn="l" rtl="0"/>
            <a:r>
              <a:rPr lang="en-GB" sz="2800" dirty="0"/>
              <a:t>Cement (cement </a:t>
            </a:r>
            <a:r>
              <a:rPr lang="en-US" sz="2800" dirty="0"/>
              <a:t>bags and in bulk)</a:t>
            </a:r>
          </a:p>
          <a:p>
            <a:pPr algn="l" rtl="0"/>
            <a:r>
              <a:rPr lang="en-US" sz="2800" dirty="0"/>
              <a:t>Grains (bulk and Dagon terminal)</a:t>
            </a:r>
          </a:p>
          <a:p>
            <a:pPr algn="l" rtl="0"/>
            <a:r>
              <a:rPr lang="en-US" sz="2800" dirty="0"/>
              <a:t>Metals </a:t>
            </a:r>
          </a:p>
          <a:p>
            <a:pPr algn="l" rtl="0"/>
            <a:r>
              <a:rPr lang="en-US" sz="2800" dirty="0"/>
              <a:t>General cargo (net)</a:t>
            </a:r>
            <a:endParaRPr lang="en-GB" sz="2800" dirty="0"/>
          </a:p>
          <a:p>
            <a:pPr marL="457200" lvl="0" indent="-457200" algn="l" rtl="0">
              <a:buFont typeface="+mj-lt"/>
              <a:buAutoNum type="arabicPeriod"/>
            </a:pPr>
            <a:endParaRPr lang="en-US" sz="2400" dirty="0"/>
          </a:p>
        </p:txBody>
      </p:sp>
      <p:sp>
        <p:nvSpPr>
          <p:cNvPr id="4" name="מציין מיקום של מספר שקופית 3"/>
          <p:cNvSpPr>
            <a:spLocks noGrp="1"/>
          </p:cNvSpPr>
          <p:nvPr>
            <p:ph type="sldNum" sz="quarter" idx="12"/>
          </p:nvPr>
        </p:nvSpPr>
        <p:spPr/>
        <p:txBody>
          <a:bodyPr/>
          <a:lstStyle/>
          <a:p>
            <a:fld id="{3AA8EF2C-FD37-4154-B473-DEA434E64DDA}" type="slidenum">
              <a:rPr lang="he-IL" smtClean="0"/>
              <a:pPr/>
              <a:t>3</a:t>
            </a:fld>
            <a:endParaRPr lang="he-IL" dirty="0"/>
          </a:p>
        </p:txBody>
      </p:sp>
    </p:spTree>
    <p:extLst>
      <p:ext uri="{BB962C8B-B14F-4D97-AF65-F5344CB8AC3E}">
        <p14:creationId xmlns:p14="http://schemas.microsoft.com/office/powerpoint/2010/main" val="353704927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idx="4294967295"/>
          </p:nvPr>
        </p:nvSpPr>
        <p:spPr>
          <a:xfrm>
            <a:off x="899592" y="908720"/>
            <a:ext cx="7848872" cy="4176464"/>
          </a:xfrm>
        </p:spPr>
        <p:txBody>
          <a:bodyPr>
            <a:normAutofit/>
          </a:bodyPr>
          <a:lstStyle/>
          <a:p>
            <a:pPr algn="l" rtl="0">
              <a:lnSpc>
                <a:spcPct val="150000"/>
              </a:lnSpc>
            </a:pPr>
            <a:r>
              <a:rPr lang="en-US" sz="4200" dirty="0"/>
              <a:t>Loading of:</a:t>
            </a:r>
            <a:br>
              <a:rPr lang="en-US" sz="4200" dirty="0"/>
            </a:br>
            <a:r>
              <a:rPr lang="en-US" sz="4200" dirty="0"/>
              <a:t>Cement  - Bulk &amp; General Cargo</a:t>
            </a:r>
            <a:br>
              <a:rPr lang="en-US" sz="4200" dirty="0"/>
            </a:br>
            <a:r>
              <a:rPr lang="en-US" sz="4200" dirty="0"/>
              <a:t>Clinker</a:t>
            </a:r>
            <a:br>
              <a:rPr lang="en-US" sz="4200" dirty="0"/>
            </a:br>
            <a:r>
              <a:rPr lang="en-US" sz="4200" dirty="0"/>
              <a:t>Plaster</a:t>
            </a:r>
            <a:endParaRPr lang="he-IL" sz="3800" dirty="0"/>
          </a:p>
        </p:txBody>
      </p:sp>
      <p:sp>
        <p:nvSpPr>
          <p:cNvPr id="4" name="מציין מיקום של מספר שקופית 3"/>
          <p:cNvSpPr>
            <a:spLocks noGrp="1"/>
          </p:cNvSpPr>
          <p:nvPr>
            <p:ph type="sldNum" sz="quarter" idx="12"/>
          </p:nvPr>
        </p:nvSpPr>
        <p:spPr/>
        <p:txBody>
          <a:bodyPr/>
          <a:lstStyle/>
          <a:p>
            <a:fld id="{3AA8EF2C-FD37-4154-B473-DEA434E64DDA}" type="slidenum">
              <a:rPr lang="he-IL" smtClean="0"/>
              <a:pPr/>
              <a:t>30</a:t>
            </a:fld>
            <a:endParaRPr lang="he-IL" dirty="0"/>
          </a:p>
        </p:txBody>
      </p:sp>
    </p:spTree>
    <p:extLst>
      <p:ext uri="{BB962C8B-B14F-4D97-AF65-F5344CB8AC3E}">
        <p14:creationId xmlns:p14="http://schemas.microsoft.com/office/powerpoint/2010/main" val="126721536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idx="4294967295"/>
          </p:nvPr>
        </p:nvSpPr>
        <p:spPr>
          <a:xfrm>
            <a:off x="1475656" y="215004"/>
            <a:ext cx="6112363" cy="987127"/>
          </a:xfrm>
        </p:spPr>
        <p:txBody>
          <a:bodyPr>
            <a:normAutofit fontScale="90000"/>
          </a:bodyPr>
          <a:lstStyle/>
          <a:p>
            <a:pPr rtl="0"/>
            <a:r>
              <a:rPr lang="en-US" sz="3600" dirty="0" smtClean="0"/>
              <a:t>Demand for construction materials – the model</a:t>
            </a:r>
            <a:endParaRPr lang="he-IL" sz="4000" dirty="0"/>
          </a:p>
        </p:txBody>
      </p:sp>
      <p:sp>
        <p:nvSpPr>
          <p:cNvPr id="3" name="מציין מיקום תוכן 2"/>
          <p:cNvSpPr>
            <a:spLocks noGrp="1"/>
          </p:cNvSpPr>
          <p:nvPr>
            <p:ph idx="4294967295"/>
          </p:nvPr>
        </p:nvSpPr>
        <p:spPr>
          <a:xfrm>
            <a:off x="683568" y="1202130"/>
            <a:ext cx="8229600" cy="5467229"/>
          </a:xfrm>
        </p:spPr>
        <p:txBody>
          <a:bodyPr>
            <a:noAutofit/>
          </a:bodyPr>
          <a:lstStyle/>
          <a:p>
            <a:pPr marL="457200" lvl="0" indent="-457200" algn="l" rtl="0">
              <a:buFont typeface="+mj-lt"/>
              <a:buAutoNum type="arabicPeriod"/>
            </a:pPr>
            <a:r>
              <a:rPr lang="en-US" sz="2200" dirty="0" smtClean="0"/>
              <a:t>Cement demand forecast is based on external model of the construction industry separated into housing  investment, non housing investment and infrastructure investment. </a:t>
            </a:r>
            <a:endParaRPr lang="en-US" sz="2200" dirty="0"/>
          </a:p>
          <a:p>
            <a:pPr marL="457200" lvl="0" indent="-457200" algn="l" rtl="0">
              <a:buFont typeface="+mj-lt"/>
              <a:buAutoNum type="arabicPeriod"/>
            </a:pPr>
            <a:r>
              <a:rPr lang="en-US" sz="2200" dirty="0" smtClean="0"/>
              <a:t>Cement Demand forecast for Palestine Authority and Gaza is based on populations forecast and on per capita cement intensity forecasts to these areas.</a:t>
            </a:r>
          </a:p>
          <a:p>
            <a:pPr marL="457200" lvl="0" indent="-457200" algn="l" rtl="0">
              <a:buFont typeface="+mj-lt"/>
              <a:buAutoNum type="arabicPeriod"/>
            </a:pPr>
            <a:r>
              <a:rPr lang="en-US" sz="2200" dirty="0" smtClean="0"/>
              <a:t>Over the  past years cement  import via Ashdod and Haifa ports grew rapidly. </a:t>
            </a:r>
            <a:endParaRPr lang="en-US" sz="2200" dirty="0"/>
          </a:p>
          <a:p>
            <a:pPr marL="457200" lvl="0" indent="-457200" algn="l" rtl="0">
              <a:buFont typeface="+mj-lt"/>
              <a:buAutoNum type="arabicPeriod"/>
            </a:pPr>
            <a:r>
              <a:rPr lang="en-US" sz="2200" dirty="0" smtClean="0"/>
              <a:t>Local production is expected to grow at a slower pace. We assume 1% growth rate up to 2028, lower growth rate compared to demand growth, so import share will continue to grow.</a:t>
            </a:r>
            <a:endParaRPr lang="he-IL" sz="2200" dirty="0" smtClean="0"/>
          </a:p>
          <a:p>
            <a:pPr marL="457200" lvl="0" indent="-457200" algn="l" rtl="0">
              <a:buFont typeface="+mj-lt"/>
              <a:buAutoNum type="arabicPeriod"/>
            </a:pPr>
            <a:r>
              <a:rPr lang="en-US" sz="2200" dirty="0" smtClean="0"/>
              <a:t>As of 2009, the rate of increase in domestic production will be identical to local demand growth. Surplus demand from Palestine authority and Gaza will be provided by imports</a:t>
            </a:r>
            <a:endParaRPr lang="en-US" sz="2200" dirty="0"/>
          </a:p>
        </p:txBody>
      </p:sp>
      <p:sp>
        <p:nvSpPr>
          <p:cNvPr id="4" name="מציין מיקום של מספר שקופית 3"/>
          <p:cNvSpPr>
            <a:spLocks noGrp="1"/>
          </p:cNvSpPr>
          <p:nvPr>
            <p:ph type="sldNum" sz="quarter" idx="12"/>
          </p:nvPr>
        </p:nvSpPr>
        <p:spPr/>
        <p:txBody>
          <a:bodyPr/>
          <a:lstStyle/>
          <a:p>
            <a:fld id="{3AA8EF2C-FD37-4154-B473-DEA434E64DDA}" type="slidenum">
              <a:rPr lang="he-IL" smtClean="0"/>
              <a:pPr/>
              <a:t>31</a:t>
            </a:fld>
            <a:endParaRPr lang="he-IL" dirty="0"/>
          </a:p>
        </p:txBody>
      </p:sp>
    </p:spTree>
    <p:extLst>
      <p:ext uri="{BB962C8B-B14F-4D97-AF65-F5344CB8AC3E}">
        <p14:creationId xmlns:p14="http://schemas.microsoft.com/office/powerpoint/2010/main" val="77613688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idx="4294967295"/>
          </p:nvPr>
        </p:nvSpPr>
        <p:spPr>
          <a:xfrm>
            <a:off x="1043607" y="138512"/>
            <a:ext cx="7560839" cy="1094815"/>
          </a:xfrm>
        </p:spPr>
        <p:txBody>
          <a:bodyPr>
            <a:normAutofit/>
          </a:bodyPr>
          <a:lstStyle/>
          <a:p>
            <a:pPr algn="l" rtl="0"/>
            <a:r>
              <a:rPr lang="en-US" sz="3200" dirty="0"/>
              <a:t>Construction Industry Forecasts, 2018-2048</a:t>
            </a:r>
            <a:endParaRPr lang="he-IL" sz="3400" dirty="0"/>
          </a:p>
        </p:txBody>
      </p:sp>
      <p:sp>
        <p:nvSpPr>
          <p:cNvPr id="4" name="מציין מיקום של מספר שקופית 3"/>
          <p:cNvSpPr>
            <a:spLocks noGrp="1"/>
          </p:cNvSpPr>
          <p:nvPr>
            <p:ph type="sldNum" sz="quarter" idx="12"/>
          </p:nvPr>
        </p:nvSpPr>
        <p:spPr/>
        <p:txBody>
          <a:bodyPr/>
          <a:lstStyle/>
          <a:p>
            <a:fld id="{3AA8EF2C-FD37-4154-B473-DEA434E64DDA}" type="slidenum">
              <a:rPr lang="he-IL" smtClean="0"/>
              <a:pPr/>
              <a:t>32</a:t>
            </a:fld>
            <a:endParaRPr lang="he-IL" dirty="0"/>
          </a:p>
        </p:txBody>
      </p:sp>
      <p:graphicFrame>
        <p:nvGraphicFramePr>
          <p:cNvPr id="5" name="טבלה 4"/>
          <p:cNvGraphicFramePr>
            <a:graphicFrameLocks noGrp="1"/>
          </p:cNvGraphicFramePr>
          <p:nvPr>
            <p:extLst>
              <p:ext uri="{D42A27DB-BD31-4B8C-83A1-F6EECF244321}">
                <p14:modId xmlns:p14="http://schemas.microsoft.com/office/powerpoint/2010/main" val="538589540"/>
              </p:ext>
            </p:extLst>
          </p:nvPr>
        </p:nvGraphicFramePr>
        <p:xfrm>
          <a:off x="798358" y="974383"/>
          <a:ext cx="7776868" cy="5383565"/>
        </p:xfrm>
        <a:graphic>
          <a:graphicData uri="http://schemas.openxmlformats.org/drawingml/2006/table">
            <a:tbl>
              <a:tblPr firstRow="1" bandRow="1">
                <a:tableStyleId>{0E3FDE45-AF77-4B5C-9715-49D594BDF05E}</a:tableStyleId>
              </a:tblPr>
              <a:tblGrid>
                <a:gridCol w="2448272">
                  <a:extLst>
                    <a:ext uri="{9D8B030D-6E8A-4147-A177-3AD203B41FA5}">
                      <a16:colId xmlns="" xmlns:a16="http://schemas.microsoft.com/office/drawing/2014/main" val="20000"/>
                    </a:ext>
                  </a:extLst>
                </a:gridCol>
                <a:gridCol w="761228">
                  <a:extLst>
                    <a:ext uri="{9D8B030D-6E8A-4147-A177-3AD203B41FA5}">
                      <a16:colId xmlns="" xmlns:a16="http://schemas.microsoft.com/office/drawing/2014/main" val="20001"/>
                    </a:ext>
                  </a:extLst>
                </a:gridCol>
                <a:gridCol w="761228">
                  <a:extLst>
                    <a:ext uri="{9D8B030D-6E8A-4147-A177-3AD203B41FA5}">
                      <a16:colId xmlns="" xmlns:a16="http://schemas.microsoft.com/office/drawing/2014/main" val="20002"/>
                    </a:ext>
                  </a:extLst>
                </a:gridCol>
                <a:gridCol w="761228">
                  <a:extLst>
                    <a:ext uri="{9D8B030D-6E8A-4147-A177-3AD203B41FA5}">
                      <a16:colId xmlns="" xmlns:a16="http://schemas.microsoft.com/office/drawing/2014/main" val="20003"/>
                    </a:ext>
                  </a:extLst>
                </a:gridCol>
                <a:gridCol w="761228">
                  <a:extLst>
                    <a:ext uri="{9D8B030D-6E8A-4147-A177-3AD203B41FA5}">
                      <a16:colId xmlns="" xmlns:a16="http://schemas.microsoft.com/office/drawing/2014/main" val="20004"/>
                    </a:ext>
                  </a:extLst>
                </a:gridCol>
                <a:gridCol w="761228">
                  <a:extLst>
                    <a:ext uri="{9D8B030D-6E8A-4147-A177-3AD203B41FA5}">
                      <a16:colId xmlns="" xmlns:a16="http://schemas.microsoft.com/office/drawing/2014/main" val="20005"/>
                    </a:ext>
                  </a:extLst>
                </a:gridCol>
                <a:gridCol w="761228">
                  <a:extLst>
                    <a:ext uri="{9D8B030D-6E8A-4147-A177-3AD203B41FA5}">
                      <a16:colId xmlns="" xmlns:a16="http://schemas.microsoft.com/office/drawing/2014/main" val="20006"/>
                    </a:ext>
                  </a:extLst>
                </a:gridCol>
                <a:gridCol w="761228">
                  <a:extLst>
                    <a:ext uri="{9D8B030D-6E8A-4147-A177-3AD203B41FA5}">
                      <a16:colId xmlns="" xmlns:a16="http://schemas.microsoft.com/office/drawing/2014/main" val="20007"/>
                    </a:ext>
                  </a:extLst>
                </a:gridCol>
              </a:tblGrid>
              <a:tr h="626842">
                <a:tc>
                  <a:txBody>
                    <a:bodyPr/>
                    <a:lstStyle/>
                    <a:p>
                      <a:pPr algn="l" rtl="0" fontAlgn="b"/>
                      <a:r>
                        <a:rPr lang="he-IL" sz="1400" b="0" u="none" strike="noStrike" kern="1200" dirty="0">
                          <a:solidFill>
                            <a:schemeClr val="tx1"/>
                          </a:solidFill>
                          <a:latin typeface="+mn-lt"/>
                          <a:ea typeface="+mn-ea"/>
                          <a:cs typeface="+mn-cs"/>
                        </a:rPr>
                        <a:t> </a:t>
                      </a:r>
                    </a:p>
                  </a:txBody>
                  <a:tcPr marL="9525" marR="9525" marT="9525" marB="0" anchor="ctr">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fontAlgn="b" latinLnBrk="0" hangingPunct="1"/>
                      <a:r>
                        <a:rPr lang="en-US" sz="1600" b="0" u="none" strike="noStrike" kern="1200" dirty="0">
                          <a:solidFill>
                            <a:schemeClr val="tx1"/>
                          </a:solidFill>
                          <a:latin typeface="+mn-lt"/>
                          <a:ea typeface="+mn-ea"/>
                          <a:cs typeface="+mn-cs"/>
                        </a:rPr>
                        <a:t>2018</a:t>
                      </a:r>
                      <a:endParaRPr lang="he-IL" sz="1600" b="0" u="none" strike="noStrike" kern="1200" dirty="0">
                        <a:solidFill>
                          <a:schemeClr val="tx1"/>
                        </a:solidFill>
                        <a:latin typeface="+mn-lt"/>
                        <a:ea typeface="+mn-ea"/>
                        <a:cs typeface="+mn-cs"/>
                      </a:endParaRPr>
                    </a:p>
                  </a:txBody>
                  <a:tcPr marL="9525" marR="9525" marT="9525"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fontAlgn="b" latinLnBrk="0" hangingPunct="1"/>
                      <a:r>
                        <a:rPr lang="en-US" sz="1600" b="0" u="none" strike="noStrike" kern="1200" dirty="0">
                          <a:solidFill>
                            <a:schemeClr val="tx1"/>
                          </a:solidFill>
                          <a:latin typeface="+mn-lt"/>
                          <a:ea typeface="+mn-ea"/>
                          <a:cs typeface="+mn-cs"/>
                        </a:rPr>
                        <a:t>2028</a:t>
                      </a:r>
                      <a:endParaRPr lang="he-IL" sz="1600" b="0" u="none" strike="noStrike" kern="1200" dirty="0">
                        <a:solidFill>
                          <a:schemeClr val="tx1"/>
                        </a:solidFill>
                        <a:latin typeface="+mn-lt"/>
                        <a:ea typeface="+mn-ea"/>
                        <a:cs typeface="+mn-cs"/>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fontAlgn="b" latinLnBrk="0" hangingPunct="1"/>
                      <a:r>
                        <a:rPr lang="en-US" sz="1600" b="0" u="none" strike="noStrike" kern="1200" dirty="0">
                          <a:solidFill>
                            <a:schemeClr val="tx1"/>
                          </a:solidFill>
                          <a:latin typeface="+mn-lt"/>
                          <a:ea typeface="+mn-ea"/>
                          <a:cs typeface="+mn-cs"/>
                        </a:rPr>
                        <a:t>2038</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fontAlgn="b" latinLnBrk="0" hangingPunct="1"/>
                      <a:r>
                        <a:rPr lang="en-US" sz="1600" b="0" u="none" strike="noStrike" kern="1200" dirty="0">
                          <a:solidFill>
                            <a:schemeClr val="tx1"/>
                          </a:solidFill>
                          <a:latin typeface="+mn-lt"/>
                          <a:ea typeface="+mn-ea"/>
                          <a:cs typeface="+mn-cs"/>
                        </a:rPr>
                        <a:t>2048</a:t>
                      </a:r>
                      <a:endParaRPr lang="he-IL" sz="1600" b="0" u="none" strike="noStrike" kern="1200" dirty="0">
                        <a:solidFill>
                          <a:schemeClr val="tx1"/>
                        </a:solidFill>
                        <a:latin typeface="+mn-lt"/>
                        <a:ea typeface="+mn-ea"/>
                        <a:cs typeface="+mn-cs"/>
                      </a:endParaRPr>
                    </a:p>
                  </a:txBody>
                  <a:tcPr marL="9525" marR="9525" marT="9525"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1" eaLnBrk="1" fontAlgn="b" latinLnBrk="0" hangingPunct="1"/>
                      <a:r>
                        <a:rPr lang="he-IL" sz="1600" b="0" u="none" strike="noStrike" kern="1200" dirty="0">
                          <a:solidFill>
                            <a:schemeClr val="tx1"/>
                          </a:solidFill>
                          <a:latin typeface="+mn-lt"/>
                          <a:ea typeface="+mn-ea"/>
                          <a:cs typeface="+mn-cs"/>
                        </a:rPr>
                        <a:t>2019-2028</a:t>
                      </a:r>
                    </a:p>
                  </a:txBody>
                  <a:tcPr marL="9525" marR="9525" marT="9525"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1" eaLnBrk="1" fontAlgn="b" latinLnBrk="0" hangingPunct="1"/>
                      <a:r>
                        <a:rPr lang="he-IL" sz="1600" b="0" u="none" strike="noStrike" kern="1200" dirty="0">
                          <a:solidFill>
                            <a:schemeClr val="tx1"/>
                          </a:solidFill>
                          <a:latin typeface="+mn-lt"/>
                          <a:ea typeface="+mn-ea"/>
                          <a:cs typeface="+mn-cs"/>
                        </a:rPr>
                        <a:t>2029-2038</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1" eaLnBrk="1" fontAlgn="b" latinLnBrk="0" hangingPunct="1"/>
                      <a:r>
                        <a:rPr lang="he-IL" sz="1600" b="0" u="none" strike="noStrike" kern="1200" dirty="0">
                          <a:solidFill>
                            <a:schemeClr val="tx1"/>
                          </a:solidFill>
                          <a:latin typeface="+mn-lt"/>
                          <a:ea typeface="+mn-ea"/>
                          <a:cs typeface="+mn-cs"/>
                        </a:rPr>
                        <a:t>2039-2048</a:t>
                      </a:r>
                    </a:p>
                  </a:txBody>
                  <a:tcPr marL="9525" marR="9525" marT="9525" marB="0" anchor="ctr">
                    <a:lnL w="12700" cap="flat" cmpd="sng" algn="ctr">
                      <a:noFill/>
                      <a:prstDash val="solid"/>
                      <a:round/>
                      <a:headEnd type="none" w="med" len="med"/>
                      <a:tailEnd type="none" w="med" len="med"/>
                    </a:lnL>
                    <a:lnR>
                      <a:noFill/>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10000"/>
                  </a:ext>
                </a:extLst>
              </a:tr>
              <a:tr h="626842">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600" b="0" i="0" u="none" strike="noStrike" kern="1200" baseline="0" dirty="0" smtClean="0">
                          <a:solidFill>
                            <a:srgbClr val="000000"/>
                          </a:solidFill>
                          <a:effectLst/>
                          <a:latin typeface="Calibri" panose="020F0502020204030204" pitchFamily="34" charset="0"/>
                          <a:ea typeface="+mn-ea"/>
                          <a:cs typeface="+mn-cs"/>
                        </a:rPr>
                        <a:t>Investment</a:t>
                      </a:r>
                      <a:endParaRPr lang="en-US" sz="1600" b="0" i="0" u="none" strike="noStrike" kern="1200" baseline="0" dirty="0">
                        <a:solidFill>
                          <a:srgbClr val="000000"/>
                        </a:solidFill>
                        <a:effectLst/>
                        <a:latin typeface="Calibri" panose="020F0502020204030204" pitchFamily="34" charset="0"/>
                        <a:ea typeface="+mn-ea"/>
                        <a:cs typeface="+mn-cs"/>
                      </a:endParaRPr>
                    </a:p>
                  </a:txBody>
                  <a:tcPr marL="9525" marR="9525" marT="9525"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alpha val="20000"/>
                      </a:schemeClr>
                    </a:solidFill>
                  </a:tcPr>
                </a:tc>
                <a:tc gridSpan="4">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600" b="0" u="none" strike="noStrike" kern="1200" dirty="0" smtClean="0">
                          <a:solidFill>
                            <a:schemeClr val="tx1"/>
                          </a:solidFill>
                          <a:latin typeface="+mn-lt"/>
                          <a:ea typeface="+mn-ea"/>
                          <a:cs typeface="+mn-cs"/>
                        </a:rPr>
                        <a:t>Level, </a:t>
                      </a:r>
                      <a:r>
                        <a:rPr lang="en-US" sz="1600" b="0" i="0" u="none" strike="noStrike" kern="1200" baseline="0" dirty="0" smtClean="0">
                          <a:solidFill>
                            <a:srgbClr val="000000"/>
                          </a:solidFill>
                          <a:effectLst/>
                          <a:latin typeface="Calibri" panose="020F0502020204030204" pitchFamily="34" charset="0"/>
                          <a:ea typeface="+mn-ea"/>
                          <a:cs typeface="+mn-cs"/>
                        </a:rPr>
                        <a:t>millions 2017 NIS</a:t>
                      </a:r>
                      <a:r>
                        <a:rPr lang="en-US" sz="2400" b="0" i="0" u="none" strike="noStrike" kern="1200" baseline="0" dirty="0" smtClean="0">
                          <a:solidFill>
                            <a:srgbClr val="000000"/>
                          </a:solidFill>
                          <a:effectLst/>
                          <a:latin typeface="Calibri" panose="020F0502020204030204" pitchFamily="34" charset="0"/>
                          <a:ea typeface="+mn-ea"/>
                          <a:cs typeface="+mn-cs"/>
                        </a:rPr>
                        <a:t> </a:t>
                      </a:r>
                      <a:endParaRPr lang="he-IL" sz="1600" b="0" u="none" strike="noStrike" kern="1200" dirty="0">
                        <a:solidFill>
                          <a:schemeClr val="tx1"/>
                        </a:solidFill>
                        <a:latin typeface="+mn-lt"/>
                        <a:ea typeface="+mn-ea"/>
                        <a:cs typeface="+mn-cs"/>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alpha val="20000"/>
                      </a:schemeClr>
                    </a:solidFill>
                  </a:tcPr>
                </a:tc>
                <a:tc hMerge="1">
                  <a:txBody>
                    <a:bodyPr/>
                    <a:lstStyle/>
                    <a:p>
                      <a:pPr marL="0" algn="ctr" defTabSz="914400" rtl="0" eaLnBrk="1" fontAlgn="b" latinLnBrk="0" hangingPunct="1"/>
                      <a:endParaRPr lang="he-IL" sz="2100" b="0" u="none" strike="noStrike" kern="1200" dirty="0">
                        <a:solidFill>
                          <a:schemeClr val="tx1"/>
                        </a:solidFill>
                        <a:latin typeface="+mn-lt"/>
                        <a:ea typeface="+mn-ea"/>
                        <a:cs typeface="+mn-cs"/>
                      </a:endParaRPr>
                    </a:p>
                  </a:txBody>
                  <a:tcPr marL="9525" marR="9525" marT="9525"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alpha val="20000"/>
                      </a:schemeClr>
                    </a:solidFill>
                  </a:tcPr>
                </a:tc>
                <a:tc hMerge="1">
                  <a:txBody>
                    <a:bodyPr/>
                    <a:lstStyle/>
                    <a:p>
                      <a:pPr marL="0" algn="ctr" defTabSz="914400" rtl="0" eaLnBrk="1" fontAlgn="b" latinLnBrk="0" hangingPunct="1"/>
                      <a:endParaRPr lang="en-US" sz="2100" b="0" u="none" strike="noStrike" kern="1200" dirty="0">
                        <a:solidFill>
                          <a:schemeClr val="tx1"/>
                        </a:solidFill>
                        <a:latin typeface="+mn-lt"/>
                        <a:ea typeface="+mn-ea"/>
                        <a:cs typeface="+mn-cs"/>
                      </a:endParaRPr>
                    </a:p>
                  </a:txBody>
                  <a:tcPr marL="0" marR="0"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alpha val="20000"/>
                      </a:schemeClr>
                    </a:solidFill>
                  </a:tcPr>
                </a:tc>
                <a:tc hMerge="1">
                  <a:txBody>
                    <a:bodyPr/>
                    <a:lstStyle/>
                    <a:p>
                      <a:pPr marL="0" algn="ctr" defTabSz="914400" rtl="0" eaLnBrk="1" fontAlgn="b" latinLnBrk="0" hangingPunct="1"/>
                      <a:endParaRPr lang="he-IL" sz="2100" b="0" u="none" strike="noStrike" kern="1200" dirty="0">
                        <a:solidFill>
                          <a:schemeClr val="tx1"/>
                        </a:solidFill>
                        <a:latin typeface="+mn-lt"/>
                        <a:ea typeface="+mn-ea"/>
                        <a:cs typeface="+mn-cs"/>
                      </a:endParaRPr>
                    </a:p>
                  </a:txBody>
                  <a:tcPr marL="9525" marR="9525" marT="9525"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alpha val="20000"/>
                      </a:schemeClr>
                    </a:solidFill>
                  </a:tcPr>
                </a:tc>
                <a:tc gridSpan="3">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600" b="0" u="none" strike="noStrike" kern="1200" baseline="0" dirty="0">
                          <a:solidFill>
                            <a:schemeClr val="tx1"/>
                          </a:solidFill>
                          <a:latin typeface="+mn-lt"/>
                          <a:ea typeface="+mn-ea"/>
                          <a:cs typeface="+mn-cs"/>
                        </a:rPr>
                        <a:t>average annual p</a:t>
                      </a:r>
                      <a:r>
                        <a:rPr lang="en-US" sz="1600" b="0" u="none" strike="noStrike" kern="1200" dirty="0">
                          <a:solidFill>
                            <a:schemeClr val="tx1"/>
                          </a:solidFill>
                          <a:latin typeface="+mn-lt"/>
                          <a:ea typeface="+mn-ea"/>
                          <a:cs typeface="+mn-cs"/>
                        </a:rPr>
                        <a:t>ercent change </a:t>
                      </a:r>
                      <a:endParaRPr lang="he-IL" sz="1600" b="0" u="none" strike="noStrike" kern="1200" dirty="0">
                        <a:solidFill>
                          <a:schemeClr val="tx1"/>
                        </a:solidFill>
                        <a:latin typeface="+mn-lt"/>
                        <a:ea typeface="+mn-ea"/>
                        <a:cs typeface="+mn-cs"/>
                      </a:endParaRPr>
                    </a:p>
                  </a:txBody>
                  <a:tcPr marL="9525" marR="9525" marT="9525"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alpha val="20000"/>
                      </a:schemeClr>
                    </a:solidFill>
                  </a:tcPr>
                </a:tc>
                <a:tc hMerge="1">
                  <a:txBody>
                    <a:bodyPr/>
                    <a:lstStyle/>
                    <a:p>
                      <a:pPr marL="0" algn="ctr" defTabSz="914400" rtl="0" eaLnBrk="1" fontAlgn="b" latinLnBrk="0" hangingPunct="1"/>
                      <a:endParaRPr lang="he-IL" sz="2100" b="0" u="none" strike="noStrike" kern="1200" dirty="0">
                        <a:solidFill>
                          <a:schemeClr val="tx1"/>
                        </a:solidFill>
                        <a:latin typeface="+mn-lt"/>
                        <a:ea typeface="+mn-ea"/>
                        <a:cs typeface="+mn-cs"/>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alpha val="20000"/>
                      </a:schemeClr>
                    </a:solidFill>
                  </a:tcPr>
                </a:tc>
                <a:tc hMerge="1">
                  <a:txBody>
                    <a:bodyPr/>
                    <a:lstStyle/>
                    <a:p>
                      <a:pPr marL="0" algn="ctr" defTabSz="914400" rtl="0" eaLnBrk="1" fontAlgn="b" latinLnBrk="0" hangingPunct="1"/>
                      <a:endParaRPr lang="he-IL" sz="2100" b="0" u="none" strike="noStrike" kern="1200" dirty="0">
                        <a:solidFill>
                          <a:schemeClr val="tx1"/>
                        </a:solidFill>
                        <a:latin typeface="+mn-lt"/>
                        <a:ea typeface="+mn-ea"/>
                        <a:cs typeface="+mn-cs"/>
                      </a:endParaRPr>
                    </a:p>
                  </a:txBody>
                  <a:tcPr marL="9525" marR="9525" marT="9525" marB="0" anchor="ctr">
                    <a:lnL w="12700" cap="flat" cmpd="sng" algn="ctr">
                      <a:noFill/>
                      <a:prstDash val="solid"/>
                      <a:round/>
                      <a:headEnd type="none" w="med" len="med"/>
                      <a:tailEnd type="none" w="med" len="med"/>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alpha val="20000"/>
                      </a:schemeClr>
                    </a:solidFill>
                  </a:tcPr>
                </a:tc>
                <a:extLst>
                  <a:ext uri="{0D108BD9-81ED-4DB2-BD59-A6C34878D82A}">
                    <a16:rowId xmlns="" xmlns:a16="http://schemas.microsoft.com/office/drawing/2014/main" val="10001"/>
                  </a:ext>
                </a:extLst>
              </a:tr>
              <a:tr h="521089">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he-IL" sz="2000" b="0" i="0" u="none" strike="noStrike" kern="1200" dirty="0">
                          <a:solidFill>
                            <a:srgbClr val="000000"/>
                          </a:solidFill>
                          <a:effectLst/>
                          <a:latin typeface="Calibri" panose="020F0502020204030204" pitchFamily="34" charset="0"/>
                          <a:ea typeface="+mn-ea"/>
                          <a:cs typeface="+mn-cs"/>
                        </a:rPr>
                        <a:t> </a:t>
                      </a:r>
                      <a:r>
                        <a:rPr lang="en-US" sz="2000" b="0" i="0" u="none" strike="noStrike" kern="1200" dirty="0">
                          <a:solidFill>
                            <a:srgbClr val="000000"/>
                          </a:solidFill>
                          <a:effectLst/>
                          <a:latin typeface="Calibri" panose="020F0502020204030204" pitchFamily="34" charset="0"/>
                          <a:ea typeface="+mn-ea"/>
                          <a:cs typeface="+mn-cs"/>
                        </a:rPr>
                        <a:t>Residential</a:t>
                      </a:r>
                      <a:r>
                        <a:rPr lang="en-US" sz="2000" b="0" i="0" u="none" strike="noStrike" kern="1200" baseline="0" dirty="0">
                          <a:solidFill>
                            <a:srgbClr val="000000"/>
                          </a:solidFill>
                          <a:effectLst/>
                          <a:latin typeface="Calibri" panose="020F0502020204030204" pitchFamily="34" charset="0"/>
                          <a:ea typeface="+mn-ea"/>
                          <a:cs typeface="+mn-cs"/>
                        </a:rPr>
                        <a:t> Building</a:t>
                      </a:r>
                      <a:endParaRPr lang="he-IL" sz="2000" b="0" i="0" u="none" strike="noStrike" kern="1200" dirty="0">
                        <a:solidFill>
                          <a:srgbClr val="000000"/>
                        </a:solidFill>
                        <a:effectLst/>
                        <a:latin typeface="Calibri" panose="020F0502020204030204" pitchFamily="34" charset="0"/>
                        <a:ea typeface="+mn-ea"/>
                        <a:cs typeface="+mn-cs"/>
                      </a:endParaRPr>
                    </a:p>
                  </a:txBody>
                  <a:tcPr marL="9525" marR="9525" marT="9525"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noFill/>
                  </a:tcPr>
                </a:tc>
                <a:tc>
                  <a:txBody>
                    <a:bodyPr/>
                    <a:lstStyle/>
                    <a:p>
                      <a:pPr marL="0" algn="ctr" defTabSz="914400" rtl="1" eaLnBrk="1" fontAlgn="b" latinLnBrk="0" hangingPunct="1"/>
                      <a:r>
                        <a:rPr lang="en-US" sz="16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77,263</a:t>
                      </a:r>
                    </a:p>
                  </a:txBody>
                  <a:tcPr marL="9525" marR="9525" marT="9525"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noFill/>
                  </a:tcPr>
                </a:tc>
                <a:tc>
                  <a:txBody>
                    <a:bodyPr/>
                    <a:lstStyle/>
                    <a:p>
                      <a:pPr marL="0" algn="ctr" defTabSz="914400" rtl="1" eaLnBrk="1" fontAlgn="b" latinLnBrk="0" hangingPunct="1"/>
                      <a:r>
                        <a:rPr lang="en-US" sz="16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112,696</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noFill/>
                  </a:tcPr>
                </a:tc>
                <a:tc>
                  <a:txBody>
                    <a:bodyPr/>
                    <a:lstStyle/>
                    <a:p>
                      <a:pPr marL="0" algn="ctr" defTabSz="914400" rtl="1" eaLnBrk="1" fontAlgn="b" latinLnBrk="0" hangingPunct="1"/>
                      <a:r>
                        <a:rPr lang="en-US" sz="16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126,491</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noFill/>
                  </a:tcPr>
                </a:tc>
                <a:tc>
                  <a:txBody>
                    <a:bodyPr/>
                    <a:lstStyle/>
                    <a:p>
                      <a:pPr marL="0" algn="ctr" defTabSz="914400" rtl="1" eaLnBrk="1" fontAlgn="b" latinLnBrk="0" hangingPunct="1"/>
                      <a:r>
                        <a:rPr lang="en-US" sz="16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133,795</a:t>
                      </a:r>
                    </a:p>
                  </a:txBody>
                  <a:tcPr marL="9525" marR="9525" marT="9525"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noFill/>
                  </a:tcPr>
                </a:tc>
                <a:tc>
                  <a:txBody>
                    <a:bodyPr/>
                    <a:lstStyle/>
                    <a:p>
                      <a:pPr marL="0" algn="ctr" defTabSz="914400" rtl="1" eaLnBrk="1" fontAlgn="b" latinLnBrk="0" hangingPunct="1"/>
                      <a:r>
                        <a:rPr lang="en-US" sz="16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3.8%</a:t>
                      </a:r>
                    </a:p>
                  </a:txBody>
                  <a:tcPr marL="9525" marR="9525" marT="9525"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bg1"/>
                    </a:solidFill>
                  </a:tcPr>
                </a:tc>
                <a:tc>
                  <a:txBody>
                    <a:bodyPr/>
                    <a:lstStyle/>
                    <a:p>
                      <a:pPr marL="0" algn="ctr" defTabSz="914400" rtl="1" eaLnBrk="1" fontAlgn="b" latinLnBrk="0" hangingPunct="1"/>
                      <a:r>
                        <a:rPr lang="en-US" sz="16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1.2%</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bg1"/>
                    </a:solidFill>
                  </a:tcPr>
                </a:tc>
                <a:tc>
                  <a:txBody>
                    <a:bodyPr/>
                    <a:lstStyle/>
                    <a:p>
                      <a:pPr marL="0" algn="ctr" defTabSz="914400" rtl="1" eaLnBrk="1" fontAlgn="b" latinLnBrk="0" hangingPunct="1"/>
                      <a:r>
                        <a:rPr lang="en-US" sz="16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0.6%</a:t>
                      </a:r>
                    </a:p>
                  </a:txBody>
                  <a:tcPr marL="9525" marR="9525" marT="9525" marB="0" anchor="ctr">
                    <a:lnL w="12700" cap="flat" cmpd="sng" algn="ctr">
                      <a:noFill/>
                      <a:prstDash val="solid"/>
                      <a:round/>
                      <a:headEnd type="none" w="med" len="med"/>
                      <a:tailEnd type="none" w="med" len="med"/>
                    </a:lnL>
                    <a:lnT w="12700" cap="flat" cmpd="sng" algn="ctr">
                      <a:solidFill>
                        <a:schemeClr val="tx1"/>
                      </a:solidFill>
                      <a:prstDash val="solid"/>
                      <a:round/>
                      <a:headEnd type="none" w="med" len="med"/>
                      <a:tailEnd type="none" w="med" len="med"/>
                    </a:lnT>
                    <a:solidFill>
                      <a:schemeClr val="bg1"/>
                    </a:solidFill>
                  </a:tcPr>
                </a:tc>
                <a:extLst>
                  <a:ext uri="{0D108BD9-81ED-4DB2-BD59-A6C34878D82A}">
                    <a16:rowId xmlns="" xmlns:a16="http://schemas.microsoft.com/office/drawing/2014/main" val="10002"/>
                  </a:ext>
                </a:extLst>
              </a:tr>
              <a:tr h="540148">
                <a:tc>
                  <a:txBody>
                    <a:bodyPr/>
                    <a:lstStyle/>
                    <a:p>
                      <a:pPr marL="0" algn="l" defTabSz="914400" rtl="0" eaLnBrk="1" fontAlgn="b" latinLnBrk="0" hangingPunct="1"/>
                      <a:r>
                        <a:rPr lang="en-US" sz="2000" b="0" i="0" u="none" strike="noStrike" kern="1200" dirty="0">
                          <a:solidFill>
                            <a:srgbClr val="000000"/>
                          </a:solidFill>
                          <a:effectLst/>
                          <a:latin typeface="Calibri" panose="020F0502020204030204" pitchFamily="34" charset="0"/>
                          <a:ea typeface="+mn-ea"/>
                          <a:cs typeface="+mn-cs"/>
                        </a:rPr>
                        <a:t> Commercial </a:t>
                      </a:r>
                      <a:r>
                        <a:rPr lang="en-US" sz="2000" b="0" i="0" u="none" strike="noStrike" kern="1200" baseline="0" dirty="0">
                          <a:solidFill>
                            <a:srgbClr val="000000"/>
                          </a:solidFill>
                          <a:effectLst/>
                          <a:latin typeface="Calibri" panose="020F0502020204030204" pitchFamily="34" charset="0"/>
                          <a:ea typeface="+mn-ea"/>
                          <a:cs typeface="+mn-cs"/>
                        </a:rPr>
                        <a:t>Building</a:t>
                      </a:r>
                      <a:endParaRPr lang="he-IL" sz="1400" b="0" i="0" u="none" strike="noStrike" kern="1200" dirty="0">
                        <a:solidFill>
                          <a:srgbClr val="000000"/>
                        </a:solidFill>
                        <a:effectLst/>
                        <a:latin typeface="Calibri" panose="020F0502020204030204" pitchFamily="34" charset="0"/>
                        <a:ea typeface="+mn-ea"/>
                        <a:cs typeface="+mn-cs"/>
                      </a:endParaRPr>
                    </a:p>
                  </a:txBody>
                  <a:tcPr marL="9525" marR="9525" marT="9525" marB="0" anchor="ctr">
                    <a:lnR w="12700" cap="flat" cmpd="sng" algn="ctr">
                      <a:solidFill>
                        <a:schemeClr val="tx1"/>
                      </a:solidFill>
                      <a:prstDash val="solid"/>
                      <a:round/>
                      <a:headEnd type="none" w="med" len="med"/>
                      <a:tailEnd type="none" w="med" len="med"/>
                    </a:lnR>
                    <a:lnB w="28575" cap="flat" cmpd="sng" algn="ctr">
                      <a:noFill/>
                      <a:prstDash val="sysDot"/>
                      <a:round/>
                      <a:headEnd type="none" w="med" len="med"/>
                      <a:tailEnd type="none" w="med" len="med"/>
                    </a:lnB>
                    <a:noFill/>
                  </a:tcPr>
                </a:tc>
                <a:tc>
                  <a:txBody>
                    <a:bodyPr/>
                    <a:lstStyle/>
                    <a:p>
                      <a:pPr marL="0" algn="ctr" defTabSz="914400" rtl="1" eaLnBrk="1" fontAlgn="b" latinLnBrk="0" hangingPunct="1"/>
                      <a:r>
                        <a:rPr lang="en-US" sz="16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28,313</a:t>
                      </a:r>
                    </a:p>
                  </a:txBody>
                  <a:tcPr marL="9525" marR="9525" marT="9525"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B w="28575" cap="flat" cmpd="sng" algn="ctr">
                      <a:noFill/>
                      <a:prstDash val="sysDot"/>
                      <a:round/>
                      <a:headEnd type="none" w="med" len="med"/>
                      <a:tailEnd type="none" w="med" len="med"/>
                    </a:lnB>
                    <a:noFill/>
                  </a:tcPr>
                </a:tc>
                <a:tc>
                  <a:txBody>
                    <a:bodyPr/>
                    <a:lstStyle/>
                    <a:p>
                      <a:pPr marL="0" algn="ctr" defTabSz="914400" rtl="1" eaLnBrk="1" fontAlgn="b" latinLnBrk="0" hangingPunct="1"/>
                      <a:r>
                        <a:rPr lang="en-US" sz="16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34,261</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B w="28575" cap="flat" cmpd="sng" algn="ctr">
                      <a:noFill/>
                      <a:prstDash val="sysDot"/>
                      <a:round/>
                      <a:headEnd type="none" w="med" len="med"/>
                      <a:tailEnd type="none" w="med" len="med"/>
                    </a:lnB>
                    <a:noFill/>
                  </a:tcPr>
                </a:tc>
                <a:tc>
                  <a:txBody>
                    <a:bodyPr/>
                    <a:lstStyle/>
                    <a:p>
                      <a:pPr marL="0" algn="ctr" defTabSz="914400" rtl="1" eaLnBrk="1" fontAlgn="b" latinLnBrk="0" hangingPunct="1"/>
                      <a:r>
                        <a:rPr lang="en-US" sz="16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45,378</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B w="28575" cap="flat" cmpd="sng" algn="ctr">
                      <a:noFill/>
                      <a:prstDash val="sysDot"/>
                      <a:round/>
                      <a:headEnd type="none" w="med" len="med"/>
                      <a:tailEnd type="none" w="med" len="med"/>
                    </a:lnB>
                    <a:noFill/>
                  </a:tcPr>
                </a:tc>
                <a:tc>
                  <a:txBody>
                    <a:bodyPr/>
                    <a:lstStyle/>
                    <a:p>
                      <a:pPr marL="0" algn="ctr" defTabSz="914400" rtl="1" eaLnBrk="1" fontAlgn="b" latinLnBrk="0" hangingPunct="1"/>
                      <a:r>
                        <a:rPr lang="en-US" sz="16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58,830</a:t>
                      </a:r>
                    </a:p>
                  </a:txBody>
                  <a:tcPr marL="9525" marR="9525" marT="9525"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B w="28575" cap="flat" cmpd="sng" algn="ctr">
                      <a:noFill/>
                      <a:prstDash val="sysDot"/>
                      <a:round/>
                      <a:headEnd type="none" w="med" len="med"/>
                      <a:tailEnd type="none" w="med" len="med"/>
                    </a:lnB>
                    <a:noFill/>
                  </a:tcPr>
                </a:tc>
                <a:tc>
                  <a:txBody>
                    <a:bodyPr/>
                    <a:lstStyle/>
                    <a:p>
                      <a:pPr marL="0" algn="ctr" defTabSz="914400" rtl="1" eaLnBrk="1" fontAlgn="b" latinLnBrk="0" hangingPunct="1"/>
                      <a:r>
                        <a:rPr lang="en-US" sz="16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1.9%</a:t>
                      </a:r>
                    </a:p>
                  </a:txBody>
                  <a:tcPr marL="9525" marR="9525" marT="9525"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B w="28575" cap="flat" cmpd="sng" algn="ctr">
                      <a:noFill/>
                      <a:prstDash val="sysDot"/>
                      <a:round/>
                      <a:headEnd type="none" w="med" len="med"/>
                      <a:tailEnd type="none" w="med" len="med"/>
                    </a:lnB>
                    <a:noFill/>
                  </a:tcPr>
                </a:tc>
                <a:tc>
                  <a:txBody>
                    <a:bodyPr/>
                    <a:lstStyle/>
                    <a:p>
                      <a:pPr marL="0" algn="ctr" defTabSz="914400" rtl="1" eaLnBrk="1" fontAlgn="b" latinLnBrk="0" hangingPunct="1"/>
                      <a:r>
                        <a:rPr lang="en-US" sz="16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2.9%</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B w="28575" cap="flat" cmpd="sng" algn="ctr">
                      <a:noFill/>
                      <a:prstDash val="sysDot"/>
                      <a:round/>
                      <a:headEnd type="none" w="med" len="med"/>
                      <a:tailEnd type="none" w="med" len="med"/>
                    </a:lnB>
                    <a:noFill/>
                  </a:tcPr>
                </a:tc>
                <a:tc>
                  <a:txBody>
                    <a:bodyPr/>
                    <a:lstStyle/>
                    <a:p>
                      <a:pPr marL="0" algn="ctr" defTabSz="914400" rtl="1" eaLnBrk="1" fontAlgn="b" latinLnBrk="0" hangingPunct="1"/>
                      <a:r>
                        <a:rPr lang="en-US" sz="16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2.6%</a:t>
                      </a:r>
                    </a:p>
                  </a:txBody>
                  <a:tcPr marL="9525" marR="9525" marT="9525" marB="0" anchor="ctr">
                    <a:lnL w="12700" cap="flat" cmpd="sng" algn="ctr">
                      <a:noFill/>
                      <a:prstDash val="solid"/>
                      <a:round/>
                      <a:headEnd type="none" w="med" len="med"/>
                      <a:tailEnd type="none" w="med" len="med"/>
                    </a:lnL>
                    <a:lnB w="28575" cap="flat" cmpd="sng" algn="ctr">
                      <a:noFill/>
                      <a:prstDash val="sysDot"/>
                      <a:round/>
                      <a:headEnd type="none" w="med" len="med"/>
                      <a:tailEnd type="none" w="med" len="med"/>
                    </a:lnB>
                    <a:noFill/>
                  </a:tcPr>
                </a:tc>
                <a:extLst>
                  <a:ext uri="{0D108BD9-81ED-4DB2-BD59-A6C34878D82A}">
                    <a16:rowId xmlns="" xmlns:a16="http://schemas.microsoft.com/office/drawing/2014/main" val="10003"/>
                  </a:ext>
                </a:extLst>
              </a:tr>
              <a:tr h="540148">
                <a:tc>
                  <a:txBody>
                    <a:bodyPr/>
                    <a:lstStyle/>
                    <a:p>
                      <a:pPr marL="0" algn="l" defTabSz="914400" rtl="0" eaLnBrk="1" fontAlgn="b" latinLnBrk="0" hangingPunct="1"/>
                      <a:r>
                        <a:rPr lang="en-US" sz="1400" b="0" i="0" u="none" strike="noStrike" kern="1200" dirty="0">
                          <a:solidFill>
                            <a:srgbClr val="000000"/>
                          </a:solidFill>
                          <a:effectLst/>
                          <a:latin typeface="Calibri" panose="020F0502020204030204" pitchFamily="34" charset="0"/>
                          <a:ea typeface="+mn-ea"/>
                          <a:cs typeface="+mn-cs"/>
                        </a:rPr>
                        <a:t> </a:t>
                      </a:r>
                      <a:r>
                        <a:rPr lang="en-US" sz="2000" b="0" i="0" u="none" strike="noStrike" kern="1200" dirty="0">
                          <a:solidFill>
                            <a:srgbClr val="000000"/>
                          </a:solidFill>
                          <a:effectLst/>
                          <a:latin typeface="Calibri" panose="020F0502020204030204" pitchFamily="34" charset="0"/>
                          <a:ea typeface="+mn-ea"/>
                          <a:cs typeface="+mn-cs"/>
                        </a:rPr>
                        <a:t>Infrastructure</a:t>
                      </a:r>
                      <a:endParaRPr lang="he-IL" sz="2000" b="0" i="0" u="none" strike="noStrike" kern="1200" dirty="0">
                        <a:solidFill>
                          <a:srgbClr val="000000"/>
                        </a:solidFill>
                        <a:effectLst/>
                        <a:latin typeface="Calibri" panose="020F0502020204030204" pitchFamily="34" charset="0"/>
                        <a:ea typeface="+mn-ea"/>
                        <a:cs typeface="+mn-cs"/>
                      </a:endParaRPr>
                    </a:p>
                  </a:txBody>
                  <a:tcPr marL="9525" marR="9525" marT="9525" marB="0" anchor="ctr">
                    <a:lnR w="12700" cap="flat" cmpd="sng" algn="ctr">
                      <a:solidFill>
                        <a:schemeClr val="tx1"/>
                      </a:solidFill>
                      <a:prstDash val="solid"/>
                      <a:round/>
                      <a:headEnd type="none" w="med" len="med"/>
                      <a:tailEnd type="none" w="med" len="med"/>
                    </a:lnR>
                    <a:lnT w="28575" cap="flat" cmpd="sng" algn="ctr">
                      <a:noFill/>
                      <a:prstDash val="sysDot"/>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ctr" defTabSz="914400" rtl="1" eaLnBrk="1" fontAlgn="b" latinLnBrk="0" hangingPunct="1"/>
                      <a:r>
                        <a:rPr lang="en-US" sz="16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26,876</a:t>
                      </a:r>
                    </a:p>
                  </a:txBody>
                  <a:tcPr marL="9525" marR="9525" marT="9525"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28575" cap="flat" cmpd="sng" algn="ctr">
                      <a:noFill/>
                      <a:prstDash val="sysDot"/>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ctr" defTabSz="914400" rtl="1" eaLnBrk="1" fontAlgn="b" latinLnBrk="0" hangingPunct="1"/>
                      <a:r>
                        <a:rPr lang="en-US" sz="16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35,996</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28575" cap="flat" cmpd="sng" algn="ctr">
                      <a:noFill/>
                      <a:prstDash val="sysDot"/>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ctr" defTabSz="914400" rtl="1" eaLnBrk="1" fontAlgn="b" latinLnBrk="0" hangingPunct="1"/>
                      <a:r>
                        <a:rPr lang="en-US" sz="16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51,526</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28575" cap="flat" cmpd="sng" algn="ctr">
                      <a:noFill/>
                      <a:prstDash val="sysDot"/>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ctr" defTabSz="914400" rtl="1" eaLnBrk="1" fontAlgn="b" latinLnBrk="0" hangingPunct="1"/>
                      <a:r>
                        <a:rPr lang="en-US" sz="16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70,587</a:t>
                      </a:r>
                    </a:p>
                  </a:txBody>
                  <a:tcPr marL="9525" marR="9525" marT="9525"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noFill/>
                      <a:prstDash val="sysDot"/>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ctr" defTabSz="914400" rtl="1" eaLnBrk="1" fontAlgn="b" latinLnBrk="0" hangingPunct="1"/>
                      <a:r>
                        <a:rPr lang="en-US" sz="16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3.0%</a:t>
                      </a:r>
                    </a:p>
                  </a:txBody>
                  <a:tcPr marL="9525" marR="9525" marT="9525"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28575" cap="flat" cmpd="sng" algn="ctr">
                      <a:noFill/>
                      <a:prstDash val="sysDot"/>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ctr" defTabSz="914400" rtl="1" eaLnBrk="1" fontAlgn="b" latinLnBrk="0" hangingPunct="1"/>
                      <a:r>
                        <a:rPr lang="en-US" sz="16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3.7%</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28575" cap="flat" cmpd="sng" algn="ctr">
                      <a:noFill/>
                      <a:prstDash val="sysDot"/>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ctr" defTabSz="914400" rtl="1" eaLnBrk="1" fontAlgn="b" latinLnBrk="0" hangingPunct="1"/>
                      <a:r>
                        <a:rPr lang="en-US" sz="16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3.2%</a:t>
                      </a:r>
                    </a:p>
                  </a:txBody>
                  <a:tcPr marL="9525" marR="9525" marT="9525" marB="0" anchor="ctr">
                    <a:lnL w="12700" cap="flat" cmpd="sng" algn="ctr">
                      <a:noFill/>
                      <a:prstDash val="solid"/>
                      <a:round/>
                      <a:headEnd type="none" w="med" len="med"/>
                      <a:tailEnd type="none" w="med" len="med"/>
                    </a:lnL>
                    <a:lnT w="28575" cap="flat" cmpd="sng" algn="ctr">
                      <a:noFill/>
                      <a:prstDash val="sysDot"/>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10004"/>
                  </a:ext>
                </a:extLst>
              </a:tr>
              <a:tr h="447116">
                <a:tc>
                  <a:txBody>
                    <a:bodyPr/>
                    <a:lstStyle/>
                    <a:p>
                      <a:pPr marL="0" algn="l" defTabSz="914400" rtl="1" eaLnBrk="1" fontAlgn="b" latinLnBrk="0" hangingPunct="1"/>
                      <a:endParaRPr lang="en-US" sz="2000" b="0" i="0" u="none" strike="noStrike" kern="1200" dirty="0">
                        <a:solidFill>
                          <a:srgbClr val="000000"/>
                        </a:solidFill>
                        <a:effectLst/>
                        <a:latin typeface="Calibri" panose="020F0502020204030204" pitchFamily="34" charset="0"/>
                        <a:ea typeface="+mn-ea"/>
                        <a:cs typeface="+mn-cs"/>
                      </a:endParaRPr>
                    </a:p>
                  </a:txBody>
                  <a:tcPr marL="0" marR="0" marT="0" marB="0" anchor="b">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4">
                  <a:txBody>
                    <a:bodyPr/>
                    <a:lstStyle/>
                    <a:p>
                      <a:pPr marL="0" algn="ctr" defTabSz="914400" rtl="0" eaLnBrk="1" fontAlgn="b" latinLnBrk="0" hangingPunct="1"/>
                      <a:r>
                        <a:rPr lang="en-US" sz="1600" b="0" i="0" u="none" strike="noStrike" kern="1200" dirty="0" smtClean="0">
                          <a:solidFill>
                            <a:srgbClr val="000000"/>
                          </a:solidFill>
                          <a:effectLst/>
                          <a:latin typeface="Times New Roman" panose="02020603050405020304" pitchFamily="18" charset="0"/>
                          <a:ea typeface="+mn-ea"/>
                          <a:cs typeface="Times New Roman" panose="02020603050405020304" pitchFamily="18" charset="0"/>
                        </a:rPr>
                        <a:t>Units,</a:t>
                      </a:r>
                      <a:r>
                        <a:rPr lang="en-US" sz="1600" b="0" i="0" u="none" strike="noStrike" kern="1200" baseline="0" dirty="0" smtClean="0">
                          <a:solidFill>
                            <a:srgbClr val="000000"/>
                          </a:solidFill>
                          <a:effectLst/>
                          <a:latin typeface="Times New Roman" panose="02020603050405020304" pitchFamily="18" charset="0"/>
                          <a:ea typeface="+mn-ea"/>
                          <a:cs typeface="Times New Roman" panose="02020603050405020304" pitchFamily="18" charset="0"/>
                        </a:rPr>
                        <a:t> Area, thousands of </a:t>
                      </a:r>
                      <a:r>
                        <a:rPr lang="en-US" sz="1600" b="0" i="0" u="none" strike="noStrike" kern="1200" baseline="0" dirty="0" err="1" smtClean="0">
                          <a:solidFill>
                            <a:srgbClr val="000000"/>
                          </a:solidFill>
                          <a:effectLst/>
                          <a:latin typeface="Times New Roman" panose="02020603050405020304" pitchFamily="18" charset="0"/>
                          <a:ea typeface="+mn-ea"/>
                          <a:cs typeface="Times New Roman" panose="02020603050405020304" pitchFamily="18" charset="0"/>
                        </a:rPr>
                        <a:t>sqm</a:t>
                      </a:r>
                      <a:endParaRPr lang="en-US" sz="1600" b="0" i="0" u="none" strike="noStrike" kern="1200" dirty="0">
                        <a:solidFill>
                          <a:srgbClr val="000000"/>
                        </a:solidFill>
                        <a:effectLst/>
                        <a:latin typeface="Times New Roman" panose="02020603050405020304" pitchFamily="18" charset="0"/>
                        <a:ea typeface="+mn-ea"/>
                        <a:cs typeface="Times New Roman" panose="02020603050405020304"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marL="0" algn="ctr" defTabSz="914400" rtl="1" eaLnBrk="1" fontAlgn="b" latinLnBrk="0" hangingPunct="1"/>
                      <a:endParaRPr lang="en-US" sz="1600" b="0" i="0" u="none" strike="noStrike" kern="1200" dirty="0">
                        <a:solidFill>
                          <a:srgbClr val="000000"/>
                        </a:solidFill>
                        <a:effectLst/>
                        <a:latin typeface="Times New Roman" panose="02020603050405020304" pitchFamily="18" charset="0"/>
                        <a:ea typeface="+mn-ea"/>
                        <a:cs typeface="Times New Roman" panose="02020603050405020304" pitchFamily="18" charset="0"/>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US"/>
                    </a:p>
                  </a:txBody>
                  <a:tcPr/>
                </a:tc>
                <a:tc hMerge="1">
                  <a:txBody>
                    <a:bodyPr/>
                    <a:lstStyle/>
                    <a:p>
                      <a:pPr marL="0" algn="ctr" defTabSz="914400" rtl="1" eaLnBrk="1" fontAlgn="b" latinLnBrk="0" hangingPunct="1"/>
                      <a:endParaRPr lang="en-US" sz="1600" b="0" i="0" u="none" strike="noStrike" kern="1200" dirty="0">
                        <a:solidFill>
                          <a:srgbClr val="000000"/>
                        </a:solidFill>
                        <a:effectLst/>
                        <a:latin typeface="Times New Roman" panose="02020603050405020304" pitchFamily="18" charset="0"/>
                        <a:ea typeface="+mn-ea"/>
                        <a:cs typeface="Times New Roman" panose="02020603050405020304" pitchFamily="18" charset="0"/>
                      </a:endParaRPr>
                    </a:p>
                  </a:txBody>
                  <a:tcPr marL="9525" marR="9525" marT="9525"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3">
                  <a:txBody>
                    <a:bodyPr/>
                    <a:lstStyle/>
                    <a:p>
                      <a:pPr marL="0" marR="0" lvl="0" indent="0" algn="ctr" defTabSz="914400" rtl="1" eaLnBrk="1" fontAlgn="b" latinLnBrk="0" hangingPunct="1">
                        <a:lnSpc>
                          <a:spcPct val="100000"/>
                        </a:lnSpc>
                        <a:spcBef>
                          <a:spcPts val="0"/>
                        </a:spcBef>
                        <a:spcAft>
                          <a:spcPts val="0"/>
                        </a:spcAft>
                        <a:buClrTx/>
                        <a:buSzTx/>
                        <a:buFontTx/>
                        <a:buNone/>
                        <a:tabLst/>
                        <a:defRPr/>
                      </a:pPr>
                      <a:r>
                        <a:rPr lang="en-US" sz="1600" b="0" u="none" strike="noStrike" kern="1200" baseline="0" dirty="0" smtClean="0">
                          <a:solidFill>
                            <a:schemeClr val="tx1"/>
                          </a:solidFill>
                          <a:latin typeface="+mn-lt"/>
                          <a:ea typeface="+mn-ea"/>
                          <a:cs typeface="+mn-cs"/>
                        </a:rPr>
                        <a:t>average annual p</a:t>
                      </a:r>
                      <a:r>
                        <a:rPr lang="en-US" sz="1600" b="0" u="none" strike="noStrike" kern="1200" dirty="0" smtClean="0">
                          <a:solidFill>
                            <a:schemeClr val="tx1"/>
                          </a:solidFill>
                          <a:latin typeface="+mn-lt"/>
                          <a:ea typeface="+mn-ea"/>
                          <a:cs typeface="+mn-cs"/>
                        </a:rPr>
                        <a:t>ercent change </a:t>
                      </a:r>
                      <a:endParaRPr lang="en-US" sz="1600" b="0" i="0" u="none" strike="noStrike" kern="1200" dirty="0">
                        <a:solidFill>
                          <a:srgbClr val="000000"/>
                        </a:solidFill>
                        <a:effectLst/>
                        <a:latin typeface="Times New Roman" panose="02020603050405020304" pitchFamily="18" charset="0"/>
                        <a:ea typeface="+mn-ea"/>
                        <a:cs typeface="Times New Roman" panose="02020603050405020304" pitchFamily="18" charset="0"/>
                      </a:endParaRPr>
                    </a:p>
                  </a:txBody>
                  <a:tcPr marL="9525" marR="9525" marT="9525"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marL="0" algn="ctr" defTabSz="914400" rtl="1" eaLnBrk="1" fontAlgn="b" latinLnBrk="0" hangingPunct="1"/>
                      <a:endParaRPr lang="en-US" sz="1600" b="0" i="0" u="none" strike="noStrike" kern="1200" dirty="0">
                        <a:solidFill>
                          <a:srgbClr val="000000"/>
                        </a:solidFill>
                        <a:effectLst/>
                        <a:latin typeface="Times New Roman" panose="02020603050405020304" pitchFamily="18" charset="0"/>
                        <a:ea typeface="+mn-ea"/>
                        <a:cs typeface="Times New Roman" panose="02020603050405020304" pitchFamily="18" charset="0"/>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marL="0" algn="ctr" defTabSz="914400" rtl="1" eaLnBrk="1" fontAlgn="b" latinLnBrk="0" hangingPunct="1"/>
                      <a:endParaRPr lang="en-US" sz="1600" b="0" i="0" u="none" strike="noStrike" kern="1200" dirty="0">
                        <a:solidFill>
                          <a:srgbClr val="000000"/>
                        </a:solidFill>
                        <a:effectLst/>
                        <a:latin typeface="Times New Roman" panose="02020603050405020304" pitchFamily="18" charset="0"/>
                        <a:ea typeface="+mn-ea"/>
                        <a:cs typeface="Times New Roman" panose="02020603050405020304" pitchFamily="18" charset="0"/>
                      </a:endParaRPr>
                    </a:p>
                  </a:txBody>
                  <a:tcPr marL="9525" marR="9525" marT="9525" marB="0" anchor="ctr">
                    <a:lnL w="12700" cap="flat" cmpd="sng" algn="ctr">
                      <a:no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663457">
                <a:tc>
                  <a:txBody>
                    <a:bodyPr/>
                    <a:lstStyle/>
                    <a:p>
                      <a:pPr marL="0" algn="l" defTabSz="914400" rtl="1" eaLnBrk="1" fontAlgn="b" latinLnBrk="0" hangingPunct="1"/>
                      <a:r>
                        <a:rPr lang="en-US" sz="2000" b="0" i="0" u="none" strike="noStrike" kern="1200" dirty="0">
                          <a:solidFill>
                            <a:srgbClr val="000000"/>
                          </a:solidFill>
                          <a:effectLst/>
                          <a:latin typeface="Calibri" panose="020F0502020204030204" pitchFamily="34" charset="0"/>
                          <a:ea typeface="+mn-ea"/>
                          <a:cs typeface="+mn-cs"/>
                        </a:rPr>
                        <a:t>Residential Building Starts (Units)</a:t>
                      </a:r>
                    </a:p>
                  </a:txBody>
                  <a:tcPr marL="0" marR="0" marT="0" marB="0" anchor="b">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noFill/>
                  </a:tcPr>
                </a:tc>
                <a:tc>
                  <a:txBody>
                    <a:bodyPr/>
                    <a:lstStyle/>
                    <a:p>
                      <a:pPr marL="0" algn="ctr" defTabSz="914400" rtl="1" eaLnBrk="1" fontAlgn="b" latinLnBrk="0" hangingPunct="1"/>
                      <a:r>
                        <a:rPr lang="en-US" sz="16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43,729</a:t>
                      </a:r>
                    </a:p>
                  </a:txBody>
                  <a:tcPr marL="9525" marR="9525" marT="9525"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noFill/>
                  </a:tcPr>
                </a:tc>
                <a:tc>
                  <a:txBody>
                    <a:bodyPr/>
                    <a:lstStyle/>
                    <a:p>
                      <a:pPr marL="0" algn="ctr" defTabSz="914400" rtl="1" eaLnBrk="1" fontAlgn="b" latinLnBrk="0" hangingPunct="1"/>
                      <a:r>
                        <a:rPr lang="en-US" sz="1600" b="0" i="0" u="none" strike="noStrike" kern="1200">
                          <a:solidFill>
                            <a:srgbClr val="000000"/>
                          </a:solidFill>
                          <a:effectLst/>
                          <a:latin typeface="Times New Roman" panose="02020603050405020304" pitchFamily="18" charset="0"/>
                          <a:ea typeface="+mn-ea"/>
                          <a:cs typeface="Times New Roman" panose="02020603050405020304" pitchFamily="18" charset="0"/>
                        </a:rPr>
                        <a:t>78,129</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noFill/>
                  </a:tcPr>
                </a:tc>
                <a:tc>
                  <a:txBody>
                    <a:bodyPr/>
                    <a:lstStyle/>
                    <a:p>
                      <a:pPr marL="0" algn="ctr" defTabSz="914400" rtl="1" eaLnBrk="1" fontAlgn="b" latinLnBrk="0" hangingPunct="1"/>
                      <a:r>
                        <a:rPr lang="en-US" sz="1600" b="0" i="0" u="none" strike="noStrike" kern="1200">
                          <a:solidFill>
                            <a:srgbClr val="000000"/>
                          </a:solidFill>
                          <a:effectLst/>
                          <a:latin typeface="Times New Roman" panose="02020603050405020304" pitchFamily="18" charset="0"/>
                          <a:ea typeface="+mn-ea"/>
                          <a:cs typeface="Times New Roman" panose="02020603050405020304" pitchFamily="18" charset="0"/>
                        </a:rPr>
                        <a:t>86,573</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noFill/>
                  </a:tcPr>
                </a:tc>
                <a:tc>
                  <a:txBody>
                    <a:bodyPr/>
                    <a:lstStyle/>
                    <a:p>
                      <a:pPr marL="0" algn="ctr" defTabSz="914400" rtl="1" eaLnBrk="1" fontAlgn="b" latinLnBrk="0" hangingPunct="1"/>
                      <a:r>
                        <a:rPr lang="en-US" sz="16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90,827</a:t>
                      </a:r>
                    </a:p>
                  </a:txBody>
                  <a:tcPr marL="9525" marR="9525" marT="9525"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noFill/>
                  </a:tcPr>
                </a:tc>
                <a:tc>
                  <a:txBody>
                    <a:bodyPr/>
                    <a:lstStyle/>
                    <a:p>
                      <a:pPr marL="0" algn="ctr" defTabSz="914400" rtl="1" eaLnBrk="1" fontAlgn="b" latinLnBrk="0" hangingPunct="1"/>
                      <a:r>
                        <a:rPr lang="en-US" sz="1600" b="0" i="0" u="none" strike="noStrike" kern="1200">
                          <a:solidFill>
                            <a:srgbClr val="000000"/>
                          </a:solidFill>
                          <a:effectLst/>
                          <a:latin typeface="Times New Roman" panose="02020603050405020304" pitchFamily="18" charset="0"/>
                          <a:ea typeface="+mn-ea"/>
                          <a:cs typeface="Times New Roman" panose="02020603050405020304" pitchFamily="18" charset="0"/>
                        </a:rPr>
                        <a:t>6.0%</a:t>
                      </a:r>
                    </a:p>
                  </a:txBody>
                  <a:tcPr marL="9525" marR="9525" marT="9525"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noFill/>
                  </a:tcPr>
                </a:tc>
                <a:tc>
                  <a:txBody>
                    <a:bodyPr/>
                    <a:lstStyle/>
                    <a:p>
                      <a:pPr marL="0" algn="ctr" defTabSz="914400" rtl="1" eaLnBrk="1" fontAlgn="b" latinLnBrk="0" hangingPunct="1"/>
                      <a:r>
                        <a:rPr lang="en-US" sz="1600" b="0" i="0" u="none" strike="noStrike" kern="1200">
                          <a:solidFill>
                            <a:srgbClr val="000000"/>
                          </a:solidFill>
                          <a:effectLst/>
                          <a:latin typeface="Times New Roman" panose="02020603050405020304" pitchFamily="18" charset="0"/>
                          <a:ea typeface="+mn-ea"/>
                          <a:cs typeface="Times New Roman" panose="02020603050405020304" pitchFamily="18" charset="0"/>
                        </a:rPr>
                        <a:t>1.0%</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noFill/>
                  </a:tcPr>
                </a:tc>
                <a:tc>
                  <a:txBody>
                    <a:bodyPr/>
                    <a:lstStyle/>
                    <a:p>
                      <a:pPr marL="0" algn="ctr" defTabSz="914400" rtl="1" eaLnBrk="1" fontAlgn="b" latinLnBrk="0" hangingPunct="1"/>
                      <a:r>
                        <a:rPr lang="en-US" sz="16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0.5%</a:t>
                      </a:r>
                    </a:p>
                  </a:txBody>
                  <a:tcPr marL="9525" marR="9525" marT="9525" marB="0" anchor="ctr">
                    <a:lnL w="12700" cap="flat" cmpd="sng" algn="ctr">
                      <a:noFill/>
                      <a:prstDash val="solid"/>
                      <a:round/>
                      <a:headEnd type="none" w="med" len="med"/>
                      <a:tailEnd type="none" w="med" len="med"/>
                    </a:lnL>
                    <a:lnT w="12700" cap="flat" cmpd="sng" algn="ctr">
                      <a:solidFill>
                        <a:schemeClr val="tx1"/>
                      </a:solidFill>
                      <a:prstDash val="solid"/>
                      <a:round/>
                      <a:headEnd type="none" w="med" len="med"/>
                      <a:tailEnd type="none" w="med" len="med"/>
                    </a:lnT>
                    <a:noFill/>
                  </a:tcPr>
                </a:tc>
                <a:extLst>
                  <a:ext uri="{0D108BD9-81ED-4DB2-BD59-A6C34878D82A}">
                    <a16:rowId xmlns="" xmlns:a16="http://schemas.microsoft.com/office/drawing/2014/main" val="10005"/>
                  </a:ext>
                </a:extLst>
              </a:tr>
              <a:tr h="714584">
                <a:tc>
                  <a:txBody>
                    <a:bodyPr/>
                    <a:lstStyle/>
                    <a:p>
                      <a:pPr marL="0" algn="l" defTabSz="914400" rtl="1" eaLnBrk="1" fontAlgn="b" latinLnBrk="0" hangingPunct="1"/>
                      <a:r>
                        <a:rPr lang="en-US" sz="2000" b="0" i="0" u="none" strike="noStrike" kern="1200" dirty="0">
                          <a:solidFill>
                            <a:srgbClr val="000000"/>
                          </a:solidFill>
                          <a:effectLst/>
                          <a:latin typeface="Calibri" panose="020F0502020204030204" pitchFamily="34" charset="0"/>
                          <a:ea typeface="+mn-ea"/>
                          <a:cs typeface="+mn-cs"/>
                        </a:rPr>
                        <a:t>Residential Building Starts ('m m2)</a:t>
                      </a:r>
                    </a:p>
                  </a:txBody>
                  <a:tcPr marL="0" marR="0" marT="0" marB="0" anchor="b">
                    <a:lnR w="12700" cap="flat" cmpd="sng" algn="ctr">
                      <a:solidFill>
                        <a:schemeClr val="tx1"/>
                      </a:solidFill>
                      <a:prstDash val="solid"/>
                      <a:round/>
                      <a:headEnd type="none" w="med" len="med"/>
                      <a:tailEnd type="none" w="med" len="med"/>
                    </a:lnR>
                    <a:lnB w="12700" cap="flat" cmpd="sng" algn="ctr">
                      <a:noFill/>
                      <a:prstDash val="solid"/>
                      <a:round/>
                      <a:headEnd type="none" w="med" len="med"/>
                      <a:tailEnd type="none" w="med" len="med"/>
                    </a:lnB>
                    <a:noFill/>
                  </a:tcPr>
                </a:tc>
                <a:tc>
                  <a:txBody>
                    <a:bodyPr/>
                    <a:lstStyle/>
                    <a:p>
                      <a:pPr marL="0" algn="ctr" defTabSz="914400" rtl="1" eaLnBrk="1" fontAlgn="b" latinLnBrk="0" hangingPunct="1"/>
                      <a:r>
                        <a:rPr lang="en-US" sz="1600" b="0" i="0" u="none" strike="noStrike" kern="1200">
                          <a:solidFill>
                            <a:srgbClr val="000000"/>
                          </a:solidFill>
                          <a:effectLst/>
                          <a:latin typeface="Times New Roman" panose="02020603050405020304" pitchFamily="18" charset="0"/>
                          <a:ea typeface="+mn-ea"/>
                          <a:cs typeface="Times New Roman" panose="02020603050405020304" pitchFamily="18" charset="0"/>
                        </a:rPr>
                        <a:t>7,827</a:t>
                      </a:r>
                    </a:p>
                  </a:txBody>
                  <a:tcPr marL="9525" marR="9525" marT="9525"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B w="12700" cap="flat" cmpd="sng" algn="ctr">
                      <a:noFill/>
                      <a:prstDash val="solid"/>
                      <a:round/>
                      <a:headEnd type="none" w="med" len="med"/>
                      <a:tailEnd type="none" w="med" len="med"/>
                    </a:lnB>
                    <a:noFill/>
                  </a:tcPr>
                </a:tc>
                <a:tc>
                  <a:txBody>
                    <a:bodyPr/>
                    <a:lstStyle/>
                    <a:p>
                      <a:pPr marL="0" algn="ctr" defTabSz="914400" rtl="1" eaLnBrk="1" fontAlgn="b" latinLnBrk="0" hangingPunct="1"/>
                      <a:r>
                        <a:rPr lang="en-US" sz="16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14,165</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B w="12700" cap="flat" cmpd="sng" algn="ctr">
                      <a:noFill/>
                      <a:prstDash val="solid"/>
                      <a:round/>
                      <a:headEnd type="none" w="med" len="med"/>
                      <a:tailEnd type="none" w="med" len="med"/>
                    </a:lnB>
                    <a:noFill/>
                  </a:tcPr>
                </a:tc>
                <a:tc>
                  <a:txBody>
                    <a:bodyPr/>
                    <a:lstStyle/>
                    <a:p>
                      <a:pPr marL="0" algn="ctr" defTabSz="914400" rtl="1" eaLnBrk="1" fontAlgn="b" latinLnBrk="0" hangingPunct="1"/>
                      <a:r>
                        <a:rPr lang="en-US" sz="16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16,072</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B w="12700" cap="flat" cmpd="sng" algn="ctr">
                      <a:noFill/>
                      <a:prstDash val="solid"/>
                      <a:round/>
                      <a:headEnd type="none" w="med" len="med"/>
                      <a:tailEnd type="none" w="med" len="med"/>
                    </a:lnB>
                    <a:noFill/>
                  </a:tcPr>
                </a:tc>
                <a:tc>
                  <a:txBody>
                    <a:bodyPr/>
                    <a:lstStyle/>
                    <a:p>
                      <a:pPr marL="0" algn="ctr" defTabSz="914400" rtl="1" eaLnBrk="1" fontAlgn="b" latinLnBrk="0" hangingPunct="1"/>
                      <a:r>
                        <a:rPr lang="en-US" sz="16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17,257</a:t>
                      </a:r>
                    </a:p>
                  </a:txBody>
                  <a:tcPr marL="9525" marR="9525" marT="9525"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noFill/>
                      <a:prstDash val="solid"/>
                      <a:round/>
                      <a:headEnd type="none" w="med" len="med"/>
                      <a:tailEnd type="none" w="med" len="med"/>
                    </a:lnB>
                    <a:noFill/>
                  </a:tcPr>
                </a:tc>
                <a:tc>
                  <a:txBody>
                    <a:bodyPr/>
                    <a:lstStyle/>
                    <a:p>
                      <a:pPr marL="0" algn="ctr" defTabSz="914400" rtl="1" eaLnBrk="1" fontAlgn="b" latinLnBrk="0" hangingPunct="1"/>
                      <a:r>
                        <a:rPr lang="en-US" sz="1600" b="0" i="0" u="none" strike="noStrike" kern="1200">
                          <a:solidFill>
                            <a:srgbClr val="000000"/>
                          </a:solidFill>
                          <a:effectLst/>
                          <a:latin typeface="Times New Roman" panose="02020603050405020304" pitchFamily="18" charset="0"/>
                          <a:ea typeface="+mn-ea"/>
                          <a:cs typeface="Times New Roman" panose="02020603050405020304" pitchFamily="18" charset="0"/>
                        </a:rPr>
                        <a:t>6.1%</a:t>
                      </a:r>
                    </a:p>
                  </a:txBody>
                  <a:tcPr marL="9525" marR="9525" marT="9525"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B w="12700" cap="flat" cmpd="sng" algn="ctr">
                      <a:noFill/>
                      <a:prstDash val="solid"/>
                      <a:round/>
                      <a:headEnd type="none" w="med" len="med"/>
                      <a:tailEnd type="none" w="med" len="med"/>
                    </a:lnB>
                    <a:noFill/>
                  </a:tcPr>
                </a:tc>
                <a:tc>
                  <a:txBody>
                    <a:bodyPr/>
                    <a:lstStyle/>
                    <a:p>
                      <a:pPr marL="0" algn="ctr" defTabSz="914400" rtl="1" eaLnBrk="1" fontAlgn="b" latinLnBrk="0" hangingPunct="1"/>
                      <a:r>
                        <a:rPr lang="en-US" sz="1600" b="0" i="0" u="none" strike="noStrike" kern="1200">
                          <a:solidFill>
                            <a:srgbClr val="000000"/>
                          </a:solidFill>
                          <a:effectLst/>
                          <a:latin typeface="Times New Roman" panose="02020603050405020304" pitchFamily="18" charset="0"/>
                          <a:ea typeface="+mn-ea"/>
                          <a:cs typeface="Times New Roman" panose="02020603050405020304" pitchFamily="18" charset="0"/>
                        </a:rPr>
                        <a:t>1.3%</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B w="12700" cap="flat" cmpd="sng" algn="ctr">
                      <a:noFill/>
                      <a:prstDash val="solid"/>
                      <a:round/>
                      <a:headEnd type="none" w="med" len="med"/>
                      <a:tailEnd type="none" w="med" len="med"/>
                    </a:lnB>
                    <a:noFill/>
                  </a:tcPr>
                </a:tc>
                <a:tc>
                  <a:txBody>
                    <a:bodyPr/>
                    <a:lstStyle/>
                    <a:p>
                      <a:pPr marL="0" algn="ctr" defTabSz="914400" rtl="1" eaLnBrk="1" fontAlgn="b" latinLnBrk="0" hangingPunct="1"/>
                      <a:r>
                        <a:rPr lang="en-US" sz="16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0.7%</a:t>
                      </a:r>
                    </a:p>
                  </a:txBody>
                  <a:tcPr marL="9525" marR="9525" marT="9525" marB="0" anchor="ctr">
                    <a:lnL w="12700" cap="flat" cmpd="sng" algn="ctr">
                      <a:noFill/>
                      <a:prstDash val="solid"/>
                      <a:round/>
                      <a:headEnd type="none" w="med" len="med"/>
                      <a:tailEnd type="none" w="med" len="med"/>
                    </a:lnL>
                    <a:lnB w="12700" cap="flat" cmpd="sng" algn="ctr">
                      <a:noFill/>
                      <a:prstDash val="solid"/>
                      <a:round/>
                      <a:headEnd type="none" w="med" len="med"/>
                      <a:tailEnd type="none" w="med" len="med"/>
                    </a:lnB>
                    <a:noFill/>
                  </a:tcPr>
                </a:tc>
                <a:extLst>
                  <a:ext uri="{0D108BD9-81ED-4DB2-BD59-A6C34878D82A}">
                    <a16:rowId xmlns="" xmlns:a16="http://schemas.microsoft.com/office/drawing/2014/main" val="10006"/>
                  </a:ext>
                </a:extLst>
              </a:tr>
              <a:tr h="653250">
                <a:tc>
                  <a:txBody>
                    <a:bodyPr/>
                    <a:lstStyle/>
                    <a:p>
                      <a:pPr algn="l" fontAlgn="b"/>
                      <a:r>
                        <a:rPr lang="en-US" sz="2000" b="0" i="0" u="none" strike="noStrike" kern="1200" dirty="0">
                          <a:solidFill>
                            <a:srgbClr val="000000"/>
                          </a:solidFill>
                          <a:effectLst/>
                          <a:latin typeface="Calibri" panose="020F0502020204030204" pitchFamily="34" charset="0"/>
                          <a:ea typeface="+mn-ea"/>
                          <a:cs typeface="+mn-cs"/>
                        </a:rPr>
                        <a:t>Commercial Building Starts ('m m2</a:t>
                      </a:r>
                      <a:r>
                        <a:rPr lang="en-US" sz="800" b="1" i="0" u="none" strike="noStrike" dirty="0">
                          <a:solidFill>
                            <a:srgbClr val="000000"/>
                          </a:solidFill>
                          <a:effectLst/>
                          <a:latin typeface="Arial" panose="020B0604020202020204" pitchFamily="34" charset="0"/>
                        </a:rPr>
                        <a:t>)</a:t>
                      </a:r>
                    </a:p>
                  </a:txBody>
                  <a:tcPr marL="0" marR="0" marT="0" marB="0" anchor="b">
                    <a:lnR w="12700" cap="flat" cmpd="sng" algn="ctr">
                      <a:solidFill>
                        <a:schemeClr val="tx1"/>
                      </a:solidFill>
                      <a:prstDash val="solid"/>
                      <a:round/>
                      <a:headEnd type="none" w="med" len="med"/>
                      <a:tailEnd type="none" w="med" len="med"/>
                    </a:lnR>
                    <a:lnT w="12700" cap="flat" cmpd="sng" algn="ctr">
                      <a:noFill/>
                      <a:prstDash val="sysDash"/>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ctr" defTabSz="914400" rtl="1" eaLnBrk="1" fontAlgn="b" latinLnBrk="0" hangingPunct="1"/>
                      <a:r>
                        <a:rPr lang="en-US" sz="1600" b="0" i="0" u="none" strike="noStrike" kern="1200">
                          <a:solidFill>
                            <a:srgbClr val="000000"/>
                          </a:solidFill>
                          <a:effectLst/>
                          <a:latin typeface="Times New Roman" panose="02020603050405020304" pitchFamily="18" charset="0"/>
                          <a:ea typeface="+mn-ea"/>
                          <a:cs typeface="Times New Roman" panose="02020603050405020304" pitchFamily="18" charset="0"/>
                        </a:rPr>
                        <a:t>3,050</a:t>
                      </a:r>
                    </a:p>
                  </a:txBody>
                  <a:tcPr marL="9525" marR="9525" marT="9525"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ysDash"/>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ctr" defTabSz="914400" rtl="1" eaLnBrk="1" fontAlgn="b" latinLnBrk="0" hangingPunct="1"/>
                      <a:r>
                        <a:rPr lang="en-US" sz="1600" b="0" i="0" u="none" strike="noStrike" kern="1200">
                          <a:solidFill>
                            <a:srgbClr val="000000"/>
                          </a:solidFill>
                          <a:effectLst/>
                          <a:latin typeface="Times New Roman" panose="02020603050405020304" pitchFamily="18" charset="0"/>
                          <a:ea typeface="+mn-ea"/>
                          <a:cs typeface="Times New Roman" panose="02020603050405020304" pitchFamily="18" charset="0"/>
                        </a:rPr>
                        <a:t>3,559</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ysDash"/>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ctr" defTabSz="914400" rtl="1" eaLnBrk="1" fontAlgn="b" latinLnBrk="0" hangingPunct="1"/>
                      <a:r>
                        <a:rPr lang="en-US" sz="1600" b="0" i="0" u="none" strike="noStrike" kern="1200">
                          <a:solidFill>
                            <a:srgbClr val="000000"/>
                          </a:solidFill>
                          <a:effectLst/>
                          <a:latin typeface="Times New Roman" panose="02020603050405020304" pitchFamily="18" charset="0"/>
                          <a:ea typeface="+mn-ea"/>
                          <a:cs typeface="Times New Roman" panose="02020603050405020304" pitchFamily="18" charset="0"/>
                        </a:rPr>
                        <a:t>4,516</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ysDash"/>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ctr" defTabSz="914400" rtl="1" eaLnBrk="1" fontAlgn="b" latinLnBrk="0" hangingPunct="1"/>
                      <a:r>
                        <a:rPr lang="en-US" sz="16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5,614</a:t>
                      </a:r>
                    </a:p>
                  </a:txBody>
                  <a:tcPr marL="9525" marR="9525" marT="9525"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ysDash"/>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ctr" defTabSz="914400" rtl="1" eaLnBrk="1" fontAlgn="b" latinLnBrk="0" hangingPunct="1"/>
                      <a:r>
                        <a:rPr lang="en-US" sz="16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1.6%</a:t>
                      </a:r>
                    </a:p>
                  </a:txBody>
                  <a:tcPr marL="9525" marR="9525" marT="9525"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ysDash"/>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ctr" defTabSz="914400" rtl="1" eaLnBrk="1" fontAlgn="b" latinLnBrk="0" hangingPunct="1"/>
                      <a:r>
                        <a:rPr lang="en-US" sz="16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2.4%</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ysDash"/>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ctr" defTabSz="914400" rtl="1" eaLnBrk="1" fontAlgn="b" latinLnBrk="0" hangingPunct="1"/>
                      <a:r>
                        <a:rPr lang="en-US" sz="16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2.2%</a:t>
                      </a:r>
                    </a:p>
                  </a:txBody>
                  <a:tcPr marL="9525" marR="9525" marT="9525" marB="0" anchor="ctr">
                    <a:lnL w="12700" cap="flat" cmpd="sng" algn="ctr">
                      <a:noFill/>
                      <a:prstDash val="solid"/>
                      <a:round/>
                      <a:headEnd type="none" w="med" len="med"/>
                      <a:tailEnd type="none" w="med" len="med"/>
                    </a:lnL>
                    <a:lnT w="12700" cap="flat" cmpd="sng" algn="ctr">
                      <a:noFill/>
                      <a:prstDash val="sysDash"/>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10007"/>
                  </a:ext>
                </a:extLst>
              </a:tr>
            </a:tbl>
          </a:graphicData>
        </a:graphic>
      </p:graphicFrame>
    </p:spTree>
    <p:extLst>
      <p:ext uri="{BB962C8B-B14F-4D97-AF65-F5344CB8AC3E}">
        <p14:creationId xmlns:p14="http://schemas.microsoft.com/office/powerpoint/2010/main" val="98417287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idx="4294967295"/>
          </p:nvPr>
        </p:nvSpPr>
        <p:spPr>
          <a:xfrm>
            <a:off x="1043607" y="138512"/>
            <a:ext cx="7560839" cy="1094815"/>
          </a:xfrm>
        </p:spPr>
        <p:txBody>
          <a:bodyPr>
            <a:normAutofit/>
          </a:bodyPr>
          <a:lstStyle/>
          <a:p>
            <a:pPr algn="l" rtl="0"/>
            <a:r>
              <a:rPr lang="en-US" sz="3200" dirty="0"/>
              <a:t>Cement Import Forecasts, 2018-2048,</a:t>
            </a:r>
            <a:br>
              <a:rPr lang="en-US" sz="3200" dirty="0"/>
            </a:br>
            <a:r>
              <a:rPr lang="en-US" sz="3200" dirty="0"/>
              <a:t>in Thousands of Tons</a:t>
            </a:r>
            <a:endParaRPr lang="he-IL" sz="3400" dirty="0"/>
          </a:p>
        </p:txBody>
      </p:sp>
      <p:sp>
        <p:nvSpPr>
          <p:cNvPr id="4" name="מציין מיקום של מספר שקופית 3"/>
          <p:cNvSpPr>
            <a:spLocks noGrp="1"/>
          </p:cNvSpPr>
          <p:nvPr>
            <p:ph type="sldNum" sz="quarter" idx="12"/>
          </p:nvPr>
        </p:nvSpPr>
        <p:spPr/>
        <p:txBody>
          <a:bodyPr/>
          <a:lstStyle/>
          <a:p>
            <a:fld id="{3AA8EF2C-FD37-4154-B473-DEA434E64DDA}" type="slidenum">
              <a:rPr lang="he-IL" smtClean="0"/>
              <a:pPr/>
              <a:t>33</a:t>
            </a:fld>
            <a:endParaRPr lang="he-IL" dirty="0"/>
          </a:p>
        </p:txBody>
      </p:sp>
      <p:graphicFrame>
        <p:nvGraphicFramePr>
          <p:cNvPr id="5" name="טבלה 4"/>
          <p:cNvGraphicFramePr>
            <a:graphicFrameLocks noGrp="1"/>
          </p:cNvGraphicFramePr>
          <p:nvPr>
            <p:extLst>
              <p:ext uri="{D42A27DB-BD31-4B8C-83A1-F6EECF244321}">
                <p14:modId xmlns:p14="http://schemas.microsoft.com/office/powerpoint/2010/main" val="3190599750"/>
              </p:ext>
            </p:extLst>
          </p:nvPr>
        </p:nvGraphicFramePr>
        <p:xfrm>
          <a:off x="827581" y="1206935"/>
          <a:ext cx="7776868" cy="4965337"/>
        </p:xfrm>
        <a:graphic>
          <a:graphicData uri="http://schemas.openxmlformats.org/drawingml/2006/table">
            <a:tbl>
              <a:tblPr firstRow="1" bandRow="1">
                <a:tableStyleId>{0E3FDE45-AF77-4B5C-9715-49D594BDF05E}</a:tableStyleId>
              </a:tblPr>
              <a:tblGrid>
                <a:gridCol w="2448272">
                  <a:extLst>
                    <a:ext uri="{9D8B030D-6E8A-4147-A177-3AD203B41FA5}">
                      <a16:colId xmlns="" xmlns:a16="http://schemas.microsoft.com/office/drawing/2014/main" val="20000"/>
                    </a:ext>
                  </a:extLst>
                </a:gridCol>
                <a:gridCol w="761228">
                  <a:extLst>
                    <a:ext uri="{9D8B030D-6E8A-4147-A177-3AD203B41FA5}">
                      <a16:colId xmlns="" xmlns:a16="http://schemas.microsoft.com/office/drawing/2014/main" val="20001"/>
                    </a:ext>
                  </a:extLst>
                </a:gridCol>
                <a:gridCol w="761228">
                  <a:extLst>
                    <a:ext uri="{9D8B030D-6E8A-4147-A177-3AD203B41FA5}">
                      <a16:colId xmlns="" xmlns:a16="http://schemas.microsoft.com/office/drawing/2014/main" val="20002"/>
                    </a:ext>
                  </a:extLst>
                </a:gridCol>
                <a:gridCol w="761228">
                  <a:extLst>
                    <a:ext uri="{9D8B030D-6E8A-4147-A177-3AD203B41FA5}">
                      <a16:colId xmlns="" xmlns:a16="http://schemas.microsoft.com/office/drawing/2014/main" val="20003"/>
                    </a:ext>
                  </a:extLst>
                </a:gridCol>
                <a:gridCol w="761228">
                  <a:extLst>
                    <a:ext uri="{9D8B030D-6E8A-4147-A177-3AD203B41FA5}">
                      <a16:colId xmlns="" xmlns:a16="http://schemas.microsoft.com/office/drawing/2014/main" val="20004"/>
                    </a:ext>
                  </a:extLst>
                </a:gridCol>
                <a:gridCol w="761228">
                  <a:extLst>
                    <a:ext uri="{9D8B030D-6E8A-4147-A177-3AD203B41FA5}">
                      <a16:colId xmlns="" xmlns:a16="http://schemas.microsoft.com/office/drawing/2014/main" val="20005"/>
                    </a:ext>
                  </a:extLst>
                </a:gridCol>
                <a:gridCol w="761228">
                  <a:extLst>
                    <a:ext uri="{9D8B030D-6E8A-4147-A177-3AD203B41FA5}">
                      <a16:colId xmlns="" xmlns:a16="http://schemas.microsoft.com/office/drawing/2014/main" val="20006"/>
                    </a:ext>
                  </a:extLst>
                </a:gridCol>
                <a:gridCol w="761228">
                  <a:extLst>
                    <a:ext uri="{9D8B030D-6E8A-4147-A177-3AD203B41FA5}">
                      <a16:colId xmlns="" xmlns:a16="http://schemas.microsoft.com/office/drawing/2014/main" val="20007"/>
                    </a:ext>
                  </a:extLst>
                </a:gridCol>
              </a:tblGrid>
              <a:tr h="626842">
                <a:tc>
                  <a:txBody>
                    <a:bodyPr/>
                    <a:lstStyle/>
                    <a:p>
                      <a:pPr algn="l" rtl="0" fontAlgn="b"/>
                      <a:r>
                        <a:rPr lang="he-IL" sz="1400" b="0" u="none" strike="noStrike" kern="1200" dirty="0">
                          <a:solidFill>
                            <a:schemeClr val="tx1"/>
                          </a:solidFill>
                          <a:latin typeface="+mn-lt"/>
                          <a:ea typeface="+mn-ea"/>
                          <a:cs typeface="+mn-cs"/>
                        </a:rPr>
                        <a:t> </a:t>
                      </a:r>
                    </a:p>
                  </a:txBody>
                  <a:tcPr marL="9525" marR="9525" marT="9525" marB="0" anchor="ctr">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fontAlgn="b" latinLnBrk="0" hangingPunct="1"/>
                      <a:r>
                        <a:rPr lang="en-US" sz="1600" b="0" u="none" strike="noStrike" kern="1200" dirty="0">
                          <a:solidFill>
                            <a:schemeClr val="tx1"/>
                          </a:solidFill>
                          <a:latin typeface="+mn-lt"/>
                          <a:ea typeface="+mn-ea"/>
                          <a:cs typeface="+mn-cs"/>
                        </a:rPr>
                        <a:t>2018</a:t>
                      </a:r>
                      <a:endParaRPr lang="he-IL" sz="1600" b="0" u="none" strike="noStrike" kern="1200" dirty="0">
                        <a:solidFill>
                          <a:schemeClr val="tx1"/>
                        </a:solidFill>
                        <a:latin typeface="+mn-lt"/>
                        <a:ea typeface="+mn-ea"/>
                        <a:cs typeface="+mn-cs"/>
                      </a:endParaRPr>
                    </a:p>
                  </a:txBody>
                  <a:tcPr marL="9525" marR="9525" marT="9525"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fontAlgn="b" latinLnBrk="0" hangingPunct="1"/>
                      <a:r>
                        <a:rPr lang="en-US" sz="1600" b="0" u="none" strike="noStrike" kern="1200" dirty="0">
                          <a:solidFill>
                            <a:schemeClr val="tx1"/>
                          </a:solidFill>
                          <a:latin typeface="+mn-lt"/>
                          <a:ea typeface="+mn-ea"/>
                          <a:cs typeface="+mn-cs"/>
                        </a:rPr>
                        <a:t>2028</a:t>
                      </a:r>
                      <a:endParaRPr lang="he-IL" sz="1600" b="0" u="none" strike="noStrike" kern="1200" dirty="0">
                        <a:solidFill>
                          <a:schemeClr val="tx1"/>
                        </a:solidFill>
                        <a:latin typeface="+mn-lt"/>
                        <a:ea typeface="+mn-ea"/>
                        <a:cs typeface="+mn-cs"/>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fontAlgn="b" latinLnBrk="0" hangingPunct="1"/>
                      <a:r>
                        <a:rPr lang="en-US" sz="1600" b="0" u="none" strike="noStrike" kern="1200" dirty="0">
                          <a:solidFill>
                            <a:schemeClr val="tx1"/>
                          </a:solidFill>
                          <a:latin typeface="+mn-lt"/>
                          <a:ea typeface="+mn-ea"/>
                          <a:cs typeface="+mn-cs"/>
                        </a:rPr>
                        <a:t>2038</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fontAlgn="b" latinLnBrk="0" hangingPunct="1"/>
                      <a:r>
                        <a:rPr lang="en-US" sz="1600" b="0" u="none" strike="noStrike" kern="1200" dirty="0">
                          <a:solidFill>
                            <a:schemeClr val="tx1"/>
                          </a:solidFill>
                          <a:latin typeface="+mn-lt"/>
                          <a:ea typeface="+mn-ea"/>
                          <a:cs typeface="+mn-cs"/>
                        </a:rPr>
                        <a:t>2048</a:t>
                      </a:r>
                      <a:endParaRPr lang="he-IL" sz="1600" b="0" u="none" strike="noStrike" kern="1200" dirty="0">
                        <a:solidFill>
                          <a:schemeClr val="tx1"/>
                        </a:solidFill>
                        <a:latin typeface="+mn-lt"/>
                        <a:ea typeface="+mn-ea"/>
                        <a:cs typeface="+mn-cs"/>
                      </a:endParaRPr>
                    </a:p>
                  </a:txBody>
                  <a:tcPr marL="9525" marR="9525" marT="9525"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1" eaLnBrk="1" fontAlgn="b" latinLnBrk="0" hangingPunct="1"/>
                      <a:r>
                        <a:rPr lang="he-IL" sz="1600" b="0" u="none" strike="noStrike" kern="1200" dirty="0">
                          <a:solidFill>
                            <a:schemeClr val="tx1"/>
                          </a:solidFill>
                          <a:latin typeface="+mn-lt"/>
                          <a:ea typeface="+mn-ea"/>
                          <a:cs typeface="+mn-cs"/>
                        </a:rPr>
                        <a:t>2019-2028</a:t>
                      </a:r>
                    </a:p>
                  </a:txBody>
                  <a:tcPr marL="9525" marR="9525" marT="9525"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1" eaLnBrk="1" fontAlgn="b" latinLnBrk="0" hangingPunct="1"/>
                      <a:r>
                        <a:rPr lang="he-IL" sz="1600" b="0" u="none" strike="noStrike" kern="1200" dirty="0">
                          <a:solidFill>
                            <a:schemeClr val="tx1"/>
                          </a:solidFill>
                          <a:latin typeface="+mn-lt"/>
                          <a:ea typeface="+mn-ea"/>
                          <a:cs typeface="+mn-cs"/>
                        </a:rPr>
                        <a:t>2029-2038</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1" eaLnBrk="1" fontAlgn="b" latinLnBrk="0" hangingPunct="1"/>
                      <a:r>
                        <a:rPr lang="he-IL" sz="1600" b="0" u="none" strike="noStrike" kern="1200" dirty="0">
                          <a:solidFill>
                            <a:schemeClr val="tx1"/>
                          </a:solidFill>
                          <a:latin typeface="+mn-lt"/>
                          <a:ea typeface="+mn-ea"/>
                          <a:cs typeface="+mn-cs"/>
                        </a:rPr>
                        <a:t>2039-2048</a:t>
                      </a:r>
                    </a:p>
                  </a:txBody>
                  <a:tcPr marL="9525" marR="9525" marT="9525" marB="0" anchor="ctr">
                    <a:lnL w="12700" cap="flat" cmpd="sng" algn="ctr">
                      <a:noFill/>
                      <a:prstDash val="solid"/>
                      <a:round/>
                      <a:headEnd type="none" w="med" len="med"/>
                      <a:tailEnd type="none" w="med" len="med"/>
                    </a:lnL>
                    <a:lnR>
                      <a:noFill/>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10000"/>
                  </a:ext>
                </a:extLst>
              </a:tr>
              <a:tr h="626842">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400" b="0" i="0" u="none" strike="noStrike" kern="1200" baseline="0" dirty="0">
                          <a:solidFill>
                            <a:srgbClr val="000000"/>
                          </a:solidFill>
                          <a:effectLst/>
                          <a:latin typeface="Calibri" panose="020F0502020204030204" pitchFamily="34" charset="0"/>
                          <a:ea typeface="+mn-ea"/>
                          <a:cs typeface="+mn-cs"/>
                        </a:rPr>
                        <a:t> Thousands Tons</a:t>
                      </a:r>
                      <a:endParaRPr lang="he-IL" sz="2000" b="0" i="0" u="none" strike="noStrike" kern="1200" dirty="0">
                        <a:solidFill>
                          <a:srgbClr val="000000"/>
                        </a:solidFill>
                        <a:effectLst/>
                        <a:latin typeface="Calibri" panose="020F0502020204030204" pitchFamily="34" charset="0"/>
                        <a:ea typeface="+mn-ea"/>
                        <a:cs typeface="+mn-cs"/>
                      </a:endParaRPr>
                    </a:p>
                  </a:txBody>
                  <a:tcPr marL="9525" marR="9525" marT="9525"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alpha val="20000"/>
                      </a:schemeClr>
                    </a:solidFill>
                  </a:tcPr>
                </a:tc>
                <a:tc gridSpan="4">
                  <a:txBody>
                    <a:bodyPr/>
                    <a:lstStyle/>
                    <a:p>
                      <a:pPr marL="0" algn="ctr" defTabSz="914400" rtl="0" eaLnBrk="1" fontAlgn="b" latinLnBrk="0" hangingPunct="1"/>
                      <a:r>
                        <a:rPr lang="en-US" sz="1600" b="0" u="none" strike="noStrike" kern="1200" dirty="0">
                          <a:solidFill>
                            <a:schemeClr val="tx1"/>
                          </a:solidFill>
                          <a:latin typeface="+mn-lt"/>
                          <a:ea typeface="+mn-ea"/>
                          <a:cs typeface="+mn-cs"/>
                        </a:rPr>
                        <a:t>level</a:t>
                      </a:r>
                      <a:endParaRPr lang="he-IL" sz="1600" b="0" u="none" strike="noStrike" kern="1200" dirty="0">
                        <a:solidFill>
                          <a:schemeClr val="tx1"/>
                        </a:solidFill>
                        <a:latin typeface="+mn-lt"/>
                        <a:ea typeface="+mn-ea"/>
                        <a:cs typeface="+mn-cs"/>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alpha val="20000"/>
                      </a:schemeClr>
                    </a:solidFill>
                  </a:tcPr>
                </a:tc>
                <a:tc hMerge="1">
                  <a:txBody>
                    <a:bodyPr/>
                    <a:lstStyle/>
                    <a:p>
                      <a:pPr marL="0" algn="ctr" defTabSz="914400" rtl="0" eaLnBrk="1" fontAlgn="b" latinLnBrk="0" hangingPunct="1"/>
                      <a:endParaRPr lang="he-IL" sz="2100" b="0" u="none" strike="noStrike" kern="1200" dirty="0">
                        <a:solidFill>
                          <a:schemeClr val="tx1"/>
                        </a:solidFill>
                        <a:latin typeface="+mn-lt"/>
                        <a:ea typeface="+mn-ea"/>
                        <a:cs typeface="+mn-cs"/>
                      </a:endParaRPr>
                    </a:p>
                  </a:txBody>
                  <a:tcPr marL="9525" marR="9525" marT="9525"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alpha val="20000"/>
                      </a:schemeClr>
                    </a:solidFill>
                  </a:tcPr>
                </a:tc>
                <a:tc hMerge="1">
                  <a:txBody>
                    <a:bodyPr/>
                    <a:lstStyle/>
                    <a:p>
                      <a:pPr marL="0" algn="ctr" defTabSz="914400" rtl="0" eaLnBrk="1" fontAlgn="b" latinLnBrk="0" hangingPunct="1"/>
                      <a:endParaRPr lang="en-US" sz="2100" b="0" u="none" strike="noStrike" kern="1200" dirty="0">
                        <a:solidFill>
                          <a:schemeClr val="tx1"/>
                        </a:solidFill>
                        <a:latin typeface="+mn-lt"/>
                        <a:ea typeface="+mn-ea"/>
                        <a:cs typeface="+mn-cs"/>
                      </a:endParaRPr>
                    </a:p>
                  </a:txBody>
                  <a:tcPr marL="0" marR="0"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alpha val="20000"/>
                      </a:schemeClr>
                    </a:solidFill>
                  </a:tcPr>
                </a:tc>
                <a:tc hMerge="1">
                  <a:txBody>
                    <a:bodyPr/>
                    <a:lstStyle/>
                    <a:p>
                      <a:pPr marL="0" algn="ctr" defTabSz="914400" rtl="0" eaLnBrk="1" fontAlgn="b" latinLnBrk="0" hangingPunct="1"/>
                      <a:endParaRPr lang="he-IL" sz="2100" b="0" u="none" strike="noStrike" kern="1200" dirty="0">
                        <a:solidFill>
                          <a:schemeClr val="tx1"/>
                        </a:solidFill>
                        <a:latin typeface="+mn-lt"/>
                        <a:ea typeface="+mn-ea"/>
                        <a:cs typeface="+mn-cs"/>
                      </a:endParaRPr>
                    </a:p>
                  </a:txBody>
                  <a:tcPr marL="9525" marR="9525" marT="9525"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alpha val="20000"/>
                      </a:schemeClr>
                    </a:solidFill>
                  </a:tcPr>
                </a:tc>
                <a:tc gridSpan="3">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600" b="0" u="none" strike="noStrike" kern="1200" baseline="0" dirty="0">
                          <a:solidFill>
                            <a:schemeClr val="tx1"/>
                          </a:solidFill>
                          <a:latin typeface="+mn-lt"/>
                          <a:ea typeface="+mn-ea"/>
                          <a:cs typeface="+mn-cs"/>
                        </a:rPr>
                        <a:t>average annual p</a:t>
                      </a:r>
                      <a:r>
                        <a:rPr lang="en-US" sz="1600" b="0" u="none" strike="noStrike" kern="1200" dirty="0">
                          <a:solidFill>
                            <a:schemeClr val="tx1"/>
                          </a:solidFill>
                          <a:latin typeface="+mn-lt"/>
                          <a:ea typeface="+mn-ea"/>
                          <a:cs typeface="+mn-cs"/>
                        </a:rPr>
                        <a:t>ercent change </a:t>
                      </a:r>
                      <a:endParaRPr lang="he-IL" sz="1600" b="0" u="none" strike="noStrike" kern="1200" dirty="0">
                        <a:solidFill>
                          <a:schemeClr val="tx1"/>
                        </a:solidFill>
                        <a:latin typeface="+mn-lt"/>
                        <a:ea typeface="+mn-ea"/>
                        <a:cs typeface="+mn-cs"/>
                      </a:endParaRPr>
                    </a:p>
                  </a:txBody>
                  <a:tcPr marL="9525" marR="9525" marT="9525"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alpha val="20000"/>
                      </a:schemeClr>
                    </a:solidFill>
                  </a:tcPr>
                </a:tc>
                <a:tc hMerge="1">
                  <a:txBody>
                    <a:bodyPr/>
                    <a:lstStyle/>
                    <a:p>
                      <a:pPr marL="0" algn="ctr" defTabSz="914400" rtl="0" eaLnBrk="1" fontAlgn="b" latinLnBrk="0" hangingPunct="1"/>
                      <a:endParaRPr lang="he-IL" sz="2100" b="0" u="none" strike="noStrike" kern="1200" dirty="0">
                        <a:solidFill>
                          <a:schemeClr val="tx1"/>
                        </a:solidFill>
                        <a:latin typeface="+mn-lt"/>
                        <a:ea typeface="+mn-ea"/>
                        <a:cs typeface="+mn-cs"/>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alpha val="20000"/>
                      </a:schemeClr>
                    </a:solidFill>
                  </a:tcPr>
                </a:tc>
                <a:tc hMerge="1">
                  <a:txBody>
                    <a:bodyPr/>
                    <a:lstStyle/>
                    <a:p>
                      <a:pPr marL="0" algn="ctr" defTabSz="914400" rtl="0" eaLnBrk="1" fontAlgn="b" latinLnBrk="0" hangingPunct="1"/>
                      <a:endParaRPr lang="he-IL" sz="2100" b="0" u="none" strike="noStrike" kern="1200" dirty="0">
                        <a:solidFill>
                          <a:schemeClr val="tx1"/>
                        </a:solidFill>
                        <a:latin typeface="+mn-lt"/>
                        <a:ea typeface="+mn-ea"/>
                        <a:cs typeface="+mn-cs"/>
                      </a:endParaRPr>
                    </a:p>
                  </a:txBody>
                  <a:tcPr marL="9525" marR="9525" marT="9525" marB="0" anchor="ctr">
                    <a:lnL w="12700" cap="flat" cmpd="sng" algn="ctr">
                      <a:noFill/>
                      <a:prstDash val="solid"/>
                      <a:round/>
                      <a:headEnd type="none" w="med" len="med"/>
                      <a:tailEnd type="none" w="med" len="med"/>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alpha val="20000"/>
                      </a:schemeClr>
                    </a:solidFill>
                  </a:tcPr>
                </a:tc>
                <a:extLst>
                  <a:ext uri="{0D108BD9-81ED-4DB2-BD59-A6C34878D82A}">
                    <a16:rowId xmlns="" xmlns:a16="http://schemas.microsoft.com/office/drawing/2014/main" val="10001"/>
                  </a:ext>
                </a:extLst>
              </a:tr>
              <a:tr h="521089">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he-IL" sz="2000" b="0" i="0" u="none" strike="noStrike" kern="1200" dirty="0">
                          <a:solidFill>
                            <a:srgbClr val="000000"/>
                          </a:solidFill>
                          <a:effectLst/>
                          <a:latin typeface="Calibri" panose="020F0502020204030204" pitchFamily="34" charset="0"/>
                          <a:ea typeface="+mn-ea"/>
                          <a:cs typeface="+mn-cs"/>
                        </a:rPr>
                        <a:t> </a:t>
                      </a:r>
                      <a:r>
                        <a:rPr lang="en-US" sz="2000" b="0" i="0" u="none" strike="noStrike" kern="1200" dirty="0">
                          <a:solidFill>
                            <a:srgbClr val="000000"/>
                          </a:solidFill>
                          <a:effectLst/>
                          <a:latin typeface="Calibri" panose="020F0502020204030204" pitchFamily="34" charset="0"/>
                          <a:ea typeface="+mn-ea"/>
                          <a:cs typeface="+mn-cs"/>
                        </a:rPr>
                        <a:t>Local (Israel)</a:t>
                      </a:r>
                      <a:r>
                        <a:rPr lang="en-US" sz="2000" b="0" i="0" u="none" strike="noStrike" kern="1200" baseline="0" dirty="0">
                          <a:solidFill>
                            <a:srgbClr val="000000"/>
                          </a:solidFill>
                          <a:effectLst/>
                          <a:latin typeface="Calibri" panose="020F0502020204030204" pitchFamily="34" charset="0"/>
                          <a:ea typeface="+mn-ea"/>
                          <a:cs typeface="+mn-cs"/>
                        </a:rPr>
                        <a:t> Demand</a:t>
                      </a:r>
                      <a:endParaRPr lang="he-IL" sz="2000" b="0" i="0" u="none" strike="noStrike" kern="1200" dirty="0">
                        <a:solidFill>
                          <a:srgbClr val="000000"/>
                        </a:solidFill>
                        <a:effectLst/>
                        <a:latin typeface="Calibri" panose="020F0502020204030204" pitchFamily="34" charset="0"/>
                        <a:ea typeface="+mn-ea"/>
                        <a:cs typeface="+mn-cs"/>
                      </a:endParaRPr>
                    </a:p>
                  </a:txBody>
                  <a:tcPr marL="9525" marR="9525" marT="9525"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noFill/>
                  </a:tcPr>
                </a:tc>
                <a:tc>
                  <a:txBody>
                    <a:bodyPr/>
                    <a:lstStyle/>
                    <a:p>
                      <a:pPr marL="0" algn="ctr" defTabSz="914400" rtl="1" eaLnBrk="1" fontAlgn="b" latinLnBrk="0" hangingPunct="1"/>
                      <a:r>
                        <a:rPr lang="en-US" sz="16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6,930</a:t>
                      </a:r>
                    </a:p>
                  </a:txBody>
                  <a:tcPr marL="9525" marR="9525" marT="9525"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noFill/>
                  </a:tcPr>
                </a:tc>
                <a:tc>
                  <a:txBody>
                    <a:bodyPr/>
                    <a:lstStyle/>
                    <a:p>
                      <a:pPr marL="0" algn="ctr" defTabSz="914400" rtl="1" eaLnBrk="1" fontAlgn="b" latinLnBrk="0" hangingPunct="1"/>
                      <a:r>
                        <a:rPr lang="he-IL" sz="16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8,494</a:t>
                      </a:r>
                      <a:endParaRPr lang="en-US" sz="1600" b="0" i="0" u="none" strike="noStrike" kern="1200" dirty="0">
                        <a:solidFill>
                          <a:srgbClr val="000000"/>
                        </a:solidFill>
                        <a:effectLst/>
                        <a:latin typeface="Times New Roman" panose="02020603050405020304" pitchFamily="18" charset="0"/>
                        <a:ea typeface="+mn-ea"/>
                        <a:cs typeface="Times New Roman" panose="02020603050405020304" pitchFamily="18" charset="0"/>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noFill/>
                  </a:tcPr>
                </a:tc>
                <a:tc>
                  <a:txBody>
                    <a:bodyPr/>
                    <a:lstStyle/>
                    <a:p>
                      <a:pPr marL="0" algn="ctr" defTabSz="914400" rtl="1" eaLnBrk="1" fontAlgn="b" latinLnBrk="0" hangingPunct="1"/>
                      <a:r>
                        <a:rPr lang="en-US" sz="16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9,826</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noFill/>
                  </a:tcPr>
                </a:tc>
                <a:tc>
                  <a:txBody>
                    <a:bodyPr/>
                    <a:lstStyle/>
                    <a:p>
                      <a:pPr marL="0" algn="ctr" defTabSz="914400" rtl="1" eaLnBrk="1" fontAlgn="b" latinLnBrk="0" hangingPunct="1"/>
                      <a:r>
                        <a:rPr lang="en-US" sz="16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11,199</a:t>
                      </a:r>
                    </a:p>
                  </a:txBody>
                  <a:tcPr marL="9525" marR="9525" marT="9525"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noFill/>
                  </a:tcPr>
                </a:tc>
                <a:tc>
                  <a:txBody>
                    <a:bodyPr/>
                    <a:lstStyle/>
                    <a:p>
                      <a:pPr marL="0" algn="ctr" defTabSz="914400" rtl="1" eaLnBrk="1" fontAlgn="b" latinLnBrk="0" hangingPunct="1"/>
                      <a:r>
                        <a:rPr lang="en-US" sz="16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2.1%</a:t>
                      </a:r>
                    </a:p>
                  </a:txBody>
                  <a:tcPr marL="9525" marR="9525" marT="9525"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bg1"/>
                    </a:solidFill>
                  </a:tcPr>
                </a:tc>
                <a:tc>
                  <a:txBody>
                    <a:bodyPr/>
                    <a:lstStyle/>
                    <a:p>
                      <a:pPr marL="0" algn="ctr" defTabSz="914400" rtl="1" eaLnBrk="1" fontAlgn="b" latinLnBrk="0" hangingPunct="1"/>
                      <a:r>
                        <a:rPr lang="en-US" sz="16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1.5%</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bg1"/>
                    </a:solidFill>
                  </a:tcPr>
                </a:tc>
                <a:tc>
                  <a:txBody>
                    <a:bodyPr/>
                    <a:lstStyle/>
                    <a:p>
                      <a:pPr marL="0" algn="ctr" defTabSz="914400" rtl="1" eaLnBrk="1" fontAlgn="b" latinLnBrk="0" hangingPunct="1"/>
                      <a:r>
                        <a:rPr lang="en-US" sz="16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1.3%</a:t>
                      </a:r>
                    </a:p>
                  </a:txBody>
                  <a:tcPr marL="9525" marR="9525" marT="9525" marB="0" anchor="ctr">
                    <a:lnL w="12700" cap="flat" cmpd="sng" algn="ctr">
                      <a:noFill/>
                      <a:prstDash val="solid"/>
                      <a:round/>
                      <a:headEnd type="none" w="med" len="med"/>
                      <a:tailEnd type="none" w="med" len="med"/>
                    </a:lnL>
                    <a:lnT w="12700" cap="flat" cmpd="sng" algn="ctr">
                      <a:solidFill>
                        <a:schemeClr val="tx1"/>
                      </a:solidFill>
                      <a:prstDash val="solid"/>
                      <a:round/>
                      <a:headEnd type="none" w="med" len="med"/>
                      <a:tailEnd type="none" w="med" len="med"/>
                    </a:lnT>
                    <a:solidFill>
                      <a:schemeClr val="bg1"/>
                    </a:solidFill>
                  </a:tcPr>
                </a:tc>
                <a:extLst>
                  <a:ext uri="{0D108BD9-81ED-4DB2-BD59-A6C34878D82A}">
                    <a16:rowId xmlns="" xmlns:a16="http://schemas.microsoft.com/office/drawing/2014/main" val="10002"/>
                  </a:ext>
                </a:extLst>
              </a:tr>
              <a:tr h="540148">
                <a:tc>
                  <a:txBody>
                    <a:bodyPr/>
                    <a:lstStyle/>
                    <a:p>
                      <a:pPr marL="0" algn="l" defTabSz="914400" rtl="0" eaLnBrk="1" fontAlgn="b" latinLnBrk="0" hangingPunct="1"/>
                      <a:r>
                        <a:rPr lang="en-US" sz="2000" b="0" i="0" u="none" strike="noStrike" kern="1200" dirty="0">
                          <a:solidFill>
                            <a:srgbClr val="000000"/>
                          </a:solidFill>
                          <a:effectLst/>
                          <a:latin typeface="Calibri" panose="020F0502020204030204" pitchFamily="34" charset="0"/>
                          <a:ea typeface="+mn-ea"/>
                          <a:cs typeface="+mn-cs"/>
                        </a:rPr>
                        <a:t> </a:t>
                      </a:r>
                      <a:r>
                        <a:rPr lang="en-US" sz="2000" b="0" i="0" u="none" strike="noStrike" kern="1200" dirty="0" smtClean="0">
                          <a:solidFill>
                            <a:srgbClr val="000000"/>
                          </a:solidFill>
                          <a:effectLst/>
                          <a:latin typeface="Calibri" panose="020F0502020204030204" pitchFamily="34" charset="0"/>
                          <a:ea typeface="+mn-ea"/>
                          <a:cs typeface="+mn-cs"/>
                        </a:rPr>
                        <a:t>Palestine</a:t>
                      </a:r>
                      <a:r>
                        <a:rPr lang="en-US" sz="2000" b="0" i="0" u="none" strike="noStrike" kern="1200" baseline="0" dirty="0" smtClean="0">
                          <a:solidFill>
                            <a:srgbClr val="000000"/>
                          </a:solidFill>
                          <a:effectLst/>
                          <a:latin typeface="Calibri" panose="020F0502020204030204" pitchFamily="34" charset="0"/>
                          <a:ea typeface="+mn-ea"/>
                          <a:cs typeface="+mn-cs"/>
                        </a:rPr>
                        <a:t> Authority and Gaza Demand</a:t>
                      </a:r>
                      <a:endParaRPr lang="he-IL" sz="1400" b="0" i="0" u="none" strike="noStrike" kern="1200" dirty="0">
                        <a:solidFill>
                          <a:srgbClr val="000000"/>
                        </a:solidFill>
                        <a:effectLst/>
                        <a:latin typeface="Calibri" panose="020F0502020204030204" pitchFamily="34" charset="0"/>
                        <a:ea typeface="+mn-ea"/>
                        <a:cs typeface="+mn-cs"/>
                      </a:endParaRPr>
                    </a:p>
                  </a:txBody>
                  <a:tcPr marL="9525" marR="9525" marT="9525" marB="0" anchor="ctr">
                    <a:lnR w="12700" cap="flat" cmpd="sng" algn="ctr">
                      <a:solidFill>
                        <a:schemeClr val="tx1"/>
                      </a:solidFill>
                      <a:prstDash val="solid"/>
                      <a:round/>
                      <a:headEnd type="none" w="med" len="med"/>
                      <a:tailEnd type="none" w="med" len="med"/>
                    </a:lnR>
                    <a:lnB w="28575" cap="flat" cmpd="sng" algn="ctr">
                      <a:noFill/>
                      <a:prstDash val="sysDot"/>
                      <a:round/>
                      <a:headEnd type="none" w="med" len="med"/>
                      <a:tailEnd type="none" w="med" len="med"/>
                    </a:lnB>
                    <a:noFill/>
                  </a:tcPr>
                </a:tc>
                <a:tc>
                  <a:txBody>
                    <a:bodyPr/>
                    <a:lstStyle/>
                    <a:p>
                      <a:pPr marL="0" algn="ctr" defTabSz="914400" rtl="1" eaLnBrk="1" fontAlgn="b" latinLnBrk="0" hangingPunct="1"/>
                      <a:r>
                        <a:rPr lang="en-US" sz="16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2,678</a:t>
                      </a:r>
                    </a:p>
                  </a:txBody>
                  <a:tcPr marL="9525" marR="9525" marT="9525"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B w="28575" cap="flat" cmpd="sng" algn="ctr">
                      <a:noFill/>
                      <a:prstDash val="sysDot"/>
                      <a:round/>
                      <a:headEnd type="none" w="med" len="med"/>
                      <a:tailEnd type="none" w="med" len="med"/>
                    </a:lnB>
                    <a:noFill/>
                  </a:tcPr>
                </a:tc>
                <a:tc>
                  <a:txBody>
                    <a:bodyPr/>
                    <a:lstStyle/>
                    <a:p>
                      <a:pPr marL="0" algn="ctr" defTabSz="914400" rtl="1" eaLnBrk="1" fontAlgn="b" latinLnBrk="0" hangingPunct="1"/>
                      <a:r>
                        <a:rPr lang="he-IL" sz="16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3,663</a:t>
                      </a:r>
                      <a:endParaRPr lang="en-US" sz="1600" b="0" i="0" u="none" strike="noStrike" kern="1200" dirty="0">
                        <a:solidFill>
                          <a:srgbClr val="000000"/>
                        </a:solidFill>
                        <a:effectLst/>
                        <a:latin typeface="Times New Roman" panose="02020603050405020304" pitchFamily="18" charset="0"/>
                        <a:ea typeface="+mn-ea"/>
                        <a:cs typeface="Times New Roman" panose="02020603050405020304" pitchFamily="18" charset="0"/>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B w="28575" cap="flat" cmpd="sng" algn="ctr">
                      <a:noFill/>
                      <a:prstDash val="sysDot"/>
                      <a:round/>
                      <a:headEnd type="none" w="med" len="med"/>
                      <a:tailEnd type="none" w="med" len="med"/>
                    </a:lnB>
                    <a:noFill/>
                  </a:tcPr>
                </a:tc>
                <a:tc>
                  <a:txBody>
                    <a:bodyPr/>
                    <a:lstStyle/>
                    <a:p>
                      <a:pPr marL="0" algn="ctr" defTabSz="914400" rtl="1" eaLnBrk="1" fontAlgn="b" latinLnBrk="0" hangingPunct="1"/>
                      <a:r>
                        <a:rPr lang="en-US" sz="16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4,553</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B w="28575" cap="flat" cmpd="sng" algn="ctr">
                      <a:noFill/>
                      <a:prstDash val="sysDot"/>
                      <a:round/>
                      <a:headEnd type="none" w="med" len="med"/>
                      <a:tailEnd type="none" w="med" len="med"/>
                    </a:lnB>
                    <a:noFill/>
                  </a:tcPr>
                </a:tc>
                <a:tc>
                  <a:txBody>
                    <a:bodyPr/>
                    <a:lstStyle/>
                    <a:p>
                      <a:pPr marL="0" algn="ctr" defTabSz="914400" rtl="1" eaLnBrk="1" fontAlgn="b" latinLnBrk="0" hangingPunct="1"/>
                      <a:r>
                        <a:rPr lang="en-US" sz="16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5,525</a:t>
                      </a:r>
                    </a:p>
                  </a:txBody>
                  <a:tcPr marL="9525" marR="9525" marT="9525"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B w="28575" cap="flat" cmpd="sng" algn="ctr">
                      <a:noFill/>
                      <a:prstDash val="sysDot"/>
                      <a:round/>
                      <a:headEnd type="none" w="med" len="med"/>
                      <a:tailEnd type="none" w="med" len="med"/>
                    </a:lnB>
                    <a:noFill/>
                  </a:tcPr>
                </a:tc>
                <a:tc>
                  <a:txBody>
                    <a:bodyPr/>
                    <a:lstStyle/>
                    <a:p>
                      <a:pPr marL="0" algn="ctr" defTabSz="914400" rtl="1" eaLnBrk="1" fontAlgn="b" latinLnBrk="0" hangingPunct="1"/>
                      <a:r>
                        <a:rPr lang="en-US" sz="16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3.2%</a:t>
                      </a:r>
                    </a:p>
                  </a:txBody>
                  <a:tcPr marL="9525" marR="9525" marT="9525"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B w="28575" cap="flat" cmpd="sng" algn="ctr">
                      <a:noFill/>
                      <a:prstDash val="sysDot"/>
                      <a:round/>
                      <a:headEnd type="none" w="med" len="med"/>
                      <a:tailEnd type="none" w="med" len="med"/>
                    </a:lnB>
                    <a:noFill/>
                  </a:tcPr>
                </a:tc>
                <a:tc>
                  <a:txBody>
                    <a:bodyPr/>
                    <a:lstStyle/>
                    <a:p>
                      <a:pPr marL="0" algn="ctr" defTabSz="914400" rtl="1" eaLnBrk="1" fontAlgn="b" latinLnBrk="0" hangingPunct="1"/>
                      <a:r>
                        <a:rPr lang="en-US" sz="16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2.2%</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B w="28575" cap="flat" cmpd="sng" algn="ctr">
                      <a:noFill/>
                      <a:prstDash val="sysDot"/>
                      <a:round/>
                      <a:headEnd type="none" w="med" len="med"/>
                      <a:tailEnd type="none" w="med" len="med"/>
                    </a:lnB>
                    <a:noFill/>
                  </a:tcPr>
                </a:tc>
                <a:tc>
                  <a:txBody>
                    <a:bodyPr/>
                    <a:lstStyle/>
                    <a:p>
                      <a:pPr marL="0" algn="ctr" defTabSz="914400" rtl="1" eaLnBrk="1" fontAlgn="b" latinLnBrk="0" hangingPunct="1"/>
                      <a:r>
                        <a:rPr lang="en-US" sz="16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2.0%</a:t>
                      </a:r>
                    </a:p>
                  </a:txBody>
                  <a:tcPr marL="9525" marR="9525" marT="9525" marB="0" anchor="ctr">
                    <a:lnL w="12700" cap="flat" cmpd="sng" algn="ctr">
                      <a:noFill/>
                      <a:prstDash val="solid"/>
                      <a:round/>
                      <a:headEnd type="none" w="med" len="med"/>
                      <a:tailEnd type="none" w="med" len="med"/>
                    </a:lnL>
                    <a:lnB w="28575" cap="flat" cmpd="sng" algn="ctr">
                      <a:noFill/>
                      <a:prstDash val="sysDot"/>
                      <a:round/>
                      <a:headEnd type="none" w="med" len="med"/>
                      <a:tailEnd type="none" w="med" len="med"/>
                    </a:lnB>
                    <a:noFill/>
                  </a:tcPr>
                </a:tc>
                <a:extLst>
                  <a:ext uri="{0D108BD9-81ED-4DB2-BD59-A6C34878D82A}">
                    <a16:rowId xmlns="" xmlns:a16="http://schemas.microsoft.com/office/drawing/2014/main" val="10003"/>
                  </a:ext>
                </a:extLst>
              </a:tr>
              <a:tr h="540148">
                <a:tc>
                  <a:txBody>
                    <a:bodyPr/>
                    <a:lstStyle/>
                    <a:p>
                      <a:pPr marL="0" algn="l" defTabSz="914400" rtl="0" eaLnBrk="1" fontAlgn="b" latinLnBrk="0" hangingPunct="1"/>
                      <a:r>
                        <a:rPr lang="en-US" sz="1400" b="0" i="0" u="none" strike="noStrike" kern="1200" dirty="0">
                          <a:solidFill>
                            <a:srgbClr val="000000"/>
                          </a:solidFill>
                          <a:effectLst/>
                          <a:latin typeface="Calibri" panose="020F0502020204030204" pitchFamily="34" charset="0"/>
                          <a:ea typeface="+mn-ea"/>
                          <a:cs typeface="+mn-cs"/>
                        </a:rPr>
                        <a:t> </a:t>
                      </a:r>
                      <a:r>
                        <a:rPr lang="en-US" sz="2000" b="0" i="0" u="none" strike="noStrike" kern="1200" dirty="0">
                          <a:solidFill>
                            <a:srgbClr val="000000"/>
                          </a:solidFill>
                          <a:effectLst/>
                          <a:latin typeface="Calibri" panose="020F0502020204030204" pitchFamily="34" charset="0"/>
                          <a:ea typeface="+mn-ea"/>
                          <a:cs typeface="+mn-cs"/>
                        </a:rPr>
                        <a:t>Total Cement</a:t>
                      </a:r>
                      <a:r>
                        <a:rPr lang="en-US" sz="2000" b="0" i="0" u="none" strike="noStrike" kern="1200" baseline="0" dirty="0">
                          <a:solidFill>
                            <a:srgbClr val="000000"/>
                          </a:solidFill>
                          <a:effectLst/>
                          <a:latin typeface="Calibri" panose="020F0502020204030204" pitchFamily="34" charset="0"/>
                          <a:ea typeface="+mn-ea"/>
                          <a:cs typeface="+mn-cs"/>
                        </a:rPr>
                        <a:t> Demand</a:t>
                      </a:r>
                      <a:endParaRPr lang="he-IL" sz="2000" b="0" i="0" u="none" strike="noStrike" kern="1200" dirty="0">
                        <a:solidFill>
                          <a:srgbClr val="000000"/>
                        </a:solidFill>
                        <a:effectLst/>
                        <a:latin typeface="Calibri" panose="020F0502020204030204" pitchFamily="34" charset="0"/>
                        <a:ea typeface="+mn-ea"/>
                        <a:cs typeface="+mn-cs"/>
                      </a:endParaRPr>
                    </a:p>
                  </a:txBody>
                  <a:tcPr marL="9525" marR="9525" marT="9525" marB="0" anchor="ctr">
                    <a:lnR w="12700" cap="flat" cmpd="sng" algn="ctr">
                      <a:solidFill>
                        <a:schemeClr val="tx1"/>
                      </a:solidFill>
                      <a:prstDash val="solid"/>
                      <a:round/>
                      <a:headEnd type="none" w="med" len="med"/>
                      <a:tailEnd type="none" w="med" len="med"/>
                    </a:lnR>
                    <a:lnT w="28575" cap="flat" cmpd="sng" algn="ctr">
                      <a:noFill/>
                      <a:prstDash val="sysDot"/>
                      <a:round/>
                      <a:headEnd type="none" w="med" len="med"/>
                      <a:tailEnd type="none" w="med" len="med"/>
                    </a:lnT>
                    <a:lnB w="28575" cap="flat" cmpd="sng" algn="ctr">
                      <a:solidFill>
                        <a:schemeClr val="tx1"/>
                      </a:solidFill>
                      <a:prstDash val="sysDot"/>
                      <a:round/>
                      <a:headEnd type="none" w="med" len="med"/>
                      <a:tailEnd type="none" w="med" len="med"/>
                    </a:lnB>
                    <a:noFill/>
                  </a:tcPr>
                </a:tc>
                <a:tc>
                  <a:txBody>
                    <a:bodyPr/>
                    <a:lstStyle/>
                    <a:p>
                      <a:pPr marL="0" algn="ctr" defTabSz="914400" rtl="1" eaLnBrk="1" fontAlgn="b" latinLnBrk="0" hangingPunct="1"/>
                      <a:r>
                        <a:rPr lang="en-US" sz="16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9,608</a:t>
                      </a:r>
                    </a:p>
                  </a:txBody>
                  <a:tcPr marL="9525" marR="9525" marT="9525"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28575" cap="flat" cmpd="sng" algn="ctr">
                      <a:noFill/>
                      <a:prstDash val="sysDot"/>
                      <a:round/>
                      <a:headEnd type="none" w="med" len="med"/>
                      <a:tailEnd type="none" w="med" len="med"/>
                    </a:lnT>
                    <a:lnB w="28575" cap="flat" cmpd="sng" algn="ctr">
                      <a:solidFill>
                        <a:schemeClr val="tx1"/>
                      </a:solidFill>
                      <a:prstDash val="sysDot"/>
                      <a:round/>
                      <a:headEnd type="none" w="med" len="med"/>
                      <a:tailEnd type="none" w="med" len="med"/>
                    </a:lnB>
                    <a:noFill/>
                  </a:tcPr>
                </a:tc>
                <a:tc>
                  <a:txBody>
                    <a:bodyPr/>
                    <a:lstStyle/>
                    <a:p>
                      <a:pPr marL="0" algn="ctr" defTabSz="914400" rtl="1" eaLnBrk="1" fontAlgn="b" latinLnBrk="0" hangingPunct="1"/>
                      <a:r>
                        <a:rPr lang="he-IL" sz="16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12,157</a:t>
                      </a:r>
                      <a:endParaRPr lang="en-US" sz="1600" b="0" i="0" u="none" strike="noStrike" kern="1200" dirty="0">
                        <a:solidFill>
                          <a:srgbClr val="000000"/>
                        </a:solidFill>
                        <a:effectLst/>
                        <a:latin typeface="Times New Roman" panose="02020603050405020304" pitchFamily="18" charset="0"/>
                        <a:ea typeface="+mn-ea"/>
                        <a:cs typeface="Times New Roman" panose="02020603050405020304" pitchFamily="18" charset="0"/>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28575" cap="flat" cmpd="sng" algn="ctr">
                      <a:noFill/>
                      <a:prstDash val="sysDot"/>
                      <a:round/>
                      <a:headEnd type="none" w="med" len="med"/>
                      <a:tailEnd type="none" w="med" len="med"/>
                    </a:lnT>
                    <a:lnB w="28575" cap="flat" cmpd="sng" algn="ctr">
                      <a:solidFill>
                        <a:schemeClr val="tx1"/>
                      </a:solidFill>
                      <a:prstDash val="sysDot"/>
                      <a:round/>
                      <a:headEnd type="none" w="med" len="med"/>
                      <a:tailEnd type="none" w="med" len="med"/>
                    </a:lnB>
                    <a:noFill/>
                  </a:tcPr>
                </a:tc>
                <a:tc>
                  <a:txBody>
                    <a:bodyPr/>
                    <a:lstStyle/>
                    <a:p>
                      <a:pPr marL="0" algn="ctr" defTabSz="914400" rtl="1" eaLnBrk="1" fontAlgn="b" latinLnBrk="0" hangingPunct="1"/>
                      <a:r>
                        <a:rPr lang="en-US" sz="16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14,379</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28575" cap="flat" cmpd="sng" algn="ctr">
                      <a:noFill/>
                      <a:prstDash val="sysDot"/>
                      <a:round/>
                      <a:headEnd type="none" w="med" len="med"/>
                      <a:tailEnd type="none" w="med" len="med"/>
                    </a:lnT>
                    <a:lnB w="28575" cap="flat" cmpd="sng" algn="ctr">
                      <a:solidFill>
                        <a:schemeClr val="tx1"/>
                      </a:solidFill>
                      <a:prstDash val="sysDot"/>
                      <a:round/>
                      <a:headEnd type="none" w="med" len="med"/>
                      <a:tailEnd type="none" w="med" len="med"/>
                    </a:lnB>
                    <a:noFill/>
                  </a:tcPr>
                </a:tc>
                <a:tc>
                  <a:txBody>
                    <a:bodyPr/>
                    <a:lstStyle/>
                    <a:p>
                      <a:pPr marL="0" algn="ctr" defTabSz="914400" rtl="1" eaLnBrk="1" fontAlgn="b" latinLnBrk="0" hangingPunct="1"/>
                      <a:r>
                        <a:rPr lang="en-US" sz="16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16,724</a:t>
                      </a:r>
                    </a:p>
                  </a:txBody>
                  <a:tcPr marL="9525" marR="9525" marT="9525"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noFill/>
                      <a:prstDash val="sysDot"/>
                      <a:round/>
                      <a:headEnd type="none" w="med" len="med"/>
                      <a:tailEnd type="none" w="med" len="med"/>
                    </a:lnT>
                    <a:lnB w="28575" cap="flat" cmpd="sng" algn="ctr">
                      <a:solidFill>
                        <a:schemeClr val="tx1"/>
                      </a:solidFill>
                      <a:prstDash val="sysDot"/>
                      <a:round/>
                      <a:headEnd type="none" w="med" len="med"/>
                      <a:tailEnd type="none" w="med" len="med"/>
                    </a:lnB>
                    <a:noFill/>
                  </a:tcPr>
                </a:tc>
                <a:tc>
                  <a:txBody>
                    <a:bodyPr/>
                    <a:lstStyle/>
                    <a:p>
                      <a:pPr marL="0" algn="ctr" defTabSz="914400" rtl="1" eaLnBrk="1" fontAlgn="b" latinLnBrk="0" hangingPunct="1"/>
                      <a:r>
                        <a:rPr lang="en-US" sz="16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2.4%</a:t>
                      </a:r>
                    </a:p>
                  </a:txBody>
                  <a:tcPr marL="9525" marR="9525" marT="9525"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28575" cap="flat" cmpd="sng" algn="ctr">
                      <a:noFill/>
                      <a:prstDash val="sysDot"/>
                      <a:round/>
                      <a:headEnd type="none" w="med" len="med"/>
                      <a:tailEnd type="none" w="med" len="med"/>
                    </a:lnT>
                    <a:lnB w="28575" cap="flat" cmpd="sng" algn="ctr">
                      <a:solidFill>
                        <a:schemeClr val="tx1"/>
                      </a:solidFill>
                      <a:prstDash val="sysDot"/>
                      <a:round/>
                      <a:headEnd type="none" w="med" len="med"/>
                      <a:tailEnd type="none" w="med" len="med"/>
                    </a:lnB>
                    <a:noFill/>
                  </a:tcPr>
                </a:tc>
                <a:tc>
                  <a:txBody>
                    <a:bodyPr/>
                    <a:lstStyle/>
                    <a:p>
                      <a:pPr marL="0" algn="ctr" defTabSz="914400" rtl="1" eaLnBrk="1" fontAlgn="b" latinLnBrk="0" hangingPunct="1"/>
                      <a:r>
                        <a:rPr lang="en-US" sz="16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1.7%</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28575" cap="flat" cmpd="sng" algn="ctr">
                      <a:noFill/>
                      <a:prstDash val="sysDot"/>
                      <a:round/>
                      <a:headEnd type="none" w="med" len="med"/>
                      <a:tailEnd type="none" w="med" len="med"/>
                    </a:lnT>
                    <a:lnB w="28575" cap="flat" cmpd="sng" algn="ctr">
                      <a:solidFill>
                        <a:schemeClr val="tx1"/>
                      </a:solidFill>
                      <a:prstDash val="sysDot"/>
                      <a:round/>
                      <a:headEnd type="none" w="med" len="med"/>
                      <a:tailEnd type="none" w="med" len="med"/>
                    </a:lnB>
                    <a:noFill/>
                  </a:tcPr>
                </a:tc>
                <a:tc>
                  <a:txBody>
                    <a:bodyPr/>
                    <a:lstStyle/>
                    <a:p>
                      <a:pPr marL="0" algn="ctr" defTabSz="914400" rtl="1" eaLnBrk="1" fontAlgn="b" latinLnBrk="0" hangingPunct="1"/>
                      <a:r>
                        <a:rPr lang="en-US" sz="16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1.5%</a:t>
                      </a:r>
                    </a:p>
                  </a:txBody>
                  <a:tcPr marL="9525" marR="9525" marT="9525" marB="0" anchor="ctr">
                    <a:lnL w="12700" cap="flat" cmpd="sng" algn="ctr">
                      <a:noFill/>
                      <a:prstDash val="solid"/>
                      <a:round/>
                      <a:headEnd type="none" w="med" len="med"/>
                      <a:tailEnd type="none" w="med" len="med"/>
                    </a:lnL>
                    <a:lnT w="28575" cap="flat" cmpd="sng" algn="ctr">
                      <a:noFill/>
                      <a:prstDash val="sysDot"/>
                      <a:round/>
                      <a:headEnd type="none" w="med" len="med"/>
                      <a:tailEnd type="none" w="med" len="med"/>
                    </a:lnT>
                    <a:lnB w="28575" cap="flat" cmpd="sng" algn="ctr">
                      <a:solidFill>
                        <a:schemeClr val="tx1"/>
                      </a:solidFill>
                      <a:prstDash val="sysDot"/>
                      <a:round/>
                      <a:headEnd type="none" w="med" len="med"/>
                      <a:tailEnd type="none" w="med" len="med"/>
                    </a:lnB>
                    <a:noFill/>
                  </a:tcPr>
                </a:tc>
                <a:extLst>
                  <a:ext uri="{0D108BD9-81ED-4DB2-BD59-A6C34878D82A}">
                    <a16:rowId xmlns="" xmlns:a16="http://schemas.microsoft.com/office/drawing/2014/main" val="10004"/>
                  </a:ext>
                </a:extLst>
              </a:tr>
              <a:tr h="663457">
                <a:tc>
                  <a:txBody>
                    <a:bodyPr/>
                    <a:lstStyle/>
                    <a:p>
                      <a:pPr marL="0" algn="l" defTabSz="914400" rtl="1" eaLnBrk="1" fontAlgn="b" latinLnBrk="0" hangingPunct="1"/>
                      <a:r>
                        <a:rPr lang="en-US" sz="2000" b="0" i="0" u="none" strike="noStrike" kern="1200" dirty="0">
                          <a:solidFill>
                            <a:srgbClr val="000000"/>
                          </a:solidFill>
                          <a:effectLst/>
                          <a:latin typeface="Calibri" panose="020F0502020204030204" pitchFamily="34" charset="0"/>
                          <a:ea typeface="+mn-ea"/>
                          <a:cs typeface="+mn-cs"/>
                        </a:rPr>
                        <a:t>Local</a:t>
                      </a:r>
                      <a:r>
                        <a:rPr lang="en-US" sz="2000" b="0" i="0" u="none" strike="noStrike" kern="1200" baseline="0" dirty="0">
                          <a:solidFill>
                            <a:srgbClr val="000000"/>
                          </a:solidFill>
                          <a:effectLst/>
                          <a:latin typeface="Calibri" panose="020F0502020204030204" pitchFamily="34" charset="0"/>
                          <a:ea typeface="+mn-ea"/>
                          <a:cs typeface="+mn-cs"/>
                        </a:rPr>
                        <a:t> Production</a:t>
                      </a:r>
                      <a:endParaRPr lang="en-US" sz="2000" b="0" i="0" u="none" strike="noStrike" kern="1200" dirty="0">
                        <a:solidFill>
                          <a:srgbClr val="000000"/>
                        </a:solidFill>
                        <a:effectLst/>
                        <a:latin typeface="Calibri" panose="020F0502020204030204" pitchFamily="34" charset="0"/>
                        <a:ea typeface="+mn-ea"/>
                        <a:cs typeface="+mn-cs"/>
                      </a:endParaRPr>
                    </a:p>
                  </a:txBody>
                  <a:tcPr marL="0" marR="0" marT="0" marB="0" anchor="ctr">
                    <a:lnR w="12700" cap="flat" cmpd="sng" algn="ctr">
                      <a:solidFill>
                        <a:schemeClr val="tx1"/>
                      </a:solidFill>
                      <a:prstDash val="solid"/>
                      <a:round/>
                      <a:headEnd type="none" w="med" len="med"/>
                      <a:tailEnd type="none" w="med" len="med"/>
                    </a:lnR>
                    <a:lnT w="28575" cap="flat" cmpd="sng" algn="ctr">
                      <a:solidFill>
                        <a:schemeClr val="tx1"/>
                      </a:solidFill>
                      <a:prstDash val="sysDot"/>
                      <a:round/>
                      <a:headEnd type="none" w="med" len="med"/>
                      <a:tailEnd type="none" w="med" len="med"/>
                    </a:lnT>
                    <a:noFill/>
                  </a:tcPr>
                </a:tc>
                <a:tc>
                  <a:txBody>
                    <a:bodyPr/>
                    <a:lstStyle/>
                    <a:p>
                      <a:pPr marL="0" algn="ctr" defTabSz="914400" rtl="1" eaLnBrk="1" fontAlgn="b" latinLnBrk="0" hangingPunct="1"/>
                      <a:r>
                        <a:rPr lang="en-US" sz="16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6,471</a:t>
                      </a:r>
                    </a:p>
                  </a:txBody>
                  <a:tcPr marL="9525" marR="9525" marT="9525"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28575" cap="flat" cmpd="sng" algn="ctr">
                      <a:solidFill>
                        <a:schemeClr val="tx1"/>
                      </a:solidFill>
                      <a:prstDash val="sysDot"/>
                      <a:round/>
                      <a:headEnd type="none" w="med" len="med"/>
                      <a:tailEnd type="none" w="med" len="med"/>
                    </a:lnT>
                    <a:noFill/>
                  </a:tcPr>
                </a:tc>
                <a:tc>
                  <a:txBody>
                    <a:bodyPr/>
                    <a:lstStyle/>
                    <a:p>
                      <a:pPr marL="0" algn="ctr" defTabSz="914400" rtl="1" eaLnBrk="1" fontAlgn="b" latinLnBrk="0" hangingPunct="1"/>
                      <a:r>
                        <a:rPr lang="he-IL" sz="16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7,148</a:t>
                      </a:r>
                      <a:endParaRPr lang="en-US" sz="1600" b="0" i="0" u="none" strike="noStrike" kern="1200" dirty="0">
                        <a:solidFill>
                          <a:srgbClr val="000000"/>
                        </a:solidFill>
                        <a:effectLst/>
                        <a:latin typeface="Times New Roman" panose="02020603050405020304" pitchFamily="18" charset="0"/>
                        <a:ea typeface="+mn-ea"/>
                        <a:cs typeface="Times New Roman" panose="02020603050405020304" pitchFamily="18" charset="0"/>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28575" cap="flat" cmpd="sng" algn="ctr">
                      <a:solidFill>
                        <a:schemeClr val="tx1"/>
                      </a:solidFill>
                      <a:prstDash val="sysDot"/>
                      <a:round/>
                      <a:headEnd type="none" w="med" len="med"/>
                      <a:tailEnd type="none" w="med" len="med"/>
                    </a:lnT>
                    <a:noFill/>
                  </a:tcPr>
                </a:tc>
                <a:tc>
                  <a:txBody>
                    <a:bodyPr/>
                    <a:lstStyle/>
                    <a:p>
                      <a:pPr marL="0" algn="ctr" defTabSz="914400" rtl="1" eaLnBrk="1" fontAlgn="b" latinLnBrk="0" hangingPunct="1"/>
                      <a:r>
                        <a:rPr lang="en-US" sz="16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8,269</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28575" cap="flat" cmpd="sng" algn="ctr">
                      <a:solidFill>
                        <a:schemeClr val="tx1"/>
                      </a:solidFill>
                      <a:prstDash val="sysDot"/>
                      <a:round/>
                      <a:headEnd type="none" w="med" len="med"/>
                      <a:tailEnd type="none" w="med" len="med"/>
                    </a:lnT>
                    <a:noFill/>
                  </a:tcPr>
                </a:tc>
                <a:tc>
                  <a:txBody>
                    <a:bodyPr/>
                    <a:lstStyle/>
                    <a:p>
                      <a:pPr marL="0" algn="ctr" defTabSz="914400" rtl="1" eaLnBrk="1" fontAlgn="b" latinLnBrk="0" hangingPunct="1"/>
                      <a:r>
                        <a:rPr lang="en-US" sz="16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9,425</a:t>
                      </a:r>
                    </a:p>
                  </a:txBody>
                  <a:tcPr marL="9525" marR="9525" marT="9525"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ysDot"/>
                      <a:round/>
                      <a:headEnd type="none" w="med" len="med"/>
                      <a:tailEnd type="none" w="med" len="med"/>
                    </a:lnT>
                    <a:noFill/>
                  </a:tcPr>
                </a:tc>
                <a:tc>
                  <a:txBody>
                    <a:bodyPr/>
                    <a:lstStyle/>
                    <a:p>
                      <a:pPr marL="0" algn="ctr" defTabSz="914400" rtl="1" eaLnBrk="1" fontAlgn="b" latinLnBrk="0" hangingPunct="1"/>
                      <a:r>
                        <a:rPr lang="en-US" sz="16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1.0%</a:t>
                      </a:r>
                    </a:p>
                  </a:txBody>
                  <a:tcPr marL="9525" marR="9525" marT="9525"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28575" cap="flat" cmpd="sng" algn="ctr">
                      <a:solidFill>
                        <a:schemeClr val="tx1"/>
                      </a:solidFill>
                      <a:prstDash val="sysDot"/>
                      <a:round/>
                      <a:headEnd type="none" w="med" len="med"/>
                      <a:tailEnd type="none" w="med" len="med"/>
                    </a:lnT>
                    <a:noFill/>
                  </a:tcPr>
                </a:tc>
                <a:tc>
                  <a:txBody>
                    <a:bodyPr/>
                    <a:lstStyle/>
                    <a:p>
                      <a:pPr marL="0" algn="ctr" defTabSz="914400" rtl="1" eaLnBrk="1" fontAlgn="b" latinLnBrk="0" hangingPunct="1"/>
                      <a:r>
                        <a:rPr lang="en-US" sz="16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1.5%</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28575" cap="flat" cmpd="sng" algn="ctr">
                      <a:solidFill>
                        <a:schemeClr val="tx1"/>
                      </a:solidFill>
                      <a:prstDash val="sysDot"/>
                      <a:round/>
                      <a:headEnd type="none" w="med" len="med"/>
                      <a:tailEnd type="none" w="med" len="med"/>
                    </a:lnT>
                    <a:noFill/>
                  </a:tcPr>
                </a:tc>
                <a:tc>
                  <a:txBody>
                    <a:bodyPr/>
                    <a:lstStyle/>
                    <a:p>
                      <a:pPr marL="0" algn="ctr" defTabSz="914400" rtl="1" eaLnBrk="1" fontAlgn="b" latinLnBrk="0" hangingPunct="1"/>
                      <a:r>
                        <a:rPr lang="en-US" sz="16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1.3%</a:t>
                      </a:r>
                    </a:p>
                  </a:txBody>
                  <a:tcPr marL="9525" marR="9525" marT="9525" marB="0" anchor="ctr">
                    <a:lnL w="12700" cap="flat" cmpd="sng" algn="ctr">
                      <a:noFill/>
                      <a:prstDash val="solid"/>
                      <a:round/>
                      <a:headEnd type="none" w="med" len="med"/>
                      <a:tailEnd type="none" w="med" len="med"/>
                    </a:lnL>
                    <a:lnT w="28575" cap="flat" cmpd="sng" algn="ctr">
                      <a:solidFill>
                        <a:schemeClr val="tx1"/>
                      </a:solidFill>
                      <a:prstDash val="sysDot"/>
                      <a:round/>
                      <a:headEnd type="none" w="med" len="med"/>
                      <a:tailEnd type="none" w="med" len="med"/>
                    </a:lnT>
                    <a:noFill/>
                  </a:tcPr>
                </a:tc>
                <a:extLst>
                  <a:ext uri="{0D108BD9-81ED-4DB2-BD59-A6C34878D82A}">
                    <a16:rowId xmlns="" xmlns:a16="http://schemas.microsoft.com/office/drawing/2014/main" val="10005"/>
                  </a:ext>
                </a:extLst>
              </a:tr>
              <a:tr h="714584">
                <a:tc>
                  <a:txBody>
                    <a:bodyPr/>
                    <a:lstStyle/>
                    <a:p>
                      <a:pPr marL="0" algn="l" defTabSz="914400" rtl="1" eaLnBrk="1" fontAlgn="b" latinLnBrk="0" hangingPunct="1"/>
                      <a:r>
                        <a:rPr lang="en-US" sz="2000" b="0" i="0" u="none" strike="noStrike" kern="1200" dirty="0">
                          <a:solidFill>
                            <a:srgbClr val="000000"/>
                          </a:solidFill>
                          <a:effectLst/>
                          <a:latin typeface="Calibri" panose="020F0502020204030204" pitchFamily="34" charset="0"/>
                          <a:ea typeface="+mn-ea"/>
                          <a:cs typeface="+mn-cs"/>
                        </a:rPr>
                        <a:t>Import</a:t>
                      </a:r>
                      <a:r>
                        <a:rPr lang="en-US" sz="2000" b="0" i="0" u="none" strike="noStrike" kern="1200" baseline="0" dirty="0">
                          <a:solidFill>
                            <a:srgbClr val="000000"/>
                          </a:solidFill>
                          <a:effectLst/>
                          <a:latin typeface="Calibri" panose="020F0502020204030204" pitchFamily="34" charset="0"/>
                          <a:ea typeface="+mn-ea"/>
                          <a:cs typeface="+mn-cs"/>
                        </a:rPr>
                        <a:t> through Ports</a:t>
                      </a:r>
                      <a:endParaRPr lang="en-US" sz="2000" b="0" i="0" u="none" strike="noStrike" kern="1200" dirty="0">
                        <a:solidFill>
                          <a:srgbClr val="000000"/>
                        </a:solidFill>
                        <a:effectLst/>
                        <a:latin typeface="Calibri" panose="020F0502020204030204" pitchFamily="34" charset="0"/>
                        <a:ea typeface="+mn-ea"/>
                        <a:cs typeface="+mn-cs"/>
                      </a:endParaRPr>
                    </a:p>
                  </a:txBody>
                  <a:tcPr marL="0" marR="0" marT="0" marB="0" anchor="ctr">
                    <a:lnR w="12700" cap="flat" cmpd="sng" algn="ctr">
                      <a:solidFill>
                        <a:schemeClr val="tx1"/>
                      </a:solidFill>
                      <a:prstDash val="solid"/>
                      <a:round/>
                      <a:headEnd type="none" w="med" len="med"/>
                      <a:tailEnd type="none" w="med" len="med"/>
                    </a:lnR>
                    <a:lnB w="12700" cap="flat" cmpd="sng" algn="ctr">
                      <a:noFill/>
                      <a:prstDash val="solid"/>
                      <a:round/>
                      <a:headEnd type="none" w="med" len="med"/>
                      <a:tailEnd type="none" w="med" len="med"/>
                    </a:lnB>
                    <a:noFill/>
                  </a:tcPr>
                </a:tc>
                <a:tc>
                  <a:txBody>
                    <a:bodyPr/>
                    <a:lstStyle/>
                    <a:p>
                      <a:pPr marL="0" algn="ctr" defTabSz="914400" rtl="1" eaLnBrk="1" fontAlgn="b" latinLnBrk="0" hangingPunct="1"/>
                      <a:r>
                        <a:rPr lang="en-US" sz="16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2,142</a:t>
                      </a:r>
                    </a:p>
                  </a:txBody>
                  <a:tcPr marL="9525" marR="9525" marT="9525"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B w="12700" cap="flat" cmpd="sng" algn="ctr">
                      <a:noFill/>
                      <a:prstDash val="solid"/>
                      <a:round/>
                      <a:headEnd type="none" w="med" len="med"/>
                      <a:tailEnd type="none" w="med" len="med"/>
                    </a:lnB>
                    <a:noFill/>
                  </a:tcPr>
                </a:tc>
                <a:tc>
                  <a:txBody>
                    <a:bodyPr/>
                    <a:lstStyle/>
                    <a:p>
                      <a:pPr marL="0" algn="ctr" defTabSz="914400" rtl="1" eaLnBrk="1" fontAlgn="b" latinLnBrk="0" hangingPunct="1"/>
                      <a:r>
                        <a:rPr lang="he-IL" sz="16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3,910</a:t>
                      </a:r>
                      <a:endParaRPr lang="en-US" sz="1600" b="0" i="0" u="none" strike="noStrike" kern="1200" dirty="0">
                        <a:solidFill>
                          <a:srgbClr val="000000"/>
                        </a:solidFill>
                        <a:effectLst/>
                        <a:latin typeface="Times New Roman" panose="02020603050405020304" pitchFamily="18" charset="0"/>
                        <a:ea typeface="+mn-ea"/>
                        <a:cs typeface="Times New Roman" panose="02020603050405020304" pitchFamily="18" charset="0"/>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B w="12700" cap="flat" cmpd="sng" algn="ctr">
                      <a:noFill/>
                      <a:prstDash val="solid"/>
                      <a:round/>
                      <a:headEnd type="none" w="med" len="med"/>
                      <a:tailEnd type="none" w="med" len="med"/>
                    </a:lnB>
                    <a:noFill/>
                  </a:tcPr>
                </a:tc>
                <a:tc>
                  <a:txBody>
                    <a:bodyPr/>
                    <a:lstStyle/>
                    <a:p>
                      <a:pPr marL="0" algn="ctr" defTabSz="914400" rtl="1" eaLnBrk="1" fontAlgn="b" latinLnBrk="0" hangingPunct="1"/>
                      <a:r>
                        <a:rPr lang="en-US" sz="16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4,896</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B w="12700" cap="flat" cmpd="sng" algn="ctr">
                      <a:noFill/>
                      <a:prstDash val="solid"/>
                      <a:round/>
                      <a:headEnd type="none" w="med" len="med"/>
                      <a:tailEnd type="none" w="med" len="med"/>
                    </a:lnB>
                    <a:noFill/>
                  </a:tcPr>
                </a:tc>
                <a:tc>
                  <a:txBody>
                    <a:bodyPr/>
                    <a:lstStyle/>
                    <a:p>
                      <a:pPr marL="0" algn="ctr" defTabSz="914400" rtl="1" eaLnBrk="1" fontAlgn="b" latinLnBrk="0" hangingPunct="1"/>
                      <a:r>
                        <a:rPr lang="en-US" sz="16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5,959</a:t>
                      </a:r>
                    </a:p>
                  </a:txBody>
                  <a:tcPr marL="9525" marR="9525" marT="9525"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noFill/>
                      <a:prstDash val="solid"/>
                      <a:round/>
                      <a:headEnd type="none" w="med" len="med"/>
                      <a:tailEnd type="none" w="med" len="med"/>
                    </a:lnB>
                    <a:noFill/>
                  </a:tcPr>
                </a:tc>
                <a:tc>
                  <a:txBody>
                    <a:bodyPr/>
                    <a:lstStyle/>
                    <a:p>
                      <a:pPr marL="0" algn="ctr" defTabSz="914400" rtl="1" eaLnBrk="1" fontAlgn="b" latinLnBrk="0" hangingPunct="1"/>
                      <a:r>
                        <a:rPr lang="en-US" sz="16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6.2%</a:t>
                      </a:r>
                    </a:p>
                  </a:txBody>
                  <a:tcPr marL="9525" marR="9525" marT="9525"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B w="12700" cap="flat" cmpd="sng" algn="ctr">
                      <a:noFill/>
                      <a:prstDash val="solid"/>
                      <a:round/>
                      <a:headEnd type="none" w="med" len="med"/>
                      <a:tailEnd type="none" w="med" len="med"/>
                    </a:lnB>
                    <a:noFill/>
                  </a:tcPr>
                </a:tc>
                <a:tc>
                  <a:txBody>
                    <a:bodyPr/>
                    <a:lstStyle/>
                    <a:p>
                      <a:pPr marL="0" algn="ctr" defTabSz="914400" rtl="1" eaLnBrk="1" fontAlgn="b" latinLnBrk="0" hangingPunct="1"/>
                      <a:r>
                        <a:rPr lang="en-US" sz="16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2.3%</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B w="12700" cap="flat" cmpd="sng" algn="ctr">
                      <a:noFill/>
                      <a:prstDash val="solid"/>
                      <a:round/>
                      <a:headEnd type="none" w="med" len="med"/>
                      <a:tailEnd type="none" w="med" len="med"/>
                    </a:lnB>
                    <a:noFill/>
                  </a:tcPr>
                </a:tc>
                <a:tc>
                  <a:txBody>
                    <a:bodyPr/>
                    <a:lstStyle/>
                    <a:p>
                      <a:pPr marL="0" algn="ctr" defTabSz="914400" rtl="1" eaLnBrk="1" fontAlgn="b" latinLnBrk="0" hangingPunct="1"/>
                      <a:r>
                        <a:rPr lang="en-US" sz="16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2.0%</a:t>
                      </a:r>
                    </a:p>
                  </a:txBody>
                  <a:tcPr marL="9525" marR="9525" marT="9525" marB="0" anchor="ctr">
                    <a:lnL w="12700" cap="flat" cmpd="sng" algn="ctr">
                      <a:noFill/>
                      <a:prstDash val="solid"/>
                      <a:round/>
                      <a:headEnd type="none" w="med" len="med"/>
                      <a:tailEnd type="none" w="med" len="med"/>
                    </a:lnL>
                    <a:lnB w="12700" cap="flat" cmpd="sng" algn="ctr">
                      <a:noFill/>
                      <a:prstDash val="solid"/>
                      <a:round/>
                      <a:headEnd type="none" w="med" len="med"/>
                      <a:tailEnd type="none" w="med" len="med"/>
                    </a:lnB>
                    <a:noFill/>
                  </a:tcPr>
                </a:tc>
                <a:extLst>
                  <a:ext uri="{0D108BD9-81ED-4DB2-BD59-A6C34878D82A}">
                    <a16:rowId xmlns="" xmlns:a16="http://schemas.microsoft.com/office/drawing/2014/main" val="10006"/>
                  </a:ext>
                </a:extLst>
              </a:tr>
              <a:tr h="653250">
                <a:tc>
                  <a:txBody>
                    <a:bodyPr/>
                    <a:lstStyle/>
                    <a:p>
                      <a:pPr algn="l" fontAlgn="b"/>
                      <a:r>
                        <a:rPr lang="en-US" sz="2000" b="0" i="0" u="none" strike="noStrike" kern="1200" dirty="0">
                          <a:solidFill>
                            <a:srgbClr val="000000"/>
                          </a:solidFill>
                          <a:effectLst/>
                          <a:latin typeface="Calibri" panose="020F0502020204030204" pitchFamily="34" charset="0"/>
                          <a:ea typeface="+mn-ea"/>
                          <a:cs typeface="+mn-cs"/>
                        </a:rPr>
                        <a:t>Land</a:t>
                      </a:r>
                      <a:r>
                        <a:rPr lang="en-US" sz="2000" b="0" i="0" u="none" strike="noStrike" kern="1200" baseline="0" dirty="0">
                          <a:solidFill>
                            <a:srgbClr val="000000"/>
                          </a:solidFill>
                          <a:effectLst/>
                          <a:latin typeface="Calibri" panose="020F0502020204030204" pitchFamily="34" charset="0"/>
                          <a:ea typeface="+mn-ea"/>
                          <a:cs typeface="+mn-cs"/>
                        </a:rPr>
                        <a:t> Imports</a:t>
                      </a:r>
                      <a:endParaRPr lang="en-US" sz="800" b="1" i="0" u="none" strike="noStrike" dirty="0">
                        <a:solidFill>
                          <a:srgbClr val="000000"/>
                        </a:solidFill>
                        <a:effectLst/>
                        <a:latin typeface="Arial" panose="020B0604020202020204" pitchFamily="34" charset="0"/>
                      </a:endParaRPr>
                    </a:p>
                  </a:txBody>
                  <a:tcPr marL="0" marR="0" marT="0" marB="0" anchor="ctr">
                    <a:lnR w="12700" cap="flat" cmpd="sng" algn="ctr">
                      <a:solidFill>
                        <a:schemeClr val="tx1"/>
                      </a:solidFill>
                      <a:prstDash val="solid"/>
                      <a:round/>
                      <a:headEnd type="none" w="med" len="med"/>
                      <a:tailEnd type="none" w="med" len="med"/>
                    </a:lnR>
                    <a:lnT w="12700" cap="flat" cmpd="sng" algn="ctr">
                      <a:noFill/>
                      <a:prstDash val="sysDash"/>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ctr" defTabSz="914400" rtl="1" eaLnBrk="1" fontAlgn="b" latinLnBrk="0" hangingPunct="1"/>
                      <a:r>
                        <a:rPr lang="en-US" sz="16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995</a:t>
                      </a:r>
                    </a:p>
                  </a:txBody>
                  <a:tcPr marL="9525" marR="9525" marT="9525"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ysDash"/>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ctr" defTabSz="914400" rtl="1" eaLnBrk="1" fontAlgn="b" latinLnBrk="0" hangingPunct="1"/>
                      <a:r>
                        <a:rPr lang="he-IL" sz="16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1,099</a:t>
                      </a:r>
                      <a:endParaRPr lang="en-US" sz="1600" b="0" i="0" u="none" strike="noStrike" kern="1200" dirty="0">
                        <a:solidFill>
                          <a:srgbClr val="000000"/>
                        </a:solidFill>
                        <a:effectLst/>
                        <a:latin typeface="Times New Roman" panose="02020603050405020304" pitchFamily="18" charset="0"/>
                        <a:ea typeface="+mn-ea"/>
                        <a:cs typeface="Times New Roman" panose="02020603050405020304" pitchFamily="18" charset="0"/>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ysDash"/>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ctr" defTabSz="914400" rtl="1" eaLnBrk="1" fontAlgn="b" latinLnBrk="0" hangingPunct="1"/>
                      <a:r>
                        <a:rPr lang="en-US" sz="16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1,214</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ysDash"/>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ctr" defTabSz="914400" rtl="1" eaLnBrk="1" fontAlgn="b" latinLnBrk="0" hangingPunct="1"/>
                      <a:r>
                        <a:rPr lang="en-US" sz="16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1,341</a:t>
                      </a:r>
                    </a:p>
                  </a:txBody>
                  <a:tcPr marL="9525" marR="9525" marT="9525"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ysDash"/>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ctr" defTabSz="914400" rtl="1" eaLnBrk="1" fontAlgn="b" latinLnBrk="0" hangingPunct="1"/>
                      <a:r>
                        <a:rPr lang="en-US" sz="16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1.0%</a:t>
                      </a:r>
                    </a:p>
                  </a:txBody>
                  <a:tcPr marL="9525" marR="9525" marT="9525"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ysDash"/>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ctr" defTabSz="914400" rtl="1" eaLnBrk="1" fontAlgn="b" latinLnBrk="0" hangingPunct="1"/>
                      <a:r>
                        <a:rPr lang="en-US" sz="16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1.0%</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ysDash"/>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ctr" defTabSz="914400" rtl="1" eaLnBrk="1" fontAlgn="b" latinLnBrk="0" hangingPunct="1"/>
                      <a:r>
                        <a:rPr lang="en-US" sz="16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1.0%</a:t>
                      </a:r>
                    </a:p>
                  </a:txBody>
                  <a:tcPr marL="9525" marR="9525" marT="9525" marB="0" anchor="ctr">
                    <a:lnL w="12700" cap="flat" cmpd="sng" algn="ctr">
                      <a:noFill/>
                      <a:prstDash val="solid"/>
                      <a:round/>
                      <a:headEnd type="none" w="med" len="med"/>
                      <a:tailEnd type="none" w="med" len="med"/>
                    </a:lnL>
                    <a:lnT w="12700" cap="flat" cmpd="sng" algn="ctr">
                      <a:noFill/>
                      <a:prstDash val="sysDash"/>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10007"/>
                  </a:ext>
                </a:extLst>
              </a:tr>
            </a:tbl>
          </a:graphicData>
        </a:graphic>
      </p:graphicFrame>
      <p:sp>
        <p:nvSpPr>
          <p:cNvPr id="3" name="TextBox 2"/>
          <p:cNvSpPr txBox="1"/>
          <p:nvPr/>
        </p:nvSpPr>
        <p:spPr>
          <a:xfrm>
            <a:off x="0" y="6354748"/>
            <a:ext cx="7776863" cy="369332"/>
          </a:xfrm>
          <a:prstGeom prst="rect">
            <a:avLst/>
          </a:prstGeom>
          <a:noFill/>
        </p:spPr>
        <p:txBody>
          <a:bodyPr wrap="square" rtlCol="0">
            <a:spAutoFit/>
          </a:bodyPr>
          <a:lstStyle/>
          <a:p>
            <a:pPr algn="l" rtl="0"/>
            <a:r>
              <a:rPr lang="en-US" dirty="0"/>
              <a:t>Source:</a:t>
            </a:r>
          </a:p>
        </p:txBody>
      </p:sp>
    </p:spTree>
    <p:extLst>
      <p:ext uri="{BB962C8B-B14F-4D97-AF65-F5344CB8AC3E}">
        <p14:creationId xmlns:p14="http://schemas.microsoft.com/office/powerpoint/2010/main" val="270645298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idx="4294967295"/>
          </p:nvPr>
        </p:nvSpPr>
        <p:spPr>
          <a:xfrm>
            <a:off x="899592" y="908720"/>
            <a:ext cx="7848872" cy="4176464"/>
          </a:xfrm>
        </p:spPr>
        <p:txBody>
          <a:bodyPr>
            <a:normAutofit/>
          </a:bodyPr>
          <a:lstStyle/>
          <a:p>
            <a:pPr algn="l" rtl="0">
              <a:lnSpc>
                <a:spcPct val="150000"/>
              </a:lnSpc>
            </a:pPr>
            <a:r>
              <a:rPr lang="en-US" sz="4200" dirty="0"/>
              <a:t>Loading of:</a:t>
            </a:r>
            <a:br>
              <a:rPr lang="en-US" sz="4200" dirty="0"/>
            </a:br>
            <a:r>
              <a:rPr lang="en-US" sz="4200" dirty="0" smtClean="0"/>
              <a:t>Grains and Grains product</a:t>
            </a:r>
            <a:endParaRPr lang="he-IL" sz="3800" dirty="0"/>
          </a:p>
        </p:txBody>
      </p:sp>
      <p:sp>
        <p:nvSpPr>
          <p:cNvPr id="4" name="מציין מיקום של מספר שקופית 3"/>
          <p:cNvSpPr>
            <a:spLocks noGrp="1"/>
          </p:cNvSpPr>
          <p:nvPr>
            <p:ph type="sldNum" sz="quarter" idx="12"/>
          </p:nvPr>
        </p:nvSpPr>
        <p:spPr/>
        <p:txBody>
          <a:bodyPr/>
          <a:lstStyle/>
          <a:p>
            <a:fld id="{3AA8EF2C-FD37-4154-B473-DEA434E64DDA}" type="slidenum">
              <a:rPr lang="he-IL" smtClean="0"/>
              <a:pPr/>
              <a:t>34</a:t>
            </a:fld>
            <a:endParaRPr lang="he-IL" dirty="0"/>
          </a:p>
        </p:txBody>
      </p:sp>
    </p:spTree>
    <p:extLst>
      <p:ext uri="{BB962C8B-B14F-4D97-AF65-F5344CB8AC3E}">
        <p14:creationId xmlns:p14="http://schemas.microsoft.com/office/powerpoint/2010/main" val="250909241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idx="4294967295"/>
          </p:nvPr>
        </p:nvSpPr>
        <p:spPr>
          <a:xfrm>
            <a:off x="1475656" y="215004"/>
            <a:ext cx="6624736" cy="987127"/>
          </a:xfrm>
        </p:spPr>
        <p:txBody>
          <a:bodyPr>
            <a:normAutofit fontScale="90000"/>
          </a:bodyPr>
          <a:lstStyle/>
          <a:p>
            <a:pPr rtl="0"/>
            <a:r>
              <a:rPr lang="en-US" sz="3600" dirty="0" smtClean="0"/>
              <a:t>Grains and  grains products demand</a:t>
            </a:r>
            <a:br>
              <a:rPr lang="en-US" sz="3600" dirty="0" smtClean="0"/>
            </a:br>
            <a:r>
              <a:rPr lang="en-US" sz="3600" dirty="0" smtClean="0"/>
              <a:t> - the model</a:t>
            </a:r>
            <a:endParaRPr lang="he-IL" sz="4000" dirty="0"/>
          </a:p>
        </p:txBody>
      </p:sp>
      <p:sp>
        <p:nvSpPr>
          <p:cNvPr id="3" name="מציין מיקום תוכן 2"/>
          <p:cNvSpPr>
            <a:spLocks noGrp="1"/>
          </p:cNvSpPr>
          <p:nvPr>
            <p:ph idx="4294967295"/>
          </p:nvPr>
        </p:nvSpPr>
        <p:spPr>
          <a:xfrm>
            <a:off x="673224" y="1052736"/>
            <a:ext cx="8229600" cy="5467229"/>
          </a:xfrm>
        </p:spPr>
        <p:txBody>
          <a:bodyPr>
            <a:noAutofit/>
          </a:bodyPr>
          <a:lstStyle/>
          <a:p>
            <a:pPr algn="l" rtl="0"/>
            <a:r>
              <a:rPr lang="en-US" sz="2400" dirty="0"/>
              <a:t>Grains and grains product forecasts are based on external model of agricultural and food sectors.</a:t>
            </a:r>
          </a:p>
          <a:p>
            <a:pPr algn="l" rtl="0"/>
            <a:r>
              <a:rPr lang="en-US" sz="2400" dirty="0"/>
              <a:t>The model links the demand for grains </a:t>
            </a:r>
            <a:r>
              <a:rPr lang="en-US" sz="2400" dirty="0" smtClean="0"/>
              <a:t>and </a:t>
            </a:r>
            <a:r>
              <a:rPr lang="en-US" sz="2400" dirty="0"/>
              <a:t>the </a:t>
            </a:r>
            <a:r>
              <a:rPr lang="en-US" sz="2400" dirty="0" smtClean="0"/>
              <a:t>various uses of grains:</a:t>
            </a:r>
            <a:endParaRPr lang="en-US" sz="2400" dirty="0"/>
          </a:p>
          <a:p>
            <a:pPr lvl="1" algn="l" rtl="0"/>
            <a:r>
              <a:rPr lang="en-US" sz="2000" dirty="0" smtClean="0"/>
              <a:t>Grains for animal feed. </a:t>
            </a:r>
          </a:p>
          <a:p>
            <a:pPr lvl="1" algn="l" rtl="0"/>
            <a:r>
              <a:rPr lang="en-US" sz="2000" dirty="0" smtClean="0"/>
              <a:t>Grains for wheat </a:t>
            </a:r>
            <a:endParaRPr lang="en-US" sz="2000" dirty="0" smtClean="0"/>
          </a:p>
          <a:p>
            <a:pPr lvl="1" algn="l" rtl="0"/>
            <a:r>
              <a:rPr lang="en-US" sz="2000" dirty="0" smtClean="0"/>
              <a:t>Beans for oil production</a:t>
            </a:r>
          </a:p>
          <a:p>
            <a:pPr algn="l" rtl="0"/>
            <a:r>
              <a:rPr lang="en-US" sz="2400" dirty="0" smtClean="0"/>
              <a:t>Animal feed grain demand is determined by per capita consumption of meat &amp; poultry </a:t>
            </a:r>
            <a:r>
              <a:rPr lang="en-US" sz="2400" dirty="0" smtClean="0"/>
              <a:t>and </a:t>
            </a:r>
            <a:r>
              <a:rPr lang="en-US" sz="2400" dirty="0" smtClean="0"/>
              <a:t>different grains utilizations factor. </a:t>
            </a:r>
          </a:p>
          <a:p>
            <a:pPr algn="l" rtl="0"/>
            <a:r>
              <a:rPr lang="en-US" sz="2400" dirty="0" smtClean="0"/>
              <a:t>Per </a:t>
            </a:r>
            <a:r>
              <a:rPr lang="en-US" sz="2400" dirty="0"/>
              <a:t>capita demand elasticity of </a:t>
            </a:r>
            <a:r>
              <a:rPr lang="en-US" sz="2400" dirty="0" smtClean="0"/>
              <a:t>meat will </a:t>
            </a:r>
            <a:r>
              <a:rPr lang="en-US" sz="2400" dirty="0" smtClean="0"/>
              <a:t>gradually </a:t>
            </a:r>
            <a:r>
              <a:rPr lang="en-US" sz="2400" dirty="0" smtClean="0"/>
              <a:t>decline to zero from the  high rates prevailed </a:t>
            </a:r>
            <a:r>
              <a:rPr lang="en-US" sz="2400" dirty="0" smtClean="0"/>
              <a:t>in the </a:t>
            </a:r>
            <a:r>
              <a:rPr lang="en-US" sz="2400" dirty="0" smtClean="0"/>
              <a:t>last decade (1-1.5). </a:t>
            </a:r>
          </a:p>
          <a:p>
            <a:pPr algn="l" rtl="0"/>
            <a:r>
              <a:rPr lang="en-US" sz="2400" dirty="0" smtClean="0"/>
              <a:t>Switching to </a:t>
            </a:r>
            <a:r>
              <a:rPr lang="en-US" sz="2400" dirty="0"/>
              <a:t>meat substitutes (vegetarianism) may accelerate this trend.         </a:t>
            </a:r>
          </a:p>
          <a:p>
            <a:pPr algn="l" rtl="0"/>
            <a:endParaRPr lang="en-US" sz="2400" dirty="0"/>
          </a:p>
        </p:txBody>
      </p:sp>
      <p:sp>
        <p:nvSpPr>
          <p:cNvPr id="4" name="מציין מיקום של מספר שקופית 3"/>
          <p:cNvSpPr>
            <a:spLocks noGrp="1"/>
          </p:cNvSpPr>
          <p:nvPr>
            <p:ph type="sldNum" sz="quarter" idx="12"/>
          </p:nvPr>
        </p:nvSpPr>
        <p:spPr/>
        <p:txBody>
          <a:bodyPr/>
          <a:lstStyle/>
          <a:p>
            <a:fld id="{3AA8EF2C-FD37-4154-B473-DEA434E64DDA}" type="slidenum">
              <a:rPr lang="he-IL" smtClean="0"/>
              <a:pPr/>
              <a:t>35</a:t>
            </a:fld>
            <a:endParaRPr lang="he-IL" dirty="0"/>
          </a:p>
        </p:txBody>
      </p:sp>
    </p:spTree>
    <p:extLst>
      <p:ext uri="{BB962C8B-B14F-4D97-AF65-F5344CB8AC3E}">
        <p14:creationId xmlns:p14="http://schemas.microsoft.com/office/powerpoint/2010/main" val="128761384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מציין מיקום של מספר שקופית 3"/>
          <p:cNvSpPr>
            <a:spLocks noGrp="1"/>
          </p:cNvSpPr>
          <p:nvPr>
            <p:ph type="sldNum" sz="quarter" idx="12"/>
          </p:nvPr>
        </p:nvSpPr>
        <p:spPr/>
        <p:txBody>
          <a:bodyPr/>
          <a:lstStyle/>
          <a:p>
            <a:fld id="{3AA8EF2C-FD37-4154-B473-DEA434E64DDA}" type="slidenum">
              <a:rPr lang="he-IL" smtClean="0"/>
              <a:pPr/>
              <a:t>36</a:t>
            </a:fld>
            <a:endParaRPr lang="he-IL" dirty="0"/>
          </a:p>
        </p:txBody>
      </p:sp>
      <p:graphicFrame>
        <p:nvGraphicFramePr>
          <p:cNvPr id="5" name="טבלה 4"/>
          <p:cNvGraphicFramePr>
            <a:graphicFrameLocks noGrp="1"/>
          </p:cNvGraphicFramePr>
          <p:nvPr>
            <p:extLst>
              <p:ext uri="{D42A27DB-BD31-4B8C-83A1-F6EECF244321}">
                <p14:modId xmlns:p14="http://schemas.microsoft.com/office/powerpoint/2010/main" val="1754147743"/>
              </p:ext>
            </p:extLst>
          </p:nvPr>
        </p:nvGraphicFramePr>
        <p:xfrm>
          <a:off x="683568" y="1844824"/>
          <a:ext cx="7560838" cy="3705225"/>
        </p:xfrm>
        <a:graphic>
          <a:graphicData uri="http://schemas.openxmlformats.org/drawingml/2006/table">
            <a:tbl>
              <a:tblPr firstRow="1" bandRow="1">
                <a:tableStyleId>{0E3FDE45-AF77-4B5C-9715-49D594BDF05E}</a:tableStyleId>
              </a:tblPr>
              <a:tblGrid>
                <a:gridCol w="3937590">
                  <a:extLst>
                    <a:ext uri="{9D8B030D-6E8A-4147-A177-3AD203B41FA5}">
                      <a16:colId xmlns="" xmlns:a16="http://schemas.microsoft.com/office/drawing/2014/main" val="20000"/>
                    </a:ext>
                  </a:extLst>
                </a:gridCol>
                <a:gridCol w="1273932">
                  <a:extLst>
                    <a:ext uri="{9D8B030D-6E8A-4147-A177-3AD203B41FA5}">
                      <a16:colId xmlns="" xmlns:a16="http://schemas.microsoft.com/office/drawing/2014/main" val="20001"/>
                    </a:ext>
                  </a:extLst>
                </a:gridCol>
                <a:gridCol w="837148">
                  <a:extLst>
                    <a:ext uri="{9D8B030D-6E8A-4147-A177-3AD203B41FA5}">
                      <a16:colId xmlns="" xmlns:a16="http://schemas.microsoft.com/office/drawing/2014/main" val="20004"/>
                    </a:ext>
                  </a:extLst>
                </a:gridCol>
                <a:gridCol w="1512168">
                  <a:extLst>
                    <a:ext uri="{9D8B030D-6E8A-4147-A177-3AD203B41FA5}">
                      <a16:colId xmlns="" xmlns:a16="http://schemas.microsoft.com/office/drawing/2014/main" val="20007"/>
                    </a:ext>
                  </a:extLst>
                </a:gridCol>
              </a:tblGrid>
              <a:tr h="741045">
                <a:tc>
                  <a:txBody>
                    <a:bodyPr/>
                    <a:lstStyle/>
                    <a:p>
                      <a:pPr algn="l" rtl="0" fontAlgn="b"/>
                      <a:r>
                        <a:rPr lang="he-IL" sz="1400" b="0" u="none" strike="noStrike" kern="1200" dirty="0">
                          <a:solidFill>
                            <a:schemeClr val="tx1"/>
                          </a:solidFill>
                          <a:latin typeface="+mn-lt"/>
                          <a:ea typeface="+mn-ea"/>
                          <a:cs typeface="+mn-cs"/>
                        </a:rPr>
                        <a:t> </a:t>
                      </a:r>
                    </a:p>
                  </a:txBody>
                  <a:tcPr marL="9525" marR="9525" marT="9525" marB="0" anchor="ctr">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ysDot"/>
                      <a:round/>
                      <a:headEnd type="none" w="med" len="med"/>
                      <a:tailEnd type="none" w="med" len="med"/>
                    </a:lnB>
                  </a:tcPr>
                </a:tc>
                <a:tc>
                  <a:txBody>
                    <a:bodyPr/>
                    <a:lstStyle/>
                    <a:p>
                      <a:pPr marL="0" algn="ctr" defTabSz="914400" rtl="0" eaLnBrk="1" fontAlgn="b" latinLnBrk="0" hangingPunct="1"/>
                      <a:r>
                        <a:rPr lang="en-US" sz="2000" b="0" u="none" strike="noStrike" kern="1200" dirty="0">
                          <a:solidFill>
                            <a:schemeClr val="tx1"/>
                          </a:solidFill>
                          <a:latin typeface="+mn-lt"/>
                          <a:ea typeface="+mn-ea"/>
                          <a:cs typeface="+mn-cs"/>
                        </a:rPr>
                        <a:t>2018</a:t>
                      </a:r>
                      <a:endParaRPr lang="he-IL" sz="2000" b="0" u="none" strike="noStrike" kern="1200" dirty="0">
                        <a:solidFill>
                          <a:schemeClr val="tx1"/>
                        </a:solidFill>
                        <a:latin typeface="+mn-lt"/>
                        <a:ea typeface="+mn-ea"/>
                        <a:cs typeface="+mn-cs"/>
                      </a:endParaRPr>
                    </a:p>
                  </a:txBody>
                  <a:tcPr marL="9525" marR="9525" marT="9525" marB="0" anchor="ctr">
                    <a:lnL w="12700" cap="flat" cmpd="sng" algn="ctr">
                      <a:solidFill>
                        <a:schemeClr val="tx1"/>
                      </a:solidFill>
                      <a:prstDash val="solid"/>
                      <a:round/>
                      <a:headEnd type="none" w="med" len="med"/>
                      <a:tailEnd type="none" w="med" len="med"/>
                    </a:lnL>
                    <a:lnR w="28575" cap="flat" cmpd="sng" algn="ctr">
                      <a:noFill/>
                      <a:prstDash val="sysDot"/>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ysDot"/>
                      <a:round/>
                      <a:headEnd type="none" w="med" len="med"/>
                      <a:tailEnd type="none" w="med" len="med"/>
                    </a:lnB>
                  </a:tcPr>
                </a:tc>
                <a:tc>
                  <a:txBody>
                    <a:bodyPr/>
                    <a:lstStyle/>
                    <a:p>
                      <a:pPr marL="0" algn="ctr" defTabSz="914400" rtl="0" eaLnBrk="1" fontAlgn="b" latinLnBrk="0" hangingPunct="1"/>
                      <a:r>
                        <a:rPr lang="en-US" sz="2000" b="0" u="none" strike="noStrike" kern="1200" dirty="0">
                          <a:solidFill>
                            <a:schemeClr val="tx1"/>
                          </a:solidFill>
                          <a:latin typeface="+mn-lt"/>
                          <a:ea typeface="+mn-ea"/>
                          <a:cs typeface="+mn-cs"/>
                        </a:rPr>
                        <a:t>2048</a:t>
                      </a:r>
                      <a:endParaRPr lang="he-IL" sz="2000" b="0" u="none" strike="noStrike" kern="1200" dirty="0">
                        <a:solidFill>
                          <a:schemeClr val="tx1"/>
                        </a:solidFill>
                        <a:latin typeface="+mn-lt"/>
                        <a:ea typeface="+mn-ea"/>
                        <a:cs typeface="+mn-cs"/>
                      </a:endParaRPr>
                    </a:p>
                  </a:txBody>
                  <a:tcPr marL="9525" marR="9525" marT="9525" marB="0" anchor="ctr">
                    <a:lnL w="28575" cap="flat" cmpd="sng" algn="ctr">
                      <a:noFill/>
                      <a:prstDash val="sysDot"/>
                      <a:round/>
                      <a:headEnd type="none" w="med" len="med"/>
                      <a:tailEnd type="none" w="med" len="med"/>
                    </a:lnL>
                    <a:lnR w="12700" cap="flat" cmpd="sng" algn="ctr">
                      <a:solidFill>
                        <a:schemeClr val="tx1"/>
                      </a:solidFill>
                      <a:prstDash val="sysDot"/>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ysDot"/>
                      <a:round/>
                      <a:headEnd type="none" w="med" len="med"/>
                      <a:tailEnd type="none" w="med" len="med"/>
                    </a:lnB>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600" b="0" u="none" strike="noStrike" kern="1200" baseline="0" dirty="0" smtClean="0">
                          <a:solidFill>
                            <a:schemeClr val="tx1"/>
                          </a:solidFill>
                          <a:latin typeface="+mn-lt"/>
                          <a:ea typeface="+mn-ea"/>
                          <a:cs typeface="+mn-cs"/>
                        </a:rPr>
                        <a:t>average annual p</a:t>
                      </a:r>
                      <a:r>
                        <a:rPr lang="en-US" sz="1600" b="0" u="none" strike="noStrike" kern="1200" dirty="0" smtClean="0">
                          <a:solidFill>
                            <a:schemeClr val="tx1"/>
                          </a:solidFill>
                          <a:latin typeface="+mn-lt"/>
                          <a:ea typeface="+mn-ea"/>
                          <a:cs typeface="+mn-cs"/>
                        </a:rPr>
                        <a:t>ercent change,</a:t>
                      </a:r>
                    </a:p>
                    <a:p>
                      <a:pPr marL="0" marR="0" lvl="0" indent="0" algn="ctr" defTabSz="914400" rtl="0" eaLnBrk="1" fontAlgn="b" latinLnBrk="0" hangingPunct="1">
                        <a:lnSpc>
                          <a:spcPct val="100000"/>
                        </a:lnSpc>
                        <a:spcBef>
                          <a:spcPts val="0"/>
                        </a:spcBef>
                        <a:spcAft>
                          <a:spcPts val="0"/>
                        </a:spcAft>
                        <a:buClrTx/>
                        <a:buSzTx/>
                        <a:buFontTx/>
                        <a:buNone/>
                        <a:tabLst/>
                        <a:defRPr/>
                      </a:pPr>
                      <a:r>
                        <a:rPr lang="en-US" sz="1600" b="0" u="none" strike="noStrike" kern="1200" dirty="0" smtClean="0">
                          <a:solidFill>
                            <a:schemeClr val="tx1"/>
                          </a:solidFill>
                          <a:latin typeface="+mn-lt"/>
                          <a:ea typeface="+mn-ea"/>
                          <a:cs typeface="+mn-cs"/>
                        </a:rPr>
                        <a:t>2019-2048 </a:t>
                      </a:r>
                      <a:endParaRPr lang="he-IL" sz="1600" b="0" u="none" strike="noStrike" kern="1200" dirty="0" smtClean="0">
                        <a:solidFill>
                          <a:schemeClr val="tx1"/>
                        </a:solidFill>
                        <a:latin typeface="+mn-lt"/>
                        <a:ea typeface="+mn-ea"/>
                        <a:cs typeface="+mn-cs"/>
                      </a:endParaRPr>
                    </a:p>
                  </a:txBody>
                  <a:tcPr marL="9525" marR="9525" marT="9525" marB="0" anchor="ctr">
                    <a:lnL w="12700" cap="flat" cmpd="sng" algn="ctr">
                      <a:solidFill>
                        <a:schemeClr val="tx1"/>
                      </a:solidFill>
                      <a:prstDash val="sysDot"/>
                      <a:round/>
                      <a:headEnd type="none" w="med" len="med"/>
                      <a:tailEnd type="none" w="med" len="med"/>
                    </a:lnL>
                    <a:lnR>
                      <a:noFill/>
                    </a:lnR>
                    <a:lnT w="28575" cap="flat" cmpd="sng" algn="ctr">
                      <a:solidFill>
                        <a:schemeClr val="tx1"/>
                      </a:solidFill>
                      <a:prstDash val="solid"/>
                      <a:round/>
                      <a:headEnd type="none" w="med" len="med"/>
                      <a:tailEnd type="none" w="med" len="med"/>
                    </a:lnT>
                    <a:lnB w="28575" cap="flat" cmpd="sng" algn="ctr">
                      <a:solidFill>
                        <a:schemeClr val="tx1"/>
                      </a:solidFill>
                      <a:prstDash val="sysDot"/>
                      <a:round/>
                      <a:headEnd type="none" w="med" len="med"/>
                      <a:tailEnd type="none" w="med" len="med"/>
                    </a:lnB>
                  </a:tcPr>
                </a:tc>
                <a:extLst>
                  <a:ext uri="{0D108BD9-81ED-4DB2-BD59-A6C34878D82A}">
                    <a16:rowId xmlns="" xmlns:a16="http://schemas.microsoft.com/office/drawing/2014/main" val="10000"/>
                  </a:ext>
                </a:extLst>
              </a:tr>
              <a:tr h="741045">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he-IL" sz="2000" b="0" i="0" u="none" strike="noStrike" kern="1200" dirty="0">
                          <a:solidFill>
                            <a:srgbClr val="000000"/>
                          </a:solidFill>
                          <a:effectLst/>
                          <a:latin typeface="Calibri" panose="020F0502020204030204" pitchFamily="34" charset="0"/>
                          <a:ea typeface="+mn-ea"/>
                          <a:cs typeface="+mn-cs"/>
                        </a:rPr>
                        <a:t> </a:t>
                      </a:r>
                      <a:r>
                        <a:rPr lang="en-US" sz="2000" b="0" i="0" u="none" strike="noStrike" kern="1200" dirty="0" smtClean="0">
                          <a:solidFill>
                            <a:srgbClr val="000000"/>
                          </a:solidFill>
                          <a:effectLst/>
                          <a:latin typeface="Calibri" panose="020F0502020204030204" pitchFamily="34" charset="0"/>
                          <a:ea typeface="+mn-ea"/>
                          <a:cs typeface="+mn-cs"/>
                        </a:rPr>
                        <a:t>Beans, </a:t>
                      </a:r>
                      <a:r>
                        <a:rPr lang="en-US" sz="1400" b="0" i="0" u="none" strike="noStrike" kern="1200" baseline="0" dirty="0" smtClean="0">
                          <a:solidFill>
                            <a:srgbClr val="000000"/>
                          </a:solidFill>
                          <a:effectLst/>
                          <a:latin typeface="Calibri" panose="020F0502020204030204" pitchFamily="34" charset="0"/>
                          <a:ea typeface="+mn-ea"/>
                          <a:cs typeface="+mn-cs"/>
                        </a:rPr>
                        <a:t>Thousands Tons </a:t>
                      </a:r>
                      <a:endParaRPr lang="en-US" sz="1400" b="0" i="0" u="none" strike="noStrike" kern="1200" baseline="0" dirty="0">
                        <a:solidFill>
                          <a:srgbClr val="000000"/>
                        </a:solidFill>
                        <a:effectLst/>
                        <a:latin typeface="Calibri" panose="020F0502020204030204" pitchFamily="34" charset="0"/>
                        <a:ea typeface="+mn-ea"/>
                        <a:cs typeface="+mn-cs"/>
                      </a:endParaRPr>
                    </a:p>
                  </a:txBody>
                  <a:tcPr marL="9525" marR="9525" marT="9525" marB="0" anchor="ctr">
                    <a:lnR w="12700" cap="flat" cmpd="sng" algn="ctr">
                      <a:solidFill>
                        <a:schemeClr val="tx1"/>
                      </a:solidFill>
                      <a:prstDash val="solid"/>
                      <a:round/>
                      <a:headEnd type="none" w="med" len="med"/>
                      <a:tailEnd type="none" w="med" len="med"/>
                    </a:lnR>
                    <a:lnT w="28575" cap="flat" cmpd="sng" algn="ctr">
                      <a:solidFill>
                        <a:schemeClr val="tx1"/>
                      </a:solidFill>
                      <a:prstDash val="sysDot"/>
                      <a:round/>
                      <a:headEnd type="none" w="med" len="med"/>
                      <a:tailEnd type="none" w="med" len="med"/>
                    </a:lnT>
                    <a:lnB w="28575" cap="flat" cmpd="sng" algn="ctr">
                      <a:solidFill>
                        <a:schemeClr val="tx1"/>
                      </a:solidFill>
                      <a:prstDash val="sysDot"/>
                      <a:round/>
                      <a:headEnd type="none" w="med" len="med"/>
                      <a:tailEnd type="none" w="med" len="med"/>
                    </a:lnB>
                    <a:noFill/>
                  </a:tcPr>
                </a:tc>
                <a:tc>
                  <a:txBody>
                    <a:bodyPr/>
                    <a:lstStyle/>
                    <a:p>
                      <a:pPr marL="0" algn="ctr" defTabSz="914400" rtl="0" eaLnBrk="1" fontAlgn="b" latinLnBrk="0" hangingPunct="1"/>
                      <a:r>
                        <a:rPr lang="en-US" sz="2000" b="0" i="0" u="none" strike="noStrike" kern="1200" dirty="0" smtClean="0">
                          <a:solidFill>
                            <a:srgbClr val="000000"/>
                          </a:solidFill>
                          <a:effectLst/>
                          <a:latin typeface="Times New Roman" panose="02020603050405020304" pitchFamily="18" charset="0"/>
                          <a:ea typeface="+mn-ea"/>
                          <a:cs typeface="Times New Roman" panose="02020603050405020304" pitchFamily="18" charset="0"/>
                        </a:rPr>
                        <a:t>541 </a:t>
                      </a:r>
                      <a:endParaRPr lang="en-US" sz="2000" b="0" i="0" u="none" strike="noStrike" kern="1200" dirty="0">
                        <a:solidFill>
                          <a:srgbClr val="000000"/>
                        </a:solidFill>
                        <a:effectLst/>
                        <a:latin typeface="Times New Roman" panose="02020603050405020304" pitchFamily="18" charset="0"/>
                        <a:ea typeface="+mn-ea"/>
                        <a:cs typeface="Times New Roman" panose="02020603050405020304" pitchFamily="18" charset="0"/>
                      </a:endParaRPr>
                    </a:p>
                  </a:txBody>
                  <a:tcPr marL="9525" marR="9525" marT="9525" marB="0" anchor="ctr">
                    <a:lnL w="12700" cap="flat" cmpd="sng" algn="ctr">
                      <a:solidFill>
                        <a:schemeClr val="tx1"/>
                      </a:solidFill>
                      <a:prstDash val="solid"/>
                      <a:round/>
                      <a:headEnd type="none" w="med" len="med"/>
                      <a:tailEnd type="none" w="med" len="med"/>
                    </a:lnL>
                    <a:lnR w="28575" cap="flat" cmpd="sng" algn="ctr">
                      <a:noFill/>
                      <a:prstDash val="sysDot"/>
                      <a:round/>
                      <a:headEnd type="none" w="med" len="med"/>
                      <a:tailEnd type="none" w="med" len="med"/>
                    </a:lnR>
                    <a:lnT w="28575" cap="flat" cmpd="sng" algn="ctr">
                      <a:solidFill>
                        <a:schemeClr val="tx1"/>
                      </a:solidFill>
                      <a:prstDash val="sysDot"/>
                      <a:round/>
                      <a:headEnd type="none" w="med" len="med"/>
                      <a:tailEnd type="none" w="med" len="med"/>
                    </a:lnT>
                    <a:lnB w="28575" cap="flat" cmpd="sng" algn="ctr">
                      <a:solidFill>
                        <a:schemeClr val="tx1"/>
                      </a:solidFill>
                      <a:prstDash val="sysDot"/>
                      <a:round/>
                      <a:headEnd type="none" w="med" len="med"/>
                      <a:tailEnd type="none" w="med" len="med"/>
                    </a:lnB>
                    <a:noFill/>
                  </a:tcPr>
                </a:tc>
                <a:tc>
                  <a:txBody>
                    <a:bodyPr/>
                    <a:lstStyle/>
                    <a:p>
                      <a:pPr marL="0" algn="ctr" defTabSz="914400" rtl="0" eaLnBrk="1" fontAlgn="b" latinLnBrk="0" hangingPunct="1"/>
                      <a:r>
                        <a:rPr lang="en-US" sz="2000" b="0" i="0" u="none" strike="noStrike" kern="1200" dirty="0" smtClean="0">
                          <a:solidFill>
                            <a:srgbClr val="000000"/>
                          </a:solidFill>
                          <a:effectLst/>
                          <a:latin typeface="Times New Roman" panose="02020603050405020304" pitchFamily="18" charset="0"/>
                          <a:ea typeface="+mn-ea"/>
                          <a:cs typeface="Times New Roman" panose="02020603050405020304" pitchFamily="18" charset="0"/>
                        </a:rPr>
                        <a:t>614 </a:t>
                      </a:r>
                      <a:endParaRPr lang="en-US" sz="2000" b="0" i="0" u="none" strike="noStrike" kern="1200" dirty="0">
                        <a:solidFill>
                          <a:srgbClr val="000000"/>
                        </a:solidFill>
                        <a:effectLst/>
                        <a:latin typeface="Times New Roman" panose="02020603050405020304" pitchFamily="18" charset="0"/>
                        <a:ea typeface="+mn-ea"/>
                        <a:cs typeface="Times New Roman" panose="02020603050405020304" pitchFamily="18" charset="0"/>
                      </a:endParaRPr>
                    </a:p>
                  </a:txBody>
                  <a:tcPr marL="9525" marR="9525" marT="9525" marB="0" anchor="ctr">
                    <a:lnL w="28575" cap="flat" cmpd="sng" algn="ctr">
                      <a:noFill/>
                      <a:prstDash val="sysDot"/>
                      <a:round/>
                      <a:headEnd type="none" w="med" len="med"/>
                      <a:tailEnd type="none" w="med" len="med"/>
                    </a:lnL>
                    <a:lnR w="12700" cap="flat" cmpd="sng" algn="ctr">
                      <a:solidFill>
                        <a:schemeClr val="tx1"/>
                      </a:solidFill>
                      <a:prstDash val="sysDot"/>
                      <a:round/>
                      <a:headEnd type="none" w="med" len="med"/>
                      <a:tailEnd type="none" w="med" len="med"/>
                    </a:lnR>
                    <a:lnT w="28575" cap="flat" cmpd="sng" algn="ctr">
                      <a:solidFill>
                        <a:schemeClr val="tx1"/>
                      </a:solidFill>
                      <a:prstDash val="sysDot"/>
                      <a:round/>
                      <a:headEnd type="none" w="med" len="med"/>
                      <a:tailEnd type="none" w="med" len="med"/>
                    </a:lnT>
                    <a:lnB w="28575" cap="flat" cmpd="sng" algn="ctr">
                      <a:solidFill>
                        <a:schemeClr val="tx1"/>
                      </a:solidFill>
                      <a:prstDash val="sysDot"/>
                      <a:round/>
                      <a:headEnd type="none" w="med" len="med"/>
                      <a:tailEnd type="none" w="med" len="med"/>
                    </a:lnB>
                    <a:noFill/>
                  </a:tcPr>
                </a:tc>
                <a:tc>
                  <a:txBody>
                    <a:bodyPr/>
                    <a:lstStyle/>
                    <a:p>
                      <a:pPr marL="0" algn="ctr" defTabSz="914400" rtl="0" eaLnBrk="1" fontAlgn="b" latinLnBrk="0" hangingPunct="1"/>
                      <a:r>
                        <a:rPr lang="en-US" sz="20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0.4%</a:t>
                      </a:r>
                    </a:p>
                  </a:txBody>
                  <a:tcPr marL="9525" marR="9525" marT="9525" marB="0" anchor="ctr">
                    <a:lnL w="12700" cap="flat" cmpd="sng" algn="ctr">
                      <a:solidFill>
                        <a:schemeClr val="tx1"/>
                      </a:solidFill>
                      <a:prstDash val="sysDot"/>
                      <a:round/>
                      <a:headEnd type="none" w="med" len="med"/>
                      <a:tailEnd type="none" w="med" len="med"/>
                    </a:lnL>
                    <a:lnT w="28575" cap="flat" cmpd="sng" algn="ctr">
                      <a:solidFill>
                        <a:schemeClr val="tx1"/>
                      </a:solidFill>
                      <a:prstDash val="sysDot"/>
                      <a:round/>
                      <a:headEnd type="none" w="med" len="med"/>
                      <a:tailEnd type="none" w="med" len="med"/>
                    </a:lnT>
                    <a:lnB w="28575" cap="flat" cmpd="sng" algn="ctr">
                      <a:solidFill>
                        <a:schemeClr val="tx1"/>
                      </a:solidFill>
                      <a:prstDash val="sysDot"/>
                      <a:round/>
                      <a:headEnd type="none" w="med" len="med"/>
                      <a:tailEnd type="none" w="med" len="med"/>
                    </a:lnB>
                    <a:solidFill>
                      <a:schemeClr val="bg1"/>
                    </a:solidFill>
                  </a:tcPr>
                </a:tc>
                <a:extLst>
                  <a:ext uri="{0D108BD9-81ED-4DB2-BD59-A6C34878D82A}">
                    <a16:rowId xmlns="" xmlns:a16="http://schemas.microsoft.com/office/drawing/2014/main" val="10002"/>
                  </a:ext>
                </a:extLst>
              </a:tr>
              <a:tr h="741045">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2000" b="0" i="0" u="none" strike="noStrike" kern="1200" dirty="0">
                          <a:solidFill>
                            <a:srgbClr val="000000"/>
                          </a:solidFill>
                          <a:effectLst/>
                          <a:latin typeface="Calibri" panose="020F0502020204030204" pitchFamily="34" charset="0"/>
                          <a:ea typeface="+mn-ea"/>
                          <a:cs typeface="+mn-cs"/>
                        </a:rPr>
                        <a:t> </a:t>
                      </a:r>
                      <a:r>
                        <a:rPr lang="en-US" sz="2000" b="0" i="0" u="none" strike="noStrike" kern="1200" dirty="0" smtClean="0">
                          <a:solidFill>
                            <a:srgbClr val="000000"/>
                          </a:solidFill>
                          <a:effectLst/>
                          <a:latin typeface="Calibri" panose="020F0502020204030204" pitchFamily="34" charset="0"/>
                          <a:ea typeface="+mn-ea"/>
                          <a:cs typeface="+mn-cs"/>
                        </a:rPr>
                        <a:t>Grains for wheat, </a:t>
                      </a:r>
                      <a:r>
                        <a:rPr lang="en-US" sz="1400" b="0" i="0" u="none" strike="noStrike" kern="1200" baseline="0" dirty="0" smtClean="0">
                          <a:solidFill>
                            <a:srgbClr val="000000"/>
                          </a:solidFill>
                          <a:effectLst/>
                          <a:latin typeface="Calibri" panose="020F0502020204030204" pitchFamily="34" charset="0"/>
                          <a:ea typeface="+mn-ea"/>
                          <a:cs typeface="+mn-cs"/>
                        </a:rPr>
                        <a:t>Thousands Tons </a:t>
                      </a:r>
                      <a:endParaRPr lang="en-US" sz="1400" b="0" i="0" u="none" strike="noStrike" kern="1200" baseline="0" dirty="0">
                        <a:solidFill>
                          <a:srgbClr val="000000"/>
                        </a:solidFill>
                        <a:effectLst/>
                        <a:latin typeface="Calibri" panose="020F0502020204030204" pitchFamily="34" charset="0"/>
                        <a:ea typeface="+mn-ea"/>
                        <a:cs typeface="+mn-cs"/>
                      </a:endParaRPr>
                    </a:p>
                  </a:txBody>
                  <a:tcPr marL="9525" marR="9525" marT="9525" marB="0" anchor="ctr">
                    <a:lnR w="12700" cap="flat" cmpd="sng" algn="ctr">
                      <a:solidFill>
                        <a:schemeClr val="tx1"/>
                      </a:solidFill>
                      <a:prstDash val="solid"/>
                      <a:round/>
                      <a:headEnd type="none" w="med" len="med"/>
                      <a:tailEnd type="none" w="med" len="med"/>
                    </a:lnR>
                    <a:lnT w="28575" cap="flat" cmpd="sng" algn="ctr">
                      <a:solidFill>
                        <a:schemeClr val="tx1"/>
                      </a:solidFill>
                      <a:prstDash val="sysDot"/>
                      <a:round/>
                      <a:headEnd type="none" w="med" len="med"/>
                      <a:tailEnd type="none" w="med" len="med"/>
                    </a:lnT>
                    <a:lnB w="28575" cap="flat" cmpd="sng" algn="ctr">
                      <a:noFill/>
                      <a:prstDash val="sysDot"/>
                      <a:round/>
                      <a:headEnd type="none" w="med" len="med"/>
                      <a:tailEnd type="none" w="med" len="med"/>
                    </a:lnB>
                    <a:noFill/>
                  </a:tcPr>
                </a:tc>
                <a:tc>
                  <a:txBody>
                    <a:bodyPr/>
                    <a:lstStyle/>
                    <a:p>
                      <a:pPr marL="0" algn="ctr" defTabSz="914400" rtl="0" eaLnBrk="1" fontAlgn="b" latinLnBrk="0" hangingPunct="1"/>
                      <a:r>
                        <a:rPr lang="en-US" sz="2000" b="0" i="0" u="none" strike="noStrike" kern="1200" dirty="0" smtClean="0">
                          <a:solidFill>
                            <a:srgbClr val="000000"/>
                          </a:solidFill>
                          <a:effectLst/>
                          <a:latin typeface="Times New Roman" panose="02020603050405020304" pitchFamily="18" charset="0"/>
                          <a:ea typeface="+mn-ea"/>
                          <a:cs typeface="Times New Roman" panose="02020603050405020304" pitchFamily="18" charset="0"/>
                        </a:rPr>
                        <a:t>1,059 </a:t>
                      </a:r>
                      <a:endParaRPr lang="en-US" sz="2000" b="0" i="0" u="none" strike="noStrike" kern="1200" dirty="0">
                        <a:solidFill>
                          <a:srgbClr val="000000"/>
                        </a:solidFill>
                        <a:effectLst/>
                        <a:latin typeface="Times New Roman" panose="02020603050405020304" pitchFamily="18" charset="0"/>
                        <a:ea typeface="+mn-ea"/>
                        <a:cs typeface="Times New Roman" panose="02020603050405020304" pitchFamily="18" charset="0"/>
                      </a:endParaRPr>
                    </a:p>
                  </a:txBody>
                  <a:tcPr marL="9525" marR="9525" marT="9525" marB="0" anchor="ctr">
                    <a:lnL w="12700" cap="flat" cmpd="sng" algn="ctr">
                      <a:solidFill>
                        <a:schemeClr val="tx1"/>
                      </a:solidFill>
                      <a:prstDash val="solid"/>
                      <a:round/>
                      <a:headEnd type="none" w="med" len="med"/>
                      <a:tailEnd type="none" w="med" len="med"/>
                    </a:lnL>
                    <a:lnR w="28575" cap="flat" cmpd="sng" algn="ctr">
                      <a:noFill/>
                      <a:prstDash val="sysDot"/>
                      <a:round/>
                      <a:headEnd type="none" w="med" len="med"/>
                      <a:tailEnd type="none" w="med" len="med"/>
                    </a:lnR>
                    <a:lnT w="28575" cap="flat" cmpd="sng" algn="ctr">
                      <a:solidFill>
                        <a:schemeClr val="tx1"/>
                      </a:solidFill>
                      <a:prstDash val="sysDot"/>
                      <a:round/>
                      <a:headEnd type="none" w="med" len="med"/>
                      <a:tailEnd type="none" w="med" len="med"/>
                    </a:lnT>
                    <a:lnB w="28575" cap="flat" cmpd="sng" algn="ctr">
                      <a:noFill/>
                      <a:prstDash val="sysDot"/>
                      <a:round/>
                      <a:headEnd type="none" w="med" len="med"/>
                      <a:tailEnd type="none" w="med" len="med"/>
                    </a:lnB>
                    <a:noFill/>
                  </a:tcPr>
                </a:tc>
                <a:tc>
                  <a:txBody>
                    <a:bodyPr/>
                    <a:lstStyle/>
                    <a:p>
                      <a:pPr marL="0" algn="ctr" defTabSz="914400" rtl="0" eaLnBrk="1" fontAlgn="b" latinLnBrk="0" hangingPunct="1"/>
                      <a:r>
                        <a:rPr lang="en-US" sz="2000" b="0" i="0" u="none" strike="noStrike" kern="1200" dirty="0" smtClean="0">
                          <a:solidFill>
                            <a:srgbClr val="000000"/>
                          </a:solidFill>
                          <a:effectLst/>
                          <a:latin typeface="Times New Roman" panose="02020603050405020304" pitchFamily="18" charset="0"/>
                          <a:ea typeface="+mn-ea"/>
                          <a:cs typeface="Times New Roman" panose="02020603050405020304" pitchFamily="18" charset="0"/>
                        </a:rPr>
                        <a:t>1,451 </a:t>
                      </a:r>
                      <a:endParaRPr lang="en-US" sz="2000" b="0" i="0" u="none" strike="noStrike" kern="1200" dirty="0">
                        <a:solidFill>
                          <a:srgbClr val="000000"/>
                        </a:solidFill>
                        <a:effectLst/>
                        <a:latin typeface="Times New Roman" panose="02020603050405020304" pitchFamily="18" charset="0"/>
                        <a:ea typeface="+mn-ea"/>
                        <a:cs typeface="Times New Roman" panose="02020603050405020304" pitchFamily="18" charset="0"/>
                      </a:endParaRPr>
                    </a:p>
                  </a:txBody>
                  <a:tcPr marL="9525" marR="9525" marT="9525" marB="0" anchor="ctr">
                    <a:lnL w="28575" cap="flat" cmpd="sng" algn="ctr">
                      <a:noFill/>
                      <a:prstDash val="sysDot"/>
                      <a:round/>
                      <a:headEnd type="none" w="med" len="med"/>
                      <a:tailEnd type="none" w="med" len="med"/>
                    </a:lnL>
                    <a:lnR w="12700" cap="flat" cmpd="sng" algn="ctr">
                      <a:solidFill>
                        <a:schemeClr val="tx1"/>
                      </a:solidFill>
                      <a:prstDash val="sysDot"/>
                      <a:round/>
                      <a:headEnd type="none" w="med" len="med"/>
                      <a:tailEnd type="none" w="med" len="med"/>
                    </a:lnR>
                    <a:lnT w="28575" cap="flat" cmpd="sng" algn="ctr">
                      <a:solidFill>
                        <a:schemeClr val="tx1"/>
                      </a:solidFill>
                      <a:prstDash val="sysDot"/>
                      <a:round/>
                      <a:headEnd type="none" w="med" len="med"/>
                      <a:tailEnd type="none" w="med" len="med"/>
                    </a:lnT>
                    <a:lnB w="28575" cap="flat" cmpd="sng" algn="ctr">
                      <a:noFill/>
                      <a:prstDash val="sysDot"/>
                      <a:round/>
                      <a:headEnd type="none" w="med" len="med"/>
                      <a:tailEnd type="none" w="med" len="med"/>
                    </a:lnB>
                    <a:noFill/>
                  </a:tcPr>
                </a:tc>
                <a:tc>
                  <a:txBody>
                    <a:bodyPr/>
                    <a:lstStyle/>
                    <a:p>
                      <a:pPr marL="0" algn="ctr" defTabSz="914400" rtl="0" eaLnBrk="1" fontAlgn="b" latinLnBrk="0" hangingPunct="1"/>
                      <a:r>
                        <a:rPr lang="en-US" sz="20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1.1%</a:t>
                      </a:r>
                    </a:p>
                  </a:txBody>
                  <a:tcPr marL="9525" marR="9525" marT="9525" marB="0" anchor="ctr">
                    <a:lnL w="12700" cap="flat" cmpd="sng" algn="ctr">
                      <a:solidFill>
                        <a:schemeClr val="tx1"/>
                      </a:solidFill>
                      <a:prstDash val="sysDot"/>
                      <a:round/>
                      <a:headEnd type="none" w="med" len="med"/>
                      <a:tailEnd type="none" w="med" len="med"/>
                    </a:lnL>
                    <a:lnT w="28575" cap="flat" cmpd="sng" algn="ctr">
                      <a:solidFill>
                        <a:schemeClr val="tx1"/>
                      </a:solidFill>
                      <a:prstDash val="sysDot"/>
                      <a:round/>
                      <a:headEnd type="none" w="med" len="med"/>
                      <a:tailEnd type="none" w="med" len="med"/>
                    </a:lnT>
                    <a:lnB w="28575" cap="flat" cmpd="sng" algn="ctr">
                      <a:noFill/>
                      <a:prstDash val="sysDot"/>
                      <a:round/>
                      <a:headEnd type="none" w="med" len="med"/>
                      <a:tailEnd type="none" w="med" len="med"/>
                    </a:lnB>
                    <a:noFill/>
                  </a:tcPr>
                </a:tc>
                <a:extLst>
                  <a:ext uri="{0D108BD9-81ED-4DB2-BD59-A6C34878D82A}">
                    <a16:rowId xmlns="" xmlns:a16="http://schemas.microsoft.com/office/drawing/2014/main" val="10003"/>
                  </a:ext>
                </a:extLst>
              </a:tr>
              <a:tr h="741045">
                <a:tc>
                  <a:txBody>
                    <a:bodyPr/>
                    <a:lstStyle/>
                    <a:p>
                      <a:pPr marL="0" algn="l" defTabSz="914400" rtl="0" eaLnBrk="1" fontAlgn="b" latinLnBrk="0" hangingPunct="1"/>
                      <a:r>
                        <a:rPr lang="en-US" sz="2000" b="0" i="0" u="none" strike="noStrike" kern="1200" dirty="0">
                          <a:solidFill>
                            <a:srgbClr val="000000"/>
                          </a:solidFill>
                          <a:effectLst/>
                          <a:latin typeface="Calibri" panose="020F0502020204030204" pitchFamily="34" charset="0"/>
                          <a:ea typeface="+mn-ea"/>
                          <a:cs typeface="+mn-cs"/>
                        </a:rPr>
                        <a:t> </a:t>
                      </a:r>
                      <a:r>
                        <a:rPr lang="en-US" sz="2000" b="0" i="0" u="none" strike="noStrike" kern="1200" dirty="0" smtClean="0">
                          <a:solidFill>
                            <a:srgbClr val="000000"/>
                          </a:solidFill>
                          <a:effectLst/>
                          <a:latin typeface="Calibri" panose="020F0502020204030204" pitchFamily="34" charset="0"/>
                          <a:ea typeface="+mn-ea"/>
                          <a:cs typeface="+mn-cs"/>
                        </a:rPr>
                        <a:t>Grains for</a:t>
                      </a:r>
                      <a:r>
                        <a:rPr lang="en-US" sz="2000" b="0" i="0" u="none" strike="noStrike" kern="1200" baseline="0" dirty="0" smtClean="0">
                          <a:solidFill>
                            <a:srgbClr val="000000"/>
                          </a:solidFill>
                          <a:effectLst/>
                          <a:latin typeface="Calibri" panose="020F0502020204030204" pitchFamily="34" charset="0"/>
                          <a:ea typeface="+mn-ea"/>
                          <a:cs typeface="+mn-cs"/>
                        </a:rPr>
                        <a:t> animal feed, </a:t>
                      </a:r>
                      <a:r>
                        <a:rPr lang="en-US" sz="1400" b="0" i="0" u="none" strike="noStrike" kern="1200" baseline="0" dirty="0" smtClean="0">
                          <a:solidFill>
                            <a:srgbClr val="000000"/>
                          </a:solidFill>
                          <a:effectLst/>
                          <a:latin typeface="Calibri" panose="020F0502020204030204" pitchFamily="34" charset="0"/>
                          <a:ea typeface="+mn-ea"/>
                          <a:cs typeface="+mn-cs"/>
                        </a:rPr>
                        <a:t>Thousands Tons </a:t>
                      </a:r>
                      <a:endParaRPr lang="he-IL" sz="1400" b="0" i="0" u="none" strike="noStrike" kern="1200" baseline="0" dirty="0">
                        <a:solidFill>
                          <a:schemeClr val="tx1"/>
                        </a:solidFill>
                        <a:effectLst/>
                        <a:latin typeface="+mn-lt"/>
                        <a:ea typeface="+mn-ea"/>
                        <a:cs typeface="+mn-cs"/>
                      </a:endParaRPr>
                    </a:p>
                  </a:txBody>
                  <a:tcPr marL="9525" marR="9525" marT="9525" marB="0" anchor="ctr">
                    <a:lnR w="12700" cap="flat" cmpd="sng" algn="ctr">
                      <a:solidFill>
                        <a:schemeClr val="tx1"/>
                      </a:solidFill>
                      <a:prstDash val="solid"/>
                      <a:round/>
                      <a:headEnd type="none" w="med" len="med"/>
                      <a:tailEnd type="none" w="med" len="med"/>
                    </a:lnR>
                    <a:lnT w="28575" cap="flat" cmpd="sng" algn="ctr">
                      <a:no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tc>
                  <a:txBody>
                    <a:bodyPr/>
                    <a:lstStyle/>
                    <a:p>
                      <a:pPr marL="0" algn="ctr" defTabSz="914400" rtl="0" eaLnBrk="1" fontAlgn="b" latinLnBrk="0" hangingPunct="1"/>
                      <a:r>
                        <a:rPr lang="en-US" sz="2000" b="0" i="0" u="none" strike="noStrike" kern="1200" dirty="0" smtClean="0">
                          <a:solidFill>
                            <a:srgbClr val="000000"/>
                          </a:solidFill>
                          <a:effectLst/>
                          <a:latin typeface="Times New Roman" panose="02020603050405020304" pitchFamily="18" charset="0"/>
                          <a:ea typeface="+mn-ea"/>
                          <a:cs typeface="Times New Roman" panose="02020603050405020304" pitchFamily="18" charset="0"/>
                        </a:rPr>
                        <a:t>4,090 </a:t>
                      </a:r>
                      <a:endParaRPr lang="en-US" sz="2000" b="0" i="0" u="none" strike="noStrike" kern="1200" dirty="0">
                        <a:solidFill>
                          <a:srgbClr val="000000"/>
                        </a:solidFill>
                        <a:effectLst/>
                        <a:latin typeface="Times New Roman" panose="02020603050405020304" pitchFamily="18" charset="0"/>
                        <a:ea typeface="+mn-ea"/>
                        <a:cs typeface="Times New Roman" panose="02020603050405020304" pitchFamily="18" charset="0"/>
                      </a:endParaRPr>
                    </a:p>
                  </a:txBody>
                  <a:tcPr marL="9525" marR="9525" marT="9525" marB="0" anchor="ctr">
                    <a:lnL w="12700" cap="flat" cmpd="sng" algn="ctr">
                      <a:solidFill>
                        <a:schemeClr val="tx1"/>
                      </a:solidFill>
                      <a:prstDash val="solid"/>
                      <a:round/>
                      <a:headEnd type="none" w="med" len="med"/>
                      <a:tailEnd type="none" w="med" len="med"/>
                    </a:lnL>
                    <a:lnR w="28575" cap="flat" cmpd="sng" algn="ctr">
                      <a:noFill/>
                      <a:prstDash val="sysDot"/>
                      <a:round/>
                      <a:headEnd type="none" w="med" len="med"/>
                      <a:tailEnd type="none" w="med" len="med"/>
                    </a:lnR>
                    <a:lnT w="28575" cap="flat" cmpd="sng" algn="ctr">
                      <a:no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tc>
                  <a:txBody>
                    <a:bodyPr/>
                    <a:lstStyle/>
                    <a:p>
                      <a:pPr marL="0" algn="ctr" defTabSz="914400" rtl="0" eaLnBrk="1" fontAlgn="b" latinLnBrk="0" hangingPunct="1"/>
                      <a:r>
                        <a:rPr lang="en-US" sz="2000" b="0" i="0" u="none" strike="noStrike" kern="1200" dirty="0" smtClean="0">
                          <a:solidFill>
                            <a:srgbClr val="000000"/>
                          </a:solidFill>
                          <a:effectLst/>
                          <a:latin typeface="Times New Roman" panose="02020603050405020304" pitchFamily="18" charset="0"/>
                          <a:ea typeface="+mn-ea"/>
                          <a:cs typeface="Times New Roman" panose="02020603050405020304" pitchFamily="18" charset="0"/>
                        </a:rPr>
                        <a:t>7,544 </a:t>
                      </a:r>
                      <a:endParaRPr lang="en-US" sz="2000" b="0" i="0" u="none" strike="noStrike" kern="1200" dirty="0">
                        <a:solidFill>
                          <a:srgbClr val="000000"/>
                        </a:solidFill>
                        <a:effectLst/>
                        <a:latin typeface="Times New Roman" panose="02020603050405020304" pitchFamily="18" charset="0"/>
                        <a:ea typeface="+mn-ea"/>
                        <a:cs typeface="Times New Roman" panose="02020603050405020304" pitchFamily="18" charset="0"/>
                      </a:endParaRPr>
                    </a:p>
                  </a:txBody>
                  <a:tcPr marL="9525" marR="9525" marT="9525" marB="0" anchor="ctr">
                    <a:lnL w="28575" cap="flat" cmpd="sng" algn="ctr">
                      <a:noFill/>
                      <a:prstDash val="sysDot"/>
                      <a:round/>
                      <a:headEnd type="none" w="med" len="med"/>
                      <a:tailEnd type="none" w="med" len="med"/>
                    </a:lnL>
                    <a:lnR w="12700" cap="flat" cmpd="sng" algn="ctr">
                      <a:solidFill>
                        <a:schemeClr val="tx1"/>
                      </a:solidFill>
                      <a:prstDash val="sysDot"/>
                      <a:round/>
                      <a:headEnd type="none" w="med" len="med"/>
                      <a:tailEnd type="none" w="med" len="med"/>
                    </a:lnR>
                    <a:lnT w="28575" cap="flat" cmpd="sng" algn="ctr">
                      <a:no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tc>
                  <a:txBody>
                    <a:bodyPr/>
                    <a:lstStyle/>
                    <a:p>
                      <a:pPr marL="0" algn="ctr" defTabSz="914400" rtl="0" eaLnBrk="1" fontAlgn="b" latinLnBrk="0" hangingPunct="1"/>
                      <a:r>
                        <a:rPr lang="en-US" sz="20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2.1%</a:t>
                      </a:r>
                    </a:p>
                  </a:txBody>
                  <a:tcPr marL="9525" marR="9525" marT="9525" marB="0" anchor="ctr">
                    <a:lnL w="12700" cap="flat" cmpd="sng" algn="ctr">
                      <a:solidFill>
                        <a:schemeClr val="tx1"/>
                      </a:solidFill>
                      <a:prstDash val="sysDot"/>
                      <a:round/>
                      <a:headEnd type="none" w="med" len="med"/>
                      <a:tailEnd type="none" w="med" len="med"/>
                    </a:lnL>
                    <a:lnT w="28575" cap="flat" cmpd="sng" algn="ctr">
                      <a:no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extLst>
                  <a:ext uri="{0D108BD9-81ED-4DB2-BD59-A6C34878D82A}">
                    <a16:rowId xmlns="" xmlns:a16="http://schemas.microsoft.com/office/drawing/2014/main" val="10004"/>
                  </a:ext>
                </a:extLst>
              </a:tr>
              <a:tr h="741045">
                <a:tc>
                  <a:txBody>
                    <a:bodyPr/>
                    <a:lstStyle/>
                    <a:p>
                      <a:pPr marL="0" algn="l" defTabSz="914400" rtl="0" eaLnBrk="1" fontAlgn="b" latinLnBrk="0" hangingPunct="1"/>
                      <a:r>
                        <a:rPr lang="en-US" sz="2000" b="0" i="0" u="none" strike="noStrike" kern="1200" dirty="0" smtClean="0">
                          <a:solidFill>
                            <a:srgbClr val="000000"/>
                          </a:solidFill>
                          <a:effectLst/>
                          <a:latin typeface="Calibri" panose="020F0502020204030204" pitchFamily="34" charset="0"/>
                          <a:ea typeface="+mn-ea"/>
                          <a:cs typeface="+mn-cs"/>
                        </a:rPr>
                        <a:t>Grains and  grains  product, total </a:t>
                      </a:r>
                      <a:endParaRPr lang="en-US" sz="2000" b="0" i="0" u="none" strike="noStrike" kern="1200" dirty="0">
                        <a:solidFill>
                          <a:srgbClr val="000000"/>
                        </a:solidFill>
                        <a:effectLst/>
                        <a:latin typeface="Calibri" panose="020F0502020204030204" pitchFamily="34" charset="0"/>
                        <a:ea typeface="+mn-ea"/>
                        <a:cs typeface="+mn-cs"/>
                      </a:endParaRPr>
                    </a:p>
                  </a:txBody>
                  <a:tcPr marL="9525" marR="9525" marT="9525" marB="0" anchor="ctr">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28575" cap="flat" cmpd="sng" algn="ctr">
                      <a:solidFill>
                        <a:schemeClr val="tx1"/>
                      </a:solidFill>
                      <a:prstDash val="solid"/>
                      <a:round/>
                      <a:headEnd type="none" w="med" len="med"/>
                      <a:tailEnd type="none" w="med" len="med"/>
                    </a:lnB>
                    <a:solidFill>
                      <a:schemeClr val="bg1">
                        <a:lumMod val="85000"/>
                      </a:schemeClr>
                    </a:solidFill>
                  </a:tcPr>
                </a:tc>
                <a:tc>
                  <a:txBody>
                    <a:bodyPr/>
                    <a:lstStyle/>
                    <a:p>
                      <a:pPr marL="0" algn="ctr" defTabSz="914400" rtl="0" eaLnBrk="1" fontAlgn="b" latinLnBrk="0" hangingPunct="1"/>
                      <a:r>
                        <a:rPr lang="en-US" sz="2000" b="0" i="0" u="none" strike="noStrike" kern="1200" dirty="0" smtClean="0">
                          <a:solidFill>
                            <a:srgbClr val="000000"/>
                          </a:solidFill>
                          <a:effectLst/>
                          <a:latin typeface="Times New Roman" panose="02020603050405020304" pitchFamily="18" charset="0"/>
                          <a:ea typeface="+mn-ea"/>
                          <a:cs typeface="Times New Roman" panose="02020603050405020304" pitchFamily="18" charset="0"/>
                        </a:rPr>
                        <a:t>5,691 </a:t>
                      </a:r>
                      <a:endParaRPr lang="en-US" sz="2000" b="0" i="0" u="none" strike="noStrike" kern="1200" dirty="0">
                        <a:solidFill>
                          <a:srgbClr val="000000"/>
                        </a:solidFill>
                        <a:effectLst/>
                        <a:latin typeface="Times New Roman" panose="02020603050405020304" pitchFamily="18" charset="0"/>
                        <a:ea typeface="+mn-ea"/>
                        <a:cs typeface="Times New Roman" panose="02020603050405020304" pitchFamily="18" charset="0"/>
                      </a:endParaRPr>
                    </a:p>
                  </a:txBody>
                  <a:tcPr marL="9525" marR="9525" marT="9525" marB="0" anchor="ctr">
                    <a:lnL w="12700" cap="flat" cmpd="sng" algn="ctr">
                      <a:solidFill>
                        <a:schemeClr val="tx1"/>
                      </a:solidFill>
                      <a:prstDash val="solid"/>
                      <a:round/>
                      <a:headEnd type="none" w="med" len="med"/>
                      <a:tailEnd type="none" w="med" len="med"/>
                    </a:lnL>
                    <a:lnR w="28575" cap="flat" cmpd="sng" algn="ctr">
                      <a:noFill/>
                      <a:prstDash val="sysDot"/>
                      <a:round/>
                      <a:headEnd type="none" w="med" len="med"/>
                      <a:tailEnd type="none" w="med" len="med"/>
                    </a:lnR>
                    <a:lnT w="12700" cap="flat" cmpd="sng" algn="ctr">
                      <a:solidFill>
                        <a:schemeClr val="tx1"/>
                      </a:solidFill>
                      <a:prstDash val="sysDot"/>
                      <a:round/>
                      <a:headEnd type="none" w="med" len="med"/>
                      <a:tailEnd type="none" w="med" len="med"/>
                    </a:lnT>
                    <a:lnB w="28575" cap="flat" cmpd="sng" algn="ctr">
                      <a:solidFill>
                        <a:schemeClr val="tx1"/>
                      </a:solidFill>
                      <a:prstDash val="solid"/>
                      <a:round/>
                      <a:headEnd type="none" w="med" len="med"/>
                      <a:tailEnd type="none" w="med" len="med"/>
                    </a:lnB>
                    <a:solidFill>
                      <a:schemeClr val="bg1">
                        <a:lumMod val="85000"/>
                      </a:schemeClr>
                    </a:solidFill>
                  </a:tcPr>
                </a:tc>
                <a:tc>
                  <a:txBody>
                    <a:bodyPr/>
                    <a:lstStyle/>
                    <a:p>
                      <a:pPr marL="0" algn="ctr" defTabSz="914400" rtl="0" eaLnBrk="1" fontAlgn="b" latinLnBrk="0" hangingPunct="1"/>
                      <a:r>
                        <a:rPr lang="en-US" sz="2000" b="0" i="0" u="none" strike="noStrike" kern="1200" dirty="0" smtClean="0">
                          <a:solidFill>
                            <a:srgbClr val="000000"/>
                          </a:solidFill>
                          <a:effectLst/>
                          <a:latin typeface="Times New Roman" panose="02020603050405020304" pitchFamily="18" charset="0"/>
                          <a:ea typeface="+mn-ea"/>
                          <a:cs typeface="Times New Roman" panose="02020603050405020304" pitchFamily="18" charset="0"/>
                        </a:rPr>
                        <a:t>9,610 </a:t>
                      </a:r>
                      <a:endParaRPr lang="en-US" sz="2000" b="0" i="0" u="none" strike="noStrike" kern="1200" dirty="0">
                        <a:solidFill>
                          <a:srgbClr val="000000"/>
                        </a:solidFill>
                        <a:effectLst/>
                        <a:latin typeface="Times New Roman" panose="02020603050405020304" pitchFamily="18" charset="0"/>
                        <a:ea typeface="+mn-ea"/>
                        <a:cs typeface="Times New Roman" panose="02020603050405020304" pitchFamily="18" charset="0"/>
                      </a:endParaRPr>
                    </a:p>
                  </a:txBody>
                  <a:tcPr marL="9525" marR="9525" marT="9525" marB="0" anchor="ctr">
                    <a:lnL w="28575" cap="flat" cmpd="sng" algn="ctr">
                      <a:no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28575" cap="flat" cmpd="sng" algn="ctr">
                      <a:solidFill>
                        <a:schemeClr val="tx1"/>
                      </a:solidFill>
                      <a:prstDash val="solid"/>
                      <a:round/>
                      <a:headEnd type="none" w="med" len="med"/>
                      <a:tailEnd type="none" w="med" len="med"/>
                    </a:lnB>
                    <a:solidFill>
                      <a:schemeClr val="bg1">
                        <a:lumMod val="85000"/>
                      </a:schemeClr>
                    </a:solidFill>
                  </a:tcPr>
                </a:tc>
                <a:tc>
                  <a:txBody>
                    <a:bodyPr/>
                    <a:lstStyle/>
                    <a:p>
                      <a:pPr marL="0" algn="ctr" defTabSz="914400" rtl="0" eaLnBrk="1" fontAlgn="b" latinLnBrk="0" hangingPunct="1"/>
                      <a:r>
                        <a:rPr lang="en-US" sz="20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1.8%</a:t>
                      </a:r>
                    </a:p>
                  </a:txBody>
                  <a:tcPr marL="9525" marR="9525" marT="9525" marB="0" anchor="ctr">
                    <a:lnL w="12700" cap="flat" cmpd="sng" algn="ctr">
                      <a:solidFill>
                        <a:schemeClr val="tx1"/>
                      </a:solidFill>
                      <a:prstDash val="sysDot"/>
                      <a:round/>
                      <a:headEnd type="none" w="med" len="med"/>
                      <a:tailEnd type="none" w="med" len="med"/>
                    </a:lnL>
                    <a:lnT w="12700" cap="flat" cmpd="sng" algn="ctr">
                      <a:solidFill>
                        <a:schemeClr val="tx1"/>
                      </a:solidFill>
                      <a:prstDash val="sysDot"/>
                      <a:round/>
                      <a:headEnd type="none" w="med" len="med"/>
                      <a:tailEnd type="none" w="med" len="med"/>
                    </a:lnT>
                    <a:lnB w="28575"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 xmlns:a16="http://schemas.microsoft.com/office/drawing/2014/main" val="10006"/>
                  </a:ext>
                </a:extLst>
              </a:tr>
            </a:tbl>
          </a:graphicData>
        </a:graphic>
      </p:graphicFrame>
      <p:sp>
        <p:nvSpPr>
          <p:cNvPr id="6" name="כותרת 1"/>
          <p:cNvSpPr txBox="1">
            <a:spLocks/>
          </p:cNvSpPr>
          <p:nvPr/>
        </p:nvSpPr>
        <p:spPr>
          <a:xfrm>
            <a:off x="1475656" y="215004"/>
            <a:ext cx="6624736" cy="987127"/>
          </a:xfrm>
          <a:prstGeom prst="rect">
            <a:avLst/>
          </a:prstGeom>
        </p:spPr>
        <p:txBody>
          <a:bodyPr vert="horz" lIns="91440" tIns="45720" rIns="91440" bIns="45720" rtlCol="1" anchor="ctr">
            <a:normAutofit fontScale="90000"/>
          </a:bodyPr>
          <a:lstStyle>
            <a:lvl1pPr algn="ctr" defTabSz="914400" rtl="1" eaLnBrk="1" latinLnBrk="0" hangingPunct="1">
              <a:spcBef>
                <a:spcPct val="0"/>
              </a:spcBef>
              <a:buNone/>
              <a:defRPr sz="3500" kern="1200">
                <a:solidFill>
                  <a:srgbClr val="48A23E"/>
                </a:solidFill>
                <a:latin typeface="+mj-lt"/>
                <a:ea typeface="+mj-ea"/>
                <a:cs typeface="Aharoni" pitchFamily="2" charset="-79"/>
              </a:defRPr>
            </a:lvl1pPr>
          </a:lstStyle>
          <a:p>
            <a:pPr rtl="0"/>
            <a:r>
              <a:rPr lang="en-US" sz="3600" dirty="0" smtClean="0"/>
              <a:t>Grains and  grains products demand</a:t>
            </a:r>
            <a:endParaRPr lang="he-IL" sz="4000" dirty="0"/>
          </a:p>
        </p:txBody>
      </p:sp>
    </p:spTree>
    <p:extLst>
      <p:ext uri="{BB962C8B-B14F-4D97-AF65-F5344CB8AC3E}">
        <p14:creationId xmlns:p14="http://schemas.microsoft.com/office/powerpoint/2010/main" val="8019404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idx="4294967295"/>
          </p:nvPr>
        </p:nvSpPr>
        <p:spPr>
          <a:xfrm>
            <a:off x="1187624" y="-81586"/>
            <a:ext cx="6789440" cy="1152128"/>
          </a:xfrm>
        </p:spPr>
        <p:txBody>
          <a:bodyPr>
            <a:noAutofit/>
          </a:bodyPr>
          <a:lstStyle/>
          <a:p>
            <a:r>
              <a:rPr lang="en-US" sz="3200" b="1" u="sng" dirty="0"/>
              <a:t>Main Stages of the Demand Prediction</a:t>
            </a:r>
            <a:endParaRPr lang="he-IL" sz="3200" b="1" dirty="0"/>
          </a:p>
        </p:txBody>
      </p:sp>
      <p:sp>
        <p:nvSpPr>
          <p:cNvPr id="3" name="מציין מיקום תוכן 2"/>
          <p:cNvSpPr>
            <a:spLocks noGrp="1"/>
          </p:cNvSpPr>
          <p:nvPr>
            <p:ph idx="4294967295"/>
          </p:nvPr>
        </p:nvSpPr>
        <p:spPr>
          <a:xfrm>
            <a:off x="611560" y="1063037"/>
            <a:ext cx="8229600" cy="5184576"/>
          </a:xfrm>
        </p:spPr>
        <p:txBody>
          <a:bodyPr>
            <a:noAutofit/>
          </a:bodyPr>
          <a:lstStyle/>
          <a:p>
            <a:pPr marL="457200" lvl="0" indent="-457200" algn="l" rtl="0">
              <a:buFont typeface="+mj-lt"/>
              <a:buAutoNum type="arabicPeriod"/>
            </a:pPr>
            <a:r>
              <a:rPr lang="en-US" sz="2400" dirty="0"/>
              <a:t>Predicting demographic developments (population, labor force)</a:t>
            </a:r>
          </a:p>
          <a:p>
            <a:pPr marL="457200" lvl="0" indent="-457200" algn="l" rtl="0">
              <a:buFont typeface="+mj-lt"/>
              <a:buAutoNum type="arabicPeriod"/>
            </a:pPr>
            <a:r>
              <a:rPr lang="en-US" sz="2400" dirty="0"/>
              <a:t>Forecasting Gross Domestic Product using a supply-side model (employees, </a:t>
            </a:r>
            <a:r>
              <a:rPr lang="en-US" sz="2400" dirty="0" smtClean="0"/>
              <a:t>capital, total factor productivity</a:t>
            </a:r>
            <a:r>
              <a:rPr lang="en-US" sz="2400" dirty="0"/>
              <a:t>).</a:t>
            </a:r>
          </a:p>
          <a:p>
            <a:pPr marL="457200" lvl="0" indent="-457200" algn="l" rtl="0">
              <a:buFont typeface="+mj-lt"/>
              <a:buAutoNum type="arabicPeriod"/>
            </a:pPr>
            <a:r>
              <a:rPr lang="en-GB" sz="2400" dirty="0"/>
              <a:t>Forecasting </a:t>
            </a:r>
            <a:r>
              <a:rPr lang="en-GB" sz="2400" dirty="0" smtClean="0"/>
              <a:t>industries output</a:t>
            </a:r>
            <a:r>
              <a:rPr lang="en-GB" sz="2400" dirty="0"/>
              <a:t>, import, and export </a:t>
            </a:r>
            <a:r>
              <a:rPr lang="en-US" sz="2400" dirty="0"/>
              <a:t>according to a detailed macro-economic model (for 21 industries). </a:t>
            </a:r>
          </a:p>
          <a:p>
            <a:pPr marL="457200" lvl="0" indent="-457200" algn="l" rtl="0">
              <a:buFont typeface="+mj-lt"/>
              <a:buAutoNum type="arabicPeriod"/>
            </a:pPr>
            <a:r>
              <a:rPr lang="en-GB" sz="2400" dirty="0"/>
              <a:t>Estimating the demand according to type of cargo: </a:t>
            </a:r>
          </a:p>
          <a:p>
            <a:pPr marL="857250" lvl="1" indent="-457200" algn="l" rtl="0">
              <a:buFont typeface="+mj-lt"/>
              <a:buAutoNum type="arabicPeriod"/>
            </a:pPr>
            <a:r>
              <a:rPr lang="en-GB" sz="2000" dirty="0"/>
              <a:t>Containers: according to a statistical model </a:t>
            </a:r>
            <a:r>
              <a:rPr lang="en-US" sz="2000" dirty="0"/>
              <a:t>that </a:t>
            </a:r>
            <a:r>
              <a:rPr lang="en-GB" sz="2000" dirty="0"/>
              <a:t>connects value of import (in constant dollars) with </a:t>
            </a:r>
            <a:r>
              <a:rPr lang="en-US" sz="2000" dirty="0"/>
              <a:t>volume of </a:t>
            </a:r>
            <a:r>
              <a:rPr lang="en-GB" sz="2000" dirty="0"/>
              <a:t>cargo unloaded.</a:t>
            </a:r>
          </a:p>
          <a:p>
            <a:pPr marL="857250" lvl="1" indent="-457200" algn="l" rtl="0">
              <a:buFont typeface="+mj-lt"/>
              <a:buAutoNum type="arabicPeriod"/>
            </a:pPr>
            <a:r>
              <a:rPr lang="en-GB" sz="2000" dirty="0"/>
              <a:t>Cement, clinker, and plaster: according to a construction forecasting model. </a:t>
            </a:r>
          </a:p>
          <a:p>
            <a:pPr marL="857250" lvl="1" indent="-457200" algn="l" rtl="0">
              <a:buFont typeface="+mj-lt"/>
              <a:buAutoNum type="arabicPeriod"/>
            </a:pPr>
            <a:r>
              <a:rPr lang="en-GB" sz="2000" dirty="0"/>
              <a:t>Grains and grain products: according to agriculture and food demand models. </a:t>
            </a:r>
          </a:p>
          <a:p>
            <a:pPr marL="457200" indent="-457200" algn="l" rtl="0">
              <a:buFont typeface="+mj-lt"/>
              <a:buAutoNum type="arabicPeriod"/>
            </a:pPr>
            <a:r>
              <a:rPr lang="en-GB" sz="2400" dirty="0"/>
              <a:t>Estimating exports loaded, according to type of cargo. </a:t>
            </a:r>
          </a:p>
          <a:p>
            <a:pPr marL="457200" indent="-457200" algn="l" rtl="0">
              <a:buFont typeface="+mj-lt"/>
              <a:buAutoNum type="arabicPeriod"/>
            </a:pPr>
            <a:endParaRPr lang="he-IL" sz="2400" dirty="0"/>
          </a:p>
        </p:txBody>
      </p:sp>
      <p:sp>
        <p:nvSpPr>
          <p:cNvPr id="4" name="מציין מיקום של מספר שקופית 3"/>
          <p:cNvSpPr>
            <a:spLocks noGrp="1"/>
          </p:cNvSpPr>
          <p:nvPr>
            <p:ph type="sldNum" sz="quarter" idx="12"/>
          </p:nvPr>
        </p:nvSpPr>
        <p:spPr/>
        <p:txBody>
          <a:bodyPr/>
          <a:lstStyle/>
          <a:p>
            <a:fld id="{3AA8EF2C-FD37-4154-B473-DEA434E64DDA}" type="slidenum">
              <a:rPr lang="he-IL" smtClean="0"/>
              <a:pPr/>
              <a:t>4</a:t>
            </a:fld>
            <a:endParaRPr lang="he-IL" dirty="0"/>
          </a:p>
        </p:txBody>
      </p:sp>
    </p:spTree>
    <p:extLst>
      <p:ext uri="{BB962C8B-B14F-4D97-AF65-F5344CB8AC3E}">
        <p14:creationId xmlns:p14="http://schemas.microsoft.com/office/powerpoint/2010/main" val="7649847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idx="4294967295"/>
          </p:nvPr>
        </p:nvSpPr>
        <p:spPr>
          <a:xfrm>
            <a:off x="1403648" y="271916"/>
            <a:ext cx="6112363" cy="987127"/>
          </a:xfrm>
        </p:spPr>
        <p:txBody>
          <a:bodyPr>
            <a:normAutofit fontScale="90000"/>
          </a:bodyPr>
          <a:lstStyle/>
          <a:p>
            <a:pPr rtl="0"/>
            <a:r>
              <a:rPr lang="en-US" sz="3600" b="1" u="sng" dirty="0" smtClean="0"/>
              <a:t>Sources for </a:t>
            </a:r>
            <a:r>
              <a:rPr lang="en-US" sz="3600" b="1" u="sng" dirty="0" smtClean="0"/>
              <a:t>Cargo Forecast Data </a:t>
            </a:r>
            <a:endParaRPr lang="he-IL" sz="4000" dirty="0"/>
          </a:p>
        </p:txBody>
      </p:sp>
      <p:sp>
        <p:nvSpPr>
          <p:cNvPr id="3" name="מציין מיקום תוכן 2"/>
          <p:cNvSpPr>
            <a:spLocks noGrp="1"/>
          </p:cNvSpPr>
          <p:nvPr>
            <p:ph idx="4294967295"/>
          </p:nvPr>
        </p:nvSpPr>
        <p:spPr>
          <a:xfrm>
            <a:off x="539552" y="1124744"/>
            <a:ext cx="8229600" cy="5266301"/>
          </a:xfrm>
        </p:spPr>
        <p:txBody>
          <a:bodyPr>
            <a:noAutofit/>
          </a:bodyPr>
          <a:lstStyle/>
          <a:p>
            <a:pPr marL="0" lvl="0" indent="0" algn="l" rtl="0">
              <a:buNone/>
            </a:pPr>
            <a:r>
              <a:rPr lang="en-US" sz="2000" dirty="0" smtClean="0"/>
              <a:t>Data for </a:t>
            </a:r>
            <a:r>
              <a:rPr lang="en-US" sz="2000" dirty="0" smtClean="0"/>
              <a:t>cargo by </a:t>
            </a:r>
            <a:r>
              <a:rPr lang="en-US" sz="2000" dirty="0" smtClean="0"/>
              <a:t>type </a:t>
            </a:r>
            <a:r>
              <a:rPr lang="en-US" sz="2000" dirty="0" smtClean="0"/>
              <a:t>has been </a:t>
            </a:r>
            <a:r>
              <a:rPr lang="en-US" sz="2000" dirty="0" smtClean="0"/>
              <a:t>received </a:t>
            </a:r>
            <a:r>
              <a:rPr lang="en-US" sz="2000" dirty="0" smtClean="0"/>
              <a:t>form Israel Port Company. </a:t>
            </a:r>
          </a:p>
          <a:p>
            <a:pPr marL="0" lvl="0" indent="0" algn="l" rtl="0">
              <a:buNone/>
            </a:pPr>
            <a:r>
              <a:rPr lang="en-US" sz="2000" dirty="0" smtClean="0"/>
              <a:t>Data </a:t>
            </a:r>
            <a:r>
              <a:rPr lang="en-US" sz="2000" dirty="0" smtClean="0"/>
              <a:t>of value of import and  export by items in current and constant prices are </a:t>
            </a:r>
            <a:r>
              <a:rPr lang="en-US" sz="2000" dirty="0" smtClean="0"/>
              <a:t>based on CBS data </a:t>
            </a:r>
            <a:r>
              <a:rPr lang="en-US" sz="2000" dirty="0" smtClean="0"/>
              <a:t>(Foreign </a:t>
            </a:r>
            <a:r>
              <a:rPr lang="en-US" sz="2000" dirty="0"/>
              <a:t>T</a:t>
            </a:r>
            <a:r>
              <a:rPr lang="en-US" sz="2000" dirty="0" smtClean="0"/>
              <a:t>rade Statistics monthly).</a:t>
            </a:r>
            <a:endParaRPr lang="en-US" sz="2000" dirty="0" smtClean="0"/>
          </a:p>
          <a:p>
            <a:pPr marL="0" lvl="0" indent="0" algn="l" rtl="0">
              <a:buNone/>
            </a:pPr>
            <a:r>
              <a:rPr lang="en-US" sz="2000" dirty="0" smtClean="0"/>
              <a:t>Export and Import data </a:t>
            </a:r>
            <a:r>
              <a:rPr lang="en-US" sz="2000" dirty="0" smtClean="0"/>
              <a:t>in curren</a:t>
            </a:r>
            <a:r>
              <a:rPr lang="en-US" sz="2000" dirty="0" smtClean="0"/>
              <a:t>t dollars </a:t>
            </a:r>
            <a:r>
              <a:rPr lang="en-US" sz="2000" dirty="0" smtClean="0"/>
              <a:t>were </a:t>
            </a:r>
            <a:r>
              <a:rPr lang="en-US" sz="2000" dirty="0" smtClean="0"/>
              <a:t>transformed to constant prices ($ of 2010) by </a:t>
            </a:r>
            <a:r>
              <a:rPr lang="en-US" sz="2000" dirty="0" smtClean="0"/>
              <a:t>price </a:t>
            </a:r>
            <a:r>
              <a:rPr lang="en-US" sz="2000" dirty="0" smtClean="0"/>
              <a:t>indexes per each item. </a:t>
            </a:r>
          </a:p>
          <a:p>
            <a:pPr marL="0" lvl="0" indent="0" algn="l" rtl="0">
              <a:buNone/>
            </a:pPr>
            <a:r>
              <a:rPr lang="en-US" sz="2000" dirty="0" smtClean="0"/>
              <a:t>Data for GDP, export and Import in constant prices are base on CBS publications. Data are presented in constant NIS of 2017.</a:t>
            </a:r>
          </a:p>
          <a:p>
            <a:pPr marL="0" lvl="0" indent="0" algn="l" rtl="0">
              <a:buNone/>
            </a:pPr>
            <a:r>
              <a:rPr lang="en-US" sz="2000" dirty="0" smtClean="0"/>
              <a:t>Populations forecasts are base on CBS </a:t>
            </a:r>
            <a:r>
              <a:rPr lang="en-US" sz="2000" dirty="0" smtClean="0"/>
              <a:t>forecasts. “populations </a:t>
            </a:r>
            <a:r>
              <a:rPr lang="en-US" sz="2000" dirty="0" smtClean="0"/>
              <a:t>forecast up to </a:t>
            </a:r>
            <a:r>
              <a:rPr lang="en-US" sz="2000" dirty="0" smtClean="0"/>
              <a:t>2065”, </a:t>
            </a:r>
            <a:r>
              <a:rPr lang="en-US" sz="2000" dirty="0" smtClean="0"/>
              <a:t>(published, </a:t>
            </a:r>
            <a:r>
              <a:rPr lang="en-US" sz="2000" dirty="0" smtClean="0"/>
              <a:t>May 2018).   </a:t>
            </a:r>
            <a:endParaRPr lang="en-US" sz="2000" dirty="0" smtClean="0"/>
          </a:p>
          <a:p>
            <a:pPr marL="0" lvl="0" indent="0" algn="l" rtl="0">
              <a:buNone/>
            </a:pPr>
            <a:r>
              <a:rPr lang="en-US" sz="2000" dirty="0" smtClean="0"/>
              <a:t>Macro forecasts (GDP, Demands, construction and agriculture industries) are based on the group of macro-economic models </a:t>
            </a:r>
            <a:r>
              <a:rPr lang="en-US" sz="2000" dirty="0" smtClean="0"/>
              <a:t>of </a:t>
            </a:r>
            <a:r>
              <a:rPr lang="en-US" sz="2000" dirty="0" smtClean="0"/>
              <a:t>Macro-Analytics.</a:t>
            </a:r>
          </a:p>
          <a:p>
            <a:pPr marL="0" lvl="0" indent="0" algn="l" rtl="0">
              <a:buNone/>
            </a:pPr>
            <a:r>
              <a:rPr lang="en-US" sz="2000" dirty="0" smtClean="0"/>
              <a:t>Cargo unloaded and loaded are based on a special  model that was build for this project. </a:t>
            </a:r>
          </a:p>
          <a:p>
            <a:pPr marL="0" lvl="0" indent="0" algn="l" rtl="0">
              <a:buNone/>
            </a:pPr>
            <a:r>
              <a:rPr lang="en-US" sz="2000" dirty="0" smtClean="0"/>
              <a:t> construction material and grain and product grains forecasts are based on specials model that was build for this project.</a:t>
            </a:r>
          </a:p>
          <a:p>
            <a:pPr marL="0" lvl="0" indent="0" algn="l" rtl="0">
              <a:buNone/>
            </a:pPr>
            <a:endParaRPr lang="en-GB" sz="2800" dirty="0"/>
          </a:p>
          <a:p>
            <a:pPr marL="457200" lvl="0" indent="-457200" algn="l" rtl="0">
              <a:buFont typeface="+mj-lt"/>
              <a:buAutoNum type="arabicPeriod"/>
            </a:pPr>
            <a:endParaRPr lang="en-US" sz="2400" dirty="0"/>
          </a:p>
        </p:txBody>
      </p:sp>
      <p:sp>
        <p:nvSpPr>
          <p:cNvPr id="4" name="מציין מיקום של מספר שקופית 3"/>
          <p:cNvSpPr>
            <a:spLocks noGrp="1"/>
          </p:cNvSpPr>
          <p:nvPr>
            <p:ph type="sldNum" sz="quarter" idx="12"/>
          </p:nvPr>
        </p:nvSpPr>
        <p:spPr/>
        <p:txBody>
          <a:bodyPr/>
          <a:lstStyle/>
          <a:p>
            <a:fld id="{3AA8EF2C-FD37-4154-B473-DEA434E64DDA}" type="slidenum">
              <a:rPr lang="he-IL" smtClean="0"/>
              <a:pPr/>
              <a:t>5</a:t>
            </a:fld>
            <a:endParaRPr lang="he-IL" dirty="0"/>
          </a:p>
        </p:txBody>
      </p:sp>
    </p:spTree>
    <p:extLst>
      <p:ext uri="{BB962C8B-B14F-4D97-AF65-F5344CB8AC3E}">
        <p14:creationId xmlns:p14="http://schemas.microsoft.com/office/powerpoint/2010/main" val="124071544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795908" y="1052736"/>
            <a:ext cx="7776864" cy="5233356"/>
          </a:xfrm>
          <a:prstGeom prst="rect">
            <a:avLst/>
          </a:prstGeom>
          <a:noFill/>
        </p:spPr>
        <p:txBody>
          <a:bodyPr wrap="square" rtlCol="1">
            <a:spAutoFit/>
          </a:bodyPr>
          <a:lstStyle/>
          <a:p>
            <a:pPr marL="742950" lvl="0" indent="-742950" algn="l" rtl="0">
              <a:lnSpc>
                <a:spcPts val="3120"/>
              </a:lnSpc>
              <a:buFont typeface="+mj-lt"/>
              <a:buAutoNum type="arabicPeriod"/>
            </a:pPr>
            <a:r>
              <a:rPr lang="en-US" sz="2200" dirty="0"/>
              <a:t>As of 2048, the population of Israel will reach  15 millions by 2048</a:t>
            </a:r>
            <a:r>
              <a:rPr lang="en-US" sz="2200" dirty="0" smtClean="0">
                <a:solidFill>
                  <a:srgbClr val="FF0000"/>
                </a:solidFill>
              </a:rPr>
              <a:t>.</a:t>
            </a:r>
          </a:p>
          <a:p>
            <a:pPr marL="742950" lvl="0" indent="-742950" algn="l" rtl="0">
              <a:lnSpc>
                <a:spcPts val="3120"/>
              </a:lnSpc>
              <a:buFont typeface="+mj-lt"/>
              <a:buAutoNum type="arabicPeriod"/>
            </a:pPr>
            <a:r>
              <a:rPr lang="en-US" sz="2200" dirty="0" smtClean="0"/>
              <a:t>Population </a:t>
            </a:r>
            <a:r>
              <a:rPr lang="en-US" sz="2200" dirty="0"/>
              <a:t>growth rate </a:t>
            </a:r>
            <a:r>
              <a:rPr lang="en-US" sz="2200" dirty="0"/>
              <a:t>will </a:t>
            </a:r>
            <a:r>
              <a:rPr lang="en-US" sz="2200" dirty="0"/>
              <a:t>decrease gradually to 1.7</a:t>
            </a:r>
            <a:r>
              <a:rPr lang="en-US" sz="2200" dirty="0" smtClean="0"/>
              <a:t>%. </a:t>
            </a:r>
            <a:endParaRPr lang="en-US" sz="2200" dirty="0"/>
          </a:p>
          <a:p>
            <a:pPr marL="742950" lvl="0" indent="-742950" algn="l" rtl="0">
              <a:lnSpc>
                <a:spcPts val="3120"/>
              </a:lnSpc>
              <a:buFont typeface="+mj-lt"/>
              <a:buAutoNum type="arabicPeriod"/>
            </a:pPr>
            <a:r>
              <a:rPr lang="en-US" sz="2200" dirty="0"/>
              <a:t>Percentage of the population over age 65 will rise from 11% to </a:t>
            </a:r>
            <a:r>
              <a:rPr lang="en-US" sz="2200" dirty="0" smtClean="0"/>
              <a:t>15% </a:t>
            </a:r>
            <a:r>
              <a:rPr lang="en-US" sz="2200" dirty="0" smtClean="0"/>
              <a:t>(</a:t>
            </a:r>
            <a:r>
              <a:rPr lang="en-US" sz="2200" dirty="0" smtClean="0"/>
              <a:t>a</a:t>
            </a:r>
            <a:r>
              <a:rPr lang="en-US" sz="2200" dirty="0" smtClean="0"/>
              <a:t>ging </a:t>
            </a:r>
            <a:r>
              <a:rPr lang="en-US" sz="2200" dirty="0"/>
              <a:t>of the population)</a:t>
            </a:r>
          </a:p>
          <a:p>
            <a:pPr marL="742950" lvl="0" indent="-742950" algn="l" rtl="0">
              <a:lnSpc>
                <a:spcPts val="3120"/>
              </a:lnSpc>
              <a:buFont typeface="+mj-lt"/>
              <a:buAutoNum type="arabicPeriod"/>
            </a:pPr>
            <a:r>
              <a:rPr lang="en-US" sz="2200" dirty="0"/>
              <a:t>Percentage of </a:t>
            </a:r>
            <a:r>
              <a:rPr lang="en-US" sz="2200" dirty="0"/>
              <a:t>the </a:t>
            </a:r>
            <a:r>
              <a:rPr lang="en-US" sz="2200" dirty="0"/>
              <a:t>core working age </a:t>
            </a:r>
            <a:r>
              <a:rPr lang="en-US" sz="2200" dirty="0" smtClean="0"/>
              <a:t>population </a:t>
            </a:r>
            <a:r>
              <a:rPr lang="en-US" sz="2200" dirty="0"/>
              <a:t>(25 to 64 years) will decrease from 45% to 42%</a:t>
            </a:r>
            <a:r>
              <a:rPr lang="he-IL" sz="2200" dirty="0" smtClean="0"/>
              <a:t>.</a:t>
            </a:r>
            <a:endParaRPr lang="en-US" sz="2200" dirty="0" smtClean="0"/>
          </a:p>
          <a:p>
            <a:pPr marL="742950" lvl="0" indent="-742950" algn="l" rtl="0">
              <a:lnSpc>
                <a:spcPts val="3120"/>
              </a:lnSpc>
              <a:buFont typeface="+mj-lt"/>
              <a:buAutoNum type="arabicPeriod"/>
            </a:pPr>
            <a:r>
              <a:rPr lang="en-US" sz="2200" dirty="0"/>
              <a:t>Labor force participation rate will decrease gradually to 62.5%</a:t>
            </a:r>
          </a:p>
          <a:p>
            <a:pPr marL="742950" lvl="0" indent="-742950" algn="l" rtl="0">
              <a:lnSpc>
                <a:spcPts val="3120"/>
              </a:lnSpc>
              <a:buFont typeface="+mj-lt"/>
              <a:buAutoNum type="arabicPeriod"/>
            </a:pPr>
            <a:r>
              <a:rPr lang="en-US" sz="2200" dirty="0"/>
              <a:t>Forecast assumptions:</a:t>
            </a:r>
          </a:p>
          <a:p>
            <a:pPr marL="1200150" lvl="1" indent="-742950" algn="l" rtl="0">
              <a:lnSpc>
                <a:spcPts val="3120"/>
              </a:lnSpc>
              <a:buFont typeface="Arial" panose="020B0604020202020204" pitchFamily="34" charset="0"/>
              <a:buChar char="•"/>
            </a:pPr>
            <a:r>
              <a:rPr lang="en-US" sz="2200" dirty="0"/>
              <a:t>Closing part of the gap in </a:t>
            </a:r>
            <a:r>
              <a:rPr lang="en-US" sz="2200" dirty="0" smtClean="0"/>
              <a:t>participation </a:t>
            </a:r>
            <a:r>
              <a:rPr lang="en-US" sz="2200" dirty="0"/>
              <a:t>rates between populations (Haredi, Arab, Majority).</a:t>
            </a:r>
          </a:p>
          <a:p>
            <a:pPr marL="1200150" lvl="1" indent="-742950" algn="l" rtl="0">
              <a:lnSpc>
                <a:spcPts val="3120"/>
              </a:lnSpc>
              <a:buFont typeface="Arial" panose="020B0604020202020204" pitchFamily="34" charset="0"/>
              <a:buChar char="•"/>
            </a:pPr>
            <a:r>
              <a:rPr lang="en-US" sz="2200" dirty="0" smtClean="0"/>
              <a:t>Increasing in retirement age </a:t>
            </a:r>
            <a:r>
              <a:rPr lang="en-US" sz="2200" dirty="0"/>
              <a:t>for women. </a:t>
            </a:r>
            <a:endParaRPr lang="he-IL" sz="2200" b="1" dirty="0">
              <a:solidFill>
                <a:schemeClr val="accent6"/>
              </a:solidFill>
            </a:endParaRPr>
          </a:p>
        </p:txBody>
      </p:sp>
      <p:sp>
        <p:nvSpPr>
          <p:cNvPr id="2" name="מציין מיקום של מספר שקופית 1"/>
          <p:cNvSpPr>
            <a:spLocks noGrp="1"/>
          </p:cNvSpPr>
          <p:nvPr>
            <p:ph type="sldNum" sz="quarter" idx="12"/>
          </p:nvPr>
        </p:nvSpPr>
        <p:spPr/>
        <p:txBody>
          <a:bodyPr/>
          <a:lstStyle/>
          <a:p>
            <a:fld id="{3AA8EF2C-FD37-4154-B473-DEA434E64DDA}" type="slidenum">
              <a:rPr lang="he-IL" smtClean="0"/>
              <a:pPr/>
              <a:t>6</a:t>
            </a:fld>
            <a:endParaRPr lang="he-IL" dirty="0"/>
          </a:p>
        </p:txBody>
      </p:sp>
      <p:sp>
        <p:nvSpPr>
          <p:cNvPr id="4" name="כותרת 1"/>
          <p:cNvSpPr txBox="1">
            <a:spLocks/>
          </p:cNvSpPr>
          <p:nvPr/>
        </p:nvSpPr>
        <p:spPr>
          <a:xfrm>
            <a:off x="827584" y="271292"/>
            <a:ext cx="6598096" cy="1094815"/>
          </a:xfrm>
          <a:prstGeom prst="rect">
            <a:avLst/>
          </a:prstGeom>
        </p:spPr>
        <p:txBody>
          <a:bodyPr vert="horz" lIns="91440" tIns="45720" rIns="91440" bIns="45720" rtlCol="1" anchor="ctr">
            <a:normAutofit/>
          </a:bodyPr>
          <a:lstStyle>
            <a:lvl1pPr algn="ctr" defTabSz="914400" rtl="1" eaLnBrk="1" latinLnBrk="0" hangingPunct="1">
              <a:spcBef>
                <a:spcPct val="0"/>
              </a:spcBef>
              <a:buNone/>
              <a:defRPr sz="3500" kern="1200">
                <a:solidFill>
                  <a:srgbClr val="48A23E"/>
                </a:solidFill>
                <a:latin typeface="+mj-lt"/>
                <a:ea typeface="+mj-ea"/>
                <a:cs typeface="Aharoni" pitchFamily="2" charset="-79"/>
              </a:defRPr>
            </a:lvl1pPr>
          </a:lstStyle>
          <a:p>
            <a:r>
              <a:rPr lang="en-US" sz="3200" b="1" dirty="0"/>
              <a:t>Demographic Forecast - Main Results</a:t>
            </a:r>
          </a:p>
        </p:txBody>
      </p:sp>
    </p:spTree>
    <p:extLst>
      <p:ext uri="{BB962C8B-B14F-4D97-AF65-F5344CB8AC3E}">
        <p14:creationId xmlns:p14="http://schemas.microsoft.com/office/powerpoint/2010/main" val="289550824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idx="4294967295"/>
          </p:nvPr>
        </p:nvSpPr>
        <p:spPr>
          <a:xfrm>
            <a:off x="827584" y="78869"/>
            <a:ext cx="6598096" cy="1094815"/>
          </a:xfrm>
        </p:spPr>
        <p:txBody>
          <a:bodyPr>
            <a:normAutofit/>
          </a:bodyPr>
          <a:lstStyle/>
          <a:p>
            <a:pPr algn="l" rtl="0"/>
            <a:r>
              <a:rPr lang="en-US" sz="3200" b="1" dirty="0"/>
              <a:t>Demographic Forecast, Population</a:t>
            </a:r>
            <a:endParaRPr lang="he-IL" sz="3400" dirty="0"/>
          </a:p>
        </p:txBody>
      </p:sp>
      <p:sp>
        <p:nvSpPr>
          <p:cNvPr id="4" name="מציין מיקום של מספר שקופית 3"/>
          <p:cNvSpPr>
            <a:spLocks noGrp="1"/>
          </p:cNvSpPr>
          <p:nvPr>
            <p:ph type="sldNum" sz="quarter" idx="12"/>
          </p:nvPr>
        </p:nvSpPr>
        <p:spPr/>
        <p:txBody>
          <a:bodyPr/>
          <a:lstStyle/>
          <a:p>
            <a:fld id="{3AA8EF2C-FD37-4154-B473-DEA434E64DDA}" type="slidenum">
              <a:rPr lang="he-IL" smtClean="0"/>
              <a:pPr/>
              <a:t>7</a:t>
            </a:fld>
            <a:endParaRPr lang="he-IL" dirty="0"/>
          </a:p>
        </p:txBody>
      </p:sp>
      <p:graphicFrame>
        <p:nvGraphicFramePr>
          <p:cNvPr id="5" name="טבלה 4"/>
          <p:cNvGraphicFramePr>
            <a:graphicFrameLocks noGrp="1"/>
          </p:cNvGraphicFramePr>
          <p:nvPr>
            <p:extLst>
              <p:ext uri="{D42A27DB-BD31-4B8C-83A1-F6EECF244321}">
                <p14:modId xmlns:p14="http://schemas.microsoft.com/office/powerpoint/2010/main" val="3178112286"/>
              </p:ext>
            </p:extLst>
          </p:nvPr>
        </p:nvGraphicFramePr>
        <p:xfrm>
          <a:off x="827584" y="1196752"/>
          <a:ext cx="7776863" cy="4511505"/>
        </p:xfrm>
        <a:graphic>
          <a:graphicData uri="http://schemas.openxmlformats.org/drawingml/2006/table">
            <a:tbl>
              <a:tblPr firstRow="1" bandRow="1">
                <a:tableStyleId>{0E3FDE45-AF77-4B5C-9715-49D594BDF05E}</a:tableStyleId>
              </a:tblPr>
              <a:tblGrid>
                <a:gridCol w="2016224">
                  <a:extLst>
                    <a:ext uri="{9D8B030D-6E8A-4147-A177-3AD203B41FA5}">
                      <a16:colId xmlns="" xmlns:a16="http://schemas.microsoft.com/office/drawing/2014/main" val="20000"/>
                    </a:ext>
                  </a:extLst>
                </a:gridCol>
                <a:gridCol w="739489">
                  <a:extLst>
                    <a:ext uri="{9D8B030D-6E8A-4147-A177-3AD203B41FA5}">
                      <a16:colId xmlns="" xmlns:a16="http://schemas.microsoft.com/office/drawing/2014/main" val="20001"/>
                    </a:ext>
                  </a:extLst>
                </a:gridCol>
                <a:gridCol w="864537">
                  <a:extLst>
                    <a:ext uri="{9D8B030D-6E8A-4147-A177-3AD203B41FA5}">
                      <a16:colId xmlns="" xmlns:a16="http://schemas.microsoft.com/office/drawing/2014/main" val="20002"/>
                    </a:ext>
                  </a:extLst>
                </a:gridCol>
                <a:gridCol w="762484">
                  <a:extLst>
                    <a:ext uri="{9D8B030D-6E8A-4147-A177-3AD203B41FA5}">
                      <a16:colId xmlns="" xmlns:a16="http://schemas.microsoft.com/office/drawing/2014/main" val="20003"/>
                    </a:ext>
                  </a:extLst>
                </a:gridCol>
                <a:gridCol w="645279">
                  <a:extLst>
                    <a:ext uri="{9D8B030D-6E8A-4147-A177-3AD203B41FA5}">
                      <a16:colId xmlns="" xmlns:a16="http://schemas.microsoft.com/office/drawing/2014/main" val="20004"/>
                    </a:ext>
                  </a:extLst>
                </a:gridCol>
                <a:gridCol w="1051786">
                  <a:extLst>
                    <a:ext uri="{9D8B030D-6E8A-4147-A177-3AD203B41FA5}">
                      <a16:colId xmlns="" xmlns:a16="http://schemas.microsoft.com/office/drawing/2014/main" val="20005"/>
                    </a:ext>
                  </a:extLst>
                </a:gridCol>
                <a:gridCol w="848532">
                  <a:extLst>
                    <a:ext uri="{9D8B030D-6E8A-4147-A177-3AD203B41FA5}">
                      <a16:colId xmlns="" xmlns:a16="http://schemas.microsoft.com/office/drawing/2014/main" val="20006"/>
                    </a:ext>
                  </a:extLst>
                </a:gridCol>
                <a:gridCol w="848532">
                  <a:extLst>
                    <a:ext uri="{9D8B030D-6E8A-4147-A177-3AD203B41FA5}">
                      <a16:colId xmlns="" xmlns:a16="http://schemas.microsoft.com/office/drawing/2014/main" val="20007"/>
                    </a:ext>
                  </a:extLst>
                </a:gridCol>
              </a:tblGrid>
              <a:tr h="661500">
                <a:tc>
                  <a:txBody>
                    <a:bodyPr/>
                    <a:lstStyle/>
                    <a:p>
                      <a:pPr algn="l" rtl="0" fontAlgn="b"/>
                      <a:r>
                        <a:rPr lang="he-IL" sz="1400" b="0" u="none" strike="noStrike" kern="1200" dirty="0">
                          <a:solidFill>
                            <a:schemeClr val="tx1"/>
                          </a:solidFill>
                          <a:latin typeface="+mn-lt"/>
                          <a:ea typeface="+mn-ea"/>
                          <a:cs typeface="+mn-cs"/>
                        </a:rPr>
                        <a:t> </a:t>
                      </a:r>
                    </a:p>
                  </a:txBody>
                  <a:tcPr marL="9525" marR="9525" marT="9525" marB="0" anchor="ctr">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1" eaLnBrk="1" fontAlgn="b" latinLnBrk="0" hangingPunct="1"/>
                      <a:r>
                        <a:rPr lang="en-US" sz="2000" b="1" u="none" strike="noStrike" kern="1200" dirty="0">
                          <a:solidFill>
                            <a:schemeClr val="tx1"/>
                          </a:solidFill>
                          <a:latin typeface="+mn-lt"/>
                          <a:ea typeface="+mn-ea"/>
                          <a:cs typeface="+mj-cs"/>
                        </a:rPr>
                        <a:t>2018</a:t>
                      </a:r>
                      <a:endParaRPr lang="he-IL" sz="2000" b="1" u="none" strike="noStrike" kern="1200" dirty="0">
                        <a:solidFill>
                          <a:schemeClr val="tx1"/>
                        </a:solidFill>
                        <a:latin typeface="+mn-lt"/>
                        <a:ea typeface="+mn-ea"/>
                        <a:cs typeface="+mj-cs"/>
                      </a:endParaRPr>
                    </a:p>
                  </a:txBody>
                  <a:tcPr marL="9525" marR="9525" marT="9525"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1" eaLnBrk="1" fontAlgn="b" latinLnBrk="0" hangingPunct="1"/>
                      <a:r>
                        <a:rPr lang="en-US" sz="2000" b="1" u="none" strike="noStrike" kern="1200" dirty="0">
                          <a:solidFill>
                            <a:schemeClr val="tx1"/>
                          </a:solidFill>
                          <a:latin typeface="+mn-lt"/>
                          <a:ea typeface="+mn-ea"/>
                          <a:cs typeface="+mj-cs"/>
                        </a:rPr>
                        <a:t>2028</a:t>
                      </a:r>
                      <a:endParaRPr lang="he-IL" sz="2000" b="1" u="none" strike="noStrike" kern="1200" dirty="0">
                        <a:solidFill>
                          <a:schemeClr val="tx1"/>
                        </a:solidFill>
                        <a:latin typeface="+mn-lt"/>
                        <a:ea typeface="+mn-ea"/>
                        <a:cs typeface="+mj-cs"/>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1" eaLnBrk="1" fontAlgn="b" latinLnBrk="0" hangingPunct="1"/>
                      <a:r>
                        <a:rPr lang="en-US" sz="2000" b="1" u="none" strike="noStrike" kern="1200" dirty="0">
                          <a:solidFill>
                            <a:schemeClr val="tx1"/>
                          </a:solidFill>
                          <a:latin typeface="+mn-lt"/>
                          <a:ea typeface="+mn-ea"/>
                          <a:cs typeface="+mj-cs"/>
                        </a:rPr>
                        <a:t>2038</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1" eaLnBrk="1" fontAlgn="b" latinLnBrk="0" hangingPunct="1"/>
                      <a:r>
                        <a:rPr lang="en-US" sz="2000" b="1" u="none" strike="noStrike" kern="1200" dirty="0">
                          <a:solidFill>
                            <a:schemeClr val="tx1"/>
                          </a:solidFill>
                          <a:latin typeface="+mn-lt"/>
                          <a:ea typeface="+mn-ea"/>
                          <a:cs typeface="+mj-cs"/>
                        </a:rPr>
                        <a:t>2048</a:t>
                      </a:r>
                      <a:endParaRPr lang="he-IL" sz="2000" b="1" u="none" strike="noStrike" kern="1200" dirty="0">
                        <a:solidFill>
                          <a:schemeClr val="tx1"/>
                        </a:solidFill>
                        <a:latin typeface="+mn-lt"/>
                        <a:ea typeface="+mn-ea"/>
                        <a:cs typeface="+mj-cs"/>
                      </a:endParaRPr>
                    </a:p>
                  </a:txBody>
                  <a:tcPr marL="9525" marR="9525" marT="9525"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1" eaLnBrk="1" fontAlgn="b" latinLnBrk="0" hangingPunct="1"/>
                      <a:r>
                        <a:rPr lang="he-IL" sz="1800" b="0" u="none" strike="noStrike" kern="1200" dirty="0">
                          <a:solidFill>
                            <a:schemeClr val="tx1"/>
                          </a:solidFill>
                          <a:latin typeface="+mn-lt"/>
                          <a:ea typeface="+mn-ea"/>
                          <a:cs typeface="+mn-cs"/>
                        </a:rPr>
                        <a:t>2019-2028</a:t>
                      </a:r>
                    </a:p>
                  </a:txBody>
                  <a:tcPr marL="9525" marR="9525" marT="9525"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1" eaLnBrk="1" fontAlgn="b" latinLnBrk="0" hangingPunct="1"/>
                      <a:r>
                        <a:rPr lang="he-IL" sz="1800" b="0" u="none" strike="noStrike" kern="1200" dirty="0">
                          <a:solidFill>
                            <a:schemeClr val="tx1"/>
                          </a:solidFill>
                          <a:latin typeface="+mn-lt"/>
                          <a:ea typeface="+mn-ea"/>
                          <a:cs typeface="+mn-cs"/>
                        </a:rPr>
                        <a:t>2029-2038</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1" eaLnBrk="1" fontAlgn="b" latinLnBrk="0" hangingPunct="1"/>
                      <a:r>
                        <a:rPr lang="he-IL" sz="1800" b="0" u="none" strike="noStrike" kern="1200" dirty="0">
                          <a:solidFill>
                            <a:schemeClr val="tx1"/>
                          </a:solidFill>
                          <a:latin typeface="+mn-lt"/>
                          <a:ea typeface="+mn-ea"/>
                          <a:cs typeface="+mn-cs"/>
                        </a:rPr>
                        <a:t>2039-2048</a:t>
                      </a:r>
                    </a:p>
                  </a:txBody>
                  <a:tcPr marL="9525" marR="9525" marT="9525" marB="0" anchor="ctr">
                    <a:lnL w="12700" cap="flat" cmpd="sng" algn="ctr">
                      <a:noFill/>
                      <a:prstDash val="solid"/>
                      <a:round/>
                      <a:headEnd type="none" w="med" len="med"/>
                      <a:tailEnd type="none" w="med" len="med"/>
                    </a:lnL>
                    <a:lnR>
                      <a:noFill/>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10000"/>
                  </a:ext>
                </a:extLst>
              </a:tr>
              <a:tr h="597373">
                <a:tc>
                  <a:txBody>
                    <a:bodyPr/>
                    <a:lstStyle/>
                    <a:p>
                      <a:pPr algn="l" rtl="0" fontAlgn="b"/>
                      <a:endParaRPr lang="he-IL" sz="1400" b="0" u="none" strike="noStrike" kern="1200" dirty="0">
                        <a:solidFill>
                          <a:schemeClr val="tx1"/>
                        </a:solidFill>
                        <a:latin typeface="+mn-lt"/>
                        <a:ea typeface="+mn-ea"/>
                        <a:cs typeface="+mn-cs"/>
                      </a:endParaRPr>
                    </a:p>
                  </a:txBody>
                  <a:tcPr marL="9525" marR="9525" marT="9525"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alpha val="20000"/>
                      </a:schemeClr>
                    </a:solidFill>
                  </a:tcPr>
                </a:tc>
                <a:tc gridSpan="4">
                  <a:txBody>
                    <a:bodyPr/>
                    <a:lstStyle/>
                    <a:p>
                      <a:pPr marL="0" algn="ctr" defTabSz="914400" rtl="0" eaLnBrk="1" fontAlgn="b" latinLnBrk="0" hangingPunct="1"/>
                      <a:r>
                        <a:rPr lang="en-US" sz="2100" b="0" u="none" strike="noStrike" kern="1200" dirty="0">
                          <a:solidFill>
                            <a:schemeClr val="tx1"/>
                          </a:solidFill>
                          <a:latin typeface="+mn-lt"/>
                          <a:ea typeface="+mn-ea"/>
                          <a:cs typeface="+mn-cs"/>
                        </a:rPr>
                        <a:t>level,</a:t>
                      </a:r>
                      <a:r>
                        <a:rPr lang="en-US" sz="2100" b="0" u="none" strike="noStrike" kern="1200" baseline="0" dirty="0">
                          <a:solidFill>
                            <a:schemeClr val="tx1"/>
                          </a:solidFill>
                          <a:latin typeface="+mn-lt"/>
                          <a:ea typeface="+mn-ea"/>
                          <a:cs typeface="+mn-cs"/>
                        </a:rPr>
                        <a:t> </a:t>
                      </a:r>
                      <a:r>
                        <a:rPr lang="en-US" sz="2100" b="0" u="none" strike="noStrike" kern="1200" dirty="0">
                          <a:solidFill>
                            <a:schemeClr val="tx1"/>
                          </a:solidFill>
                          <a:latin typeface="+mn-lt"/>
                          <a:ea typeface="+mn-ea"/>
                          <a:cs typeface="+mn-cs"/>
                        </a:rPr>
                        <a:t>thousands</a:t>
                      </a:r>
                      <a:endParaRPr lang="he-IL" sz="2100" b="0" u="none" strike="noStrike" kern="1200" dirty="0">
                        <a:solidFill>
                          <a:srgbClr val="FF0000"/>
                        </a:solidFill>
                        <a:latin typeface="+mn-lt"/>
                        <a:ea typeface="+mn-ea"/>
                        <a:cs typeface="+mn-cs"/>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alpha val="20000"/>
                      </a:schemeClr>
                    </a:solidFill>
                  </a:tcPr>
                </a:tc>
                <a:tc hMerge="1">
                  <a:txBody>
                    <a:bodyPr/>
                    <a:lstStyle/>
                    <a:p>
                      <a:pPr marL="0" algn="ctr" defTabSz="914400" rtl="0" eaLnBrk="1" fontAlgn="b" latinLnBrk="0" hangingPunct="1"/>
                      <a:endParaRPr lang="he-IL" sz="2100" b="0" u="none" strike="noStrike" kern="1200" dirty="0">
                        <a:solidFill>
                          <a:schemeClr val="tx1"/>
                        </a:solidFill>
                        <a:latin typeface="+mn-lt"/>
                        <a:ea typeface="+mn-ea"/>
                        <a:cs typeface="+mn-cs"/>
                      </a:endParaRPr>
                    </a:p>
                  </a:txBody>
                  <a:tcPr marL="9525" marR="9525" marT="9525"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alpha val="20000"/>
                      </a:schemeClr>
                    </a:solidFill>
                  </a:tcPr>
                </a:tc>
                <a:tc hMerge="1">
                  <a:txBody>
                    <a:bodyPr/>
                    <a:lstStyle/>
                    <a:p>
                      <a:pPr marL="0" algn="ctr" defTabSz="914400" rtl="0" eaLnBrk="1" fontAlgn="b" latinLnBrk="0" hangingPunct="1"/>
                      <a:endParaRPr lang="en-US" sz="2100" b="0" u="none" strike="noStrike" kern="1200" dirty="0">
                        <a:solidFill>
                          <a:schemeClr val="tx1"/>
                        </a:solidFill>
                        <a:latin typeface="+mn-lt"/>
                        <a:ea typeface="+mn-ea"/>
                        <a:cs typeface="+mn-cs"/>
                      </a:endParaRPr>
                    </a:p>
                  </a:txBody>
                  <a:tcPr marL="0" marR="0"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alpha val="20000"/>
                      </a:schemeClr>
                    </a:solidFill>
                  </a:tcPr>
                </a:tc>
                <a:tc hMerge="1">
                  <a:txBody>
                    <a:bodyPr/>
                    <a:lstStyle/>
                    <a:p>
                      <a:pPr marL="0" algn="ctr" defTabSz="914400" rtl="0" eaLnBrk="1" fontAlgn="b" latinLnBrk="0" hangingPunct="1"/>
                      <a:endParaRPr lang="he-IL" sz="2100" b="0" u="none" strike="noStrike" kern="1200" dirty="0">
                        <a:solidFill>
                          <a:schemeClr val="tx1"/>
                        </a:solidFill>
                        <a:latin typeface="+mn-lt"/>
                        <a:ea typeface="+mn-ea"/>
                        <a:cs typeface="+mn-cs"/>
                      </a:endParaRPr>
                    </a:p>
                  </a:txBody>
                  <a:tcPr marL="9525" marR="9525" marT="9525"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alpha val="20000"/>
                      </a:schemeClr>
                    </a:solidFill>
                  </a:tcPr>
                </a:tc>
                <a:tc gridSpan="3">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2100" b="0" u="none" strike="noStrike" kern="1200" baseline="0" dirty="0">
                          <a:solidFill>
                            <a:schemeClr val="tx1"/>
                          </a:solidFill>
                          <a:latin typeface="+mn-lt"/>
                          <a:ea typeface="+mn-ea"/>
                          <a:cs typeface="+mn-cs"/>
                        </a:rPr>
                        <a:t>average annual p</a:t>
                      </a:r>
                      <a:r>
                        <a:rPr lang="en-US" sz="2100" b="0" u="none" strike="noStrike" kern="1200" dirty="0">
                          <a:solidFill>
                            <a:schemeClr val="tx1"/>
                          </a:solidFill>
                          <a:latin typeface="+mn-lt"/>
                          <a:ea typeface="+mn-ea"/>
                          <a:cs typeface="+mn-cs"/>
                        </a:rPr>
                        <a:t>ercent change </a:t>
                      </a:r>
                      <a:endParaRPr lang="he-IL" sz="2100" b="0" u="none" strike="noStrike" kern="1200" dirty="0">
                        <a:solidFill>
                          <a:schemeClr val="tx1"/>
                        </a:solidFill>
                        <a:latin typeface="+mn-lt"/>
                        <a:ea typeface="+mn-ea"/>
                        <a:cs typeface="+mn-cs"/>
                      </a:endParaRPr>
                    </a:p>
                  </a:txBody>
                  <a:tcPr marL="9525" marR="9525" marT="9525"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alpha val="20000"/>
                      </a:schemeClr>
                    </a:solidFill>
                  </a:tcPr>
                </a:tc>
                <a:tc hMerge="1">
                  <a:txBody>
                    <a:bodyPr/>
                    <a:lstStyle/>
                    <a:p>
                      <a:pPr marL="0" algn="ctr" defTabSz="914400" rtl="0" eaLnBrk="1" fontAlgn="b" latinLnBrk="0" hangingPunct="1"/>
                      <a:endParaRPr lang="he-IL" sz="2100" b="0" u="none" strike="noStrike" kern="1200" dirty="0">
                        <a:solidFill>
                          <a:schemeClr val="tx1"/>
                        </a:solidFill>
                        <a:latin typeface="+mn-lt"/>
                        <a:ea typeface="+mn-ea"/>
                        <a:cs typeface="+mn-cs"/>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alpha val="20000"/>
                      </a:schemeClr>
                    </a:solidFill>
                  </a:tcPr>
                </a:tc>
                <a:tc hMerge="1">
                  <a:txBody>
                    <a:bodyPr/>
                    <a:lstStyle/>
                    <a:p>
                      <a:pPr marL="0" algn="ctr" defTabSz="914400" rtl="0" eaLnBrk="1" fontAlgn="b" latinLnBrk="0" hangingPunct="1"/>
                      <a:endParaRPr lang="he-IL" sz="2100" b="0" u="none" strike="noStrike" kern="1200" dirty="0">
                        <a:solidFill>
                          <a:schemeClr val="tx1"/>
                        </a:solidFill>
                        <a:latin typeface="+mn-lt"/>
                        <a:ea typeface="+mn-ea"/>
                        <a:cs typeface="+mn-cs"/>
                      </a:endParaRPr>
                    </a:p>
                  </a:txBody>
                  <a:tcPr marL="9525" marR="9525" marT="9525" marB="0" anchor="ctr">
                    <a:lnL w="12700" cap="flat" cmpd="sng" algn="ctr">
                      <a:noFill/>
                      <a:prstDash val="solid"/>
                      <a:round/>
                      <a:headEnd type="none" w="med" len="med"/>
                      <a:tailEnd type="none" w="med" len="med"/>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alpha val="20000"/>
                      </a:schemeClr>
                    </a:solidFill>
                  </a:tcPr>
                </a:tc>
                <a:extLst>
                  <a:ext uri="{0D108BD9-81ED-4DB2-BD59-A6C34878D82A}">
                    <a16:rowId xmlns="" xmlns:a16="http://schemas.microsoft.com/office/drawing/2014/main" val="10001"/>
                  </a:ext>
                </a:extLst>
              </a:tr>
              <a:tr h="640080">
                <a:tc>
                  <a:txBody>
                    <a:bodyPr/>
                    <a:lstStyle/>
                    <a:p>
                      <a:pPr algn="l" rtl="0" fontAlgn="b"/>
                      <a:r>
                        <a:rPr lang="en-US" sz="2200" b="0" i="0" u="none" strike="noStrike" kern="1200" dirty="0">
                          <a:solidFill>
                            <a:srgbClr val="000000"/>
                          </a:solidFill>
                          <a:effectLst/>
                          <a:latin typeface="Calibri" panose="020F0502020204030204" pitchFamily="34" charset="0"/>
                          <a:ea typeface="+mn-ea"/>
                          <a:cs typeface="+mn-cs"/>
                        </a:rPr>
                        <a:t>Total</a:t>
                      </a:r>
                      <a:r>
                        <a:rPr lang="en-US" sz="2200" b="0" i="0" u="none" strike="noStrike" kern="1200" baseline="0" dirty="0">
                          <a:solidFill>
                            <a:srgbClr val="000000"/>
                          </a:solidFill>
                          <a:effectLst/>
                          <a:latin typeface="Calibri" panose="020F0502020204030204" pitchFamily="34" charset="0"/>
                          <a:ea typeface="+mn-ea"/>
                          <a:cs typeface="+mn-cs"/>
                        </a:rPr>
                        <a:t> population</a:t>
                      </a:r>
                      <a:endParaRPr lang="he-IL" sz="2200" b="0" i="0" u="none" strike="noStrike" kern="1200" dirty="0">
                        <a:solidFill>
                          <a:srgbClr val="000000"/>
                        </a:solidFill>
                        <a:effectLst/>
                        <a:latin typeface="Calibri" panose="020F0502020204030204" pitchFamily="34" charset="0"/>
                        <a:ea typeface="+mn-ea"/>
                        <a:cs typeface="+mn-cs"/>
                      </a:endParaRPr>
                    </a:p>
                  </a:txBody>
                  <a:tcPr marL="9525" marR="9525" marT="9525"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noFill/>
                  </a:tcPr>
                </a:tc>
                <a:tc>
                  <a:txBody>
                    <a:bodyPr/>
                    <a:lstStyle/>
                    <a:p>
                      <a:pPr marL="0" algn="ctr" defTabSz="914400" rtl="0" eaLnBrk="1" fontAlgn="b" latinLnBrk="0" hangingPunct="1"/>
                      <a:r>
                        <a:rPr lang="en-US" sz="17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8,870 </a:t>
                      </a:r>
                    </a:p>
                  </a:txBody>
                  <a:tcPr marL="9525" marR="9525" marT="9525"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noFill/>
                  </a:tcPr>
                </a:tc>
                <a:tc>
                  <a:txBody>
                    <a:bodyPr/>
                    <a:lstStyle/>
                    <a:p>
                      <a:pPr marL="0" algn="ctr" defTabSz="914400" rtl="0" eaLnBrk="1" fontAlgn="b" latinLnBrk="0" hangingPunct="1"/>
                      <a:r>
                        <a:rPr lang="en-US" sz="17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10,646 </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noFill/>
                  </a:tcPr>
                </a:tc>
                <a:tc>
                  <a:txBody>
                    <a:bodyPr/>
                    <a:lstStyle/>
                    <a:p>
                      <a:pPr marL="0" algn="ctr" defTabSz="914400" rtl="0" eaLnBrk="1" fontAlgn="b" latinLnBrk="0" hangingPunct="1"/>
                      <a:r>
                        <a:rPr lang="en-US" sz="17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12,663 </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noFill/>
                  </a:tcPr>
                </a:tc>
                <a:tc>
                  <a:txBody>
                    <a:bodyPr/>
                    <a:lstStyle/>
                    <a:p>
                      <a:pPr marL="0" algn="ctr" defTabSz="914400" rtl="0" eaLnBrk="1" fontAlgn="b" latinLnBrk="0" hangingPunct="1"/>
                      <a:r>
                        <a:rPr lang="en-US" sz="17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15,024 </a:t>
                      </a:r>
                    </a:p>
                  </a:txBody>
                  <a:tcPr marL="9525" marR="9525" marT="9525"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noFill/>
                  </a:tcPr>
                </a:tc>
                <a:tc>
                  <a:txBody>
                    <a:bodyPr/>
                    <a:lstStyle/>
                    <a:p>
                      <a:pPr marL="0" algn="ctr" defTabSz="914400" rtl="0" eaLnBrk="1" fontAlgn="b" latinLnBrk="0" hangingPunct="1"/>
                      <a:r>
                        <a:rPr lang="en-US" sz="17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1.84%</a:t>
                      </a:r>
                    </a:p>
                  </a:txBody>
                  <a:tcPr marL="9525" marR="9525" marT="9525"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bg1"/>
                    </a:solidFill>
                  </a:tcPr>
                </a:tc>
                <a:tc>
                  <a:txBody>
                    <a:bodyPr/>
                    <a:lstStyle/>
                    <a:p>
                      <a:pPr marL="0" algn="ctr" defTabSz="914400" rtl="0" eaLnBrk="1" fontAlgn="b" latinLnBrk="0" hangingPunct="1"/>
                      <a:r>
                        <a:rPr lang="en-US" sz="17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1.75%</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bg1"/>
                    </a:solidFill>
                  </a:tcPr>
                </a:tc>
                <a:tc>
                  <a:txBody>
                    <a:bodyPr/>
                    <a:lstStyle/>
                    <a:p>
                      <a:pPr marL="0" algn="ctr" defTabSz="914400" rtl="0" eaLnBrk="1" fontAlgn="b" latinLnBrk="0" hangingPunct="1"/>
                      <a:r>
                        <a:rPr lang="en-US" sz="17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1.72%</a:t>
                      </a:r>
                    </a:p>
                  </a:txBody>
                  <a:tcPr marL="9525" marR="9525" marT="9525" marB="0" anchor="ctr">
                    <a:lnL w="12700" cap="flat" cmpd="sng" algn="ctr">
                      <a:noFill/>
                      <a:prstDash val="solid"/>
                      <a:round/>
                      <a:headEnd type="none" w="med" len="med"/>
                      <a:tailEnd type="none" w="med" len="med"/>
                    </a:lnL>
                    <a:lnT w="12700" cap="flat" cmpd="sng" algn="ctr">
                      <a:solidFill>
                        <a:schemeClr val="tx1"/>
                      </a:solidFill>
                      <a:prstDash val="solid"/>
                      <a:round/>
                      <a:headEnd type="none" w="med" len="med"/>
                      <a:tailEnd type="none" w="med" len="med"/>
                    </a:lnT>
                    <a:solidFill>
                      <a:schemeClr val="bg1"/>
                    </a:solidFill>
                  </a:tcPr>
                </a:tc>
                <a:extLst>
                  <a:ext uri="{0D108BD9-81ED-4DB2-BD59-A6C34878D82A}">
                    <a16:rowId xmlns="" xmlns:a16="http://schemas.microsoft.com/office/drawing/2014/main" val="10002"/>
                  </a:ext>
                </a:extLst>
              </a:tr>
              <a:tr h="640080">
                <a:tc>
                  <a:txBody>
                    <a:bodyPr/>
                    <a:lstStyle/>
                    <a:p>
                      <a:pPr algn="l" rtl="0" fontAlgn="b"/>
                      <a:r>
                        <a:rPr lang="en-US" sz="2200" b="0" i="0" u="none" strike="noStrike" kern="1200" baseline="0" dirty="0">
                          <a:solidFill>
                            <a:srgbClr val="000000"/>
                          </a:solidFill>
                          <a:effectLst/>
                          <a:latin typeface="Calibri" panose="020F0502020204030204" pitchFamily="34" charset="0"/>
                          <a:ea typeface="+mn-ea"/>
                          <a:cs typeface="+mn-cs"/>
                        </a:rPr>
                        <a:t> Ages 0-14</a:t>
                      </a:r>
                      <a:endParaRPr lang="he-IL" sz="2200" b="0" i="0" u="none" strike="noStrike" kern="1200" dirty="0">
                        <a:solidFill>
                          <a:srgbClr val="000000"/>
                        </a:solidFill>
                        <a:effectLst/>
                        <a:latin typeface="Calibri" panose="020F0502020204030204" pitchFamily="34" charset="0"/>
                        <a:ea typeface="+mn-ea"/>
                        <a:cs typeface="+mn-cs"/>
                      </a:endParaRPr>
                    </a:p>
                  </a:txBody>
                  <a:tcPr marL="9525" marR="9525" marT="9525" marB="0" anchor="ctr">
                    <a:lnR w="12700" cap="flat" cmpd="sng" algn="ctr">
                      <a:solidFill>
                        <a:schemeClr val="tx1"/>
                      </a:solidFill>
                      <a:prstDash val="solid"/>
                      <a:round/>
                      <a:headEnd type="none" w="med" len="med"/>
                      <a:tailEnd type="none" w="med" len="med"/>
                    </a:lnR>
                    <a:noFill/>
                  </a:tcPr>
                </a:tc>
                <a:tc>
                  <a:txBody>
                    <a:bodyPr/>
                    <a:lstStyle/>
                    <a:p>
                      <a:pPr marL="0" algn="ctr" defTabSz="914400" rtl="0" eaLnBrk="1" fontAlgn="b" latinLnBrk="0" hangingPunct="1"/>
                      <a:r>
                        <a:rPr lang="en-US" sz="17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2,513 </a:t>
                      </a:r>
                    </a:p>
                  </a:txBody>
                  <a:tcPr marL="9525" marR="9525" marT="9525"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noFill/>
                  </a:tcPr>
                </a:tc>
                <a:tc>
                  <a:txBody>
                    <a:bodyPr/>
                    <a:lstStyle/>
                    <a:p>
                      <a:pPr marL="0" algn="ctr" defTabSz="914400" rtl="0" eaLnBrk="1" fontAlgn="b" latinLnBrk="0" hangingPunct="1"/>
                      <a:r>
                        <a:rPr lang="en-US" sz="17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3,010 </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noFill/>
                  </a:tcPr>
                </a:tc>
                <a:tc>
                  <a:txBody>
                    <a:bodyPr/>
                    <a:lstStyle/>
                    <a:p>
                      <a:pPr marL="0" algn="ctr" defTabSz="914400" rtl="0" eaLnBrk="1" fontAlgn="b" latinLnBrk="0" hangingPunct="1"/>
                      <a:r>
                        <a:rPr lang="en-US" sz="17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3,507 </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noFill/>
                  </a:tcPr>
                </a:tc>
                <a:tc>
                  <a:txBody>
                    <a:bodyPr/>
                    <a:lstStyle/>
                    <a:p>
                      <a:pPr marL="0" algn="ctr" defTabSz="914400" rtl="0" eaLnBrk="1" fontAlgn="b" latinLnBrk="0" hangingPunct="1"/>
                      <a:r>
                        <a:rPr lang="en-US" sz="17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4,194 </a:t>
                      </a:r>
                    </a:p>
                  </a:txBody>
                  <a:tcPr marL="9525" marR="9525" marT="9525"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noFill/>
                  </a:tcPr>
                </a:tc>
                <a:tc>
                  <a:txBody>
                    <a:bodyPr/>
                    <a:lstStyle/>
                    <a:p>
                      <a:pPr marL="0" algn="ctr" defTabSz="914400" rtl="0" eaLnBrk="1" fontAlgn="b" latinLnBrk="0" hangingPunct="1"/>
                      <a:r>
                        <a:rPr lang="en-US" sz="17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1.8%</a:t>
                      </a:r>
                    </a:p>
                  </a:txBody>
                  <a:tcPr marL="9525" marR="9525" marT="9525"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noFill/>
                  </a:tcPr>
                </a:tc>
                <a:tc>
                  <a:txBody>
                    <a:bodyPr/>
                    <a:lstStyle/>
                    <a:p>
                      <a:pPr marL="0" algn="ctr" defTabSz="914400" rtl="0" eaLnBrk="1" fontAlgn="b" latinLnBrk="0" hangingPunct="1"/>
                      <a:r>
                        <a:rPr lang="en-US" sz="17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1.5%</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noFill/>
                  </a:tcPr>
                </a:tc>
                <a:tc>
                  <a:txBody>
                    <a:bodyPr/>
                    <a:lstStyle/>
                    <a:p>
                      <a:pPr marL="0" algn="ctr" defTabSz="914400" rtl="0" eaLnBrk="1" fontAlgn="b" latinLnBrk="0" hangingPunct="1"/>
                      <a:r>
                        <a:rPr lang="en-US" sz="17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1.8%</a:t>
                      </a:r>
                    </a:p>
                  </a:txBody>
                  <a:tcPr marL="9525" marR="9525" marT="9525" marB="0" anchor="ctr">
                    <a:lnL w="12700" cap="flat" cmpd="sng" algn="ctr">
                      <a:noFill/>
                      <a:prstDash val="solid"/>
                      <a:round/>
                      <a:headEnd type="none" w="med" len="med"/>
                      <a:tailEnd type="none" w="med" len="med"/>
                    </a:lnL>
                    <a:noFill/>
                  </a:tcPr>
                </a:tc>
                <a:extLst>
                  <a:ext uri="{0D108BD9-81ED-4DB2-BD59-A6C34878D82A}">
                    <a16:rowId xmlns="" xmlns:a16="http://schemas.microsoft.com/office/drawing/2014/main" val="10003"/>
                  </a:ext>
                </a:extLst>
              </a:tr>
              <a:tr h="640080">
                <a:tc>
                  <a:txBody>
                    <a:bodyPr/>
                    <a:lstStyle/>
                    <a:p>
                      <a:pPr marL="0" algn="l" defTabSz="914400" rtl="0" eaLnBrk="1" fontAlgn="b" latinLnBrk="0" hangingPunct="1"/>
                      <a:r>
                        <a:rPr lang="en-US" sz="2200" b="0" i="0" u="none" strike="noStrike" kern="1200" baseline="0" dirty="0">
                          <a:solidFill>
                            <a:srgbClr val="000000"/>
                          </a:solidFill>
                          <a:effectLst/>
                          <a:latin typeface="Calibri" panose="020F0502020204030204" pitchFamily="34" charset="0"/>
                          <a:ea typeface="+mn-ea"/>
                          <a:cs typeface="+mn-cs"/>
                        </a:rPr>
                        <a:t> Ages 15-24</a:t>
                      </a:r>
                    </a:p>
                  </a:txBody>
                  <a:tcPr marL="0" marR="0" marT="0" marB="0" anchor="ctr">
                    <a:lnR w="12700" cap="flat" cmpd="sng" algn="ctr">
                      <a:solidFill>
                        <a:schemeClr val="tx1"/>
                      </a:solidFill>
                      <a:prstDash val="solid"/>
                      <a:round/>
                      <a:headEnd type="none" w="med" len="med"/>
                      <a:tailEnd type="none" w="med" len="med"/>
                    </a:lnR>
                    <a:noFill/>
                  </a:tcPr>
                </a:tc>
                <a:tc>
                  <a:txBody>
                    <a:bodyPr/>
                    <a:lstStyle/>
                    <a:p>
                      <a:pPr marL="0" algn="ctr" defTabSz="914400" rtl="0" eaLnBrk="1" fontAlgn="b" latinLnBrk="0" hangingPunct="1"/>
                      <a:r>
                        <a:rPr lang="en-US" sz="17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1,337 </a:t>
                      </a:r>
                    </a:p>
                  </a:txBody>
                  <a:tcPr marL="9525" marR="9525" marT="9525"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noFill/>
                  </a:tcPr>
                </a:tc>
                <a:tc>
                  <a:txBody>
                    <a:bodyPr/>
                    <a:lstStyle/>
                    <a:p>
                      <a:pPr marL="0" algn="ctr" defTabSz="914400" rtl="0" eaLnBrk="1" fontAlgn="b" latinLnBrk="0" hangingPunct="1"/>
                      <a:r>
                        <a:rPr lang="en-US" sz="17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1,635 </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noFill/>
                  </a:tcPr>
                </a:tc>
                <a:tc>
                  <a:txBody>
                    <a:bodyPr/>
                    <a:lstStyle/>
                    <a:p>
                      <a:pPr marL="0" algn="ctr" defTabSz="914400" rtl="0" eaLnBrk="1" fontAlgn="b" latinLnBrk="0" hangingPunct="1"/>
                      <a:r>
                        <a:rPr lang="en-US" sz="17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1,979 </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noFill/>
                  </a:tcPr>
                </a:tc>
                <a:tc>
                  <a:txBody>
                    <a:bodyPr/>
                    <a:lstStyle/>
                    <a:p>
                      <a:pPr marL="0" algn="ctr" defTabSz="914400" rtl="0" eaLnBrk="1" fontAlgn="b" latinLnBrk="0" hangingPunct="1"/>
                      <a:r>
                        <a:rPr lang="en-US" sz="17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2,283 </a:t>
                      </a:r>
                    </a:p>
                  </a:txBody>
                  <a:tcPr marL="9525" marR="9525" marT="9525"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noFill/>
                  </a:tcPr>
                </a:tc>
                <a:tc>
                  <a:txBody>
                    <a:bodyPr/>
                    <a:lstStyle/>
                    <a:p>
                      <a:pPr marL="0" algn="ctr" defTabSz="914400" rtl="0" eaLnBrk="1" fontAlgn="b" latinLnBrk="0" hangingPunct="1"/>
                      <a:r>
                        <a:rPr lang="en-US" sz="17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2.0%</a:t>
                      </a:r>
                    </a:p>
                  </a:txBody>
                  <a:tcPr marL="9525" marR="9525" marT="9525"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noFill/>
                  </a:tcPr>
                </a:tc>
                <a:tc>
                  <a:txBody>
                    <a:bodyPr/>
                    <a:lstStyle/>
                    <a:p>
                      <a:pPr marL="0" algn="ctr" defTabSz="914400" rtl="0" eaLnBrk="1" fontAlgn="b" latinLnBrk="0" hangingPunct="1"/>
                      <a:r>
                        <a:rPr lang="en-US" sz="17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1.9%</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noFill/>
                  </a:tcPr>
                </a:tc>
                <a:tc>
                  <a:txBody>
                    <a:bodyPr/>
                    <a:lstStyle/>
                    <a:p>
                      <a:pPr marL="0" algn="ctr" defTabSz="914400" rtl="0" eaLnBrk="1" fontAlgn="b" latinLnBrk="0" hangingPunct="1"/>
                      <a:r>
                        <a:rPr lang="en-US" sz="17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1.4%</a:t>
                      </a:r>
                    </a:p>
                  </a:txBody>
                  <a:tcPr marL="9525" marR="9525" marT="9525" marB="0" anchor="ctr">
                    <a:lnL w="12700" cap="flat" cmpd="sng" algn="ctr">
                      <a:noFill/>
                      <a:prstDash val="solid"/>
                      <a:round/>
                      <a:headEnd type="none" w="med" len="med"/>
                      <a:tailEnd type="none" w="med" len="med"/>
                    </a:lnL>
                    <a:noFill/>
                  </a:tcPr>
                </a:tc>
                <a:extLst>
                  <a:ext uri="{0D108BD9-81ED-4DB2-BD59-A6C34878D82A}">
                    <a16:rowId xmlns="" xmlns:a16="http://schemas.microsoft.com/office/drawing/2014/main" val="10004"/>
                  </a:ext>
                </a:extLst>
              </a:tr>
              <a:tr h="640080">
                <a:tc>
                  <a:txBody>
                    <a:bodyPr/>
                    <a:lstStyle/>
                    <a:p>
                      <a:pPr marL="0" algn="l" defTabSz="914400" rtl="0" eaLnBrk="1" fontAlgn="b" latinLnBrk="0" hangingPunct="1"/>
                      <a:r>
                        <a:rPr lang="en-US" sz="2200" b="0" i="0" u="none" strike="noStrike" kern="1200" baseline="0" dirty="0">
                          <a:solidFill>
                            <a:srgbClr val="000000"/>
                          </a:solidFill>
                          <a:effectLst/>
                          <a:latin typeface="Calibri" panose="020F0502020204030204" pitchFamily="34" charset="0"/>
                          <a:ea typeface="+mn-ea"/>
                          <a:cs typeface="+mn-cs"/>
                        </a:rPr>
                        <a:t> Ages 25-64</a:t>
                      </a:r>
                    </a:p>
                  </a:txBody>
                  <a:tcPr marL="9525" marR="9525" marT="9525" marB="0" anchor="ctr">
                    <a:lnR w="12700" cap="flat" cmpd="sng" algn="ctr">
                      <a:solidFill>
                        <a:schemeClr val="tx1"/>
                      </a:solidFill>
                      <a:prstDash val="solid"/>
                      <a:round/>
                      <a:headEnd type="none" w="med" len="med"/>
                      <a:tailEnd type="none" w="med" len="med"/>
                    </a:lnR>
                    <a:lnB w="12700" cap="flat" cmpd="sng" algn="ctr">
                      <a:noFill/>
                      <a:prstDash val="solid"/>
                      <a:round/>
                      <a:headEnd type="none" w="med" len="med"/>
                      <a:tailEnd type="none" w="med" len="med"/>
                    </a:lnB>
                    <a:noFill/>
                  </a:tcPr>
                </a:tc>
                <a:tc>
                  <a:txBody>
                    <a:bodyPr/>
                    <a:lstStyle/>
                    <a:p>
                      <a:pPr marL="0" algn="ctr" defTabSz="914400" rtl="0" eaLnBrk="1" fontAlgn="b" latinLnBrk="0" hangingPunct="1"/>
                      <a:r>
                        <a:rPr lang="en-US" sz="17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3,989 </a:t>
                      </a:r>
                    </a:p>
                  </a:txBody>
                  <a:tcPr marL="9525" marR="9525" marT="9525"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B w="12700" cap="flat" cmpd="sng" algn="ctr">
                      <a:noFill/>
                      <a:prstDash val="solid"/>
                      <a:round/>
                      <a:headEnd type="none" w="med" len="med"/>
                      <a:tailEnd type="none" w="med" len="med"/>
                    </a:lnB>
                    <a:noFill/>
                  </a:tcPr>
                </a:tc>
                <a:tc>
                  <a:txBody>
                    <a:bodyPr/>
                    <a:lstStyle/>
                    <a:p>
                      <a:pPr marL="0" algn="ctr" defTabSz="914400" rtl="0" eaLnBrk="1" fontAlgn="b" latinLnBrk="0" hangingPunct="1"/>
                      <a:r>
                        <a:rPr lang="en-US" sz="17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4,622 </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B w="12700" cap="flat" cmpd="sng" algn="ctr">
                      <a:noFill/>
                      <a:prstDash val="solid"/>
                      <a:round/>
                      <a:headEnd type="none" w="med" len="med"/>
                      <a:tailEnd type="none" w="med" len="med"/>
                    </a:lnB>
                    <a:noFill/>
                  </a:tcPr>
                </a:tc>
                <a:tc>
                  <a:txBody>
                    <a:bodyPr/>
                    <a:lstStyle/>
                    <a:p>
                      <a:pPr marL="0" algn="ctr" defTabSz="914400" rtl="0" eaLnBrk="1" fontAlgn="b" latinLnBrk="0" hangingPunct="1"/>
                      <a:r>
                        <a:rPr lang="en-US" sz="17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5,416 </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B w="12700" cap="flat" cmpd="sng" algn="ctr">
                      <a:noFill/>
                      <a:prstDash val="solid"/>
                      <a:round/>
                      <a:headEnd type="none" w="med" len="med"/>
                      <a:tailEnd type="none" w="med" len="med"/>
                    </a:lnB>
                    <a:noFill/>
                  </a:tcPr>
                </a:tc>
                <a:tc>
                  <a:txBody>
                    <a:bodyPr/>
                    <a:lstStyle/>
                    <a:p>
                      <a:pPr marL="0" algn="ctr" defTabSz="914400" rtl="0" eaLnBrk="1" fontAlgn="b" latinLnBrk="0" hangingPunct="1"/>
                      <a:r>
                        <a:rPr lang="en-US" sz="17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6,328 </a:t>
                      </a:r>
                    </a:p>
                  </a:txBody>
                  <a:tcPr marL="9525" marR="9525" marT="9525"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noFill/>
                      <a:prstDash val="solid"/>
                      <a:round/>
                      <a:headEnd type="none" w="med" len="med"/>
                      <a:tailEnd type="none" w="med" len="med"/>
                    </a:lnB>
                    <a:noFill/>
                  </a:tcPr>
                </a:tc>
                <a:tc>
                  <a:txBody>
                    <a:bodyPr/>
                    <a:lstStyle/>
                    <a:p>
                      <a:pPr marL="0" algn="ctr" defTabSz="914400" rtl="0" eaLnBrk="1" fontAlgn="b" latinLnBrk="0" hangingPunct="1"/>
                      <a:r>
                        <a:rPr lang="en-US" sz="17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1.5%</a:t>
                      </a:r>
                    </a:p>
                  </a:txBody>
                  <a:tcPr marL="9525" marR="9525" marT="9525"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B w="12700" cap="flat" cmpd="sng" algn="ctr">
                      <a:noFill/>
                      <a:prstDash val="solid"/>
                      <a:round/>
                      <a:headEnd type="none" w="med" len="med"/>
                      <a:tailEnd type="none" w="med" len="med"/>
                    </a:lnB>
                    <a:noFill/>
                  </a:tcPr>
                </a:tc>
                <a:tc>
                  <a:txBody>
                    <a:bodyPr/>
                    <a:lstStyle/>
                    <a:p>
                      <a:pPr marL="0" algn="ctr" defTabSz="914400" rtl="0" eaLnBrk="1" fontAlgn="b" latinLnBrk="0" hangingPunct="1"/>
                      <a:r>
                        <a:rPr lang="en-US" sz="17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1.6%</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B w="12700" cap="flat" cmpd="sng" algn="ctr">
                      <a:noFill/>
                      <a:prstDash val="solid"/>
                      <a:round/>
                      <a:headEnd type="none" w="med" len="med"/>
                      <a:tailEnd type="none" w="med" len="med"/>
                    </a:lnB>
                    <a:noFill/>
                  </a:tcPr>
                </a:tc>
                <a:tc>
                  <a:txBody>
                    <a:bodyPr/>
                    <a:lstStyle/>
                    <a:p>
                      <a:pPr marL="0" algn="ctr" defTabSz="914400" rtl="0" eaLnBrk="1" fontAlgn="b" latinLnBrk="0" hangingPunct="1"/>
                      <a:r>
                        <a:rPr lang="en-US" sz="17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1.6%</a:t>
                      </a:r>
                    </a:p>
                  </a:txBody>
                  <a:tcPr marL="9525" marR="9525" marT="9525" marB="0" anchor="ctr">
                    <a:lnL w="12700" cap="flat" cmpd="sng" algn="ctr">
                      <a:noFill/>
                      <a:prstDash val="solid"/>
                      <a:round/>
                      <a:headEnd type="none" w="med" len="med"/>
                      <a:tailEnd type="none" w="med" len="med"/>
                    </a:lnL>
                    <a:lnB w="12700" cap="flat" cmpd="sng" algn="ctr">
                      <a:noFill/>
                      <a:prstDash val="solid"/>
                      <a:round/>
                      <a:headEnd type="none" w="med" len="med"/>
                      <a:tailEnd type="none" w="med" len="med"/>
                    </a:lnB>
                    <a:noFill/>
                  </a:tcPr>
                </a:tc>
                <a:extLst>
                  <a:ext uri="{0D108BD9-81ED-4DB2-BD59-A6C34878D82A}">
                    <a16:rowId xmlns="" xmlns:a16="http://schemas.microsoft.com/office/drawing/2014/main" val="10005"/>
                  </a:ext>
                </a:extLst>
              </a:tr>
              <a:tr h="640080">
                <a:tc>
                  <a:txBody>
                    <a:bodyPr/>
                    <a:lstStyle/>
                    <a:p>
                      <a:pPr marL="0" algn="l" defTabSz="914400" rtl="0" eaLnBrk="1" fontAlgn="b" latinLnBrk="0" hangingPunct="1"/>
                      <a:r>
                        <a:rPr lang="en-US" sz="2200" b="0" i="0" u="none" strike="noStrike" kern="1200" baseline="0" dirty="0">
                          <a:solidFill>
                            <a:srgbClr val="000000"/>
                          </a:solidFill>
                          <a:effectLst/>
                          <a:latin typeface="Calibri" panose="020F0502020204030204" pitchFamily="34" charset="0"/>
                          <a:ea typeface="+mn-ea"/>
                          <a:cs typeface="+mn-cs"/>
                        </a:rPr>
                        <a:t>Ages 65+</a:t>
                      </a:r>
                    </a:p>
                  </a:txBody>
                  <a:tcPr marL="9525" marR="9525" marT="9525" marB="0" anchor="ctr">
                    <a:lnR w="12700" cap="flat" cmpd="sng" algn="ctr">
                      <a:solidFill>
                        <a:schemeClr val="tx1"/>
                      </a:solidFill>
                      <a:prstDash val="solid"/>
                      <a:round/>
                      <a:headEnd type="none" w="med" len="med"/>
                      <a:tailEnd type="none" w="med" len="med"/>
                    </a:lnR>
                    <a:lnT w="12700" cap="flat" cmpd="sng" algn="ctr">
                      <a:noFill/>
                      <a:prstDash val="sysDash"/>
                      <a:round/>
                      <a:headEnd type="none" w="med" len="med"/>
                      <a:tailEnd type="none" w="med" len="med"/>
                    </a:lnT>
                    <a:lnB w="28575" cap="flat" cmpd="sng" algn="ctr">
                      <a:solidFill>
                        <a:schemeClr val="tx1"/>
                      </a:solidFill>
                      <a:prstDash val="solid"/>
                      <a:round/>
                      <a:headEnd type="none" w="med" len="med"/>
                      <a:tailEnd type="none" w="med" len="med"/>
                    </a:lnB>
                    <a:noFill/>
                  </a:tcPr>
                </a:tc>
                <a:tc>
                  <a:txBody>
                    <a:bodyPr/>
                    <a:lstStyle/>
                    <a:p>
                      <a:pPr marL="0" algn="ctr" defTabSz="914400" rtl="0" eaLnBrk="1" fontAlgn="b" latinLnBrk="0" hangingPunct="1"/>
                      <a:r>
                        <a:rPr lang="en-US" sz="17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1,030 </a:t>
                      </a:r>
                    </a:p>
                  </a:txBody>
                  <a:tcPr marL="9525" marR="9525" marT="9525"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ysDash"/>
                      <a:round/>
                      <a:headEnd type="none" w="med" len="med"/>
                      <a:tailEnd type="none" w="med" len="med"/>
                    </a:lnT>
                    <a:lnB w="28575" cap="flat" cmpd="sng" algn="ctr">
                      <a:solidFill>
                        <a:schemeClr val="tx1"/>
                      </a:solidFill>
                      <a:prstDash val="solid"/>
                      <a:round/>
                      <a:headEnd type="none" w="med" len="med"/>
                      <a:tailEnd type="none" w="med" len="med"/>
                    </a:lnB>
                    <a:noFill/>
                  </a:tcPr>
                </a:tc>
                <a:tc>
                  <a:txBody>
                    <a:bodyPr/>
                    <a:lstStyle/>
                    <a:p>
                      <a:pPr marL="0" algn="ctr" defTabSz="914400" rtl="0" eaLnBrk="1" fontAlgn="b" latinLnBrk="0" hangingPunct="1"/>
                      <a:r>
                        <a:rPr lang="en-US" sz="17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1,380 </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ysDash"/>
                      <a:round/>
                      <a:headEnd type="none" w="med" len="med"/>
                      <a:tailEnd type="none" w="med" len="med"/>
                    </a:lnT>
                    <a:lnB w="28575" cap="flat" cmpd="sng" algn="ctr">
                      <a:solidFill>
                        <a:schemeClr val="tx1"/>
                      </a:solidFill>
                      <a:prstDash val="solid"/>
                      <a:round/>
                      <a:headEnd type="none" w="med" len="med"/>
                      <a:tailEnd type="none" w="med" len="med"/>
                    </a:lnB>
                    <a:noFill/>
                  </a:tcPr>
                </a:tc>
                <a:tc>
                  <a:txBody>
                    <a:bodyPr/>
                    <a:lstStyle/>
                    <a:p>
                      <a:pPr marL="0" algn="ctr" defTabSz="914400" rtl="0" eaLnBrk="1" fontAlgn="b" latinLnBrk="0" hangingPunct="1"/>
                      <a:r>
                        <a:rPr lang="en-US" sz="17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1,762 </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ysDash"/>
                      <a:round/>
                      <a:headEnd type="none" w="med" len="med"/>
                      <a:tailEnd type="none" w="med" len="med"/>
                    </a:lnT>
                    <a:lnB w="28575" cap="flat" cmpd="sng" algn="ctr">
                      <a:solidFill>
                        <a:schemeClr val="tx1"/>
                      </a:solidFill>
                      <a:prstDash val="solid"/>
                      <a:round/>
                      <a:headEnd type="none" w="med" len="med"/>
                      <a:tailEnd type="none" w="med" len="med"/>
                    </a:lnB>
                    <a:noFill/>
                  </a:tcPr>
                </a:tc>
                <a:tc>
                  <a:txBody>
                    <a:bodyPr/>
                    <a:lstStyle/>
                    <a:p>
                      <a:pPr marL="0" algn="ctr" defTabSz="914400" rtl="0" eaLnBrk="1" fontAlgn="b" latinLnBrk="0" hangingPunct="1"/>
                      <a:r>
                        <a:rPr lang="en-US" sz="17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2,218 </a:t>
                      </a:r>
                    </a:p>
                  </a:txBody>
                  <a:tcPr marL="9525" marR="9525" marT="9525"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ysDash"/>
                      <a:round/>
                      <a:headEnd type="none" w="med" len="med"/>
                      <a:tailEnd type="none" w="med" len="med"/>
                    </a:lnT>
                    <a:lnB w="28575" cap="flat" cmpd="sng" algn="ctr">
                      <a:solidFill>
                        <a:schemeClr val="tx1"/>
                      </a:solidFill>
                      <a:prstDash val="solid"/>
                      <a:round/>
                      <a:headEnd type="none" w="med" len="med"/>
                      <a:tailEnd type="none" w="med" len="med"/>
                    </a:lnB>
                    <a:noFill/>
                  </a:tcPr>
                </a:tc>
                <a:tc>
                  <a:txBody>
                    <a:bodyPr/>
                    <a:lstStyle/>
                    <a:p>
                      <a:pPr marL="0" algn="ctr" defTabSz="914400" rtl="0" eaLnBrk="1" fontAlgn="b" latinLnBrk="0" hangingPunct="1"/>
                      <a:r>
                        <a:rPr lang="en-US" sz="17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3.0%</a:t>
                      </a:r>
                    </a:p>
                  </a:txBody>
                  <a:tcPr marL="9525" marR="9525" marT="9525"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ysDash"/>
                      <a:round/>
                      <a:headEnd type="none" w="med" len="med"/>
                      <a:tailEnd type="none" w="med" len="med"/>
                    </a:lnT>
                    <a:lnB w="28575" cap="flat" cmpd="sng" algn="ctr">
                      <a:solidFill>
                        <a:schemeClr val="tx1"/>
                      </a:solidFill>
                      <a:prstDash val="solid"/>
                      <a:round/>
                      <a:headEnd type="none" w="med" len="med"/>
                      <a:tailEnd type="none" w="med" len="med"/>
                    </a:lnB>
                    <a:noFill/>
                  </a:tcPr>
                </a:tc>
                <a:tc>
                  <a:txBody>
                    <a:bodyPr/>
                    <a:lstStyle/>
                    <a:p>
                      <a:pPr marL="0" algn="ctr" defTabSz="914400" rtl="0" eaLnBrk="1" fontAlgn="b" latinLnBrk="0" hangingPunct="1"/>
                      <a:r>
                        <a:rPr lang="en-US" sz="17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2.5%</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ysDash"/>
                      <a:round/>
                      <a:headEnd type="none" w="med" len="med"/>
                      <a:tailEnd type="none" w="med" len="med"/>
                    </a:lnT>
                    <a:lnB w="28575" cap="flat" cmpd="sng" algn="ctr">
                      <a:solidFill>
                        <a:schemeClr val="tx1"/>
                      </a:solidFill>
                      <a:prstDash val="solid"/>
                      <a:round/>
                      <a:headEnd type="none" w="med" len="med"/>
                      <a:tailEnd type="none" w="med" len="med"/>
                    </a:lnB>
                    <a:noFill/>
                  </a:tcPr>
                </a:tc>
                <a:tc>
                  <a:txBody>
                    <a:bodyPr/>
                    <a:lstStyle/>
                    <a:p>
                      <a:pPr marL="0" algn="ctr" defTabSz="914400" rtl="0" eaLnBrk="1" fontAlgn="b" latinLnBrk="0" hangingPunct="1"/>
                      <a:r>
                        <a:rPr lang="en-US" sz="17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2.3%</a:t>
                      </a:r>
                    </a:p>
                  </a:txBody>
                  <a:tcPr marL="9525" marR="9525" marT="9525" marB="0" anchor="ctr">
                    <a:lnL w="12700" cap="flat" cmpd="sng" algn="ctr">
                      <a:noFill/>
                      <a:prstDash val="solid"/>
                      <a:round/>
                      <a:headEnd type="none" w="med" len="med"/>
                      <a:tailEnd type="none" w="med" len="med"/>
                    </a:lnL>
                    <a:lnT w="12700" cap="flat" cmpd="sng" algn="ctr">
                      <a:noFill/>
                      <a:prstDash val="sysDash"/>
                      <a:round/>
                      <a:headEnd type="none" w="med" len="med"/>
                      <a:tailEnd type="none" w="med" len="med"/>
                    </a:lnT>
                    <a:lnB w="28575"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10006"/>
                  </a:ext>
                </a:extLst>
              </a:tr>
            </a:tbl>
          </a:graphicData>
        </a:graphic>
      </p:graphicFrame>
      <p:sp>
        <p:nvSpPr>
          <p:cNvPr id="3" name="TextBox 2"/>
          <p:cNvSpPr txBox="1"/>
          <p:nvPr/>
        </p:nvSpPr>
        <p:spPr>
          <a:xfrm>
            <a:off x="827584" y="5805264"/>
            <a:ext cx="7776863" cy="369332"/>
          </a:xfrm>
          <a:prstGeom prst="rect">
            <a:avLst/>
          </a:prstGeom>
          <a:noFill/>
        </p:spPr>
        <p:txBody>
          <a:bodyPr wrap="square" rtlCol="0">
            <a:spAutoFit/>
          </a:bodyPr>
          <a:lstStyle/>
          <a:p>
            <a:pPr algn="l" rtl="0"/>
            <a:r>
              <a:rPr lang="en-US" dirty="0"/>
              <a:t>Source: </a:t>
            </a:r>
            <a:r>
              <a:rPr lang="en-US" dirty="0" smtClean="0"/>
              <a:t>CBS, </a:t>
            </a:r>
            <a:r>
              <a:rPr lang="en-US" dirty="0"/>
              <a:t>Population </a:t>
            </a:r>
            <a:r>
              <a:rPr lang="en-US" dirty="0" smtClean="0"/>
              <a:t>Forecast, </a:t>
            </a:r>
            <a:r>
              <a:rPr lang="en-US" dirty="0" smtClean="0"/>
              <a:t>May 2018</a:t>
            </a:r>
            <a:endParaRPr lang="en-US" dirty="0"/>
          </a:p>
        </p:txBody>
      </p:sp>
    </p:spTree>
    <p:extLst>
      <p:ext uri="{BB962C8B-B14F-4D97-AF65-F5344CB8AC3E}">
        <p14:creationId xmlns:p14="http://schemas.microsoft.com/office/powerpoint/2010/main" val="111577168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idx="4294967295"/>
          </p:nvPr>
        </p:nvSpPr>
        <p:spPr>
          <a:xfrm>
            <a:off x="1066800" y="189478"/>
            <a:ext cx="6958136" cy="1094815"/>
          </a:xfrm>
        </p:spPr>
        <p:txBody>
          <a:bodyPr>
            <a:normAutofit/>
          </a:bodyPr>
          <a:lstStyle/>
          <a:p>
            <a:pPr algn="l" rtl="0"/>
            <a:r>
              <a:rPr lang="en-US" sz="3200" b="1" dirty="0"/>
              <a:t>Demographic Forecast,</a:t>
            </a:r>
            <a:br>
              <a:rPr lang="en-US" sz="3200" b="1" dirty="0"/>
            </a:br>
            <a:r>
              <a:rPr lang="en-US" sz="3200" b="1" dirty="0"/>
              <a:t>Labor Force Participation Rate</a:t>
            </a:r>
            <a:endParaRPr lang="he-IL" sz="3400" dirty="0"/>
          </a:p>
        </p:txBody>
      </p:sp>
      <p:sp>
        <p:nvSpPr>
          <p:cNvPr id="4" name="מציין מיקום של מספר שקופית 3"/>
          <p:cNvSpPr>
            <a:spLocks noGrp="1"/>
          </p:cNvSpPr>
          <p:nvPr>
            <p:ph type="sldNum" sz="quarter" idx="12"/>
          </p:nvPr>
        </p:nvSpPr>
        <p:spPr/>
        <p:txBody>
          <a:bodyPr/>
          <a:lstStyle/>
          <a:p>
            <a:fld id="{3AA8EF2C-FD37-4154-B473-DEA434E64DDA}" type="slidenum">
              <a:rPr lang="he-IL" smtClean="0"/>
              <a:pPr/>
              <a:t>8</a:t>
            </a:fld>
            <a:endParaRPr lang="he-IL" dirty="0"/>
          </a:p>
        </p:txBody>
      </p:sp>
      <p:graphicFrame>
        <p:nvGraphicFramePr>
          <p:cNvPr id="5" name="טבלה 4"/>
          <p:cNvGraphicFramePr>
            <a:graphicFrameLocks noGrp="1"/>
          </p:cNvGraphicFramePr>
          <p:nvPr>
            <p:extLst>
              <p:ext uri="{D42A27DB-BD31-4B8C-83A1-F6EECF244321}">
                <p14:modId xmlns:p14="http://schemas.microsoft.com/office/powerpoint/2010/main" val="2203041970"/>
              </p:ext>
            </p:extLst>
          </p:nvPr>
        </p:nvGraphicFramePr>
        <p:xfrm>
          <a:off x="1066800" y="1916832"/>
          <a:ext cx="7272809" cy="3718168"/>
        </p:xfrm>
        <a:graphic>
          <a:graphicData uri="http://schemas.openxmlformats.org/drawingml/2006/table">
            <a:tbl>
              <a:tblPr firstRow="1" bandRow="1">
                <a:tableStyleId>{0E3FDE45-AF77-4B5C-9715-49D594BDF05E}</a:tableStyleId>
              </a:tblPr>
              <a:tblGrid>
                <a:gridCol w="2554102">
                  <a:extLst>
                    <a:ext uri="{9D8B030D-6E8A-4147-A177-3AD203B41FA5}">
                      <a16:colId xmlns="" xmlns:a16="http://schemas.microsoft.com/office/drawing/2014/main" val="20000"/>
                    </a:ext>
                  </a:extLst>
                </a:gridCol>
                <a:gridCol w="1277050">
                  <a:extLst>
                    <a:ext uri="{9D8B030D-6E8A-4147-A177-3AD203B41FA5}">
                      <a16:colId xmlns="" xmlns:a16="http://schemas.microsoft.com/office/drawing/2014/main" val="20001"/>
                    </a:ext>
                  </a:extLst>
                </a:gridCol>
                <a:gridCol w="1201930">
                  <a:extLst>
                    <a:ext uri="{9D8B030D-6E8A-4147-A177-3AD203B41FA5}">
                      <a16:colId xmlns="" xmlns:a16="http://schemas.microsoft.com/office/drawing/2014/main" val="20002"/>
                    </a:ext>
                  </a:extLst>
                </a:gridCol>
                <a:gridCol w="1060050">
                  <a:extLst>
                    <a:ext uri="{9D8B030D-6E8A-4147-A177-3AD203B41FA5}">
                      <a16:colId xmlns="" xmlns:a16="http://schemas.microsoft.com/office/drawing/2014/main" val="20003"/>
                    </a:ext>
                  </a:extLst>
                </a:gridCol>
                <a:gridCol w="1179677">
                  <a:extLst>
                    <a:ext uri="{9D8B030D-6E8A-4147-A177-3AD203B41FA5}">
                      <a16:colId xmlns="" xmlns:a16="http://schemas.microsoft.com/office/drawing/2014/main" val="20004"/>
                    </a:ext>
                  </a:extLst>
                </a:gridCol>
              </a:tblGrid>
              <a:tr h="792088">
                <a:tc>
                  <a:txBody>
                    <a:bodyPr/>
                    <a:lstStyle/>
                    <a:p>
                      <a:pPr algn="l" rtl="0" fontAlgn="b"/>
                      <a:r>
                        <a:rPr lang="he-IL" sz="1400" b="0" u="none" strike="noStrike" kern="1200" dirty="0">
                          <a:solidFill>
                            <a:schemeClr val="tx1"/>
                          </a:solidFill>
                          <a:latin typeface="+mn-lt"/>
                          <a:ea typeface="+mn-ea"/>
                          <a:cs typeface="+mn-cs"/>
                        </a:rPr>
                        <a:t> </a:t>
                      </a:r>
                      <a:r>
                        <a:rPr lang="en-US" sz="1800" b="0" u="none" strike="noStrike" kern="1200" dirty="0">
                          <a:solidFill>
                            <a:schemeClr val="tx1"/>
                          </a:solidFill>
                          <a:latin typeface="+mn-lt"/>
                          <a:ea typeface="+mn-ea"/>
                          <a:cs typeface="+mn-cs"/>
                        </a:rPr>
                        <a:t>% of labor force</a:t>
                      </a:r>
                      <a:endParaRPr lang="he-IL" sz="1800" b="0" u="none" strike="noStrike" kern="1200" dirty="0">
                        <a:solidFill>
                          <a:schemeClr val="tx1"/>
                        </a:solidFill>
                        <a:latin typeface="+mn-lt"/>
                        <a:ea typeface="+mn-ea"/>
                        <a:cs typeface="+mn-cs"/>
                      </a:endParaRPr>
                    </a:p>
                  </a:txBody>
                  <a:tcPr marL="9525" marR="9525" marT="9525" marB="0" anchor="ct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1" eaLnBrk="1" fontAlgn="b" latinLnBrk="0" hangingPunct="1"/>
                      <a:r>
                        <a:rPr lang="he-IL" sz="2100" u="none" strike="noStrike" kern="1200" dirty="0">
                          <a:solidFill>
                            <a:schemeClr val="tx1"/>
                          </a:solidFill>
                          <a:latin typeface="+mn-lt"/>
                          <a:ea typeface="+mn-ea"/>
                          <a:cs typeface="+mn-cs"/>
                        </a:rPr>
                        <a:t>2018</a:t>
                      </a:r>
                    </a:p>
                  </a:txBody>
                  <a:tcPr marL="9525" marR="9525" marT="9525" marB="0" anchor="ct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1" eaLnBrk="1" fontAlgn="b" latinLnBrk="0" hangingPunct="1"/>
                      <a:r>
                        <a:rPr lang="he-IL" sz="2100" u="none" strike="noStrike" kern="1200" dirty="0">
                          <a:solidFill>
                            <a:schemeClr val="tx1"/>
                          </a:solidFill>
                          <a:latin typeface="+mn-lt"/>
                          <a:ea typeface="+mn-ea"/>
                          <a:cs typeface="+mn-cs"/>
                        </a:rPr>
                        <a:t>2028</a:t>
                      </a:r>
                    </a:p>
                  </a:txBody>
                  <a:tcPr marL="9525" marR="9525" marT="9525" marB="0" anchor="ct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1" eaLnBrk="1" fontAlgn="b" latinLnBrk="0" hangingPunct="1"/>
                      <a:r>
                        <a:rPr lang="he-IL" sz="2100" u="none" strike="noStrike" kern="1200" dirty="0">
                          <a:solidFill>
                            <a:schemeClr val="tx1"/>
                          </a:solidFill>
                          <a:latin typeface="+mn-lt"/>
                          <a:ea typeface="+mn-ea"/>
                          <a:cs typeface="+mn-cs"/>
                        </a:rPr>
                        <a:t>2038</a:t>
                      </a:r>
                    </a:p>
                  </a:txBody>
                  <a:tcPr marL="9525" marR="9525" marT="9525" marB="0" anchor="ct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1" eaLnBrk="1" fontAlgn="b" latinLnBrk="0" hangingPunct="1"/>
                      <a:r>
                        <a:rPr lang="he-IL" sz="2100" u="none" strike="noStrike" kern="1200" dirty="0">
                          <a:solidFill>
                            <a:schemeClr val="tx1"/>
                          </a:solidFill>
                          <a:latin typeface="+mn-lt"/>
                          <a:ea typeface="+mn-ea"/>
                          <a:cs typeface="+mn-cs"/>
                        </a:rPr>
                        <a:t>2048</a:t>
                      </a:r>
                    </a:p>
                  </a:txBody>
                  <a:tcPr marL="9525" marR="9525" marT="9525" marB="0" anchor="ctr">
                    <a:lnR>
                      <a:noFill/>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10000"/>
                  </a:ext>
                </a:extLst>
              </a:tr>
              <a:tr h="731520">
                <a:tc>
                  <a:txBody>
                    <a:bodyPr/>
                    <a:lstStyle/>
                    <a:p>
                      <a:pPr algn="l" rtl="0" fontAlgn="b"/>
                      <a:r>
                        <a:rPr lang="en-US" sz="2200" b="0" i="0" u="none" strike="noStrike" kern="1200" dirty="0">
                          <a:solidFill>
                            <a:srgbClr val="000000"/>
                          </a:solidFill>
                          <a:effectLst/>
                          <a:latin typeface="Calibri" panose="020F0502020204030204" pitchFamily="34" charset="0"/>
                          <a:ea typeface="+mn-ea"/>
                          <a:cs typeface="+mn-cs"/>
                        </a:rPr>
                        <a:t>Total</a:t>
                      </a:r>
                      <a:r>
                        <a:rPr lang="en-US" sz="2200" b="0" i="0" u="none" strike="noStrike" kern="1200" baseline="0" dirty="0">
                          <a:solidFill>
                            <a:srgbClr val="000000"/>
                          </a:solidFill>
                          <a:effectLst/>
                          <a:latin typeface="Calibri" panose="020F0502020204030204" pitchFamily="34" charset="0"/>
                          <a:ea typeface="+mn-ea"/>
                          <a:cs typeface="+mn-cs"/>
                        </a:rPr>
                        <a:t> </a:t>
                      </a:r>
                      <a:endParaRPr lang="he-IL" sz="2200" b="0" i="0" u="none" strike="noStrike" kern="1200" dirty="0">
                        <a:solidFill>
                          <a:srgbClr val="000000"/>
                        </a:solidFill>
                        <a:effectLst/>
                        <a:latin typeface="Calibri" panose="020F0502020204030204" pitchFamily="34" charset="0"/>
                        <a:ea typeface="+mn-ea"/>
                        <a:cs typeface="+mn-cs"/>
                      </a:endParaRPr>
                    </a:p>
                  </a:txBody>
                  <a:tcPr marL="9525" marR="9525" marT="9525" marB="0" anchor="ctr">
                    <a:lnT w="12700" cap="flat" cmpd="sng" algn="ctr">
                      <a:solidFill>
                        <a:schemeClr val="tx1"/>
                      </a:solidFill>
                      <a:prstDash val="solid"/>
                      <a:round/>
                      <a:headEnd type="none" w="med" len="med"/>
                      <a:tailEnd type="none" w="med" len="med"/>
                    </a:lnT>
                    <a:solidFill>
                      <a:schemeClr val="bg1">
                        <a:alpha val="20000"/>
                      </a:schemeClr>
                    </a:solidFill>
                  </a:tcPr>
                </a:tc>
                <a:tc>
                  <a:txBody>
                    <a:bodyPr/>
                    <a:lstStyle/>
                    <a:p>
                      <a:pPr marL="0" algn="ctr" defTabSz="914400" rtl="0" eaLnBrk="1" fontAlgn="b" latinLnBrk="0" hangingPunct="1"/>
                      <a:r>
                        <a:rPr lang="en-US" sz="18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63.8%</a:t>
                      </a:r>
                    </a:p>
                  </a:txBody>
                  <a:tcPr marL="9525" marR="9525" marT="9525" marB="0" anchor="ctr">
                    <a:lnT w="12700" cap="flat" cmpd="sng" algn="ctr">
                      <a:solidFill>
                        <a:schemeClr val="tx1"/>
                      </a:solidFill>
                      <a:prstDash val="solid"/>
                      <a:round/>
                      <a:headEnd type="none" w="med" len="med"/>
                      <a:tailEnd type="none" w="med" len="med"/>
                    </a:lnT>
                    <a:solidFill>
                      <a:schemeClr val="bg1">
                        <a:alpha val="20000"/>
                      </a:schemeClr>
                    </a:solidFill>
                  </a:tcPr>
                </a:tc>
                <a:tc>
                  <a:txBody>
                    <a:bodyPr/>
                    <a:lstStyle/>
                    <a:p>
                      <a:pPr marL="0" algn="ctr" defTabSz="914400" rtl="0" eaLnBrk="1" fontAlgn="b" latinLnBrk="0" hangingPunct="1"/>
                      <a:r>
                        <a:rPr lang="en-US" sz="18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63.1%</a:t>
                      </a:r>
                    </a:p>
                  </a:txBody>
                  <a:tcPr marL="9525" marR="9525" marT="9525" marB="0" anchor="ctr">
                    <a:lnT w="12700" cap="flat" cmpd="sng" algn="ctr">
                      <a:solidFill>
                        <a:schemeClr val="tx1"/>
                      </a:solidFill>
                      <a:prstDash val="solid"/>
                      <a:round/>
                      <a:headEnd type="none" w="med" len="med"/>
                      <a:tailEnd type="none" w="med" len="med"/>
                    </a:lnT>
                    <a:solidFill>
                      <a:schemeClr val="bg1">
                        <a:alpha val="20000"/>
                      </a:schemeClr>
                    </a:solidFill>
                  </a:tcPr>
                </a:tc>
                <a:tc>
                  <a:txBody>
                    <a:bodyPr/>
                    <a:lstStyle/>
                    <a:p>
                      <a:pPr marL="0" algn="ctr" defTabSz="914400" rtl="0" eaLnBrk="1" fontAlgn="b" latinLnBrk="0" hangingPunct="1"/>
                      <a:r>
                        <a:rPr lang="en-US" sz="18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63.0%</a:t>
                      </a:r>
                    </a:p>
                  </a:txBody>
                  <a:tcPr marL="9525" marR="9525" marT="9525" marB="0" anchor="ctr">
                    <a:lnT w="12700" cap="flat" cmpd="sng" algn="ctr">
                      <a:solidFill>
                        <a:schemeClr val="tx1"/>
                      </a:solidFill>
                      <a:prstDash val="solid"/>
                      <a:round/>
                      <a:headEnd type="none" w="med" len="med"/>
                      <a:tailEnd type="none" w="med" len="med"/>
                    </a:lnT>
                    <a:solidFill>
                      <a:schemeClr val="bg1">
                        <a:alpha val="20000"/>
                      </a:schemeClr>
                    </a:solidFill>
                  </a:tcPr>
                </a:tc>
                <a:tc>
                  <a:txBody>
                    <a:bodyPr/>
                    <a:lstStyle/>
                    <a:p>
                      <a:pPr marL="0" algn="ctr" defTabSz="914400" rtl="0" eaLnBrk="1" fontAlgn="b" latinLnBrk="0" hangingPunct="1"/>
                      <a:r>
                        <a:rPr lang="en-US" sz="18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62.4%</a:t>
                      </a:r>
                    </a:p>
                  </a:txBody>
                  <a:tcPr marL="9525" marR="9525" marT="9525" marB="0" anchor="ctr">
                    <a:lnT w="12700" cap="flat" cmpd="sng" algn="ctr">
                      <a:solidFill>
                        <a:schemeClr val="tx1"/>
                      </a:solidFill>
                      <a:prstDash val="solid"/>
                      <a:round/>
                      <a:headEnd type="none" w="med" len="med"/>
                      <a:tailEnd type="none" w="med" len="med"/>
                    </a:lnT>
                    <a:solidFill>
                      <a:schemeClr val="bg1">
                        <a:alpha val="20000"/>
                      </a:schemeClr>
                    </a:solidFill>
                  </a:tcPr>
                </a:tc>
                <a:extLst>
                  <a:ext uri="{0D108BD9-81ED-4DB2-BD59-A6C34878D82A}">
                    <a16:rowId xmlns="" xmlns:a16="http://schemas.microsoft.com/office/drawing/2014/main" val="10001"/>
                  </a:ext>
                </a:extLst>
              </a:tr>
              <a:tr h="731520">
                <a:tc>
                  <a:txBody>
                    <a:bodyPr/>
                    <a:lstStyle/>
                    <a:p>
                      <a:pPr marL="0" algn="l" defTabSz="914400" rtl="0" eaLnBrk="1" fontAlgn="b" latinLnBrk="0" hangingPunct="1"/>
                      <a:r>
                        <a:rPr lang="en-US" sz="2200" b="0" i="0" u="none" strike="noStrike" kern="1200" baseline="0" dirty="0">
                          <a:solidFill>
                            <a:srgbClr val="000000"/>
                          </a:solidFill>
                          <a:effectLst/>
                          <a:latin typeface="Calibri" panose="020F0502020204030204" pitchFamily="34" charset="0"/>
                          <a:ea typeface="+mn-ea"/>
                          <a:cs typeface="+mn-cs"/>
                        </a:rPr>
                        <a:t> Ages 15 through 24</a:t>
                      </a:r>
                    </a:p>
                  </a:txBody>
                  <a:tcPr marL="0" marR="0" marT="0" marB="0" anchor="ctr">
                    <a:solidFill>
                      <a:schemeClr val="bg1">
                        <a:alpha val="20000"/>
                      </a:schemeClr>
                    </a:solidFill>
                  </a:tcPr>
                </a:tc>
                <a:tc>
                  <a:txBody>
                    <a:bodyPr/>
                    <a:lstStyle/>
                    <a:p>
                      <a:pPr marL="0" algn="ctr" defTabSz="914400" rtl="0" eaLnBrk="1" fontAlgn="b" latinLnBrk="0" hangingPunct="1"/>
                      <a:r>
                        <a:rPr lang="en-US" sz="18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54.5%</a:t>
                      </a:r>
                    </a:p>
                  </a:txBody>
                  <a:tcPr marL="9525" marR="9525" marT="9525" marB="0" anchor="ctr">
                    <a:solidFill>
                      <a:schemeClr val="bg1">
                        <a:alpha val="20000"/>
                      </a:schemeClr>
                    </a:solidFill>
                  </a:tcPr>
                </a:tc>
                <a:tc>
                  <a:txBody>
                    <a:bodyPr/>
                    <a:lstStyle/>
                    <a:p>
                      <a:pPr marL="0" algn="ctr" defTabSz="914400" rtl="0" eaLnBrk="1" fontAlgn="b" latinLnBrk="0" hangingPunct="1"/>
                      <a:r>
                        <a:rPr lang="en-US" sz="18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55.6%</a:t>
                      </a:r>
                    </a:p>
                  </a:txBody>
                  <a:tcPr marL="9525" marR="9525" marT="9525" marB="0" anchor="ctr">
                    <a:solidFill>
                      <a:schemeClr val="bg1">
                        <a:alpha val="20000"/>
                      </a:schemeClr>
                    </a:solidFill>
                  </a:tcPr>
                </a:tc>
                <a:tc>
                  <a:txBody>
                    <a:bodyPr/>
                    <a:lstStyle/>
                    <a:p>
                      <a:pPr marL="0" algn="ctr" defTabSz="914400" rtl="0" eaLnBrk="1" fontAlgn="b" latinLnBrk="0" hangingPunct="1"/>
                      <a:r>
                        <a:rPr lang="en-US" sz="18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55.6%</a:t>
                      </a:r>
                    </a:p>
                  </a:txBody>
                  <a:tcPr marL="9525" marR="9525" marT="9525" marB="0" anchor="ctr">
                    <a:solidFill>
                      <a:schemeClr val="bg1">
                        <a:alpha val="20000"/>
                      </a:schemeClr>
                    </a:solidFill>
                  </a:tcPr>
                </a:tc>
                <a:tc>
                  <a:txBody>
                    <a:bodyPr/>
                    <a:lstStyle/>
                    <a:p>
                      <a:pPr marL="0" algn="ctr" defTabSz="914400" rtl="0" eaLnBrk="1" fontAlgn="b" latinLnBrk="0" hangingPunct="1"/>
                      <a:r>
                        <a:rPr lang="en-US" sz="18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54.5%</a:t>
                      </a:r>
                    </a:p>
                  </a:txBody>
                  <a:tcPr marL="9525" marR="9525" marT="9525" marB="0" anchor="ctr">
                    <a:solidFill>
                      <a:schemeClr val="bg1">
                        <a:alpha val="20000"/>
                      </a:schemeClr>
                    </a:solidFill>
                  </a:tcPr>
                </a:tc>
                <a:extLst>
                  <a:ext uri="{0D108BD9-81ED-4DB2-BD59-A6C34878D82A}">
                    <a16:rowId xmlns="" xmlns:a16="http://schemas.microsoft.com/office/drawing/2014/main" val="10002"/>
                  </a:ext>
                </a:extLst>
              </a:tr>
              <a:tr h="731520">
                <a:tc>
                  <a:txBody>
                    <a:bodyPr/>
                    <a:lstStyle/>
                    <a:p>
                      <a:pPr marL="0" algn="l" defTabSz="914400" rtl="0" eaLnBrk="1" fontAlgn="b" latinLnBrk="0" hangingPunct="1"/>
                      <a:r>
                        <a:rPr lang="en-US" sz="2200" b="0" i="0" u="none" strike="noStrike" kern="1200" baseline="0" dirty="0">
                          <a:solidFill>
                            <a:srgbClr val="000000"/>
                          </a:solidFill>
                          <a:effectLst/>
                          <a:latin typeface="Calibri" panose="020F0502020204030204" pitchFamily="34" charset="0"/>
                          <a:ea typeface="+mn-ea"/>
                          <a:cs typeface="+mn-cs"/>
                        </a:rPr>
                        <a:t> Ages 25 through 64</a:t>
                      </a:r>
                    </a:p>
                  </a:txBody>
                  <a:tcPr marL="9525" marR="9525" marT="9525" marB="0" anchor="ctr">
                    <a:lnB w="12700" cap="flat" cmpd="sng" algn="ctr">
                      <a:noFill/>
                      <a:prstDash val="solid"/>
                      <a:round/>
                      <a:headEnd type="none" w="med" len="med"/>
                      <a:tailEnd type="none" w="med" len="med"/>
                    </a:lnB>
                    <a:solidFill>
                      <a:schemeClr val="bg1">
                        <a:alpha val="20000"/>
                      </a:schemeClr>
                    </a:solidFill>
                  </a:tcPr>
                </a:tc>
                <a:tc>
                  <a:txBody>
                    <a:bodyPr/>
                    <a:lstStyle/>
                    <a:p>
                      <a:pPr marL="0" algn="ctr" defTabSz="914400" rtl="0" eaLnBrk="1" fontAlgn="b" latinLnBrk="0" hangingPunct="1"/>
                      <a:r>
                        <a:rPr lang="en-US" sz="18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78.7%</a:t>
                      </a:r>
                    </a:p>
                  </a:txBody>
                  <a:tcPr marL="9525" marR="9525" marT="9525" marB="0" anchor="ctr">
                    <a:lnB w="12700" cap="flat" cmpd="sng" algn="ctr">
                      <a:noFill/>
                      <a:prstDash val="solid"/>
                      <a:round/>
                      <a:headEnd type="none" w="med" len="med"/>
                      <a:tailEnd type="none" w="med" len="med"/>
                    </a:lnB>
                    <a:solidFill>
                      <a:schemeClr val="bg1">
                        <a:alpha val="20000"/>
                      </a:schemeClr>
                    </a:solidFill>
                  </a:tcPr>
                </a:tc>
                <a:tc>
                  <a:txBody>
                    <a:bodyPr/>
                    <a:lstStyle/>
                    <a:p>
                      <a:pPr marL="0" algn="ctr" defTabSz="914400" rtl="0" eaLnBrk="1" fontAlgn="b" latinLnBrk="0" hangingPunct="1"/>
                      <a:r>
                        <a:rPr lang="en-US" sz="18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79.2%</a:t>
                      </a:r>
                    </a:p>
                  </a:txBody>
                  <a:tcPr marL="9525" marR="9525" marT="9525" marB="0" anchor="ctr">
                    <a:lnB w="12700" cap="flat" cmpd="sng" algn="ctr">
                      <a:noFill/>
                      <a:prstDash val="solid"/>
                      <a:round/>
                      <a:headEnd type="none" w="med" len="med"/>
                      <a:tailEnd type="none" w="med" len="med"/>
                    </a:lnB>
                    <a:solidFill>
                      <a:schemeClr val="bg1">
                        <a:alpha val="20000"/>
                      </a:schemeClr>
                    </a:solidFill>
                  </a:tcPr>
                </a:tc>
                <a:tc>
                  <a:txBody>
                    <a:bodyPr/>
                    <a:lstStyle/>
                    <a:p>
                      <a:pPr marL="0" algn="ctr" defTabSz="914400" rtl="0" eaLnBrk="1" fontAlgn="b" latinLnBrk="0" hangingPunct="1"/>
                      <a:r>
                        <a:rPr lang="en-US" sz="18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80.1%</a:t>
                      </a:r>
                    </a:p>
                  </a:txBody>
                  <a:tcPr marL="9525" marR="9525" marT="9525" marB="0" anchor="ctr">
                    <a:lnB w="12700" cap="flat" cmpd="sng" algn="ctr">
                      <a:noFill/>
                      <a:prstDash val="solid"/>
                      <a:round/>
                      <a:headEnd type="none" w="med" len="med"/>
                      <a:tailEnd type="none" w="med" len="med"/>
                    </a:lnB>
                    <a:solidFill>
                      <a:schemeClr val="bg1">
                        <a:alpha val="20000"/>
                      </a:schemeClr>
                    </a:solidFill>
                  </a:tcPr>
                </a:tc>
                <a:tc>
                  <a:txBody>
                    <a:bodyPr/>
                    <a:lstStyle/>
                    <a:p>
                      <a:pPr marL="0" algn="ctr" defTabSz="914400" rtl="0" eaLnBrk="1" fontAlgn="b" latinLnBrk="0" hangingPunct="1"/>
                      <a:r>
                        <a:rPr lang="en-US" sz="18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80.6%</a:t>
                      </a:r>
                    </a:p>
                  </a:txBody>
                  <a:tcPr marL="9525" marR="9525" marT="9525" marB="0" anchor="ctr">
                    <a:lnB w="12700" cap="flat" cmpd="sng" algn="ctr">
                      <a:noFill/>
                      <a:prstDash val="solid"/>
                      <a:round/>
                      <a:headEnd type="none" w="med" len="med"/>
                      <a:tailEnd type="none" w="med" len="med"/>
                    </a:lnB>
                    <a:solidFill>
                      <a:schemeClr val="bg1">
                        <a:alpha val="20000"/>
                      </a:schemeClr>
                    </a:solidFill>
                  </a:tcPr>
                </a:tc>
                <a:extLst>
                  <a:ext uri="{0D108BD9-81ED-4DB2-BD59-A6C34878D82A}">
                    <a16:rowId xmlns="" xmlns:a16="http://schemas.microsoft.com/office/drawing/2014/main" val="10003"/>
                  </a:ext>
                </a:extLst>
              </a:tr>
              <a:tr h="731520">
                <a:tc>
                  <a:txBody>
                    <a:bodyPr/>
                    <a:lstStyle/>
                    <a:p>
                      <a:pPr algn="l" fontAlgn="b"/>
                      <a:r>
                        <a:rPr lang="en-US" sz="1000" b="0" i="0" u="none" strike="noStrike" dirty="0">
                          <a:effectLst/>
                          <a:latin typeface="Arial" panose="020B0604020202020204" pitchFamily="34" charset="0"/>
                        </a:rPr>
                        <a:t>  </a:t>
                      </a:r>
                      <a:r>
                        <a:rPr lang="en-US" sz="2200" b="0" i="0" u="none" strike="noStrike" kern="1200" dirty="0">
                          <a:solidFill>
                            <a:srgbClr val="000000"/>
                          </a:solidFill>
                          <a:effectLst/>
                          <a:latin typeface="Calibri" panose="020F0502020204030204" pitchFamily="34" charset="0"/>
                          <a:ea typeface="+mn-ea"/>
                          <a:cs typeface="+mn-cs"/>
                        </a:rPr>
                        <a:t>Ages 65 and over</a:t>
                      </a:r>
                    </a:p>
                  </a:txBody>
                  <a:tcPr marL="0" marR="0" marT="0" marB="0" anchor="ctr">
                    <a:lnL>
                      <a:noFill/>
                    </a:lnL>
                    <a:lnR>
                      <a:noFill/>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alpha val="20000"/>
                      </a:schemeClr>
                    </a:solidFill>
                  </a:tcPr>
                </a:tc>
                <a:tc>
                  <a:txBody>
                    <a:bodyPr/>
                    <a:lstStyle/>
                    <a:p>
                      <a:pPr marL="0" algn="ctr" defTabSz="914400" rtl="0" eaLnBrk="1" fontAlgn="b" latinLnBrk="0" hangingPunct="1"/>
                      <a:r>
                        <a:rPr lang="en-US" sz="18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17.8%</a:t>
                      </a:r>
                    </a:p>
                  </a:txBody>
                  <a:tcPr marL="9525" marR="9525" marT="9525" marB="0" anchor="ctr">
                    <a:lnL>
                      <a:noFill/>
                    </a:lnL>
                    <a:lnR>
                      <a:noFill/>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alpha val="20000"/>
                      </a:schemeClr>
                    </a:solidFill>
                  </a:tcPr>
                </a:tc>
                <a:tc>
                  <a:txBody>
                    <a:bodyPr/>
                    <a:lstStyle/>
                    <a:p>
                      <a:pPr marL="0" algn="ctr" defTabSz="914400" rtl="0" eaLnBrk="1" fontAlgn="b" latinLnBrk="0" hangingPunct="1"/>
                      <a:r>
                        <a:rPr lang="en-US" sz="18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18.2%</a:t>
                      </a:r>
                    </a:p>
                  </a:txBody>
                  <a:tcPr marL="9525" marR="9525" marT="9525" marB="0" anchor="ctr">
                    <a:lnL>
                      <a:noFill/>
                    </a:lnL>
                    <a:lnR>
                      <a:noFill/>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alpha val="20000"/>
                      </a:schemeClr>
                    </a:solidFill>
                  </a:tcPr>
                </a:tc>
                <a:tc>
                  <a:txBody>
                    <a:bodyPr/>
                    <a:lstStyle/>
                    <a:p>
                      <a:pPr marL="0" algn="ctr" defTabSz="914400" rtl="0" eaLnBrk="1" fontAlgn="b" latinLnBrk="0" hangingPunct="1"/>
                      <a:r>
                        <a:rPr lang="en-US" sz="18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18.5%</a:t>
                      </a:r>
                    </a:p>
                  </a:txBody>
                  <a:tcPr marL="9525" marR="9525" marT="9525" marB="0" anchor="ctr">
                    <a:lnL>
                      <a:noFill/>
                    </a:lnL>
                    <a:lnR>
                      <a:noFill/>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alpha val="20000"/>
                      </a:schemeClr>
                    </a:solidFill>
                  </a:tcPr>
                </a:tc>
                <a:tc>
                  <a:txBody>
                    <a:bodyPr/>
                    <a:lstStyle/>
                    <a:p>
                      <a:pPr marL="0" algn="ctr" defTabSz="914400" rtl="0" eaLnBrk="1" fontAlgn="b" latinLnBrk="0" hangingPunct="1"/>
                      <a:r>
                        <a:rPr lang="en-US" sz="18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18.8%</a:t>
                      </a:r>
                    </a:p>
                  </a:txBody>
                  <a:tcPr marL="9525" marR="9525" marT="9525" marB="0" anchor="ctr">
                    <a:lnL>
                      <a:noFill/>
                    </a:lnL>
                    <a:lnR>
                      <a:noFill/>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alpha val="20000"/>
                      </a:schemeClr>
                    </a:solidFill>
                  </a:tcPr>
                </a:tc>
                <a:extLst>
                  <a:ext uri="{0D108BD9-81ED-4DB2-BD59-A6C34878D82A}">
                    <a16:rowId xmlns="" xmlns:a16="http://schemas.microsoft.com/office/drawing/2014/main" val="10004"/>
                  </a:ext>
                </a:extLst>
              </a:tr>
            </a:tbl>
          </a:graphicData>
        </a:graphic>
      </p:graphicFrame>
      <p:sp>
        <p:nvSpPr>
          <p:cNvPr id="6" name="TextBox 5"/>
          <p:cNvSpPr txBox="1"/>
          <p:nvPr/>
        </p:nvSpPr>
        <p:spPr>
          <a:xfrm>
            <a:off x="827584" y="5805264"/>
            <a:ext cx="7776863" cy="369332"/>
          </a:xfrm>
          <a:prstGeom prst="rect">
            <a:avLst/>
          </a:prstGeom>
          <a:noFill/>
        </p:spPr>
        <p:txBody>
          <a:bodyPr wrap="square" rtlCol="0">
            <a:spAutoFit/>
          </a:bodyPr>
          <a:lstStyle/>
          <a:p>
            <a:pPr algn="l" rtl="0"/>
            <a:r>
              <a:rPr lang="en-US" dirty="0"/>
              <a:t>Source: population and demographic model. </a:t>
            </a:r>
          </a:p>
        </p:txBody>
      </p:sp>
    </p:spTree>
    <p:extLst>
      <p:ext uri="{BB962C8B-B14F-4D97-AF65-F5344CB8AC3E}">
        <p14:creationId xmlns:p14="http://schemas.microsoft.com/office/powerpoint/2010/main" val="16726417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idx="4294967295"/>
          </p:nvPr>
        </p:nvSpPr>
        <p:spPr>
          <a:xfrm>
            <a:off x="1043607" y="138512"/>
            <a:ext cx="7560839" cy="1094815"/>
          </a:xfrm>
        </p:spPr>
        <p:txBody>
          <a:bodyPr>
            <a:normAutofit/>
          </a:bodyPr>
          <a:lstStyle/>
          <a:p>
            <a:pPr algn="l" rtl="0"/>
            <a:r>
              <a:rPr lang="en-US" sz="3400" b="1" dirty="0"/>
              <a:t>Macro Economic Forecast, Supply Side</a:t>
            </a:r>
            <a:endParaRPr lang="he-IL" sz="3400" dirty="0"/>
          </a:p>
        </p:txBody>
      </p:sp>
      <p:sp>
        <p:nvSpPr>
          <p:cNvPr id="4" name="מציין מיקום של מספר שקופית 3"/>
          <p:cNvSpPr>
            <a:spLocks noGrp="1"/>
          </p:cNvSpPr>
          <p:nvPr>
            <p:ph type="sldNum" sz="quarter" idx="12"/>
          </p:nvPr>
        </p:nvSpPr>
        <p:spPr/>
        <p:txBody>
          <a:bodyPr/>
          <a:lstStyle/>
          <a:p>
            <a:fld id="{3AA8EF2C-FD37-4154-B473-DEA434E64DDA}" type="slidenum">
              <a:rPr lang="he-IL" smtClean="0"/>
              <a:pPr/>
              <a:t>9</a:t>
            </a:fld>
            <a:endParaRPr lang="he-IL" dirty="0"/>
          </a:p>
        </p:txBody>
      </p:sp>
      <p:graphicFrame>
        <p:nvGraphicFramePr>
          <p:cNvPr id="5" name="טבלה 4"/>
          <p:cNvGraphicFramePr>
            <a:graphicFrameLocks noGrp="1"/>
          </p:cNvGraphicFramePr>
          <p:nvPr>
            <p:extLst>
              <p:ext uri="{D42A27DB-BD31-4B8C-83A1-F6EECF244321}">
                <p14:modId xmlns:p14="http://schemas.microsoft.com/office/powerpoint/2010/main" val="1733896137"/>
              </p:ext>
            </p:extLst>
          </p:nvPr>
        </p:nvGraphicFramePr>
        <p:xfrm>
          <a:off x="827584" y="1196752"/>
          <a:ext cx="7776865" cy="4592548"/>
        </p:xfrm>
        <a:graphic>
          <a:graphicData uri="http://schemas.openxmlformats.org/drawingml/2006/table">
            <a:tbl>
              <a:tblPr firstRow="1" bandRow="1">
                <a:tableStyleId>{0E3FDE45-AF77-4B5C-9715-49D594BDF05E}</a:tableStyleId>
              </a:tblPr>
              <a:tblGrid>
                <a:gridCol w="2448272">
                  <a:extLst>
                    <a:ext uri="{9D8B030D-6E8A-4147-A177-3AD203B41FA5}">
                      <a16:colId xmlns="" xmlns:a16="http://schemas.microsoft.com/office/drawing/2014/main" val="20000"/>
                    </a:ext>
                  </a:extLst>
                </a:gridCol>
                <a:gridCol w="946391">
                  <a:extLst>
                    <a:ext uri="{9D8B030D-6E8A-4147-A177-3AD203B41FA5}">
                      <a16:colId xmlns="" xmlns:a16="http://schemas.microsoft.com/office/drawing/2014/main" val="20001"/>
                    </a:ext>
                  </a:extLst>
                </a:gridCol>
                <a:gridCol w="730367">
                  <a:extLst>
                    <a:ext uri="{9D8B030D-6E8A-4147-A177-3AD203B41FA5}">
                      <a16:colId xmlns="" xmlns:a16="http://schemas.microsoft.com/office/drawing/2014/main" val="20002"/>
                    </a:ext>
                  </a:extLst>
                </a:gridCol>
                <a:gridCol w="730367">
                  <a:extLst>
                    <a:ext uri="{9D8B030D-6E8A-4147-A177-3AD203B41FA5}">
                      <a16:colId xmlns="" xmlns:a16="http://schemas.microsoft.com/office/drawing/2014/main" val="20003"/>
                    </a:ext>
                  </a:extLst>
                </a:gridCol>
                <a:gridCol w="730367">
                  <a:extLst>
                    <a:ext uri="{9D8B030D-6E8A-4147-A177-3AD203B41FA5}">
                      <a16:colId xmlns="" xmlns:a16="http://schemas.microsoft.com/office/drawing/2014/main" val="20004"/>
                    </a:ext>
                  </a:extLst>
                </a:gridCol>
                <a:gridCol w="730367">
                  <a:extLst>
                    <a:ext uri="{9D8B030D-6E8A-4147-A177-3AD203B41FA5}">
                      <a16:colId xmlns="" xmlns:a16="http://schemas.microsoft.com/office/drawing/2014/main" val="20005"/>
                    </a:ext>
                  </a:extLst>
                </a:gridCol>
                <a:gridCol w="730367">
                  <a:extLst>
                    <a:ext uri="{9D8B030D-6E8A-4147-A177-3AD203B41FA5}">
                      <a16:colId xmlns="" xmlns:a16="http://schemas.microsoft.com/office/drawing/2014/main" val="20006"/>
                    </a:ext>
                  </a:extLst>
                </a:gridCol>
                <a:gridCol w="730367">
                  <a:extLst>
                    <a:ext uri="{9D8B030D-6E8A-4147-A177-3AD203B41FA5}">
                      <a16:colId xmlns="" xmlns:a16="http://schemas.microsoft.com/office/drawing/2014/main" val="20007"/>
                    </a:ext>
                  </a:extLst>
                </a:gridCol>
              </a:tblGrid>
              <a:tr h="661500">
                <a:tc>
                  <a:txBody>
                    <a:bodyPr/>
                    <a:lstStyle/>
                    <a:p>
                      <a:pPr algn="l" rtl="0" fontAlgn="b"/>
                      <a:r>
                        <a:rPr lang="he-IL" sz="1400" b="0" u="none" strike="noStrike" kern="1200" dirty="0">
                          <a:solidFill>
                            <a:schemeClr val="tx1"/>
                          </a:solidFill>
                          <a:latin typeface="+mn-lt"/>
                          <a:ea typeface="+mn-ea"/>
                          <a:cs typeface="+mn-cs"/>
                        </a:rPr>
                        <a:t> </a:t>
                      </a:r>
                    </a:p>
                  </a:txBody>
                  <a:tcPr marL="9525" marR="9525" marT="9525" marB="0" anchor="ctr">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fontAlgn="b" latinLnBrk="0" hangingPunct="1"/>
                      <a:r>
                        <a:rPr lang="en-US" sz="1600" b="0" u="none" strike="noStrike" kern="1200" dirty="0">
                          <a:solidFill>
                            <a:schemeClr val="tx1"/>
                          </a:solidFill>
                          <a:latin typeface="+mn-lt"/>
                          <a:ea typeface="+mn-ea"/>
                          <a:cs typeface="+mn-cs"/>
                        </a:rPr>
                        <a:t>2018</a:t>
                      </a:r>
                      <a:endParaRPr lang="he-IL" sz="1600" b="0" u="none" strike="noStrike" kern="1200" dirty="0">
                        <a:solidFill>
                          <a:schemeClr val="tx1"/>
                        </a:solidFill>
                        <a:latin typeface="+mn-lt"/>
                        <a:ea typeface="+mn-ea"/>
                        <a:cs typeface="+mn-cs"/>
                      </a:endParaRPr>
                    </a:p>
                  </a:txBody>
                  <a:tcPr marL="9525" marR="9525" marT="9525"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fontAlgn="b" latinLnBrk="0" hangingPunct="1"/>
                      <a:r>
                        <a:rPr lang="en-US" sz="1600" b="0" u="none" strike="noStrike" kern="1200" dirty="0">
                          <a:solidFill>
                            <a:schemeClr val="tx1"/>
                          </a:solidFill>
                          <a:latin typeface="+mn-lt"/>
                          <a:ea typeface="+mn-ea"/>
                          <a:cs typeface="+mn-cs"/>
                        </a:rPr>
                        <a:t>2028</a:t>
                      </a:r>
                      <a:endParaRPr lang="he-IL" sz="1600" b="0" u="none" strike="noStrike" kern="1200" dirty="0">
                        <a:solidFill>
                          <a:schemeClr val="tx1"/>
                        </a:solidFill>
                        <a:latin typeface="+mn-lt"/>
                        <a:ea typeface="+mn-ea"/>
                        <a:cs typeface="+mn-cs"/>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fontAlgn="b" latinLnBrk="0" hangingPunct="1"/>
                      <a:r>
                        <a:rPr lang="en-US" sz="1600" b="0" u="none" strike="noStrike" kern="1200" dirty="0">
                          <a:solidFill>
                            <a:schemeClr val="tx1"/>
                          </a:solidFill>
                          <a:latin typeface="+mn-lt"/>
                          <a:ea typeface="+mn-ea"/>
                          <a:cs typeface="+mn-cs"/>
                        </a:rPr>
                        <a:t>2038</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fontAlgn="b" latinLnBrk="0" hangingPunct="1"/>
                      <a:r>
                        <a:rPr lang="en-US" sz="1600" b="0" u="none" strike="noStrike" kern="1200" dirty="0">
                          <a:solidFill>
                            <a:schemeClr val="tx1"/>
                          </a:solidFill>
                          <a:latin typeface="+mn-lt"/>
                          <a:ea typeface="+mn-ea"/>
                          <a:cs typeface="+mn-cs"/>
                        </a:rPr>
                        <a:t>2048</a:t>
                      </a:r>
                      <a:endParaRPr lang="he-IL" sz="1600" b="0" u="none" strike="noStrike" kern="1200" dirty="0">
                        <a:solidFill>
                          <a:schemeClr val="tx1"/>
                        </a:solidFill>
                        <a:latin typeface="+mn-lt"/>
                        <a:ea typeface="+mn-ea"/>
                        <a:cs typeface="+mn-cs"/>
                      </a:endParaRPr>
                    </a:p>
                  </a:txBody>
                  <a:tcPr marL="9525" marR="9525" marT="9525"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1" eaLnBrk="1" fontAlgn="b" latinLnBrk="0" hangingPunct="1"/>
                      <a:r>
                        <a:rPr lang="he-IL" sz="1600" b="0" u="none" strike="noStrike" kern="1200" dirty="0">
                          <a:solidFill>
                            <a:schemeClr val="tx1"/>
                          </a:solidFill>
                          <a:latin typeface="+mn-lt"/>
                          <a:ea typeface="+mn-ea"/>
                          <a:cs typeface="+mn-cs"/>
                        </a:rPr>
                        <a:t>2019-2028</a:t>
                      </a:r>
                    </a:p>
                  </a:txBody>
                  <a:tcPr marL="9525" marR="9525" marT="9525"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1" eaLnBrk="1" fontAlgn="b" latinLnBrk="0" hangingPunct="1"/>
                      <a:r>
                        <a:rPr lang="he-IL" sz="1600" b="0" u="none" strike="noStrike" kern="1200" dirty="0">
                          <a:solidFill>
                            <a:schemeClr val="tx1"/>
                          </a:solidFill>
                          <a:latin typeface="+mn-lt"/>
                          <a:ea typeface="+mn-ea"/>
                          <a:cs typeface="+mn-cs"/>
                        </a:rPr>
                        <a:t>2029-2038</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1" eaLnBrk="1" fontAlgn="b" latinLnBrk="0" hangingPunct="1"/>
                      <a:r>
                        <a:rPr lang="he-IL" sz="1600" b="0" u="none" strike="noStrike" kern="1200" dirty="0">
                          <a:solidFill>
                            <a:schemeClr val="tx1"/>
                          </a:solidFill>
                          <a:latin typeface="+mn-lt"/>
                          <a:ea typeface="+mn-ea"/>
                          <a:cs typeface="+mn-cs"/>
                        </a:rPr>
                        <a:t>2039-2048</a:t>
                      </a:r>
                    </a:p>
                  </a:txBody>
                  <a:tcPr marL="9525" marR="9525" marT="9525" marB="0" anchor="ctr">
                    <a:lnL w="12700" cap="flat" cmpd="sng" algn="ctr">
                      <a:noFill/>
                      <a:prstDash val="solid"/>
                      <a:round/>
                      <a:headEnd type="none" w="med" len="med"/>
                      <a:tailEnd type="none" w="med" len="med"/>
                    </a:lnL>
                    <a:lnR>
                      <a:noFill/>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10000"/>
                  </a:ext>
                </a:extLst>
              </a:tr>
              <a:tr h="597373">
                <a:tc>
                  <a:txBody>
                    <a:bodyPr/>
                    <a:lstStyle/>
                    <a:p>
                      <a:pPr algn="l" rtl="0" fontAlgn="b"/>
                      <a:endParaRPr lang="he-IL" sz="1400" b="0" u="none" strike="noStrike" kern="1200" dirty="0">
                        <a:solidFill>
                          <a:schemeClr val="tx1"/>
                        </a:solidFill>
                        <a:latin typeface="+mn-lt"/>
                        <a:ea typeface="+mn-ea"/>
                        <a:cs typeface="+mn-cs"/>
                      </a:endParaRPr>
                    </a:p>
                  </a:txBody>
                  <a:tcPr marL="9525" marR="9525" marT="9525"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alpha val="20000"/>
                      </a:schemeClr>
                    </a:solidFill>
                  </a:tcPr>
                </a:tc>
                <a:tc gridSpan="4">
                  <a:txBody>
                    <a:bodyPr/>
                    <a:lstStyle/>
                    <a:p>
                      <a:pPr marL="0" algn="ctr" defTabSz="914400" rtl="0" eaLnBrk="1" fontAlgn="b" latinLnBrk="0" hangingPunct="1"/>
                      <a:r>
                        <a:rPr lang="en-US" sz="1600" b="0" u="none" strike="noStrike" kern="1200" dirty="0" smtClean="0">
                          <a:solidFill>
                            <a:schemeClr val="tx1"/>
                          </a:solidFill>
                          <a:latin typeface="+mn-lt"/>
                          <a:ea typeface="+mn-ea"/>
                          <a:cs typeface="+mn-cs"/>
                        </a:rPr>
                        <a:t>level</a:t>
                      </a:r>
                      <a:endParaRPr lang="he-IL" sz="1600" b="0" u="none" strike="noStrike" kern="1200" dirty="0">
                        <a:solidFill>
                          <a:schemeClr val="tx1"/>
                        </a:solidFill>
                        <a:latin typeface="+mn-lt"/>
                        <a:ea typeface="+mn-ea"/>
                        <a:cs typeface="+mn-cs"/>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alpha val="20000"/>
                      </a:schemeClr>
                    </a:solidFill>
                  </a:tcPr>
                </a:tc>
                <a:tc hMerge="1">
                  <a:txBody>
                    <a:bodyPr/>
                    <a:lstStyle/>
                    <a:p>
                      <a:pPr marL="0" algn="ctr" defTabSz="914400" rtl="0" eaLnBrk="1" fontAlgn="b" latinLnBrk="0" hangingPunct="1"/>
                      <a:endParaRPr lang="he-IL" sz="2100" b="0" u="none" strike="noStrike" kern="1200" dirty="0">
                        <a:solidFill>
                          <a:schemeClr val="tx1"/>
                        </a:solidFill>
                        <a:latin typeface="+mn-lt"/>
                        <a:ea typeface="+mn-ea"/>
                        <a:cs typeface="+mn-cs"/>
                      </a:endParaRPr>
                    </a:p>
                  </a:txBody>
                  <a:tcPr marL="9525" marR="9525" marT="9525"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alpha val="20000"/>
                      </a:schemeClr>
                    </a:solidFill>
                  </a:tcPr>
                </a:tc>
                <a:tc hMerge="1">
                  <a:txBody>
                    <a:bodyPr/>
                    <a:lstStyle/>
                    <a:p>
                      <a:pPr marL="0" algn="ctr" defTabSz="914400" rtl="0" eaLnBrk="1" fontAlgn="b" latinLnBrk="0" hangingPunct="1"/>
                      <a:endParaRPr lang="en-US" sz="2100" b="0" u="none" strike="noStrike" kern="1200" dirty="0">
                        <a:solidFill>
                          <a:schemeClr val="tx1"/>
                        </a:solidFill>
                        <a:latin typeface="+mn-lt"/>
                        <a:ea typeface="+mn-ea"/>
                        <a:cs typeface="+mn-cs"/>
                      </a:endParaRPr>
                    </a:p>
                  </a:txBody>
                  <a:tcPr marL="0" marR="0"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alpha val="20000"/>
                      </a:schemeClr>
                    </a:solidFill>
                  </a:tcPr>
                </a:tc>
                <a:tc hMerge="1">
                  <a:txBody>
                    <a:bodyPr/>
                    <a:lstStyle/>
                    <a:p>
                      <a:pPr marL="0" algn="ctr" defTabSz="914400" rtl="0" eaLnBrk="1" fontAlgn="b" latinLnBrk="0" hangingPunct="1"/>
                      <a:endParaRPr lang="he-IL" sz="2100" b="0" u="none" strike="noStrike" kern="1200" dirty="0">
                        <a:solidFill>
                          <a:schemeClr val="tx1"/>
                        </a:solidFill>
                        <a:latin typeface="+mn-lt"/>
                        <a:ea typeface="+mn-ea"/>
                        <a:cs typeface="+mn-cs"/>
                      </a:endParaRPr>
                    </a:p>
                  </a:txBody>
                  <a:tcPr marL="9525" marR="9525" marT="9525"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alpha val="20000"/>
                      </a:schemeClr>
                    </a:solidFill>
                  </a:tcPr>
                </a:tc>
                <a:tc gridSpan="3">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600" b="0" u="none" strike="noStrike" kern="1200" baseline="0" dirty="0">
                          <a:solidFill>
                            <a:schemeClr val="tx1"/>
                          </a:solidFill>
                          <a:latin typeface="+mn-lt"/>
                          <a:ea typeface="+mn-ea"/>
                          <a:cs typeface="+mn-cs"/>
                        </a:rPr>
                        <a:t>average annual p</a:t>
                      </a:r>
                      <a:r>
                        <a:rPr lang="en-US" sz="1600" b="0" u="none" strike="noStrike" kern="1200" dirty="0">
                          <a:solidFill>
                            <a:schemeClr val="tx1"/>
                          </a:solidFill>
                          <a:latin typeface="+mn-lt"/>
                          <a:ea typeface="+mn-ea"/>
                          <a:cs typeface="+mn-cs"/>
                        </a:rPr>
                        <a:t>ercent change </a:t>
                      </a:r>
                      <a:endParaRPr lang="he-IL" sz="1600" b="0" u="none" strike="noStrike" kern="1200" dirty="0">
                        <a:solidFill>
                          <a:schemeClr val="tx1"/>
                        </a:solidFill>
                        <a:latin typeface="+mn-lt"/>
                        <a:ea typeface="+mn-ea"/>
                        <a:cs typeface="+mn-cs"/>
                      </a:endParaRPr>
                    </a:p>
                  </a:txBody>
                  <a:tcPr marL="9525" marR="9525" marT="9525"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alpha val="20000"/>
                      </a:schemeClr>
                    </a:solidFill>
                  </a:tcPr>
                </a:tc>
                <a:tc hMerge="1">
                  <a:txBody>
                    <a:bodyPr/>
                    <a:lstStyle/>
                    <a:p>
                      <a:pPr marL="0" algn="ctr" defTabSz="914400" rtl="0" eaLnBrk="1" fontAlgn="b" latinLnBrk="0" hangingPunct="1"/>
                      <a:endParaRPr lang="he-IL" sz="2100" b="0" u="none" strike="noStrike" kern="1200" dirty="0">
                        <a:solidFill>
                          <a:schemeClr val="tx1"/>
                        </a:solidFill>
                        <a:latin typeface="+mn-lt"/>
                        <a:ea typeface="+mn-ea"/>
                        <a:cs typeface="+mn-cs"/>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alpha val="20000"/>
                      </a:schemeClr>
                    </a:solidFill>
                  </a:tcPr>
                </a:tc>
                <a:tc hMerge="1">
                  <a:txBody>
                    <a:bodyPr/>
                    <a:lstStyle/>
                    <a:p>
                      <a:pPr marL="0" algn="ctr" defTabSz="914400" rtl="0" eaLnBrk="1" fontAlgn="b" latinLnBrk="0" hangingPunct="1"/>
                      <a:endParaRPr lang="he-IL" sz="2100" b="0" u="none" strike="noStrike" kern="1200" dirty="0">
                        <a:solidFill>
                          <a:schemeClr val="tx1"/>
                        </a:solidFill>
                        <a:latin typeface="+mn-lt"/>
                        <a:ea typeface="+mn-ea"/>
                        <a:cs typeface="+mn-cs"/>
                      </a:endParaRPr>
                    </a:p>
                  </a:txBody>
                  <a:tcPr marL="9525" marR="9525" marT="9525" marB="0" anchor="ctr">
                    <a:lnL w="12700" cap="flat" cmpd="sng" algn="ctr">
                      <a:noFill/>
                      <a:prstDash val="solid"/>
                      <a:round/>
                      <a:headEnd type="none" w="med" len="med"/>
                      <a:tailEnd type="none" w="med" len="med"/>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alpha val="20000"/>
                      </a:schemeClr>
                    </a:solidFill>
                  </a:tcPr>
                </a:tc>
                <a:extLst>
                  <a:ext uri="{0D108BD9-81ED-4DB2-BD59-A6C34878D82A}">
                    <a16:rowId xmlns="" xmlns:a16="http://schemas.microsoft.com/office/drawing/2014/main" val="10001"/>
                  </a:ext>
                </a:extLst>
              </a:tr>
              <a:tr h="613335">
                <a:tc>
                  <a:txBody>
                    <a:bodyPr/>
                    <a:lstStyle/>
                    <a:p>
                      <a:pPr marL="0" algn="l" defTabSz="914400" rtl="0" eaLnBrk="1" fontAlgn="b" latinLnBrk="0" hangingPunct="1"/>
                      <a:r>
                        <a:rPr lang="en-US" sz="2000" b="0" i="0" u="none" strike="noStrike" kern="1200" dirty="0">
                          <a:solidFill>
                            <a:srgbClr val="000000"/>
                          </a:solidFill>
                          <a:effectLst/>
                          <a:latin typeface="Calibri" panose="020F0502020204030204" pitchFamily="34" charset="0"/>
                          <a:ea typeface="+mn-ea"/>
                          <a:cs typeface="+mn-cs"/>
                        </a:rPr>
                        <a:t>Population,</a:t>
                      </a:r>
                      <a:r>
                        <a:rPr lang="en-US" sz="2000" b="0" i="0" u="none" strike="noStrike" kern="1200" baseline="0" dirty="0">
                          <a:solidFill>
                            <a:srgbClr val="000000"/>
                          </a:solidFill>
                          <a:effectLst/>
                          <a:latin typeface="Calibri" panose="020F0502020204030204" pitchFamily="34" charset="0"/>
                          <a:ea typeface="+mn-ea"/>
                          <a:cs typeface="+mn-cs"/>
                        </a:rPr>
                        <a:t> thousands</a:t>
                      </a:r>
                      <a:endParaRPr lang="he-IL" sz="2000" b="0" i="0" u="none" strike="noStrike" kern="1200" dirty="0">
                        <a:solidFill>
                          <a:srgbClr val="000000"/>
                        </a:solidFill>
                        <a:effectLst/>
                        <a:latin typeface="Calibri" panose="020F0502020204030204" pitchFamily="34" charset="0"/>
                        <a:ea typeface="+mn-ea"/>
                        <a:cs typeface="+mn-cs"/>
                      </a:endParaRPr>
                    </a:p>
                  </a:txBody>
                  <a:tcPr marL="9525" marR="9525" marT="9525"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ctr" defTabSz="914400" rtl="0" eaLnBrk="1" fontAlgn="b" latinLnBrk="0" hangingPunct="1"/>
                      <a:r>
                        <a:rPr lang="en-US" sz="14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8,870</a:t>
                      </a:r>
                    </a:p>
                  </a:txBody>
                  <a:tcPr marL="9525" marR="9525" marT="9525"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ctr" defTabSz="914400" rtl="0" eaLnBrk="1" fontAlgn="b" latinLnBrk="0" hangingPunct="1"/>
                      <a:r>
                        <a:rPr lang="en-US" sz="14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10,646</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ctr" defTabSz="914400" rtl="0" eaLnBrk="1" fontAlgn="b" latinLnBrk="0" hangingPunct="1"/>
                      <a:r>
                        <a:rPr lang="en-US" sz="14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12,663</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ctr" defTabSz="914400" rtl="0" eaLnBrk="1" fontAlgn="b" latinLnBrk="0" hangingPunct="1"/>
                      <a:r>
                        <a:rPr lang="en-US" sz="14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15,024</a:t>
                      </a:r>
                    </a:p>
                  </a:txBody>
                  <a:tcPr marL="9525" marR="9525" marT="9525"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ctr" defTabSz="914400" rtl="0" eaLnBrk="1" fontAlgn="b" latinLnBrk="0" hangingPunct="1"/>
                      <a:r>
                        <a:rPr lang="en-US" sz="14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1.8%</a:t>
                      </a:r>
                    </a:p>
                  </a:txBody>
                  <a:tcPr marL="9525" marR="9525" marT="9525"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algn="ctr" defTabSz="914400" rtl="0" eaLnBrk="1" fontAlgn="b" latinLnBrk="0" hangingPunct="1"/>
                      <a:r>
                        <a:rPr lang="en-US" sz="14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1.8%</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algn="ctr" defTabSz="914400" rtl="0" eaLnBrk="1" fontAlgn="b" latinLnBrk="0" hangingPunct="1"/>
                      <a:r>
                        <a:rPr lang="en-US" sz="14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1.7%</a:t>
                      </a:r>
                    </a:p>
                  </a:txBody>
                  <a:tcPr marL="9525" marR="9525" marT="9525" marB="0" anchor="ctr">
                    <a:lnL w="12700" cap="flat" cmpd="sng" algn="ctr">
                      <a:no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 xmlns:a16="http://schemas.microsoft.com/office/drawing/2014/main" val="10002"/>
                  </a:ext>
                </a:extLst>
              </a:tr>
              <a:tr h="680085">
                <a:tc>
                  <a:txBody>
                    <a:bodyPr/>
                    <a:lstStyle/>
                    <a:p>
                      <a:pPr marL="0" algn="l" defTabSz="914400" rtl="0" eaLnBrk="1" fontAlgn="b" latinLnBrk="0" hangingPunct="1"/>
                      <a:r>
                        <a:rPr lang="en-US" sz="2000" b="0" i="0" u="none" strike="noStrike" kern="1200" dirty="0">
                          <a:solidFill>
                            <a:srgbClr val="000000"/>
                          </a:solidFill>
                          <a:effectLst/>
                          <a:latin typeface="Calibri" panose="020F0502020204030204" pitchFamily="34" charset="0"/>
                          <a:ea typeface="+mn-ea"/>
                          <a:cs typeface="+mn-cs"/>
                        </a:rPr>
                        <a:t>GDP,</a:t>
                      </a:r>
                      <a:r>
                        <a:rPr lang="en-US" sz="2000" b="0" i="0" u="none" strike="noStrike" kern="1200" baseline="0" dirty="0">
                          <a:solidFill>
                            <a:srgbClr val="000000"/>
                          </a:solidFill>
                          <a:effectLst/>
                          <a:latin typeface="Calibri" panose="020F0502020204030204" pitchFamily="34" charset="0"/>
                          <a:ea typeface="+mn-ea"/>
                          <a:cs typeface="+mn-cs"/>
                        </a:rPr>
                        <a:t> billions 2017 NIS </a:t>
                      </a:r>
                      <a:endParaRPr lang="he-IL" sz="2000" b="0" i="0" u="none" strike="noStrike" kern="1200" dirty="0">
                        <a:solidFill>
                          <a:srgbClr val="000000"/>
                        </a:solidFill>
                        <a:effectLst/>
                        <a:latin typeface="Calibri" panose="020F0502020204030204" pitchFamily="34" charset="0"/>
                        <a:ea typeface="+mn-ea"/>
                        <a:cs typeface="+mn-cs"/>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marL="0" algn="ctr" defTabSz="914400" rtl="0" eaLnBrk="1" fontAlgn="b" latinLnBrk="0" hangingPunct="1"/>
                      <a:r>
                        <a:rPr lang="en-US" sz="14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1,315</a:t>
                      </a:r>
                    </a:p>
                  </a:txBody>
                  <a:tcPr marL="9525" marR="9525" marT="9525"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marL="0" algn="ctr" defTabSz="914400" rtl="0" eaLnBrk="1" fontAlgn="b" latinLnBrk="0" hangingPunct="1"/>
                      <a:r>
                        <a:rPr lang="en-US" sz="14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1,803</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marL="0" algn="ctr" defTabSz="914400" rtl="0" eaLnBrk="1" fontAlgn="b" latinLnBrk="0" hangingPunct="1"/>
                      <a:r>
                        <a:rPr lang="en-US" sz="14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2,488</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marL="0" algn="ctr" defTabSz="914400" rtl="0" eaLnBrk="1" fontAlgn="b" latinLnBrk="0" hangingPunct="1"/>
                      <a:r>
                        <a:rPr lang="en-US" sz="14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3,405</a:t>
                      </a:r>
                    </a:p>
                  </a:txBody>
                  <a:tcPr marL="9525" marR="9525" marT="9525"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marL="0" algn="ctr" defTabSz="914400" rtl="0" eaLnBrk="1" fontAlgn="b" latinLnBrk="0" hangingPunct="1"/>
                      <a:r>
                        <a:rPr lang="en-US" sz="14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3.2%</a:t>
                      </a:r>
                    </a:p>
                  </a:txBody>
                  <a:tcPr marL="9525" marR="9525" marT="9525"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marL="0" algn="ctr" defTabSz="914400" rtl="0" eaLnBrk="1" fontAlgn="b" latinLnBrk="0" hangingPunct="1"/>
                      <a:r>
                        <a:rPr lang="en-US" sz="14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3.3%</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marL="0" algn="ctr" defTabSz="914400" rtl="0" eaLnBrk="1" fontAlgn="b" latinLnBrk="0" hangingPunct="1"/>
                      <a:r>
                        <a:rPr lang="en-US" sz="14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3.2%</a:t>
                      </a:r>
                    </a:p>
                  </a:txBody>
                  <a:tcPr marL="9525" marR="9525" marT="9525"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 xmlns:a16="http://schemas.microsoft.com/office/drawing/2014/main" val="10003"/>
                  </a:ext>
                </a:extLst>
              </a:tr>
              <a:tr h="680085">
                <a:tc>
                  <a:txBody>
                    <a:bodyPr/>
                    <a:lstStyle/>
                    <a:p>
                      <a:pPr marL="0" algn="l" defTabSz="914400" rtl="0" eaLnBrk="1" fontAlgn="b" latinLnBrk="0" hangingPunct="1"/>
                      <a:r>
                        <a:rPr lang="en-US" sz="2000" b="0" i="0" u="none" strike="noStrike" kern="1200" dirty="0">
                          <a:solidFill>
                            <a:srgbClr val="000000"/>
                          </a:solidFill>
                          <a:effectLst/>
                          <a:latin typeface="Calibri" panose="020F0502020204030204" pitchFamily="34" charset="0"/>
                          <a:ea typeface="+mn-ea"/>
                          <a:cs typeface="+mn-cs"/>
                        </a:rPr>
                        <a:t>GDP</a:t>
                      </a:r>
                      <a:r>
                        <a:rPr lang="en-US" sz="2000" b="0" i="0" u="none" strike="noStrike" kern="1200" baseline="0" dirty="0">
                          <a:solidFill>
                            <a:srgbClr val="000000"/>
                          </a:solidFill>
                          <a:effectLst/>
                          <a:latin typeface="Calibri" panose="020F0502020204030204" pitchFamily="34" charset="0"/>
                          <a:ea typeface="+mn-ea"/>
                          <a:cs typeface="+mn-cs"/>
                        </a:rPr>
                        <a:t> per capita,   thousands 2017 NIS</a:t>
                      </a:r>
                      <a:endParaRPr lang="he-IL" sz="2000" b="0" i="0" u="none" strike="noStrike" kern="1200" dirty="0">
                        <a:solidFill>
                          <a:srgbClr val="000000"/>
                        </a:solidFill>
                        <a:effectLst/>
                        <a:latin typeface="Calibri" panose="020F0502020204030204" pitchFamily="34" charset="0"/>
                        <a:ea typeface="+mn-ea"/>
                        <a:cs typeface="+mn-cs"/>
                      </a:endParaRPr>
                    </a:p>
                  </a:txBody>
                  <a:tcPr marL="9525" marR="9525" marT="9525"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noFill/>
                  </a:tcPr>
                </a:tc>
                <a:tc>
                  <a:txBody>
                    <a:bodyPr/>
                    <a:lstStyle/>
                    <a:p>
                      <a:pPr marL="0" algn="ctr" defTabSz="914400" rtl="0" eaLnBrk="1" fontAlgn="b" latinLnBrk="0" hangingPunct="1"/>
                      <a:r>
                        <a:rPr lang="en-US" sz="14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148</a:t>
                      </a:r>
                    </a:p>
                  </a:txBody>
                  <a:tcPr marL="9525" marR="9525" marT="9525"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noFill/>
                  </a:tcPr>
                </a:tc>
                <a:tc>
                  <a:txBody>
                    <a:bodyPr/>
                    <a:lstStyle/>
                    <a:p>
                      <a:pPr marL="0" algn="ctr" defTabSz="914400" rtl="0" eaLnBrk="1" fontAlgn="b" latinLnBrk="0" hangingPunct="1"/>
                      <a:r>
                        <a:rPr lang="en-US" sz="14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169</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noFill/>
                  </a:tcPr>
                </a:tc>
                <a:tc>
                  <a:txBody>
                    <a:bodyPr/>
                    <a:lstStyle/>
                    <a:p>
                      <a:pPr marL="0" algn="ctr" defTabSz="914400" rtl="0" eaLnBrk="1" fontAlgn="b" latinLnBrk="0" hangingPunct="1"/>
                      <a:r>
                        <a:rPr lang="en-US" sz="14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196</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noFill/>
                  </a:tcPr>
                </a:tc>
                <a:tc>
                  <a:txBody>
                    <a:bodyPr/>
                    <a:lstStyle/>
                    <a:p>
                      <a:pPr marL="0" algn="ctr" defTabSz="914400" rtl="0" eaLnBrk="1" fontAlgn="b" latinLnBrk="0" hangingPunct="1"/>
                      <a:r>
                        <a:rPr lang="en-US" sz="14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226</a:t>
                      </a:r>
                    </a:p>
                  </a:txBody>
                  <a:tcPr marL="9525" marR="9525" marT="9525"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noFill/>
                  </a:tcPr>
                </a:tc>
                <a:tc>
                  <a:txBody>
                    <a:bodyPr/>
                    <a:lstStyle/>
                    <a:p>
                      <a:pPr marL="0" algn="ctr" defTabSz="914400" rtl="0" eaLnBrk="1" fontAlgn="b" latinLnBrk="0" hangingPunct="1"/>
                      <a:r>
                        <a:rPr lang="en-US" sz="14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1.3%</a:t>
                      </a:r>
                    </a:p>
                  </a:txBody>
                  <a:tcPr marL="9525" marR="9525" marT="9525"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noFill/>
                  </a:tcPr>
                </a:tc>
                <a:tc>
                  <a:txBody>
                    <a:bodyPr/>
                    <a:lstStyle/>
                    <a:p>
                      <a:pPr marL="0" algn="ctr" defTabSz="914400" rtl="0" eaLnBrk="1" fontAlgn="b" latinLnBrk="0" hangingPunct="1"/>
                      <a:r>
                        <a:rPr lang="en-US" sz="14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1.5%</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noFill/>
                  </a:tcPr>
                </a:tc>
                <a:tc>
                  <a:txBody>
                    <a:bodyPr/>
                    <a:lstStyle/>
                    <a:p>
                      <a:pPr marL="0" algn="ctr" defTabSz="914400" rtl="0" eaLnBrk="1" fontAlgn="b" latinLnBrk="0" hangingPunct="1"/>
                      <a:r>
                        <a:rPr lang="en-US" sz="14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1.4%</a:t>
                      </a:r>
                    </a:p>
                  </a:txBody>
                  <a:tcPr marL="9525" marR="9525" marT="9525" marB="0" anchor="ctr">
                    <a:lnL w="12700" cap="flat" cmpd="sng" algn="ctr">
                      <a:no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noFill/>
                  </a:tcPr>
                </a:tc>
                <a:extLst>
                  <a:ext uri="{0D108BD9-81ED-4DB2-BD59-A6C34878D82A}">
                    <a16:rowId xmlns="" xmlns:a16="http://schemas.microsoft.com/office/drawing/2014/main" val="10004"/>
                  </a:ext>
                </a:extLst>
              </a:tr>
              <a:tr h="680085">
                <a:tc>
                  <a:txBody>
                    <a:bodyPr/>
                    <a:lstStyle/>
                    <a:p>
                      <a:pPr marL="0" algn="l" defTabSz="914400" rtl="0" eaLnBrk="1" fontAlgn="b" latinLnBrk="0" hangingPunct="1"/>
                      <a:r>
                        <a:rPr lang="en-US" sz="2000" b="0" i="0" u="none" strike="noStrike" kern="1200" dirty="0">
                          <a:solidFill>
                            <a:srgbClr val="000000"/>
                          </a:solidFill>
                          <a:effectLst/>
                          <a:latin typeface="Calibri" panose="020F0502020204030204" pitchFamily="34" charset="0"/>
                          <a:ea typeface="+mn-ea"/>
                          <a:cs typeface="+mn-cs"/>
                        </a:rPr>
                        <a:t>Employees,</a:t>
                      </a:r>
                      <a:r>
                        <a:rPr lang="en-US" sz="2000" b="0" i="0" u="none" strike="noStrike" kern="1200" baseline="0" dirty="0">
                          <a:solidFill>
                            <a:srgbClr val="000000"/>
                          </a:solidFill>
                          <a:effectLst/>
                          <a:latin typeface="Calibri" panose="020F0502020204030204" pitchFamily="34" charset="0"/>
                          <a:ea typeface="+mn-ea"/>
                          <a:cs typeface="+mn-cs"/>
                        </a:rPr>
                        <a:t> thousands</a:t>
                      </a:r>
                      <a:endParaRPr lang="he-IL" sz="2000" b="0" i="0" u="none" strike="noStrike" kern="1200" dirty="0">
                        <a:solidFill>
                          <a:srgbClr val="000000"/>
                        </a:solidFill>
                        <a:effectLst/>
                        <a:latin typeface="Calibri" panose="020F0502020204030204" pitchFamily="34" charset="0"/>
                        <a:ea typeface="+mn-ea"/>
                        <a:cs typeface="+mn-cs"/>
                      </a:endParaRPr>
                    </a:p>
                  </a:txBody>
                  <a:tcPr marL="9525" marR="9525" marT="9525" marB="0" anchor="ctr">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noFill/>
                      <a:prstDash val="solid"/>
                      <a:round/>
                      <a:headEnd type="none" w="med" len="med"/>
                      <a:tailEnd type="none" w="med" len="med"/>
                    </a:lnB>
                    <a:noFill/>
                  </a:tcPr>
                </a:tc>
                <a:tc>
                  <a:txBody>
                    <a:bodyPr/>
                    <a:lstStyle/>
                    <a:p>
                      <a:pPr marL="0" algn="ctr" defTabSz="914400" rtl="0" eaLnBrk="1" fontAlgn="b" latinLnBrk="0" hangingPunct="1"/>
                      <a:r>
                        <a:rPr lang="en-US" sz="14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3,893</a:t>
                      </a:r>
                    </a:p>
                  </a:txBody>
                  <a:tcPr marL="9525" marR="9525" marT="9525"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noFill/>
                      <a:prstDash val="solid"/>
                      <a:round/>
                      <a:headEnd type="none" w="med" len="med"/>
                      <a:tailEnd type="none" w="med" len="med"/>
                    </a:lnB>
                    <a:noFill/>
                  </a:tcPr>
                </a:tc>
                <a:tc>
                  <a:txBody>
                    <a:bodyPr/>
                    <a:lstStyle/>
                    <a:p>
                      <a:pPr marL="0" algn="ctr" defTabSz="914400" rtl="0" eaLnBrk="1" fontAlgn="b" latinLnBrk="0" hangingPunct="1"/>
                      <a:r>
                        <a:rPr lang="en-US" sz="14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4,608</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noFill/>
                      <a:prstDash val="solid"/>
                      <a:round/>
                      <a:headEnd type="none" w="med" len="med"/>
                      <a:tailEnd type="none" w="med" len="med"/>
                    </a:lnB>
                    <a:noFill/>
                  </a:tcPr>
                </a:tc>
                <a:tc>
                  <a:txBody>
                    <a:bodyPr/>
                    <a:lstStyle/>
                    <a:p>
                      <a:pPr marL="0" algn="ctr" defTabSz="914400" rtl="0" eaLnBrk="1" fontAlgn="b" latinLnBrk="0" hangingPunct="1"/>
                      <a:r>
                        <a:rPr lang="en-US" sz="14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5,521</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noFill/>
                      <a:prstDash val="solid"/>
                      <a:round/>
                      <a:headEnd type="none" w="med" len="med"/>
                      <a:tailEnd type="none" w="med" len="med"/>
                    </a:lnB>
                    <a:noFill/>
                  </a:tcPr>
                </a:tc>
                <a:tc>
                  <a:txBody>
                    <a:bodyPr/>
                    <a:lstStyle/>
                    <a:p>
                      <a:pPr marL="0" algn="ctr" defTabSz="914400" rtl="0" eaLnBrk="1" fontAlgn="b" latinLnBrk="0" hangingPunct="1"/>
                      <a:r>
                        <a:rPr lang="en-US" sz="14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6,545</a:t>
                      </a:r>
                    </a:p>
                  </a:txBody>
                  <a:tcPr marL="9525" marR="9525" marT="9525"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noFill/>
                      <a:prstDash val="solid"/>
                      <a:round/>
                      <a:headEnd type="none" w="med" len="med"/>
                      <a:tailEnd type="none" w="med" len="med"/>
                    </a:lnB>
                    <a:noFill/>
                  </a:tcPr>
                </a:tc>
                <a:tc>
                  <a:txBody>
                    <a:bodyPr/>
                    <a:lstStyle/>
                    <a:p>
                      <a:pPr marL="0" algn="ctr" defTabSz="914400" rtl="0" eaLnBrk="1" fontAlgn="b" latinLnBrk="0" hangingPunct="1"/>
                      <a:r>
                        <a:rPr lang="en-US" sz="14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1.7%</a:t>
                      </a:r>
                    </a:p>
                  </a:txBody>
                  <a:tcPr marL="9525" marR="9525" marT="9525"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noFill/>
                      <a:prstDash val="solid"/>
                      <a:round/>
                      <a:headEnd type="none" w="med" len="med"/>
                      <a:tailEnd type="none" w="med" len="med"/>
                    </a:lnB>
                    <a:noFill/>
                  </a:tcPr>
                </a:tc>
                <a:tc>
                  <a:txBody>
                    <a:bodyPr/>
                    <a:lstStyle/>
                    <a:p>
                      <a:pPr marL="0" algn="ctr" defTabSz="914400" rtl="0" eaLnBrk="1" fontAlgn="b" latinLnBrk="0" hangingPunct="1"/>
                      <a:r>
                        <a:rPr lang="en-US" sz="14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1.8%</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noFill/>
                      <a:prstDash val="solid"/>
                      <a:round/>
                      <a:headEnd type="none" w="med" len="med"/>
                      <a:tailEnd type="none" w="med" len="med"/>
                    </a:lnB>
                    <a:noFill/>
                  </a:tcPr>
                </a:tc>
                <a:tc>
                  <a:txBody>
                    <a:bodyPr/>
                    <a:lstStyle/>
                    <a:p>
                      <a:pPr marL="0" algn="ctr" defTabSz="914400" rtl="0" eaLnBrk="1" fontAlgn="b" latinLnBrk="0" hangingPunct="1"/>
                      <a:r>
                        <a:rPr lang="en-US" sz="14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1.7%</a:t>
                      </a:r>
                    </a:p>
                  </a:txBody>
                  <a:tcPr marL="9525" marR="9525" marT="9525" marB="0" anchor="ctr">
                    <a:lnL w="12700" cap="flat" cmpd="sng" algn="ctr">
                      <a:noFill/>
                      <a:prstDash val="solid"/>
                      <a:round/>
                      <a:headEnd type="none" w="med" len="med"/>
                      <a:tailEnd type="none" w="med" len="med"/>
                    </a:lnL>
                    <a:lnT w="12700" cap="flat" cmpd="sng" algn="ctr">
                      <a:solidFill>
                        <a:schemeClr val="tx1"/>
                      </a:solidFill>
                      <a:prstDash val="sysDot"/>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 xmlns:a16="http://schemas.microsoft.com/office/drawing/2014/main" val="10005"/>
                  </a:ext>
                </a:extLst>
              </a:tr>
              <a:tr h="680085">
                <a:tc>
                  <a:txBody>
                    <a:bodyPr/>
                    <a:lstStyle/>
                    <a:p>
                      <a:pPr marL="0" algn="l" defTabSz="914400" rtl="0" eaLnBrk="1" fontAlgn="b" latinLnBrk="0" hangingPunct="1"/>
                      <a:r>
                        <a:rPr lang="en-US" sz="2000" b="0" i="0" u="none" strike="noStrike" kern="1200" dirty="0">
                          <a:solidFill>
                            <a:srgbClr val="000000"/>
                          </a:solidFill>
                          <a:effectLst/>
                          <a:latin typeface="Calibri" panose="020F0502020204030204" pitchFamily="34" charset="0"/>
                          <a:ea typeface="+mn-ea"/>
                          <a:cs typeface="+mn-cs"/>
                        </a:rPr>
                        <a:t>GDP</a:t>
                      </a:r>
                      <a:r>
                        <a:rPr lang="en-US" sz="2000" b="0" i="0" u="none" strike="noStrike" kern="1200" baseline="0" dirty="0">
                          <a:solidFill>
                            <a:srgbClr val="000000"/>
                          </a:solidFill>
                          <a:effectLst/>
                          <a:latin typeface="Calibri" panose="020F0502020204030204" pitchFamily="34" charset="0"/>
                          <a:ea typeface="+mn-ea"/>
                          <a:cs typeface="+mn-cs"/>
                        </a:rPr>
                        <a:t> per employee, </a:t>
                      </a:r>
                      <a:r>
                        <a:rPr lang="en-US" sz="2000" b="0" i="0" u="none" strike="noStrike" kern="1200" baseline="0" dirty="0" smtClean="0">
                          <a:solidFill>
                            <a:srgbClr val="000000"/>
                          </a:solidFill>
                          <a:effectLst/>
                          <a:latin typeface="Calibri" panose="020F0502020204030204" pitchFamily="34" charset="0"/>
                          <a:ea typeface="+mn-ea"/>
                          <a:cs typeface="+mn-cs"/>
                        </a:rPr>
                        <a:t>thousands 2017 NIS</a:t>
                      </a:r>
                      <a:endParaRPr lang="he-IL" sz="2000" b="0" i="0" u="none" strike="noStrike" kern="1200" dirty="0">
                        <a:solidFill>
                          <a:srgbClr val="000000"/>
                        </a:solidFill>
                        <a:effectLst/>
                        <a:latin typeface="Calibri" panose="020F0502020204030204" pitchFamily="34" charset="0"/>
                        <a:ea typeface="+mn-ea"/>
                        <a:cs typeface="+mn-cs"/>
                      </a:endParaRPr>
                    </a:p>
                  </a:txBody>
                  <a:tcPr marL="9525" marR="9525" marT="9525" marB="0" anchor="ctr">
                    <a:lnR w="12700" cap="flat" cmpd="sng" algn="ctr">
                      <a:solidFill>
                        <a:schemeClr val="tx1"/>
                      </a:solidFill>
                      <a:prstDash val="solid"/>
                      <a:round/>
                      <a:headEnd type="none" w="med" len="med"/>
                      <a:tailEnd type="none" w="med" len="med"/>
                    </a:lnR>
                    <a:lnT w="12700" cap="flat" cmpd="sng" algn="ctr">
                      <a:noFill/>
                      <a:prstDash val="sysDash"/>
                      <a:round/>
                      <a:headEnd type="none" w="med" len="med"/>
                      <a:tailEnd type="none" w="med" len="med"/>
                    </a:lnT>
                    <a:lnB w="28575" cap="flat" cmpd="sng" algn="ctr">
                      <a:solidFill>
                        <a:schemeClr val="tx1"/>
                      </a:solidFill>
                      <a:prstDash val="solid"/>
                      <a:round/>
                      <a:headEnd type="none" w="med" len="med"/>
                      <a:tailEnd type="none" w="med" len="med"/>
                    </a:lnB>
                    <a:noFill/>
                  </a:tcPr>
                </a:tc>
                <a:tc>
                  <a:txBody>
                    <a:bodyPr/>
                    <a:lstStyle/>
                    <a:p>
                      <a:pPr marL="0" algn="ctr" defTabSz="914400" rtl="0" eaLnBrk="1" fontAlgn="b" latinLnBrk="0" hangingPunct="1"/>
                      <a:r>
                        <a:rPr lang="en-US" sz="14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337</a:t>
                      </a:r>
                    </a:p>
                  </a:txBody>
                  <a:tcPr marL="9525" marR="9525" marT="9525"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ysDash"/>
                      <a:round/>
                      <a:headEnd type="none" w="med" len="med"/>
                      <a:tailEnd type="none" w="med" len="med"/>
                    </a:lnT>
                    <a:lnB w="28575" cap="flat" cmpd="sng" algn="ctr">
                      <a:solidFill>
                        <a:schemeClr val="tx1"/>
                      </a:solidFill>
                      <a:prstDash val="solid"/>
                      <a:round/>
                      <a:headEnd type="none" w="med" len="med"/>
                      <a:tailEnd type="none" w="med" len="med"/>
                    </a:lnB>
                    <a:noFill/>
                  </a:tcPr>
                </a:tc>
                <a:tc>
                  <a:txBody>
                    <a:bodyPr/>
                    <a:lstStyle/>
                    <a:p>
                      <a:pPr marL="0" algn="ctr" defTabSz="914400" rtl="0" eaLnBrk="1" fontAlgn="b" latinLnBrk="0" hangingPunct="1"/>
                      <a:r>
                        <a:rPr lang="en-US" sz="14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390</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ysDash"/>
                      <a:round/>
                      <a:headEnd type="none" w="med" len="med"/>
                      <a:tailEnd type="none" w="med" len="med"/>
                    </a:lnT>
                    <a:lnB w="28575" cap="flat" cmpd="sng" algn="ctr">
                      <a:solidFill>
                        <a:schemeClr val="tx1"/>
                      </a:solidFill>
                      <a:prstDash val="solid"/>
                      <a:round/>
                      <a:headEnd type="none" w="med" len="med"/>
                      <a:tailEnd type="none" w="med" len="med"/>
                    </a:lnB>
                    <a:noFill/>
                  </a:tcPr>
                </a:tc>
                <a:tc>
                  <a:txBody>
                    <a:bodyPr/>
                    <a:lstStyle/>
                    <a:p>
                      <a:pPr marL="0" algn="ctr" defTabSz="914400" rtl="0" eaLnBrk="1" fontAlgn="b" latinLnBrk="0" hangingPunct="1"/>
                      <a:r>
                        <a:rPr lang="en-US" sz="14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450</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ysDash"/>
                      <a:round/>
                      <a:headEnd type="none" w="med" len="med"/>
                      <a:tailEnd type="none" w="med" len="med"/>
                    </a:lnT>
                    <a:lnB w="28575" cap="flat" cmpd="sng" algn="ctr">
                      <a:solidFill>
                        <a:schemeClr val="tx1"/>
                      </a:solidFill>
                      <a:prstDash val="solid"/>
                      <a:round/>
                      <a:headEnd type="none" w="med" len="med"/>
                      <a:tailEnd type="none" w="med" len="med"/>
                    </a:lnB>
                    <a:noFill/>
                  </a:tcPr>
                </a:tc>
                <a:tc>
                  <a:txBody>
                    <a:bodyPr/>
                    <a:lstStyle/>
                    <a:p>
                      <a:pPr marL="0" algn="ctr" defTabSz="914400" rtl="0" eaLnBrk="1" fontAlgn="b" latinLnBrk="0" hangingPunct="1"/>
                      <a:r>
                        <a:rPr lang="en-US" sz="14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519</a:t>
                      </a:r>
                    </a:p>
                  </a:txBody>
                  <a:tcPr marL="9525" marR="9525" marT="9525"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ysDash"/>
                      <a:round/>
                      <a:headEnd type="none" w="med" len="med"/>
                      <a:tailEnd type="none" w="med" len="med"/>
                    </a:lnT>
                    <a:lnB w="28575" cap="flat" cmpd="sng" algn="ctr">
                      <a:solidFill>
                        <a:schemeClr val="tx1"/>
                      </a:solidFill>
                      <a:prstDash val="solid"/>
                      <a:round/>
                      <a:headEnd type="none" w="med" len="med"/>
                      <a:tailEnd type="none" w="med" len="med"/>
                    </a:lnB>
                    <a:noFill/>
                  </a:tcPr>
                </a:tc>
                <a:tc>
                  <a:txBody>
                    <a:bodyPr/>
                    <a:lstStyle/>
                    <a:p>
                      <a:pPr marL="0" algn="ctr" defTabSz="914400" rtl="0" eaLnBrk="1" fontAlgn="b" latinLnBrk="0" hangingPunct="1"/>
                      <a:r>
                        <a:rPr lang="en-US" sz="14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1.5%</a:t>
                      </a:r>
                    </a:p>
                  </a:txBody>
                  <a:tcPr marL="9525" marR="9525" marT="9525"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ysDash"/>
                      <a:round/>
                      <a:headEnd type="none" w="med" len="med"/>
                      <a:tailEnd type="none" w="med" len="med"/>
                    </a:lnT>
                    <a:lnB w="28575" cap="flat" cmpd="sng" algn="ctr">
                      <a:solidFill>
                        <a:schemeClr val="tx1"/>
                      </a:solidFill>
                      <a:prstDash val="solid"/>
                      <a:round/>
                      <a:headEnd type="none" w="med" len="med"/>
                      <a:tailEnd type="none" w="med" len="med"/>
                    </a:lnB>
                    <a:noFill/>
                  </a:tcPr>
                </a:tc>
                <a:tc>
                  <a:txBody>
                    <a:bodyPr/>
                    <a:lstStyle/>
                    <a:p>
                      <a:pPr marL="0" algn="ctr" defTabSz="914400" rtl="0" eaLnBrk="1" fontAlgn="b" latinLnBrk="0" hangingPunct="1"/>
                      <a:r>
                        <a:rPr lang="en-US" sz="14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1.4%</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ysDash"/>
                      <a:round/>
                      <a:headEnd type="none" w="med" len="med"/>
                      <a:tailEnd type="none" w="med" len="med"/>
                    </a:lnT>
                    <a:lnB w="28575" cap="flat" cmpd="sng" algn="ctr">
                      <a:solidFill>
                        <a:schemeClr val="tx1"/>
                      </a:solidFill>
                      <a:prstDash val="solid"/>
                      <a:round/>
                      <a:headEnd type="none" w="med" len="med"/>
                      <a:tailEnd type="none" w="med" len="med"/>
                    </a:lnB>
                    <a:noFill/>
                  </a:tcPr>
                </a:tc>
                <a:tc>
                  <a:txBody>
                    <a:bodyPr/>
                    <a:lstStyle/>
                    <a:p>
                      <a:pPr marL="0" algn="ctr" defTabSz="914400" rtl="0" eaLnBrk="1" fontAlgn="b" latinLnBrk="0" hangingPunct="1"/>
                      <a:r>
                        <a:rPr lang="en-US" sz="1400" b="0" i="0" u="none" strike="noStrike" kern="1200" dirty="0">
                          <a:solidFill>
                            <a:srgbClr val="000000"/>
                          </a:solidFill>
                          <a:effectLst/>
                          <a:latin typeface="Times New Roman" panose="02020603050405020304" pitchFamily="18" charset="0"/>
                          <a:ea typeface="+mn-ea"/>
                          <a:cs typeface="Times New Roman" panose="02020603050405020304" pitchFamily="18" charset="0"/>
                        </a:rPr>
                        <a:t>1.4%</a:t>
                      </a:r>
                    </a:p>
                  </a:txBody>
                  <a:tcPr marL="9525" marR="9525" marT="9525" marB="0" anchor="ctr">
                    <a:lnL w="12700" cap="flat" cmpd="sng" algn="ctr">
                      <a:noFill/>
                      <a:prstDash val="solid"/>
                      <a:round/>
                      <a:headEnd type="none" w="med" len="med"/>
                      <a:tailEnd type="none" w="med" len="med"/>
                    </a:lnL>
                    <a:lnT w="12700" cap="flat" cmpd="sng" algn="ctr">
                      <a:noFill/>
                      <a:prstDash val="sysDash"/>
                      <a:round/>
                      <a:headEnd type="none" w="med" len="med"/>
                      <a:tailEnd type="none" w="med" len="med"/>
                    </a:lnT>
                    <a:lnB w="28575"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10006"/>
                  </a:ext>
                </a:extLst>
              </a:tr>
            </a:tbl>
          </a:graphicData>
        </a:graphic>
      </p:graphicFrame>
    </p:spTree>
    <p:extLst>
      <p:ext uri="{BB962C8B-B14F-4D97-AF65-F5344CB8AC3E}">
        <p14:creationId xmlns:p14="http://schemas.microsoft.com/office/powerpoint/2010/main" val="3918033421"/>
      </p:ext>
    </p:extLst>
  </p:cSld>
  <p:clrMapOvr>
    <a:masterClrMapping/>
  </p:clrMapOvr>
  <p:timing>
    <p:tnLst>
      <p:par>
        <p:cTn id="1" dur="indefinite" restart="never" nodeType="tmRoot"/>
      </p:par>
    </p:tnLst>
  </p:timing>
</p:sld>
</file>

<file path=ppt/theme/theme1.xml><?xml version="1.0" encoding="utf-8"?>
<a:theme xmlns:a="http://schemas.openxmlformats.org/drawingml/2006/main" name="ערכת נושא Office">
  <a:themeElements>
    <a:clrScheme name="מאקרו אנליטיקס-1">
      <a:dk1>
        <a:sysClr val="windowText" lastClr="000000"/>
      </a:dk1>
      <a:lt1>
        <a:sysClr val="window" lastClr="FFFFFF"/>
      </a:lt1>
      <a:dk2>
        <a:srgbClr val="4F4633"/>
      </a:dk2>
      <a:lt2>
        <a:srgbClr val="EEECE1"/>
      </a:lt2>
      <a:accent1>
        <a:srgbClr val="960D62"/>
      </a:accent1>
      <a:accent2>
        <a:srgbClr val="2A2761"/>
      </a:accent2>
      <a:accent3>
        <a:srgbClr val="EC703A"/>
      </a:accent3>
      <a:accent4>
        <a:srgbClr val="3D0604"/>
      </a:accent4>
      <a:accent5>
        <a:srgbClr val="79A310"/>
      </a:accent5>
      <a:accent6>
        <a:srgbClr val="29722A"/>
      </a:accent6>
      <a:hlink>
        <a:srgbClr val="FFFFFF"/>
      </a:hlink>
      <a:folHlink>
        <a:srgbClr val="FFD54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עיצוב מותאם אישית">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ערכת נושא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ערכת נושא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46057</TotalTime>
  <Words>2664</Words>
  <Application>Microsoft Office PowerPoint</Application>
  <PresentationFormat>‫הצגה על המסך (4:3)</PresentationFormat>
  <Paragraphs>762</Paragraphs>
  <Slides>36</Slides>
  <Notes>0</Notes>
  <HiddenSlides>0</HiddenSlides>
  <MMClips>0</MMClips>
  <ScaleCrop>false</ScaleCrop>
  <HeadingPairs>
    <vt:vector size="8" baseType="variant">
      <vt:variant>
        <vt:lpstr>גופנים בשימוש</vt:lpstr>
      </vt:variant>
      <vt:variant>
        <vt:i4>5</vt:i4>
      </vt:variant>
      <vt:variant>
        <vt:lpstr>ערכת נושא</vt:lpstr>
      </vt:variant>
      <vt:variant>
        <vt:i4>2</vt:i4>
      </vt:variant>
      <vt:variant>
        <vt:lpstr>שרתי OLE מוטבעים</vt:lpstr>
      </vt:variant>
      <vt:variant>
        <vt:i4>1</vt:i4>
      </vt:variant>
      <vt:variant>
        <vt:lpstr>כותרות שקופיות</vt:lpstr>
      </vt:variant>
      <vt:variant>
        <vt:i4>36</vt:i4>
      </vt:variant>
    </vt:vector>
  </HeadingPairs>
  <TitlesOfParts>
    <vt:vector size="44" baseType="lpstr">
      <vt:lpstr>Aharoni</vt:lpstr>
      <vt:lpstr>Arial</vt:lpstr>
      <vt:lpstr>Calibri</vt:lpstr>
      <vt:lpstr>Calibri Light</vt:lpstr>
      <vt:lpstr>Times New Roman</vt:lpstr>
      <vt:lpstr>ערכת נושא Office</vt:lpstr>
      <vt:lpstr>עיצוב מותאם אישית</vt:lpstr>
      <vt:lpstr>Equation</vt:lpstr>
      <vt:lpstr>Forecasting Cargo Throughput in Israeli Ports 2018-2048</vt:lpstr>
      <vt:lpstr>Cargo Forecasting Model </vt:lpstr>
      <vt:lpstr>Project Goal</vt:lpstr>
      <vt:lpstr>Main Stages of the Demand Prediction</vt:lpstr>
      <vt:lpstr>Sources for Cargo Forecast Data </vt:lpstr>
      <vt:lpstr>מצגת של PowerPoint</vt:lpstr>
      <vt:lpstr>Demographic Forecast, Population</vt:lpstr>
      <vt:lpstr>Demographic Forecast, Labor Force Participation Rate</vt:lpstr>
      <vt:lpstr>Macro Economic Forecast, Supply Side</vt:lpstr>
      <vt:lpstr>Macro Economic Forecast, Demand Side</vt:lpstr>
      <vt:lpstr>Container Imports – Unloaded (not including empty containers or trans-shipments)</vt:lpstr>
      <vt:lpstr>Container Imports – Unloaded  The Model</vt:lpstr>
      <vt:lpstr>Container Imports – Unloaded The Model</vt:lpstr>
      <vt:lpstr>Explanatory Variables</vt:lpstr>
      <vt:lpstr>Container Imports, Unloaded, Actual vs Predicted</vt:lpstr>
      <vt:lpstr>Container Imports, Unloaded – Forecast </vt:lpstr>
      <vt:lpstr>Container Imports, Unloaded – Forecast </vt:lpstr>
      <vt:lpstr>GDP, Import and Containers Unloaded Index 2018=100 </vt:lpstr>
      <vt:lpstr>Container Imports, Unloaded – Forecast </vt:lpstr>
      <vt:lpstr>Container Imports – Unloaded  Summary of Forecast</vt:lpstr>
      <vt:lpstr>Container Exports – Loaded (not including empty containers or trans-shipment)</vt:lpstr>
      <vt:lpstr>Container Exports – Loaded The Model</vt:lpstr>
      <vt:lpstr>Container Exports – Loaded</vt:lpstr>
      <vt:lpstr>Explanatory Variables</vt:lpstr>
      <vt:lpstr>Container Imports, Unloaded, Actual vs Predicted</vt:lpstr>
      <vt:lpstr>Container Exports, Loaded – Forecast </vt:lpstr>
      <vt:lpstr>Container Exports, Loaded – Forecast </vt:lpstr>
      <vt:lpstr>GDP, Export and Containers Loaded Index 2018=100 </vt:lpstr>
      <vt:lpstr>Container Export, Loaded – Forecast </vt:lpstr>
      <vt:lpstr>Loading of: Cement  - Bulk &amp; General Cargo Clinker Plaster</vt:lpstr>
      <vt:lpstr>Demand for construction materials – the model</vt:lpstr>
      <vt:lpstr>Construction Industry Forecasts, 2018-2048</vt:lpstr>
      <vt:lpstr>Cement Import Forecasts, 2018-2048, in Thousands of Tons</vt:lpstr>
      <vt:lpstr>Loading of: Grains and Grains product</vt:lpstr>
      <vt:lpstr>Grains and  grains products demand  - the model</vt:lpstr>
      <vt:lpstr>מצגת של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שקופית 1</dc:title>
  <dc:creator>user</dc:creator>
  <cp:lastModifiedBy>Sani</cp:lastModifiedBy>
  <cp:revision>2778</cp:revision>
  <dcterms:created xsi:type="dcterms:W3CDTF">2011-07-24T06:54:46Z</dcterms:created>
  <dcterms:modified xsi:type="dcterms:W3CDTF">2018-11-03T19:03:59Z</dcterms:modified>
</cp:coreProperties>
</file>