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4"/>
  </p:notesMasterIdLst>
  <p:handoutMasterIdLst>
    <p:handoutMasterId r:id="rId35"/>
  </p:handoutMasterIdLst>
  <p:sldIdLst>
    <p:sldId id="407" r:id="rId3"/>
    <p:sldId id="408" r:id="rId4"/>
    <p:sldId id="409" r:id="rId5"/>
    <p:sldId id="410" r:id="rId6"/>
    <p:sldId id="411" r:id="rId7"/>
    <p:sldId id="412" r:id="rId8"/>
    <p:sldId id="413" r:id="rId9"/>
    <p:sldId id="415" r:id="rId10"/>
    <p:sldId id="417" r:id="rId11"/>
    <p:sldId id="420" r:id="rId12"/>
    <p:sldId id="421" r:id="rId13"/>
    <p:sldId id="422" r:id="rId14"/>
    <p:sldId id="360" r:id="rId15"/>
    <p:sldId id="424" r:id="rId16"/>
    <p:sldId id="425" r:id="rId17"/>
    <p:sldId id="426" r:id="rId18"/>
    <p:sldId id="429" r:id="rId19"/>
    <p:sldId id="430" r:id="rId20"/>
    <p:sldId id="431" r:id="rId21"/>
    <p:sldId id="432" r:id="rId22"/>
    <p:sldId id="433" r:id="rId23"/>
    <p:sldId id="434" r:id="rId24"/>
    <p:sldId id="435" r:id="rId25"/>
    <p:sldId id="437" r:id="rId26"/>
    <p:sldId id="438" r:id="rId27"/>
    <p:sldId id="441" r:id="rId28"/>
    <p:sldId id="442" r:id="rId29"/>
    <p:sldId id="443" r:id="rId30"/>
    <p:sldId id="445" r:id="rId31"/>
    <p:sldId id="446" r:id="rId32"/>
    <p:sldId id="447" r:id="rId3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i" initials="Y" lastIdx="1" clrIdx="0">
    <p:extLst/>
  </p:cmAuthor>
  <p:cmAuthor id="2" name="ALE editor" initials="ALE" lastIdx="4" clrIdx="1">
    <p:extLst>
      <p:ext uri="{19B8F6BF-5375-455C-9EA6-DF929625EA0E}">
        <p15:presenceInfo xmlns:p15="http://schemas.microsoft.com/office/powerpoint/2012/main" userId="ALE 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533"/>
    <a:srgbClr val="960D62"/>
    <a:srgbClr val="3E3A92"/>
    <a:srgbClr val="8884CE"/>
    <a:srgbClr val="C4C2E8"/>
    <a:srgbClr val="4843A7"/>
    <a:srgbClr val="95D795"/>
    <a:srgbClr val="B6E4B6"/>
    <a:srgbClr val="CBECCB"/>
    <a:srgbClr val="D6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סגנון בהיר 1 - הדגשה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סגנון בהיר 1 - הדגשה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8603FDC-E32A-4AB5-989C-0864C3EAD2B8}" styleName="סגנון ערכת נושא 2 - הדגשה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088" autoAdjust="0"/>
  </p:normalViewPr>
  <p:slideViewPr>
    <p:cSldViewPr>
      <p:cViewPr varScale="1">
        <p:scale>
          <a:sx n="67" d="100"/>
          <a:sy n="67" d="100"/>
        </p:scale>
        <p:origin x="3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872"/>
    </p:cViewPr>
  </p:sorterViewPr>
  <p:notesViewPr>
    <p:cSldViewPr>
      <p:cViewPr varScale="1">
        <p:scale>
          <a:sx n="53" d="100"/>
          <a:sy n="53" d="100"/>
        </p:scale>
        <p:origin x="-29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argo\&#1502;&#1493;&#1491;&#1500;%20&#1502;&#1499;&#1493;&#1500;&#1493;&#1514;.xlsm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argo\Tables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Graph_im!$C$1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Graph_im!$C$3:$C$14</c:f>
              <c:numCache>
                <c:formatCode>_ * #,##0_ ;_ * \-#,##0_ ;_ * "-"??_ ;_ @_ </c:formatCode>
                <c:ptCount val="12"/>
                <c:pt idx="0">
                  <c:v>7446.2196179164976</c:v>
                </c:pt>
                <c:pt idx="1">
                  <c:v>8287.3855177236401</c:v>
                </c:pt>
                <c:pt idx="2">
                  <c:v>8639.6954087180566</c:v>
                </c:pt>
                <c:pt idx="3">
                  <c:v>7920.9449430377663</c:v>
                </c:pt>
                <c:pt idx="4">
                  <c:v>9007.4165716859807</c:v>
                </c:pt>
                <c:pt idx="5">
                  <c:v>9597.3193297000707</c:v>
                </c:pt>
                <c:pt idx="6">
                  <c:v>9838.9134305931184</c:v>
                </c:pt>
                <c:pt idx="7">
                  <c:v>10404.856724308736</c:v>
                </c:pt>
                <c:pt idx="8">
                  <c:v>10755.7385648737</c:v>
                </c:pt>
                <c:pt idx="9">
                  <c:v>11523.818677901225</c:v>
                </c:pt>
                <c:pt idx="10">
                  <c:v>12705.673941537045</c:v>
                </c:pt>
                <c:pt idx="11">
                  <c:v>13236.233366919852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ser>
          <c:idx val="2"/>
          <c:order val="1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Graph_im!$B$3:$B$14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Graph_im!$D$3:$D$14</c:f>
              <c:numCache>
                <c:formatCode>_ * #,##0_ ;_ * \-#,##0_ ;_ * "-"??_ ;_ @_ </c:formatCode>
                <c:ptCount val="12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B7-4346-8A18-5FD5E6E04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3744"/>
        <c:axId val="361344920"/>
      </c:lineChart>
      <c:catAx>
        <c:axId val="36134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4920"/>
        <c:crosses val="autoZero"/>
        <c:auto val="1"/>
        <c:lblAlgn val="ctr"/>
        <c:lblOffset val="100"/>
        <c:noMultiLvlLbl val="0"/>
      </c:catAx>
      <c:valAx>
        <c:axId val="361344920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aseline="0" dirty="0"/>
                  <a:t>weight, thousands Tons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Graph_im!$D$1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Graph_im!$B$3:$B$45</c:f>
              <c:numCache>
                <c:formatCode>General</c:formatCode>
                <c:ptCount val="4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2024</c:v>
                </c:pt>
                <c:pt idx="19">
                  <c:v>2025</c:v>
                </c:pt>
                <c:pt idx="20">
                  <c:v>2026</c:v>
                </c:pt>
                <c:pt idx="21">
                  <c:v>2027</c:v>
                </c:pt>
                <c:pt idx="22">
                  <c:v>2028</c:v>
                </c:pt>
                <c:pt idx="23">
                  <c:v>2029</c:v>
                </c:pt>
                <c:pt idx="24">
                  <c:v>2030</c:v>
                </c:pt>
                <c:pt idx="25">
                  <c:v>2031</c:v>
                </c:pt>
                <c:pt idx="26">
                  <c:v>2032</c:v>
                </c:pt>
                <c:pt idx="27">
                  <c:v>2033</c:v>
                </c:pt>
                <c:pt idx="28">
                  <c:v>2034</c:v>
                </c:pt>
                <c:pt idx="29">
                  <c:v>2035</c:v>
                </c:pt>
                <c:pt idx="30">
                  <c:v>2036</c:v>
                </c:pt>
                <c:pt idx="31">
                  <c:v>2037</c:v>
                </c:pt>
                <c:pt idx="32">
                  <c:v>2038</c:v>
                </c:pt>
                <c:pt idx="33">
                  <c:v>2039</c:v>
                </c:pt>
                <c:pt idx="34">
                  <c:v>2040</c:v>
                </c:pt>
                <c:pt idx="35">
                  <c:v>2041</c:v>
                </c:pt>
                <c:pt idx="36">
                  <c:v>2042</c:v>
                </c:pt>
                <c:pt idx="37">
                  <c:v>2043</c:v>
                </c:pt>
                <c:pt idx="38">
                  <c:v>2044</c:v>
                </c:pt>
                <c:pt idx="39">
                  <c:v>2045</c:v>
                </c:pt>
                <c:pt idx="40">
                  <c:v>2046</c:v>
                </c:pt>
                <c:pt idx="41">
                  <c:v>2047</c:v>
                </c:pt>
                <c:pt idx="42">
                  <c:v>2048</c:v>
                </c:pt>
              </c:numCache>
            </c:numRef>
          </c:cat>
          <c:val>
            <c:numRef>
              <c:f>Graph_im!$D$3:$D$45</c:f>
              <c:numCache>
                <c:formatCode>_ * #,##0_ ;_ * \-#,##0_ ;_ * "-"??_ ;_ @_ </c:formatCode>
                <c:ptCount val="43"/>
                <c:pt idx="0">
                  <c:v>7373.9231209565378</c:v>
                </c:pt>
                <c:pt idx="1">
                  <c:v>7971.9165962485922</c:v>
                </c:pt>
                <c:pt idx="2">
                  <c:v>8648.8281747600086</c:v>
                </c:pt>
                <c:pt idx="3">
                  <c:v>8016.1026785407239</c:v>
                </c:pt>
                <c:pt idx="4">
                  <c:v>8934.1748244855607</c:v>
                </c:pt>
                <c:pt idx="5">
                  <c:v>9532.6347692859199</c:v>
                </c:pt>
                <c:pt idx="6">
                  <c:v>10214.579697693109</c:v>
                </c:pt>
                <c:pt idx="7">
                  <c:v>10489.739413971627</c:v>
                </c:pt>
                <c:pt idx="8">
                  <c:v>11172.654341034624</c:v>
                </c:pt>
                <c:pt idx="9">
                  <c:v>11646.097864613985</c:v>
                </c:pt>
                <c:pt idx="10">
                  <c:v>12413.14801772658</c:v>
                </c:pt>
                <c:pt idx="11">
                  <c:v>12950.416595598377</c:v>
                </c:pt>
                <c:pt idx="12">
                  <c:v>13847.3650119636</c:v>
                </c:pt>
                <c:pt idx="13">
                  <c:v>14515.055103091992</c:v>
                </c:pt>
                <c:pt idx="14">
                  <c:v>15193.923527579391</c:v>
                </c:pt>
                <c:pt idx="15">
                  <c:v>15904.99062347737</c:v>
                </c:pt>
                <c:pt idx="16">
                  <c:v>16640.93492055171</c:v>
                </c:pt>
                <c:pt idx="17">
                  <c:v>17404.117950345746</c:v>
                </c:pt>
                <c:pt idx="18">
                  <c:v>18192.522856859356</c:v>
                </c:pt>
                <c:pt idx="19">
                  <c:v>19006.570834236871</c:v>
                </c:pt>
                <c:pt idx="20">
                  <c:v>19832.855113801219</c:v>
                </c:pt>
                <c:pt idx="21">
                  <c:v>20691.569243117094</c:v>
                </c:pt>
                <c:pt idx="22">
                  <c:v>21580.748002990618</c:v>
                </c:pt>
                <c:pt idx="23">
                  <c:v>22506.227047085289</c:v>
                </c:pt>
                <c:pt idx="24">
                  <c:v>23460.454936790095</c:v>
                </c:pt>
                <c:pt idx="25">
                  <c:v>24452.439450390455</c:v>
                </c:pt>
                <c:pt idx="26">
                  <c:v>25488.099123021388</c:v>
                </c:pt>
                <c:pt idx="27">
                  <c:v>26552.954471142231</c:v>
                </c:pt>
                <c:pt idx="28">
                  <c:v>27653.590295414491</c:v>
                </c:pt>
                <c:pt idx="29">
                  <c:v>28786.457615242613</c:v>
                </c:pt>
                <c:pt idx="30">
                  <c:v>29906.173241035667</c:v>
                </c:pt>
                <c:pt idx="31">
                  <c:v>31065.408679588476</c:v>
                </c:pt>
                <c:pt idx="32">
                  <c:v>32259.114882457619</c:v>
                </c:pt>
                <c:pt idx="33">
                  <c:v>33495.958627877808</c:v>
                </c:pt>
                <c:pt idx="34">
                  <c:v>34768.613376202964</c:v>
                </c:pt>
                <c:pt idx="35">
                  <c:v>36082.394868007665</c:v>
                </c:pt>
                <c:pt idx="36">
                  <c:v>37447.522676060267</c:v>
                </c:pt>
                <c:pt idx="37">
                  <c:v>38864.340203743646</c:v>
                </c:pt>
                <c:pt idx="38">
                  <c:v>40321.679913340566</c:v>
                </c:pt>
                <c:pt idx="39">
                  <c:v>41826.897584662765</c:v>
                </c:pt>
                <c:pt idx="40">
                  <c:v>43384.154607230317</c:v>
                </c:pt>
                <c:pt idx="41">
                  <c:v>44991.565565910401</c:v>
                </c:pt>
                <c:pt idx="42">
                  <c:v>46648.439983459488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6-45DF-A12D-C2D8E3B71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1347272"/>
        <c:axId val="361349624"/>
      </c:lineChart>
      <c:catAx>
        <c:axId val="361347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9624"/>
        <c:crosses val="autoZero"/>
        <c:auto val="1"/>
        <c:lblAlgn val="ctr"/>
        <c:lblOffset val="100"/>
        <c:noMultiLvlLbl val="0"/>
      </c:catAx>
      <c:valAx>
        <c:axId val="361349624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weight, thousands Tons</a:t>
                </a:r>
                <a:endParaRPr lang="en-US" sz="16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1347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AA-449F-A809-10007D391B63}"/>
            </c:ext>
          </c:extLst>
        </c:ser>
        <c:ser>
          <c:idx val="0"/>
          <c:order val="1"/>
          <c:tx>
            <c:strRef>
              <c:f>גרפים!$K$2</c:f>
              <c:strCache>
                <c:ptCount val="1"/>
                <c:pt idx="0">
                  <c:v>Import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FAA-449F-A809-10007D391B63}"/>
              </c:ext>
            </c:extLst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FAA-449F-A809-10007D391B63}"/>
              </c:ext>
            </c:extLst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4FAA-449F-A809-10007D391B63}"/>
              </c:ext>
            </c:extLst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4FAA-449F-A809-10007D391B63}"/>
              </c:ext>
            </c:extLst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4FAA-449F-A809-10007D391B63}"/>
              </c:ext>
            </c:extLst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4FAA-449F-A809-10007D391B63}"/>
              </c:ext>
            </c:extLst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4FAA-449F-A809-10007D391B63}"/>
              </c:ext>
            </c:extLst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4FAA-449F-A809-10007D391B63}"/>
              </c:ext>
            </c:extLst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4FAA-449F-A809-10007D391B63}"/>
              </c:ext>
            </c:extLst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4FAA-449F-A809-10007D391B63}"/>
              </c:ext>
            </c:extLst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גרפים!$K$16:$K$46</c:f>
              <c:numCache>
                <c:formatCode>0.0</c:formatCode>
                <c:ptCount val="31"/>
                <c:pt idx="0">
                  <c:v>100</c:v>
                </c:pt>
                <c:pt idx="1">
                  <c:v>104.02228294524427</c:v>
                </c:pt>
                <c:pt idx="2">
                  <c:v>108.12799172393103</c:v>
                </c:pt>
                <c:pt idx="3">
                  <c:v>112.43881116056427</c:v>
                </c:pt>
                <c:pt idx="4">
                  <c:v>116.90439398957982</c:v>
                </c:pt>
                <c:pt idx="5">
                  <c:v>121.53461609156626</c:v>
                </c:pt>
                <c:pt idx="6">
                  <c:v>126.31408306064402</c:v>
                </c:pt>
                <c:pt idx="7">
                  <c:v>131.2426780797945</c:v>
                </c:pt>
                <c:pt idx="8">
                  <c:v>136.42995188924371</c:v>
                </c:pt>
                <c:pt idx="9">
                  <c:v>141.81631072091761</c:v>
                </c:pt>
                <c:pt idx="10">
                  <c:v>147.38871042613695</c:v>
                </c:pt>
                <c:pt idx="11">
                  <c:v>153.1791992345911</c:v>
                </c:pt>
                <c:pt idx="12">
                  <c:v>159.14348626356073</c:v>
                </c:pt>
                <c:pt idx="13">
                  <c:v>165.33184981506614</c:v>
                </c:pt>
                <c:pt idx="14">
                  <c:v>171.77640593326316</c:v>
                </c:pt>
                <c:pt idx="15">
                  <c:v>178.39482806042597</c:v>
                </c:pt>
                <c:pt idx="16">
                  <c:v>185.22366544559412</c:v>
                </c:pt>
                <c:pt idx="17">
                  <c:v>192.24278344410513</c:v>
                </c:pt>
                <c:pt idx="18">
                  <c:v>199.18772548366272</c:v>
                </c:pt>
                <c:pt idx="19">
                  <c:v>206.36185840827031</c:v>
                </c:pt>
                <c:pt idx="20">
                  <c:v>213.73691965230947</c:v>
                </c:pt>
                <c:pt idx="21">
                  <c:v>221.35997251532729</c:v>
                </c:pt>
                <c:pt idx="22">
                  <c:v>229.19052667193483</c:v>
                </c:pt>
                <c:pt idx="23">
                  <c:v>237.25722253824131</c:v>
                </c:pt>
                <c:pt idx="24">
                  <c:v>245.61484166267752</c:v>
                </c:pt>
                <c:pt idx="25">
                  <c:v>254.26435418110879</c:v>
                </c:pt>
                <c:pt idx="26">
                  <c:v>263.14505847132335</c:v>
                </c:pt>
                <c:pt idx="27">
                  <c:v>272.29613213108166</c:v>
                </c:pt>
                <c:pt idx="28">
                  <c:v>281.73928561113632</c:v>
                </c:pt>
                <c:pt idx="29">
                  <c:v>291.46389394953974</c:v>
                </c:pt>
                <c:pt idx="30">
                  <c:v>301.46585157548429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4FAA-449F-A809-10007D391B63}"/>
            </c:ext>
          </c:extLst>
        </c:ser>
        <c:ser>
          <c:idx val="3"/>
          <c:order val="2"/>
          <c:tx>
            <c:strRef>
              <c:f>גרפים!$M$2</c:f>
              <c:strCache>
                <c:ptCount val="1"/>
                <c:pt idx="0">
                  <c:v>Containers Unloaded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גרפים!$M$16:$M$46</c:f>
              <c:numCache>
                <c:formatCode>0.0</c:formatCode>
                <c:ptCount val="31"/>
                <c:pt idx="0">
                  <c:v>100</c:v>
                </c:pt>
                <c:pt idx="1">
                  <c:v>104.82178443733903</c:v>
                </c:pt>
                <c:pt idx="2">
                  <c:v>109.72429422097572</c:v>
                </c:pt>
                <c:pt idx="3">
                  <c:v>114.85932962506627</c:v>
                </c:pt>
                <c:pt idx="4">
                  <c:v>120.17401798952054</c:v>
                </c:pt>
                <c:pt idx="5">
                  <c:v>125.68541332816203</c:v>
                </c:pt>
                <c:pt idx="6">
                  <c:v>131.37895073280515</c:v>
                </c:pt>
                <c:pt idx="7">
                  <c:v>137.25767189509276</c:v>
                </c:pt>
                <c:pt idx="8">
                  <c:v>143.22475862134334</c:v>
                </c:pt>
                <c:pt idx="9">
                  <c:v>149.42604044336491</c:v>
                </c:pt>
                <c:pt idx="10">
                  <c:v>155.84732535284272</c:v>
                </c:pt>
                <c:pt idx="11">
                  <c:v>162.53075605099426</c:v>
                </c:pt>
                <c:pt idx="12">
                  <c:v>169.42179914027793</c:v>
                </c:pt>
                <c:pt idx="13">
                  <c:v>176.58550510703279</c:v>
                </c:pt>
                <c:pt idx="14">
                  <c:v>184.06461518852601</c:v>
                </c:pt>
                <c:pt idx="15">
                  <c:v>191.75456448357849</c:v>
                </c:pt>
                <c:pt idx="16">
                  <c:v>199.70290572627235</c:v>
                </c:pt>
                <c:pt idx="17">
                  <c:v>207.8840096319567</c:v>
                </c:pt>
                <c:pt idx="18">
                  <c:v>215.97013738857797</c:v>
                </c:pt>
                <c:pt idx="19">
                  <c:v>224.34166105067018</c:v>
                </c:pt>
                <c:pt idx="20">
                  <c:v>232.96211845782184</c:v>
                </c:pt>
                <c:pt idx="21">
                  <c:v>241.89409753363594</c:v>
                </c:pt>
                <c:pt idx="22">
                  <c:v>251.08468900880561</c:v>
                </c:pt>
                <c:pt idx="23">
                  <c:v>260.57228098511047</c:v>
                </c:pt>
                <c:pt idx="24">
                  <c:v>270.43067503244856</c:v>
                </c:pt>
                <c:pt idx="25">
                  <c:v>280.66235106943685</c:v>
                </c:pt>
                <c:pt idx="26">
                  <c:v>291.18666171148197</c:v>
                </c:pt>
                <c:pt idx="27">
                  <c:v>302.05672738839417</c:v>
                </c:pt>
                <c:pt idx="28">
                  <c:v>313.3025999513124</c:v>
                </c:pt>
                <c:pt idx="29">
                  <c:v>324.91066370417326</c:v>
                </c:pt>
                <c:pt idx="30">
                  <c:v>336.87593230305544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4FAA-449F-A809-10007D391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888"/>
        <c:axId val="366594984"/>
      </c:lineChart>
      <c:catAx>
        <c:axId val="366589888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94984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94984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9888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Graph_ex!$D$2</c:f>
              <c:strCache>
                <c:ptCount val="1"/>
                <c:pt idx="0">
                  <c:v>משקל חזוי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Graph_ex!$B$3:$B$47</c:f>
              <c:numCache>
                <c:formatCode>General</c:formatCode>
                <c:ptCount val="4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  <c:pt idx="27">
                  <c:v>2031</c:v>
                </c:pt>
                <c:pt idx="28">
                  <c:v>2032</c:v>
                </c:pt>
                <c:pt idx="29">
                  <c:v>2033</c:v>
                </c:pt>
                <c:pt idx="30">
                  <c:v>2034</c:v>
                </c:pt>
                <c:pt idx="31">
                  <c:v>2035</c:v>
                </c:pt>
                <c:pt idx="32">
                  <c:v>2036</c:v>
                </c:pt>
                <c:pt idx="33">
                  <c:v>2037</c:v>
                </c:pt>
                <c:pt idx="34">
                  <c:v>2038</c:v>
                </c:pt>
                <c:pt idx="35">
                  <c:v>2039</c:v>
                </c:pt>
                <c:pt idx="36">
                  <c:v>2040</c:v>
                </c:pt>
                <c:pt idx="37">
                  <c:v>2041</c:v>
                </c:pt>
                <c:pt idx="38">
                  <c:v>2042</c:v>
                </c:pt>
                <c:pt idx="39">
                  <c:v>2043</c:v>
                </c:pt>
                <c:pt idx="40">
                  <c:v>2044</c:v>
                </c:pt>
                <c:pt idx="41">
                  <c:v>2045</c:v>
                </c:pt>
                <c:pt idx="42">
                  <c:v>2046</c:v>
                </c:pt>
                <c:pt idx="43">
                  <c:v>2047</c:v>
                </c:pt>
                <c:pt idx="44">
                  <c:v>2048</c:v>
                </c:pt>
              </c:numCache>
            </c:numRef>
          </c:cat>
          <c:val>
            <c:numRef>
              <c:f>Graph_ex!$D$3:$D$47</c:f>
              <c:numCache>
                <c:formatCode>General</c:formatCode>
                <c:ptCount val="45"/>
                <c:pt idx="0">
                  <c:v>3983.4628150743683</c:v>
                </c:pt>
                <c:pt idx="1">
                  <c:v>4180.4950889070751</c:v>
                </c:pt>
                <c:pt idx="2">
                  <c:v>4718.002188513894</c:v>
                </c:pt>
                <c:pt idx="3">
                  <c:v>5188.2086564282436</c:v>
                </c:pt>
                <c:pt idx="4">
                  <c:v>5298.0175829189238</c:v>
                </c:pt>
                <c:pt idx="5">
                  <c:v>4510.4161663685636</c:v>
                </c:pt>
                <c:pt idx="6">
                  <c:v>5142.2162948057876</c:v>
                </c:pt>
                <c:pt idx="7">
                  <c:v>5416.3560959430988</c:v>
                </c:pt>
                <c:pt idx="8">
                  <c:v>5345.2988287571015</c:v>
                </c:pt>
                <c:pt idx="9">
                  <c:v>5141.1571074233916</c:v>
                </c:pt>
                <c:pt idx="10">
                  <c:v>5264.6548936775807</c:v>
                </c:pt>
                <c:pt idx="11">
                  <c:v>4981.9510185578847</c:v>
                </c:pt>
                <c:pt idx="12">
                  <c:v>5529.0438500432701</c:v>
                </c:pt>
                <c:pt idx="13">
                  <c:v>5544.5556884378593</c:v>
                </c:pt>
                <c:pt idx="14">
                  <c:v>5772.5242822129321</c:v>
                </c:pt>
                <c:pt idx="15">
                  <c:v>5968.8862128767587</c:v>
                </c:pt>
                <c:pt idx="16">
                  <c:v>6171.1190086889683</c:v>
                </c:pt>
                <c:pt idx="17">
                  <c:v>6379.3117052213493</c:v>
                </c:pt>
                <c:pt idx="18">
                  <c:v>6593.5535039936076</c:v>
                </c:pt>
                <c:pt idx="19">
                  <c:v>6813.9336177692339</c:v>
                </c:pt>
                <c:pt idx="20">
                  <c:v>7040.5411271663579</c:v>
                </c:pt>
                <c:pt idx="21">
                  <c:v>7273.4648471869805</c:v>
                </c:pt>
                <c:pt idx="22">
                  <c:v>7512.7932024880083</c:v>
                </c:pt>
                <c:pt idx="23">
                  <c:v>7758.6141104015114</c:v>
                </c:pt>
                <c:pt idx="24">
                  <c:v>8011.0148708661281</c:v>
                </c:pt>
                <c:pt idx="25">
                  <c:v>8270.0820625612287</c:v>
                </c:pt>
                <c:pt idx="26">
                  <c:v>8535.9014446447072</c:v>
                </c:pt>
                <c:pt idx="27">
                  <c:v>8808.5578635873208</c:v>
                </c:pt>
                <c:pt idx="28">
                  <c:v>9088.1351646743169</c:v>
                </c:pt>
                <c:pt idx="29">
                  <c:v>9374.7161078106292</c:v>
                </c:pt>
                <c:pt idx="30">
                  <c:v>9668.3822873216704</c:v>
                </c:pt>
                <c:pt idx="31">
                  <c:v>9969.2140554886864</c:v>
                </c:pt>
                <c:pt idx="32">
                  <c:v>10277.290449597436</c:v>
                </c:pt>
                <c:pt idx="33">
                  <c:v>10592.68912231276</c:v>
                </c:pt>
                <c:pt idx="34">
                  <c:v>10915.486275220039</c:v>
                </c:pt>
                <c:pt idx="35">
                  <c:v>11245.756595398725</c:v>
                </c:pt>
                <c:pt idx="36">
                  <c:v>11583.573194913468</c:v>
                </c:pt>
                <c:pt idx="37">
                  <c:v>11929.007553125499</c:v>
                </c:pt>
                <c:pt idx="38">
                  <c:v>12282.129461741428</c:v>
                </c:pt>
                <c:pt idx="39">
                  <c:v>12643.006972528583</c:v>
                </c:pt>
                <c:pt idx="40">
                  <c:v>13011.706347636256</c:v>
                </c:pt>
                <c:pt idx="41">
                  <c:v>13388.292012470356</c:v>
                </c:pt>
                <c:pt idx="42">
                  <c:v>13772.826511076088</c:v>
                </c:pt>
                <c:pt idx="43">
                  <c:v>14165.370463988664</c:v>
                </c:pt>
                <c:pt idx="44">
                  <c:v>14565.982528516783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49-4A96-90E3-84C964FD7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9104"/>
        <c:axId val="366590280"/>
      </c:lineChart>
      <c:catAx>
        <c:axId val="36658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90280"/>
        <c:crosses val="autoZero"/>
        <c:auto val="1"/>
        <c:lblAlgn val="ctr"/>
        <c:lblOffset val="100"/>
        <c:noMultiLvlLbl val="0"/>
      </c:catAx>
      <c:valAx>
        <c:axId val="366590280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 dirty="0">
                    <a:effectLst/>
                  </a:rPr>
                  <a:t>weight, thousands Tons</a:t>
                </a:r>
                <a:endParaRPr lang="en-US" sz="16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58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323481116584594E-2"/>
          <c:y val="5.6822362295995008E-2"/>
          <c:w val="0.92610837438423643"/>
          <c:h val="0.83339464700792698"/>
        </c:manualLayout>
      </c:layout>
      <c:lineChart>
        <c:grouping val="standard"/>
        <c:varyColors val="0"/>
        <c:ser>
          <c:idx val="1"/>
          <c:order val="0"/>
          <c:tx>
            <c:strRef>
              <c:f>גרפים!$J$2</c:f>
              <c:strCache>
                <c:ptCount val="1"/>
                <c:pt idx="0">
                  <c:v>GDP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גרפים!$J$16:$J$46</c:f>
              <c:numCache>
                <c:formatCode>0.0</c:formatCode>
                <c:ptCount val="31"/>
                <c:pt idx="0">
                  <c:v>100</c:v>
                </c:pt>
                <c:pt idx="1">
                  <c:v>103.1043581075493</c:v>
                </c:pt>
                <c:pt idx="2">
                  <c:v>106.25897494250238</c:v>
                </c:pt>
                <c:pt idx="3">
                  <c:v>109.63074902519743</c:v>
                </c:pt>
                <c:pt idx="4">
                  <c:v>113.14150222547204</c:v>
                </c:pt>
                <c:pt idx="5">
                  <c:v>116.79963793183103</c:v>
                </c:pt>
                <c:pt idx="6">
                  <c:v>120.57890030824466</c:v>
                </c:pt>
                <c:pt idx="7">
                  <c:v>124.47502111779136</c:v>
                </c:pt>
                <c:pt idx="8">
                  <c:v>128.51579618398705</c:v>
                </c:pt>
                <c:pt idx="9">
                  <c:v>132.72454395932303</c:v>
                </c:pt>
                <c:pt idx="10">
                  <c:v>137.07898215572772</c:v>
                </c:pt>
                <c:pt idx="11">
                  <c:v>141.61781008836297</c:v>
                </c:pt>
                <c:pt idx="12">
                  <c:v>146.27745098989826</c:v>
                </c:pt>
                <c:pt idx="13">
                  <c:v>151.12086373145053</c:v>
                </c:pt>
                <c:pt idx="14">
                  <c:v>156.18576850033548</c:v>
                </c:pt>
                <c:pt idx="15">
                  <c:v>161.35964164301075</c:v>
                </c:pt>
                <c:pt idx="16">
                  <c:v>166.68693366247237</c:v>
                </c:pt>
                <c:pt idx="17">
                  <c:v>172.13793800999017</c:v>
                </c:pt>
                <c:pt idx="18">
                  <c:v>177.65660674594369</c:v>
                </c:pt>
                <c:pt idx="19">
                  <c:v>183.36265963823985</c:v>
                </c:pt>
                <c:pt idx="20">
                  <c:v>189.21685552426783</c:v>
                </c:pt>
                <c:pt idx="21">
                  <c:v>195.27626900197214</c:v>
                </c:pt>
                <c:pt idx="22">
                  <c:v>201.48637310702742</c:v>
                </c:pt>
                <c:pt idx="23">
                  <c:v>207.88061028373224</c:v>
                </c:pt>
                <c:pt idx="24">
                  <c:v>214.5248197501684</c:v>
                </c:pt>
                <c:pt idx="25">
                  <c:v>221.4165679458639</c:v>
                </c:pt>
                <c:pt idx="26">
                  <c:v>228.47655502137636</c:v>
                </c:pt>
                <c:pt idx="27">
                  <c:v>235.75077146718792</c:v>
                </c:pt>
                <c:pt idx="28">
                  <c:v>243.26294449790038</c:v>
                </c:pt>
                <c:pt idx="29">
                  <c:v>250.99662856813674</c:v>
                </c:pt>
                <c:pt idx="30">
                  <c:v>258.94362942349522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AE-4AD1-B01A-0D0C43DA791C}"/>
            </c:ext>
          </c:extLst>
        </c:ser>
        <c:ser>
          <c:idx val="0"/>
          <c:order val="1"/>
          <c:tx>
            <c:strRef>
              <c:f>גרפים!$N$2</c:f>
              <c:strCache>
                <c:ptCount val="1"/>
                <c:pt idx="0">
                  <c:v>Export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86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F1AE-4AD1-B01A-0D0C43DA791C}"/>
              </c:ext>
            </c:extLst>
          </c:dPt>
          <c:dPt>
            <c:idx val="87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F1AE-4AD1-B01A-0D0C43DA791C}"/>
              </c:ext>
            </c:extLst>
          </c:dPt>
          <c:dPt>
            <c:idx val="88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F1AE-4AD1-B01A-0D0C43DA791C}"/>
              </c:ext>
            </c:extLst>
          </c:dPt>
          <c:dPt>
            <c:idx val="89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F1AE-4AD1-B01A-0D0C43DA791C}"/>
              </c:ext>
            </c:extLst>
          </c:dPt>
          <c:dPt>
            <c:idx val="90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F1AE-4AD1-B01A-0D0C43DA791C}"/>
              </c:ext>
            </c:extLst>
          </c:dPt>
          <c:dPt>
            <c:idx val="91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F1AE-4AD1-B01A-0D0C43DA791C}"/>
              </c:ext>
            </c:extLst>
          </c:dPt>
          <c:dPt>
            <c:idx val="92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F1AE-4AD1-B01A-0D0C43DA791C}"/>
              </c:ext>
            </c:extLst>
          </c:dPt>
          <c:dPt>
            <c:idx val="93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F1AE-4AD1-B01A-0D0C43DA791C}"/>
              </c:ext>
            </c:extLst>
          </c:dPt>
          <c:dPt>
            <c:idx val="94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F1AE-4AD1-B01A-0D0C43DA791C}"/>
              </c:ext>
            </c:extLst>
          </c:dPt>
          <c:dPt>
            <c:idx val="95"/>
            <c:marker>
              <c:symbol val="square"/>
              <c:size val="3"/>
              <c:spPr>
                <a:noFill/>
                <a:ln>
                  <a:solidFill>
                    <a:srgbClr val="FF0000"/>
                  </a:solidFill>
                  <a:prstDash val="solid"/>
                </a:ln>
              </c:spPr>
            </c:marker>
            <c:bubble3D val="0"/>
            <c:spPr>
              <a:ln w="3175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F1AE-4AD1-B01A-0D0C43DA791C}"/>
              </c:ext>
            </c:extLst>
          </c:dPt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גרפים!$N$16:$N$46</c:f>
              <c:numCache>
                <c:formatCode>0.0</c:formatCode>
                <c:ptCount val="31"/>
                <c:pt idx="0">
                  <c:v>100</c:v>
                </c:pt>
                <c:pt idx="1">
                  <c:v>103.82084213561906</c:v>
                </c:pt>
                <c:pt idx="2">
                  <c:v>107.79117033316565</c:v>
                </c:pt>
                <c:pt idx="3">
                  <c:v>111.91532620357032</c:v>
                </c:pt>
                <c:pt idx="4">
                  <c:v>116.1977170492882</c:v>
                </c:pt>
                <c:pt idx="5">
                  <c:v>120.64281278667353</c:v>
                </c:pt>
                <c:pt idx="6">
                  <c:v>125.25514284583437</c:v>
                </c:pt>
                <c:pt idx="7">
                  <c:v>130.03929303330935</c:v>
                </c:pt>
                <c:pt idx="8">
                  <c:v>134.99990234538089</c:v>
                </c:pt>
                <c:pt idx="9">
                  <c:v>140.14165972198322</c:v>
                </c:pt>
                <c:pt idx="10">
                  <c:v>145.46930073302627</c:v>
                </c:pt>
                <c:pt idx="11">
                  <c:v>150.9876041906015</c:v>
                </c:pt>
                <c:pt idx="12">
                  <c:v>156.70138868199004</c:v>
                </c:pt>
                <c:pt idx="13">
                  <c:v>162.6155090196784</c:v>
                </c:pt>
                <c:pt idx="14">
                  <c:v>168.73485260576109</c:v>
                </c:pt>
                <c:pt idx="15">
                  <c:v>175.06433570915021</c:v>
                </c:pt>
                <c:pt idx="16">
                  <c:v>181.60889965497239</c:v>
                </c:pt>
                <c:pt idx="17">
                  <c:v>188.37350692639981</c:v>
                </c:pt>
                <c:pt idx="18">
                  <c:v>195.36313717996515</c:v>
                </c:pt>
                <c:pt idx="19">
                  <c:v>202.58278317614634</c:v>
                </c:pt>
                <c:pt idx="20">
                  <c:v>210.03744662768437</c:v>
                </c:pt>
                <c:pt idx="21">
                  <c:v>217.73213396873192</c:v>
                </c:pt>
                <c:pt idx="22">
                  <c:v>225.67185204850369</c:v>
                </c:pt>
                <c:pt idx="23">
                  <c:v>233.86160375364921</c:v>
                </c:pt>
                <c:pt idx="24">
                  <c:v>242.30638356405655</c:v>
                </c:pt>
                <c:pt idx="25">
                  <c:v>251.0111730472664</c:v>
                </c:pt>
                <c:pt idx="26">
                  <c:v>259.98093629708472</c:v>
                </c:pt>
                <c:pt idx="27">
                  <c:v>269.22061532238433</c:v>
                </c:pt>
                <c:pt idx="28">
                  <c:v>278.73512539242626</c:v>
                </c:pt>
                <c:pt idx="29">
                  <c:v>288.52935034535216</c:v>
                </c:pt>
                <c:pt idx="30">
                  <c:v>298.6081378667979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F1AE-4AD1-B01A-0D0C43DA791C}"/>
            </c:ext>
          </c:extLst>
        </c:ser>
        <c:ser>
          <c:idx val="3"/>
          <c:order val="2"/>
          <c:tx>
            <c:strRef>
              <c:f>גרפים!$O$2</c:f>
              <c:strCache>
                <c:ptCount val="1"/>
                <c:pt idx="0">
                  <c:v>Containers loaded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גרפים!$A$16:$A$46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גרפים!$O$16:$O$46</c:f>
              <c:numCache>
                <c:formatCode>0.0</c:formatCode>
                <c:ptCount val="31"/>
                <c:pt idx="0">
                  <c:v>100</c:v>
                </c:pt>
                <c:pt idx="1">
                  <c:v>103.40166487075477</c:v>
                </c:pt>
                <c:pt idx="2">
                  <c:v>106.90503334397812</c:v>
                </c:pt>
                <c:pt idx="3">
                  <c:v>110.51164782239428</c:v>
                </c:pt>
                <c:pt idx="4">
                  <c:v>114.22305358351701</c:v>
                </c:pt>
                <c:pt idx="5">
                  <c:v>118.04079609964103</c:v>
                </c:pt>
                <c:pt idx="6">
                  <c:v>121.9664185538484</c:v>
                </c:pt>
                <c:pt idx="7">
                  <c:v>126.00145952783508</c:v>
                </c:pt>
                <c:pt idx="8">
                  <c:v>130.14745084117573</c:v>
                </c:pt>
                <c:pt idx="9">
                  <c:v>134.4059155248317</c:v>
                </c:pt>
                <c:pt idx="10">
                  <c:v>138.77836591438395</c:v>
                </c:pt>
                <c:pt idx="11">
                  <c:v>143.26630185071897</c:v>
                </c:pt>
                <c:pt idx="12">
                  <c:v>147.87120897778914</c:v>
                </c:pt>
                <c:pt idx="13">
                  <c:v>152.59455712866239</c:v>
                </c:pt>
                <c:pt idx="14">
                  <c:v>157.43779879242578</c:v>
                </c:pt>
                <c:pt idx="15">
                  <c:v>162.40236765564157</c:v>
                </c:pt>
                <c:pt idx="16">
                  <c:v>167.48967721302051</c:v>
                </c:pt>
                <c:pt idx="17">
                  <c:v>172.70111944279131</c:v>
                </c:pt>
                <c:pt idx="18">
                  <c:v>178.03806354293195</c:v>
                </c:pt>
                <c:pt idx="19">
                  <c:v>183.50185472501798</c:v>
                </c:pt>
                <c:pt idx="20">
                  <c:v>189.0938130629313</c:v>
                </c:pt>
                <c:pt idx="21">
                  <c:v>194.81523239409563</c:v>
                </c:pt>
                <c:pt idx="22">
                  <c:v>200.66737927125419</c:v>
                </c:pt>
                <c:pt idx="23">
                  <c:v>206.65149196310426</c:v>
                </c:pt>
                <c:pt idx="24">
                  <c:v>212.76877950235317</c:v>
                </c:pt>
                <c:pt idx="25">
                  <c:v>219.02042077996785</c:v>
                </c:pt>
                <c:pt idx="26">
                  <c:v>225.40756368456783</c:v>
                </c:pt>
                <c:pt idx="27">
                  <c:v>231.93132428605173</c:v>
                </c:pt>
                <c:pt idx="28">
                  <c:v>238.59278606267191</c:v>
                </c:pt>
                <c:pt idx="29">
                  <c:v>245.39299917086331</c:v>
                </c:pt>
                <c:pt idx="30">
                  <c:v>252.33297975721683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F1AE-4AD1-B01A-0D0C43DA7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587536"/>
        <c:axId val="366587928"/>
      </c:lineChart>
      <c:catAx>
        <c:axId val="366587536"/>
        <c:scaling>
          <c:orientation val="minMax"/>
        </c:scaling>
        <c:delete val="0"/>
        <c:axPos val="b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928"/>
        <c:crossesAt val="0"/>
        <c:auto val="0"/>
        <c:lblAlgn val="ctr"/>
        <c:lblOffset val="100"/>
        <c:tickLblSkip val="4"/>
        <c:tickMarkSkip val="4"/>
        <c:noMultiLvlLbl val="0"/>
      </c:catAx>
      <c:valAx>
        <c:axId val="366587928"/>
        <c:scaling>
          <c:orientation val="minMax"/>
          <c:min val="4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333333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6587536"/>
        <c:crosses val="autoZero"/>
        <c:crossBetween val="between"/>
        <c:minorUnit val="1.0465277342808248"/>
      </c:valAx>
      <c:spPr>
        <a:noFill/>
        <a:ln w="3175">
          <a:solidFill>
            <a:srgbClr val="33333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9343065693430656E-2"/>
          <c:y val="6.666701662292214E-2"/>
          <c:w val="0.23905109489051099"/>
          <c:h val="0.30666771653543307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48:40.225" idx="4">
    <p:pos x="5184" y="1878"/>
    <p:text>This phrase in parentheses seems redundant. I suggest deleting it.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22:53.922" idx="1">
    <p:pos x="5234" y="1695"/>
    <p:text>This could use some explanation.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35:29.500" idx="2">
    <p:pos x="2847" y="1336"/>
    <p:text>This is the phrase, I verified. See for example: https://lloydslist.maritimeintelligence.informa.com/LL1123851/US-container-imports-surge-to-record-levels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1-01T12:38:39.621" idx="3">
    <p:pos x="1519" y="1953"/>
    <p:text>Is this Palestinian Authority and Gaza? If so, consider writing out fully.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0.40702</cdr:x>
      <cdr:y>0.11703</cdr:y>
    </cdr:from>
    <cdr:to>
      <cdr:x>0.40708</cdr:x>
      <cdr:y>0.79451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863937D1-B845-4A75-A7ED-36FD1BE786C6}"/>
            </a:ext>
          </a:extLst>
        </cdr:cNvPr>
        <cdr:cNvCxnSpPr/>
      </cdr:nvCxnSpPr>
      <cdr:spPr bwMode="auto">
        <a:xfrm xmlns:a="http://schemas.openxmlformats.org/drawingml/2006/main" flipH="1" flipV="1">
          <a:off x="2463552" y="513127"/>
          <a:ext cx="364" cy="297057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0.31282</cdr:x>
      <cdr:y>0.18306</cdr:y>
    </cdr:from>
    <cdr:to>
      <cdr:x>0.58645</cdr:x>
      <cdr:y>0.38529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1893384" y="802689"/>
          <a:ext cx="1656202" cy="8867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9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        </a:t>
          </a:r>
          <a:r>
            <a:rPr lang="en-US" sz="1400" b="1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2017</a:t>
          </a:r>
        </a:p>
        <a:p xmlns:a="http://schemas.openxmlformats.org/drawingml/2006/main">
          <a:pPr eaLnBrk="0" hangingPunct="0"/>
          <a:endParaRPr lang="en-US" sz="300" b="0" i="0" dirty="0">
            <a:solidFill>
              <a:schemeClr val="bg2"/>
            </a:solidFill>
            <a:latin typeface="+mn-lt"/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4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history</a:t>
          </a:r>
          <a:r>
            <a:rPr lang="en-US" sz="1400" b="0" i="0" baseline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rPr>
            <a:t>     projections</a:t>
          </a:r>
          <a:endParaRPr lang="en-US" sz="1400" b="0" i="0" dirty="0">
            <a:solidFill>
              <a:sysClr val="windowText" lastClr="000000"/>
            </a:solidFill>
            <a:latin typeface="+mn-lt"/>
            <a:ea typeface="Times New Roman" charset="0"/>
            <a:cs typeface="Times New Roman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0.42221</cdr:x>
      <cdr:y>0.07438</cdr:y>
    </cdr:from>
    <cdr:to>
      <cdr:x>0.42833</cdr:x>
      <cdr:y>0.83233</cdr:y>
    </cdr:to>
    <cdr:cxnSp macro="">
      <cdr:nvCxnSpPr>
        <cdr:cNvPr id="2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863937D1-B845-4A75-A7ED-36FD1BE786C6}"/>
            </a:ext>
          </a:extLst>
        </cdr:cNvPr>
        <cdr:cNvCxnSpPr/>
      </cdr:nvCxnSpPr>
      <cdr:spPr bwMode="auto">
        <a:xfrm xmlns:a="http://schemas.openxmlformats.org/drawingml/2006/main" flipV="1">
          <a:off x="2384763" y="257176"/>
          <a:ext cx="34587" cy="2620655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bg1">
              <a:lumMod val="65000"/>
            </a:schemeClr>
          </a:solidFill>
          <a:prstDash val="lg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57CA45-1EE7-4128-AA35-BF592749E5D6}" type="datetimeFigureOut">
              <a:rPr lang="he-IL" smtClean="0"/>
              <a:pPr/>
              <a:t>כ"ג/חשון/תשע"ט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AA304A-0A2D-455E-918F-39CC68131C4C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4923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BB49F2-CF78-42B2-942E-83F9279EA573}" type="datetimeFigureOut">
              <a:rPr lang="he-IL" smtClean="0"/>
              <a:pPr/>
              <a:t>כ"ג/חשון/תשע"ט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1DE5B14-4842-44C9-A46E-890CADB8DA4A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9856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49D97-60C8-48B5-BC09-490A01AD6256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30 October 2018</a:t>
            </a:r>
            <a:endParaRPr lang="he-I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F895-E3FA-4CF6-9C6F-B84D5FA89BE4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9BB0-CD7C-46AD-B5A5-4697D8567216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598-925F-4632-B7C3-2CC259D1BA68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8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1A4C-4F3F-4530-BD8E-A66A70A957FA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05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6411A-9725-4D5B-911F-3D3ED5DA2DB0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5D2E-4312-4BEB-A2E4-D562FFFEF76F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80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9826-567A-4BEE-A89A-4DD056D57CE5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1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06502-2E99-4A2A-83C5-60195F6A8E11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43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0DE5-C91C-4834-8505-705C88E989B7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1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183-206F-4A81-9D3C-A12E0ADFF2CE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8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E358-C20B-47B6-B365-442F2D3AB5C5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28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DEC9-8D75-4608-9349-2AD817AECDAA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759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8F05A-0FD6-44AE-9D16-D8668C02B85D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CAED-E644-4218-917F-3BC21FAE280E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2E64-76D2-4069-A18E-7C7EB6B32B2B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4881-F212-4668-87F3-CF966060064E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2BA8-A466-4201-AF00-02E052158B2F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C78A-E7B6-4C65-ABCB-EF6144BA1209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7B10-0E3C-4C6C-AF3E-5EC4195A7F13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38BE-4DF0-4F9F-9FF8-E4F3A1410637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78358" y="16248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995592" y="61207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9D77-D46F-404D-B8B1-942F53AB4A2E}" type="datetime1">
              <a:rPr lang="en-US" smtClean="0"/>
              <a:t>11/1/2018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-1488" y="61364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30 October 2018</a:t>
            </a:r>
            <a:endParaRPr lang="he-IL" dirty="0"/>
          </a:p>
        </p:txBody>
      </p:sp>
      <p:sp>
        <p:nvSpPr>
          <p:cNvPr id="7" name="מלבן 8"/>
          <p:cNvSpPr/>
          <p:nvPr userDrawn="1"/>
        </p:nvSpPr>
        <p:spPr>
          <a:xfrm>
            <a:off x="14808" y="6535737"/>
            <a:ext cx="9156700" cy="311422"/>
          </a:xfrm>
          <a:prstGeom prst="rect">
            <a:avLst/>
          </a:prstGeom>
          <a:solidFill>
            <a:srgbClr val="92A391"/>
          </a:solidFill>
          <a:ln>
            <a:solidFill>
              <a:srgbClr val="92A3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Macr</a:t>
            </a:r>
            <a:r>
              <a:rPr lang="en-US" sz="1400" kern="1200" baseline="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 Analytics, Economic research and consulting, Jonathan Katz, Macro  consulting  and  forecast</a:t>
            </a:r>
            <a:r>
              <a:rPr lang="he-IL" sz="1400" kern="12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3500" kern="1200">
          <a:solidFill>
            <a:srgbClr val="48A23E"/>
          </a:solidFill>
          <a:latin typeface="+mj-lt"/>
          <a:ea typeface="+mj-ea"/>
          <a:cs typeface="Aharoni" pitchFamily="2" charset="-79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B0F5-FE08-41F4-9A9B-8DD3D75EDF67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4E95-13C2-43DB-9740-341CF6AE5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4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19585" y="3286327"/>
            <a:ext cx="9144000" cy="576000"/>
          </a:xfrm>
          <a:prstGeom prst="rect">
            <a:avLst/>
          </a:prstGeom>
          <a:solidFill>
            <a:srgbClr val="48A2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0" y="0"/>
            <a:ext cx="9144000" cy="3276000"/>
          </a:xfrm>
          <a:prstGeom prst="rect">
            <a:avLst/>
          </a:prstGeom>
          <a:solidFill>
            <a:srgbClr val="6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058884"/>
            <a:ext cx="9144000" cy="822531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Forecasting Cargo Throughput in Israeli Ports</a:t>
            </a:r>
            <a:br>
              <a:rPr lang="he-IL" sz="3400" b="1" dirty="0">
                <a:solidFill>
                  <a:schemeClr val="bg1"/>
                </a:solidFill>
                <a:cs typeface="+mn-cs"/>
              </a:rPr>
            </a:br>
            <a:r>
              <a:rPr lang="he-IL" sz="3200" b="1" dirty="0">
                <a:solidFill>
                  <a:schemeClr val="bg1"/>
                </a:solidFill>
                <a:cs typeface="+mj-cs"/>
              </a:rPr>
              <a:t>2018-2048</a:t>
            </a:r>
            <a:endParaRPr lang="he-IL" sz="32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" name="כותרת 1"/>
          <p:cNvSpPr txBox="1">
            <a:spLocks/>
          </p:cNvSpPr>
          <p:nvPr/>
        </p:nvSpPr>
        <p:spPr>
          <a:xfrm>
            <a:off x="632261" y="3214255"/>
            <a:ext cx="7918648" cy="64807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Sani Ziv, Jonathan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 Katz, Oren S</a:t>
            </a:r>
            <a:r>
              <a:rPr lang="en-US" sz="3200" dirty="0">
                <a:solidFill>
                  <a:prstClr val="white"/>
                </a:solidFill>
                <a:latin typeface="+mj-lt"/>
                <a:ea typeface="+mj-ea"/>
                <a:cs typeface="Arial"/>
              </a:rPr>
              <a:t>h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apir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5334884"/>
            <a:ext cx="51714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800" dirty="0">
                <a:solidFill>
                  <a:srgbClr val="62578B"/>
                </a:solidFill>
              </a:rPr>
              <a:t>November 5, 2018</a:t>
            </a:r>
            <a:endParaRPr lang="he-IL" sz="2800" dirty="0">
              <a:solidFill>
                <a:srgbClr val="6257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29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400" b="1" dirty="0"/>
              <a:t>Macro Economic Forecast, Supply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32184"/>
              </p:ext>
            </p:extLst>
          </p:nvPr>
        </p:nvGraphicFramePr>
        <p:xfrm>
          <a:off x="827584" y="1196752"/>
          <a:ext cx="7776865" cy="45925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Population,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billions 2017 NIS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2,488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3,405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capita,   thousands 2017 NIS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Employees,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per employee, thousands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Population: CBS Population Forecast, Macro Economic Forecasts</a:t>
            </a:r>
          </a:p>
        </p:txBody>
      </p:sp>
    </p:spTree>
    <p:extLst>
      <p:ext uri="{BB962C8B-B14F-4D97-AF65-F5344CB8AC3E}">
        <p14:creationId xmlns:p14="http://schemas.microsoft.com/office/powerpoint/2010/main" val="391803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8" y="138512"/>
            <a:ext cx="7318176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400" b="1" dirty="0"/>
              <a:t>Macro Economic Forecast, Demand Side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968023"/>
              </p:ext>
            </p:extLst>
          </p:nvPr>
        </p:nvGraphicFramePr>
        <p:xfrm>
          <a:off x="539549" y="1052736"/>
          <a:ext cx="8064900" cy="48668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38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4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1446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6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GDP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GDP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Private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Public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Consumption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Investment, total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Exports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Goods and Services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Imports,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Goods and Services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49" y="6119553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Population: Macro Economic Forecasts</a:t>
            </a:r>
          </a:p>
        </p:txBody>
      </p:sp>
    </p:spTree>
    <p:extLst>
      <p:ext uri="{BB962C8B-B14F-4D97-AF65-F5344CB8AC3E}">
        <p14:creationId xmlns:p14="http://schemas.microsoft.com/office/powerpoint/2010/main" val="67382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/>
              <a:t>Container Imports – Unloaded</a:t>
            </a:r>
            <a:br>
              <a:rPr lang="en-US" sz="4200" dirty="0"/>
            </a:br>
            <a:r>
              <a:rPr lang="en-US" sz="3800" dirty="0"/>
              <a:t>(not including empty containers or trans-shipments)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448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670178" y="2023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Imports – Unloaded 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700808"/>
            <a:ext cx="8229600" cy="3528618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Identifies the value in constant price (volume) of import demand in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Translates the value of goods into container trade with a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69 series of import items (foreign trade) were aggregated into 3 main series using an econometric  model.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600" dirty="0"/>
              <a:t>The criteria was to achieve the best fit (R-square).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314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Imports – Unloaded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– Import items of non-durable consumer goods.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– Import items of durable consumer goods.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– Import items of raw materials.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Y –  Container weight, unloaded (in tonnage)</a:t>
            </a:r>
            <a:endParaRPr lang="he-IL" sz="2400" dirty="0"/>
          </a:p>
          <a:p>
            <a:pPr marL="0" lvl="0" indent="0" algn="l" rtl="0">
              <a:buNone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7983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6463"/>
              </p:ext>
            </p:extLst>
          </p:nvPr>
        </p:nvGraphicFramePr>
        <p:xfrm>
          <a:off x="358141" y="894352"/>
          <a:ext cx="8595358" cy="5682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goods -Durable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goods –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Non-durable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מזון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בסיסי, כולל שטיחים, מרבדים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מנועים, משאבות ומדחסים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קלים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ריהוט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חלפים, רכיבים ואביזריהם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משקאות חריפים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למשק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עץ ומוצריו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טבק וסיגריות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 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בדים וחוטים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הלבשה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מוצרים לאחזקת משק הבית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לתעשייה האופטית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הנעלה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רפואי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יקרות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מכשירי רדיו טלוויזיות וגרמופונים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מתכות אל-ברזליות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ציוד צילום, כלי נגינה וציוד אחר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גומי ופלסטיקה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מוצרי בידור ותחביב אחרים ואביזרי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תעשיות כימיות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ספרים ועיתונים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נייר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תמרוקים ומוצרים לטיפול אישי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כלים ומכשירים קטנים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חפצים אישיים אחרים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חלקים למכונות וציוד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ts val="1300"/>
                        </a:lnSpc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צורכי כתיבה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j-cs"/>
                        </a:rPr>
                        <a:t>4,857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5,167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20,501</a:t>
                      </a: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81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20" y="215454"/>
            <a:ext cx="6552728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Explanatory Variables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232761"/>
              </p:ext>
            </p:extLst>
          </p:nvPr>
        </p:nvGraphicFramePr>
        <p:xfrm>
          <a:off x="1547664" y="1310269"/>
          <a:ext cx="6408713" cy="466998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69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US" sz="2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 of total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1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2008-2017</a:t>
                      </a:r>
                    </a:p>
                    <a:p>
                      <a:pPr marL="0" algn="ctr" defTabSz="914400" rtl="0" eaLnBrk="1" fontAlgn="b" latinLnBrk="0" hangingPunct="1"/>
                      <a:endParaRPr lang="en-US" sz="21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Durable Goods.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4,677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5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Non- durable Goods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5,311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Raw Materials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21,829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06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r>
                        <a:rPr lang="en-US" sz="2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(X1+X2+X3)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31,817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317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251519" y="215454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Imports, Unloaded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17</a:t>
            </a:fld>
            <a:endParaRPr lang="he-IL" dirty="0"/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488066"/>
              </p:ext>
            </p:extLst>
          </p:nvPr>
        </p:nvGraphicFramePr>
        <p:xfrm>
          <a:off x="1196897" y="1334860"/>
          <a:ext cx="6813480" cy="375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0480B20-55C4-471F-88C0-A32B996673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419789"/>
              </p:ext>
            </p:extLst>
          </p:nvPr>
        </p:nvGraphicFramePr>
        <p:xfrm>
          <a:off x="1547665" y="5299075"/>
          <a:ext cx="6336704" cy="794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4" imgW="2692080" imgH="507960" progId="Equation.DSMT4">
                  <p:embed/>
                </p:oleObj>
              </mc:Choice>
              <mc:Fallback>
                <p:oleObj name="Equation" r:id="rId4" imgW="26920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665" y="5299075"/>
                        <a:ext cx="6336704" cy="794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643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Imports, Unloaded 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18</a:t>
            </a:fld>
            <a:endParaRPr lang="he-IL" dirty="0"/>
          </a:p>
        </p:txBody>
      </p:sp>
      <p:graphicFrame>
        <p:nvGraphicFramePr>
          <p:cNvPr id="8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798850"/>
              </p:ext>
            </p:extLst>
          </p:nvPr>
        </p:nvGraphicFramePr>
        <p:xfrm>
          <a:off x="1187624" y="1556792"/>
          <a:ext cx="6840760" cy="4075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381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Imports,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19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987823"/>
              </p:ext>
            </p:extLst>
          </p:nvPr>
        </p:nvGraphicFramePr>
        <p:xfrm>
          <a:off x="827581" y="1206935"/>
          <a:ext cx="7776865" cy="46367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4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350.5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520.7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757.8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1,070.3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Consumer – Durable,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 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5,025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8,271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12,744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18,886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Consumer – Non- durable,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14,534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26,791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42,048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Raw Materials,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millions2010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22,750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30,710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40,747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54,120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Containers cargo model</a:t>
            </a:r>
          </a:p>
        </p:txBody>
      </p:sp>
    </p:spTree>
    <p:extLst>
      <p:ext uri="{BB962C8B-B14F-4D97-AF65-F5344CB8AC3E}">
        <p14:creationId xmlns:p14="http://schemas.microsoft.com/office/powerpoint/2010/main" val="78659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335057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/>
              <a:t>Cargo Forecasting Model</a:t>
            </a:r>
            <a:r>
              <a:rPr lang="he-IL" sz="4000" dirty="0"/>
              <a:t>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484784"/>
            <a:ext cx="8229600" cy="468052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800" dirty="0"/>
              <a:t>The cargo forecasting model was developed in the framework of the strategic development master plan led by Israel Ports Company.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800" dirty="0"/>
              <a:t>The </a:t>
            </a:r>
            <a:r>
              <a:rPr lang="en-GB" sz="2800" dirty="0"/>
              <a:t>model is intended to forecast demand for container cargo, bulk cargo, and general cargo in Israel for the years 2018-2048.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20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/>
              <a:t>GDP, Import and Containers Unloaded</a:t>
            </a:r>
            <a:br>
              <a:rPr lang="en-US" sz="3600" dirty="0"/>
            </a:br>
            <a:r>
              <a:rPr lang="en-US" sz="3600" dirty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20</a:t>
            </a:fld>
            <a:endParaRPr lang="he-IL" dirty="0"/>
          </a:p>
        </p:txBody>
      </p:sp>
      <p:graphicFrame>
        <p:nvGraphicFramePr>
          <p:cNvPr id="7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602975"/>
              </p:ext>
            </p:extLst>
          </p:nvPr>
        </p:nvGraphicFramePr>
        <p:xfrm>
          <a:off x="1079624" y="1484784"/>
          <a:ext cx="716478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4515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Imports, Unloaded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22407"/>
              </p:ext>
            </p:extLst>
          </p:nvPr>
        </p:nvGraphicFramePr>
        <p:xfrm>
          <a:off x="827581" y="1206935"/>
          <a:ext cx="7776865" cy="4874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796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225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13,847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21,581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32,259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46,648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7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20 ft,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769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1,108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Containers, Unloaded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Thousands units, 40 ft.</a:t>
                      </a:r>
                      <a:endParaRPr lang="he-IL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1,147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0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% of 40</a:t>
                      </a:r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ft. containers out of total number of units</a:t>
                      </a:r>
                      <a:endParaRPr lang="he-IL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38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Unloaded,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TEU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1,267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2,037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3,062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4,432 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4.2%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485807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755576" y="2132856"/>
            <a:ext cx="7992888" cy="1341338"/>
          </a:xfrm>
        </p:spPr>
        <p:txBody>
          <a:bodyPr>
            <a:normAutofit fontScale="90000"/>
          </a:bodyPr>
          <a:lstStyle/>
          <a:p>
            <a:pPr algn="l" rtl="0">
              <a:lnSpc>
                <a:spcPts val="3500"/>
              </a:lnSpc>
            </a:pPr>
            <a:r>
              <a:rPr lang="en-US" sz="4200" dirty="0"/>
              <a:t>Container Exports – Loaded</a:t>
            </a:r>
            <a:br>
              <a:rPr lang="en-US" sz="4200" dirty="0"/>
            </a:br>
            <a:r>
              <a:rPr lang="en-US" sz="3800" dirty="0"/>
              <a:t>(not including empty containers or trans-shipment)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1298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75656" y="215004"/>
            <a:ext cx="6112363" cy="987127"/>
          </a:xfrm>
        </p:spPr>
        <p:txBody>
          <a:bodyPr>
            <a:normAutofit fontScale="90000"/>
          </a:bodyPr>
          <a:lstStyle/>
          <a:p>
            <a:pPr rtl="0"/>
            <a:r>
              <a:rPr lang="en-US" sz="3600" dirty="0"/>
              <a:t>Container Exports – Loaded</a:t>
            </a:r>
            <a:br>
              <a:rPr lang="en-US" sz="3600" dirty="0"/>
            </a:br>
            <a:r>
              <a:rPr lang="en-US" sz="3600" dirty="0"/>
              <a:t>The Model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229600" cy="3096570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Identifies the value in constant price (volume) of exports from Israel.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Translates the value of goods into container trade using a statistical model.  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22 series of industrial and  agricultural export (foreign trade) were aggregated into 3 main series using an econometric model.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The criteria was to achieve the best  fit (R-square).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75691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15616" y="383182"/>
            <a:ext cx="7056784" cy="987127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Exports – Loaded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340542"/>
            <a:ext cx="8229600" cy="4680520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– Export of electronic, optical and medical products. </a:t>
            </a:r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2 </a:t>
            </a:r>
            <a:r>
              <a:rPr lang="en-US" sz="2400" dirty="0"/>
              <a:t>– Export of traditional industrial products.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– Export of agricultural products.</a:t>
            </a:r>
            <a:r>
              <a:rPr lang="en-US" sz="2400" baseline="-25000" dirty="0"/>
              <a:t> </a:t>
            </a:r>
            <a:endParaRPr lang="he-IL" sz="2400" dirty="0"/>
          </a:p>
          <a:p>
            <a:pPr algn="l" rtl="0">
              <a:lnSpc>
                <a:spcPct val="150000"/>
              </a:lnSpc>
            </a:pPr>
            <a:r>
              <a:rPr lang="en-US" sz="2400" dirty="0"/>
              <a:t>Y –  Container weight loaded (in tons)</a:t>
            </a:r>
            <a:endParaRPr lang="he-IL" sz="2400" dirty="0"/>
          </a:p>
          <a:p>
            <a:pPr marL="0" lvl="0" indent="0" algn="l" rtl="0">
              <a:buNone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7846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358141" y="199344"/>
            <a:ext cx="8595358" cy="834244"/>
          </a:xfrm>
        </p:spPr>
        <p:txBody>
          <a:bodyPr>
            <a:normAutofit/>
          </a:bodyPr>
          <a:lstStyle/>
          <a:p>
            <a:pPr algn="l" rtl="0"/>
            <a:r>
              <a:rPr lang="en-US" sz="3636" dirty="0"/>
              <a:t>Explanatory Variables</a:t>
            </a:r>
            <a:endParaRPr lang="he-IL" sz="3636" dirty="0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25</a:t>
            </a:fld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87257"/>
              </p:ext>
            </p:extLst>
          </p:nvPr>
        </p:nvGraphicFramePr>
        <p:xfrm>
          <a:off x="358141" y="894352"/>
          <a:ext cx="8595358" cy="5071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4488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&amp; Chemical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Products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Traditional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Industrial Exports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Exports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Item</a:t>
                      </a:r>
                      <a:endParaRPr lang="he-IL" sz="1300" b="0" i="0" baseline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baseline="0" dirty="0"/>
                        <a:t>Value in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baseline="0" dirty="0"/>
                        <a:t>Millions  2010 US$</a:t>
                      </a:r>
                      <a:endParaRPr lang="he-IL" sz="1300" b="0" i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ייצוא חקלאי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מזון, משקאות ומוצרי טבק-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1041.1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אלקטרוניקה</a:t>
                      </a:r>
                      <a:r>
                        <a:rPr lang="he-IL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ומחשבים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טקסטיל,מוצרי הלבשה, מוצרי עור ואביזרים נלווים ועיבוד עורות-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עץ, שעם וקש ורהיטים, נייר ומוצריו והדפסה ושכפול של חומר תקשו-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גומי ופלסטיק (22)-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2204.6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מוצרים אחרים על בסיס מינרלים אל-מתכתיים (23)-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 rtl="0" fontAlgn="b">
                        <a:lnSpc>
                          <a:spcPts val="1300"/>
                        </a:lnSpc>
                      </a:pP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ts val="1300"/>
                        </a:lnSpc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תעשיית מתכות בסיסיות (24)-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626.4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מוצרי מתכת בהרכבה, מכונות וציוד לנמ"א וציוד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5851.5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aseline="0" dirty="0"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ציוד חשמלי ללא מכשירי חשמל ביתיים-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1146.3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ייצור כלי נגינה, ציוד ספורט, משחקים וצעצועים וייצור לנמ"א-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ts val="1300"/>
                        </a:lnSpc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896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8,778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1" y="595949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In 2017, total export of goods not including diamonds, fuels, or transportation vehicles stood at 33,672 millions us$.</a:t>
            </a:r>
          </a:p>
        </p:txBody>
      </p:sp>
    </p:spTree>
    <p:extLst>
      <p:ext uri="{BB962C8B-B14F-4D97-AF65-F5344CB8AC3E}">
        <p14:creationId xmlns:p14="http://schemas.microsoft.com/office/powerpoint/2010/main" val="3140808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/>
          </a:bodyPr>
          <a:lstStyle/>
          <a:p>
            <a:pPr rtl="0"/>
            <a:r>
              <a:rPr lang="en-US" sz="3600" dirty="0"/>
              <a:t>Container Exports, Loaded – Forecast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26</a:t>
            </a:fld>
            <a:endParaRPr lang="he-IL" dirty="0"/>
          </a:p>
        </p:txBody>
      </p:sp>
      <p:sp>
        <p:nvSpPr>
          <p:cNvPr id="7" name="TextBox 1"/>
          <p:cNvSpPr txBox="1"/>
          <p:nvPr/>
        </p:nvSpPr>
        <p:spPr bwMode="auto">
          <a:xfrm>
            <a:off x="3203848" y="2809866"/>
            <a:ext cx="210905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lang="en-US" sz="900" b="0" i="0" baseline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        </a:t>
            </a:r>
            <a:endParaRPr lang="en-US" sz="300" b="0" i="0" dirty="0">
              <a:solidFill>
                <a:schemeClr val="bg2"/>
              </a:solidFill>
              <a:latin typeface="+mn-lt"/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400" dirty="0">
                <a:solidFill>
                  <a:sysClr val="windowText" lastClr="000000"/>
                </a:solidFill>
                <a:ea typeface="Times New Roman" charset="0"/>
                <a:cs typeface="Times New Roman" charset="0"/>
              </a:rPr>
              <a:t>H</a:t>
            </a:r>
            <a:r>
              <a:rPr lang="en-US" sz="1800" b="0" i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istory</a:t>
            </a:r>
            <a:r>
              <a:rPr lang="en-US" sz="1800" b="0" i="0" baseline="0" dirty="0">
                <a:solidFill>
                  <a:sysClr val="windowText" lastClr="000000"/>
                </a:solidFill>
                <a:latin typeface="+mn-lt"/>
                <a:ea typeface="Times New Roman" charset="0"/>
                <a:cs typeface="Times New Roman" charset="0"/>
              </a:rPr>
              <a:t>     Projections</a:t>
            </a:r>
            <a:endParaRPr lang="en-US" sz="1800" b="0" i="0" dirty="0">
              <a:solidFill>
                <a:sysClr val="windowText" lastClr="000000"/>
              </a:solidFill>
              <a:latin typeface="+mn-lt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24405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2017</a:t>
            </a:r>
          </a:p>
        </p:txBody>
      </p:sp>
      <p:graphicFrame>
        <p:nvGraphicFramePr>
          <p:cNvPr id="9" name="Chart 1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35070"/>
              </p:ext>
            </p:extLst>
          </p:nvPr>
        </p:nvGraphicFramePr>
        <p:xfrm>
          <a:off x="1187624" y="1681162"/>
          <a:ext cx="6840760" cy="390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792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Container Exports, Loaded – Forecast 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58743"/>
              </p:ext>
            </p:extLst>
          </p:nvPr>
        </p:nvGraphicFramePr>
        <p:xfrm>
          <a:off x="827581" y="1196753"/>
          <a:ext cx="7776865" cy="498220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3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51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957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2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GDP,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1,159.3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1,589.2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2,193.6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3,002.0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Export,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 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791.2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1,126.9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Electronic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Chemical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 $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13,610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19,134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26,061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Traditional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18,322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23,944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31,113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Agricultural Exports,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2010 US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$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Containers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Loaded,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Tons</a:t>
                      </a:r>
                      <a:endParaRPr lang="he-I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5,773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8,011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10,915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14,566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3" y="6081416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312621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79624" y="54728"/>
            <a:ext cx="7758857" cy="1094815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3600" dirty="0"/>
              <a:t>GDP, Export and Containers Loaded</a:t>
            </a:r>
            <a:br>
              <a:rPr lang="en-US" sz="3600" dirty="0"/>
            </a:br>
            <a:r>
              <a:rPr lang="en-US" sz="3600" dirty="0"/>
              <a:t>Index 2018=100 </a:t>
            </a:r>
            <a:endParaRPr lang="en-US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28</a:t>
            </a:fld>
            <a:endParaRPr lang="he-IL" dirty="0"/>
          </a:p>
        </p:txBody>
      </p:sp>
      <p:graphicFrame>
        <p:nvGraphicFramePr>
          <p:cNvPr id="5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32102"/>
              </p:ext>
            </p:extLst>
          </p:nvPr>
        </p:nvGraphicFramePr>
        <p:xfrm>
          <a:off x="1331640" y="1628800"/>
          <a:ext cx="669674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616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99592" y="908720"/>
            <a:ext cx="7848872" cy="417646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4200" dirty="0"/>
              <a:t>Loading of:</a:t>
            </a:r>
            <a:br>
              <a:rPr lang="en-US" sz="4200" dirty="0"/>
            </a:br>
            <a:r>
              <a:rPr lang="en-US" sz="4200" dirty="0"/>
              <a:t>Cement  - Bulk &amp; General Cargo</a:t>
            </a:r>
            <a:br>
              <a:rPr lang="en-US" sz="4200" dirty="0"/>
            </a:br>
            <a:r>
              <a:rPr lang="en-US" sz="4200" dirty="0"/>
              <a:t>Clinker</a:t>
            </a:r>
            <a:br>
              <a:rPr lang="en-US" sz="4200" dirty="0"/>
            </a:br>
            <a:r>
              <a:rPr lang="en-US" sz="4200" dirty="0"/>
              <a:t>Plaster</a:t>
            </a:r>
            <a:endParaRPr lang="he-IL" sz="3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29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721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403648" y="271916"/>
            <a:ext cx="6112363" cy="987127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/>
              <a:t>Project Goal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83568" y="1484784"/>
            <a:ext cx="8229600" cy="4680520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/>
              <a:t>To forecast the volume of goods unloaded and exports uploaded in Israeli ports between 2018-2048 according to main types of cargo:</a:t>
            </a:r>
          </a:p>
          <a:p>
            <a:pPr algn="l" rtl="0"/>
            <a:r>
              <a:rPr lang="en-US" sz="2800" dirty="0"/>
              <a:t>Containers (Tons, TEU, Number of containers).</a:t>
            </a:r>
          </a:p>
          <a:p>
            <a:pPr algn="l" rtl="0"/>
            <a:r>
              <a:rPr lang="en-US" sz="2800" dirty="0"/>
              <a:t>Bulk cargo (Clinker, plaster, metal slags)</a:t>
            </a:r>
            <a:endParaRPr lang="en-GB" sz="2800" dirty="0"/>
          </a:p>
          <a:p>
            <a:pPr algn="l" rtl="0"/>
            <a:r>
              <a:rPr lang="en-GB" sz="2800" dirty="0"/>
              <a:t>Cement (cement </a:t>
            </a:r>
            <a:r>
              <a:rPr lang="en-US" sz="2800" dirty="0"/>
              <a:t>bags and in bulk)</a:t>
            </a:r>
          </a:p>
          <a:p>
            <a:pPr algn="l" rtl="0"/>
            <a:r>
              <a:rPr lang="en-US" sz="2800" dirty="0"/>
              <a:t>Grains (bulk and Dagon terminal)</a:t>
            </a:r>
          </a:p>
          <a:p>
            <a:pPr algn="l" rtl="0"/>
            <a:r>
              <a:rPr lang="en-US" sz="2800" dirty="0"/>
              <a:t>Metals </a:t>
            </a:r>
          </a:p>
          <a:p>
            <a:pPr algn="l" rtl="0"/>
            <a:r>
              <a:rPr lang="en-US" sz="2800" dirty="0"/>
              <a:t>General cargo (net)</a:t>
            </a:r>
            <a:endParaRPr lang="en-GB" sz="2800" dirty="0"/>
          </a:p>
          <a:p>
            <a:pPr marL="457200" lvl="0" indent="-457200" algn="l" rtl="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37049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Construction Industry Forecasts, 2018-2048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30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22977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Investment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millions 2017 NIS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Building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108,168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115,283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Commercial 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Building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34,261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45,378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Infrastructure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35,996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51,526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(Units)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73,993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79,620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 Building Starts ('m m2)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Commercial Building Starts ('m m2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3,559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984172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43607" y="138512"/>
            <a:ext cx="7560839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Cement Import Forecasts, 2018-2048,</a:t>
            </a:r>
            <a:br>
              <a:rPr lang="en-US" sz="3200" dirty="0"/>
            </a:br>
            <a:r>
              <a:rPr lang="en-US" sz="3200" dirty="0"/>
              <a:t>in Thousands of Tons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31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83117"/>
              </p:ext>
            </p:extLst>
          </p:nvPr>
        </p:nvGraphicFramePr>
        <p:xfrm>
          <a:off x="827581" y="1206935"/>
          <a:ext cx="7776868" cy="4886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684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Thousands Tons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16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16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 (Israel)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8,494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9,826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PA&amp;G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3,663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Cement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Demand</a:t>
                      </a:r>
                      <a:endParaRPr lang="he-IL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12,157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14,379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457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Local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Production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7,148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8,269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84">
                <a:tc>
                  <a:txBody>
                    <a:bodyPr/>
                    <a:lstStyle/>
                    <a:p>
                      <a:pPr marL="0" algn="l" defTabSz="914400" rtl="1" eaLnBrk="1" fontAlgn="b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through Ports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3,910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Land</a:t>
                      </a:r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Imports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1,099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354748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270645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187624" y="-81586"/>
            <a:ext cx="6789440" cy="1152128"/>
          </a:xfrm>
        </p:spPr>
        <p:txBody>
          <a:bodyPr>
            <a:noAutofit/>
          </a:bodyPr>
          <a:lstStyle/>
          <a:p>
            <a:r>
              <a:rPr lang="en-US" sz="3200" b="1" u="sng" dirty="0"/>
              <a:t>Main Stages of the Demand Prediction</a:t>
            </a:r>
            <a:endParaRPr lang="he-IL" sz="32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611560" y="1063037"/>
            <a:ext cx="8229600" cy="5184576"/>
          </a:xfrm>
        </p:spPr>
        <p:txBody>
          <a:bodyPr>
            <a:noAutofit/>
          </a:bodyPr>
          <a:lstStyle/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Predicting demographic developments (population, labor force)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dirty="0"/>
              <a:t>Forecasting Gross Domestic Product using a supply-side model (employees, capital Total Factor Productivity).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Forecasting industry output, import, and export </a:t>
            </a:r>
            <a:r>
              <a:rPr lang="en-US" sz="2400" dirty="0"/>
              <a:t>according to a detailed macro-economic model (for 21 industries). </a:t>
            </a:r>
          </a:p>
          <a:p>
            <a:pPr marL="457200" lvl="0" indent="-457200" algn="l" rtl="0">
              <a:buFont typeface="+mj-lt"/>
              <a:buAutoNum type="arabicPeriod"/>
            </a:pPr>
            <a:r>
              <a:rPr lang="en-GB" sz="2400" dirty="0"/>
              <a:t>Estimating the demand according to type of cargo: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Containers: according to a statistical model </a:t>
            </a:r>
            <a:r>
              <a:rPr lang="en-US" sz="2000" dirty="0"/>
              <a:t>that </a:t>
            </a:r>
            <a:r>
              <a:rPr lang="en-GB" sz="2000" dirty="0"/>
              <a:t>connects value of import (in constant dollars) with </a:t>
            </a:r>
            <a:r>
              <a:rPr lang="en-US" sz="2000" dirty="0"/>
              <a:t>volume of </a:t>
            </a:r>
            <a:r>
              <a:rPr lang="en-GB" sz="2000" dirty="0"/>
              <a:t>cargo unloaded.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Cement, clinker, and plaster: according to a construction forecasting model. </a:t>
            </a:r>
          </a:p>
          <a:p>
            <a:pPr marL="857250" lvl="1" indent="-457200" algn="l" rtl="0">
              <a:buFont typeface="+mj-lt"/>
              <a:buAutoNum type="arabicPeriod"/>
            </a:pPr>
            <a:r>
              <a:rPr lang="en-GB" sz="2000" dirty="0"/>
              <a:t>Grains and grain products: according to agriculture and food demand models.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GB" sz="2400" dirty="0"/>
              <a:t>Estimating exports loaded, according to type of cargo. </a:t>
            </a:r>
          </a:p>
          <a:p>
            <a:pPr marL="457200" indent="-457200" algn="l" rtl="0">
              <a:buFont typeface="+mj-lt"/>
              <a:buAutoNum type="arabicPeriod"/>
            </a:pPr>
            <a:endParaRPr lang="he-IL" sz="2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6498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272273"/>
            <a:ext cx="7776864" cy="41395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ct val="0"/>
              </a:spcBef>
            </a:pPr>
            <a:endParaRPr lang="en-US" sz="3200" b="1" u="sng" dirty="0">
              <a:solidFill>
                <a:srgbClr val="48A23E"/>
              </a:solidFill>
              <a:latin typeface="+mj-lt"/>
              <a:ea typeface="+mj-ea"/>
              <a:cs typeface="Aharoni" pitchFamily="2" charset="-79"/>
            </a:endParaRP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Population growth rate will remain steady at 1.8%</a:t>
            </a: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Percentage of the population over age 65 will rise from 11% to 13% (due to aging of the population)</a:t>
            </a:r>
          </a:p>
          <a:p>
            <a:pPr marL="742950" lvl="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Percentage of the population of working age (25 to 64 years) will decrease from 45% to 42%</a:t>
            </a:r>
            <a:r>
              <a:rPr lang="he-IL" sz="2600" dirty="0"/>
              <a:t>.</a:t>
            </a:r>
            <a:endParaRPr lang="en-US" sz="2600" dirty="0"/>
          </a:p>
          <a:p>
            <a:pPr marL="742950" indent="-742950" algn="l">
              <a:buFont typeface="+mj-lt"/>
              <a:buAutoNum type="arabicPeriod"/>
            </a:pPr>
            <a:endParaRPr lang="he-IL" sz="3600" b="1" dirty="0">
              <a:solidFill>
                <a:schemeClr val="accent6"/>
              </a:solidFill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827584" y="271292"/>
            <a:ext cx="6598096" cy="109481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3500" kern="120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defRPr>
            </a:lvl1pPr>
          </a:lstStyle>
          <a:p>
            <a:r>
              <a:rPr lang="en-US" sz="3200" b="1" dirty="0"/>
              <a:t>Demographic Forecast - Main Results</a:t>
            </a:r>
          </a:p>
        </p:txBody>
      </p:sp>
    </p:spTree>
    <p:extLst>
      <p:ext uri="{BB962C8B-B14F-4D97-AF65-F5344CB8AC3E}">
        <p14:creationId xmlns:p14="http://schemas.microsoft.com/office/powerpoint/2010/main" val="289550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27584" y="78869"/>
            <a:ext cx="659809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Demographic Forecast, Population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6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175910"/>
              </p:ext>
            </p:extLst>
          </p:nvPr>
        </p:nvGraphicFramePr>
        <p:xfrm>
          <a:off x="827584" y="1196752"/>
          <a:ext cx="7776863" cy="451150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7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8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5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150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2019-2028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2029-2038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2039-2048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373">
                <a:tc>
                  <a:txBody>
                    <a:bodyPr/>
                    <a:lstStyle/>
                    <a:p>
                      <a:pPr algn="l" rtl="0" fontAlgn="b"/>
                      <a:endParaRPr lang="he-IL" sz="14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level,</a:t>
                      </a: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annual p</a:t>
                      </a:r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ercent change 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population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8,870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10,646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12,663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15,024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0-14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2,513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3,010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3,507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4,194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15-24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1,635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1,979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2,283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25-64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3,989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4,622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5,416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6,328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65+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1,380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1,762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2,218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CBS Population Forecast</a:t>
            </a:r>
          </a:p>
        </p:txBody>
      </p:sp>
    </p:spTree>
    <p:extLst>
      <p:ext uri="{BB962C8B-B14F-4D97-AF65-F5344CB8AC3E}">
        <p14:creationId xmlns:p14="http://schemas.microsoft.com/office/powerpoint/2010/main" val="111577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1066800" y="189478"/>
            <a:ext cx="6958136" cy="1094815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Demographic Forecast,</a:t>
            </a:r>
            <a:br>
              <a:rPr lang="en-US" sz="3200" b="1" dirty="0"/>
            </a:br>
            <a:r>
              <a:rPr lang="en-US" sz="3200" b="1" dirty="0"/>
              <a:t>Labor Force Participation Rate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7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041970"/>
              </p:ext>
            </p:extLst>
          </p:nvPr>
        </p:nvGraphicFramePr>
        <p:xfrm>
          <a:off x="1066800" y="1916832"/>
          <a:ext cx="7272809" cy="371816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5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labor force</a:t>
                      </a:r>
                      <a:endParaRPr lang="he-IL" sz="1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2038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he-IL" sz="2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he-IL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63.1%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62.4%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15 through 24</a:t>
                      </a:r>
                    </a:p>
                  </a:txBody>
                  <a:tcPr marL="0" marR="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55.6%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Ages 25 through 64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78.7%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79.2%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80.1%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80.6%</a:t>
                      </a: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2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Ages 65 and over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5805264"/>
            <a:ext cx="777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Source: population and demographic model. </a:t>
            </a:r>
          </a:p>
        </p:txBody>
      </p:sp>
    </p:spTree>
    <p:extLst>
      <p:ext uri="{BB962C8B-B14F-4D97-AF65-F5344CB8AC3E}">
        <p14:creationId xmlns:p14="http://schemas.microsoft.com/office/powerpoint/2010/main" val="16726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987278" y="390540"/>
            <a:ext cx="7734546" cy="1094815"/>
          </a:xfrm>
        </p:spPr>
        <p:txBody>
          <a:bodyPr>
            <a:noAutofit/>
          </a:bodyPr>
          <a:lstStyle/>
          <a:p>
            <a:pPr algn="l" rtl="0"/>
            <a:r>
              <a:rPr lang="en-US" sz="3400" dirty="0"/>
              <a:t>Demographic Forecast</a:t>
            </a:r>
            <a:endParaRPr lang="he-IL" sz="34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340564"/>
              </p:ext>
            </p:extLst>
          </p:nvPr>
        </p:nvGraphicFramePr>
        <p:xfrm>
          <a:off x="987278" y="1556792"/>
          <a:ext cx="7257130" cy="394144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0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e-IL" sz="22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e-IL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Percent Change 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</a:t>
                      </a:r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100" b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thousands</a:t>
                      </a:r>
                      <a:endParaRPr lang="he-IL" sz="2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Working age population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Labor force, thousands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Participation rate, percent</a:t>
                      </a: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Employment, thousands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Employment ratio</a:t>
                      </a:r>
                      <a:endParaRPr lang="he-IL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Unemployment rate, percent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2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836712"/>
            <a:ext cx="7632848" cy="31239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spcBef>
                <a:spcPct val="0"/>
              </a:spcBef>
            </a:pPr>
            <a:r>
              <a:rPr lang="en-US" sz="3200" b="1" dirty="0">
                <a:solidFill>
                  <a:srgbClr val="48A23E"/>
                </a:solidFill>
                <a:latin typeface="+mj-lt"/>
                <a:ea typeface="+mj-ea"/>
                <a:cs typeface="Aharoni" pitchFamily="2" charset="-79"/>
              </a:rPr>
              <a:t>Labor Force Participation Rates </a:t>
            </a:r>
          </a:p>
          <a:p>
            <a:pPr algn="ctr" rtl="0"/>
            <a:endParaRPr lang="en-US" sz="4800" dirty="0"/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Increase in retirement age.</a:t>
            </a:r>
          </a:p>
          <a:p>
            <a:pPr marL="742950" indent="-7429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600" dirty="0"/>
              <a:t>Growth of non-participating groups such as Arab women and ultra-orthodox Jewish (</a:t>
            </a:r>
            <a:r>
              <a:rPr lang="en-US" sz="2600" i="1" dirty="0"/>
              <a:t>haredi</a:t>
            </a:r>
            <a:r>
              <a:rPr lang="en-US" sz="2600" dirty="0"/>
              <a:t>) men.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8EF2C-FD37-4154-B473-DEA434E64DDA}" type="slidenum">
              <a:rPr lang="he-IL" smtClean="0"/>
              <a:pPr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3649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אקרו אנליטיקס-1">
      <a:dk1>
        <a:sysClr val="windowText" lastClr="000000"/>
      </a:dk1>
      <a:lt1>
        <a:sysClr val="window" lastClr="FFFFFF"/>
      </a:lt1>
      <a:dk2>
        <a:srgbClr val="4F4633"/>
      </a:dk2>
      <a:lt2>
        <a:srgbClr val="EEECE1"/>
      </a:lt2>
      <a:accent1>
        <a:srgbClr val="960D62"/>
      </a:accent1>
      <a:accent2>
        <a:srgbClr val="2A2761"/>
      </a:accent2>
      <a:accent3>
        <a:srgbClr val="EC703A"/>
      </a:accent3>
      <a:accent4>
        <a:srgbClr val="3D0604"/>
      </a:accent4>
      <a:accent5>
        <a:srgbClr val="79A310"/>
      </a:accent5>
      <a:accent6>
        <a:srgbClr val="29722A"/>
      </a:accent6>
      <a:hlink>
        <a:srgbClr val="FFFFFF"/>
      </a:hlink>
      <a:folHlink>
        <a:srgbClr val="FFD5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45183</TotalTime>
  <Words>1993</Words>
  <Application>Microsoft Office PowerPoint</Application>
  <PresentationFormat>On-screen Show (4:3)</PresentationFormat>
  <Paragraphs>743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Aharoni</vt:lpstr>
      <vt:lpstr>Arial</vt:lpstr>
      <vt:lpstr>Calibri</vt:lpstr>
      <vt:lpstr>Calibri Light</vt:lpstr>
      <vt:lpstr>Times New Roman</vt:lpstr>
      <vt:lpstr>ערכת נושא Office</vt:lpstr>
      <vt:lpstr>עיצוב מותאם אישית</vt:lpstr>
      <vt:lpstr>Equation</vt:lpstr>
      <vt:lpstr>Forecasting Cargo Throughput in Israeli Ports 2018-2048</vt:lpstr>
      <vt:lpstr>Cargo Forecasting Model </vt:lpstr>
      <vt:lpstr>Project Goal</vt:lpstr>
      <vt:lpstr>Main Stages of the Demand Prediction</vt:lpstr>
      <vt:lpstr>PowerPoint Presentation</vt:lpstr>
      <vt:lpstr>Demographic Forecast, Population</vt:lpstr>
      <vt:lpstr>Demographic Forecast, Labor Force Participation Rate</vt:lpstr>
      <vt:lpstr>Demographic Forecast</vt:lpstr>
      <vt:lpstr>PowerPoint Presentation</vt:lpstr>
      <vt:lpstr>Macro Economic Forecast, Supply Side</vt:lpstr>
      <vt:lpstr>Macro Economic Forecast, Demand Side</vt:lpstr>
      <vt:lpstr>Container Imports – Unloaded (not including empty containers or trans-shipments)</vt:lpstr>
      <vt:lpstr>Container Imports – Unloaded  The Model</vt:lpstr>
      <vt:lpstr>Container Imports – Unloaded The Model</vt:lpstr>
      <vt:lpstr>Explanatory Variables</vt:lpstr>
      <vt:lpstr>Explanatory Variables</vt:lpstr>
      <vt:lpstr>Container Imports, Unloaded</vt:lpstr>
      <vt:lpstr>Container Imports, Unloaded – Forecast </vt:lpstr>
      <vt:lpstr>Container Imports, Unloaded – Forecast </vt:lpstr>
      <vt:lpstr>GDP, Import and Containers Unloaded Index 2018=100 </vt:lpstr>
      <vt:lpstr>Container Imports, Unloaded – Forecast </vt:lpstr>
      <vt:lpstr>Container Exports – Loaded (not including empty containers or trans-shipment)</vt:lpstr>
      <vt:lpstr>Container Exports – Loaded The Model</vt:lpstr>
      <vt:lpstr>Container Exports – Loaded</vt:lpstr>
      <vt:lpstr>Explanatory Variables</vt:lpstr>
      <vt:lpstr>Container Exports, Loaded – Forecast </vt:lpstr>
      <vt:lpstr>Container Exports, Loaded – Forecast </vt:lpstr>
      <vt:lpstr>GDP, Export and Containers Loaded Index 2018=100 </vt:lpstr>
      <vt:lpstr>Loading of: Cement  - Bulk &amp; General Cargo Clinker Plaster</vt:lpstr>
      <vt:lpstr>Construction Industry Forecasts, 2018-2048</vt:lpstr>
      <vt:lpstr>Cement Import Forecasts, 2018-2048, in Thousands of Tons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Adrian Sackson</cp:lastModifiedBy>
  <cp:revision>2700</cp:revision>
  <dcterms:created xsi:type="dcterms:W3CDTF">2011-07-24T06:54:46Z</dcterms:created>
  <dcterms:modified xsi:type="dcterms:W3CDTF">2018-11-01T11:57:15Z</dcterms:modified>
</cp:coreProperties>
</file>