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omments/comment4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</p:sldMasterIdLst>
  <p:notesMasterIdLst>
    <p:notesMasterId r:id="rId34"/>
  </p:notesMasterIdLst>
  <p:handoutMasterIdLst>
    <p:handoutMasterId r:id="rId35"/>
  </p:handoutMasterIdLst>
  <p:sldIdLst>
    <p:sldId id="407" r:id="rId3"/>
    <p:sldId id="408" r:id="rId4"/>
    <p:sldId id="409" r:id="rId5"/>
    <p:sldId id="410" r:id="rId6"/>
    <p:sldId id="411" r:id="rId7"/>
    <p:sldId id="412" r:id="rId8"/>
    <p:sldId id="413" r:id="rId9"/>
    <p:sldId id="415" r:id="rId10"/>
    <p:sldId id="417" r:id="rId11"/>
    <p:sldId id="420" r:id="rId12"/>
    <p:sldId id="421" r:id="rId13"/>
    <p:sldId id="422" r:id="rId14"/>
    <p:sldId id="360" r:id="rId15"/>
    <p:sldId id="424" r:id="rId16"/>
    <p:sldId id="425" r:id="rId17"/>
    <p:sldId id="426" r:id="rId18"/>
    <p:sldId id="429" r:id="rId19"/>
    <p:sldId id="430" r:id="rId20"/>
    <p:sldId id="431" r:id="rId21"/>
    <p:sldId id="432" r:id="rId22"/>
    <p:sldId id="433" r:id="rId23"/>
    <p:sldId id="434" r:id="rId24"/>
    <p:sldId id="435" r:id="rId25"/>
    <p:sldId id="437" r:id="rId26"/>
    <p:sldId id="438" r:id="rId27"/>
    <p:sldId id="441" r:id="rId28"/>
    <p:sldId id="442" r:id="rId29"/>
    <p:sldId id="443" r:id="rId30"/>
    <p:sldId id="445" r:id="rId31"/>
    <p:sldId id="446" r:id="rId32"/>
    <p:sldId id="447" r:id="rId3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i" initials="Y" lastIdx="1" clrIdx="0">
    <p:extLst/>
  </p:cmAuthor>
  <p:cmAuthor id="2" name="ALE editor" initials="ALE" lastIdx="4" clrIdx="1">
    <p:extLst>
      <p:ext uri="{19B8F6BF-5375-455C-9EA6-DF929625EA0E}">
        <p15:presenceInfo xmlns:p15="http://schemas.microsoft.com/office/powerpoint/2012/main" userId="ALE edi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1533"/>
    <a:srgbClr val="960D62"/>
    <a:srgbClr val="3E3A92"/>
    <a:srgbClr val="8884CE"/>
    <a:srgbClr val="C4C2E8"/>
    <a:srgbClr val="4843A7"/>
    <a:srgbClr val="95D795"/>
    <a:srgbClr val="B6E4B6"/>
    <a:srgbClr val="CBECCB"/>
    <a:srgbClr val="D6D5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סגנון ביניים 4 - הדגשה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סגנון ערכת נושא 2 - הדגשה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סגנון בהיר 1 - הדגשה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סגנון בהיר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660B408-B3CF-4A94-85FC-2B1E0A45F4A2}" styleName="סגנון כהה 2 - הדגשה 1/הדגשה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סגנון כהה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C083E6E3-FA7D-4D7B-A595-EF9225AFEA82}" styleName="סגנון בהיר 1 - הדגשה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סגנון בהיר 1 - הדגשה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סגנון בהיר 3 - הדגשה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12C8C85-51F0-491E-9774-3900AFEF0FD7}" styleName="סגנון בהיר 2 - הדגשה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8603FDC-E32A-4AB5-989C-0864C3EAD2B8}" styleName="סגנון ערכת נושא 2 - הדגשה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סגנון ביניים 1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9088" autoAdjust="0"/>
  </p:normalViewPr>
  <p:slideViewPr>
    <p:cSldViewPr>
      <p:cViewPr varScale="1">
        <p:scale>
          <a:sx n="72" d="100"/>
          <a:sy n="72" d="100"/>
        </p:scale>
        <p:origin x="64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4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872"/>
    </p:cViewPr>
  </p:sorterViewPr>
  <p:notesViewPr>
    <p:cSldViewPr>
      <p:cViewPr varScale="1">
        <p:scale>
          <a:sx n="53" d="100"/>
          <a:sy n="53" d="100"/>
        </p:scale>
        <p:origin x="-29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argo\&#1502;&#1493;&#1491;&#1500;%20&#1502;&#1499;&#1493;&#1500;&#1493;&#1514;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argo\&#1502;&#1493;&#1491;&#1500;%20&#1502;&#1499;&#1493;&#1500;&#1493;&#1514;.xlsm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argo\Tables%20v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argo\&#1502;&#1493;&#1491;&#1500;%20&#1502;&#1499;&#1493;&#1500;&#1493;&#1514;.xlsm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argo\Tables%20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Graph_im!$C$1</c:f>
              <c:strCache>
                <c:ptCount val="1"/>
                <c:pt idx="0">
                  <c:v>Actual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Graph_im!$B$3:$B$14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Graph_im!$C$3:$C$14</c:f>
              <c:numCache>
                <c:formatCode>_ * #,##0_ ;_ * \-#,##0_ ;_ * "-"??_ ;_ @_ </c:formatCode>
                <c:ptCount val="12"/>
                <c:pt idx="0">
                  <c:v>7446.2196179164976</c:v>
                </c:pt>
                <c:pt idx="1">
                  <c:v>8287.3855177236401</c:v>
                </c:pt>
                <c:pt idx="2">
                  <c:v>8639.6954087180566</c:v>
                </c:pt>
                <c:pt idx="3">
                  <c:v>7920.9449430377663</c:v>
                </c:pt>
                <c:pt idx="4">
                  <c:v>9007.4165716859807</c:v>
                </c:pt>
                <c:pt idx="5">
                  <c:v>9597.3193297000707</c:v>
                </c:pt>
                <c:pt idx="6">
                  <c:v>9838.9134305931184</c:v>
                </c:pt>
                <c:pt idx="7">
                  <c:v>10404.856724308736</c:v>
                </c:pt>
                <c:pt idx="8">
                  <c:v>10755.7385648737</c:v>
                </c:pt>
                <c:pt idx="9">
                  <c:v>11523.818677901225</c:v>
                </c:pt>
                <c:pt idx="10">
                  <c:v>12705.673941537045</c:v>
                </c:pt>
                <c:pt idx="11">
                  <c:v>13236.233366919852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16-45DF-A12D-C2D8E3B713A2}"/>
            </c:ext>
          </c:extLst>
        </c:ser>
        <c:ser>
          <c:idx val="2"/>
          <c:order val="1"/>
          <c:tx>
            <c:strRef>
              <c:f>Graph_im!$D$1</c:f>
              <c:strCache>
                <c:ptCount val="1"/>
                <c:pt idx="0">
                  <c:v>Predicted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Graph_im!$B$3:$B$14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Graph_im!$D$3:$D$14</c:f>
              <c:numCache>
                <c:formatCode>_ * #,##0_ ;_ * \-#,##0_ ;_ * "-"??_ ;_ @_ </c:formatCode>
                <c:ptCount val="12"/>
                <c:pt idx="0">
                  <c:v>7373.9231209565378</c:v>
                </c:pt>
                <c:pt idx="1">
                  <c:v>7971.9165962485922</c:v>
                </c:pt>
                <c:pt idx="2">
                  <c:v>8648.8281747600086</c:v>
                </c:pt>
                <c:pt idx="3">
                  <c:v>8016.1026785407239</c:v>
                </c:pt>
                <c:pt idx="4">
                  <c:v>8934.1748244855607</c:v>
                </c:pt>
                <c:pt idx="5">
                  <c:v>9532.6347692859199</c:v>
                </c:pt>
                <c:pt idx="6">
                  <c:v>10214.579697693109</c:v>
                </c:pt>
                <c:pt idx="7">
                  <c:v>10489.739413971627</c:v>
                </c:pt>
                <c:pt idx="8">
                  <c:v>11172.654341034624</c:v>
                </c:pt>
                <c:pt idx="9">
                  <c:v>11646.097864613985</c:v>
                </c:pt>
                <c:pt idx="10">
                  <c:v>12413.14801772658</c:v>
                </c:pt>
                <c:pt idx="11">
                  <c:v>12950.416595598377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CB7-4346-8A18-5FD5E6E04C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1343744"/>
        <c:axId val="361344920"/>
      </c:lineChart>
      <c:catAx>
        <c:axId val="361343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1344920"/>
        <c:crosses val="autoZero"/>
        <c:auto val="1"/>
        <c:lblAlgn val="ctr"/>
        <c:lblOffset val="100"/>
        <c:noMultiLvlLbl val="0"/>
      </c:catAx>
      <c:valAx>
        <c:axId val="361344920"/>
        <c:scaling>
          <c:orientation val="minMax"/>
          <c:min val="6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500" baseline="0" dirty="0"/>
                  <a:t>weight, thousands Tons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 * #,##0_ ;_ * \-#,##0_ ;_ * &quot;-&quot;??_ ;_ @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1343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Graph_im!$D$1</c:f>
              <c:strCache>
                <c:ptCount val="1"/>
                <c:pt idx="0">
                  <c:v>Predicted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Graph_im!$B$3:$B$45</c:f>
              <c:numCache>
                <c:formatCode>General</c:formatCode>
                <c:ptCount val="4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  <c:pt idx="20">
                  <c:v>2026</c:v>
                </c:pt>
                <c:pt idx="21">
                  <c:v>2027</c:v>
                </c:pt>
                <c:pt idx="22">
                  <c:v>2028</c:v>
                </c:pt>
                <c:pt idx="23">
                  <c:v>2029</c:v>
                </c:pt>
                <c:pt idx="24">
                  <c:v>2030</c:v>
                </c:pt>
                <c:pt idx="25">
                  <c:v>2031</c:v>
                </c:pt>
                <c:pt idx="26">
                  <c:v>2032</c:v>
                </c:pt>
                <c:pt idx="27">
                  <c:v>2033</c:v>
                </c:pt>
                <c:pt idx="28">
                  <c:v>2034</c:v>
                </c:pt>
                <c:pt idx="29">
                  <c:v>2035</c:v>
                </c:pt>
                <c:pt idx="30">
                  <c:v>2036</c:v>
                </c:pt>
                <c:pt idx="31">
                  <c:v>2037</c:v>
                </c:pt>
                <c:pt idx="32">
                  <c:v>2038</c:v>
                </c:pt>
                <c:pt idx="33">
                  <c:v>2039</c:v>
                </c:pt>
                <c:pt idx="34">
                  <c:v>2040</c:v>
                </c:pt>
                <c:pt idx="35">
                  <c:v>2041</c:v>
                </c:pt>
                <c:pt idx="36">
                  <c:v>2042</c:v>
                </c:pt>
                <c:pt idx="37">
                  <c:v>2043</c:v>
                </c:pt>
                <c:pt idx="38">
                  <c:v>2044</c:v>
                </c:pt>
                <c:pt idx="39">
                  <c:v>2045</c:v>
                </c:pt>
                <c:pt idx="40">
                  <c:v>2046</c:v>
                </c:pt>
                <c:pt idx="41">
                  <c:v>2047</c:v>
                </c:pt>
                <c:pt idx="42">
                  <c:v>2048</c:v>
                </c:pt>
              </c:numCache>
            </c:numRef>
          </c:cat>
          <c:val>
            <c:numRef>
              <c:f>Graph_im!$D$3:$D$45</c:f>
              <c:numCache>
                <c:formatCode>_ * #,##0_ ;_ * \-#,##0_ ;_ * "-"??_ ;_ @_ </c:formatCode>
                <c:ptCount val="43"/>
                <c:pt idx="0">
                  <c:v>7373.9231209565378</c:v>
                </c:pt>
                <c:pt idx="1">
                  <c:v>7971.9165962485922</c:v>
                </c:pt>
                <c:pt idx="2">
                  <c:v>8648.8281747600086</c:v>
                </c:pt>
                <c:pt idx="3">
                  <c:v>8016.1026785407239</c:v>
                </c:pt>
                <c:pt idx="4">
                  <c:v>8934.1748244855607</c:v>
                </c:pt>
                <c:pt idx="5">
                  <c:v>9532.6347692859199</c:v>
                </c:pt>
                <c:pt idx="6">
                  <c:v>10214.579697693109</c:v>
                </c:pt>
                <c:pt idx="7">
                  <c:v>10489.739413971627</c:v>
                </c:pt>
                <c:pt idx="8">
                  <c:v>11172.654341034624</c:v>
                </c:pt>
                <c:pt idx="9">
                  <c:v>11646.097864613985</c:v>
                </c:pt>
                <c:pt idx="10">
                  <c:v>12413.14801772658</c:v>
                </c:pt>
                <c:pt idx="11">
                  <c:v>12950.416595598377</c:v>
                </c:pt>
                <c:pt idx="12">
                  <c:v>13847.3650119636</c:v>
                </c:pt>
                <c:pt idx="13">
                  <c:v>14515.055103091992</c:v>
                </c:pt>
                <c:pt idx="14">
                  <c:v>15193.923527579391</c:v>
                </c:pt>
                <c:pt idx="15">
                  <c:v>15904.99062347737</c:v>
                </c:pt>
                <c:pt idx="16">
                  <c:v>16640.93492055171</c:v>
                </c:pt>
                <c:pt idx="17">
                  <c:v>17404.117950345746</c:v>
                </c:pt>
                <c:pt idx="18">
                  <c:v>18192.522856859356</c:v>
                </c:pt>
                <c:pt idx="19">
                  <c:v>19006.570834236871</c:v>
                </c:pt>
                <c:pt idx="20">
                  <c:v>19832.855113801219</c:v>
                </c:pt>
                <c:pt idx="21">
                  <c:v>20691.569243117094</c:v>
                </c:pt>
                <c:pt idx="22">
                  <c:v>21580.748002990618</c:v>
                </c:pt>
                <c:pt idx="23">
                  <c:v>22506.227047085289</c:v>
                </c:pt>
                <c:pt idx="24">
                  <c:v>23460.454936790095</c:v>
                </c:pt>
                <c:pt idx="25">
                  <c:v>24452.439450390455</c:v>
                </c:pt>
                <c:pt idx="26">
                  <c:v>25488.099123021388</c:v>
                </c:pt>
                <c:pt idx="27">
                  <c:v>26552.954471142231</c:v>
                </c:pt>
                <c:pt idx="28">
                  <c:v>27653.590295414491</c:v>
                </c:pt>
                <c:pt idx="29">
                  <c:v>28786.457615242613</c:v>
                </c:pt>
                <c:pt idx="30">
                  <c:v>29906.173241035667</c:v>
                </c:pt>
                <c:pt idx="31">
                  <c:v>31065.408679588476</c:v>
                </c:pt>
                <c:pt idx="32">
                  <c:v>32259.114882457619</c:v>
                </c:pt>
                <c:pt idx="33">
                  <c:v>33495.958627877808</c:v>
                </c:pt>
                <c:pt idx="34">
                  <c:v>34768.613376202964</c:v>
                </c:pt>
                <c:pt idx="35">
                  <c:v>36082.394868007665</c:v>
                </c:pt>
                <c:pt idx="36">
                  <c:v>37447.522676060267</c:v>
                </c:pt>
                <c:pt idx="37">
                  <c:v>38864.340203743646</c:v>
                </c:pt>
                <c:pt idx="38">
                  <c:v>40321.679913340566</c:v>
                </c:pt>
                <c:pt idx="39">
                  <c:v>41826.897584662765</c:v>
                </c:pt>
                <c:pt idx="40">
                  <c:v>43384.154607230317</c:v>
                </c:pt>
                <c:pt idx="41">
                  <c:v>44991.565565910401</c:v>
                </c:pt>
                <c:pt idx="42">
                  <c:v>46648.439983459488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16-45DF-A12D-C2D8E3B713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1347272"/>
        <c:axId val="361349624"/>
      </c:lineChart>
      <c:catAx>
        <c:axId val="361347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1349624"/>
        <c:crosses val="autoZero"/>
        <c:auto val="1"/>
        <c:lblAlgn val="ctr"/>
        <c:lblOffset val="100"/>
        <c:noMultiLvlLbl val="0"/>
      </c:catAx>
      <c:valAx>
        <c:axId val="361349624"/>
        <c:scaling>
          <c:orientation val="minMax"/>
          <c:min val="6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0" i="0" baseline="0" dirty="0">
                    <a:effectLst/>
                  </a:rPr>
                  <a:t>weight, thousands Tons</a:t>
                </a:r>
                <a:endParaRPr lang="en-US" sz="1600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 * #,##0_ ;_ * \-#,##0_ ;_ * &quot;-&quot;??_ ;_ @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1347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323481116584594E-2"/>
          <c:y val="5.6822362295995008E-2"/>
          <c:w val="0.92610837438423643"/>
          <c:h val="0.83339464700792698"/>
        </c:manualLayout>
      </c:layout>
      <c:lineChart>
        <c:grouping val="standard"/>
        <c:varyColors val="0"/>
        <c:ser>
          <c:idx val="1"/>
          <c:order val="0"/>
          <c:tx>
            <c:strRef>
              <c:f>גרפים!$J$2</c:f>
              <c:strCache>
                <c:ptCount val="1"/>
                <c:pt idx="0">
                  <c:v>GDP</c:v>
                </c:pt>
              </c:strCache>
            </c:strRef>
          </c:tx>
          <c:spPr>
            <a:ln w="38100">
              <a:solidFill>
                <a:schemeClr val="accent1">
                  <a:lumMod val="75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גרפים!$A$16:$A$46</c:f>
              <c:numCache>
                <c:formatCode>General</c:formatCode>
                <c:ptCount val="31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</c:numCache>
            </c:numRef>
          </c:cat>
          <c:val>
            <c:numRef>
              <c:f>גרפים!$J$16:$J$46</c:f>
              <c:numCache>
                <c:formatCode>0.0</c:formatCode>
                <c:ptCount val="31"/>
                <c:pt idx="0">
                  <c:v>100</c:v>
                </c:pt>
                <c:pt idx="1">
                  <c:v>103.1043581075493</c:v>
                </c:pt>
                <c:pt idx="2">
                  <c:v>106.25897494250238</c:v>
                </c:pt>
                <c:pt idx="3">
                  <c:v>109.63074902519743</c:v>
                </c:pt>
                <c:pt idx="4">
                  <c:v>113.14150222547204</c:v>
                </c:pt>
                <c:pt idx="5">
                  <c:v>116.79963793183103</c:v>
                </c:pt>
                <c:pt idx="6">
                  <c:v>120.57890030824466</c:v>
                </c:pt>
                <c:pt idx="7">
                  <c:v>124.47502111779136</c:v>
                </c:pt>
                <c:pt idx="8">
                  <c:v>128.51579618398705</c:v>
                </c:pt>
                <c:pt idx="9">
                  <c:v>132.72454395932303</c:v>
                </c:pt>
                <c:pt idx="10">
                  <c:v>137.07898215572772</c:v>
                </c:pt>
                <c:pt idx="11">
                  <c:v>141.61781008836297</c:v>
                </c:pt>
                <c:pt idx="12">
                  <c:v>146.27745098989826</c:v>
                </c:pt>
                <c:pt idx="13">
                  <c:v>151.12086373145053</c:v>
                </c:pt>
                <c:pt idx="14">
                  <c:v>156.18576850033548</c:v>
                </c:pt>
                <c:pt idx="15">
                  <c:v>161.35964164301075</c:v>
                </c:pt>
                <c:pt idx="16">
                  <c:v>166.68693366247237</c:v>
                </c:pt>
                <c:pt idx="17">
                  <c:v>172.13793800999017</c:v>
                </c:pt>
                <c:pt idx="18">
                  <c:v>177.65660674594369</c:v>
                </c:pt>
                <c:pt idx="19">
                  <c:v>183.36265963823985</c:v>
                </c:pt>
                <c:pt idx="20">
                  <c:v>189.21685552426783</c:v>
                </c:pt>
                <c:pt idx="21">
                  <c:v>195.27626900197214</c:v>
                </c:pt>
                <c:pt idx="22">
                  <c:v>201.48637310702742</c:v>
                </c:pt>
                <c:pt idx="23">
                  <c:v>207.88061028373224</c:v>
                </c:pt>
                <c:pt idx="24">
                  <c:v>214.5248197501684</c:v>
                </c:pt>
                <c:pt idx="25">
                  <c:v>221.4165679458639</c:v>
                </c:pt>
                <c:pt idx="26">
                  <c:v>228.47655502137636</c:v>
                </c:pt>
                <c:pt idx="27">
                  <c:v>235.75077146718792</c:v>
                </c:pt>
                <c:pt idx="28">
                  <c:v>243.26294449790038</c:v>
                </c:pt>
                <c:pt idx="29">
                  <c:v>250.99662856813674</c:v>
                </c:pt>
                <c:pt idx="30">
                  <c:v>258.94362942349522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FAA-449F-A809-10007D391B63}"/>
            </c:ext>
          </c:extLst>
        </c:ser>
        <c:ser>
          <c:idx val="0"/>
          <c:order val="1"/>
          <c:tx>
            <c:strRef>
              <c:f>גרפים!$K$2</c:f>
              <c:strCache>
                <c:ptCount val="1"/>
                <c:pt idx="0">
                  <c:v>Import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dPt>
            <c:idx val="86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4FAA-449F-A809-10007D391B63}"/>
              </c:ext>
            </c:extLst>
          </c:dPt>
          <c:dPt>
            <c:idx val="87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4FAA-449F-A809-10007D391B63}"/>
              </c:ext>
            </c:extLst>
          </c:dPt>
          <c:dPt>
            <c:idx val="88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4FAA-449F-A809-10007D391B63}"/>
              </c:ext>
            </c:extLst>
          </c:dPt>
          <c:dPt>
            <c:idx val="89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4FAA-449F-A809-10007D391B63}"/>
              </c:ext>
            </c:extLst>
          </c:dPt>
          <c:dPt>
            <c:idx val="90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4FAA-449F-A809-10007D391B63}"/>
              </c:ext>
            </c:extLst>
          </c:dPt>
          <c:dPt>
            <c:idx val="91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C-4FAA-449F-A809-10007D391B63}"/>
              </c:ext>
            </c:extLst>
          </c:dPt>
          <c:dPt>
            <c:idx val="92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E-4FAA-449F-A809-10007D391B63}"/>
              </c:ext>
            </c:extLst>
          </c:dPt>
          <c:dPt>
            <c:idx val="93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0-4FAA-449F-A809-10007D391B63}"/>
              </c:ext>
            </c:extLst>
          </c:dPt>
          <c:dPt>
            <c:idx val="94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2-4FAA-449F-A809-10007D391B63}"/>
              </c:ext>
            </c:extLst>
          </c:dPt>
          <c:dPt>
            <c:idx val="95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4-4FAA-449F-A809-10007D391B63}"/>
              </c:ext>
            </c:extLst>
          </c:dPt>
          <c:cat>
            <c:numRef>
              <c:f>גרפים!$A$16:$A$46</c:f>
              <c:numCache>
                <c:formatCode>General</c:formatCode>
                <c:ptCount val="31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</c:numCache>
            </c:numRef>
          </c:cat>
          <c:val>
            <c:numRef>
              <c:f>גרפים!$K$16:$K$46</c:f>
              <c:numCache>
                <c:formatCode>0.0</c:formatCode>
                <c:ptCount val="31"/>
                <c:pt idx="0">
                  <c:v>100</c:v>
                </c:pt>
                <c:pt idx="1">
                  <c:v>104.02228294524427</c:v>
                </c:pt>
                <c:pt idx="2">
                  <c:v>108.12799172393103</c:v>
                </c:pt>
                <c:pt idx="3">
                  <c:v>112.43881116056427</c:v>
                </c:pt>
                <c:pt idx="4">
                  <c:v>116.90439398957982</c:v>
                </c:pt>
                <c:pt idx="5">
                  <c:v>121.53461609156626</c:v>
                </c:pt>
                <c:pt idx="6">
                  <c:v>126.31408306064402</c:v>
                </c:pt>
                <c:pt idx="7">
                  <c:v>131.2426780797945</c:v>
                </c:pt>
                <c:pt idx="8">
                  <c:v>136.42995188924371</c:v>
                </c:pt>
                <c:pt idx="9">
                  <c:v>141.81631072091761</c:v>
                </c:pt>
                <c:pt idx="10">
                  <c:v>147.38871042613695</c:v>
                </c:pt>
                <c:pt idx="11">
                  <c:v>153.1791992345911</c:v>
                </c:pt>
                <c:pt idx="12">
                  <c:v>159.14348626356073</c:v>
                </c:pt>
                <c:pt idx="13">
                  <c:v>165.33184981506614</c:v>
                </c:pt>
                <c:pt idx="14">
                  <c:v>171.77640593326316</c:v>
                </c:pt>
                <c:pt idx="15">
                  <c:v>178.39482806042597</c:v>
                </c:pt>
                <c:pt idx="16">
                  <c:v>185.22366544559412</c:v>
                </c:pt>
                <c:pt idx="17">
                  <c:v>192.24278344410513</c:v>
                </c:pt>
                <c:pt idx="18">
                  <c:v>199.18772548366272</c:v>
                </c:pt>
                <c:pt idx="19">
                  <c:v>206.36185840827031</c:v>
                </c:pt>
                <c:pt idx="20">
                  <c:v>213.73691965230947</c:v>
                </c:pt>
                <c:pt idx="21">
                  <c:v>221.35997251532729</c:v>
                </c:pt>
                <c:pt idx="22">
                  <c:v>229.19052667193483</c:v>
                </c:pt>
                <c:pt idx="23">
                  <c:v>237.25722253824131</c:v>
                </c:pt>
                <c:pt idx="24">
                  <c:v>245.61484166267752</c:v>
                </c:pt>
                <c:pt idx="25">
                  <c:v>254.26435418110879</c:v>
                </c:pt>
                <c:pt idx="26">
                  <c:v>263.14505847132335</c:v>
                </c:pt>
                <c:pt idx="27">
                  <c:v>272.29613213108166</c:v>
                </c:pt>
                <c:pt idx="28">
                  <c:v>281.73928561113632</c:v>
                </c:pt>
                <c:pt idx="29">
                  <c:v>291.46389394953974</c:v>
                </c:pt>
                <c:pt idx="30">
                  <c:v>301.46585157548429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4FAA-449F-A809-10007D391B63}"/>
            </c:ext>
          </c:extLst>
        </c:ser>
        <c:ser>
          <c:idx val="3"/>
          <c:order val="2"/>
          <c:tx>
            <c:strRef>
              <c:f>גרפים!$M$2</c:f>
              <c:strCache>
                <c:ptCount val="1"/>
                <c:pt idx="0">
                  <c:v>Containers Unloaded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גרפים!$A$16:$A$46</c:f>
              <c:numCache>
                <c:formatCode>General</c:formatCode>
                <c:ptCount val="31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</c:numCache>
            </c:numRef>
          </c:cat>
          <c:val>
            <c:numRef>
              <c:f>גרפים!$M$16:$M$46</c:f>
              <c:numCache>
                <c:formatCode>0.0</c:formatCode>
                <c:ptCount val="31"/>
                <c:pt idx="0">
                  <c:v>100</c:v>
                </c:pt>
                <c:pt idx="1">
                  <c:v>104.82178443733903</c:v>
                </c:pt>
                <c:pt idx="2">
                  <c:v>109.72429422097572</c:v>
                </c:pt>
                <c:pt idx="3">
                  <c:v>114.85932962506627</c:v>
                </c:pt>
                <c:pt idx="4">
                  <c:v>120.17401798952054</c:v>
                </c:pt>
                <c:pt idx="5">
                  <c:v>125.68541332816203</c:v>
                </c:pt>
                <c:pt idx="6">
                  <c:v>131.37895073280515</c:v>
                </c:pt>
                <c:pt idx="7">
                  <c:v>137.25767189509276</c:v>
                </c:pt>
                <c:pt idx="8">
                  <c:v>143.22475862134334</c:v>
                </c:pt>
                <c:pt idx="9">
                  <c:v>149.42604044336491</c:v>
                </c:pt>
                <c:pt idx="10">
                  <c:v>155.84732535284272</c:v>
                </c:pt>
                <c:pt idx="11">
                  <c:v>162.53075605099426</c:v>
                </c:pt>
                <c:pt idx="12">
                  <c:v>169.42179914027793</c:v>
                </c:pt>
                <c:pt idx="13">
                  <c:v>176.58550510703279</c:v>
                </c:pt>
                <c:pt idx="14">
                  <c:v>184.06461518852601</c:v>
                </c:pt>
                <c:pt idx="15">
                  <c:v>191.75456448357849</c:v>
                </c:pt>
                <c:pt idx="16">
                  <c:v>199.70290572627235</c:v>
                </c:pt>
                <c:pt idx="17">
                  <c:v>207.8840096319567</c:v>
                </c:pt>
                <c:pt idx="18">
                  <c:v>215.97013738857797</c:v>
                </c:pt>
                <c:pt idx="19">
                  <c:v>224.34166105067018</c:v>
                </c:pt>
                <c:pt idx="20">
                  <c:v>232.96211845782184</c:v>
                </c:pt>
                <c:pt idx="21">
                  <c:v>241.89409753363594</c:v>
                </c:pt>
                <c:pt idx="22">
                  <c:v>251.08468900880561</c:v>
                </c:pt>
                <c:pt idx="23">
                  <c:v>260.57228098511047</c:v>
                </c:pt>
                <c:pt idx="24">
                  <c:v>270.43067503244856</c:v>
                </c:pt>
                <c:pt idx="25">
                  <c:v>280.66235106943685</c:v>
                </c:pt>
                <c:pt idx="26">
                  <c:v>291.18666171148197</c:v>
                </c:pt>
                <c:pt idx="27">
                  <c:v>302.05672738839417</c:v>
                </c:pt>
                <c:pt idx="28">
                  <c:v>313.3025999513124</c:v>
                </c:pt>
                <c:pt idx="29">
                  <c:v>324.91066370417326</c:v>
                </c:pt>
                <c:pt idx="30">
                  <c:v>336.87593230305544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4FAA-449F-A809-10007D391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6589888"/>
        <c:axId val="366594984"/>
      </c:lineChart>
      <c:catAx>
        <c:axId val="366589888"/>
        <c:scaling>
          <c:orientation val="minMax"/>
        </c:scaling>
        <c:delete val="0"/>
        <c:axPos val="b"/>
        <c:majorGridlines>
          <c:spPr>
            <a:ln w="3175">
              <a:solidFill>
                <a:srgbClr val="969696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50" b="1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6594984"/>
        <c:crossesAt val="0"/>
        <c:auto val="0"/>
        <c:lblAlgn val="ctr"/>
        <c:lblOffset val="100"/>
        <c:tickLblSkip val="4"/>
        <c:tickMarkSkip val="4"/>
        <c:noMultiLvlLbl val="0"/>
      </c:catAx>
      <c:valAx>
        <c:axId val="366594984"/>
        <c:scaling>
          <c:orientation val="minMax"/>
          <c:min val="40"/>
        </c:scaling>
        <c:delete val="0"/>
        <c:axPos val="l"/>
        <c:majorGridlines>
          <c:spPr>
            <a:ln w="3175">
              <a:solidFill>
                <a:srgbClr val="969696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50" b="1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6589888"/>
        <c:crosses val="autoZero"/>
        <c:crossBetween val="between"/>
        <c:minorUnit val="1.0465277342808248"/>
      </c:valAx>
      <c:spPr>
        <a:noFill/>
        <a:ln w="3175">
          <a:solidFill>
            <a:srgbClr val="333333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6.9343065693430656E-2"/>
          <c:y val="6.666701662292214E-2"/>
          <c:w val="0.23905109489051099"/>
          <c:h val="0.30666771653543307"/>
        </c:manualLayout>
      </c:layout>
      <c:overlay val="0"/>
      <c:txPr>
        <a:bodyPr/>
        <a:lstStyle/>
        <a:p>
          <a:pPr>
            <a:defRPr sz="77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Graph_ex!$D$2</c:f>
              <c:strCache>
                <c:ptCount val="1"/>
                <c:pt idx="0">
                  <c:v>משקל חזוי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Graph_ex!$B$3:$B$47</c:f>
              <c:numCache>
                <c:formatCode>General</c:formatCode>
                <c:ptCount val="4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  <c:pt idx="22">
                  <c:v>2026</c:v>
                </c:pt>
                <c:pt idx="23">
                  <c:v>2027</c:v>
                </c:pt>
                <c:pt idx="24">
                  <c:v>2028</c:v>
                </c:pt>
                <c:pt idx="25">
                  <c:v>2029</c:v>
                </c:pt>
                <c:pt idx="26">
                  <c:v>2030</c:v>
                </c:pt>
                <c:pt idx="27">
                  <c:v>2031</c:v>
                </c:pt>
                <c:pt idx="28">
                  <c:v>2032</c:v>
                </c:pt>
                <c:pt idx="29">
                  <c:v>2033</c:v>
                </c:pt>
                <c:pt idx="30">
                  <c:v>2034</c:v>
                </c:pt>
                <c:pt idx="31">
                  <c:v>2035</c:v>
                </c:pt>
                <c:pt idx="32">
                  <c:v>2036</c:v>
                </c:pt>
                <c:pt idx="33">
                  <c:v>2037</c:v>
                </c:pt>
                <c:pt idx="34">
                  <c:v>2038</c:v>
                </c:pt>
                <c:pt idx="35">
                  <c:v>2039</c:v>
                </c:pt>
                <c:pt idx="36">
                  <c:v>2040</c:v>
                </c:pt>
                <c:pt idx="37">
                  <c:v>2041</c:v>
                </c:pt>
                <c:pt idx="38">
                  <c:v>2042</c:v>
                </c:pt>
                <c:pt idx="39">
                  <c:v>2043</c:v>
                </c:pt>
                <c:pt idx="40">
                  <c:v>2044</c:v>
                </c:pt>
                <c:pt idx="41">
                  <c:v>2045</c:v>
                </c:pt>
                <c:pt idx="42">
                  <c:v>2046</c:v>
                </c:pt>
                <c:pt idx="43">
                  <c:v>2047</c:v>
                </c:pt>
                <c:pt idx="44">
                  <c:v>2048</c:v>
                </c:pt>
              </c:numCache>
            </c:numRef>
          </c:cat>
          <c:val>
            <c:numRef>
              <c:f>Graph_ex!$D$3:$D$47</c:f>
              <c:numCache>
                <c:formatCode>General</c:formatCode>
                <c:ptCount val="45"/>
                <c:pt idx="0">
                  <c:v>3983.4628150743683</c:v>
                </c:pt>
                <c:pt idx="1">
                  <c:v>4180.4950889070751</c:v>
                </c:pt>
                <c:pt idx="2">
                  <c:v>4718.002188513894</c:v>
                </c:pt>
                <c:pt idx="3">
                  <c:v>5188.2086564282436</c:v>
                </c:pt>
                <c:pt idx="4">
                  <c:v>5298.0175829189238</c:v>
                </c:pt>
                <c:pt idx="5">
                  <c:v>4510.4161663685636</c:v>
                </c:pt>
                <c:pt idx="6">
                  <c:v>5142.2162948057876</c:v>
                </c:pt>
                <c:pt idx="7">
                  <c:v>5416.3560959430988</c:v>
                </c:pt>
                <c:pt idx="8">
                  <c:v>5345.2988287571015</c:v>
                </c:pt>
                <c:pt idx="9">
                  <c:v>5141.1571074233916</c:v>
                </c:pt>
                <c:pt idx="10">
                  <c:v>5264.6548936775807</c:v>
                </c:pt>
                <c:pt idx="11">
                  <c:v>4981.9510185578847</c:v>
                </c:pt>
                <c:pt idx="12">
                  <c:v>5529.0438500432701</c:v>
                </c:pt>
                <c:pt idx="13">
                  <c:v>5544.5556884378593</c:v>
                </c:pt>
                <c:pt idx="14">
                  <c:v>5772.5242822129321</c:v>
                </c:pt>
                <c:pt idx="15">
                  <c:v>5968.8862128767587</c:v>
                </c:pt>
                <c:pt idx="16">
                  <c:v>6171.1190086889683</c:v>
                </c:pt>
                <c:pt idx="17">
                  <c:v>6379.3117052213493</c:v>
                </c:pt>
                <c:pt idx="18">
                  <c:v>6593.5535039936076</c:v>
                </c:pt>
                <c:pt idx="19">
                  <c:v>6813.9336177692339</c:v>
                </c:pt>
                <c:pt idx="20">
                  <c:v>7040.5411271663579</c:v>
                </c:pt>
                <c:pt idx="21">
                  <c:v>7273.4648471869805</c:v>
                </c:pt>
                <c:pt idx="22">
                  <c:v>7512.7932024880083</c:v>
                </c:pt>
                <c:pt idx="23">
                  <c:v>7758.6141104015114</c:v>
                </c:pt>
                <c:pt idx="24">
                  <c:v>8011.0148708661281</c:v>
                </c:pt>
                <c:pt idx="25">
                  <c:v>8270.0820625612287</c:v>
                </c:pt>
                <c:pt idx="26">
                  <c:v>8535.9014446447072</c:v>
                </c:pt>
                <c:pt idx="27">
                  <c:v>8808.5578635873208</c:v>
                </c:pt>
                <c:pt idx="28">
                  <c:v>9088.1351646743169</c:v>
                </c:pt>
                <c:pt idx="29">
                  <c:v>9374.7161078106292</c:v>
                </c:pt>
                <c:pt idx="30">
                  <c:v>9668.3822873216704</c:v>
                </c:pt>
                <c:pt idx="31">
                  <c:v>9969.2140554886864</c:v>
                </c:pt>
                <c:pt idx="32">
                  <c:v>10277.290449597436</c:v>
                </c:pt>
                <c:pt idx="33">
                  <c:v>10592.68912231276</c:v>
                </c:pt>
                <c:pt idx="34">
                  <c:v>10915.486275220039</c:v>
                </c:pt>
                <c:pt idx="35">
                  <c:v>11245.756595398725</c:v>
                </c:pt>
                <c:pt idx="36">
                  <c:v>11583.573194913468</c:v>
                </c:pt>
                <c:pt idx="37">
                  <c:v>11929.007553125499</c:v>
                </c:pt>
                <c:pt idx="38">
                  <c:v>12282.129461741428</c:v>
                </c:pt>
                <c:pt idx="39">
                  <c:v>12643.006972528583</c:v>
                </c:pt>
                <c:pt idx="40">
                  <c:v>13011.706347636256</c:v>
                </c:pt>
                <c:pt idx="41">
                  <c:v>13388.292012470356</c:v>
                </c:pt>
                <c:pt idx="42">
                  <c:v>13772.826511076088</c:v>
                </c:pt>
                <c:pt idx="43">
                  <c:v>14165.370463988664</c:v>
                </c:pt>
                <c:pt idx="44">
                  <c:v>14565.982528516783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49-4A96-90E3-84C964FD7D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6589104"/>
        <c:axId val="366590280"/>
      </c:lineChart>
      <c:catAx>
        <c:axId val="366589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6590280"/>
        <c:crosses val="autoZero"/>
        <c:auto val="1"/>
        <c:lblAlgn val="ctr"/>
        <c:lblOffset val="100"/>
        <c:noMultiLvlLbl val="0"/>
      </c:catAx>
      <c:valAx>
        <c:axId val="366590280"/>
        <c:scaling>
          <c:orientation val="minMax"/>
          <c:min val="3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0" i="0" baseline="0" dirty="0">
                    <a:effectLst/>
                  </a:rPr>
                  <a:t>weight, thousands Tons</a:t>
                </a:r>
                <a:endParaRPr lang="en-US" sz="1600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6589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323481116584594E-2"/>
          <c:y val="5.6822362295995008E-2"/>
          <c:w val="0.92610837438423643"/>
          <c:h val="0.83339464700792698"/>
        </c:manualLayout>
      </c:layout>
      <c:lineChart>
        <c:grouping val="standard"/>
        <c:varyColors val="0"/>
        <c:ser>
          <c:idx val="1"/>
          <c:order val="0"/>
          <c:tx>
            <c:strRef>
              <c:f>גרפים!$J$2</c:f>
              <c:strCache>
                <c:ptCount val="1"/>
                <c:pt idx="0">
                  <c:v>GDP</c:v>
                </c:pt>
              </c:strCache>
            </c:strRef>
          </c:tx>
          <c:spPr>
            <a:ln w="38100">
              <a:solidFill>
                <a:schemeClr val="accent1">
                  <a:lumMod val="75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גרפים!$A$16:$A$46</c:f>
              <c:numCache>
                <c:formatCode>General</c:formatCode>
                <c:ptCount val="31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</c:numCache>
            </c:numRef>
          </c:cat>
          <c:val>
            <c:numRef>
              <c:f>גרפים!$J$16:$J$46</c:f>
              <c:numCache>
                <c:formatCode>0.0</c:formatCode>
                <c:ptCount val="31"/>
                <c:pt idx="0">
                  <c:v>100</c:v>
                </c:pt>
                <c:pt idx="1">
                  <c:v>103.1043581075493</c:v>
                </c:pt>
                <c:pt idx="2">
                  <c:v>106.25897494250238</c:v>
                </c:pt>
                <c:pt idx="3">
                  <c:v>109.63074902519743</c:v>
                </c:pt>
                <c:pt idx="4">
                  <c:v>113.14150222547204</c:v>
                </c:pt>
                <c:pt idx="5">
                  <c:v>116.79963793183103</c:v>
                </c:pt>
                <c:pt idx="6">
                  <c:v>120.57890030824466</c:v>
                </c:pt>
                <c:pt idx="7">
                  <c:v>124.47502111779136</c:v>
                </c:pt>
                <c:pt idx="8">
                  <c:v>128.51579618398705</c:v>
                </c:pt>
                <c:pt idx="9">
                  <c:v>132.72454395932303</c:v>
                </c:pt>
                <c:pt idx="10">
                  <c:v>137.07898215572772</c:v>
                </c:pt>
                <c:pt idx="11">
                  <c:v>141.61781008836297</c:v>
                </c:pt>
                <c:pt idx="12">
                  <c:v>146.27745098989826</c:v>
                </c:pt>
                <c:pt idx="13">
                  <c:v>151.12086373145053</c:v>
                </c:pt>
                <c:pt idx="14">
                  <c:v>156.18576850033548</c:v>
                </c:pt>
                <c:pt idx="15">
                  <c:v>161.35964164301075</c:v>
                </c:pt>
                <c:pt idx="16">
                  <c:v>166.68693366247237</c:v>
                </c:pt>
                <c:pt idx="17">
                  <c:v>172.13793800999017</c:v>
                </c:pt>
                <c:pt idx="18">
                  <c:v>177.65660674594369</c:v>
                </c:pt>
                <c:pt idx="19">
                  <c:v>183.36265963823985</c:v>
                </c:pt>
                <c:pt idx="20">
                  <c:v>189.21685552426783</c:v>
                </c:pt>
                <c:pt idx="21">
                  <c:v>195.27626900197214</c:v>
                </c:pt>
                <c:pt idx="22">
                  <c:v>201.48637310702742</c:v>
                </c:pt>
                <c:pt idx="23">
                  <c:v>207.88061028373224</c:v>
                </c:pt>
                <c:pt idx="24">
                  <c:v>214.5248197501684</c:v>
                </c:pt>
                <c:pt idx="25">
                  <c:v>221.4165679458639</c:v>
                </c:pt>
                <c:pt idx="26">
                  <c:v>228.47655502137636</c:v>
                </c:pt>
                <c:pt idx="27">
                  <c:v>235.75077146718792</c:v>
                </c:pt>
                <c:pt idx="28">
                  <c:v>243.26294449790038</c:v>
                </c:pt>
                <c:pt idx="29">
                  <c:v>250.99662856813674</c:v>
                </c:pt>
                <c:pt idx="30">
                  <c:v>258.94362942349522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1AE-4AD1-B01A-0D0C43DA791C}"/>
            </c:ext>
          </c:extLst>
        </c:ser>
        <c:ser>
          <c:idx val="0"/>
          <c:order val="1"/>
          <c:tx>
            <c:strRef>
              <c:f>גרפים!$N$2</c:f>
              <c:strCache>
                <c:ptCount val="1"/>
                <c:pt idx="0">
                  <c:v>Export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dPt>
            <c:idx val="86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F1AE-4AD1-B01A-0D0C43DA791C}"/>
              </c:ext>
            </c:extLst>
          </c:dPt>
          <c:dPt>
            <c:idx val="87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F1AE-4AD1-B01A-0D0C43DA791C}"/>
              </c:ext>
            </c:extLst>
          </c:dPt>
          <c:dPt>
            <c:idx val="88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F1AE-4AD1-B01A-0D0C43DA791C}"/>
              </c:ext>
            </c:extLst>
          </c:dPt>
          <c:dPt>
            <c:idx val="89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F1AE-4AD1-B01A-0D0C43DA791C}"/>
              </c:ext>
            </c:extLst>
          </c:dPt>
          <c:dPt>
            <c:idx val="90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F1AE-4AD1-B01A-0D0C43DA791C}"/>
              </c:ext>
            </c:extLst>
          </c:dPt>
          <c:dPt>
            <c:idx val="91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C-F1AE-4AD1-B01A-0D0C43DA791C}"/>
              </c:ext>
            </c:extLst>
          </c:dPt>
          <c:dPt>
            <c:idx val="92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E-F1AE-4AD1-B01A-0D0C43DA791C}"/>
              </c:ext>
            </c:extLst>
          </c:dPt>
          <c:dPt>
            <c:idx val="93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0-F1AE-4AD1-B01A-0D0C43DA791C}"/>
              </c:ext>
            </c:extLst>
          </c:dPt>
          <c:dPt>
            <c:idx val="94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2-F1AE-4AD1-B01A-0D0C43DA791C}"/>
              </c:ext>
            </c:extLst>
          </c:dPt>
          <c:dPt>
            <c:idx val="95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4-F1AE-4AD1-B01A-0D0C43DA791C}"/>
              </c:ext>
            </c:extLst>
          </c:dPt>
          <c:cat>
            <c:numRef>
              <c:f>גרפים!$A$16:$A$46</c:f>
              <c:numCache>
                <c:formatCode>General</c:formatCode>
                <c:ptCount val="31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</c:numCache>
            </c:numRef>
          </c:cat>
          <c:val>
            <c:numRef>
              <c:f>גרפים!$N$16:$N$46</c:f>
              <c:numCache>
                <c:formatCode>0.0</c:formatCode>
                <c:ptCount val="31"/>
                <c:pt idx="0">
                  <c:v>100</c:v>
                </c:pt>
                <c:pt idx="1">
                  <c:v>103.82084213561906</c:v>
                </c:pt>
                <c:pt idx="2">
                  <c:v>107.79117033316565</c:v>
                </c:pt>
                <c:pt idx="3">
                  <c:v>111.91532620357032</c:v>
                </c:pt>
                <c:pt idx="4">
                  <c:v>116.1977170492882</c:v>
                </c:pt>
                <c:pt idx="5">
                  <c:v>120.64281278667353</c:v>
                </c:pt>
                <c:pt idx="6">
                  <c:v>125.25514284583437</c:v>
                </c:pt>
                <c:pt idx="7">
                  <c:v>130.03929303330935</c:v>
                </c:pt>
                <c:pt idx="8">
                  <c:v>134.99990234538089</c:v>
                </c:pt>
                <c:pt idx="9">
                  <c:v>140.14165972198322</c:v>
                </c:pt>
                <c:pt idx="10">
                  <c:v>145.46930073302627</c:v>
                </c:pt>
                <c:pt idx="11">
                  <c:v>150.9876041906015</c:v>
                </c:pt>
                <c:pt idx="12">
                  <c:v>156.70138868199004</c:v>
                </c:pt>
                <c:pt idx="13">
                  <c:v>162.6155090196784</c:v>
                </c:pt>
                <c:pt idx="14">
                  <c:v>168.73485260576109</c:v>
                </c:pt>
                <c:pt idx="15">
                  <c:v>175.06433570915021</c:v>
                </c:pt>
                <c:pt idx="16">
                  <c:v>181.60889965497239</c:v>
                </c:pt>
                <c:pt idx="17">
                  <c:v>188.37350692639981</c:v>
                </c:pt>
                <c:pt idx="18">
                  <c:v>195.36313717996515</c:v>
                </c:pt>
                <c:pt idx="19">
                  <c:v>202.58278317614634</c:v>
                </c:pt>
                <c:pt idx="20">
                  <c:v>210.03744662768437</c:v>
                </c:pt>
                <c:pt idx="21">
                  <c:v>217.73213396873192</c:v>
                </c:pt>
                <c:pt idx="22">
                  <c:v>225.67185204850369</c:v>
                </c:pt>
                <c:pt idx="23">
                  <c:v>233.86160375364921</c:v>
                </c:pt>
                <c:pt idx="24">
                  <c:v>242.30638356405655</c:v>
                </c:pt>
                <c:pt idx="25">
                  <c:v>251.0111730472664</c:v>
                </c:pt>
                <c:pt idx="26">
                  <c:v>259.98093629708472</c:v>
                </c:pt>
                <c:pt idx="27">
                  <c:v>269.22061532238433</c:v>
                </c:pt>
                <c:pt idx="28">
                  <c:v>278.73512539242626</c:v>
                </c:pt>
                <c:pt idx="29">
                  <c:v>288.52935034535216</c:v>
                </c:pt>
                <c:pt idx="30">
                  <c:v>298.6081378667979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F1AE-4AD1-B01A-0D0C43DA791C}"/>
            </c:ext>
          </c:extLst>
        </c:ser>
        <c:ser>
          <c:idx val="3"/>
          <c:order val="2"/>
          <c:tx>
            <c:strRef>
              <c:f>גרפים!$O$2</c:f>
              <c:strCache>
                <c:ptCount val="1"/>
                <c:pt idx="0">
                  <c:v>Containers loaded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גרפים!$A$16:$A$46</c:f>
              <c:numCache>
                <c:formatCode>General</c:formatCode>
                <c:ptCount val="31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</c:numCache>
            </c:numRef>
          </c:cat>
          <c:val>
            <c:numRef>
              <c:f>גרפים!$O$16:$O$46</c:f>
              <c:numCache>
                <c:formatCode>0.0</c:formatCode>
                <c:ptCount val="31"/>
                <c:pt idx="0">
                  <c:v>100</c:v>
                </c:pt>
                <c:pt idx="1">
                  <c:v>103.40166487075477</c:v>
                </c:pt>
                <c:pt idx="2">
                  <c:v>106.90503334397812</c:v>
                </c:pt>
                <c:pt idx="3">
                  <c:v>110.51164782239428</c:v>
                </c:pt>
                <c:pt idx="4">
                  <c:v>114.22305358351701</c:v>
                </c:pt>
                <c:pt idx="5">
                  <c:v>118.04079609964103</c:v>
                </c:pt>
                <c:pt idx="6">
                  <c:v>121.9664185538484</c:v>
                </c:pt>
                <c:pt idx="7">
                  <c:v>126.00145952783508</c:v>
                </c:pt>
                <c:pt idx="8">
                  <c:v>130.14745084117573</c:v>
                </c:pt>
                <c:pt idx="9">
                  <c:v>134.4059155248317</c:v>
                </c:pt>
                <c:pt idx="10">
                  <c:v>138.77836591438395</c:v>
                </c:pt>
                <c:pt idx="11">
                  <c:v>143.26630185071897</c:v>
                </c:pt>
                <c:pt idx="12">
                  <c:v>147.87120897778914</c:v>
                </c:pt>
                <c:pt idx="13">
                  <c:v>152.59455712866239</c:v>
                </c:pt>
                <c:pt idx="14">
                  <c:v>157.43779879242578</c:v>
                </c:pt>
                <c:pt idx="15">
                  <c:v>162.40236765564157</c:v>
                </c:pt>
                <c:pt idx="16">
                  <c:v>167.48967721302051</c:v>
                </c:pt>
                <c:pt idx="17">
                  <c:v>172.70111944279131</c:v>
                </c:pt>
                <c:pt idx="18">
                  <c:v>178.03806354293195</c:v>
                </c:pt>
                <c:pt idx="19">
                  <c:v>183.50185472501798</c:v>
                </c:pt>
                <c:pt idx="20">
                  <c:v>189.0938130629313</c:v>
                </c:pt>
                <c:pt idx="21">
                  <c:v>194.81523239409563</c:v>
                </c:pt>
                <c:pt idx="22">
                  <c:v>200.66737927125419</c:v>
                </c:pt>
                <c:pt idx="23">
                  <c:v>206.65149196310426</c:v>
                </c:pt>
                <c:pt idx="24">
                  <c:v>212.76877950235317</c:v>
                </c:pt>
                <c:pt idx="25">
                  <c:v>219.02042077996785</c:v>
                </c:pt>
                <c:pt idx="26">
                  <c:v>225.40756368456783</c:v>
                </c:pt>
                <c:pt idx="27">
                  <c:v>231.93132428605173</c:v>
                </c:pt>
                <c:pt idx="28">
                  <c:v>238.59278606267191</c:v>
                </c:pt>
                <c:pt idx="29">
                  <c:v>245.39299917086331</c:v>
                </c:pt>
                <c:pt idx="30">
                  <c:v>252.33297975721683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F1AE-4AD1-B01A-0D0C43DA79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6587536"/>
        <c:axId val="366587928"/>
      </c:lineChart>
      <c:catAx>
        <c:axId val="366587536"/>
        <c:scaling>
          <c:orientation val="minMax"/>
        </c:scaling>
        <c:delete val="0"/>
        <c:axPos val="b"/>
        <c:majorGridlines>
          <c:spPr>
            <a:ln w="3175">
              <a:solidFill>
                <a:srgbClr val="969696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50" b="1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6587928"/>
        <c:crossesAt val="0"/>
        <c:auto val="0"/>
        <c:lblAlgn val="ctr"/>
        <c:lblOffset val="100"/>
        <c:tickLblSkip val="4"/>
        <c:tickMarkSkip val="4"/>
        <c:noMultiLvlLbl val="0"/>
      </c:catAx>
      <c:valAx>
        <c:axId val="366587928"/>
        <c:scaling>
          <c:orientation val="minMax"/>
          <c:min val="40"/>
        </c:scaling>
        <c:delete val="0"/>
        <c:axPos val="l"/>
        <c:majorGridlines>
          <c:spPr>
            <a:ln w="3175">
              <a:solidFill>
                <a:srgbClr val="969696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50" b="1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6587536"/>
        <c:crosses val="autoZero"/>
        <c:crossBetween val="between"/>
        <c:minorUnit val="1.0465277342808248"/>
      </c:valAx>
      <c:spPr>
        <a:noFill/>
        <a:ln w="3175">
          <a:solidFill>
            <a:srgbClr val="333333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6.9343065693430656E-2"/>
          <c:y val="6.666701662292214E-2"/>
          <c:w val="0.23905109489051099"/>
          <c:h val="0.30666771653543307"/>
        </c:manualLayout>
      </c:layout>
      <c:overlay val="0"/>
      <c:txPr>
        <a:bodyPr/>
        <a:lstStyle/>
        <a:p>
          <a:pPr>
            <a:defRPr sz="77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8-11-01T12:48:40.225" idx="4">
    <p:pos x="5184" y="1878"/>
    <p:text>This phrase in parentheses seems redundant. I suggest deleting it.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8-11-01T12:22:53.922" idx="1">
    <p:pos x="5234" y="1695"/>
    <p:text>This could use some explanation.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8-11-01T12:35:29.500" idx="2">
    <p:pos x="2847" y="1336"/>
    <p:text>This is the phrase, I verified. See for example: https://lloydslist.maritimeintelligence.informa.com/LL1123851/US-container-imports-surge-to-record-levels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8-11-01T12:38:39.621" idx="3">
    <p:pos x="1519" y="1953"/>
    <p:text>Is this Palestinian Authority and Gaza? If so, I think it should be written out fully.</p:text>
    <p:extLst>
      <p:ext uri="{C676402C-5697-4E1C-873F-D02D1690AC5C}">
        <p15:threadingInfo xmlns:p15="http://schemas.microsoft.com/office/powerpoint/2012/main" timeZoneBias="-12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0.40702</cdr:x>
      <cdr:y>0.11703</cdr:y>
    </cdr:from>
    <cdr:to>
      <cdr:x>0.40708</cdr:x>
      <cdr:y>0.79451</cdr:y>
    </cdr:to>
    <cdr:cxnSp macro="">
      <cdr:nvCxnSpPr>
        <cdr:cNvPr id="2" name="Straight Connector 4">
          <a:extLst xmlns:a="http://schemas.openxmlformats.org/drawingml/2006/main">
            <a:ext uri="{FF2B5EF4-FFF2-40B4-BE49-F238E27FC236}">
              <a16:creationId xmlns:a16="http://schemas.microsoft.com/office/drawing/2014/main" id="{863937D1-B845-4A75-A7ED-36FD1BE786C6}"/>
            </a:ext>
          </a:extLst>
        </cdr:cNvPr>
        <cdr:cNvCxnSpPr/>
      </cdr:nvCxnSpPr>
      <cdr:spPr bwMode="auto">
        <a:xfrm xmlns:a="http://schemas.openxmlformats.org/drawingml/2006/main" flipH="1" flipV="1">
          <a:off x="2463552" y="513127"/>
          <a:ext cx="364" cy="2970578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bg1">
              <a:lumMod val="65000"/>
            </a:schemeClr>
          </a:solidFill>
          <a:prstDash val="lgDash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0.31282</cdr:x>
      <cdr:y>0.18306</cdr:y>
    </cdr:from>
    <cdr:to>
      <cdr:x>0.58645</cdr:x>
      <cdr:y>0.38529</cdr:y>
    </cdr:to>
    <cdr:sp macro="" textlink="">
      <cdr:nvSpPr>
        <cdr:cNvPr id="4" name="TextBox 1"/>
        <cdr:cNvSpPr txBox="1"/>
      </cdr:nvSpPr>
      <cdr:spPr bwMode="auto">
        <a:xfrm xmlns:a="http://schemas.openxmlformats.org/drawingml/2006/main">
          <a:off x="1893384" y="802689"/>
          <a:ext cx="1656202" cy="8867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900" b="0" i="0" baseline="0" dirty="0">
              <a:solidFill>
                <a:sysClr val="windowText" lastClr="000000"/>
              </a:solidFill>
              <a:latin typeface="+mn-lt"/>
              <a:ea typeface="Times New Roman" charset="0"/>
              <a:cs typeface="Times New Roman" charset="0"/>
            </a:rPr>
            <a:t>             </a:t>
          </a:r>
          <a:r>
            <a:rPr lang="en-US" sz="1400" b="1" i="0" baseline="0" dirty="0">
              <a:solidFill>
                <a:sysClr val="windowText" lastClr="000000"/>
              </a:solidFill>
              <a:latin typeface="+mn-lt"/>
              <a:ea typeface="Times New Roman" charset="0"/>
              <a:cs typeface="Times New Roman" charset="0"/>
            </a:rPr>
            <a:t>2017</a:t>
          </a:r>
        </a:p>
        <a:p xmlns:a="http://schemas.openxmlformats.org/drawingml/2006/main">
          <a:pPr eaLnBrk="0" hangingPunct="0"/>
          <a:endParaRPr lang="en-US" sz="300" b="0" i="0" dirty="0">
            <a:solidFill>
              <a:schemeClr val="bg2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400" b="0" i="0" dirty="0">
              <a:solidFill>
                <a:sysClr val="windowText" lastClr="000000"/>
              </a:solidFill>
              <a:latin typeface="+mn-lt"/>
              <a:ea typeface="Times New Roman" charset="0"/>
              <a:cs typeface="Times New Roman" charset="0"/>
            </a:rPr>
            <a:t>history</a:t>
          </a:r>
          <a:r>
            <a:rPr lang="en-US" sz="1400" b="0" i="0" baseline="0" dirty="0">
              <a:solidFill>
                <a:sysClr val="windowText" lastClr="000000"/>
              </a:solidFill>
              <a:latin typeface="+mn-lt"/>
              <a:ea typeface="Times New Roman" charset="0"/>
              <a:cs typeface="Times New Roman" charset="0"/>
            </a:rPr>
            <a:t>     projections</a:t>
          </a:r>
          <a:endParaRPr lang="en-US" sz="1400" b="0" i="0" dirty="0">
            <a:solidFill>
              <a:sysClr val="windowText" lastClr="000000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0.42221</cdr:x>
      <cdr:y>0.07438</cdr:y>
    </cdr:from>
    <cdr:to>
      <cdr:x>0.42833</cdr:x>
      <cdr:y>0.83233</cdr:y>
    </cdr:to>
    <cdr:cxnSp macro="">
      <cdr:nvCxnSpPr>
        <cdr:cNvPr id="2" name="Straight Connector 4">
          <a:extLst xmlns:a="http://schemas.openxmlformats.org/drawingml/2006/main">
            <a:ext uri="{FF2B5EF4-FFF2-40B4-BE49-F238E27FC236}">
              <a16:creationId xmlns:a16="http://schemas.microsoft.com/office/drawing/2014/main" id="{863937D1-B845-4A75-A7ED-36FD1BE786C6}"/>
            </a:ext>
          </a:extLst>
        </cdr:cNvPr>
        <cdr:cNvCxnSpPr/>
      </cdr:nvCxnSpPr>
      <cdr:spPr bwMode="auto">
        <a:xfrm xmlns:a="http://schemas.openxmlformats.org/drawingml/2006/main" flipV="1">
          <a:off x="2384763" y="257176"/>
          <a:ext cx="34587" cy="2620655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bg1">
              <a:lumMod val="65000"/>
            </a:schemeClr>
          </a:solidFill>
          <a:prstDash val="lgDash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157CA45-1EE7-4128-AA35-BF592749E5D6}" type="datetimeFigureOut">
              <a:rPr lang="he-IL" smtClean="0"/>
              <a:pPr/>
              <a:t>כ"ג/חשון/תשע"ט</a:t>
            </a:fld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0AA304A-0A2D-455E-918F-39CC68131C4C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94923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0BB49F2-CF78-42B2-942E-83F9279EA573}" type="datetimeFigureOut">
              <a:rPr lang="he-IL" smtClean="0"/>
              <a:pPr/>
              <a:t>כ"ג/חשון/תשע"ט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1DE5B14-4842-44C9-A46E-890CADB8DA4A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98562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9D97-60C8-48B5-BC09-490A01AD6256}" type="datetime1">
              <a:rPr lang="en-US" smtClean="0"/>
              <a:t>01-Nov-18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30 October 2018</a:t>
            </a:r>
            <a:endParaRPr lang="he-I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F895-E3FA-4CF6-9C6F-B84D5FA89BE4}" type="datetime1">
              <a:rPr lang="en-US" smtClean="0"/>
              <a:t>01-Nov-18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9BB0-CD7C-46AD-B5A5-4697D8567216}" type="datetime1">
              <a:rPr lang="en-US" smtClean="0"/>
              <a:t>01-Nov-18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9598-925F-4632-B7C3-2CC259D1BA68}" type="datetime1">
              <a:rPr lang="en-US" smtClean="0"/>
              <a:t>01-Nov-18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682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1A4C-4F3F-4530-BD8E-A66A70A957FA}" type="datetime1">
              <a:rPr lang="en-US" smtClean="0"/>
              <a:t>01-Nov-18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9052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411A-9725-4D5B-911F-3D3ED5DA2DB0}" type="datetime1">
              <a:rPr lang="en-US" smtClean="0"/>
              <a:t>01-Nov-18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2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5D2E-4312-4BEB-A2E4-D562FFFEF76F}" type="datetime1">
              <a:rPr lang="en-US" smtClean="0"/>
              <a:t>01-Nov-18</a:t>
            </a:fld>
            <a:endParaRPr lang="en-US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806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39826-567A-4BEE-A89A-4DD056D57CE5}" type="datetime1">
              <a:rPr lang="en-US" smtClean="0"/>
              <a:t>01-Nov-18</a:t>
            </a:fld>
            <a:endParaRPr lang="en-US" dirty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6141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06502-2E99-4A2A-83C5-60195F6A8E11}" type="datetime1">
              <a:rPr lang="en-US" smtClean="0"/>
              <a:t>01-Nov-18</a:t>
            </a:fld>
            <a:endParaRPr lang="en-US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0430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0DE5-C91C-4834-8505-705C88E989B7}" type="datetime1">
              <a:rPr lang="en-US" smtClean="0"/>
              <a:t>01-Nov-18</a:t>
            </a:fld>
            <a:endParaRPr lang="en-US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416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4183-206F-4A81-9D3C-A12E0ADFF2CE}" type="datetime1">
              <a:rPr lang="en-US" smtClean="0"/>
              <a:t>01-Nov-18</a:t>
            </a:fld>
            <a:endParaRPr lang="en-US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28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4E358-C20B-47B6-B365-442F2D3AB5C5}" type="datetime1">
              <a:rPr lang="en-US" smtClean="0"/>
              <a:t>01-Nov-18</a:t>
            </a:fld>
            <a:endParaRPr lang="en-US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7282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DEC9-8D75-4608-9349-2AD817AECDAA}" type="datetime1">
              <a:rPr lang="en-US" smtClean="0"/>
              <a:t>01-Nov-18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6759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8F05A-0FD6-44AE-9D16-D8668C02B85D}" type="datetime1">
              <a:rPr lang="en-US" smtClean="0"/>
              <a:t>01-Nov-18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32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CAED-E644-4218-917F-3BC21FAE280E}" type="datetime1">
              <a:rPr lang="en-US" smtClean="0"/>
              <a:t>01-Nov-18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E2E64-76D2-4069-A18E-7C7EB6B32B2B}" type="datetime1">
              <a:rPr lang="en-US" smtClean="0"/>
              <a:t>01-Nov-18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E4881-F212-4668-87F3-CF966060064E}" type="datetime1">
              <a:rPr lang="en-US" smtClean="0"/>
              <a:t>01-Nov-18</a:t>
            </a:fld>
            <a:endParaRPr lang="he-IL" dirty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2BA8-A466-4201-AF00-02E052158B2F}" type="datetime1">
              <a:rPr lang="en-US" smtClean="0"/>
              <a:t>01-Nov-18</a:t>
            </a:fld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8C78A-E7B6-4C65-ABCB-EF6144BA1209}" type="datetime1">
              <a:rPr lang="en-US" smtClean="0"/>
              <a:t>01-Nov-18</a:t>
            </a:fld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7B10-0E3C-4C6C-AF3E-5EC4195A7F13}" type="datetime1">
              <a:rPr lang="en-US" smtClean="0"/>
              <a:t>01-Nov-18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F38BE-4DF0-4F9F-9FF8-E4F3A1410637}" type="datetime1">
              <a:rPr lang="en-US" smtClean="0"/>
              <a:t>01-Nov-18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78358" y="16248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995592" y="61207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69D77-D46F-404D-B8B1-942F53AB4A2E}" type="datetime1">
              <a:rPr lang="en-US" smtClean="0"/>
              <a:t>01-Nov-18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-1488" y="61364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30 October 2018</a:t>
            </a:r>
            <a:endParaRPr lang="he-IL" dirty="0"/>
          </a:p>
        </p:txBody>
      </p:sp>
      <p:sp>
        <p:nvSpPr>
          <p:cNvPr id="7" name="מלבן 8"/>
          <p:cNvSpPr/>
          <p:nvPr userDrawn="1"/>
        </p:nvSpPr>
        <p:spPr>
          <a:xfrm>
            <a:off x="14808" y="6535737"/>
            <a:ext cx="9156700" cy="311422"/>
          </a:xfrm>
          <a:prstGeom prst="rect">
            <a:avLst/>
          </a:prstGeom>
          <a:solidFill>
            <a:srgbClr val="92A391"/>
          </a:solidFill>
          <a:ln>
            <a:solidFill>
              <a:srgbClr val="92A3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/>
            <a:r>
              <a:rPr lang="en-US" sz="1400" kern="12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Macr</a:t>
            </a:r>
            <a:r>
              <a:rPr lang="en-US" sz="1400" kern="1200" baseline="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o Analytics, Economic research and consulting, Jonathan Katz, Macro  consulting  and  forecast</a:t>
            </a:r>
            <a:r>
              <a:rPr lang="he-IL" sz="1400" kern="12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  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1" eaLnBrk="1" latinLnBrk="0" hangingPunct="1">
        <a:spcBef>
          <a:spcPct val="0"/>
        </a:spcBef>
        <a:buNone/>
        <a:defRPr sz="3500" kern="1200">
          <a:solidFill>
            <a:srgbClr val="48A23E"/>
          </a:solidFill>
          <a:latin typeface="+mj-lt"/>
          <a:ea typeface="+mj-ea"/>
          <a:cs typeface="Aharoni" pitchFamily="2" charset="-79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5B0F5-FE08-41F4-9A9B-8DD3D75EDF67}" type="datetime1">
              <a:rPr lang="en-US" smtClean="0"/>
              <a:t>01-Nov-18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84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/>
        </p:nvSpPr>
        <p:spPr>
          <a:xfrm>
            <a:off x="19585" y="3286327"/>
            <a:ext cx="9144000" cy="576000"/>
          </a:xfrm>
          <a:prstGeom prst="rect">
            <a:avLst/>
          </a:prstGeom>
          <a:solidFill>
            <a:srgbClr val="48A2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1" name="מלבן 10"/>
          <p:cNvSpPr/>
          <p:nvPr/>
        </p:nvSpPr>
        <p:spPr>
          <a:xfrm>
            <a:off x="0" y="0"/>
            <a:ext cx="9144000" cy="3276000"/>
          </a:xfrm>
          <a:prstGeom prst="rect">
            <a:avLst/>
          </a:prstGeom>
          <a:solidFill>
            <a:srgbClr val="6257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2058884"/>
            <a:ext cx="9144000" cy="822531"/>
          </a:xfrm>
        </p:spPr>
        <p:txBody>
          <a:bodyPr>
            <a:noAutofit/>
          </a:bodyPr>
          <a:lstStyle/>
          <a:p>
            <a:pPr rtl="0">
              <a:spcBef>
                <a:spcPts val="0"/>
              </a:spcBef>
            </a:pPr>
            <a:r>
              <a:rPr lang="en-US" sz="3400" b="1" dirty="0">
                <a:solidFill>
                  <a:schemeClr val="bg1"/>
                </a:solidFill>
                <a:cs typeface="+mn-cs"/>
              </a:rPr>
              <a:t>Forecasting Cargo Throughput in Israeli Ports</a:t>
            </a:r>
            <a:br>
              <a:rPr lang="he-IL" sz="3400" b="1" dirty="0">
                <a:solidFill>
                  <a:schemeClr val="bg1"/>
                </a:solidFill>
                <a:cs typeface="+mn-cs"/>
              </a:rPr>
            </a:br>
            <a:r>
              <a:rPr lang="he-IL" sz="3200" b="1" dirty="0">
                <a:solidFill>
                  <a:schemeClr val="bg1"/>
                </a:solidFill>
                <a:cs typeface="+mj-cs"/>
              </a:rPr>
              <a:t>2018-2048</a:t>
            </a:r>
            <a:endParaRPr lang="he-IL" sz="32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3" name="כותרת 1"/>
          <p:cNvSpPr txBox="1">
            <a:spLocks/>
          </p:cNvSpPr>
          <p:nvPr/>
        </p:nvSpPr>
        <p:spPr>
          <a:xfrm>
            <a:off x="632261" y="3214255"/>
            <a:ext cx="7918648" cy="648072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Sani Ziv, Jonathan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 Katz, Oren S</a:t>
            </a:r>
            <a:r>
              <a:rPr lang="en-US" sz="3200" dirty="0">
                <a:solidFill>
                  <a:prstClr val="white"/>
                </a:solidFill>
                <a:latin typeface="+mj-lt"/>
                <a:ea typeface="+mj-ea"/>
                <a:cs typeface="Arial"/>
              </a:rPr>
              <a:t>h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apir</a:t>
            </a:r>
            <a:endParaRPr kumimoji="0" lang="he-IL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728" y="5334884"/>
            <a:ext cx="51714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800" dirty="0">
                <a:solidFill>
                  <a:srgbClr val="62578B"/>
                </a:solidFill>
              </a:rPr>
              <a:t>November 5, 2018</a:t>
            </a:r>
            <a:endParaRPr lang="he-IL" sz="2800" dirty="0">
              <a:solidFill>
                <a:srgbClr val="6257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329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43607" y="138512"/>
            <a:ext cx="7560839" cy="1094815"/>
          </a:xfrm>
        </p:spPr>
        <p:txBody>
          <a:bodyPr>
            <a:normAutofit/>
          </a:bodyPr>
          <a:lstStyle/>
          <a:p>
            <a:pPr algn="l" rtl="0"/>
            <a:r>
              <a:rPr lang="en-US" sz="3400" b="1" dirty="0"/>
              <a:t>Macro Economic Forecast, Supply Side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10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32184"/>
              </p:ext>
            </p:extLst>
          </p:nvPr>
        </p:nvGraphicFramePr>
        <p:xfrm>
          <a:off x="827584" y="1196752"/>
          <a:ext cx="7776865" cy="459254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61500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2019-2028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2029-2038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2039-2048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373">
                <a:tc>
                  <a:txBody>
                    <a:bodyPr/>
                    <a:lstStyle/>
                    <a:p>
                      <a:pPr algn="l" rtl="0" fontAlgn="b"/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level,</a:t>
                      </a:r>
                      <a:r>
                        <a:rPr lang="en-US" sz="16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annual p</a:t>
                      </a:r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ercent change 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333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Population,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thousands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8,870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10,646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12,663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15,024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008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GDP,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billions 2017 NIS 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1,803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2,488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3,405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008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GDP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per capita,   thousands 2017 NIS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008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Employees,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thousands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3,893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4,608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5,521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6,545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008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GDP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per employee, thousands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5805264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/>
              <a:t>Source: Population: CBS Population Forecast, Macro Economic Forecasts</a:t>
            </a:r>
          </a:p>
        </p:txBody>
      </p:sp>
    </p:spTree>
    <p:extLst>
      <p:ext uri="{BB962C8B-B14F-4D97-AF65-F5344CB8AC3E}">
        <p14:creationId xmlns:p14="http://schemas.microsoft.com/office/powerpoint/2010/main" val="3918033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43608" y="138512"/>
            <a:ext cx="7318176" cy="1094815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3400" b="1" dirty="0"/>
              <a:t>Macro Economic Forecast, Demand Side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11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968023"/>
              </p:ext>
            </p:extLst>
          </p:nvPr>
        </p:nvGraphicFramePr>
        <p:xfrm>
          <a:off x="539549" y="1052736"/>
          <a:ext cx="8064900" cy="486687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538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1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7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74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74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74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74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74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21446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2019-2028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2029-2038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2039-2048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68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annual p</a:t>
                      </a: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ercent change </a:t>
                      </a:r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Share</a:t>
                      </a: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in GDP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GDP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3.19%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Private Consumption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Public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Consumption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Investment, total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Exports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Goods and Services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Imports,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Goods and Services 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9549" y="6119553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/>
              <a:t>Source: Population: Macro Economic Forecasts</a:t>
            </a:r>
          </a:p>
        </p:txBody>
      </p:sp>
    </p:spTree>
    <p:extLst>
      <p:ext uri="{BB962C8B-B14F-4D97-AF65-F5344CB8AC3E}">
        <p14:creationId xmlns:p14="http://schemas.microsoft.com/office/powerpoint/2010/main" val="673820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755576" y="2132856"/>
            <a:ext cx="7992888" cy="1341338"/>
          </a:xfrm>
        </p:spPr>
        <p:txBody>
          <a:bodyPr>
            <a:normAutofit fontScale="90000"/>
          </a:bodyPr>
          <a:lstStyle/>
          <a:p>
            <a:pPr algn="l" rtl="0">
              <a:lnSpc>
                <a:spcPts val="3500"/>
              </a:lnSpc>
            </a:pPr>
            <a:r>
              <a:rPr lang="en-US" sz="4200" dirty="0"/>
              <a:t>Container Imports – Unloaded</a:t>
            </a:r>
            <a:br>
              <a:rPr lang="en-US" sz="4200" dirty="0"/>
            </a:br>
            <a:r>
              <a:rPr lang="en-US" sz="3800" dirty="0"/>
              <a:t>(not including empty containers or trans-shipments)</a:t>
            </a:r>
            <a:endParaRPr lang="he-IL" sz="38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09448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670178" y="202304"/>
            <a:ext cx="6112363" cy="987127"/>
          </a:xfrm>
        </p:spPr>
        <p:txBody>
          <a:bodyPr>
            <a:normAutofit fontScale="90000"/>
          </a:bodyPr>
          <a:lstStyle/>
          <a:p>
            <a:pPr rtl="0"/>
            <a:r>
              <a:rPr lang="en-US" sz="3600" dirty="0"/>
              <a:t>Container Imports – Unloaded </a:t>
            </a:r>
            <a:br>
              <a:rPr lang="en-US" sz="3600" dirty="0"/>
            </a:br>
            <a:r>
              <a:rPr lang="en-US" sz="3600" dirty="0"/>
              <a:t>The Model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611560" y="1700808"/>
            <a:ext cx="8229600" cy="3528618"/>
          </a:xfrm>
        </p:spPr>
        <p:txBody>
          <a:bodyPr>
            <a:noAutofit/>
          </a:bodyPr>
          <a:lstStyle/>
          <a:p>
            <a:pPr marL="457200" lvl="0" indent="-457200" algn="l" rtl="0">
              <a:buFont typeface="+mj-lt"/>
              <a:buAutoNum type="arabicPeriod"/>
            </a:pPr>
            <a:r>
              <a:rPr lang="en-US" sz="2600" dirty="0"/>
              <a:t>Identifies the value in constant price (volume) of import demand in Israel. 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600" dirty="0"/>
              <a:t>Translates the value of goods into container trade with a statistical model.   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600" dirty="0"/>
              <a:t>69 series of import items (foreign trade) were aggregated into 3 main series using an econometric  model. 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600" dirty="0"/>
              <a:t>The criteria was to achieve the best fit (R-square).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83144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115616" y="383182"/>
            <a:ext cx="7056784" cy="987127"/>
          </a:xfrm>
        </p:spPr>
        <p:txBody>
          <a:bodyPr>
            <a:normAutofit fontScale="90000"/>
          </a:bodyPr>
          <a:lstStyle/>
          <a:p>
            <a:pPr rtl="0"/>
            <a:r>
              <a:rPr lang="en-US" sz="3600" dirty="0"/>
              <a:t>Container Imports – Unloaded</a:t>
            </a:r>
            <a:br>
              <a:rPr lang="en-US" sz="3600" dirty="0"/>
            </a:br>
            <a:r>
              <a:rPr lang="en-US" sz="3600" dirty="0"/>
              <a:t>The Model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611560" y="1340542"/>
            <a:ext cx="8229600" cy="4680520"/>
          </a:xfrm>
        </p:spPr>
        <p:txBody>
          <a:bodyPr>
            <a:noAutofit/>
          </a:bodyPr>
          <a:lstStyle/>
          <a:p>
            <a:pPr algn="l" rtl="0">
              <a:lnSpc>
                <a:spcPct val="150000"/>
              </a:lnSpc>
            </a:pPr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– Import items of non-durable consumer goods.</a:t>
            </a:r>
            <a:r>
              <a:rPr lang="en-US" sz="2400" baseline="-25000" dirty="0"/>
              <a:t> </a:t>
            </a:r>
            <a:endParaRPr lang="he-IL" sz="2400" dirty="0"/>
          </a:p>
          <a:p>
            <a:pPr algn="l" rtl="0">
              <a:lnSpc>
                <a:spcPct val="150000"/>
              </a:lnSpc>
            </a:pPr>
            <a:r>
              <a:rPr lang="en-US" sz="2400" dirty="0"/>
              <a:t>X</a:t>
            </a:r>
            <a:r>
              <a:rPr lang="en-US" sz="2400" baseline="-25000" dirty="0"/>
              <a:t>2 </a:t>
            </a:r>
            <a:r>
              <a:rPr lang="en-US" sz="2400" dirty="0"/>
              <a:t>– Import items of durable consumer goods.</a:t>
            </a:r>
            <a:r>
              <a:rPr lang="en-US" sz="2400" baseline="-25000" dirty="0"/>
              <a:t> </a:t>
            </a:r>
            <a:endParaRPr lang="he-IL" sz="2400" dirty="0"/>
          </a:p>
          <a:p>
            <a:pPr algn="l" rtl="0">
              <a:lnSpc>
                <a:spcPct val="150000"/>
              </a:lnSpc>
            </a:pPr>
            <a:r>
              <a:rPr lang="en-US" sz="2400" dirty="0"/>
              <a:t>X</a:t>
            </a:r>
            <a:r>
              <a:rPr lang="en-US" sz="2400" baseline="-25000" dirty="0"/>
              <a:t>3</a:t>
            </a:r>
            <a:r>
              <a:rPr lang="en-US" sz="2400" dirty="0"/>
              <a:t> – Import items of raw materials.</a:t>
            </a:r>
            <a:r>
              <a:rPr lang="en-US" sz="2400" baseline="-25000" dirty="0"/>
              <a:t> </a:t>
            </a:r>
            <a:endParaRPr lang="he-IL" sz="2400" dirty="0"/>
          </a:p>
          <a:p>
            <a:pPr algn="l" rtl="0">
              <a:lnSpc>
                <a:spcPct val="150000"/>
              </a:lnSpc>
            </a:pPr>
            <a:r>
              <a:rPr lang="en-US" sz="2400" dirty="0"/>
              <a:t>Y –  Container weight, unloaded (in tonnage)</a:t>
            </a:r>
            <a:endParaRPr lang="he-IL" sz="2400" dirty="0"/>
          </a:p>
          <a:p>
            <a:pPr marL="0" lvl="0" indent="0" algn="l" rtl="0">
              <a:buNone/>
            </a:pPr>
            <a:br>
              <a:rPr lang="en-US" sz="2400" dirty="0"/>
            </a:br>
            <a:endParaRPr lang="en-US" sz="2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17983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358141" y="199344"/>
            <a:ext cx="8595358" cy="834244"/>
          </a:xfrm>
        </p:spPr>
        <p:txBody>
          <a:bodyPr>
            <a:normAutofit/>
          </a:bodyPr>
          <a:lstStyle/>
          <a:p>
            <a:pPr algn="l" rtl="0"/>
            <a:r>
              <a:rPr lang="en-US" sz="3636" dirty="0"/>
              <a:t>Explanatory Variables</a:t>
            </a:r>
            <a:endParaRPr lang="he-IL" sz="3636" dirty="0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15</a:t>
            </a:fld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06463"/>
              </p:ext>
            </p:extLst>
          </p:nvPr>
        </p:nvGraphicFramePr>
        <p:xfrm>
          <a:off x="358141" y="894352"/>
          <a:ext cx="8595358" cy="5682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0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41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5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31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94488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X1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Consumer goods -Durable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X2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Consumer goods – 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Non-durable</a:t>
                      </a: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2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Raw materials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4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/>
                        <a:t>Item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baseline="0" dirty="0"/>
                        <a:t>Value in 2017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/>
                        <a:t>Millions  2010 $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/>
                        <a:t>Item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baseline="0" dirty="0"/>
                        <a:t>Value in 2017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/>
                        <a:t>Millions  2010 $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/>
                        <a:t>Item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baseline="0" dirty="0"/>
                        <a:t>Value in 2017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/>
                        <a:t>Millions  2010 $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מזון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ריהוט בסיסי, כולל שטיחים, מרבדים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מנועים, משאבות ומדחסים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משקאות קלים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ריהוט אחר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חלפים, רכיבים ואביזריהם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משקאות חריפים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ציוד למשק בית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עץ ומוצריו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טבק וסיגריות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כלי בית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בדים וחוטים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הלבשה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1750.4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מוצרים לאחזקת משק הבית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חלקים לתעשייה האופטית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הנעלה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ציוד רפואי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מתכות יקרות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aseline="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מכשירי רדיו טלוויזיות וגרמופונים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מתכות אל-ברזליות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aseline="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ציוד צילום, כלי נגינה וציוד אחר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גומי ופלסטיקה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מוצרי בידור ותחביב אחרים ואביזרי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תעשיות כימיות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4857.1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ספרים ועיתונים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נייר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תמרוקים ומוצרים לטיפול אישי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כלים ומכשירים קטנים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2043.7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חפצים אישיים אחרים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חלקים למכונות וציוד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2137.5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צורכי כתיבה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08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j-cs"/>
                        </a:rPr>
                        <a:t>4,857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5,167</a:t>
                      </a:r>
                      <a:endParaRPr lang="en-US" sz="1600" b="1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20,501</a:t>
                      </a:r>
                      <a:endParaRPr lang="he-IL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812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251520" y="215454"/>
            <a:ext cx="6552728" cy="1094815"/>
          </a:xfrm>
        </p:spPr>
        <p:txBody>
          <a:bodyPr>
            <a:normAutofit/>
          </a:bodyPr>
          <a:lstStyle/>
          <a:p>
            <a:pPr rtl="0"/>
            <a:r>
              <a:rPr lang="en-US" sz="3600" dirty="0"/>
              <a:t>Explanatory Variables</a:t>
            </a:r>
            <a:endParaRPr lang="en-US" sz="32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16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232761"/>
              </p:ext>
            </p:extLst>
          </p:nvPr>
        </p:nvGraphicFramePr>
        <p:xfrm>
          <a:off x="1547664" y="1310269"/>
          <a:ext cx="6408713" cy="466998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550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07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3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36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4690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21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  <a:endParaRPr lang="en-US" sz="2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1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Out of total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1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 change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2100" b="1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2008-2017</a:t>
                      </a:r>
                    </a:p>
                    <a:p>
                      <a:pPr marL="0" algn="ctr" defTabSz="914400" rtl="0" eaLnBrk="1" fontAlgn="b" latinLnBrk="0" hangingPunct="1"/>
                      <a:endParaRPr lang="en-US" sz="21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95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Consumer – Durable Goods.</a:t>
                      </a:r>
                      <a:endParaRPr lang="he-IL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4,677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7.0%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95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Consumer – Non- durable Goods</a:t>
                      </a:r>
                      <a:r>
                        <a:rPr lang="en-US" sz="2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he-IL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5,311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06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Raw Materials</a:t>
                      </a:r>
                      <a:endParaRPr lang="he-IL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21,829 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41%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2.9%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06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Total</a:t>
                      </a:r>
                      <a:r>
                        <a:rPr lang="en-US" sz="2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(X1+X2+X3)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e-IL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31,817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3.7%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317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251519" y="215454"/>
            <a:ext cx="7758857" cy="1094815"/>
          </a:xfrm>
        </p:spPr>
        <p:txBody>
          <a:bodyPr>
            <a:normAutofit/>
          </a:bodyPr>
          <a:lstStyle/>
          <a:p>
            <a:pPr rtl="0"/>
            <a:r>
              <a:rPr lang="en-US" sz="3600" dirty="0"/>
              <a:t>Container Imports, Unloaded</a:t>
            </a:r>
            <a:endParaRPr lang="en-US" sz="32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17</a:t>
            </a:fld>
            <a:endParaRPr lang="he-IL" dirty="0"/>
          </a:p>
        </p:txBody>
      </p:sp>
      <p:graphicFrame>
        <p:nvGraphicFramePr>
          <p:cNvPr id="6" name="Chart 1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4488066"/>
              </p:ext>
            </p:extLst>
          </p:nvPr>
        </p:nvGraphicFramePr>
        <p:xfrm>
          <a:off x="1196897" y="1334860"/>
          <a:ext cx="6813480" cy="3750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0480B20-55C4-471F-88C0-A32B996673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419789"/>
              </p:ext>
            </p:extLst>
          </p:nvPr>
        </p:nvGraphicFramePr>
        <p:xfrm>
          <a:off x="1547665" y="5299075"/>
          <a:ext cx="6336704" cy="794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2" name="Equation" r:id="rId4" imgW="2692080" imgH="507960" progId="Equation.DSMT4">
                  <p:embed/>
                </p:oleObj>
              </mc:Choice>
              <mc:Fallback>
                <p:oleObj name="Equation" r:id="rId4" imgW="269208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47665" y="5299075"/>
                        <a:ext cx="6336704" cy="7942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46436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79624" y="54728"/>
            <a:ext cx="7758857" cy="1094815"/>
          </a:xfrm>
        </p:spPr>
        <p:txBody>
          <a:bodyPr>
            <a:normAutofit/>
          </a:bodyPr>
          <a:lstStyle/>
          <a:p>
            <a:pPr rtl="0"/>
            <a:r>
              <a:rPr lang="en-US" sz="3600" dirty="0"/>
              <a:t>Container Imports, Unloaded – Forecast </a:t>
            </a:r>
            <a:endParaRPr lang="en-US" sz="32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18</a:t>
            </a:fld>
            <a:endParaRPr lang="he-IL" dirty="0"/>
          </a:p>
        </p:txBody>
      </p:sp>
      <p:graphicFrame>
        <p:nvGraphicFramePr>
          <p:cNvPr id="8" name="Chart 1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3798850"/>
              </p:ext>
            </p:extLst>
          </p:nvPr>
        </p:nvGraphicFramePr>
        <p:xfrm>
          <a:off x="1187624" y="1556792"/>
          <a:ext cx="6840760" cy="4075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38147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43607" y="138512"/>
            <a:ext cx="7560839" cy="1094815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/>
              <a:t>Container Imports, Unloaded – Forecast 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19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987823"/>
              </p:ext>
            </p:extLst>
          </p:nvPr>
        </p:nvGraphicFramePr>
        <p:xfrm>
          <a:off x="827581" y="1206935"/>
          <a:ext cx="7776865" cy="463674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4957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2019-2028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2029-2038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2039-2048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957">
                <a:tc>
                  <a:txBody>
                    <a:bodyPr/>
                    <a:lstStyle/>
                    <a:p>
                      <a:pPr algn="l" rtl="0" fontAlgn="b"/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annual p</a:t>
                      </a:r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ercent change 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2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GDP,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billions 2017 NIS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1,159.3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1,589.2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2,193.6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3,002.0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Import,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millions 2017 NIS </a:t>
                      </a:r>
                      <a:endParaRPr lang="he-I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350.5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520.7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757.8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1,070.3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Consumer – Durable,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Millions 2010 US $</a:t>
                      </a:r>
                      <a:endParaRPr lang="he-I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5,025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8,271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12,744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18,886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Consumer – Non- durable,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millions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2010 US</a:t>
                      </a:r>
                      <a:r>
                        <a:rPr lang="en-US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$</a:t>
                      </a:r>
                      <a:endParaRPr lang="he-I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6,600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14,534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26,791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42,048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Raw Materials,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millions2010 US</a:t>
                      </a:r>
                      <a:r>
                        <a:rPr lang="en-US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$</a:t>
                      </a:r>
                      <a:endParaRPr lang="he-I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22,750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30,710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40,747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54,120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510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Containers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Unloaded,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Tons</a:t>
                      </a:r>
                      <a:endParaRPr lang="he-I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13,847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21,581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32,259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46,648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3" y="6081416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/>
              <a:t>Source: Containers cargo model</a:t>
            </a:r>
          </a:p>
        </p:txBody>
      </p:sp>
    </p:spTree>
    <p:extLst>
      <p:ext uri="{BB962C8B-B14F-4D97-AF65-F5344CB8AC3E}">
        <p14:creationId xmlns:p14="http://schemas.microsoft.com/office/powerpoint/2010/main" val="786595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475656" y="335057"/>
            <a:ext cx="6112363" cy="987127"/>
          </a:xfrm>
        </p:spPr>
        <p:txBody>
          <a:bodyPr>
            <a:normAutofit/>
          </a:bodyPr>
          <a:lstStyle/>
          <a:p>
            <a:pPr rtl="0"/>
            <a:r>
              <a:rPr lang="en-US" sz="3600" b="1" u="sng" dirty="0"/>
              <a:t>Cargo Forecasting Model</a:t>
            </a:r>
            <a:r>
              <a:rPr lang="he-IL" sz="4000" dirty="0"/>
              <a:t>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611560" y="1484784"/>
            <a:ext cx="8229600" cy="4680520"/>
          </a:xfrm>
        </p:spPr>
        <p:txBody>
          <a:bodyPr>
            <a:noAutofit/>
          </a:bodyPr>
          <a:lstStyle/>
          <a:p>
            <a:pPr marL="457200" lvl="0" indent="-457200" algn="l" rtl="0">
              <a:buFont typeface="+mj-lt"/>
              <a:buAutoNum type="arabicPeriod"/>
            </a:pPr>
            <a:r>
              <a:rPr lang="en-US" sz="2800" dirty="0"/>
              <a:t>The cargo forecasting model was developed in the framework of the strategic development master plan led by Israel Ports Company.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800" dirty="0"/>
              <a:t>The </a:t>
            </a:r>
            <a:r>
              <a:rPr lang="en-GB" sz="2800" dirty="0"/>
              <a:t>model is intended to forecast demand for container cargo, bulk cargo, and general cargo in Israel for the years 2018-2048.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15205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79624" y="54728"/>
            <a:ext cx="7758857" cy="1094815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3600" dirty="0"/>
              <a:t>GDP, Import and Containers Unloaded</a:t>
            </a:r>
            <a:br>
              <a:rPr lang="en-US" sz="3600" dirty="0"/>
            </a:br>
            <a:r>
              <a:rPr lang="en-US" sz="3600" dirty="0"/>
              <a:t>Index 2018=100 </a:t>
            </a:r>
            <a:endParaRPr lang="en-US" sz="32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20</a:t>
            </a:fld>
            <a:endParaRPr lang="he-IL" dirty="0"/>
          </a:p>
        </p:txBody>
      </p:sp>
      <p:graphicFrame>
        <p:nvGraphicFramePr>
          <p:cNvPr id="7" name="Chart 5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6602975"/>
              </p:ext>
            </p:extLst>
          </p:nvPr>
        </p:nvGraphicFramePr>
        <p:xfrm>
          <a:off x="1079624" y="1484784"/>
          <a:ext cx="716478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45154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43607" y="138512"/>
            <a:ext cx="7560839" cy="1094815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/>
              <a:t>Container Imports, Unloaded – Forecast 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21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222407"/>
              </p:ext>
            </p:extLst>
          </p:nvPr>
        </p:nvGraphicFramePr>
        <p:xfrm>
          <a:off x="827581" y="1206935"/>
          <a:ext cx="7776865" cy="48744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9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37962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2019-2028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2029-2038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2039-2048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225">
                <a:tc>
                  <a:txBody>
                    <a:bodyPr/>
                    <a:lstStyle/>
                    <a:p>
                      <a:pPr algn="l" rtl="0" fontAlgn="b"/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annual p</a:t>
                      </a:r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ercent change 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106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he-I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Containers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Unloaded,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Tons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13,847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21,581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32,259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46,648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4.1%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571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Containers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Unloaded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Thousands units, 20 ft,</a:t>
                      </a:r>
                      <a:endParaRPr lang="he-I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524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769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1,108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3.9%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3.7%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106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Containers, Unloaded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Thousands units, 40 ft.</a:t>
                      </a:r>
                      <a:endParaRPr lang="he-IL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757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1,147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1,662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4.2%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106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% of 40</a:t>
                      </a:r>
                      <a:r>
                        <a:rPr lang="en-US" sz="1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ft. containers out of total number of units</a:t>
                      </a:r>
                      <a:endParaRPr lang="he-IL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938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Containers</a:t>
                      </a:r>
                      <a:r>
                        <a:rPr lang="en-US" sz="1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Unloaded,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05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TEU</a:t>
                      </a:r>
                      <a:endParaRPr lang="he-I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1,267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2,037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3,062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4,432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4.2%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3" y="6081416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24858077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755576" y="2132856"/>
            <a:ext cx="7992888" cy="1341338"/>
          </a:xfrm>
        </p:spPr>
        <p:txBody>
          <a:bodyPr>
            <a:normAutofit fontScale="90000"/>
          </a:bodyPr>
          <a:lstStyle/>
          <a:p>
            <a:pPr algn="l" rtl="0">
              <a:lnSpc>
                <a:spcPts val="3500"/>
              </a:lnSpc>
            </a:pPr>
            <a:r>
              <a:rPr lang="en-US" sz="4200" dirty="0"/>
              <a:t>Container Exports – Loaded</a:t>
            </a:r>
            <a:br>
              <a:rPr lang="en-US" sz="4200" dirty="0"/>
            </a:br>
            <a:r>
              <a:rPr lang="en-US" sz="3800" dirty="0"/>
              <a:t>(not including empty containers or trans-shipment)</a:t>
            </a:r>
            <a:endParaRPr lang="he-IL" sz="38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01298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475656" y="215004"/>
            <a:ext cx="6112363" cy="987127"/>
          </a:xfrm>
        </p:spPr>
        <p:txBody>
          <a:bodyPr>
            <a:normAutofit fontScale="90000"/>
          </a:bodyPr>
          <a:lstStyle/>
          <a:p>
            <a:pPr rtl="0"/>
            <a:r>
              <a:rPr lang="en-US" sz="3600" dirty="0"/>
              <a:t>Container Exports – Loaded</a:t>
            </a:r>
            <a:br>
              <a:rPr lang="en-US" sz="3600" dirty="0"/>
            </a:br>
            <a:r>
              <a:rPr lang="en-US" sz="3600" dirty="0"/>
              <a:t>The Model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611560" y="1628800"/>
            <a:ext cx="8229600" cy="3096570"/>
          </a:xfrm>
        </p:spPr>
        <p:txBody>
          <a:bodyPr>
            <a:noAutofit/>
          </a:bodyPr>
          <a:lstStyle/>
          <a:p>
            <a:pPr marL="457200" lvl="0" indent="-457200" algn="l" rtl="0">
              <a:buFont typeface="+mj-lt"/>
              <a:buAutoNum type="arabicPeriod"/>
            </a:pPr>
            <a:r>
              <a:rPr lang="en-US" sz="2400" dirty="0"/>
              <a:t>Identifies the value in constant price (volume) of exports from Israel. 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400" dirty="0"/>
              <a:t>Translates the value of goods into container trade using a statistical model.   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400" dirty="0"/>
              <a:t>22 series of industrial and  agricultural export (foreign trade) were aggregated into 3 main series using an econometric model. 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400" dirty="0"/>
              <a:t>The criteria was to achieve the best  fit (R-square). 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756911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115616" y="383182"/>
            <a:ext cx="7056784" cy="987127"/>
          </a:xfrm>
        </p:spPr>
        <p:txBody>
          <a:bodyPr>
            <a:normAutofit/>
          </a:bodyPr>
          <a:lstStyle/>
          <a:p>
            <a:pPr rtl="0"/>
            <a:r>
              <a:rPr lang="en-US" sz="3600" dirty="0"/>
              <a:t>Container Exports – Loaded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611560" y="1340542"/>
            <a:ext cx="8229600" cy="4680520"/>
          </a:xfrm>
        </p:spPr>
        <p:txBody>
          <a:bodyPr>
            <a:noAutofit/>
          </a:bodyPr>
          <a:lstStyle/>
          <a:p>
            <a:pPr algn="l" rtl="0">
              <a:lnSpc>
                <a:spcPct val="150000"/>
              </a:lnSpc>
            </a:pPr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– Export of electronic, optical and medical products. </a:t>
            </a:r>
          </a:p>
          <a:p>
            <a:pPr algn="l" rtl="0">
              <a:lnSpc>
                <a:spcPct val="150000"/>
              </a:lnSpc>
            </a:pPr>
            <a:r>
              <a:rPr lang="en-US" sz="2400" dirty="0"/>
              <a:t>X</a:t>
            </a:r>
            <a:r>
              <a:rPr lang="en-US" sz="2400" baseline="-25000" dirty="0"/>
              <a:t>2 </a:t>
            </a:r>
            <a:r>
              <a:rPr lang="en-US" sz="2400" dirty="0"/>
              <a:t>– Export of traditional industrial products. </a:t>
            </a:r>
            <a:endParaRPr lang="he-IL" sz="2400" dirty="0"/>
          </a:p>
          <a:p>
            <a:pPr algn="l" rtl="0">
              <a:lnSpc>
                <a:spcPct val="150000"/>
              </a:lnSpc>
            </a:pPr>
            <a:r>
              <a:rPr lang="en-US" sz="2400" dirty="0"/>
              <a:t>X</a:t>
            </a:r>
            <a:r>
              <a:rPr lang="en-US" sz="2400" baseline="-25000" dirty="0"/>
              <a:t>3</a:t>
            </a:r>
            <a:r>
              <a:rPr lang="en-US" sz="2400" dirty="0"/>
              <a:t> – Export of agricultural products.</a:t>
            </a:r>
            <a:r>
              <a:rPr lang="en-US" sz="2400" baseline="-25000" dirty="0"/>
              <a:t> </a:t>
            </a:r>
            <a:endParaRPr lang="he-IL" sz="2400" dirty="0"/>
          </a:p>
          <a:p>
            <a:pPr algn="l" rtl="0">
              <a:lnSpc>
                <a:spcPct val="150000"/>
              </a:lnSpc>
            </a:pPr>
            <a:r>
              <a:rPr lang="en-US" sz="2400" dirty="0"/>
              <a:t>Y –  Container weight loaded (in tons)</a:t>
            </a:r>
            <a:endParaRPr lang="he-IL" sz="2400" dirty="0"/>
          </a:p>
          <a:p>
            <a:pPr marL="0" lvl="0" indent="0" algn="l" rtl="0">
              <a:buNone/>
            </a:pPr>
            <a:br>
              <a:rPr lang="en-US" sz="2400" dirty="0"/>
            </a:br>
            <a:endParaRPr lang="en-US" sz="2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378469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358141" y="199344"/>
            <a:ext cx="8595358" cy="834244"/>
          </a:xfrm>
        </p:spPr>
        <p:txBody>
          <a:bodyPr>
            <a:normAutofit/>
          </a:bodyPr>
          <a:lstStyle/>
          <a:p>
            <a:pPr algn="l" rtl="0"/>
            <a:r>
              <a:rPr lang="en-US" sz="3636" dirty="0"/>
              <a:t>Explanatory Variables</a:t>
            </a:r>
            <a:endParaRPr lang="he-IL" sz="3636" dirty="0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25</a:t>
            </a:fld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387257"/>
              </p:ext>
            </p:extLst>
          </p:nvPr>
        </p:nvGraphicFramePr>
        <p:xfrm>
          <a:off x="358141" y="894352"/>
          <a:ext cx="8595358" cy="5071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0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41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5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31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94488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X1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Electronic &amp; Chemical</a:t>
                      </a:r>
                      <a:r>
                        <a:rPr lang="en-US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Products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X2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Traditional</a:t>
                      </a:r>
                      <a:r>
                        <a:rPr lang="en-US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Industrial Exports</a:t>
                      </a: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2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Agricultural Exports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4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/>
                        <a:t>Item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baseline="0" dirty="0"/>
                        <a:t>Value in 2017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/>
                        <a:t>Millions  2010 US$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/>
                        <a:t>Item</a:t>
                      </a:r>
                      <a:endParaRPr lang="he-IL" sz="1300" b="0" i="0" baseline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baseline="0" dirty="0"/>
                        <a:t>Value in 2017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/>
                        <a:t>Millions  2010 US$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/>
                        <a:t>Item</a:t>
                      </a:r>
                      <a:endParaRPr lang="he-IL" sz="1300" b="0" i="0" baseline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baseline="0" dirty="0"/>
                        <a:t>Value in 2017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/>
                        <a:t>Millions  2010 US$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ייצוא חקלאי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ייצור מוצרי מזון, משקאות ומוצרי טבק-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1041.1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אלקטרוניקה</a:t>
                      </a:r>
                      <a:r>
                        <a:rPr lang="he-IL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ומחשבים 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b">
                        <a:lnSpc>
                          <a:spcPts val="1300"/>
                        </a:lnSpc>
                      </a:pP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ייצור טקסטיל,מוצרי הלבשה, מוצרי עור ואביזרים נלווים ועיבוד עורות-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842.4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b">
                        <a:lnSpc>
                          <a:spcPts val="1300"/>
                        </a:lnSpc>
                      </a:pP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ייצור מוצרי עץ, שעם וקש ורהיטים, נייר ומוצריו והדפסה ושכפול של חומר תקשו-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463.6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b">
                        <a:lnSpc>
                          <a:spcPts val="1300"/>
                        </a:lnSpc>
                      </a:pP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ייצור מוצרי גומי ופלסטיק (22)-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2204.6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b">
                        <a:lnSpc>
                          <a:spcPts val="1300"/>
                        </a:lnSpc>
                      </a:pP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ייצור מוצרים אחרים על בסיס מינרלים אל-מתכתיים (23)-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454.1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b">
                        <a:lnSpc>
                          <a:spcPts val="1300"/>
                        </a:lnSpc>
                      </a:pP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תעשיית מתכות בסיסיות (24)-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626.4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aseline="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ייצור מוצרי מתכת בהרכבה, מכונות וציוד לנמ"א וציוד חשמל ביתיים-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5851.5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aseline="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ייצור ציוד חשמלי ללא מכשירי חשמל ביתיים-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1146.3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ייצור כלי נגינה, ציוד ספורט, משחקים וצעצועים וייצור לנמ"א-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113.7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896">
                <a:tc>
                  <a:txBody>
                    <a:bodyPr/>
                    <a:lstStyle/>
                    <a:p>
                      <a:pPr algn="ctr" rtl="0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8,778</a:t>
                      </a:r>
                      <a:endParaRPr lang="he-IL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743.7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8141" y="5959495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/>
              <a:t>In 2017, total export of goods not including diamonds, fuels, or transportation vehicles stood at 33,672 millions us$.</a:t>
            </a:r>
          </a:p>
        </p:txBody>
      </p:sp>
    </p:spTree>
    <p:extLst>
      <p:ext uri="{BB962C8B-B14F-4D97-AF65-F5344CB8AC3E}">
        <p14:creationId xmlns:p14="http://schemas.microsoft.com/office/powerpoint/2010/main" val="31408081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79624" y="54728"/>
            <a:ext cx="7758857" cy="1094815"/>
          </a:xfrm>
        </p:spPr>
        <p:txBody>
          <a:bodyPr>
            <a:normAutofit/>
          </a:bodyPr>
          <a:lstStyle/>
          <a:p>
            <a:pPr rtl="0"/>
            <a:r>
              <a:rPr lang="en-US" sz="3600" dirty="0"/>
              <a:t>Container Exports, Loaded – Forecast </a:t>
            </a:r>
            <a:endParaRPr lang="en-US" sz="32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26</a:t>
            </a:fld>
            <a:endParaRPr lang="he-IL" dirty="0"/>
          </a:p>
        </p:txBody>
      </p:sp>
      <p:sp>
        <p:nvSpPr>
          <p:cNvPr id="7" name="TextBox 1"/>
          <p:cNvSpPr txBox="1"/>
          <p:nvPr/>
        </p:nvSpPr>
        <p:spPr bwMode="auto">
          <a:xfrm>
            <a:off x="3203848" y="2809866"/>
            <a:ext cx="210905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eaLnBrk="0" hangingPunct="0"/>
            <a:r>
              <a:rPr lang="en-US" sz="900" b="0" i="0" baseline="0" dirty="0">
                <a:solidFill>
                  <a:sysClr val="windowText" lastClr="000000"/>
                </a:solidFill>
                <a:latin typeface="+mn-lt"/>
                <a:ea typeface="Times New Roman" charset="0"/>
                <a:cs typeface="Times New Roman" charset="0"/>
              </a:rPr>
              <a:t>             </a:t>
            </a:r>
            <a:endParaRPr lang="en-US" sz="300" b="0" i="0" dirty="0">
              <a:solidFill>
                <a:schemeClr val="bg2"/>
              </a:solidFill>
              <a:latin typeface="+mn-lt"/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1400" dirty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H</a:t>
            </a:r>
            <a:r>
              <a:rPr lang="en-US" sz="1800" b="0" i="0" dirty="0">
                <a:solidFill>
                  <a:sysClr val="windowText" lastClr="000000"/>
                </a:solidFill>
                <a:latin typeface="+mn-lt"/>
                <a:ea typeface="Times New Roman" charset="0"/>
                <a:cs typeface="Times New Roman" charset="0"/>
              </a:rPr>
              <a:t>istory</a:t>
            </a:r>
            <a:r>
              <a:rPr lang="en-US" sz="1800" b="0" i="0" baseline="0" dirty="0">
                <a:solidFill>
                  <a:sysClr val="windowText" lastClr="000000"/>
                </a:solidFill>
                <a:latin typeface="+mn-lt"/>
                <a:ea typeface="Times New Roman" charset="0"/>
                <a:cs typeface="Times New Roman" charset="0"/>
              </a:rPr>
              <a:t>     Projections</a:t>
            </a:r>
            <a:endParaRPr lang="en-US" sz="1800" b="0" i="0" dirty="0">
              <a:solidFill>
                <a:sysClr val="windowText" lastClr="000000"/>
              </a:solidFill>
              <a:latin typeface="+mn-lt"/>
              <a:ea typeface="Times New Roman" charset="0"/>
              <a:cs typeface="Times New Roman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79912" y="244053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2017</a:t>
            </a:r>
          </a:p>
        </p:txBody>
      </p:sp>
      <p:graphicFrame>
        <p:nvGraphicFramePr>
          <p:cNvPr id="9" name="Chart 1">
            <a:extLst>
              <a:ext uri="{FF2B5EF4-FFF2-40B4-BE49-F238E27FC236}">
                <a16:creationId xmlns:a16="http://schemas.microsoft.com/office/drawing/2014/main" id="{00000000-0008-0000-0F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735070"/>
              </p:ext>
            </p:extLst>
          </p:nvPr>
        </p:nvGraphicFramePr>
        <p:xfrm>
          <a:off x="1187624" y="1681162"/>
          <a:ext cx="6840760" cy="3908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77920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43607" y="138512"/>
            <a:ext cx="7560839" cy="1094815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/>
              <a:t>Container Exports, Loaded – Forecast 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27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558743"/>
              </p:ext>
            </p:extLst>
          </p:nvPr>
        </p:nvGraphicFramePr>
        <p:xfrm>
          <a:off x="827581" y="1196753"/>
          <a:ext cx="7776865" cy="498220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5140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2019-2028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2029-2038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2039-2048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957">
                <a:tc>
                  <a:txBody>
                    <a:bodyPr/>
                    <a:lstStyle/>
                    <a:p>
                      <a:pPr algn="l" rtl="0" fontAlgn="b"/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annual p</a:t>
                      </a:r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ercent change 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2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GDP,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millions 2017 NIS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1,159.3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1,589.2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2,193.6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3,002.0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Export,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millions 2017 NIS </a:t>
                      </a:r>
                      <a:endParaRPr lang="he-I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376.9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547.3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791.2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1,126.9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Electronic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Chemical Exports,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2010 US $</a:t>
                      </a:r>
                      <a:endParaRPr lang="he-I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9,349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13,610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19,134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26,061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Traditional Exports,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2010 US</a:t>
                      </a:r>
                      <a:r>
                        <a:rPr lang="en-US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$</a:t>
                      </a:r>
                      <a:endParaRPr lang="he-I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14,036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18,322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23,944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31,113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Agricultural Exports,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2010 US</a:t>
                      </a:r>
                      <a:r>
                        <a:rPr lang="en-US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$</a:t>
                      </a:r>
                      <a:endParaRPr lang="he-I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fontAlgn="b" latinLnBrk="0" hangingPunct="1"/>
                      <a:endParaRPr lang="he-I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1,274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1,379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1,494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510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Containers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Loaded,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Tons</a:t>
                      </a:r>
                      <a:endParaRPr lang="he-I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5,773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8,011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10,915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14,566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3" y="6081416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23126216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79624" y="54728"/>
            <a:ext cx="7758857" cy="1094815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3600" dirty="0"/>
              <a:t>GDP, Export and Containers Loaded</a:t>
            </a:r>
            <a:br>
              <a:rPr lang="en-US" sz="3600" dirty="0"/>
            </a:br>
            <a:r>
              <a:rPr lang="en-US" sz="3600" dirty="0"/>
              <a:t>Index 2018=100 </a:t>
            </a:r>
            <a:endParaRPr lang="en-US" sz="32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28</a:t>
            </a:fld>
            <a:endParaRPr lang="he-IL" dirty="0"/>
          </a:p>
        </p:txBody>
      </p:sp>
      <p:graphicFrame>
        <p:nvGraphicFramePr>
          <p:cNvPr id="5" name="Chart 5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932102"/>
              </p:ext>
            </p:extLst>
          </p:nvPr>
        </p:nvGraphicFramePr>
        <p:xfrm>
          <a:off x="1331640" y="1628800"/>
          <a:ext cx="6696743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1616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99592" y="908720"/>
            <a:ext cx="7848872" cy="4176464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4200" dirty="0"/>
              <a:t>Loading of:</a:t>
            </a:r>
            <a:br>
              <a:rPr lang="en-US" sz="4200" dirty="0"/>
            </a:br>
            <a:r>
              <a:rPr lang="en-US" sz="4200" dirty="0"/>
              <a:t>Cement  - Bulk &amp; General Cargo</a:t>
            </a:r>
            <a:br>
              <a:rPr lang="en-US" sz="4200" dirty="0"/>
            </a:br>
            <a:r>
              <a:rPr lang="en-US" sz="4200" dirty="0"/>
              <a:t>Clinker</a:t>
            </a:r>
            <a:br>
              <a:rPr lang="en-US" sz="4200" dirty="0"/>
            </a:br>
            <a:r>
              <a:rPr lang="en-US" sz="4200" dirty="0"/>
              <a:t>Plaster</a:t>
            </a:r>
            <a:endParaRPr lang="he-IL" sz="38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29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67215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403648" y="271916"/>
            <a:ext cx="6112363" cy="987127"/>
          </a:xfrm>
        </p:spPr>
        <p:txBody>
          <a:bodyPr>
            <a:normAutofit/>
          </a:bodyPr>
          <a:lstStyle/>
          <a:p>
            <a:pPr rtl="0"/>
            <a:r>
              <a:rPr lang="en-US" sz="3600" b="1" u="sng" dirty="0"/>
              <a:t>Project Goal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683568" y="1484784"/>
            <a:ext cx="8229600" cy="4680520"/>
          </a:xfrm>
        </p:spPr>
        <p:txBody>
          <a:bodyPr>
            <a:noAutofit/>
          </a:bodyPr>
          <a:lstStyle/>
          <a:p>
            <a:pPr marL="0" lvl="0" indent="0" algn="l" rtl="0">
              <a:buNone/>
            </a:pPr>
            <a:r>
              <a:rPr lang="en-US" sz="2800" dirty="0"/>
              <a:t>To forecast the volume of goods unloaded and exports uploaded in Israeli ports between 2018-2048 according to main types of cargo:</a:t>
            </a:r>
          </a:p>
          <a:p>
            <a:pPr algn="l" rtl="0"/>
            <a:r>
              <a:rPr lang="en-US" sz="2800" dirty="0"/>
              <a:t>Containers (Tons, TEU, Number of containers).</a:t>
            </a:r>
          </a:p>
          <a:p>
            <a:pPr algn="l" rtl="0"/>
            <a:r>
              <a:rPr lang="en-US" sz="2800" dirty="0"/>
              <a:t>Bulk cargo (Clinker, plaster, metal slags)</a:t>
            </a:r>
            <a:endParaRPr lang="en-GB" sz="2800" dirty="0"/>
          </a:p>
          <a:p>
            <a:pPr algn="l" rtl="0"/>
            <a:r>
              <a:rPr lang="en-GB" sz="2800" dirty="0"/>
              <a:t>Cement (cement </a:t>
            </a:r>
            <a:r>
              <a:rPr lang="en-US" sz="2800" dirty="0"/>
              <a:t>bags and in bulk)</a:t>
            </a:r>
          </a:p>
          <a:p>
            <a:pPr algn="l" rtl="0"/>
            <a:r>
              <a:rPr lang="en-US" sz="2800" dirty="0"/>
              <a:t>Grains (bulk and Dagon terminal)</a:t>
            </a:r>
          </a:p>
          <a:p>
            <a:pPr algn="l" rtl="0"/>
            <a:r>
              <a:rPr lang="en-US" sz="2800" dirty="0"/>
              <a:t>Metals </a:t>
            </a:r>
          </a:p>
          <a:p>
            <a:pPr algn="l" rtl="0"/>
            <a:r>
              <a:rPr lang="en-US" sz="2800" dirty="0"/>
              <a:t>General cargo (net)</a:t>
            </a:r>
            <a:endParaRPr lang="en-GB" sz="2800" dirty="0"/>
          </a:p>
          <a:p>
            <a:pPr marL="457200" lvl="0" indent="-457200" algn="l" rtl="0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37049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43607" y="138512"/>
            <a:ext cx="7560839" cy="1094815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/>
              <a:t>Construction Industry Forecasts, 2018-2048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30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622977"/>
              </p:ext>
            </p:extLst>
          </p:nvPr>
        </p:nvGraphicFramePr>
        <p:xfrm>
          <a:off x="827581" y="1206935"/>
          <a:ext cx="7776868" cy="48863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26842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2019-2028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2029-2038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2039-2048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8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Investment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millions 2017 NIS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annual p</a:t>
                      </a:r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ercent change 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08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Residential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Building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77,263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108,168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115,283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121,649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14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Commercial 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Building</a:t>
                      </a:r>
                      <a:endParaRPr lang="he-I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28,313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34,261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45,378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58,830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14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Infrastructure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26,876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35,996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51,526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70,587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457">
                <a:tc>
                  <a:txBody>
                    <a:bodyPr/>
                    <a:lstStyle/>
                    <a:p>
                      <a:pPr marL="0" algn="l" defTabSz="914400" rtl="1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Residential Building Starts (Units)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43,729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73,993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79,620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85,237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4584">
                <a:tc>
                  <a:txBody>
                    <a:bodyPr/>
                    <a:lstStyle/>
                    <a:p>
                      <a:pPr marL="0" algn="l" defTabSz="914400" rtl="1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Residential Building Starts ('m m2)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7,827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13,319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14,332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15,343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32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Commercial Building Starts ('m m2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3,050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3,559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4,516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5,614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354748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9841728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43607" y="138512"/>
            <a:ext cx="7560839" cy="1094815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/>
              <a:t>Cement Import Forecasts, 2018-2048,</a:t>
            </a:r>
            <a:br>
              <a:rPr lang="en-US" sz="3200" dirty="0"/>
            </a:br>
            <a:r>
              <a:rPr lang="en-US" sz="3200" dirty="0"/>
              <a:t>in Thousands of Tons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31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183117"/>
              </p:ext>
            </p:extLst>
          </p:nvPr>
        </p:nvGraphicFramePr>
        <p:xfrm>
          <a:off x="827581" y="1206935"/>
          <a:ext cx="7776868" cy="48863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26842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2019-2028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2029-2038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2039-2048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8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Thousands Tons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annual p</a:t>
                      </a:r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ercent change 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08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Local (Israel)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Demand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6,930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8,494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9,826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14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PA&amp;G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Demand</a:t>
                      </a:r>
                      <a:endParaRPr lang="he-I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2,678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3,663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4,553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14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 Cement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Demand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9,608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12,157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14,379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16,724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457">
                <a:tc>
                  <a:txBody>
                    <a:bodyPr/>
                    <a:lstStyle/>
                    <a:p>
                      <a:pPr marL="0" algn="l" defTabSz="914400" rtl="1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Local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Production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6,471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7,148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8,269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9,425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4584">
                <a:tc>
                  <a:txBody>
                    <a:bodyPr/>
                    <a:lstStyle/>
                    <a:p>
                      <a:pPr marL="0" algn="l" defTabSz="914400" rtl="1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Import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through Ports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3,910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4,896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5,959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32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Land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Imports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1,099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1,214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1,341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354748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2706452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187624" y="-81586"/>
            <a:ext cx="6789440" cy="1152128"/>
          </a:xfrm>
        </p:spPr>
        <p:txBody>
          <a:bodyPr>
            <a:noAutofit/>
          </a:bodyPr>
          <a:lstStyle/>
          <a:p>
            <a:r>
              <a:rPr lang="en-US" sz="3200" b="1" u="sng" dirty="0"/>
              <a:t>Main Stages of the Demand Prediction</a:t>
            </a:r>
            <a:endParaRPr lang="he-IL" sz="32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611560" y="1063037"/>
            <a:ext cx="8229600" cy="5184576"/>
          </a:xfrm>
        </p:spPr>
        <p:txBody>
          <a:bodyPr>
            <a:noAutofit/>
          </a:bodyPr>
          <a:lstStyle/>
          <a:p>
            <a:pPr marL="457200" lvl="0" indent="-457200" algn="l" rtl="0">
              <a:buFont typeface="+mj-lt"/>
              <a:buAutoNum type="arabicPeriod"/>
            </a:pPr>
            <a:r>
              <a:rPr lang="en-US" sz="2400" dirty="0"/>
              <a:t>Predicting demographic developments (population, labor force)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400" dirty="0"/>
              <a:t>Forecasting Gross Domestic Product using a supply-side model (employees, capital Total Factor Productivity).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GB" sz="2400" dirty="0"/>
              <a:t>Forecasting industry output, import, and export </a:t>
            </a:r>
            <a:r>
              <a:rPr lang="en-US" sz="2400" dirty="0"/>
              <a:t>according to a detailed macro-economic model (for 21 industries). 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GB" sz="2400" dirty="0"/>
              <a:t>Estimating the demand according to type of cargo: </a:t>
            </a:r>
          </a:p>
          <a:p>
            <a:pPr marL="857250" lvl="1" indent="-457200" algn="l" rtl="0">
              <a:buFont typeface="+mj-lt"/>
              <a:buAutoNum type="arabicPeriod"/>
            </a:pPr>
            <a:r>
              <a:rPr lang="en-GB" sz="2000" dirty="0"/>
              <a:t>Containers: according to a statistical model </a:t>
            </a:r>
            <a:r>
              <a:rPr lang="en-US" sz="2000" dirty="0"/>
              <a:t>that </a:t>
            </a:r>
            <a:r>
              <a:rPr lang="en-GB" sz="2000" dirty="0"/>
              <a:t>connects value of import (in constant dollars) with </a:t>
            </a:r>
            <a:r>
              <a:rPr lang="en-US" sz="2000" dirty="0"/>
              <a:t>volume of </a:t>
            </a:r>
            <a:r>
              <a:rPr lang="en-GB" sz="2000" dirty="0"/>
              <a:t>cargo unloaded.</a:t>
            </a:r>
          </a:p>
          <a:p>
            <a:pPr marL="857250" lvl="1" indent="-457200" algn="l" rtl="0">
              <a:buFont typeface="+mj-lt"/>
              <a:buAutoNum type="arabicPeriod"/>
            </a:pPr>
            <a:r>
              <a:rPr lang="en-GB" sz="2000" dirty="0"/>
              <a:t>Cement, clinker, and plaster: according to a construction forecasting model. </a:t>
            </a:r>
          </a:p>
          <a:p>
            <a:pPr marL="857250" lvl="1" indent="-457200" algn="l" rtl="0">
              <a:buFont typeface="+mj-lt"/>
              <a:buAutoNum type="arabicPeriod"/>
            </a:pPr>
            <a:r>
              <a:rPr lang="en-GB" sz="2000" dirty="0"/>
              <a:t>Grains and grain products: according to agriculture and food demand models.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GB" sz="2400" dirty="0"/>
              <a:t>Estimating exports loaded, according to type of cargo. </a:t>
            </a:r>
          </a:p>
          <a:p>
            <a:pPr marL="457200" indent="-457200" algn="l" rtl="0">
              <a:buFont typeface="+mj-lt"/>
              <a:buAutoNum type="arabicPeriod"/>
            </a:pPr>
            <a:endParaRPr lang="he-IL" sz="2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64984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1272273"/>
            <a:ext cx="7776864" cy="41395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spcBef>
                <a:spcPct val="0"/>
              </a:spcBef>
            </a:pPr>
            <a:endParaRPr lang="en-US" sz="3200" b="1" u="sng" dirty="0">
              <a:solidFill>
                <a:srgbClr val="48A23E"/>
              </a:solidFill>
              <a:latin typeface="+mj-lt"/>
              <a:ea typeface="+mj-ea"/>
              <a:cs typeface="Aharoni" pitchFamily="2" charset="-79"/>
            </a:endParaRPr>
          </a:p>
          <a:p>
            <a:pPr marL="742950" lvl="0" indent="-74295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600" dirty="0"/>
              <a:t>Population growth rate will remain steady at 1.8%</a:t>
            </a:r>
          </a:p>
          <a:p>
            <a:pPr marL="742950" lvl="0" indent="-74295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600" dirty="0"/>
              <a:t>Percentage of the population over age 65 will rise from 11% to 13% (due to aging of the population)</a:t>
            </a:r>
          </a:p>
          <a:p>
            <a:pPr marL="742950" lvl="0" indent="-74295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600" dirty="0"/>
              <a:t>Percentage of the population of working age (25 to 64 years) will decrease from 45% to 42%</a:t>
            </a:r>
            <a:r>
              <a:rPr lang="he-IL" sz="2600" dirty="0"/>
              <a:t>.</a:t>
            </a:r>
            <a:endParaRPr lang="en-US" sz="2600" dirty="0"/>
          </a:p>
          <a:p>
            <a:pPr marL="742950" indent="-742950" algn="l">
              <a:buFont typeface="+mj-lt"/>
              <a:buAutoNum type="arabicPeriod"/>
            </a:pPr>
            <a:endParaRPr lang="he-IL" sz="3600" b="1" dirty="0">
              <a:solidFill>
                <a:schemeClr val="accent6"/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5</a:t>
            </a:fld>
            <a:endParaRPr lang="he-IL" dirty="0"/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827584" y="271292"/>
            <a:ext cx="6598096" cy="1094815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3500" kern="1200">
                <a:solidFill>
                  <a:srgbClr val="48A23E"/>
                </a:solidFill>
                <a:latin typeface="+mj-lt"/>
                <a:ea typeface="+mj-ea"/>
                <a:cs typeface="Aharoni" pitchFamily="2" charset="-79"/>
              </a:defRPr>
            </a:lvl1pPr>
          </a:lstStyle>
          <a:p>
            <a:r>
              <a:rPr lang="en-US" sz="3200" b="1" dirty="0"/>
              <a:t>Demographic Forecast - Main Results</a:t>
            </a:r>
          </a:p>
        </p:txBody>
      </p:sp>
    </p:spTree>
    <p:extLst>
      <p:ext uri="{BB962C8B-B14F-4D97-AF65-F5344CB8AC3E}">
        <p14:creationId xmlns:p14="http://schemas.microsoft.com/office/powerpoint/2010/main" val="2895508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27584" y="78869"/>
            <a:ext cx="6598096" cy="1094815"/>
          </a:xfrm>
        </p:spPr>
        <p:txBody>
          <a:bodyPr>
            <a:normAutofit/>
          </a:bodyPr>
          <a:lstStyle/>
          <a:p>
            <a:pPr algn="l" rtl="0"/>
            <a:r>
              <a:rPr lang="en-US" sz="3200" b="1" dirty="0"/>
              <a:t>Demographic Forecast, Population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6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175910"/>
              </p:ext>
            </p:extLst>
          </p:nvPr>
        </p:nvGraphicFramePr>
        <p:xfrm>
          <a:off x="827584" y="1196752"/>
          <a:ext cx="7776863" cy="451150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52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17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85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85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61500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8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2019-2028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8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2029-2038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8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2039-2048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373">
                <a:tc>
                  <a:txBody>
                    <a:bodyPr/>
                    <a:lstStyle/>
                    <a:p>
                      <a:pPr algn="l" rtl="0" fontAlgn="b"/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level,</a:t>
                      </a:r>
                      <a:r>
                        <a:rPr lang="en-US" sz="21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endParaRPr lang="he-IL" sz="2100" b="0" u="none" strike="noStrik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annual p</a:t>
                      </a:r>
                      <a:r>
                        <a:rPr lang="en-US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ercent change </a:t>
                      </a:r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</a:t>
                      </a:r>
                      <a:r>
                        <a:rPr lang="en-US" sz="2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population</a:t>
                      </a:r>
                      <a:endParaRPr lang="he-IL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8,870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10,646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12,663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15,024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1.75%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1.72%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Ages 0-14</a:t>
                      </a:r>
                      <a:endParaRPr lang="he-IL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2,513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3,010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3,507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4,194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Ages 15-24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1,337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1,635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1,979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2,283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Ages 25-64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3,989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4,622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5,416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6,328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Ages 65+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1,030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1,380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1,762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2,218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5805264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/>
              <a:t>Source: CBS Population Forecast</a:t>
            </a:r>
          </a:p>
        </p:txBody>
      </p:sp>
    </p:spTree>
    <p:extLst>
      <p:ext uri="{BB962C8B-B14F-4D97-AF65-F5344CB8AC3E}">
        <p14:creationId xmlns:p14="http://schemas.microsoft.com/office/powerpoint/2010/main" val="1115771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66800" y="189478"/>
            <a:ext cx="6958136" cy="1094815"/>
          </a:xfrm>
        </p:spPr>
        <p:txBody>
          <a:bodyPr>
            <a:normAutofit/>
          </a:bodyPr>
          <a:lstStyle/>
          <a:p>
            <a:pPr algn="l" rtl="0"/>
            <a:r>
              <a:rPr lang="en-US" sz="3200" b="1" dirty="0"/>
              <a:t>Demographic Forecast,</a:t>
            </a:r>
            <a:br>
              <a:rPr lang="en-US" sz="3200" b="1" dirty="0"/>
            </a:br>
            <a:r>
              <a:rPr lang="en-US" sz="3200" b="1" dirty="0"/>
              <a:t>Labor Force Participation Rate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7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041970"/>
              </p:ext>
            </p:extLst>
          </p:nvPr>
        </p:nvGraphicFramePr>
        <p:xfrm>
          <a:off x="1066800" y="1916832"/>
          <a:ext cx="7272809" cy="371816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554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7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1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0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9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 of labor force</a:t>
                      </a:r>
                      <a:endParaRPr lang="he-IL" sz="1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21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21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21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21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</a:p>
                  </a:txBody>
                  <a:tcPr marL="9525" marR="9525" marT="9525" marB="0" anchor="ctr"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</a:t>
                      </a:r>
                      <a:r>
                        <a:rPr lang="en-US" sz="2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he-IL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63.8%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63.1%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63.0%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62.4%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Ages 15 through 24</a:t>
                      </a:r>
                    </a:p>
                  </a:txBody>
                  <a:tcPr marL="0" marR="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54.5%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55.6%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55.6%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54.5%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Ages 25 through 64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78.7%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79.2%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80.1%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80.6%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lang="en-US" sz="2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Ages 65 and over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27584" y="5805264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/>
              <a:t>Source: population and demographic model. </a:t>
            </a:r>
          </a:p>
        </p:txBody>
      </p:sp>
    </p:spTree>
    <p:extLst>
      <p:ext uri="{BB962C8B-B14F-4D97-AF65-F5344CB8AC3E}">
        <p14:creationId xmlns:p14="http://schemas.microsoft.com/office/powerpoint/2010/main" val="167264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987278" y="390540"/>
            <a:ext cx="7734546" cy="1094815"/>
          </a:xfrm>
        </p:spPr>
        <p:txBody>
          <a:bodyPr>
            <a:noAutofit/>
          </a:bodyPr>
          <a:lstStyle/>
          <a:p>
            <a:pPr algn="l" rtl="0"/>
            <a:r>
              <a:rPr lang="en-US" sz="3400" dirty="0"/>
              <a:t>Demographic Forecast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8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340564"/>
              </p:ext>
            </p:extLst>
          </p:nvPr>
        </p:nvGraphicFramePr>
        <p:xfrm>
          <a:off x="987278" y="1556792"/>
          <a:ext cx="7257130" cy="394144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50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89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he-IL" sz="2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Percent Change </a:t>
                      </a: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Addition</a:t>
                      </a:r>
                      <a:r>
                        <a:rPr lang="en-US" sz="21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Working age population</a:t>
                      </a:r>
                      <a:endParaRPr lang="he-IL" sz="18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Labor force, thousands</a:t>
                      </a:r>
                      <a:endParaRPr lang="he-IL" sz="18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Participation rate, percent</a:t>
                      </a: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Employment, thousands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Employment ratio</a:t>
                      </a:r>
                      <a:endParaRPr lang="he-IL" sz="18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Unemployment rate, percent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522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836712"/>
            <a:ext cx="7632848" cy="31239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>
              <a:spcBef>
                <a:spcPct val="0"/>
              </a:spcBef>
            </a:pPr>
            <a:r>
              <a:rPr lang="en-US" sz="3200" b="1" dirty="0">
                <a:solidFill>
                  <a:srgbClr val="48A23E"/>
                </a:solidFill>
                <a:latin typeface="+mj-lt"/>
                <a:ea typeface="+mj-ea"/>
                <a:cs typeface="Aharoni" pitchFamily="2" charset="-79"/>
              </a:rPr>
              <a:t>Labor Force Participation Rates </a:t>
            </a:r>
          </a:p>
          <a:p>
            <a:pPr algn="ctr" rtl="0"/>
            <a:endParaRPr lang="en-US" sz="4800" dirty="0"/>
          </a:p>
          <a:p>
            <a:pPr marL="742950" indent="-74295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600" dirty="0"/>
              <a:t>Increase in retirement age.</a:t>
            </a:r>
          </a:p>
          <a:p>
            <a:pPr marL="742950" indent="-74295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600" dirty="0"/>
              <a:t>Growth of non-participating groups such as Arab women and ultra-orthodox Jewish (</a:t>
            </a:r>
            <a:r>
              <a:rPr lang="en-US" sz="2600" i="1" dirty="0"/>
              <a:t>haredi</a:t>
            </a:r>
            <a:r>
              <a:rPr lang="en-US" sz="2600" dirty="0"/>
              <a:t>) men.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9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736495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מאקרו אנליטיקס-1">
      <a:dk1>
        <a:sysClr val="windowText" lastClr="000000"/>
      </a:dk1>
      <a:lt1>
        <a:sysClr val="window" lastClr="FFFFFF"/>
      </a:lt1>
      <a:dk2>
        <a:srgbClr val="4F4633"/>
      </a:dk2>
      <a:lt2>
        <a:srgbClr val="EEECE1"/>
      </a:lt2>
      <a:accent1>
        <a:srgbClr val="960D62"/>
      </a:accent1>
      <a:accent2>
        <a:srgbClr val="2A2761"/>
      </a:accent2>
      <a:accent3>
        <a:srgbClr val="EC703A"/>
      </a:accent3>
      <a:accent4>
        <a:srgbClr val="3D0604"/>
      </a:accent4>
      <a:accent5>
        <a:srgbClr val="79A310"/>
      </a:accent5>
      <a:accent6>
        <a:srgbClr val="29722A"/>
      </a:accent6>
      <a:hlink>
        <a:srgbClr val="FFFFFF"/>
      </a:hlink>
      <a:folHlink>
        <a:srgbClr val="FFD5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יצוב מותאם אישית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45180</TotalTime>
  <Words>1993</Words>
  <Application>Microsoft Office PowerPoint</Application>
  <PresentationFormat>On-screen Show (4:3)</PresentationFormat>
  <Paragraphs>743</Paragraphs>
  <Slides>31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Aharoni</vt:lpstr>
      <vt:lpstr>Arial</vt:lpstr>
      <vt:lpstr>Calibri</vt:lpstr>
      <vt:lpstr>Calibri Light</vt:lpstr>
      <vt:lpstr>Times New Roman</vt:lpstr>
      <vt:lpstr>ערכת נושא Office</vt:lpstr>
      <vt:lpstr>עיצוב מותאם אישית</vt:lpstr>
      <vt:lpstr>Equation</vt:lpstr>
      <vt:lpstr>Forecasting Cargo Throughput in Israeli Ports 2018-2048</vt:lpstr>
      <vt:lpstr>Cargo Forecasting Model </vt:lpstr>
      <vt:lpstr>Project Goal</vt:lpstr>
      <vt:lpstr>Main Stages of the Demand Prediction</vt:lpstr>
      <vt:lpstr>PowerPoint Presentation</vt:lpstr>
      <vt:lpstr>Demographic Forecast, Population</vt:lpstr>
      <vt:lpstr>Demographic Forecast, Labor Force Participation Rate</vt:lpstr>
      <vt:lpstr>Demographic Forecast</vt:lpstr>
      <vt:lpstr>PowerPoint Presentation</vt:lpstr>
      <vt:lpstr>Macro Economic Forecast, Supply Side</vt:lpstr>
      <vt:lpstr>Macro Economic Forecast, Demand Side</vt:lpstr>
      <vt:lpstr>Container Imports – Unloaded (not including empty containers or trans-shipments)</vt:lpstr>
      <vt:lpstr>Container Imports – Unloaded  The Model</vt:lpstr>
      <vt:lpstr>Container Imports – Unloaded The Model</vt:lpstr>
      <vt:lpstr>Explanatory Variables</vt:lpstr>
      <vt:lpstr>Explanatory Variables</vt:lpstr>
      <vt:lpstr>Container Imports, Unloaded</vt:lpstr>
      <vt:lpstr>Container Imports, Unloaded – Forecast </vt:lpstr>
      <vt:lpstr>Container Imports, Unloaded – Forecast </vt:lpstr>
      <vt:lpstr>GDP, Import and Containers Unloaded Index 2018=100 </vt:lpstr>
      <vt:lpstr>Container Imports, Unloaded – Forecast </vt:lpstr>
      <vt:lpstr>Container Exports – Loaded (not including empty containers or trans-shipment)</vt:lpstr>
      <vt:lpstr>Container Exports – Loaded The Model</vt:lpstr>
      <vt:lpstr>Container Exports – Loaded</vt:lpstr>
      <vt:lpstr>Explanatory Variables</vt:lpstr>
      <vt:lpstr>Container Exports, Loaded – Forecast </vt:lpstr>
      <vt:lpstr>Container Exports, Loaded – Forecast </vt:lpstr>
      <vt:lpstr>GDP, Export and Containers Loaded Index 2018=100 </vt:lpstr>
      <vt:lpstr>Loading of: Cement  - Bulk &amp; General Cargo Clinker Plaster</vt:lpstr>
      <vt:lpstr>Construction Industry Forecasts, 2018-2048</vt:lpstr>
      <vt:lpstr>Cement Import Forecasts, 2018-2048, in Thousands of Tons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ALE editor</cp:lastModifiedBy>
  <cp:revision>2699</cp:revision>
  <dcterms:created xsi:type="dcterms:W3CDTF">2011-07-24T06:54:46Z</dcterms:created>
  <dcterms:modified xsi:type="dcterms:W3CDTF">2018-11-01T11:12:32Z</dcterms:modified>
</cp:coreProperties>
</file>