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1"/>
  </p:sldMasterIdLst>
  <p:notesMasterIdLst>
    <p:notesMasterId r:id="rId35"/>
  </p:notesMasterIdLst>
  <p:handoutMasterIdLst>
    <p:handoutMasterId r:id="rId36"/>
  </p:handoutMasterIdLst>
  <p:sldIdLst>
    <p:sldId id="330" r:id="rId2"/>
    <p:sldId id="340" r:id="rId3"/>
    <p:sldId id="441" r:id="rId4"/>
    <p:sldId id="383" r:id="rId5"/>
    <p:sldId id="450" r:id="rId6"/>
    <p:sldId id="469" r:id="rId7"/>
    <p:sldId id="359" r:id="rId8"/>
    <p:sldId id="447" r:id="rId9"/>
    <p:sldId id="475" r:id="rId10"/>
    <p:sldId id="449" r:id="rId11"/>
    <p:sldId id="398" r:id="rId12"/>
    <p:sldId id="476" r:id="rId13"/>
    <p:sldId id="482" r:id="rId14"/>
    <p:sldId id="481" r:id="rId15"/>
    <p:sldId id="479" r:id="rId16"/>
    <p:sldId id="477" r:id="rId17"/>
    <p:sldId id="478" r:id="rId18"/>
    <p:sldId id="483" r:id="rId19"/>
    <p:sldId id="480" r:id="rId20"/>
    <p:sldId id="474" r:id="rId21"/>
    <p:sldId id="471" r:id="rId22"/>
    <p:sldId id="468" r:id="rId23"/>
    <p:sldId id="465" r:id="rId24"/>
    <p:sldId id="451" r:id="rId25"/>
    <p:sldId id="456" r:id="rId26"/>
    <p:sldId id="472" r:id="rId27"/>
    <p:sldId id="458" r:id="rId28"/>
    <p:sldId id="459" r:id="rId29"/>
    <p:sldId id="463" r:id="rId30"/>
    <p:sldId id="368" r:id="rId31"/>
    <p:sldId id="460" r:id="rId32"/>
    <p:sldId id="461" r:id="rId33"/>
    <p:sldId id="346" r:id="rId34"/>
  </p:sldIdLst>
  <p:sldSz cx="12192000" cy="6858000"/>
  <p:notesSz cx="9388475" cy="7102475"/>
  <p:embeddedFontLst>
    <p:embeddedFont>
      <p:font typeface="HK Grotesk Pro AltJ" panose="020B0604020202020204" charset="0"/>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C9B834-1EEC-CADD-AA7C-6B36121DE651}" name="Rosov Consulting" initials="ZR" userId="Rosov Consulting" providerId="None"/>
  <p188:author id="{A7494D5C-82E6-D1D3-BC26-941237A15326}" name="Zohar Rotem" initials="ZR" userId="Zohar Rotem" providerId="None"/>
  <p188:author id="{EC27AF76-E467-57BA-1692-C53C4E7F842E}" name="Jennifer Truboff" initials="JT" userId="520939a2a8d7cd90" providerId="Windows Live"/>
  <p188:author id="{8FE3CA97-CCC2-D7B6-91AC-E2684B0678B5}" name="Tehilla Becker" initials="TB" userId="Tehilla Becker" providerId="None"/>
  <p188:author id="{3535C6AB-FB80-DDC4-BDC9-2AA0A60B5C81}" name="Karen Uribe" initials="KU" userId="Karen Uribe" providerId="None"/>
  <p188:author id="{D639EBF6-EE91-37E7-DDAB-3EC3C42A02B0}" name="Alex Pomson" initials="AP" userId="Alex Pom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x Pomson" initials="AP" lastIdx="8" clrIdx="0">
    <p:extLst>
      <p:ext uri="{19B8F6BF-5375-455C-9EA6-DF929625EA0E}">
        <p15:presenceInfo xmlns:p15="http://schemas.microsoft.com/office/powerpoint/2012/main" userId="Alex Pomson" providerId="None"/>
      </p:ext>
    </p:extLst>
  </p:cmAuthor>
  <p:cmAuthor id="2" name="Jennifer Truboff" initials="JT" lastIdx="1" clrIdx="1">
    <p:extLst>
      <p:ext uri="{19B8F6BF-5375-455C-9EA6-DF929625EA0E}">
        <p15:presenceInfo xmlns:p15="http://schemas.microsoft.com/office/powerpoint/2012/main" userId="520939a2a8d7cd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a:srgbClr val="E4F3F1"/>
    <a:srgbClr val="F8F6F7"/>
    <a:srgbClr val="EDF9F8"/>
    <a:srgbClr val="F4EEF7"/>
    <a:srgbClr val="F2FAFA"/>
    <a:srgbClr val="E6F6F5"/>
    <a:srgbClr val="F0F8F7"/>
    <a:srgbClr val="EBF6F1"/>
    <a:srgbClr val="DD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404" autoAdjust="0"/>
  </p:normalViewPr>
  <p:slideViewPr>
    <p:cSldViewPr snapToGrid="0">
      <p:cViewPr>
        <p:scale>
          <a:sx n="92" d="100"/>
          <a:sy n="92" d="100"/>
        </p:scale>
        <p:origin x="-1260" y="13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0" d="100"/>
          <a:sy n="60" d="100"/>
        </p:scale>
        <p:origin x="1953" y="33"/>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ennifer\Dropbox%20(Rosov%20Consulting)\Projects\237-03%20GOI%20UnitEd\Phase%202%20(2022-2023)\Databases%20and%20Data%20Files\Student%20Survey\Data%20Analysis\Excel%20Analysis%20Sheets\UnitEd%20France\Analysis_JUT_2023.6.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Nombre d’élèves interrogés par école</a:t>
            </a:r>
          </a:p>
          <a:p>
            <a:pPr>
              <a:defRPr/>
            </a:pPr>
            <a:r>
              <a:rPr lang="fr-BE"/>
              <a:t>434 au total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2748490813648296"/>
          <c:y val="0.17171296296296298"/>
          <c:w val="0.6364039807524059"/>
          <c:h val="0.7773611111111110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6'!$A$8:$A$20</c:f>
              <c:strCache>
                <c:ptCount val="13"/>
                <c:pt idx="0">
                  <c:v>Alliance Pavillons-sous-Bois</c:v>
                </c:pt>
                <c:pt idx="1">
                  <c:v>Ganeou Belgique Secondaire</c:v>
                </c:pt>
                <c:pt idx="2">
                  <c:v>Alliance Rachi, Paris</c:v>
                </c:pt>
                <c:pt idx="3">
                  <c:v>Sinai 18'eme</c:v>
                </c:pt>
                <c:pt idx="4">
                  <c:v>Ganeou Belgique Primaire</c:v>
                </c:pt>
                <c:pt idx="5">
                  <c:v>Ganenou, Paris</c:v>
                </c:pt>
                <c:pt idx="6">
                  <c:v>Ohr Torah Nice</c:v>
                </c:pt>
                <c:pt idx="7">
                  <c:v>Or Torah Toulouse</c:v>
                </c:pt>
                <c:pt idx="8">
                  <c:v>Ecole Juive Moderne, Paris</c:v>
                </c:pt>
                <c:pt idx="9">
                  <c:v>Ecole Marianne Picard</c:v>
                </c:pt>
                <c:pt idx="10">
                  <c:v>Beth Hanna</c:v>
                </c:pt>
                <c:pt idx="11">
                  <c:v>Yavne Primary School</c:v>
                </c:pt>
                <c:pt idx="12">
                  <c:v>Group Scolaire Elie Bloch</c:v>
                </c:pt>
              </c:strCache>
            </c:strRef>
          </c:cat>
          <c:val>
            <c:numRef>
              <c:f>'Slide 6'!$B$8:$B$20</c:f>
              <c:numCache>
                <c:formatCode>General</c:formatCode>
                <c:ptCount val="13"/>
                <c:pt idx="0">
                  <c:v>114</c:v>
                </c:pt>
                <c:pt idx="1">
                  <c:v>77</c:v>
                </c:pt>
                <c:pt idx="2">
                  <c:v>53</c:v>
                </c:pt>
                <c:pt idx="3">
                  <c:v>36</c:v>
                </c:pt>
                <c:pt idx="4">
                  <c:v>31</c:v>
                </c:pt>
                <c:pt idx="5">
                  <c:v>27</c:v>
                </c:pt>
                <c:pt idx="6">
                  <c:v>23</c:v>
                </c:pt>
                <c:pt idx="7">
                  <c:v>19</c:v>
                </c:pt>
                <c:pt idx="8">
                  <c:v>18</c:v>
                </c:pt>
                <c:pt idx="9">
                  <c:v>14</c:v>
                </c:pt>
                <c:pt idx="10">
                  <c:v>12</c:v>
                </c:pt>
                <c:pt idx="11">
                  <c:v>7</c:v>
                </c:pt>
                <c:pt idx="12">
                  <c:v>3</c:v>
                </c:pt>
              </c:numCache>
            </c:numRef>
          </c:val>
          <c:extLst>
            <c:ext xmlns:c16="http://schemas.microsoft.com/office/drawing/2014/chart" uri="{C3380CC4-5D6E-409C-BE32-E72D297353CC}">
              <c16:uniqueId val="{00000000-E4AE-4CCE-AA26-044B70A6F875}"/>
            </c:ext>
          </c:extLst>
        </c:ser>
        <c:dLbls>
          <c:dLblPos val="outEnd"/>
          <c:showLegendKey val="0"/>
          <c:showVal val="1"/>
          <c:showCatName val="0"/>
          <c:showSerName val="0"/>
          <c:showPercent val="0"/>
          <c:showBubbleSize val="0"/>
        </c:dLbls>
        <c:gapWidth val="182"/>
        <c:axId val="358612623"/>
        <c:axId val="1992644432"/>
      </c:barChart>
      <c:catAx>
        <c:axId val="3586126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92644432"/>
        <c:crosses val="autoZero"/>
        <c:auto val="1"/>
        <c:lblAlgn val="ctr"/>
        <c:lblOffset val="100"/>
        <c:noMultiLvlLbl val="0"/>
      </c:catAx>
      <c:valAx>
        <c:axId val="1992644432"/>
        <c:scaling>
          <c:orientation val="minMax"/>
        </c:scaling>
        <c:delete val="1"/>
        <c:axPos val="t"/>
        <c:numFmt formatCode="General" sourceLinked="1"/>
        <c:majorTickMark val="none"/>
        <c:minorTickMark val="none"/>
        <c:tickLblPos val="nextTo"/>
        <c:crossAx val="358612623"/>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Nombre d’élèves interrogés par genre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'Slide 12'!$B$3</c:f>
              <c:strCache>
                <c:ptCount val="1"/>
                <c:pt idx="0">
                  <c:v>Masculin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12'!$A$4:$A$6</c:f>
              <c:strCache>
                <c:ptCount val="3"/>
                <c:pt idx="0">
                  <c:v>Faible (n=174)</c:v>
                </c:pt>
                <c:pt idx="1">
                  <c:v>Moyenne (n=73)</c:v>
                </c:pt>
                <c:pt idx="2">
                  <c:v>Élevée (n=173)</c:v>
                </c:pt>
              </c:strCache>
            </c:strRef>
          </c:cat>
          <c:val>
            <c:numRef>
              <c:f>'Slide 12'!$B$4:$B$6</c:f>
              <c:numCache>
                <c:formatCode>0%</c:formatCode>
                <c:ptCount val="3"/>
                <c:pt idx="0">
                  <c:v>0.50600000000000001</c:v>
                </c:pt>
                <c:pt idx="1">
                  <c:v>0.39700000000000002</c:v>
                </c:pt>
                <c:pt idx="2">
                  <c:v>0.53200000000000003</c:v>
                </c:pt>
              </c:numCache>
            </c:numRef>
          </c:val>
          <c:extLst>
            <c:ext xmlns:c16="http://schemas.microsoft.com/office/drawing/2014/chart" uri="{C3380CC4-5D6E-409C-BE32-E72D297353CC}">
              <c16:uniqueId val="{00000000-AB1A-4F0B-94CC-B6D37B7BEB4D}"/>
            </c:ext>
          </c:extLst>
        </c:ser>
        <c:ser>
          <c:idx val="1"/>
          <c:order val="1"/>
          <c:tx>
            <c:strRef>
              <c:f>'Slide 12'!$C$3</c:f>
              <c:strCache>
                <c:ptCount val="1"/>
                <c:pt idx="0">
                  <c:v>Féminin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12'!$A$4:$A$6</c:f>
              <c:strCache>
                <c:ptCount val="3"/>
                <c:pt idx="0">
                  <c:v>Faible (n=174)</c:v>
                </c:pt>
                <c:pt idx="1">
                  <c:v>Moyenne (n=73)</c:v>
                </c:pt>
                <c:pt idx="2">
                  <c:v>Élevée (n=173)</c:v>
                </c:pt>
              </c:strCache>
            </c:strRef>
          </c:cat>
          <c:val>
            <c:numRef>
              <c:f>'Slide 12'!$C$4:$C$6</c:f>
              <c:numCache>
                <c:formatCode>0%</c:formatCode>
                <c:ptCount val="3"/>
                <c:pt idx="0">
                  <c:v>0.49399999999999999</c:v>
                </c:pt>
                <c:pt idx="1">
                  <c:v>0.60299999999999998</c:v>
                </c:pt>
                <c:pt idx="2">
                  <c:v>0.46800000000000003</c:v>
                </c:pt>
              </c:numCache>
            </c:numRef>
          </c:val>
          <c:extLst>
            <c:ext xmlns:c16="http://schemas.microsoft.com/office/drawing/2014/chart" uri="{C3380CC4-5D6E-409C-BE32-E72D297353CC}">
              <c16:uniqueId val="{00000001-AB1A-4F0B-94CC-B6D37B7BEB4D}"/>
            </c:ext>
          </c:extLst>
        </c:ser>
        <c:dLbls>
          <c:dLblPos val="outEnd"/>
          <c:showLegendKey val="0"/>
          <c:showVal val="1"/>
          <c:showCatName val="0"/>
          <c:showSerName val="0"/>
          <c:showPercent val="0"/>
          <c:showBubbleSize val="0"/>
        </c:dLbls>
        <c:gapWidth val="219"/>
        <c:overlap val="-27"/>
        <c:axId val="397481695"/>
        <c:axId val="397467775"/>
      </c:barChart>
      <c:catAx>
        <c:axId val="39748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7467775"/>
        <c:crosses val="autoZero"/>
        <c:auto val="1"/>
        <c:lblAlgn val="ctr"/>
        <c:lblOffset val="100"/>
        <c:noMultiLvlLbl val="0"/>
      </c:catAx>
      <c:valAx>
        <c:axId val="397467775"/>
        <c:scaling>
          <c:orientation val="minMax"/>
        </c:scaling>
        <c:delete val="1"/>
        <c:axPos val="l"/>
        <c:numFmt formatCode="0%" sourceLinked="1"/>
        <c:majorTickMark val="none"/>
        <c:minorTickMark val="none"/>
        <c:tickLblPos val="nextTo"/>
        <c:crossAx val="397481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par classe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'Slide 12'!$A$40</c:f>
              <c:strCache>
                <c:ptCount val="1"/>
                <c:pt idx="0">
                  <c:v>Faible (n=182)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12'!$B$39:$E$39</c:f>
              <c:strCache>
                <c:ptCount val="4"/>
                <c:pt idx="0">
                  <c:v>CM2 (n=146)</c:v>
                </c:pt>
                <c:pt idx="1">
                  <c:v>6&lt;cf superscript="True"&gt;e&lt;/cf&gt; (n=151)</c:v>
                </c:pt>
                <c:pt idx="2">
                  <c:v>4&lt;cf superscript="True"&gt;e&lt;/cf&gt; (n=114)</c:v>
                </c:pt>
                <c:pt idx="3">
                  <c:v>2&lt;cf superscript="True"&gt;nde&lt;/cf&gt; (n=23)</c:v>
                </c:pt>
              </c:strCache>
            </c:strRef>
          </c:cat>
          <c:val>
            <c:numRef>
              <c:f>'Slide 12'!$B$40:$E$40</c:f>
              <c:numCache>
                <c:formatCode>0%</c:formatCode>
                <c:ptCount val="4"/>
                <c:pt idx="0">
                  <c:v>0.4726027397260274</c:v>
                </c:pt>
                <c:pt idx="1">
                  <c:v>0.46357615894039733</c:v>
                </c:pt>
                <c:pt idx="2">
                  <c:v>0.32456140350877194</c:v>
                </c:pt>
                <c:pt idx="3">
                  <c:v>0.2608695652173913</c:v>
                </c:pt>
              </c:numCache>
            </c:numRef>
          </c:val>
          <c:extLst>
            <c:ext xmlns:c16="http://schemas.microsoft.com/office/drawing/2014/chart" uri="{C3380CC4-5D6E-409C-BE32-E72D297353CC}">
              <c16:uniqueId val="{00000000-45A9-4B6E-A8D6-DB13221D4169}"/>
            </c:ext>
          </c:extLst>
        </c:ser>
        <c:ser>
          <c:idx val="1"/>
          <c:order val="1"/>
          <c:tx>
            <c:strRef>
              <c:f>'Slide 12'!$A$41</c:f>
              <c:strCache>
                <c:ptCount val="1"/>
                <c:pt idx="0">
                  <c:v>Moyenne (n=74)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12'!$B$39:$E$39</c:f>
              <c:strCache>
                <c:ptCount val="4"/>
                <c:pt idx="0">
                  <c:v>CM2 (n=146)</c:v>
                </c:pt>
                <c:pt idx="1">
                  <c:v>6&lt;cf superscript="True"&gt;e&lt;/cf&gt; (n=151)</c:v>
                </c:pt>
                <c:pt idx="2">
                  <c:v>4&lt;cf superscript="True"&gt;e&lt;/cf&gt; (n=114)</c:v>
                </c:pt>
                <c:pt idx="3">
                  <c:v>2&lt;cf superscript="True"&gt;nde&lt;/cf&gt; (n=23)</c:v>
                </c:pt>
              </c:strCache>
            </c:strRef>
          </c:cat>
          <c:val>
            <c:numRef>
              <c:f>'Slide 12'!$B$41:$E$41</c:f>
              <c:numCache>
                <c:formatCode>0%</c:formatCode>
                <c:ptCount val="4"/>
                <c:pt idx="0">
                  <c:v>0.12328767123287671</c:v>
                </c:pt>
                <c:pt idx="1">
                  <c:v>0.16556291390728478</c:v>
                </c:pt>
                <c:pt idx="2">
                  <c:v>0.17543859649122806</c:v>
                </c:pt>
                <c:pt idx="3">
                  <c:v>0.47826086956521741</c:v>
                </c:pt>
              </c:numCache>
            </c:numRef>
          </c:val>
          <c:extLst>
            <c:ext xmlns:c16="http://schemas.microsoft.com/office/drawing/2014/chart" uri="{C3380CC4-5D6E-409C-BE32-E72D297353CC}">
              <c16:uniqueId val="{00000001-45A9-4B6E-A8D6-DB13221D4169}"/>
            </c:ext>
          </c:extLst>
        </c:ser>
        <c:ser>
          <c:idx val="2"/>
          <c:order val="2"/>
          <c:tx>
            <c:strRef>
              <c:f>'Slide 12'!$A$42</c:f>
              <c:strCache>
                <c:ptCount val="1"/>
                <c:pt idx="0">
                  <c:v>Élevée (n=178)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12'!$B$39:$E$39</c:f>
              <c:strCache>
                <c:ptCount val="4"/>
                <c:pt idx="0">
                  <c:v>CM2 (n=146)</c:v>
                </c:pt>
                <c:pt idx="1">
                  <c:v>6&lt;cf superscript="True"&gt;e&lt;/cf&gt; (n=151)</c:v>
                </c:pt>
                <c:pt idx="2">
                  <c:v>4&lt;cf superscript="True"&gt;e&lt;/cf&gt; (n=114)</c:v>
                </c:pt>
                <c:pt idx="3">
                  <c:v>2&lt;cf superscript="True"&gt;nde&lt;/cf&gt; (n=23)</c:v>
                </c:pt>
              </c:strCache>
            </c:strRef>
          </c:cat>
          <c:val>
            <c:numRef>
              <c:f>'Slide 12'!$B$42:$E$42</c:f>
              <c:numCache>
                <c:formatCode>0%</c:formatCode>
                <c:ptCount val="4"/>
                <c:pt idx="0">
                  <c:v>0.4041095890410959</c:v>
                </c:pt>
                <c:pt idx="1">
                  <c:v>0.37086092715231789</c:v>
                </c:pt>
                <c:pt idx="2">
                  <c:v>0.49122807017543857</c:v>
                </c:pt>
                <c:pt idx="3">
                  <c:v>0.2608695652173913</c:v>
                </c:pt>
              </c:numCache>
            </c:numRef>
          </c:val>
          <c:extLst>
            <c:ext xmlns:c16="http://schemas.microsoft.com/office/drawing/2014/chart" uri="{C3380CC4-5D6E-409C-BE32-E72D297353CC}">
              <c16:uniqueId val="{00000002-45A9-4B6E-A8D6-DB13221D4169}"/>
            </c:ext>
          </c:extLst>
        </c:ser>
        <c:dLbls>
          <c:dLblPos val="outEnd"/>
          <c:showLegendKey val="0"/>
          <c:showVal val="1"/>
          <c:showCatName val="0"/>
          <c:showSerName val="0"/>
          <c:showPercent val="0"/>
          <c:showBubbleSize val="0"/>
        </c:dLbls>
        <c:gapWidth val="219"/>
        <c:overlap val="-27"/>
        <c:axId val="407271791"/>
        <c:axId val="407265071"/>
      </c:barChart>
      <c:catAx>
        <c:axId val="40727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07265071"/>
        <c:crosses val="autoZero"/>
        <c:auto val="1"/>
        <c:lblAlgn val="ctr"/>
        <c:lblOffset val="100"/>
        <c:noMultiLvlLbl val="0"/>
      </c:catAx>
      <c:valAx>
        <c:axId val="407265071"/>
        <c:scaling>
          <c:orientation val="minMax"/>
        </c:scaling>
        <c:delete val="1"/>
        <c:axPos val="l"/>
        <c:numFmt formatCode="0%" sourceLinked="1"/>
        <c:majorTickMark val="none"/>
        <c:minorTickMark val="none"/>
        <c:tickLblPos val="nextTo"/>
        <c:crossAx val="407271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a:t>
            </a:r>
            <a:r>
              <a:rPr lang="fr-BE" baseline="0"/>
              <a:t> des élèves ayant déclaré que ces cours sont « </a:t>
            </a:r>
            <a:r>
              <a:rPr lang="fr-BE"/>
              <a:t>Très</a:t>
            </a:r>
            <a:r>
              <a:rPr lang="fr-BE" baseline="0"/>
              <a:t> </a:t>
            </a:r>
            <a:r>
              <a:rPr lang="fr-BE"/>
              <a:t>intéressants ou Intéressants »</a:t>
            </a:r>
          </a:p>
        </c:rich>
      </c:tx>
      <c:layout>
        <c:manualLayout>
          <c:xMode val="edge"/>
          <c:yMode val="edge"/>
          <c:x val="0.21780170194829199"/>
          <c:y val="1.88679245283018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6509796193103871"/>
          <c:y val="7.8000896569702938E-2"/>
          <c:w val="0.82160179824573931"/>
          <c:h val="0.8986836180426141"/>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2B5AA"/>
              </a:solidFill>
              <a:ln>
                <a:noFill/>
              </a:ln>
              <a:effectLst/>
            </c:spPr>
            <c:extLst>
              <c:ext xmlns:c16="http://schemas.microsoft.com/office/drawing/2014/chart" uri="{C3380CC4-5D6E-409C-BE32-E72D297353CC}">
                <c16:uniqueId val="{00000001-99B2-4BDB-A04F-E7845FBD7FB8}"/>
              </c:ext>
            </c:extLst>
          </c:dPt>
          <c:dPt>
            <c:idx val="1"/>
            <c:invertIfNegative val="0"/>
            <c:bubble3D val="0"/>
            <c:spPr>
              <a:solidFill>
                <a:srgbClr val="F2B5AA"/>
              </a:solidFill>
              <a:ln>
                <a:noFill/>
              </a:ln>
              <a:effectLst/>
            </c:spPr>
            <c:extLst>
              <c:ext xmlns:c16="http://schemas.microsoft.com/office/drawing/2014/chart" uri="{C3380CC4-5D6E-409C-BE32-E72D297353CC}">
                <c16:uniqueId val="{00000002-99B2-4BDB-A04F-E7845FBD7F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14'!$A$30:$A$45</c:f>
              <c:strCache>
                <c:ptCount val="16"/>
                <c:pt idx="0">
                  <c:v>School-Wide Celebrations</c:v>
                </c:pt>
                <c:pt idx="1">
                  <c:v>Secular Studies</c:v>
                </c:pt>
                <c:pt idx="2">
                  <c:v>Israel Studies/Israel Education</c:v>
                </c:pt>
                <c:pt idx="3">
                  <c:v>Parachat Hachavoua</c:v>
                </c:pt>
                <c:pt idx="4">
                  <c:v>Prayers</c:v>
                </c:pt>
                <c:pt idx="5">
                  <c:v>Haguim Dinim</c:v>
                </c:pt>
                <c:pt idx="6">
                  <c:v>Pensee Juive</c:v>
                </c:pt>
                <c:pt idx="7">
                  <c:v>Histoire Juive</c:v>
                </c:pt>
                <c:pt idx="8">
                  <c:v>Houmach</c:v>
                </c:pt>
                <c:pt idx="9">
                  <c:v>Modern Hebrew/Ivrit</c:v>
                </c:pt>
                <c:pt idx="10">
                  <c:v>Jewish Studies Overall</c:v>
                </c:pt>
                <c:pt idx="11">
                  <c:v>Biour Tefila</c:v>
                </c:pt>
                <c:pt idx="12">
                  <c:v>Buemara</c:v>
                </c:pt>
                <c:pt idx="13">
                  <c:v>Navi</c:v>
                </c:pt>
                <c:pt idx="14">
                  <c:v>Pirek Avot</c:v>
                </c:pt>
                <c:pt idx="15">
                  <c:v>Michna</c:v>
                </c:pt>
              </c:strCache>
            </c:strRef>
          </c:cat>
          <c:val>
            <c:numRef>
              <c:f>'Slide 14'!$B$30:$B$45</c:f>
              <c:numCache>
                <c:formatCode>0\%</c:formatCode>
                <c:ptCount val="16"/>
                <c:pt idx="0">
                  <c:v>92</c:v>
                </c:pt>
                <c:pt idx="1">
                  <c:v>75</c:v>
                </c:pt>
                <c:pt idx="2">
                  <c:v>75</c:v>
                </c:pt>
                <c:pt idx="3">
                  <c:v>74.400000000000006</c:v>
                </c:pt>
                <c:pt idx="4">
                  <c:v>73</c:v>
                </c:pt>
                <c:pt idx="5">
                  <c:v>72.800000000000011</c:v>
                </c:pt>
                <c:pt idx="6">
                  <c:v>72.5</c:v>
                </c:pt>
                <c:pt idx="7">
                  <c:v>71.5</c:v>
                </c:pt>
                <c:pt idx="8">
                  <c:v>69.3</c:v>
                </c:pt>
                <c:pt idx="9">
                  <c:v>69</c:v>
                </c:pt>
                <c:pt idx="10">
                  <c:v>69</c:v>
                </c:pt>
                <c:pt idx="11">
                  <c:v>67.099999999999994</c:v>
                </c:pt>
                <c:pt idx="12">
                  <c:v>61.3</c:v>
                </c:pt>
                <c:pt idx="13">
                  <c:v>60</c:v>
                </c:pt>
                <c:pt idx="14">
                  <c:v>59.9</c:v>
                </c:pt>
                <c:pt idx="15">
                  <c:v>58.6</c:v>
                </c:pt>
              </c:numCache>
            </c:numRef>
          </c:val>
          <c:extLst>
            <c:ext xmlns:c16="http://schemas.microsoft.com/office/drawing/2014/chart" uri="{C3380CC4-5D6E-409C-BE32-E72D297353CC}">
              <c16:uniqueId val="{00000000-99B2-4BDB-A04F-E7845FBD7FB8}"/>
            </c:ext>
          </c:extLst>
        </c:ser>
        <c:dLbls>
          <c:dLblPos val="outEnd"/>
          <c:showLegendKey val="0"/>
          <c:showVal val="1"/>
          <c:showCatName val="0"/>
          <c:showSerName val="0"/>
          <c:showPercent val="0"/>
          <c:showBubbleSize val="0"/>
        </c:dLbls>
        <c:gapWidth val="182"/>
        <c:axId val="491677855"/>
        <c:axId val="491682175"/>
      </c:barChart>
      <c:catAx>
        <c:axId val="4916778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1682175"/>
        <c:crosses val="autoZero"/>
        <c:auto val="1"/>
        <c:lblAlgn val="ctr"/>
        <c:lblOffset val="100"/>
        <c:noMultiLvlLbl val="0"/>
      </c:catAx>
      <c:valAx>
        <c:axId val="491682175"/>
        <c:scaling>
          <c:orientation val="minMax"/>
        </c:scaling>
        <c:delete val="1"/>
        <c:axPos val="t"/>
        <c:numFmt formatCode="0\%" sourceLinked="1"/>
        <c:majorTickMark val="none"/>
        <c:minorTickMark val="none"/>
        <c:tickLblPos val="nextTo"/>
        <c:crossAx val="491677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9481546939035"/>
          <c:w val="0.97678871449686844"/>
          <c:h val="0.75105701361037958"/>
        </c:manualLayout>
      </c:layout>
      <c:barChart>
        <c:barDir val="bar"/>
        <c:grouping val="stacked"/>
        <c:varyColors val="0"/>
        <c:ser>
          <c:idx val="0"/>
          <c:order val="0"/>
          <c:tx>
            <c:strRef>
              <c:f>'Slide 15'!$A$11</c:f>
              <c:strCache>
                <c:ptCount val="1"/>
                <c:pt idx="0">
                  <c:v>Faible « Neutre ou léger/aucun intérêt » (n=43)</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858C-418A-B08A-248011E2BDD0}"/>
                </c:ext>
              </c:extLst>
            </c:dLbl>
            <c:spPr>
              <a:noFill/>
              <a:ln>
                <a:solidFill>
                  <a:schemeClr val="bg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15'!$B$11</c:f>
              <c:numCache>
                <c:formatCode>0%</c:formatCode>
                <c:ptCount val="1"/>
                <c:pt idx="0">
                  <c:v>9.9000000000000005E-2</c:v>
                </c:pt>
              </c:numCache>
            </c:numRef>
          </c:val>
          <c:extLst>
            <c:ext xmlns:c16="http://schemas.microsoft.com/office/drawing/2014/chart" uri="{C3380CC4-5D6E-409C-BE32-E72D297353CC}">
              <c16:uniqueId val="{00000000-858C-418A-B08A-248011E2BDD0}"/>
            </c:ext>
          </c:extLst>
        </c:ser>
        <c:ser>
          <c:idx val="1"/>
          <c:order val="1"/>
          <c:tx>
            <c:strRef>
              <c:f>'Slide 15'!$A$12</c:f>
              <c:strCache>
                <c:ptCount val="1"/>
                <c:pt idx="0">
                  <c:v>Moyen « Intérêt moyen ou neutre » (161)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15'!$B$12</c:f>
              <c:numCache>
                <c:formatCode>0%</c:formatCode>
                <c:ptCount val="1"/>
                <c:pt idx="0">
                  <c:v>0.372</c:v>
                </c:pt>
              </c:numCache>
            </c:numRef>
          </c:val>
          <c:extLst>
            <c:ext xmlns:c16="http://schemas.microsoft.com/office/drawing/2014/chart" uri="{C3380CC4-5D6E-409C-BE32-E72D297353CC}">
              <c16:uniqueId val="{00000001-858C-418A-B08A-248011E2BDD0}"/>
            </c:ext>
          </c:extLst>
        </c:ser>
        <c:ser>
          <c:idx val="2"/>
          <c:order val="2"/>
          <c:tx>
            <c:strRef>
              <c:f>'Slide 15'!$A$13</c:f>
              <c:strCache>
                <c:ptCount val="1"/>
                <c:pt idx="0">
                  <c:v>Élevé « Grand intérêt ou intérêt moyen » (n=229)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15'!$B$13</c:f>
              <c:numCache>
                <c:formatCode>0%</c:formatCode>
                <c:ptCount val="1"/>
                <c:pt idx="0">
                  <c:v>0.52900000000000003</c:v>
                </c:pt>
              </c:numCache>
            </c:numRef>
          </c:val>
          <c:extLst>
            <c:ext xmlns:c16="http://schemas.microsoft.com/office/drawing/2014/chart" uri="{C3380CC4-5D6E-409C-BE32-E72D297353CC}">
              <c16:uniqueId val="{00000002-858C-418A-B08A-248011E2BDD0}"/>
            </c:ext>
          </c:extLst>
        </c:ser>
        <c:dLbls>
          <c:dLblPos val="ctr"/>
          <c:showLegendKey val="0"/>
          <c:showVal val="1"/>
          <c:showCatName val="0"/>
          <c:showSerName val="0"/>
          <c:showPercent val="0"/>
          <c:showBubbleSize val="0"/>
        </c:dLbls>
        <c:gapWidth val="150"/>
        <c:overlap val="100"/>
        <c:axId val="21772047"/>
        <c:axId val="21767727"/>
      </c:barChart>
      <c:catAx>
        <c:axId val="21772047"/>
        <c:scaling>
          <c:orientation val="minMax"/>
        </c:scaling>
        <c:delete val="1"/>
        <c:axPos val="l"/>
        <c:numFmt formatCode="General" sourceLinked="1"/>
        <c:majorTickMark val="none"/>
        <c:minorTickMark val="none"/>
        <c:tickLblPos val="nextTo"/>
        <c:crossAx val="21767727"/>
        <c:crosses val="autoZero"/>
        <c:auto val="1"/>
        <c:lblAlgn val="ctr"/>
        <c:lblOffset val="100"/>
        <c:noMultiLvlLbl val="0"/>
      </c:catAx>
      <c:valAx>
        <c:axId val="21767727"/>
        <c:scaling>
          <c:orientation val="minMax"/>
        </c:scaling>
        <c:delete val="1"/>
        <c:axPos val="b"/>
        <c:numFmt formatCode="0%" sourceLinked="1"/>
        <c:majorTickMark val="none"/>
        <c:minorTickMark val="none"/>
        <c:tickLblPos val="nextTo"/>
        <c:crossAx val="21772047"/>
        <c:crosses val="autoZero"/>
        <c:crossBetween val="between"/>
      </c:valAx>
      <c:spPr>
        <a:noFill/>
        <a:ln>
          <a:noFill/>
        </a:ln>
        <a:effectLst/>
      </c:spPr>
    </c:plotArea>
    <c:legend>
      <c:legendPos val="b"/>
      <c:layout>
        <c:manualLayout>
          <c:xMode val="edge"/>
          <c:yMode val="edge"/>
          <c:x val="6.9235011191926932E-2"/>
          <c:y val="0.16724482356372117"/>
          <c:w val="0.84028035311725735"/>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de niveau d'intérêt</a:t>
            </a:r>
            <a:r>
              <a:rPr lang="fr-BE" baseline="0"/>
              <a:t> pour les cours par classe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'Slide 15'!$A$32</c:f>
              <c:strCache>
                <c:ptCount val="1"/>
                <c:pt idx="0">
                  <c:v>Faible « Neutre ou léger/aucun intérêt » (n=43)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15'!$B$31:$E$31</c:f>
              <c:strCache>
                <c:ptCount val="4"/>
                <c:pt idx="0">
                  <c:v>CM2 (n=146)</c:v>
                </c:pt>
                <c:pt idx="1">
                  <c:v>6&lt;cf superscript="True"&gt;e&lt;/cf&gt; (n=151)</c:v>
                </c:pt>
                <c:pt idx="2">
                  <c:v>4&lt;cf superscript="True"&gt;e&lt;/cf&gt; (n=113)</c:v>
                </c:pt>
                <c:pt idx="3">
                  <c:v>2&lt;cf superscript="True"&gt;nde&lt;/cf&gt; (n=23)</c:v>
                </c:pt>
              </c:strCache>
            </c:strRef>
          </c:cat>
          <c:val>
            <c:numRef>
              <c:f>'Slide 15'!$B$32:$E$32</c:f>
              <c:numCache>
                <c:formatCode>0%</c:formatCode>
                <c:ptCount val="4"/>
                <c:pt idx="0">
                  <c:v>6.8493150684931503E-2</c:v>
                </c:pt>
                <c:pt idx="1">
                  <c:v>8.6092715231788075E-2</c:v>
                </c:pt>
                <c:pt idx="2">
                  <c:v>0.15929203539823009</c:v>
                </c:pt>
                <c:pt idx="3">
                  <c:v>8.6956521739130432E-2</c:v>
                </c:pt>
              </c:numCache>
            </c:numRef>
          </c:val>
          <c:extLst>
            <c:ext xmlns:c16="http://schemas.microsoft.com/office/drawing/2014/chart" uri="{C3380CC4-5D6E-409C-BE32-E72D297353CC}">
              <c16:uniqueId val="{00000000-640D-4CEF-89F7-E897C9B5689B}"/>
            </c:ext>
          </c:extLst>
        </c:ser>
        <c:ser>
          <c:idx val="1"/>
          <c:order val="1"/>
          <c:tx>
            <c:strRef>
              <c:f>'Slide 15'!$A$33</c:f>
              <c:strCache>
                <c:ptCount val="1"/>
                <c:pt idx="0">
                  <c:v>Moyen « Intérêt moyen ou neutre » (161)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15'!$B$31:$E$31</c:f>
              <c:strCache>
                <c:ptCount val="4"/>
                <c:pt idx="0">
                  <c:v>CM2 (n=146)</c:v>
                </c:pt>
                <c:pt idx="1">
                  <c:v>6&lt;cf superscript="True"&gt;e&lt;/cf&gt; (n=151)</c:v>
                </c:pt>
                <c:pt idx="2">
                  <c:v>4&lt;cf superscript="True"&gt;e&lt;/cf&gt; (n=113)</c:v>
                </c:pt>
                <c:pt idx="3">
                  <c:v>2&lt;cf superscript="True"&gt;nde&lt;/cf&gt; (n=23)</c:v>
                </c:pt>
              </c:strCache>
            </c:strRef>
          </c:cat>
          <c:val>
            <c:numRef>
              <c:f>'Slide 15'!$B$33:$E$33</c:f>
              <c:numCache>
                <c:formatCode>0%</c:formatCode>
                <c:ptCount val="4"/>
                <c:pt idx="0">
                  <c:v>0.29452054794520549</c:v>
                </c:pt>
                <c:pt idx="1">
                  <c:v>0.37086092715231789</c:v>
                </c:pt>
                <c:pt idx="2">
                  <c:v>0.4247787610619469</c:v>
                </c:pt>
                <c:pt idx="3">
                  <c:v>0.60869565217391308</c:v>
                </c:pt>
              </c:numCache>
            </c:numRef>
          </c:val>
          <c:extLst>
            <c:ext xmlns:c16="http://schemas.microsoft.com/office/drawing/2014/chart" uri="{C3380CC4-5D6E-409C-BE32-E72D297353CC}">
              <c16:uniqueId val="{00000001-640D-4CEF-89F7-E897C9B5689B}"/>
            </c:ext>
          </c:extLst>
        </c:ser>
        <c:ser>
          <c:idx val="2"/>
          <c:order val="2"/>
          <c:tx>
            <c:strRef>
              <c:f>'Slide 15'!$A$34</c:f>
              <c:strCache>
                <c:ptCount val="1"/>
                <c:pt idx="0">
                  <c:v>Élevé « Grand intérêt ou intérêt moyen » (n=229)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15'!$B$31:$E$31</c:f>
              <c:strCache>
                <c:ptCount val="4"/>
                <c:pt idx="0">
                  <c:v>CM2 (n=146)</c:v>
                </c:pt>
                <c:pt idx="1">
                  <c:v>6&lt;cf superscript="True"&gt;e&lt;/cf&gt; (n=151)</c:v>
                </c:pt>
                <c:pt idx="2">
                  <c:v>4&lt;cf superscript="True"&gt;e&lt;/cf&gt; (n=113)</c:v>
                </c:pt>
                <c:pt idx="3">
                  <c:v>2&lt;cf superscript="True"&gt;nde&lt;/cf&gt; (n=23)</c:v>
                </c:pt>
              </c:strCache>
            </c:strRef>
          </c:cat>
          <c:val>
            <c:numRef>
              <c:f>'Slide 15'!$B$34:$E$34</c:f>
              <c:numCache>
                <c:formatCode>0%</c:formatCode>
                <c:ptCount val="4"/>
                <c:pt idx="0">
                  <c:v>0.63698630136986301</c:v>
                </c:pt>
                <c:pt idx="1">
                  <c:v>0.54304635761589404</c:v>
                </c:pt>
                <c:pt idx="2">
                  <c:v>0.41592920353982299</c:v>
                </c:pt>
                <c:pt idx="3">
                  <c:v>0.30434782608695654</c:v>
                </c:pt>
              </c:numCache>
            </c:numRef>
          </c:val>
          <c:extLst>
            <c:ext xmlns:c16="http://schemas.microsoft.com/office/drawing/2014/chart" uri="{C3380CC4-5D6E-409C-BE32-E72D297353CC}">
              <c16:uniqueId val="{00000002-640D-4CEF-89F7-E897C9B5689B}"/>
            </c:ext>
          </c:extLst>
        </c:ser>
        <c:dLbls>
          <c:dLblPos val="outEnd"/>
          <c:showLegendKey val="0"/>
          <c:showVal val="1"/>
          <c:showCatName val="0"/>
          <c:showSerName val="0"/>
          <c:showPercent val="0"/>
          <c:showBubbleSize val="0"/>
        </c:dLbls>
        <c:gapWidth val="219"/>
        <c:overlap val="-27"/>
        <c:axId val="21771087"/>
        <c:axId val="21771567"/>
      </c:barChart>
      <c:catAx>
        <c:axId val="2177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71567"/>
        <c:crosses val="autoZero"/>
        <c:auto val="1"/>
        <c:lblAlgn val="ctr"/>
        <c:lblOffset val="100"/>
        <c:noMultiLvlLbl val="0"/>
      </c:catAx>
      <c:valAx>
        <c:axId val="21771567"/>
        <c:scaling>
          <c:orientation val="minMax"/>
        </c:scaling>
        <c:delete val="1"/>
        <c:axPos val="l"/>
        <c:numFmt formatCode="0%" sourceLinked="1"/>
        <c:majorTickMark val="none"/>
        <c:minorTickMark val="none"/>
        <c:tickLblPos val="nextTo"/>
        <c:crossAx val="21771087"/>
        <c:crosses val="autoZero"/>
        <c:crossBetween val="between"/>
      </c:valAx>
      <c:spPr>
        <a:noFill/>
        <a:ln>
          <a:noFill/>
        </a:ln>
        <a:effectLst/>
      </c:spPr>
    </c:plotArea>
    <c:legend>
      <c:legendPos val="b"/>
      <c:layout>
        <c:manualLayout>
          <c:xMode val="edge"/>
          <c:yMode val="edge"/>
          <c:x val="0.20809629841351798"/>
          <c:y val="0.1282703831225194"/>
          <c:w val="0.74115517834860811"/>
          <c:h val="6.87549304396630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de niveau d'intérêt</a:t>
            </a:r>
            <a:r>
              <a:rPr lang="fr-BE" baseline="0"/>
              <a:t> par genre</a:t>
            </a:r>
          </a:p>
        </c:rich>
      </c:tx>
      <c:layout>
        <c:manualLayout>
          <c:xMode val="edge"/>
          <c:yMode val="edge"/>
          <c:x val="0.36512874360013037"/>
          <c:y val="4.932077142346736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'Slide 16'!$A$11</c:f>
              <c:strCache>
                <c:ptCount val="1"/>
                <c:pt idx="0">
                  <c:v>Faible « Neutre ou léger/aucun intérêt » (n=42)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16'!$B$10:$C$10</c:f>
              <c:strCache>
                <c:ptCount val="2"/>
                <c:pt idx="0">
                  <c:v>Masculin (n=208)</c:v>
                </c:pt>
                <c:pt idx="1">
                  <c:v>Féminin (= 221)</c:v>
                </c:pt>
              </c:strCache>
            </c:strRef>
          </c:cat>
          <c:val>
            <c:numRef>
              <c:f>'Slide 16'!$B$11:$C$11</c:f>
              <c:numCache>
                <c:formatCode>0%</c:formatCode>
                <c:ptCount val="2"/>
                <c:pt idx="0">
                  <c:v>0.10100000000000001</c:v>
                </c:pt>
                <c:pt idx="1">
                  <c:v>0.1</c:v>
                </c:pt>
              </c:numCache>
            </c:numRef>
          </c:val>
          <c:extLst>
            <c:ext xmlns:c16="http://schemas.microsoft.com/office/drawing/2014/chart" uri="{C3380CC4-5D6E-409C-BE32-E72D297353CC}">
              <c16:uniqueId val="{00000000-44C1-45E5-BE70-E49242C272C8}"/>
            </c:ext>
          </c:extLst>
        </c:ser>
        <c:ser>
          <c:idx val="1"/>
          <c:order val="1"/>
          <c:tx>
            <c:strRef>
              <c:f>'Slide 16'!$A$12</c:f>
              <c:strCache>
                <c:ptCount val="1"/>
                <c:pt idx="0">
                  <c:v>Moyen « Intérêt moyen ou neutre » (n=156)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16'!$B$10:$C$10</c:f>
              <c:strCache>
                <c:ptCount val="2"/>
                <c:pt idx="0">
                  <c:v>Masculin (n=208)</c:v>
                </c:pt>
                <c:pt idx="1">
                  <c:v>Féminin (= 221)</c:v>
                </c:pt>
              </c:strCache>
            </c:strRef>
          </c:cat>
          <c:val>
            <c:numRef>
              <c:f>'Slide 16'!$B$12:$C$12</c:f>
              <c:numCache>
                <c:formatCode>0%</c:formatCode>
                <c:ptCount val="2"/>
                <c:pt idx="0">
                  <c:v>0.36099999999999999</c:v>
                </c:pt>
                <c:pt idx="1">
                  <c:v>0.38400000000000001</c:v>
                </c:pt>
              </c:numCache>
            </c:numRef>
          </c:val>
          <c:extLst>
            <c:ext xmlns:c16="http://schemas.microsoft.com/office/drawing/2014/chart" uri="{C3380CC4-5D6E-409C-BE32-E72D297353CC}">
              <c16:uniqueId val="{00000001-44C1-45E5-BE70-E49242C272C8}"/>
            </c:ext>
          </c:extLst>
        </c:ser>
        <c:ser>
          <c:idx val="2"/>
          <c:order val="2"/>
          <c:tx>
            <c:strRef>
              <c:f>'Slide 16'!$A$13</c:f>
              <c:strCache>
                <c:ptCount val="1"/>
                <c:pt idx="0">
                  <c:v>Élevé « Grand intérêt ou intérêt moyen » (n=221)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16'!$B$10:$C$10</c:f>
              <c:strCache>
                <c:ptCount val="2"/>
                <c:pt idx="0">
                  <c:v>Masculin (n=208)</c:v>
                </c:pt>
                <c:pt idx="1">
                  <c:v>Féminin (= 221)</c:v>
                </c:pt>
              </c:strCache>
            </c:strRef>
          </c:cat>
          <c:val>
            <c:numRef>
              <c:f>'Slide 16'!$B$13:$C$13</c:f>
              <c:numCache>
                <c:formatCode>0%</c:formatCode>
                <c:ptCount val="2"/>
                <c:pt idx="0">
                  <c:v>0.53800000000000003</c:v>
                </c:pt>
                <c:pt idx="1">
                  <c:v>0.51700000000000002</c:v>
                </c:pt>
              </c:numCache>
            </c:numRef>
          </c:val>
          <c:extLst>
            <c:ext xmlns:c16="http://schemas.microsoft.com/office/drawing/2014/chart" uri="{C3380CC4-5D6E-409C-BE32-E72D297353CC}">
              <c16:uniqueId val="{00000002-44C1-45E5-BE70-E49242C272C8}"/>
            </c:ext>
          </c:extLst>
        </c:ser>
        <c:dLbls>
          <c:dLblPos val="outEnd"/>
          <c:showLegendKey val="0"/>
          <c:showVal val="1"/>
          <c:showCatName val="0"/>
          <c:showSerName val="0"/>
          <c:showPercent val="0"/>
          <c:showBubbleSize val="0"/>
        </c:dLbls>
        <c:gapWidth val="219"/>
        <c:overlap val="-27"/>
        <c:axId val="2075082784"/>
        <c:axId val="2075083744"/>
      </c:barChart>
      <c:catAx>
        <c:axId val="207508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75083744"/>
        <c:crosses val="autoZero"/>
        <c:auto val="1"/>
        <c:lblAlgn val="ctr"/>
        <c:lblOffset val="100"/>
        <c:noMultiLvlLbl val="0"/>
      </c:catAx>
      <c:valAx>
        <c:axId val="2075083744"/>
        <c:scaling>
          <c:orientation val="minMax"/>
        </c:scaling>
        <c:delete val="1"/>
        <c:axPos val="l"/>
        <c:numFmt formatCode="0%" sourceLinked="1"/>
        <c:majorTickMark val="none"/>
        <c:minorTickMark val="none"/>
        <c:tickLblPos val="nextTo"/>
        <c:crossAx val="2075082784"/>
        <c:crosses val="autoZero"/>
        <c:crossBetween val="between"/>
      </c:valAx>
      <c:spPr>
        <a:noFill/>
        <a:ln>
          <a:noFill/>
        </a:ln>
        <a:effectLst/>
      </c:spPr>
    </c:plotArea>
    <c:legend>
      <c:legendPos val="b"/>
      <c:layout>
        <c:manualLayout>
          <c:xMode val="edge"/>
          <c:yMode val="edge"/>
          <c:x val="6.0298625049620261E-2"/>
          <c:y val="8.8541119860017489E-2"/>
          <c:w val="0.91815793908715004"/>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a:t>
            </a:r>
            <a:r>
              <a:rPr lang="fr-BE" baseline="0"/>
              <a:t> de niveau d'intérêt pour les cours selon le niveau d'intensité de la vie juive à l'extérieur de l'école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6674400618716166E-3"/>
          <c:y val="0.1597381342062193"/>
          <c:w val="0.97341453982985304"/>
          <c:h val="0.73091562818150191"/>
        </c:manualLayout>
      </c:layout>
      <c:barChart>
        <c:barDir val="col"/>
        <c:grouping val="clustered"/>
        <c:varyColors val="0"/>
        <c:ser>
          <c:idx val="0"/>
          <c:order val="0"/>
          <c:tx>
            <c:strRef>
              <c:f>'Slide 16'!$A$38</c:f>
              <c:strCache>
                <c:ptCount val="1"/>
                <c:pt idx="0">
                  <c:v>Faible « Neutre ou léger/aucun intérêt » (n=43)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16'!$B$37:$D$37</c:f>
              <c:strCache>
                <c:ptCount val="3"/>
                <c:pt idx="0">
                  <c:v>Vie juive de faible intensité à l'extérieur de l'école (n=181)</c:v>
                </c:pt>
                <c:pt idx="1">
                  <c:v>Vie juive de moyenne intensité à l'extérieur de l'école (n=74)</c:v>
                </c:pt>
                <c:pt idx="2">
                  <c:v>Vie juive d’intensité élevée à l'extérieur de l'école (n=178)</c:v>
                </c:pt>
              </c:strCache>
              <c:extLst/>
            </c:strRef>
          </c:cat>
          <c:val>
            <c:numRef>
              <c:f>'Slide 16'!$B$38:$D$38</c:f>
              <c:numCache>
                <c:formatCode>0%</c:formatCode>
                <c:ptCount val="3"/>
                <c:pt idx="0">
                  <c:v>9.4E-2</c:v>
                </c:pt>
                <c:pt idx="1">
                  <c:v>0.216</c:v>
                </c:pt>
                <c:pt idx="2">
                  <c:v>5.6000000000000001E-2</c:v>
                </c:pt>
              </c:numCache>
              <c:extLst/>
            </c:numRef>
          </c:val>
          <c:extLst>
            <c:ext xmlns:c16="http://schemas.microsoft.com/office/drawing/2014/chart" uri="{C3380CC4-5D6E-409C-BE32-E72D297353CC}">
              <c16:uniqueId val="{00000000-D37A-45EC-8EBA-35BF3B378E8A}"/>
            </c:ext>
          </c:extLst>
        </c:ser>
        <c:ser>
          <c:idx val="1"/>
          <c:order val="1"/>
          <c:tx>
            <c:strRef>
              <c:f>'Slide 16'!$A$39</c:f>
              <c:strCache>
                <c:ptCount val="1"/>
                <c:pt idx="0">
                  <c:v>Moyen « Intérêt moyen ou neutre » (n=161)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16'!$B$37:$D$37</c:f>
              <c:strCache>
                <c:ptCount val="3"/>
                <c:pt idx="0">
                  <c:v>Vie juive de faible intensité à l'extérieur de l'école (n=181)</c:v>
                </c:pt>
                <c:pt idx="1">
                  <c:v>Vie juive de moyenne intensité à l'extérieur de l'école (n=74)</c:v>
                </c:pt>
                <c:pt idx="2">
                  <c:v>Vie juive d’intensité élevée à l'extérieur de l'école (n=178)</c:v>
                </c:pt>
              </c:strCache>
              <c:extLst/>
            </c:strRef>
          </c:cat>
          <c:val>
            <c:numRef>
              <c:f>'Slide 16'!$B$39:$D$39</c:f>
              <c:numCache>
                <c:formatCode>0%</c:formatCode>
                <c:ptCount val="3"/>
                <c:pt idx="0">
                  <c:v>0.38700000000000001</c:v>
                </c:pt>
                <c:pt idx="1">
                  <c:v>0.432</c:v>
                </c:pt>
                <c:pt idx="2">
                  <c:v>0.33100000000000002</c:v>
                </c:pt>
              </c:numCache>
              <c:extLst/>
            </c:numRef>
          </c:val>
          <c:extLst>
            <c:ext xmlns:c16="http://schemas.microsoft.com/office/drawing/2014/chart" uri="{C3380CC4-5D6E-409C-BE32-E72D297353CC}">
              <c16:uniqueId val="{00000001-D37A-45EC-8EBA-35BF3B378E8A}"/>
            </c:ext>
          </c:extLst>
        </c:ser>
        <c:ser>
          <c:idx val="2"/>
          <c:order val="2"/>
          <c:tx>
            <c:strRef>
              <c:f>'Slide 16'!$A$40</c:f>
              <c:strCache>
                <c:ptCount val="1"/>
                <c:pt idx="0">
                  <c:v>Élevé « Grand intérêt ou intérêt moyen » (n=229)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16'!$B$37:$D$37</c:f>
              <c:strCache>
                <c:ptCount val="3"/>
                <c:pt idx="0">
                  <c:v>Vie juive de faible intensité à l'extérieur de l'école (n=181)</c:v>
                </c:pt>
                <c:pt idx="1">
                  <c:v>Vie juive de moyenne intensité à l'extérieur de l'école (n=74)</c:v>
                </c:pt>
                <c:pt idx="2">
                  <c:v>Vie juive d’intensité élevée à l'extérieur de l'école (n=178)</c:v>
                </c:pt>
              </c:strCache>
              <c:extLst/>
            </c:strRef>
          </c:cat>
          <c:val>
            <c:numRef>
              <c:f>'Slide 16'!$B$40:$D$40</c:f>
              <c:numCache>
                <c:formatCode>0%</c:formatCode>
                <c:ptCount val="3"/>
                <c:pt idx="0">
                  <c:v>0.51900000000000002</c:v>
                </c:pt>
                <c:pt idx="1">
                  <c:v>0.35099999999999998</c:v>
                </c:pt>
                <c:pt idx="2">
                  <c:v>0.61199999999999999</c:v>
                </c:pt>
              </c:numCache>
              <c:extLst/>
            </c:numRef>
          </c:val>
          <c:extLst>
            <c:ext xmlns:c16="http://schemas.microsoft.com/office/drawing/2014/chart" uri="{C3380CC4-5D6E-409C-BE32-E72D297353CC}">
              <c16:uniqueId val="{00000002-D37A-45EC-8EBA-35BF3B378E8A}"/>
            </c:ext>
          </c:extLst>
        </c:ser>
        <c:dLbls>
          <c:dLblPos val="outEnd"/>
          <c:showLegendKey val="0"/>
          <c:showVal val="1"/>
          <c:showCatName val="0"/>
          <c:showSerName val="0"/>
          <c:showPercent val="0"/>
          <c:showBubbleSize val="0"/>
        </c:dLbls>
        <c:gapWidth val="219"/>
        <c:overlap val="-27"/>
        <c:axId val="450953903"/>
        <c:axId val="450954863"/>
      </c:barChart>
      <c:catAx>
        <c:axId val="45095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0954863"/>
        <c:crosses val="autoZero"/>
        <c:auto val="1"/>
        <c:lblAlgn val="ctr"/>
        <c:lblOffset val="100"/>
        <c:noMultiLvlLbl val="0"/>
      </c:catAx>
      <c:valAx>
        <c:axId val="450954863"/>
        <c:scaling>
          <c:orientation val="minMax"/>
        </c:scaling>
        <c:delete val="1"/>
        <c:axPos val="l"/>
        <c:numFmt formatCode="0%" sourceLinked="1"/>
        <c:majorTickMark val="none"/>
        <c:minorTickMark val="none"/>
        <c:tickLblPos val="nextTo"/>
        <c:crossAx val="450953903"/>
        <c:crosses val="autoZero"/>
        <c:crossBetween val="between"/>
      </c:valAx>
      <c:spPr>
        <a:noFill/>
        <a:ln>
          <a:noFill/>
        </a:ln>
        <a:effectLst/>
      </c:spPr>
    </c:plotArea>
    <c:legend>
      <c:legendPos val="b"/>
      <c:layout>
        <c:manualLayout>
          <c:xMode val="edge"/>
          <c:yMode val="edge"/>
          <c:x val="3.6506289925766239E-2"/>
          <c:y val="9.0425145302009097E-2"/>
          <c:w val="0.95679615327231426"/>
          <c:h val="5.52377024884982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des élèves ayant répondu</a:t>
            </a:r>
            <a:r>
              <a:rPr lang="fr-BE" baseline="0"/>
              <a:t> «</a:t>
            </a:r>
            <a:r>
              <a:rPr lang="fr-BE"/>
              <a:t> Tout à fait d'accord ou D'accord »(</a:t>
            </a:r>
            <a:r>
              <a:rPr lang="fr-BE" i="1"/>
              <a:t>les deux premiers points </a:t>
            </a:r>
            <a:r>
              <a:rPr lang="fr-BE" i="1" baseline="0"/>
              <a:t> sur une échelle de 5 points)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9DAD4"/>
              </a:solidFill>
              <a:ln>
                <a:noFill/>
              </a:ln>
              <a:effectLst/>
            </c:spPr>
            <c:extLst>
              <c:ext xmlns:c16="http://schemas.microsoft.com/office/drawing/2014/chart" uri="{C3380CC4-5D6E-409C-BE32-E72D297353CC}">
                <c16:uniqueId val="{00000004-BAC1-4E26-994B-DB34860759FA}"/>
              </c:ext>
            </c:extLst>
          </c:dPt>
          <c:dPt>
            <c:idx val="5"/>
            <c:invertIfNegative val="0"/>
            <c:bubble3D val="0"/>
            <c:spPr>
              <a:solidFill>
                <a:srgbClr val="00A499"/>
              </a:solidFill>
              <a:ln>
                <a:noFill/>
              </a:ln>
              <a:effectLst/>
            </c:spPr>
            <c:extLst>
              <c:ext xmlns:c16="http://schemas.microsoft.com/office/drawing/2014/chart" uri="{C3380CC4-5D6E-409C-BE32-E72D297353CC}">
                <c16:uniqueId val="{00000001-BAC1-4E26-994B-DB34860759FA}"/>
              </c:ext>
            </c:extLst>
          </c:dPt>
          <c:dPt>
            <c:idx val="6"/>
            <c:invertIfNegative val="0"/>
            <c:bubble3D val="0"/>
            <c:spPr>
              <a:solidFill>
                <a:srgbClr val="F9DAD4"/>
              </a:solidFill>
              <a:ln>
                <a:noFill/>
              </a:ln>
              <a:effectLst/>
            </c:spPr>
            <c:extLst>
              <c:ext xmlns:c16="http://schemas.microsoft.com/office/drawing/2014/chart" uri="{C3380CC4-5D6E-409C-BE32-E72D297353CC}">
                <c16:uniqueId val="{00000003-BAC1-4E26-994B-DB34860759FA}"/>
              </c:ext>
            </c:extLst>
          </c:dPt>
          <c:dPt>
            <c:idx val="8"/>
            <c:invertIfNegative val="0"/>
            <c:bubble3D val="0"/>
            <c:spPr>
              <a:solidFill>
                <a:srgbClr val="00A499"/>
              </a:solidFill>
              <a:ln>
                <a:noFill/>
              </a:ln>
              <a:effectLst/>
            </c:spPr>
            <c:extLst>
              <c:ext xmlns:c16="http://schemas.microsoft.com/office/drawing/2014/chart" uri="{C3380CC4-5D6E-409C-BE32-E72D297353CC}">
                <c16:uniqueId val="{00000002-BAC1-4E26-994B-DB34860759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Slide21!$A$3:$A$12</c:f>
              <c:strCache>
                <c:ptCount val="10"/>
                <c:pt idx="0">
                  <c:v>Jewish concepts like Tikkun Olam inspire me</c:v>
                </c:pt>
                <c:pt idx="1">
                  <c:v>I feel a strong connection to Israel</c:v>
                </c:pt>
                <c:pt idx="2">
                  <c:v>Knowing how to communicate in Hebrew is important to me</c:v>
                </c:pt>
                <c:pt idx="3">
                  <c:v>I feel a strong connection to my Jewish heritage</c:v>
                </c:pt>
                <c:pt idx="4">
                  <c:v>Attending a Jewish school makes me feel like I belong</c:v>
                </c:pt>
                <c:pt idx="5">
                  <c:v>I am interested in learning more about Judaism and my Jewish Heritage</c:v>
                </c:pt>
                <c:pt idx="6">
                  <c:v>I feel a strong sense of connection to Jews in France</c:v>
                </c:pt>
                <c:pt idx="7">
                  <c:v>I feel concerned about Jews in need in France</c:v>
                </c:pt>
                <c:pt idx="8">
                  <c:v>My Jewish studies classes are some of my most favorite classes</c:v>
                </c:pt>
                <c:pt idx="9">
                  <c:v>I see community service and volunteering as part of my Jewish life</c:v>
                </c:pt>
              </c:strCache>
            </c:strRef>
          </c:cat>
          <c:val>
            <c:numRef>
              <c:f>Slide21!$B$3:$B$12</c:f>
              <c:numCache>
                <c:formatCode>0\%</c:formatCode>
                <c:ptCount val="10"/>
                <c:pt idx="0">
                  <c:v>87.1</c:v>
                </c:pt>
                <c:pt idx="1">
                  <c:v>86.4</c:v>
                </c:pt>
                <c:pt idx="2">
                  <c:v>80.599999999999994</c:v>
                </c:pt>
                <c:pt idx="3">
                  <c:v>76.3</c:v>
                </c:pt>
                <c:pt idx="4">
                  <c:v>74.699999999999989</c:v>
                </c:pt>
                <c:pt idx="5">
                  <c:v>72.3</c:v>
                </c:pt>
                <c:pt idx="6">
                  <c:v>60</c:v>
                </c:pt>
                <c:pt idx="7">
                  <c:v>58.8</c:v>
                </c:pt>
                <c:pt idx="8">
                  <c:v>44.9</c:v>
                </c:pt>
                <c:pt idx="9">
                  <c:v>44.400000000000006</c:v>
                </c:pt>
              </c:numCache>
            </c:numRef>
          </c:val>
          <c:extLst>
            <c:ext xmlns:c16="http://schemas.microsoft.com/office/drawing/2014/chart" uri="{C3380CC4-5D6E-409C-BE32-E72D297353CC}">
              <c16:uniqueId val="{00000000-BAC1-4E26-994B-DB34860759FA}"/>
            </c:ext>
          </c:extLst>
        </c:ser>
        <c:dLbls>
          <c:dLblPos val="outEnd"/>
          <c:showLegendKey val="0"/>
          <c:showVal val="1"/>
          <c:showCatName val="0"/>
          <c:showSerName val="0"/>
          <c:showPercent val="0"/>
          <c:showBubbleSize val="0"/>
        </c:dLbls>
        <c:gapWidth val="182"/>
        <c:axId val="780599247"/>
        <c:axId val="780597327"/>
      </c:barChart>
      <c:catAx>
        <c:axId val="7805992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0597327"/>
        <c:crosses val="autoZero"/>
        <c:auto val="1"/>
        <c:lblAlgn val="ctr"/>
        <c:lblOffset val="100"/>
        <c:noMultiLvlLbl val="0"/>
      </c:catAx>
      <c:valAx>
        <c:axId val="780597327"/>
        <c:scaling>
          <c:orientation val="minMax"/>
        </c:scaling>
        <c:delete val="1"/>
        <c:axPos val="t"/>
        <c:numFmt formatCode="0\%" sourceLinked="1"/>
        <c:majorTickMark val="none"/>
        <c:minorTickMark val="none"/>
        <c:tickLblPos val="nextTo"/>
        <c:crossAx val="780599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67727208217072E-2"/>
          <c:y val="6.4009545074037097E-2"/>
          <c:w val="0.97523227279178293"/>
          <c:h val="0.73990635453956888"/>
        </c:manualLayout>
      </c:layout>
      <c:barChart>
        <c:barDir val="bar"/>
        <c:grouping val="stacked"/>
        <c:varyColors val="0"/>
        <c:ser>
          <c:idx val="0"/>
          <c:order val="0"/>
          <c:tx>
            <c:strRef>
              <c:f>Slide23!$A$6</c:f>
              <c:strCache>
                <c:ptCount val="1"/>
                <c:pt idx="0">
                  <c:v>Tout à fait d'accord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Slide23!$B$6</c:f>
              <c:numCache>
                <c:formatCode>0\%</c:formatCode>
                <c:ptCount val="1"/>
                <c:pt idx="0">
                  <c:v>45.8</c:v>
                </c:pt>
              </c:numCache>
            </c:numRef>
          </c:val>
          <c:extLst>
            <c:ext xmlns:c16="http://schemas.microsoft.com/office/drawing/2014/chart" uri="{C3380CC4-5D6E-409C-BE32-E72D297353CC}">
              <c16:uniqueId val="{00000000-9C2B-4B4B-A31D-26780636D6A9}"/>
            </c:ext>
          </c:extLst>
        </c:ser>
        <c:ser>
          <c:idx val="1"/>
          <c:order val="1"/>
          <c:tx>
            <c:strRef>
              <c:f>Slide23!$A$7</c:f>
              <c:strCache>
                <c:ptCount val="1"/>
                <c:pt idx="0">
                  <c:v>D'accord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Slide23!$B$7</c:f>
              <c:numCache>
                <c:formatCode>0\%</c:formatCode>
                <c:ptCount val="1"/>
                <c:pt idx="0">
                  <c:v>28.9</c:v>
                </c:pt>
              </c:numCache>
            </c:numRef>
          </c:val>
          <c:extLst>
            <c:ext xmlns:c16="http://schemas.microsoft.com/office/drawing/2014/chart" uri="{C3380CC4-5D6E-409C-BE32-E72D297353CC}">
              <c16:uniqueId val="{00000001-9C2B-4B4B-A31D-26780636D6A9}"/>
            </c:ext>
          </c:extLst>
        </c:ser>
        <c:ser>
          <c:idx val="2"/>
          <c:order val="2"/>
          <c:tx>
            <c:strRef>
              <c:f>Slide23!$A$8</c:f>
              <c:strCache>
                <c:ptCount val="1"/>
                <c:pt idx="0">
                  <c:v>Ni d'accord ni pas d'accord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Slide23!$B$8</c:f>
              <c:numCache>
                <c:formatCode>0\%</c:formatCode>
                <c:ptCount val="1"/>
                <c:pt idx="0">
                  <c:v>13.9</c:v>
                </c:pt>
              </c:numCache>
            </c:numRef>
          </c:val>
          <c:extLst>
            <c:ext xmlns:c16="http://schemas.microsoft.com/office/drawing/2014/chart" uri="{C3380CC4-5D6E-409C-BE32-E72D297353CC}">
              <c16:uniqueId val="{00000002-9C2B-4B4B-A31D-26780636D6A9}"/>
            </c:ext>
          </c:extLst>
        </c:ser>
        <c:ser>
          <c:idx val="3"/>
          <c:order val="3"/>
          <c:tx>
            <c:strRef>
              <c:f>Slide23!$A$9</c:f>
              <c:strCache>
                <c:ptCount val="1"/>
                <c:pt idx="0">
                  <c:v>Pas du tout d'accord ou pas d'accord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Slide23!$B$9</c:f>
              <c:numCache>
                <c:formatCode>0\%</c:formatCode>
                <c:ptCount val="1"/>
                <c:pt idx="0">
                  <c:v>11.4</c:v>
                </c:pt>
              </c:numCache>
            </c:numRef>
          </c:val>
          <c:extLst>
            <c:ext xmlns:c16="http://schemas.microsoft.com/office/drawing/2014/chart" uri="{C3380CC4-5D6E-409C-BE32-E72D297353CC}">
              <c16:uniqueId val="{00000003-9C2B-4B4B-A31D-26780636D6A9}"/>
            </c:ext>
          </c:extLst>
        </c:ser>
        <c:dLbls>
          <c:dLblPos val="ctr"/>
          <c:showLegendKey val="0"/>
          <c:showVal val="1"/>
          <c:showCatName val="0"/>
          <c:showSerName val="0"/>
          <c:showPercent val="0"/>
          <c:showBubbleSize val="0"/>
        </c:dLbls>
        <c:gapWidth val="150"/>
        <c:overlap val="100"/>
        <c:axId val="661493167"/>
        <c:axId val="661497487"/>
      </c:barChart>
      <c:catAx>
        <c:axId val="661493167"/>
        <c:scaling>
          <c:orientation val="minMax"/>
        </c:scaling>
        <c:delete val="1"/>
        <c:axPos val="l"/>
        <c:numFmt formatCode="General" sourceLinked="1"/>
        <c:majorTickMark val="none"/>
        <c:minorTickMark val="none"/>
        <c:tickLblPos val="nextTo"/>
        <c:crossAx val="661497487"/>
        <c:crosses val="autoZero"/>
        <c:auto val="1"/>
        <c:lblAlgn val="ctr"/>
        <c:lblOffset val="100"/>
        <c:noMultiLvlLbl val="0"/>
      </c:catAx>
      <c:valAx>
        <c:axId val="661497487"/>
        <c:scaling>
          <c:orientation val="minMax"/>
        </c:scaling>
        <c:delete val="1"/>
        <c:axPos val="b"/>
        <c:numFmt formatCode="0\%" sourceLinked="1"/>
        <c:majorTickMark val="none"/>
        <c:minorTickMark val="none"/>
        <c:tickLblPos val="nextTo"/>
        <c:crossAx val="661493167"/>
        <c:crosses val="autoZero"/>
        <c:crossBetween val="between"/>
      </c:valAx>
      <c:spPr>
        <a:noFill/>
        <a:ln>
          <a:noFill/>
        </a:ln>
        <a:effectLst/>
      </c:spPr>
    </c:plotArea>
    <c:legend>
      <c:legendPos val="b"/>
      <c:layout>
        <c:manualLayout>
          <c:xMode val="edge"/>
          <c:yMode val="edge"/>
          <c:x val="0.1"/>
          <c:y val="0.10705963837853598"/>
          <c:w val="0.88956060304115903"/>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Slide24!$B$7</c:f>
              <c:strCache>
                <c:ptCount val="1"/>
                <c:pt idx="0">
                  <c:v>Pas du tout d'accord ou pas d'accord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Slide24!$C$7</c:f>
              <c:numCache>
                <c:formatCode>0\%</c:formatCode>
                <c:ptCount val="1"/>
                <c:pt idx="0">
                  <c:v>28</c:v>
                </c:pt>
              </c:numCache>
            </c:numRef>
          </c:val>
          <c:extLst>
            <c:ext xmlns:c16="http://schemas.microsoft.com/office/drawing/2014/chart" uri="{C3380CC4-5D6E-409C-BE32-E72D297353CC}">
              <c16:uniqueId val="{00000000-0A9F-4E46-B310-9244E447B936}"/>
            </c:ext>
          </c:extLst>
        </c:ser>
        <c:ser>
          <c:idx val="1"/>
          <c:order val="1"/>
          <c:tx>
            <c:strRef>
              <c:f>Slide24!$B$8</c:f>
              <c:strCache>
                <c:ptCount val="1"/>
                <c:pt idx="0">
                  <c:v>Ni d'accord ni pas d'accord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Slide24!$C$8</c:f>
              <c:numCache>
                <c:formatCode>0\%</c:formatCode>
                <c:ptCount val="1"/>
                <c:pt idx="0">
                  <c:v>27.5</c:v>
                </c:pt>
              </c:numCache>
            </c:numRef>
          </c:val>
          <c:extLst>
            <c:ext xmlns:c16="http://schemas.microsoft.com/office/drawing/2014/chart" uri="{C3380CC4-5D6E-409C-BE32-E72D297353CC}">
              <c16:uniqueId val="{00000001-0A9F-4E46-B310-9244E447B936}"/>
            </c:ext>
          </c:extLst>
        </c:ser>
        <c:ser>
          <c:idx val="2"/>
          <c:order val="2"/>
          <c:tx>
            <c:strRef>
              <c:f>Slide24!$B$9</c:f>
              <c:strCache>
                <c:ptCount val="1"/>
                <c:pt idx="0">
                  <c:v>D'accord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Slide24!$C$9</c:f>
              <c:numCache>
                <c:formatCode>0\%</c:formatCode>
                <c:ptCount val="1"/>
                <c:pt idx="0">
                  <c:v>25.5</c:v>
                </c:pt>
              </c:numCache>
            </c:numRef>
          </c:val>
          <c:extLst>
            <c:ext xmlns:c16="http://schemas.microsoft.com/office/drawing/2014/chart" uri="{C3380CC4-5D6E-409C-BE32-E72D297353CC}">
              <c16:uniqueId val="{00000002-0A9F-4E46-B310-9244E447B936}"/>
            </c:ext>
          </c:extLst>
        </c:ser>
        <c:ser>
          <c:idx val="3"/>
          <c:order val="3"/>
          <c:tx>
            <c:strRef>
              <c:f>Slide24!$B$10</c:f>
              <c:strCache>
                <c:ptCount val="1"/>
                <c:pt idx="0">
                  <c:v>Tout à fait d'accord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Slide24!$C$10</c:f>
              <c:numCache>
                <c:formatCode>0\%</c:formatCode>
                <c:ptCount val="1"/>
                <c:pt idx="0">
                  <c:v>19.399999999999999</c:v>
                </c:pt>
              </c:numCache>
            </c:numRef>
          </c:val>
          <c:extLst>
            <c:ext xmlns:c16="http://schemas.microsoft.com/office/drawing/2014/chart" uri="{C3380CC4-5D6E-409C-BE32-E72D297353CC}">
              <c16:uniqueId val="{00000003-0A9F-4E46-B310-9244E447B936}"/>
            </c:ext>
          </c:extLst>
        </c:ser>
        <c:dLbls>
          <c:dLblPos val="ctr"/>
          <c:showLegendKey val="0"/>
          <c:showVal val="1"/>
          <c:showCatName val="0"/>
          <c:showSerName val="0"/>
          <c:showPercent val="0"/>
          <c:showBubbleSize val="0"/>
        </c:dLbls>
        <c:gapWidth val="150"/>
        <c:overlap val="100"/>
        <c:axId val="875349231"/>
        <c:axId val="875333391"/>
      </c:barChart>
      <c:catAx>
        <c:axId val="875349231"/>
        <c:scaling>
          <c:orientation val="minMax"/>
        </c:scaling>
        <c:delete val="1"/>
        <c:axPos val="l"/>
        <c:numFmt formatCode="General" sourceLinked="1"/>
        <c:majorTickMark val="none"/>
        <c:minorTickMark val="none"/>
        <c:tickLblPos val="nextTo"/>
        <c:crossAx val="875333391"/>
        <c:crosses val="autoZero"/>
        <c:auto val="1"/>
        <c:lblAlgn val="ctr"/>
        <c:lblOffset val="100"/>
        <c:noMultiLvlLbl val="0"/>
      </c:catAx>
      <c:valAx>
        <c:axId val="875333391"/>
        <c:scaling>
          <c:orientation val="minMax"/>
        </c:scaling>
        <c:delete val="1"/>
        <c:axPos val="b"/>
        <c:numFmt formatCode="0\%" sourceLinked="1"/>
        <c:majorTickMark val="none"/>
        <c:minorTickMark val="none"/>
        <c:tickLblPos val="nextTo"/>
        <c:crossAx val="875349231"/>
        <c:crosses val="autoZero"/>
        <c:crossBetween val="between"/>
      </c:valAx>
      <c:spPr>
        <a:noFill/>
        <a:ln>
          <a:noFill/>
        </a:ln>
        <a:effectLst/>
      </c:spPr>
    </c:plotArea>
    <c:legend>
      <c:legendPos val="b"/>
      <c:layout>
        <c:manualLayout>
          <c:xMode val="edge"/>
          <c:yMode val="edge"/>
          <c:x val="1.9444444444444445E-2"/>
          <c:y val="0.12094852726742486"/>
          <c:w val="0.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
          <c:w val="0.87343963254593182"/>
          <c:h val="0.89814814814814814"/>
        </c:manualLayout>
      </c:layout>
      <c:barChart>
        <c:barDir val="bar"/>
        <c:grouping val="stacked"/>
        <c:varyColors val="0"/>
        <c:ser>
          <c:idx val="0"/>
          <c:order val="0"/>
          <c:tx>
            <c:strRef>
              <c:f>'Slide 8'!$B$6</c:f>
              <c:strCache>
                <c:ptCount val="1"/>
                <c:pt idx="0">
                  <c:v>Amérique latine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8'!$C$6</c:f>
              <c:numCache>
                <c:formatCode>0\%</c:formatCode>
                <c:ptCount val="1"/>
                <c:pt idx="0">
                  <c:v>39.542143600416239</c:v>
                </c:pt>
              </c:numCache>
            </c:numRef>
          </c:val>
          <c:extLst>
            <c:ext xmlns:c16="http://schemas.microsoft.com/office/drawing/2014/chart" uri="{C3380CC4-5D6E-409C-BE32-E72D297353CC}">
              <c16:uniqueId val="{00000000-0A7E-4D9E-9F33-CC563515643C}"/>
            </c:ext>
          </c:extLst>
        </c:ser>
        <c:ser>
          <c:idx val="1"/>
          <c:order val="1"/>
          <c:tx>
            <c:strRef>
              <c:f>'Slide 8'!$B$7</c:f>
              <c:strCache>
                <c:ptCount val="1"/>
                <c:pt idx="0">
                  <c:v>Europe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8'!$C$7</c:f>
              <c:numCache>
                <c:formatCode>0\%</c:formatCode>
                <c:ptCount val="1"/>
                <c:pt idx="0">
                  <c:v>26.534859521331946</c:v>
                </c:pt>
              </c:numCache>
            </c:numRef>
          </c:val>
          <c:extLst>
            <c:ext xmlns:c16="http://schemas.microsoft.com/office/drawing/2014/chart" uri="{C3380CC4-5D6E-409C-BE32-E72D297353CC}">
              <c16:uniqueId val="{00000001-0A7E-4D9E-9F33-CC563515643C}"/>
            </c:ext>
          </c:extLst>
        </c:ser>
        <c:ser>
          <c:idx val="2"/>
          <c:order val="2"/>
          <c:tx>
            <c:strRef>
              <c:f>'Slide 8'!$B$8</c:f>
              <c:strCache>
                <c:ptCount val="1"/>
                <c:pt idx="0">
                  <c:v>France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8'!$C$8</c:f>
              <c:numCache>
                <c:formatCode>0\%</c:formatCode>
                <c:ptCount val="1"/>
                <c:pt idx="0">
                  <c:v>22.58064516129032</c:v>
                </c:pt>
              </c:numCache>
            </c:numRef>
          </c:val>
          <c:extLst>
            <c:ext xmlns:c16="http://schemas.microsoft.com/office/drawing/2014/chart" uri="{C3380CC4-5D6E-409C-BE32-E72D297353CC}">
              <c16:uniqueId val="{00000002-0A7E-4D9E-9F33-CC563515643C}"/>
            </c:ext>
          </c:extLst>
        </c:ser>
        <c:ser>
          <c:idx val="3"/>
          <c:order val="3"/>
          <c:tx>
            <c:strRef>
              <c:f>'Slide 8'!$B$9</c:f>
              <c:strCache>
                <c:ptCount val="1"/>
                <c:pt idx="0">
                  <c:v>Amérique du Nord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8'!$C$9</c:f>
              <c:numCache>
                <c:formatCode>0\%</c:formatCode>
                <c:ptCount val="1"/>
                <c:pt idx="0">
                  <c:v>11.342351716961499</c:v>
                </c:pt>
              </c:numCache>
            </c:numRef>
          </c:val>
          <c:extLst>
            <c:ext xmlns:c16="http://schemas.microsoft.com/office/drawing/2014/chart" uri="{C3380CC4-5D6E-409C-BE32-E72D297353CC}">
              <c16:uniqueId val="{00000003-0A7E-4D9E-9F33-CC563515643C}"/>
            </c:ext>
          </c:extLst>
        </c:ser>
        <c:dLbls>
          <c:dLblPos val="ctr"/>
          <c:showLegendKey val="0"/>
          <c:showVal val="1"/>
          <c:showCatName val="0"/>
          <c:showSerName val="0"/>
          <c:showPercent val="0"/>
          <c:showBubbleSize val="0"/>
        </c:dLbls>
        <c:gapWidth val="150"/>
        <c:overlap val="100"/>
        <c:axId val="21766767"/>
        <c:axId val="21768207"/>
      </c:barChart>
      <c:catAx>
        <c:axId val="21766767"/>
        <c:scaling>
          <c:orientation val="minMax"/>
        </c:scaling>
        <c:delete val="1"/>
        <c:axPos val="l"/>
        <c:numFmt formatCode="General" sourceLinked="1"/>
        <c:majorTickMark val="out"/>
        <c:minorTickMark val="none"/>
        <c:tickLblPos val="nextTo"/>
        <c:crossAx val="21768207"/>
        <c:crosses val="autoZero"/>
        <c:auto val="1"/>
        <c:lblAlgn val="ctr"/>
        <c:lblOffset val="100"/>
        <c:noMultiLvlLbl val="0"/>
      </c:catAx>
      <c:valAx>
        <c:axId val="21768207"/>
        <c:scaling>
          <c:orientation val="minMax"/>
        </c:scaling>
        <c:delete val="1"/>
        <c:axPos val="b"/>
        <c:numFmt formatCode="0\%" sourceLinked="1"/>
        <c:majorTickMark val="out"/>
        <c:minorTickMark val="none"/>
        <c:tickLblPos val="nextTo"/>
        <c:crossAx val="21766767"/>
        <c:crosses val="autoZero"/>
        <c:crossBetween val="between"/>
      </c:valAx>
      <c:spPr>
        <a:noFill/>
        <a:ln>
          <a:noFill/>
        </a:ln>
        <a:effectLst/>
      </c:spPr>
    </c:plotArea>
    <c:legend>
      <c:legendPos val="r"/>
      <c:layout>
        <c:manualLayout>
          <c:xMode val="edge"/>
          <c:yMode val="edge"/>
          <c:x val="0.1124727397590614"/>
          <c:y val="2.4512613006707502E-2"/>
          <c:w val="0.56822703412073483"/>
          <c:h val="0.31250218722659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r-BE" sz="1400" b="0" i="0" u="none" strike="noStrike" baseline="0">
                <a:solidFill>
                  <a:srgbClr val="3D3935"/>
                </a:solidFill>
              </a:rPr>
              <a:t>Avez-vous confiance dans votre capacité à faire ce qui suit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fr-BE" sz="1400" b="0" i="0" u="none" strike="noStrike" baseline="0">
                <a:solidFill>
                  <a:srgbClr val="3D3935"/>
                </a:solidFill>
              </a:rPr>
              <a:t>% des élèves ayant déclaré « Assez ou Beaucoup » (les deux premiers points sur une échelle de 4 points)</a:t>
            </a:r>
          </a:p>
        </c:rich>
      </c:tx>
      <c:layout>
        <c:manualLayout>
          <c:xMode val="edge"/>
          <c:yMode val="edge"/>
          <c:x val="0.23230516700609918"/>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r-FR"/>
        </a:p>
      </c:txPr>
    </c:title>
    <c:autoTitleDeleted val="0"/>
    <c:plotArea>
      <c:layout>
        <c:manualLayout>
          <c:layoutTarget val="inner"/>
          <c:xMode val="edge"/>
          <c:yMode val="edge"/>
          <c:x val="0.20642131258461371"/>
          <c:y val="0.12596844303571195"/>
          <c:w val="0.78607575397096341"/>
          <c:h val="0.8509604135511540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26'!$A$4:$A$13</c:f>
              <c:strCache>
                <c:ptCount val="10"/>
                <c:pt idx="0">
                  <c:v>Having a conversation about God</c:v>
                </c:pt>
                <c:pt idx="1">
                  <c:v>Developing personal connection with God</c:v>
                </c:pt>
                <c:pt idx="2">
                  <c:v>Reading unfamilar text from siddur</c:v>
                </c:pt>
                <c:pt idx="3">
                  <c:v>Speaking Hebrew when called on in class</c:v>
                </c:pt>
                <c:pt idx="4">
                  <c:v>Comprehending Israeli news or literature</c:v>
                </c:pt>
                <c:pt idx="5">
                  <c:v>Making Small talk with people in Hebrew</c:v>
                </c:pt>
                <c:pt idx="6">
                  <c:v>Chanting from the Torah</c:v>
                </c:pt>
                <c:pt idx="7">
                  <c:v>Leading prayer</c:v>
                </c:pt>
                <c:pt idx="8">
                  <c:v>Understanding movies/TV shows in Hebrew</c:v>
                </c:pt>
                <c:pt idx="9">
                  <c:v>Learning Torah independently</c:v>
                </c:pt>
              </c:strCache>
            </c:strRef>
          </c:cat>
          <c:val>
            <c:numRef>
              <c:f>'Slide 26'!$B$4:$B$13</c:f>
              <c:numCache>
                <c:formatCode>0\%</c:formatCode>
                <c:ptCount val="10"/>
                <c:pt idx="0">
                  <c:v>77.7</c:v>
                </c:pt>
                <c:pt idx="1">
                  <c:v>70.599999999999994</c:v>
                </c:pt>
                <c:pt idx="2">
                  <c:v>66.400000000000006</c:v>
                </c:pt>
                <c:pt idx="3">
                  <c:v>62.400000000000006</c:v>
                </c:pt>
                <c:pt idx="4">
                  <c:v>53.599999999999994</c:v>
                </c:pt>
                <c:pt idx="5">
                  <c:v>51.3</c:v>
                </c:pt>
                <c:pt idx="6">
                  <c:v>49.2</c:v>
                </c:pt>
                <c:pt idx="7">
                  <c:v>48.2</c:v>
                </c:pt>
                <c:pt idx="8">
                  <c:v>38.099999999999994</c:v>
                </c:pt>
                <c:pt idx="9">
                  <c:v>23.27</c:v>
                </c:pt>
              </c:numCache>
            </c:numRef>
          </c:val>
          <c:extLst>
            <c:ext xmlns:c16="http://schemas.microsoft.com/office/drawing/2014/chart" uri="{C3380CC4-5D6E-409C-BE32-E72D297353CC}">
              <c16:uniqueId val="{00000000-34C4-47F3-AA38-149572EC7A71}"/>
            </c:ext>
          </c:extLst>
        </c:ser>
        <c:dLbls>
          <c:dLblPos val="outEnd"/>
          <c:showLegendKey val="0"/>
          <c:showVal val="1"/>
          <c:showCatName val="0"/>
          <c:showSerName val="0"/>
          <c:showPercent val="0"/>
          <c:showBubbleSize val="0"/>
        </c:dLbls>
        <c:gapWidth val="182"/>
        <c:axId val="851974959"/>
        <c:axId val="851985519"/>
      </c:barChart>
      <c:catAx>
        <c:axId val="8519749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1985519"/>
        <c:crosses val="autoZero"/>
        <c:auto val="1"/>
        <c:lblAlgn val="ctr"/>
        <c:lblOffset val="100"/>
        <c:noMultiLvlLbl val="0"/>
      </c:catAx>
      <c:valAx>
        <c:axId val="851985519"/>
        <c:scaling>
          <c:orientation val="minMax"/>
        </c:scaling>
        <c:delete val="1"/>
        <c:axPos val="t"/>
        <c:numFmt formatCode="0\%" sourceLinked="1"/>
        <c:majorTickMark val="none"/>
        <c:minorTickMark val="none"/>
        <c:tickLblPos val="nextTo"/>
        <c:crossAx val="851974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a:t>
            </a:r>
            <a:r>
              <a:rPr lang="fr-BE" sz="1400" b="0" i="0" u="none" strike="noStrike" baseline="0">
                <a:solidFill>
                  <a:srgbClr val="3D3935">
                    <a:lumMod val="65000"/>
                    <a:lumOff val="35000"/>
                  </a:srgbClr>
                </a:solidFill>
              </a:rPr>
              <a:t>Dans quelle mesure décririez-vous Israël... » </a:t>
            </a:r>
            <a:r>
              <a:rPr lang="fr-BE"/>
              <a:t>% des élèves ayant déclaré </a:t>
            </a:r>
            <a:r>
              <a:rPr lang="fr-BE" baseline="0"/>
              <a:t>« Beaucoup » (le premier point sur une échelle de 4 points)</a:t>
            </a:r>
          </a:p>
        </c:rich>
      </c:tx>
      <c:layout>
        <c:manualLayout>
          <c:xMode val="edge"/>
          <c:yMode val="edge"/>
          <c:x val="0.18771290611700714"/>
          <c:y val="2.42955467504380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28'!$A$4:$A$12</c:f>
              <c:strCache>
                <c:ptCount val="9"/>
                <c:pt idx="0">
                  <c:v>A land promised by God</c:v>
                </c:pt>
                <c:pt idx="1">
                  <c:v>A fund vacation destination</c:v>
                </c:pt>
                <c:pt idx="2">
                  <c:v>The homeland of the Jewish people</c:v>
                </c:pt>
                <c:pt idx="3">
                  <c:v>A place to explore Jewish identity </c:v>
                </c:pt>
                <c:pt idx="4">
                  <c:v>A spritual center for the Jews</c:v>
                </c:pt>
                <c:pt idx="5">
                  <c:v>A safe place</c:v>
                </c:pt>
                <c:pt idx="6">
                  <c:v>A place where people are friendly</c:v>
                </c:pt>
                <c:pt idx="7">
                  <c:v>A place where minorities are treated fairly</c:v>
                </c:pt>
                <c:pt idx="8">
                  <c:v>A place safe from antisemitism </c:v>
                </c:pt>
              </c:strCache>
            </c:strRef>
          </c:cat>
          <c:val>
            <c:numRef>
              <c:f>'Slide 28'!$B$4:$B$12</c:f>
              <c:numCache>
                <c:formatCode>0\%</c:formatCode>
                <c:ptCount val="9"/>
                <c:pt idx="0">
                  <c:v>68.5</c:v>
                </c:pt>
                <c:pt idx="1">
                  <c:v>66.8</c:v>
                </c:pt>
                <c:pt idx="2">
                  <c:v>64.7</c:v>
                </c:pt>
                <c:pt idx="3">
                  <c:v>61.4</c:v>
                </c:pt>
                <c:pt idx="4">
                  <c:v>48.7</c:v>
                </c:pt>
                <c:pt idx="5">
                  <c:v>38.1</c:v>
                </c:pt>
                <c:pt idx="6">
                  <c:v>37.6</c:v>
                </c:pt>
                <c:pt idx="7">
                  <c:v>37.6</c:v>
                </c:pt>
                <c:pt idx="8">
                  <c:v>37.200000000000003</c:v>
                </c:pt>
              </c:numCache>
            </c:numRef>
          </c:val>
          <c:extLst>
            <c:ext xmlns:c16="http://schemas.microsoft.com/office/drawing/2014/chart" uri="{C3380CC4-5D6E-409C-BE32-E72D297353CC}">
              <c16:uniqueId val="{00000000-41A4-4A64-A3FF-4B0EDB9BDBD8}"/>
            </c:ext>
          </c:extLst>
        </c:ser>
        <c:dLbls>
          <c:dLblPos val="outEnd"/>
          <c:showLegendKey val="0"/>
          <c:showVal val="1"/>
          <c:showCatName val="0"/>
          <c:showSerName val="0"/>
          <c:showPercent val="0"/>
          <c:showBubbleSize val="0"/>
        </c:dLbls>
        <c:gapWidth val="182"/>
        <c:axId val="780621807"/>
        <c:axId val="780596847"/>
      </c:barChart>
      <c:catAx>
        <c:axId val="7806218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0596847"/>
        <c:crosses val="autoZero"/>
        <c:auto val="1"/>
        <c:lblAlgn val="ctr"/>
        <c:lblOffset val="100"/>
        <c:noMultiLvlLbl val="0"/>
      </c:catAx>
      <c:valAx>
        <c:axId val="780596847"/>
        <c:scaling>
          <c:orientation val="minMax"/>
        </c:scaling>
        <c:delete val="1"/>
        <c:axPos val="t"/>
        <c:numFmt formatCode="0\%" sourceLinked="1"/>
        <c:majorTickMark val="none"/>
        <c:minorTickMark val="none"/>
        <c:tickLblPos val="nextTo"/>
        <c:crossAx val="780621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u="none" strike="noStrike" baseline="0">
                <a:solidFill>
                  <a:srgbClr val="3D3935"/>
                </a:solidFill>
              </a:rPr>
              <a:t>« Quelle importance accordes-tu personnellement à chacun des éléments suivants dans ta vie ? » % des élèves ayant répondu « Beaucoup » (le premier point sur une échelle de 4 points)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29'!$A$4:$A$7</c:f>
              <c:strCache>
                <c:ptCount val="4"/>
                <c:pt idx="0">
                  <c:v>Being Jewish</c:v>
                </c:pt>
                <c:pt idx="1">
                  <c:v>Raising my children Jewish</c:v>
                </c:pt>
                <c:pt idx="2">
                  <c:v>Marrying someone Jewish</c:v>
                </c:pt>
                <c:pt idx="3">
                  <c:v>Dating someone Jewish</c:v>
                </c:pt>
              </c:strCache>
            </c:strRef>
          </c:cat>
          <c:val>
            <c:numRef>
              <c:f>'Slide 29'!$B$4:$B$7</c:f>
              <c:numCache>
                <c:formatCode>0\%</c:formatCode>
                <c:ptCount val="4"/>
                <c:pt idx="0">
                  <c:v>83.9</c:v>
                </c:pt>
                <c:pt idx="1">
                  <c:v>80</c:v>
                </c:pt>
                <c:pt idx="2">
                  <c:v>70</c:v>
                </c:pt>
                <c:pt idx="3">
                  <c:v>62.8</c:v>
                </c:pt>
              </c:numCache>
            </c:numRef>
          </c:val>
          <c:extLst>
            <c:ext xmlns:c16="http://schemas.microsoft.com/office/drawing/2014/chart" uri="{C3380CC4-5D6E-409C-BE32-E72D297353CC}">
              <c16:uniqueId val="{00000000-72CC-4B29-9E30-669641701593}"/>
            </c:ext>
          </c:extLst>
        </c:ser>
        <c:dLbls>
          <c:dLblPos val="outEnd"/>
          <c:showLegendKey val="0"/>
          <c:showVal val="1"/>
          <c:showCatName val="0"/>
          <c:showSerName val="0"/>
          <c:showPercent val="0"/>
          <c:showBubbleSize val="0"/>
        </c:dLbls>
        <c:gapWidth val="182"/>
        <c:axId val="851986959"/>
        <c:axId val="851975439"/>
      </c:barChart>
      <c:catAx>
        <c:axId val="851986959"/>
        <c:scaling>
          <c:orientation val="maxMin"/>
        </c:scaling>
        <c:delete val="0"/>
        <c:axPos val="l"/>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1975439"/>
        <c:crosses val="autoZero"/>
        <c:auto val="1"/>
        <c:lblAlgn val="ctr"/>
        <c:lblOffset val="100"/>
        <c:noMultiLvlLbl val="0"/>
      </c:catAx>
      <c:valAx>
        <c:axId val="851975439"/>
        <c:scaling>
          <c:orientation val="minMax"/>
        </c:scaling>
        <c:delete val="1"/>
        <c:axPos val="t"/>
        <c:numFmt formatCode="0\%" sourceLinked="1"/>
        <c:majorTickMark val="none"/>
        <c:minorTickMark val="none"/>
        <c:tickLblPos val="nextTo"/>
        <c:crossAx val="85198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400" b="0" i="0" u="none" strike="noStrike" baseline="0">
                <a:solidFill>
                  <a:srgbClr val="3D3935"/>
                </a:solidFill>
              </a:rPr>
              <a:t>Quelle est la probabilité que tu fasses ou aies réalisé ce qui suit au cours des 10 prochaines années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'Slide 30'!$B$2</c:f>
              <c:strCache>
                <c:ptCount val="1"/>
                <c:pt idx="0">
                  <c:v>Faible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30'!$A$3:$A$7</c:f>
              <c:strCache>
                <c:ptCount val="5"/>
                <c:pt idx="0">
                  <c:v>Vivre en Israël</c:v>
                </c:pt>
                <c:pt idx="1">
                  <c:v>Donner de l'argent à des organisations juives locales</c:v>
                </c:pt>
                <c:pt idx="2">
                  <c:v>Participer à des activités et/ou à des services</c:v>
                </c:pt>
                <c:pt idx="3">
                  <c:v>Visiter Israël</c:v>
                </c:pt>
                <c:pt idx="4">
                  <c:v>Faire du bénévolat activement au sein de la communauté juive</c:v>
                </c:pt>
              </c:strCache>
            </c:strRef>
          </c:cat>
          <c:val>
            <c:numRef>
              <c:f>'Slide 30'!$B$3:$B$7</c:f>
              <c:numCache>
                <c:formatCode>0\%</c:formatCode>
                <c:ptCount val="5"/>
                <c:pt idx="0">
                  <c:v>33.6</c:v>
                </c:pt>
                <c:pt idx="1">
                  <c:v>21.2</c:v>
                </c:pt>
                <c:pt idx="2">
                  <c:v>24.8</c:v>
                </c:pt>
                <c:pt idx="3">
                  <c:v>5.0999999999999996</c:v>
                </c:pt>
                <c:pt idx="4">
                  <c:v>34.299999999999997</c:v>
                </c:pt>
              </c:numCache>
            </c:numRef>
          </c:val>
          <c:extLst>
            <c:ext xmlns:c16="http://schemas.microsoft.com/office/drawing/2014/chart" uri="{C3380CC4-5D6E-409C-BE32-E72D297353CC}">
              <c16:uniqueId val="{00000000-A6CB-44CB-91BF-4D1586220838}"/>
            </c:ext>
          </c:extLst>
        </c:ser>
        <c:ser>
          <c:idx val="1"/>
          <c:order val="1"/>
          <c:tx>
            <c:strRef>
              <c:f>'Slide 30'!$C$2</c:f>
              <c:strCache>
                <c:ptCount val="1"/>
                <c:pt idx="0">
                  <c:v>Moyen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30'!$A$3:$A$7</c:f>
              <c:strCache>
                <c:ptCount val="5"/>
                <c:pt idx="0">
                  <c:v>Vivre en Israël</c:v>
                </c:pt>
                <c:pt idx="1">
                  <c:v>Donner de l'argent à des organisations juives locales</c:v>
                </c:pt>
                <c:pt idx="2">
                  <c:v>Participer à des activités et/ou à des services</c:v>
                </c:pt>
                <c:pt idx="3">
                  <c:v>Visiter Israël</c:v>
                </c:pt>
                <c:pt idx="4">
                  <c:v>Faire du bénévolat activement au sein de la communauté juive</c:v>
                </c:pt>
              </c:strCache>
            </c:strRef>
          </c:cat>
          <c:val>
            <c:numRef>
              <c:f>'Slide 30'!$C$3:$C$7</c:f>
              <c:numCache>
                <c:formatCode>0\%</c:formatCode>
                <c:ptCount val="5"/>
                <c:pt idx="0">
                  <c:v>39.4</c:v>
                </c:pt>
                <c:pt idx="1">
                  <c:v>33.6</c:v>
                </c:pt>
                <c:pt idx="2">
                  <c:v>29.9</c:v>
                </c:pt>
                <c:pt idx="3">
                  <c:v>10.199999999999999</c:v>
                </c:pt>
                <c:pt idx="4">
                  <c:v>40.1</c:v>
                </c:pt>
              </c:numCache>
            </c:numRef>
          </c:val>
          <c:extLst>
            <c:ext xmlns:c16="http://schemas.microsoft.com/office/drawing/2014/chart" uri="{C3380CC4-5D6E-409C-BE32-E72D297353CC}">
              <c16:uniqueId val="{00000001-A6CB-44CB-91BF-4D1586220838}"/>
            </c:ext>
          </c:extLst>
        </c:ser>
        <c:ser>
          <c:idx val="2"/>
          <c:order val="2"/>
          <c:tx>
            <c:strRef>
              <c:f>'Slide 30'!$D$2</c:f>
              <c:strCache>
                <c:ptCount val="1"/>
                <c:pt idx="0">
                  <c:v>Élevé</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30'!$A$3:$A$7</c:f>
              <c:strCache>
                <c:ptCount val="5"/>
                <c:pt idx="0">
                  <c:v>Vivre en Israël</c:v>
                </c:pt>
                <c:pt idx="1">
                  <c:v>Donner de l'argent à des organisations juives locales</c:v>
                </c:pt>
                <c:pt idx="2">
                  <c:v>Participer à des activités et/ou à des services</c:v>
                </c:pt>
                <c:pt idx="3">
                  <c:v>Visiter Israël</c:v>
                </c:pt>
                <c:pt idx="4">
                  <c:v>Faire du bénévolat activement au sein de la communauté juive</c:v>
                </c:pt>
              </c:strCache>
            </c:strRef>
          </c:cat>
          <c:val>
            <c:numRef>
              <c:f>'Slide 30'!$D$3:$D$7</c:f>
              <c:numCache>
                <c:formatCode>0\%</c:formatCode>
                <c:ptCount val="5"/>
                <c:pt idx="0">
                  <c:v>27</c:v>
                </c:pt>
                <c:pt idx="1">
                  <c:v>45.3</c:v>
                </c:pt>
                <c:pt idx="2">
                  <c:v>45.3</c:v>
                </c:pt>
                <c:pt idx="3">
                  <c:v>84.7</c:v>
                </c:pt>
                <c:pt idx="4">
                  <c:v>25.5</c:v>
                </c:pt>
              </c:numCache>
            </c:numRef>
          </c:val>
          <c:extLst>
            <c:ext xmlns:c16="http://schemas.microsoft.com/office/drawing/2014/chart" uri="{C3380CC4-5D6E-409C-BE32-E72D297353CC}">
              <c16:uniqueId val="{00000002-A6CB-44CB-91BF-4D1586220838}"/>
            </c:ext>
          </c:extLst>
        </c:ser>
        <c:dLbls>
          <c:dLblPos val="outEnd"/>
          <c:showLegendKey val="0"/>
          <c:showVal val="1"/>
          <c:showCatName val="0"/>
          <c:showSerName val="0"/>
          <c:showPercent val="0"/>
          <c:showBubbleSize val="0"/>
        </c:dLbls>
        <c:gapWidth val="219"/>
        <c:overlap val="-27"/>
        <c:axId val="875356431"/>
        <c:axId val="875329551"/>
      </c:barChart>
      <c:catAx>
        <c:axId val="87535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75329551"/>
        <c:crosses val="autoZero"/>
        <c:auto val="1"/>
        <c:lblAlgn val="ctr"/>
        <c:lblOffset val="100"/>
        <c:noMultiLvlLbl val="0"/>
      </c:catAx>
      <c:valAx>
        <c:axId val="875329551"/>
        <c:scaling>
          <c:orientation val="minMax"/>
        </c:scaling>
        <c:delete val="1"/>
        <c:axPos val="l"/>
        <c:numFmt formatCode="0\%" sourceLinked="1"/>
        <c:majorTickMark val="none"/>
        <c:minorTickMark val="none"/>
        <c:tickLblPos val="nextTo"/>
        <c:crossAx val="875356431"/>
        <c:crosses val="autoZero"/>
        <c:crossBetween val="between"/>
      </c:valAx>
      <c:spPr>
        <a:noFill/>
        <a:ln>
          <a:noFill/>
        </a:ln>
        <a:effectLst/>
      </c:spPr>
    </c:plotArea>
    <c:legend>
      <c:legendPos val="b"/>
      <c:layout>
        <c:manualLayout>
          <c:xMode val="edge"/>
          <c:yMode val="edge"/>
          <c:x val="0.24106208816002359"/>
          <c:y val="5.383261193002864E-2"/>
          <c:w val="0.51670259212952929"/>
          <c:h val="0.105280308675794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de réponses selon la classe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'Slide 8'!$A$25</c:f>
              <c:strCache>
                <c:ptCount val="1"/>
                <c:pt idx="0">
                  <c:v>CM2 et 6&lt;cf superscript="True"&gt;e&lt;/cf&gt; (n=1287)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8'!$B$24:$E$24</c:f>
              <c:strCache>
                <c:ptCount val="4"/>
                <c:pt idx="0">
                  <c:v>Amérique latine</c:v>
                </c:pt>
                <c:pt idx="1">
                  <c:v>Europe</c:v>
                </c:pt>
                <c:pt idx="2">
                  <c:v>France</c:v>
                </c:pt>
                <c:pt idx="3">
                  <c:v>Amérique du Nord</c:v>
                </c:pt>
              </c:strCache>
            </c:strRef>
          </c:cat>
          <c:val>
            <c:numRef>
              <c:f>'Slide 8'!$B$25:$E$25</c:f>
              <c:numCache>
                <c:formatCode>0%</c:formatCode>
                <c:ptCount val="4"/>
                <c:pt idx="0">
                  <c:v>0.62</c:v>
                </c:pt>
                <c:pt idx="1">
                  <c:v>0.69</c:v>
                </c:pt>
                <c:pt idx="2">
                  <c:v>0.68</c:v>
                </c:pt>
                <c:pt idx="3">
                  <c:v>0.74</c:v>
                </c:pt>
              </c:numCache>
            </c:numRef>
          </c:val>
          <c:extLst>
            <c:ext xmlns:c16="http://schemas.microsoft.com/office/drawing/2014/chart" uri="{C3380CC4-5D6E-409C-BE32-E72D297353CC}">
              <c16:uniqueId val="{00000000-807F-47DA-BFC8-A5C6FA8B15A1}"/>
            </c:ext>
          </c:extLst>
        </c:ser>
        <c:ser>
          <c:idx val="1"/>
          <c:order val="1"/>
          <c:tx>
            <c:strRef>
              <c:f>'Slide 8'!$A$26</c:f>
              <c:strCache>
                <c:ptCount val="1"/>
                <c:pt idx="0">
                  <c:v>4&lt;cf superscript="True"&gt;e&lt;/cf&gt; et 2&lt;cf superscript="True"&gt;nde&lt;/cf&gt; (n=635)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8'!$B$24:$E$24</c:f>
              <c:strCache>
                <c:ptCount val="4"/>
                <c:pt idx="0">
                  <c:v>Amérique latine</c:v>
                </c:pt>
                <c:pt idx="1">
                  <c:v>Europe</c:v>
                </c:pt>
                <c:pt idx="2">
                  <c:v>France</c:v>
                </c:pt>
                <c:pt idx="3">
                  <c:v>Amérique du Nord</c:v>
                </c:pt>
              </c:strCache>
            </c:strRef>
          </c:cat>
          <c:val>
            <c:numRef>
              <c:f>'Slide 8'!$B$26:$E$26</c:f>
              <c:numCache>
                <c:formatCode>0%</c:formatCode>
                <c:ptCount val="4"/>
                <c:pt idx="0">
                  <c:v>0.38</c:v>
                </c:pt>
                <c:pt idx="1">
                  <c:v>0.31</c:v>
                </c:pt>
                <c:pt idx="2">
                  <c:v>0.32</c:v>
                </c:pt>
                <c:pt idx="3">
                  <c:v>0.26</c:v>
                </c:pt>
              </c:numCache>
            </c:numRef>
          </c:val>
          <c:extLst>
            <c:ext xmlns:c16="http://schemas.microsoft.com/office/drawing/2014/chart" uri="{C3380CC4-5D6E-409C-BE32-E72D297353CC}">
              <c16:uniqueId val="{00000001-807F-47DA-BFC8-A5C6FA8B15A1}"/>
            </c:ext>
          </c:extLst>
        </c:ser>
        <c:dLbls>
          <c:dLblPos val="outEnd"/>
          <c:showLegendKey val="0"/>
          <c:showVal val="1"/>
          <c:showCatName val="0"/>
          <c:showSerName val="0"/>
          <c:showPercent val="0"/>
          <c:showBubbleSize val="0"/>
        </c:dLbls>
        <c:gapWidth val="219"/>
        <c:overlap val="-27"/>
        <c:axId val="18639391"/>
        <c:axId val="18639871"/>
      </c:barChart>
      <c:catAx>
        <c:axId val="1863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639871"/>
        <c:crosses val="autoZero"/>
        <c:auto val="1"/>
        <c:lblAlgn val="ctr"/>
        <c:lblOffset val="100"/>
        <c:noMultiLvlLbl val="0"/>
      </c:catAx>
      <c:valAx>
        <c:axId val="18639871"/>
        <c:scaling>
          <c:orientation val="minMax"/>
        </c:scaling>
        <c:delete val="1"/>
        <c:axPos val="l"/>
        <c:numFmt formatCode="0%" sourceLinked="1"/>
        <c:majorTickMark val="none"/>
        <c:minorTickMark val="none"/>
        <c:tickLblPos val="nextTo"/>
        <c:crossAx val="18639391"/>
        <c:crosses val="autoZero"/>
        <c:crossBetween val="between"/>
      </c:valAx>
      <c:spPr>
        <a:noFill/>
        <a:ln>
          <a:noFill/>
        </a:ln>
        <a:effectLst/>
      </c:spPr>
    </c:plotArea>
    <c:legend>
      <c:legendPos val="b"/>
      <c:layout>
        <c:manualLayout>
          <c:xMode val="edge"/>
          <c:yMode val="edge"/>
          <c:x val="0.18159995625546807"/>
          <c:y val="0.10243000874890634"/>
          <c:w val="0.6645778652668415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Nombre d’élèves interrogés par classe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'Slide 9'!$A$5</c:f>
              <c:strCache>
                <c:ptCount val="1"/>
                <c:pt idx="0">
                  <c:v>CM2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9'!$B$5</c:f>
              <c:numCache>
                <c:formatCode>0\%</c:formatCode>
                <c:ptCount val="1"/>
                <c:pt idx="0">
                  <c:v>33.640552995391701</c:v>
                </c:pt>
              </c:numCache>
            </c:numRef>
          </c:val>
          <c:extLst>
            <c:ext xmlns:c16="http://schemas.microsoft.com/office/drawing/2014/chart" uri="{C3380CC4-5D6E-409C-BE32-E72D297353CC}">
              <c16:uniqueId val="{00000000-8B7E-452C-8C28-C4FD4E8F46CB}"/>
            </c:ext>
          </c:extLst>
        </c:ser>
        <c:ser>
          <c:idx val="1"/>
          <c:order val="1"/>
          <c:tx>
            <c:strRef>
              <c:f>'Slide 9'!$A$6</c:f>
              <c:strCache>
                <c:ptCount val="1"/>
                <c:pt idx="0">
                  <c:v>6&lt;cf superscript="True"&gt;e&lt;/cf&gt; </c:v>
                </c:pt>
              </c:strCache>
            </c:strRef>
          </c:tx>
          <c:spPr>
            <a:solidFill>
              <a:srgbClr val="AD83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9'!$B$6</c:f>
              <c:numCache>
                <c:formatCode>0\%</c:formatCode>
                <c:ptCount val="1"/>
                <c:pt idx="0">
                  <c:v>34.792626728110598</c:v>
                </c:pt>
              </c:numCache>
            </c:numRef>
          </c:val>
          <c:extLst>
            <c:ext xmlns:c16="http://schemas.microsoft.com/office/drawing/2014/chart" uri="{C3380CC4-5D6E-409C-BE32-E72D297353CC}">
              <c16:uniqueId val="{00000001-8B7E-452C-8C28-C4FD4E8F46CB}"/>
            </c:ext>
          </c:extLst>
        </c:ser>
        <c:ser>
          <c:idx val="2"/>
          <c:order val="2"/>
          <c:tx>
            <c:strRef>
              <c:f>'Slide 9'!$A$7</c:f>
              <c:strCache>
                <c:ptCount val="1"/>
                <c:pt idx="0">
                  <c:v>4e</c:v>
                </c:pt>
              </c:strCache>
            </c:strRef>
          </c:tx>
          <c:spPr>
            <a:solidFill>
              <a:srgbClr val="D6C1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9'!$B$7</c:f>
              <c:numCache>
                <c:formatCode>0\%</c:formatCode>
                <c:ptCount val="1"/>
                <c:pt idx="0">
                  <c:v>26.267281105990779</c:v>
                </c:pt>
              </c:numCache>
            </c:numRef>
          </c:val>
          <c:extLst>
            <c:ext xmlns:c16="http://schemas.microsoft.com/office/drawing/2014/chart" uri="{C3380CC4-5D6E-409C-BE32-E72D297353CC}">
              <c16:uniqueId val="{00000002-8B7E-452C-8C28-C4FD4E8F46CB}"/>
            </c:ext>
          </c:extLst>
        </c:ser>
        <c:ser>
          <c:idx val="3"/>
          <c:order val="3"/>
          <c:tx>
            <c:strRef>
              <c:f>'Slide 9'!$A$8</c:f>
              <c:strCache>
                <c:ptCount val="1"/>
                <c:pt idx="0">
                  <c:v>2&lt;cf superscript="True"&gt;nde&lt;/cf&gt;</c:v>
                </c:pt>
              </c:strCache>
            </c:strRef>
          </c:tx>
          <c:spPr>
            <a:solidFill>
              <a:srgbClr val="E7DAEE"/>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8B7E-452C-8C28-C4FD4E8F46C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9'!$B$8</c:f>
              <c:numCache>
                <c:formatCode>0\%</c:formatCode>
                <c:ptCount val="1"/>
                <c:pt idx="0">
                  <c:v>5.2995391705069128</c:v>
                </c:pt>
              </c:numCache>
            </c:numRef>
          </c:val>
          <c:extLst>
            <c:ext xmlns:c16="http://schemas.microsoft.com/office/drawing/2014/chart" uri="{C3380CC4-5D6E-409C-BE32-E72D297353CC}">
              <c16:uniqueId val="{00000004-8B7E-452C-8C28-C4FD4E8F46CB}"/>
            </c:ext>
          </c:extLst>
        </c:ser>
        <c:dLbls>
          <c:dLblPos val="ctr"/>
          <c:showLegendKey val="0"/>
          <c:showVal val="1"/>
          <c:showCatName val="0"/>
          <c:showSerName val="0"/>
          <c:showPercent val="0"/>
          <c:showBubbleSize val="0"/>
        </c:dLbls>
        <c:gapWidth val="150"/>
        <c:overlap val="100"/>
        <c:axId val="463328271"/>
        <c:axId val="463322991"/>
      </c:barChart>
      <c:catAx>
        <c:axId val="463328271"/>
        <c:scaling>
          <c:orientation val="minMax"/>
        </c:scaling>
        <c:delete val="1"/>
        <c:axPos val="l"/>
        <c:numFmt formatCode="General" sourceLinked="1"/>
        <c:majorTickMark val="none"/>
        <c:minorTickMark val="none"/>
        <c:tickLblPos val="nextTo"/>
        <c:crossAx val="463322991"/>
        <c:crosses val="autoZero"/>
        <c:auto val="1"/>
        <c:lblAlgn val="ctr"/>
        <c:lblOffset val="100"/>
        <c:noMultiLvlLbl val="0"/>
      </c:catAx>
      <c:valAx>
        <c:axId val="463322991"/>
        <c:scaling>
          <c:orientation val="minMax"/>
        </c:scaling>
        <c:delete val="1"/>
        <c:axPos val="b"/>
        <c:numFmt formatCode="0\%" sourceLinked="1"/>
        <c:majorTickMark val="none"/>
        <c:minorTickMark val="none"/>
        <c:tickLblPos val="nextTo"/>
        <c:crossAx val="463328271"/>
        <c:crosses val="autoZero"/>
        <c:crossBetween val="between"/>
      </c:valAx>
      <c:spPr>
        <a:noFill/>
        <a:ln>
          <a:noFill/>
        </a:ln>
        <a:effectLst/>
      </c:spPr>
    </c:plotArea>
    <c:legend>
      <c:legendPos val="b"/>
      <c:layout>
        <c:manualLayout>
          <c:xMode val="edge"/>
          <c:yMode val="edge"/>
          <c:x val="0.25736154855643045"/>
          <c:y val="0.17187445319335079"/>
          <c:w val="0.5463877952755905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Nombre d’élèves interrogés par classe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AD83C6"/>
              </a:solidFill>
              <a:ln>
                <a:noFill/>
              </a:ln>
              <a:effectLst/>
            </c:spPr>
            <c:extLst>
              <c:ext xmlns:c16="http://schemas.microsoft.com/office/drawing/2014/chart" uri="{C3380CC4-5D6E-409C-BE32-E72D297353CC}">
                <c16:uniqueId val="{00000001-931E-4E34-907C-32044972B862}"/>
              </c:ext>
            </c:extLst>
          </c:dPt>
          <c:dPt>
            <c:idx val="2"/>
            <c:invertIfNegative val="0"/>
            <c:bubble3D val="0"/>
            <c:spPr>
              <a:solidFill>
                <a:srgbClr val="D6C1E2"/>
              </a:solidFill>
              <a:ln>
                <a:noFill/>
              </a:ln>
              <a:effectLst/>
            </c:spPr>
            <c:extLst>
              <c:ext xmlns:c16="http://schemas.microsoft.com/office/drawing/2014/chart" uri="{C3380CC4-5D6E-409C-BE32-E72D297353CC}">
                <c16:uniqueId val="{00000002-931E-4E34-907C-32044972B862}"/>
              </c:ext>
            </c:extLst>
          </c:dPt>
          <c:dPt>
            <c:idx val="3"/>
            <c:invertIfNegative val="0"/>
            <c:bubble3D val="0"/>
            <c:spPr>
              <a:solidFill>
                <a:srgbClr val="F4EEF7"/>
              </a:solidFill>
              <a:ln>
                <a:noFill/>
              </a:ln>
              <a:effectLst/>
            </c:spPr>
            <c:extLst>
              <c:ext xmlns:c16="http://schemas.microsoft.com/office/drawing/2014/chart" uri="{C3380CC4-5D6E-409C-BE32-E72D297353CC}">
                <c16:uniqueId val="{00000003-931E-4E34-907C-32044972B86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9'!$A$5:$A$8</c:f>
              <c:strCache>
                <c:ptCount val="4"/>
                <c:pt idx="0">
                  <c:v>Grade 5 </c:v>
                </c:pt>
                <c:pt idx="1">
                  <c:v>Grade7 </c:v>
                </c:pt>
                <c:pt idx="2">
                  <c:v>Grade 9</c:v>
                </c:pt>
                <c:pt idx="3">
                  <c:v>Grade 11</c:v>
                </c:pt>
              </c:strCache>
            </c:strRef>
          </c:cat>
          <c:val>
            <c:numRef>
              <c:f>'Slide 9'!$C$5:$C$8</c:f>
              <c:numCache>
                <c:formatCode>General</c:formatCode>
                <c:ptCount val="4"/>
                <c:pt idx="0">
                  <c:v>146</c:v>
                </c:pt>
                <c:pt idx="1">
                  <c:v>151</c:v>
                </c:pt>
                <c:pt idx="2">
                  <c:v>114</c:v>
                </c:pt>
                <c:pt idx="3">
                  <c:v>23</c:v>
                </c:pt>
              </c:numCache>
            </c:numRef>
          </c:val>
          <c:extLst>
            <c:ext xmlns:c16="http://schemas.microsoft.com/office/drawing/2014/chart" uri="{C3380CC4-5D6E-409C-BE32-E72D297353CC}">
              <c16:uniqueId val="{00000000-931E-4E34-907C-32044972B862}"/>
            </c:ext>
          </c:extLst>
        </c:ser>
        <c:dLbls>
          <c:dLblPos val="outEnd"/>
          <c:showLegendKey val="0"/>
          <c:showVal val="1"/>
          <c:showCatName val="0"/>
          <c:showSerName val="0"/>
          <c:showPercent val="0"/>
          <c:showBubbleSize val="0"/>
        </c:dLbls>
        <c:gapWidth val="219"/>
        <c:overlap val="-27"/>
        <c:axId val="451951007"/>
        <c:axId val="451953887"/>
      </c:barChart>
      <c:catAx>
        <c:axId val="451951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953887"/>
        <c:crosses val="autoZero"/>
        <c:auto val="1"/>
        <c:lblAlgn val="ctr"/>
        <c:lblOffset val="100"/>
        <c:noMultiLvlLbl val="0"/>
      </c:catAx>
      <c:valAx>
        <c:axId val="451953887"/>
        <c:scaling>
          <c:orientation val="minMax"/>
        </c:scaling>
        <c:delete val="1"/>
        <c:axPos val="l"/>
        <c:numFmt formatCode="General" sourceLinked="1"/>
        <c:majorTickMark val="none"/>
        <c:minorTickMark val="none"/>
        <c:tickLblPos val="nextTo"/>
        <c:crossAx val="4519510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de garçons et de filles par classe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'Slide 10'!$B$8</c:f>
              <c:strCache>
                <c:ptCount val="1"/>
                <c:pt idx="0">
                  <c:v>Masculin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10'!$A$9:$A$12</c:f>
              <c:strCache>
                <c:ptCount val="4"/>
                <c:pt idx="0">
                  <c:v>CM2</c:v>
                </c:pt>
                <c:pt idx="1">
                  <c:v>6&lt;cf superscript="True"&gt;e&lt;/cf&gt;</c:v>
                </c:pt>
                <c:pt idx="2">
                  <c:v>4&lt;cf superscript="True"&gt;e&lt;/cf&gt;</c:v>
                </c:pt>
                <c:pt idx="3">
                  <c:v>2&lt;cf superscript="True"&gt;nde&lt;/cf&gt;</c:v>
                </c:pt>
              </c:strCache>
            </c:strRef>
          </c:cat>
          <c:val>
            <c:numRef>
              <c:f>'Slide 10'!$B$9:$B$12</c:f>
              <c:numCache>
                <c:formatCode>0%</c:formatCode>
                <c:ptCount val="4"/>
                <c:pt idx="0">
                  <c:v>0.53600000000000003</c:v>
                </c:pt>
                <c:pt idx="1">
                  <c:v>0.45500000000000002</c:v>
                </c:pt>
                <c:pt idx="2">
                  <c:v>0.53500000000000003</c:v>
                </c:pt>
                <c:pt idx="3">
                  <c:v>0.34799999999999998</c:v>
                </c:pt>
              </c:numCache>
            </c:numRef>
          </c:val>
          <c:extLst>
            <c:ext xmlns:c16="http://schemas.microsoft.com/office/drawing/2014/chart" uri="{C3380CC4-5D6E-409C-BE32-E72D297353CC}">
              <c16:uniqueId val="{00000000-0A75-414C-B8EE-EA74817AFB2A}"/>
            </c:ext>
          </c:extLst>
        </c:ser>
        <c:ser>
          <c:idx val="1"/>
          <c:order val="1"/>
          <c:tx>
            <c:strRef>
              <c:f>'Slide 10'!$C$8</c:f>
              <c:strCache>
                <c:ptCount val="1"/>
                <c:pt idx="0">
                  <c:v>Féminin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10'!$A$9:$A$12</c:f>
              <c:strCache>
                <c:ptCount val="4"/>
                <c:pt idx="0">
                  <c:v>CM2</c:v>
                </c:pt>
                <c:pt idx="1">
                  <c:v>6&lt;cf superscript="True"&gt;e&lt;/cf&gt;</c:v>
                </c:pt>
                <c:pt idx="2">
                  <c:v>4&lt;cf superscript="True"&gt;e&lt;/cf&gt;</c:v>
                </c:pt>
                <c:pt idx="3">
                  <c:v>2&lt;cf superscript="True"&gt;nde&lt;/cf&gt;</c:v>
                </c:pt>
              </c:strCache>
            </c:strRef>
          </c:cat>
          <c:val>
            <c:numRef>
              <c:f>'Slide 10'!$C$9:$C$12</c:f>
              <c:numCache>
                <c:formatCode>0%</c:formatCode>
                <c:ptCount val="4"/>
                <c:pt idx="0">
                  <c:v>0.46400000000000002</c:v>
                </c:pt>
                <c:pt idx="1">
                  <c:v>0.54500000000000004</c:v>
                </c:pt>
                <c:pt idx="2">
                  <c:v>0.46500000000000002</c:v>
                </c:pt>
                <c:pt idx="3">
                  <c:v>0.65200000000000002</c:v>
                </c:pt>
              </c:numCache>
            </c:numRef>
          </c:val>
          <c:extLst>
            <c:ext xmlns:c16="http://schemas.microsoft.com/office/drawing/2014/chart" uri="{C3380CC4-5D6E-409C-BE32-E72D297353CC}">
              <c16:uniqueId val="{00000001-0A75-414C-B8EE-EA74817AFB2A}"/>
            </c:ext>
          </c:extLst>
        </c:ser>
        <c:dLbls>
          <c:dLblPos val="outEnd"/>
          <c:showLegendKey val="0"/>
          <c:showVal val="1"/>
          <c:showCatName val="0"/>
          <c:showSerName val="0"/>
          <c:showPercent val="0"/>
          <c:showBubbleSize val="0"/>
        </c:dLbls>
        <c:gapWidth val="219"/>
        <c:overlap val="-27"/>
        <c:axId val="1990346560"/>
        <c:axId val="1990348000"/>
      </c:barChart>
      <c:catAx>
        <c:axId val="199034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90348000"/>
        <c:crosses val="autoZero"/>
        <c:auto val="1"/>
        <c:lblAlgn val="ctr"/>
        <c:lblOffset val="100"/>
        <c:noMultiLvlLbl val="0"/>
      </c:catAx>
      <c:valAx>
        <c:axId val="1990348000"/>
        <c:scaling>
          <c:orientation val="minMax"/>
        </c:scaling>
        <c:delete val="1"/>
        <c:axPos val="l"/>
        <c:numFmt formatCode="0%" sourceLinked="1"/>
        <c:majorTickMark val="none"/>
        <c:minorTickMark val="none"/>
        <c:tickLblPos val="nextTo"/>
        <c:crossAx val="199034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Nombre d’élèves interrogés par genre</a:t>
            </a:r>
          </a:p>
        </c:rich>
      </c:tx>
      <c:layout>
        <c:manualLayout>
          <c:xMode val="edge"/>
          <c:yMode val="edge"/>
          <c:x val="0.31074027678358385"/>
          <c:y val="3.53721690659704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3.109452736318408E-2"/>
          <c:y val="0.29358900324755505"/>
          <c:w val="0.96890547263681592"/>
          <c:h val="0.5843951173409041"/>
        </c:manualLayout>
      </c:layout>
      <c:barChart>
        <c:barDir val="bar"/>
        <c:grouping val="stacked"/>
        <c:varyColors val="0"/>
        <c:ser>
          <c:idx val="0"/>
          <c:order val="0"/>
          <c:tx>
            <c:strRef>
              <c:f>'Slide 10'!$A$5</c:f>
              <c:strCache>
                <c:ptCount val="1"/>
                <c:pt idx="0">
                  <c:v>Masculin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10'!$B$5</c:f>
              <c:numCache>
                <c:formatCode>0.0\%</c:formatCode>
                <c:ptCount val="1"/>
                <c:pt idx="0">
                  <c:v>49.8</c:v>
                </c:pt>
              </c:numCache>
            </c:numRef>
          </c:val>
          <c:extLst>
            <c:ext xmlns:c16="http://schemas.microsoft.com/office/drawing/2014/chart" uri="{C3380CC4-5D6E-409C-BE32-E72D297353CC}">
              <c16:uniqueId val="{00000000-EB9D-4717-A2E8-443263BFE4F8}"/>
            </c:ext>
          </c:extLst>
        </c:ser>
        <c:ser>
          <c:idx val="1"/>
          <c:order val="1"/>
          <c:tx>
            <c:strRef>
              <c:f>'Slide 10'!$A$6</c:f>
              <c:strCache>
                <c:ptCount val="1"/>
                <c:pt idx="0">
                  <c:v>Féminin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10'!$B$6</c:f>
              <c:numCache>
                <c:formatCode>0.0\%</c:formatCode>
                <c:ptCount val="1"/>
                <c:pt idx="0">
                  <c:v>50.2</c:v>
                </c:pt>
              </c:numCache>
            </c:numRef>
          </c:val>
          <c:extLst>
            <c:ext xmlns:c16="http://schemas.microsoft.com/office/drawing/2014/chart" uri="{C3380CC4-5D6E-409C-BE32-E72D297353CC}">
              <c16:uniqueId val="{00000001-EB9D-4717-A2E8-443263BFE4F8}"/>
            </c:ext>
          </c:extLst>
        </c:ser>
        <c:dLbls>
          <c:dLblPos val="ctr"/>
          <c:showLegendKey val="0"/>
          <c:showVal val="1"/>
          <c:showCatName val="0"/>
          <c:showSerName val="0"/>
          <c:showPercent val="0"/>
          <c:showBubbleSize val="0"/>
        </c:dLbls>
        <c:gapWidth val="150"/>
        <c:overlap val="100"/>
        <c:axId val="24760559"/>
        <c:axId val="24754319"/>
      </c:barChart>
      <c:catAx>
        <c:axId val="24760559"/>
        <c:scaling>
          <c:orientation val="minMax"/>
        </c:scaling>
        <c:delete val="1"/>
        <c:axPos val="l"/>
        <c:numFmt formatCode="General" sourceLinked="1"/>
        <c:majorTickMark val="none"/>
        <c:minorTickMark val="none"/>
        <c:tickLblPos val="nextTo"/>
        <c:crossAx val="24754319"/>
        <c:crosses val="autoZero"/>
        <c:auto val="1"/>
        <c:lblAlgn val="ctr"/>
        <c:lblOffset val="100"/>
        <c:noMultiLvlLbl val="0"/>
      </c:catAx>
      <c:valAx>
        <c:axId val="24754319"/>
        <c:scaling>
          <c:orientation val="minMax"/>
        </c:scaling>
        <c:delete val="1"/>
        <c:axPos val="b"/>
        <c:numFmt formatCode="0.0\%" sourceLinked="1"/>
        <c:majorTickMark val="none"/>
        <c:minorTickMark val="none"/>
        <c:tickLblPos val="nextTo"/>
        <c:crossAx val="24760559"/>
        <c:crosses val="autoZero"/>
        <c:crossBetween val="between"/>
      </c:valAx>
      <c:spPr>
        <a:noFill/>
        <a:ln>
          <a:noFill/>
        </a:ln>
        <a:effectLst/>
      </c:spPr>
    </c:plotArea>
    <c:legend>
      <c:legendPos val="b"/>
      <c:layout>
        <c:manualLayout>
          <c:xMode val="edge"/>
          <c:yMode val="edge"/>
          <c:x val="0.29914604678824919"/>
          <c:y val="0.15418830620229168"/>
          <c:w val="0.28445327051214936"/>
          <c:h val="0.160660670418654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'Slide 11'!$A$6</c:f>
              <c:strCache>
                <c:ptCount val="1"/>
                <c:pt idx="0">
                  <c:v>Faible (n=182)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11'!$B$6</c:f>
              <c:numCache>
                <c:formatCode>0\%</c:formatCode>
                <c:ptCount val="1"/>
                <c:pt idx="0">
                  <c:v>41.9</c:v>
                </c:pt>
              </c:numCache>
            </c:numRef>
          </c:val>
          <c:extLst>
            <c:ext xmlns:c16="http://schemas.microsoft.com/office/drawing/2014/chart" uri="{C3380CC4-5D6E-409C-BE32-E72D297353CC}">
              <c16:uniqueId val="{00000000-3E22-4E44-9E66-22B9A88D7ABA}"/>
            </c:ext>
          </c:extLst>
        </c:ser>
        <c:ser>
          <c:idx val="1"/>
          <c:order val="1"/>
          <c:tx>
            <c:strRef>
              <c:f>'Slide 11'!$A$7</c:f>
              <c:strCache>
                <c:ptCount val="1"/>
                <c:pt idx="0">
                  <c:v>Moyenne (n=74)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11'!$B$7</c:f>
              <c:numCache>
                <c:formatCode>0\%</c:formatCode>
                <c:ptCount val="1"/>
                <c:pt idx="0">
                  <c:v>17.100000000000001</c:v>
                </c:pt>
              </c:numCache>
            </c:numRef>
          </c:val>
          <c:extLst>
            <c:ext xmlns:c16="http://schemas.microsoft.com/office/drawing/2014/chart" uri="{C3380CC4-5D6E-409C-BE32-E72D297353CC}">
              <c16:uniqueId val="{00000001-3E22-4E44-9E66-22B9A88D7ABA}"/>
            </c:ext>
          </c:extLst>
        </c:ser>
        <c:ser>
          <c:idx val="2"/>
          <c:order val="2"/>
          <c:tx>
            <c:strRef>
              <c:f>'Slide 11'!$A$8</c:f>
              <c:strCache>
                <c:ptCount val="1"/>
                <c:pt idx="0">
                  <c:v>Élevée (n=178)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'Slide 11'!$B$8</c:f>
              <c:numCache>
                <c:formatCode>0\%</c:formatCode>
                <c:ptCount val="1"/>
                <c:pt idx="0">
                  <c:v>41</c:v>
                </c:pt>
              </c:numCache>
            </c:numRef>
          </c:val>
          <c:extLst>
            <c:ext xmlns:c16="http://schemas.microsoft.com/office/drawing/2014/chart" uri="{C3380CC4-5D6E-409C-BE32-E72D297353CC}">
              <c16:uniqueId val="{00000002-3E22-4E44-9E66-22B9A88D7ABA}"/>
            </c:ext>
          </c:extLst>
        </c:ser>
        <c:dLbls>
          <c:dLblPos val="ctr"/>
          <c:showLegendKey val="0"/>
          <c:showVal val="1"/>
          <c:showCatName val="0"/>
          <c:showSerName val="0"/>
          <c:showPercent val="0"/>
          <c:showBubbleSize val="0"/>
        </c:dLbls>
        <c:gapWidth val="150"/>
        <c:overlap val="100"/>
        <c:axId val="30094031"/>
        <c:axId val="28199359"/>
      </c:barChart>
      <c:catAx>
        <c:axId val="30094031"/>
        <c:scaling>
          <c:orientation val="minMax"/>
        </c:scaling>
        <c:delete val="1"/>
        <c:axPos val="l"/>
        <c:numFmt formatCode="General" sourceLinked="1"/>
        <c:majorTickMark val="none"/>
        <c:minorTickMark val="none"/>
        <c:tickLblPos val="nextTo"/>
        <c:crossAx val="28199359"/>
        <c:crosses val="autoZero"/>
        <c:auto val="1"/>
        <c:lblAlgn val="ctr"/>
        <c:lblOffset val="100"/>
        <c:noMultiLvlLbl val="0"/>
      </c:catAx>
      <c:valAx>
        <c:axId val="28199359"/>
        <c:scaling>
          <c:orientation val="minMax"/>
        </c:scaling>
        <c:delete val="1"/>
        <c:axPos val="b"/>
        <c:numFmt formatCode="0\%" sourceLinked="1"/>
        <c:majorTickMark val="none"/>
        <c:minorTickMark val="none"/>
        <c:tickLblPos val="nextTo"/>
        <c:crossAx val="30094031"/>
        <c:crosses val="autoZero"/>
        <c:crossBetween val="between"/>
      </c:valAx>
      <c:spPr>
        <a:noFill/>
        <a:ln>
          <a:noFill/>
        </a:ln>
        <a:effectLst/>
      </c:spPr>
    </c:plotArea>
    <c:legend>
      <c:legendPos val="b"/>
      <c:layout>
        <c:manualLayout>
          <c:xMode val="edge"/>
          <c:yMode val="edge"/>
          <c:x val="0.12839171130134897"/>
          <c:y val="0.10705952455623158"/>
          <c:w val="0.59581671041119855"/>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 des élèves</a:t>
            </a:r>
            <a:r>
              <a:rPr lang="fr-BE" baseline="0"/>
              <a:t> de chaque groupe ayant mentionné des activités juives à l'extérieur de l'école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'Slide 11'!$A$30</c:f>
              <c:strCache>
                <c:ptCount val="1"/>
                <c:pt idx="0">
                  <c:v>J'ai visité Israël avec ma famille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11'!$B$29:$D$29</c:f>
              <c:strCache>
                <c:ptCount val="3"/>
                <c:pt idx="0">
                  <c:v>Faible (n=182)</c:v>
                </c:pt>
                <c:pt idx="1">
                  <c:v>Moyenne (n=74)</c:v>
                </c:pt>
                <c:pt idx="2">
                  <c:v>Élevée (n=178)</c:v>
                </c:pt>
              </c:strCache>
            </c:strRef>
          </c:cat>
          <c:val>
            <c:numRef>
              <c:f>'Slide 11'!$B$30:$D$30</c:f>
              <c:numCache>
                <c:formatCode>0%</c:formatCode>
                <c:ptCount val="3"/>
                <c:pt idx="0">
                  <c:v>0.57692307692307687</c:v>
                </c:pt>
                <c:pt idx="1">
                  <c:v>1</c:v>
                </c:pt>
                <c:pt idx="2">
                  <c:v>1</c:v>
                </c:pt>
              </c:numCache>
            </c:numRef>
          </c:val>
          <c:extLst>
            <c:ext xmlns:c16="http://schemas.microsoft.com/office/drawing/2014/chart" uri="{C3380CC4-5D6E-409C-BE32-E72D297353CC}">
              <c16:uniqueId val="{00000000-263D-4505-934D-9658BA8A24D3}"/>
            </c:ext>
          </c:extLst>
        </c:ser>
        <c:ser>
          <c:idx val="1"/>
          <c:order val="1"/>
          <c:tx>
            <c:strRef>
              <c:f>'Slide 11'!$A$31</c:f>
              <c:strCache>
                <c:ptCount val="1"/>
                <c:pt idx="0">
                  <c:v>J'assiste chaque année à un séder à Pessa'h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11'!$B$29:$D$29</c:f>
              <c:strCache>
                <c:ptCount val="3"/>
                <c:pt idx="0">
                  <c:v>Faible (n=182)</c:v>
                </c:pt>
                <c:pt idx="1">
                  <c:v>Moyenne (n=74)</c:v>
                </c:pt>
                <c:pt idx="2">
                  <c:v>Élevée (n=178)</c:v>
                </c:pt>
              </c:strCache>
            </c:strRef>
          </c:cat>
          <c:val>
            <c:numRef>
              <c:f>'Slide 11'!$B$31:$D$31</c:f>
              <c:numCache>
                <c:formatCode>0%</c:formatCode>
                <c:ptCount val="3"/>
                <c:pt idx="0">
                  <c:v>0.51648351648351654</c:v>
                </c:pt>
                <c:pt idx="1">
                  <c:v>1</c:v>
                </c:pt>
                <c:pt idx="2">
                  <c:v>0.9943820224719101</c:v>
                </c:pt>
              </c:numCache>
            </c:numRef>
          </c:val>
          <c:extLst>
            <c:ext xmlns:c16="http://schemas.microsoft.com/office/drawing/2014/chart" uri="{C3380CC4-5D6E-409C-BE32-E72D297353CC}">
              <c16:uniqueId val="{00000001-263D-4505-934D-9658BA8A24D3}"/>
            </c:ext>
          </c:extLst>
        </c:ser>
        <c:ser>
          <c:idx val="2"/>
          <c:order val="2"/>
          <c:tx>
            <c:strRef>
              <c:f>'Slide 11'!$A$32</c:f>
              <c:strCache>
                <c:ptCount val="1"/>
                <c:pt idx="0">
                  <c:v>J'ai eu, ou j'ai l'intention d'avoir, une Bar/Bat Mizvah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11'!$B$29:$D$29</c:f>
              <c:strCache>
                <c:ptCount val="3"/>
                <c:pt idx="0">
                  <c:v>Faible (n=182)</c:v>
                </c:pt>
                <c:pt idx="1">
                  <c:v>Moyenne (n=74)</c:v>
                </c:pt>
                <c:pt idx="2">
                  <c:v>Élevée (n=178)</c:v>
                </c:pt>
              </c:strCache>
            </c:strRef>
          </c:cat>
          <c:val>
            <c:numRef>
              <c:f>'Slide 11'!$B$32:$D$32</c:f>
              <c:numCache>
                <c:formatCode>0%</c:formatCode>
                <c:ptCount val="3"/>
                <c:pt idx="0">
                  <c:v>0.4175824175824176</c:v>
                </c:pt>
                <c:pt idx="1">
                  <c:v>0.91891891891891897</c:v>
                </c:pt>
                <c:pt idx="2">
                  <c:v>0.9382022471910112</c:v>
                </c:pt>
              </c:numCache>
            </c:numRef>
          </c:val>
          <c:extLst>
            <c:ext xmlns:c16="http://schemas.microsoft.com/office/drawing/2014/chart" uri="{C3380CC4-5D6E-409C-BE32-E72D297353CC}">
              <c16:uniqueId val="{00000002-263D-4505-934D-9658BA8A24D3}"/>
            </c:ext>
          </c:extLst>
        </c:ser>
        <c:ser>
          <c:idx val="3"/>
          <c:order val="3"/>
          <c:tx>
            <c:strRef>
              <c:f>'Slide 11'!$A$33</c:f>
              <c:strCache>
                <c:ptCount val="1"/>
                <c:pt idx="0">
                  <c:v>Je vis dans une maison où le shabbat se distingue du reste de la semaine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11'!$B$29:$D$29</c:f>
              <c:strCache>
                <c:ptCount val="3"/>
                <c:pt idx="0">
                  <c:v>Faible (n=182)</c:v>
                </c:pt>
                <c:pt idx="1">
                  <c:v>Moyenne (n=74)</c:v>
                </c:pt>
                <c:pt idx="2">
                  <c:v>Élevée (n=178)</c:v>
                </c:pt>
              </c:strCache>
            </c:strRef>
          </c:cat>
          <c:val>
            <c:numRef>
              <c:f>'Slide 11'!$B$33:$D$33</c:f>
              <c:numCache>
                <c:formatCode>0%</c:formatCode>
                <c:ptCount val="3"/>
                <c:pt idx="0">
                  <c:v>0.35164835164835168</c:v>
                </c:pt>
                <c:pt idx="1">
                  <c:v>0.52702702702702697</c:v>
                </c:pt>
                <c:pt idx="2">
                  <c:v>0.848314606741573</c:v>
                </c:pt>
              </c:numCache>
            </c:numRef>
          </c:val>
          <c:extLst>
            <c:ext xmlns:c16="http://schemas.microsoft.com/office/drawing/2014/chart" uri="{C3380CC4-5D6E-409C-BE32-E72D297353CC}">
              <c16:uniqueId val="{00000003-263D-4505-934D-9658BA8A24D3}"/>
            </c:ext>
          </c:extLst>
        </c:ser>
        <c:ser>
          <c:idx val="4"/>
          <c:order val="4"/>
          <c:tx>
            <c:strRef>
              <c:f>'Slide 11'!$A$34</c:f>
              <c:strCache>
                <c:ptCount val="1"/>
                <c:pt idx="0">
                  <c:v>J'ai un parent qui fréquente la synagogue au moins une fois par semaine</c:v>
                </c:pt>
              </c:strCache>
            </c:strRef>
          </c:tx>
          <c:spPr>
            <a:solidFill>
              <a:srgbClr val="EC8F7F"/>
            </a:solidFill>
            <a:ln>
              <a:noFill/>
            </a:ln>
            <a:effectLst/>
          </c:spPr>
          <c:invertIfNegative val="0"/>
          <c:dLbls>
            <c:dLbl>
              <c:idx val="0"/>
              <c:layout>
                <c:manualLayout>
                  <c:x val="-2.0015715052748362E-17"/>
                  <c:y val="7.845826421901580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3D-4505-934D-9658BA8A24D3}"/>
                </c:ext>
              </c:extLst>
            </c:dLbl>
            <c:dLbl>
              <c:idx val="2"/>
              <c:layout>
                <c:manualLayout>
                  <c:x val="-1.601257204219869E-16"/>
                  <c:y val="8.91571184306999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3D-4505-934D-9658BA8A24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11'!$B$29:$D$29</c:f>
              <c:strCache>
                <c:ptCount val="3"/>
                <c:pt idx="0">
                  <c:v>Faible (n=182)</c:v>
                </c:pt>
                <c:pt idx="1">
                  <c:v>Moyenne (n=74)</c:v>
                </c:pt>
                <c:pt idx="2">
                  <c:v>Élevée (n=178)</c:v>
                </c:pt>
              </c:strCache>
            </c:strRef>
          </c:cat>
          <c:val>
            <c:numRef>
              <c:f>'Slide 11'!$B$34:$D$34</c:f>
              <c:numCache>
                <c:formatCode>0%</c:formatCode>
                <c:ptCount val="3"/>
                <c:pt idx="0">
                  <c:v>0.32967032967032966</c:v>
                </c:pt>
                <c:pt idx="1">
                  <c:v>0</c:v>
                </c:pt>
                <c:pt idx="2">
                  <c:v>0.84269662921348309</c:v>
                </c:pt>
              </c:numCache>
            </c:numRef>
          </c:val>
          <c:extLst>
            <c:ext xmlns:c16="http://schemas.microsoft.com/office/drawing/2014/chart" uri="{C3380CC4-5D6E-409C-BE32-E72D297353CC}">
              <c16:uniqueId val="{00000004-263D-4505-934D-9658BA8A24D3}"/>
            </c:ext>
          </c:extLst>
        </c:ser>
        <c:ser>
          <c:idx val="5"/>
          <c:order val="5"/>
          <c:tx>
            <c:strRef>
              <c:f>'Slide 11'!$A$35</c:f>
              <c:strCache>
                <c:ptCount val="1"/>
                <c:pt idx="0">
                  <c:v>J'ai assisté à un camp d'été juif</c:v>
                </c:pt>
              </c:strCache>
            </c:strRef>
          </c:tx>
          <c:spPr>
            <a:solidFill>
              <a:srgbClr val="AD83C6"/>
            </a:solidFill>
            <a:ln>
              <a:solidFill>
                <a:srgbClr val="9E9C9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11'!$B$29:$D$29</c:f>
              <c:strCache>
                <c:ptCount val="3"/>
                <c:pt idx="0">
                  <c:v>Faible (n=182)</c:v>
                </c:pt>
                <c:pt idx="1">
                  <c:v>Moyenne (n=74)</c:v>
                </c:pt>
                <c:pt idx="2">
                  <c:v>Élevée (n=178)</c:v>
                </c:pt>
              </c:strCache>
            </c:strRef>
          </c:cat>
          <c:val>
            <c:numRef>
              <c:f>'Slide 11'!$B$35:$D$35</c:f>
              <c:numCache>
                <c:formatCode>0%</c:formatCode>
                <c:ptCount val="3"/>
                <c:pt idx="0">
                  <c:v>0.38461538461538464</c:v>
                </c:pt>
                <c:pt idx="1">
                  <c:v>1</c:v>
                </c:pt>
                <c:pt idx="2">
                  <c:v>0.5898876404494382</c:v>
                </c:pt>
              </c:numCache>
            </c:numRef>
          </c:val>
          <c:extLst>
            <c:ext xmlns:c16="http://schemas.microsoft.com/office/drawing/2014/chart" uri="{C3380CC4-5D6E-409C-BE32-E72D297353CC}">
              <c16:uniqueId val="{00000005-263D-4505-934D-9658BA8A24D3}"/>
            </c:ext>
          </c:extLst>
        </c:ser>
        <c:ser>
          <c:idx val="6"/>
          <c:order val="6"/>
          <c:tx>
            <c:strRef>
              <c:f>'Slide 11'!$A$36</c:f>
              <c:strCache>
                <c:ptCount val="1"/>
                <c:pt idx="0">
                  <c:v>J'ai participé à un groupe de jeunes juifs ou à des activités du CCJ</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11'!$B$29:$D$29</c:f>
              <c:strCache>
                <c:ptCount val="3"/>
                <c:pt idx="0">
                  <c:v>Faible (n=182)</c:v>
                </c:pt>
                <c:pt idx="1">
                  <c:v>Moyenne (n=74)</c:v>
                </c:pt>
                <c:pt idx="2">
                  <c:v>Élevée (n=178)</c:v>
                </c:pt>
              </c:strCache>
            </c:strRef>
          </c:cat>
          <c:val>
            <c:numRef>
              <c:f>'Slide 11'!$B$36:$D$36</c:f>
              <c:numCache>
                <c:formatCode>0%</c:formatCode>
                <c:ptCount val="3"/>
                <c:pt idx="0">
                  <c:v>0.56593406593406592</c:v>
                </c:pt>
                <c:pt idx="1">
                  <c:v>1</c:v>
                </c:pt>
                <c:pt idx="2">
                  <c:v>0.5561797752808989</c:v>
                </c:pt>
              </c:numCache>
            </c:numRef>
          </c:val>
          <c:extLst>
            <c:ext xmlns:c16="http://schemas.microsoft.com/office/drawing/2014/chart" uri="{C3380CC4-5D6E-409C-BE32-E72D297353CC}">
              <c16:uniqueId val="{00000006-263D-4505-934D-9658BA8A24D3}"/>
            </c:ext>
          </c:extLst>
        </c:ser>
        <c:ser>
          <c:idx val="7"/>
          <c:order val="7"/>
          <c:tx>
            <c:strRef>
              <c:f>'Slide 11'!$A$37</c:f>
              <c:strCache>
                <c:ptCount val="1"/>
                <c:pt idx="0">
                  <c:v>J'ai un parent qui joue un rôle de premier plan dans la communauté juive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11'!$B$29:$D$29</c:f>
              <c:strCache>
                <c:ptCount val="3"/>
                <c:pt idx="0">
                  <c:v>Faible (n=182)</c:v>
                </c:pt>
                <c:pt idx="1">
                  <c:v>Moyenne (n=74)</c:v>
                </c:pt>
                <c:pt idx="2">
                  <c:v>Élevée (n=178)</c:v>
                </c:pt>
              </c:strCache>
            </c:strRef>
          </c:cat>
          <c:val>
            <c:numRef>
              <c:f>'Slide 11'!$B$37:$D$37</c:f>
              <c:numCache>
                <c:formatCode>0%</c:formatCode>
                <c:ptCount val="3"/>
                <c:pt idx="0">
                  <c:v>7.6923076923076927E-2</c:v>
                </c:pt>
                <c:pt idx="1">
                  <c:v>0.1891891891891892</c:v>
                </c:pt>
                <c:pt idx="2">
                  <c:v>0.2752808988764045</c:v>
                </c:pt>
              </c:numCache>
            </c:numRef>
          </c:val>
          <c:extLst>
            <c:ext xmlns:c16="http://schemas.microsoft.com/office/drawing/2014/chart" uri="{C3380CC4-5D6E-409C-BE32-E72D297353CC}">
              <c16:uniqueId val="{00000007-263D-4505-934D-9658BA8A24D3}"/>
            </c:ext>
          </c:extLst>
        </c:ser>
        <c:dLbls>
          <c:dLblPos val="inEnd"/>
          <c:showLegendKey val="0"/>
          <c:showVal val="1"/>
          <c:showCatName val="0"/>
          <c:showSerName val="0"/>
          <c:showPercent val="0"/>
          <c:showBubbleSize val="0"/>
        </c:dLbls>
        <c:gapWidth val="219"/>
        <c:overlap val="-27"/>
        <c:axId val="460395599"/>
        <c:axId val="460399439"/>
      </c:barChart>
      <c:catAx>
        <c:axId val="46039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60399439"/>
        <c:crosses val="autoZero"/>
        <c:auto val="1"/>
        <c:lblAlgn val="ctr"/>
        <c:lblOffset val="100"/>
        <c:noMultiLvlLbl val="0"/>
      </c:catAx>
      <c:valAx>
        <c:axId val="460399439"/>
        <c:scaling>
          <c:orientation val="minMax"/>
        </c:scaling>
        <c:delete val="1"/>
        <c:axPos val="l"/>
        <c:numFmt formatCode="0%" sourceLinked="1"/>
        <c:majorTickMark val="none"/>
        <c:minorTickMark val="none"/>
        <c:tickLblPos val="nextTo"/>
        <c:crossAx val="4603955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B6DFF6-42E7-48A8-BB39-94E005672D54}"/>
              </a:ext>
            </a:extLst>
          </p:cNvPr>
          <p:cNvSpPr>
            <a:spLocks noGrp="1"/>
          </p:cNvSpPr>
          <p:nvPr>
            <p:ph type="hdr" sz="quarter"/>
          </p:nvPr>
        </p:nvSpPr>
        <p:spPr>
          <a:xfrm>
            <a:off x="1"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7AC3B654-EC62-460B-A2FD-769BF9922799}"/>
              </a:ext>
            </a:extLst>
          </p:cNvPr>
          <p:cNvSpPr>
            <a:spLocks noGrp="1"/>
          </p:cNvSpPr>
          <p:nvPr>
            <p:ph type="dt" sz="quarter" idx="1"/>
          </p:nvPr>
        </p:nvSpPr>
        <p:spPr>
          <a:xfrm>
            <a:off x="5317964" y="1"/>
            <a:ext cx="4068339" cy="356357"/>
          </a:xfrm>
          <a:prstGeom prst="rect">
            <a:avLst/>
          </a:prstGeom>
        </p:spPr>
        <p:txBody>
          <a:bodyPr vert="horz" lIns="94229" tIns="47114" rIns="94229" bIns="47114" rtlCol="0"/>
          <a:lstStyle>
            <a:lvl1pPr algn="r">
              <a:defRPr sz="1200"/>
            </a:lvl1pPr>
          </a:lstStyle>
          <a:p>
            <a:fld id="{60156BDE-75CF-40DF-8069-AFB74BCA8E31}" type="datetimeFigureOut">
              <a:rPr lang="en-US" smtClean="0"/>
              <a:t>6/27/2023</a:t>
            </a:fld>
            <a:endParaRPr lang="en-US"/>
          </a:p>
        </p:txBody>
      </p:sp>
      <p:sp>
        <p:nvSpPr>
          <p:cNvPr id="4" name="Footer Placeholder 3">
            <a:extLst>
              <a:ext uri="{FF2B5EF4-FFF2-40B4-BE49-F238E27FC236}">
                <a16:creationId xmlns:a16="http://schemas.microsoft.com/office/drawing/2014/main" id="{64EB2EFA-9C25-4576-9FA4-7E235BC9A878}"/>
              </a:ext>
            </a:extLst>
          </p:cNvPr>
          <p:cNvSpPr>
            <a:spLocks noGrp="1"/>
          </p:cNvSpPr>
          <p:nvPr>
            <p:ph type="ftr" sz="quarter" idx="2"/>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01D8C1-348A-47EB-BF0D-7614BBD32D07}"/>
              </a:ext>
            </a:extLst>
          </p:cNvPr>
          <p:cNvSpPr>
            <a:spLocks noGrp="1"/>
          </p:cNvSpPr>
          <p:nvPr>
            <p:ph type="sldNum" sz="quarter" idx="3"/>
          </p:nvPr>
        </p:nvSpPr>
        <p:spPr>
          <a:xfrm>
            <a:off x="5317964" y="6746119"/>
            <a:ext cx="4068339" cy="356356"/>
          </a:xfrm>
          <a:prstGeom prst="rect">
            <a:avLst/>
          </a:prstGeom>
        </p:spPr>
        <p:txBody>
          <a:bodyPr vert="horz" lIns="94229" tIns="47114" rIns="94229" bIns="47114" rtlCol="0" anchor="b"/>
          <a:lstStyle>
            <a:lvl1pPr algn="r">
              <a:defRPr sz="1200"/>
            </a:lvl1pPr>
          </a:lstStyle>
          <a:p>
            <a:fld id="{21A417E9-C912-4A0C-95F4-34AF01F1D5E6}" type="slidenum">
              <a:rPr lang="en-US" smtClean="0"/>
              <a:t>‹N°›</a:t>
            </a:fld>
            <a:endParaRPr lang="en-US"/>
          </a:p>
        </p:txBody>
      </p:sp>
    </p:spTree>
    <p:extLst>
      <p:ext uri="{BB962C8B-B14F-4D97-AF65-F5344CB8AC3E}">
        <p14:creationId xmlns:p14="http://schemas.microsoft.com/office/powerpoint/2010/main" val="217137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68339" cy="35676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8507" y="1"/>
            <a:ext cx="4068339" cy="356768"/>
          </a:xfrm>
          <a:prstGeom prst="rect">
            <a:avLst/>
          </a:prstGeom>
        </p:spPr>
        <p:txBody>
          <a:bodyPr vert="horz" lIns="94229" tIns="47114" rIns="94229" bIns="47114" rtlCol="0"/>
          <a:lstStyle>
            <a:lvl1pPr algn="r">
              <a:defRPr sz="1200"/>
            </a:lvl1pPr>
          </a:lstStyle>
          <a:p>
            <a:fld id="{6B6528B3-F0E4-44D4-8ABB-6178CB843795}" type="datetimeFigureOut">
              <a:rPr lang="en-US" smtClean="0"/>
              <a:t>6/27/2023</a:t>
            </a:fld>
            <a:endParaRPr lang="en-US"/>
          </a:p>
        </p:txBody>
      </p:sp>
      <p:sp>
        <p:nvSpPr>
          <p:cNvPr id="4" name="Slide Image Placeholder 3"/>
          <p:cNvSpPr>
            <a:spLocks noGrp="1" noRot="1" noChangeAspect="1"/>
          </p:cNvSpPr>
          <p:nvPr>
            <p:ph type="sldImg" idx="2"/>
          </p:nvPr>
        </p:nvSpPr>
        <p:spPr>
          <a:xfrm>
            <a:off x="3479800" y="682625"/>
            <a:ext cx="2428875" cy="13668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2255817"/>
            <a:ext cx="7510780" cy="4288287"/>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5709"/>
            <a:ext cx="4068339" cy="356767"/>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8507" y="6745709"/>
            <a:ext cx="4068339" cy="356767"/>
          </a:xfrm>
          <a:prstGeom prst="rect">
            <a:avLst/>
          </a:prstGeom>
        </p:spPr>
        <p:txBody>
          <a:bodyPr vert="horz" lIns="94229" tIns="47114" rIns="94229" bIns="47114" rtlCol="0" anchor="b"/>
          <a:lstStyle>
            <a:lvl1pPr algn="r">
              <a:defRPr sz="1200"/>
            </a:lvl1pPr>
          </a:lstStyle>
          <a:p>
            <a:fld id="{34B4E6FF-F642-4994-B3A5-D9123B02800B}" type="slidenum">
              <a:rPr lang="en-US" smtClean="0"/>
              <a:t>‹N°›</a:t>
            </a:fld>
            <a:endParaRPr lang="en-US"/>
          </a:p>
        </p:txBody>
      </p:sp>
    </p:spTree>
    <p:extLst>
      <p:ext uri="{BB962C8B-B14F-4D97-AF65-F5344CB8AC3E}">
        <p14:creationId xmlns:p14="http://schemas.microsoft.com/office/powerpoint/2010/main" val="218559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a:t>
            </a:fld>
            <a:endParaRPr lang="en-US"/>
          </a:p>
        </p:txBody>
      </p:sp>
    </p:spTree>
    <p:extLst>
      <p:ext uri="{BB962C8B-B14F-4D97-AF65-F5344CB8AC3E}">
        <p14:creationId xmlns:p14="http://schemas.microsoft.com/office/powerpoint/2010/main" val="104327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r>
              <a:rPr lang="en-US" dirty="0"/>
              <a:t>The strongest predictor determining if a respondent has a low, medium, or high intensity/level of Jewish life outside of school is if they have a parent who attends synagogue at least once a week.</a:t>
            </a:r>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11</a:t>
            </a:fld>
            <a:endParaRPr lang="en-US"/>
          </a:p>
        </p:txBody>
      </p:sp>
    </p:spTree>
    <p:extLst>
      <p:ext uri="{BB962C8B-B14F-4D97-AF65-F5344CB8AC3E}">
        <p14:creationId xmlns:p14="http://schemas.microsoft.com/office/powerpoint/2010/main" val="320677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r>
              <a:rPr lang="en-US" dirty="0"/>
              <a:t>The smaller sample size (n) for % of Respondents by Gender reflects the fact that not all students reported their gender on the survey</a:t>
            </a:r>
          </a:p>
          <a:p>
            <a:endParaRPr lang="en-US" dirty="0"/>
          </a:p>
          <a:p>
            <a:r>
              <a:rPr lang="en-US" dirty="0"/>
              <a:t>While we see there are differences in the in the level of intensity of Jewish Life outside of school when looking across gender and all four grades, these differences are </a:t>
            </a:r>
            <a:r>
              <a:rPr lang="en-US" b="1" dirty="0"/>
              <a:t>not statistically significant in any way</a:t>
            </a:r>
            <a:r>
              <a:rPr lang="en-US" dirty="0"/>
              <a:t>.  What we see is random.  We cannot read any meaning into what we see here in the levels of outside engagement and gender and/or grade level.  </a:t>
            </a:r>
          </a:p>
          <a:p>
            <a:endParaRPr lang="en-US" dirty="0"/>
          </a:p>
          <a:p>
            <a:r>
              <a:rPr lang="en-US" dirty="0"/>
              <a:t>These graphs are just describing what this sample looks like.</a:t>
            </a:r>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12</a:t>
            </a:fld>
            <a:endParaRPr lang="en-US"/>
          </a:p>
        </p:txBody>
      </p:sp>
    </p:spTree>
    <p:extLst>
      <p:ext uri="{BB962C8B-B14F-4D97-AF65-F5344CB8AC3E}">
        <p14:creationId xmlns:p14="http://schemas.microsoft.com/office/powerpoint/2010/main" val="404819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13</a:t>
            </a:fld>
            <a:endParaRPr lang="en-US"/>
          </a:p>
        </p:txBody>
      </p:sp>
    </p:spTree>
    <p:extLst>
      <p:ext uri="{BB962C8B-B14F-4D97-AF65-F5344CB8AC3E}">
        <p14:creationId xmlns:p14="http://schemas.microsoft.com/office/powerpoint/2010/main" val="310553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ran tests to see if there are correlations, relationships, between how students rated each of these classes.  </a:t>
            </a:r>
          </a:p>
          <a:p>
            <a:endParaRPr lang="en-US" dirty="0"/>
          </a:p>
          <a:p>
            <a:r>
              <a:rPr lang="en-US" dirty="0"/>
              <a:t>We found that there is a weak to moderate relationship in how students rated all classes related to Jewish studies. </a:t>
            </a:r>
          </a:p>
          <a:p>
            <a:endParaRPr lang="en-US" dirty="0"/>
          </a:p>
          <a:p>
            <a:r>
              <a:rPr lang="en-US" dirty="0"/>
              <a:t>Most importantly, we found that students’ level of engagement/interest in their Jewish studies classes had an even weaker relationship to School-Wide celebrations and secular studies.  Students’ level of interest/engagement/satisfaction with their Jewish studies classes does not impact how they think about Secular Studies Classes or school-wide celebrations.  </a:t>
            </a:r>
          </a:p>
          <a:p>
            <a:endParaRPr lang="en-US" dirty="0"/>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14</a:t>
            </a:fld>
            <a:endParaRPr lang="en-US"/>
          </a:p>
        </p:txBody>
      </p:sp>
    </p:spTree>
    <p:extLst>
      <p:ext uri="{BB962C8B-B14F-4D97-AF65-F5344CB8AC3E}">
        <p14:creationId xmlns:p14="http://schemas.microsoft.com/office/powerpoint/2010/main" val="242033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15</a:t>
            </a:fld>
            <a:endParaRPr lang="en-US"/>
          </a:p>
        </p:txBody>
      </p:sp>
    </p:spTree>
    <p:extLst>
      <p:ext uri="{BB962C8B-B14F-4D97-AF65-F5344CB8AC3E}">
        <p14:creationId xmlns:p14="http://schemas.microsoft.com/office/powerpoint/2010/main" val="54559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r>
              <a:rPr lang="en-US" dirty="0"/>
              <a:t>The smaller sample size (n) for Inter Level Clusters is 433 and not 432 because mathematically one of the respondents could not be assigned a cluster.  </a:t>
            </a:r>
          </a:p>
          <a:p>
            <a:endParaRPr lang="en-US" dirty="0"/>
          </a:p>
          <a:p>
            <a:r>
              <a:rPr lang="en-US" dirty="0"/>
              <a:t>Even though we see differences between the levels of interest across all 4 grades, our statistical analysis tells us that </a:t>
            </a:r>
            <a:r>
              <a:rPr lang="en-US" b="1" dirty="0"/>
              <a:t>grade level only has a small effect </a:t>
            </a:r>
            <a:r>
              <a:rPr lang="en-US" dirty="0"/>
              <a:t>(Eta-</a:t>
            </a:r>
            <a:r>
              <a:rPr lang="en-US" dirty="0" err="1"/>
              <a:t>suared</a:t>
            </a:r>
            <a:r>
              <a:rPr lang="en-US" dirty="0"/>
              <a:t> of .04) or influence in explaining why students reported higher or lower interest levels in schools. </a:t>
            </a:r>
          </a:p>
          <a:p>
            <a:endParaRPr lang="en-US" dirty="0"/>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16</a:t>
            </a:fld>
            <a:endParaRPr lang="en-US"/>
          </a:p>
        </p:txBody>
      </p:sp>
    </p:spTree>
    <p:extLst>
      <p:ext uri="{BB962C8B-B14F-4D97-AF65-F5344CB8AC3E}">
        <p14:creationId xmlns:p14="http://schemas.microsoft.com/office/powerpoint/2010/main" val="2488508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r>
              <a:rPr lang="en-US" dirty="0"/>
              <a:t>The different sample sizes (n) in both halves of these slides reflect respondents who did not specify their gender and/or were included in a cluster for interest level or intensity level of Jewish life outside of school. </a:t>
            </a:r>
          </a:p>
          <a:p>
            <a:endParaRPr lang="en-US" dirty="0"/>
          </a:p>
          <a:p>
            <a:r>
              <a:rPr lang="en-US" u="sng" dirty="0"/>
              <a:t>Gender</a:t>
            </a:r>
            <a:r>
              <a:rPr lang="en-US" dirty="0"/>
              <a:t>:</a:t>
            </a:r>
          </a:p>
          <a:p>
            <a:endParaRPr lang="en-US" dirty="0"/>
          </a:p>
          <a:p>
            <a:r>
              <a:rPr lang="en-US" dirty="0"/>
              <a:t>Even though we see differences between the levels of interest between </a:t>
            </a:r>
            <a:r>
              <a:rPr lang="en-US" u="sng" dirty="0"/>
              <a:t>gender</a:t>
            </a:r>
            <a:r>
              <a:rPr lang="en-US" dirty="0"/>
              <a:t>, our statistical analysis tells us that these differences have </a:t>
            </a:r>
            <a:r>
              <a:rPr lang="en-US" b="1" dirty="0"/>
              <a:t>no statistical significance</a:t>
            </a:r>
            <a:r>
              <a:rPr lang="en-US" dirty="0"/>
              <a:t>.  What we see here is random and is just representative of this sample.  We cannot read anything into this.  </a:t>
            </a:r>
          </a:p>
          <a:p>
            <a:endParaRPr lang="en-US" dirty="0"/>
          </a:p>
          <a:p>
            <a:r>
              <a:rPr lang="en-US" u="sng" dirty="0"/>
              <a:t>Interest Level:</a:t>
            </a:r>
          </a:p>
          <a:p>
            <a:endParaRPr lang="en-US" u="sng" dirty="0"/>
          </a:p>
          <a:p>
            <a:r>
              <a:rPr lang="en-US" u="none" dirty="0"/>
              <a:t>Statistical analysis tells us that there is a </a:t>
            </a:r>
            <a:r>
              <a:rPr lang="en-US" b="1" u="none" dirty="0"/>
              <a:t>small </a:t>
            </a:r>
            <a:r>
              <a:rPr lang="en-US" b="0" u="none" dirty="0"/>
              <a:t>(.05 eta-squared)</a:t>
            </a:r>
            <a:r>
              <a:rPr lang="en-US" u="none" dirty="0"/>
              <a:t> relationship/influence/effect between interest level in classes and the level of Jewish life outside of school. </a:t>
            </a:r>
          </a:p>
          <a:p>
            <a:endParaRPr lang="en-US" u="none" dirty="0"/>
          </a:p>
          <a:p>
            <a:r>
              <a:rPr lang="en-US" u="none" dirty="0"/>
              <a:t>However, the only meaningful difference we can interpret from this graph is that those clustered in a </a:t>
            </a:r>
            <a:r>
              <a:rPr lang="en-US" b="1" u="none" dirty="0"/>
              <a:t>medium level of intensity of Jewish life outside of school </a:t>
            </a:r>
            <a:r>
              <a:rPr lang="en-US" b="0" u="none" dirty="0"/>
              <a:t>reported significantly higher levels of interest in their classes.  Those in engaging in low and high-level Jewish life outside of schools reported similar levels of interest level in classes that were significantly lower than those in the medium level of Jewish activities outside of school.  </a:t>
            </a:r>
          </a:p>
          <a:p>
            <a:endParaRPr lang="en-US" b="0" u="none" dirty="0"/>
          </a:p>
          <a:p>
            <a:r>
              <a:rPr lang="en-US" b="1" u="sng" dirty="0"/>
              <a:t>This means that Jewish life outside of school does not significantly impact/effect/explain how interested students are in their classes.  </a:t>
            </a:r>
            <a:endParaRPr lang="en-IL" b="1" u="sng" dirty="0"/>
          </a:p>
        </p:txBody>
      </p:sp>
      <p:sp>
        <p:nvSpPr>
          <p:cNvPr id="4" name="Slide Number Placeholder 3"/>
          <p:cNvSpPr>
            <a:spLocks noGrp="1"/>
          </p:cNvSpPr>
          <p:nvPr>
            <p:ph type="sldNum" sz="quarter" idx="5"/>
          </p:nvPr>
        </p:nvSpPr>
        <p:spPr/>
        <p:txBody>
          <a:bodyPr/>
          <a:lstStyle/>
          <a:p>
            <a:fld id="{34B4E6FF-F642-4994-B3A5-D9123B02800B}" type="slidenum">
              <a:rPr lang="en-US" smtClean="0"/>
              <a:t>17</a:t>
            </a:fld>
            <a:endParaRPr lang="en-US"/>
          </a:p>
        </p:txBody>
      </p:sp>
    </p:spTree>
    <p:extLst>
      <p:ext uri="{BB962C8B-B14F-4D97-AF65-F5344CB8AC3E}">
        <p14:creationId xmlns:p14="http://schemas.microsoft.com/office/powerpoint/2010/main" val="118833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18</a:t>
            </a:fld>
            <a:endParaRPr lang="en-US"/>
          </a:p>
        </p:txBody>
      </p:sp>
    </p:spTree>
    <p:extLst>
      <p:ext uri="{BB962C8B-B14F-4D97-AF65-F5344CB8AC3E}">
        <p14:creationId xmlns:p14="http://schemas.microsoft.com/office/powerpoint/2010/main" val="3089505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19</a:t>
            </a:fld>
            <a:endParaRPr lang="en-US"/>
          </a:p>
        </p:txBody>
      </p:sp>
    </p:spTree>
    <p:extLst>
      <p:ext uri="{BB962C8B-B14F-4D97-AF65-F5344CB8AC3E}">
        <p14:creationId xmlns:p14="http://schemas.microsoft.com/office/powerpoint/2010/main" val="350993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20</a:t>
            </a:fld>
            <a:endParaRPr lang="en-US"/>
          </a:p>
        </p:txBody>
      </p:sp>
    </p:spTree>
    <p:extLst>
      <p:ext uri="{BB962C8B-B14F-4D97-AF65-F5344CB8AC3E}">
        <p14:creationId xmlns:p14="http://schemas.microsoft.com/office/powerpoint/2010/main" val="196474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a:t>
            </a:fld>
            <a:endParaRPr lang="en-US"/>
          </a:p>
        </p:txBody>
      </p:sp>
    </p:spTree>
    <p:extLst>
      <p:ext uri="{BB962C8B-B14F-4D97-AF65-F5344CB8AC3E}">
        <p14:creationId xmlns:p14="http://schemas.microsoft.com/office/powerpoint/2010/main" val="3704769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ran several analyses looking at how Jewish interest level, gender, grade level, and level of Jewish activities outside of school individually influenced each of these responses.   </a:t>
            </a:r>
          </a:p>
          <a:p>
            <a:endParaRPr lang="en-US" dirty="0"/>
          </a:p>
          <a:p>
            <a:r>
              <a:rPr lang="en-US" dirty="0"/>
              <a:t>Gender, level of Jewish activities outside of school, and grade level had either no statistical significance or had a small effect size on how students responded when analyzing responses according to gender, level of Jewish activities outside of school, and grade level.  </a:t>
            </a:r>
          </a:p>
          <a:p>
            <a:endParaRPr lang="en-US" dirty="0"/>
          </a:p>
          <a:p>
            <a:r>
              <a:rPr lang="en-US" dirty="0"/>
              <a:t>However, when looking at the differences in how students’ with different level of interest/engagement responded, we saw that these differences in interest level has a strong influence/effect for the following questions:</a:t>
            </a:r>
          </a:p>
          <a:p>
            <a:endParaRPr lang="en-US" dirty="0"/>
          </a:p>
          <a:p>
            <a:r>
              <a:rPr lang="en-US" dirty="0"/>
              <a:t>My Jewish studies classes are some of my most favorite classes</a:t>
            </a:r>
          </a:p>
          <a:p>
            <a:r>
              <a:rPr lang="en-US" dirty="0"/>
              <a:t>I am interested in learning more about Judaism and my Jewish heritage </a:t>
            </a:r>
          </a:p>
          <a:p>
            <a:endParaRPr lang="en-US" dirty="0"/>
          </a:p>
          <a:p>
            <a:r>
              <a:rPr lang="en-US" dirty="0"/>
              <a:t>The following two statements had a high medium-size effect:</a:t>
            </a:r>
          </a:p>
          <a:p>
            <a:endParaRPr lang="en-US" dirty="0"/>
          </a:p>
          <a:p>
            <a:r>
              <a:rPr lang="en-US" dirty="0"/>
              <a:t>I feel a strong sense of connection to Jews in France</a:t>
            </a:r>
          </a:p>
          <a:p>
            <a:r>
              <a:rPr lang="en-US" dirty="0"/>
              <a:t>Knowing how to communicate in Hebrew is important to me</a:t>
            </a:r>
          </a:p>
          <a:p>
            <a:endParaRPr lang="en-US" dirty="0"/>
          </a:p>
          <a:p>
            <a:r>
              <a:rPr lang="en-US" dirty="0"/>
              <a:t> </a:t>
            </a:r>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21</a:t>
            </a:fld>
            <a:endParaRPr lang="en-US"/>
          </a:p>
        </p:txBody>
      </p:sp>
    </p:spTree>
    <p:extLst>
      <p:ext uri="{BB962C8B-B14F-4D97-AF65-F5344CB8AC3E}">
        <p14:creationId xmlns:p14="http://schemas.microsoft.com/office/powerpoint/2010/main" val="2013156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22</a:t>
            </a:fld>
            <a:endParaRPr lang="en-US"/>
          </a:p>
        </p:txBody>
      </p:sp>
    </p:spTree>
    <p:extLst>
      <p:ext uri="{BB962C8B-B14F-4D97-AF65-F5344CB8AC3E}">
        <p14:creationId xmlns:p14="http://schemas.microsoft.com/office/powerpoint/2010/main" val="1886037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34B4E6FF-F642-4994-B3A5-D9123B02800B}" type="slidenum">
              <a:rPr lang="en-US" smtClean="0"/>
              <a:t>23</a:t>
            </a:fld>
            <a:endParaRPr lang="en-US"/>
          </a:p>
        </p:txBody>
      </p:sp>
    </p:spTree>
    <p:extLst>
      <p:ext uri="{BB962C8B-B14F-4D97-AF65-F5344CB8AC3E}">
        <p14:creationId xmlns:p14="http://schemas.microsoft.com/office/powerpoint/2010/main" val="386192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24</a:t>
            </a:fld>
            <a:endParaRPr lang="en-US"/>
          </a:p>
        </p:txBody>
      </p:sp>
    </p:spTree>
    <p:extLst>
      <p:ext uri="{BB962C8B-B14F-4D97-AF65-F5344CB8AC3E}">
        <p14:creationId xmlns:p14="http://schemas.microsoft.com/office/powerpoint/2010/main" val="2774086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25</a:t>
            </a:fld>
            <a:endParaRPr lang="en-US"/>
          </a:p>
        </p:txBody>
      </p:sp>
    </p:spTree>
    <p:extLst>
      <p:ext uri="{BB962C8B-B14F-4D97-AF65-F5344CB8AC3E}">
        <p14:creationId xmlns:p14="http://schemas.microsoft.com/office/powerpoint/2010/main" val="3447804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Gender- </a:t>
            </a:r>
            <a:r>
              <a:rPr lang="en-US" b="0" dirty="0"/>
              <a:t>There is a strong relationship between gender and:</a:t>
            </a:r>
          </a:p>
          <a:p>
            <a:r>
              <a:rPr lang="en-US" b="0" dirty="0"/>
              <a:t>-Israel is the homeland of the Jewish people.  Girls agree more strongly with this statement than boys-70% to 59%</a:t>
            </a:r>
          </a:p>
          <a:p>
            <a:r>
              <a:rPr lang="en-US" b="0" dirty="0"/>
              <a:t>-Israel is a safe place. Girls agree more strongly with this statement than boys.  43% to 34%</a:t>
            </a:r>
          </a:p>
          <a:p>
            <a:endParaRPr lang="en-US" b="0" dirty="0"/>
          </a:p>
          <a:p>
            <a:r>
              <a:rPr lang="en-US" b="1" dirty="0"/>
              <a:t>Level of intensity of Jewish activities outside of school</a:t>
            </a:r>
            <a:r>
              <a:rPr lang="he-IL" b="1" dirty="0"/>
              <a:t> –</a:t>
            </a:r>
            <a:r>
              <a:rPr lang="en-US" b="0" dirty="0"/>
              <a:t>has a medium effect size/influence on the attitude that Israel is:</a:t>
            </a:r>
          </a:p>
          <a:p>
            <a:pPr marL="171450" indent="-171450">
              <a:buFontTx/>
              <a:buChar char="-"/>
            </a:pPr>
            <a:r>
              <a:rPr lang="en-US" b="0" dirty="0"/>
              <a:t>fun vacation destination – those doing higher and medium levels of activities responded similarly to this statement, although they agreed more with this statement than those doing less activities. </a:t>
            </a:r>
          </a:p>
          <a:p>
            <a:pPr marL="171450" indent="-171450">
              <a:buFontTx/>
              <a:buChar char="-"/>
            </a:pPr>
            <a:r>
              <a:rPr lang="en-US" b="0" dirty="0"/>
              <a:t>A land promised by God – those doing low and medium level activities responded similarly to this question but significantly lower than those from the higher level group.  </a:t>
            </a:r>
          </a:p>
          <a:p>
            <a:pPr marL="171450" indent="-171450">
              <a:buFontTx/>
              <a:buChar char="-"/>
            </a:pPr>
            <a:endParaRPr lang="en-US" b="0" dirty="0"/>
          </a:p>
          <a:p>
            <a:pPr marL="0" indent="0">
              <a:buFontTx/>
              <a:buNone/>
            </a:pPr>
            <a:r>
              <a:rPr lang="en-US" b="1" dirty="0"/>
              <a:t>Grade</a:t>
            </a:r>
            <a:r>
              <a:rPr lang="en-US" b="0" dirty="0"/>
              <a:t> – There were no statistically significant differences in how students responded to these questions according to grade level</a:t>
            </a:r>
          </a:p>
          <a:p>
            <a:pPr marL="0" indent="0">
              <a:buFontTx/>
              <a:buNone/>
            </a:pPr>
            <a:endParaRPr lang="en-US" b="0" dirty="0"/>
          </a:p>
          <a:p>
            <a:pPr marL="0" indent="0">
              <a:buFontTx/>
              <a:buNone/>
            </a:pPr>
            <a:r>
              <a:rPr lang="en-US" b="1" dirty="0"/>
              <a:t>Level of Overall Interest in School/Classes </a:t>
            </a:r>
            <a:r>
              <a:rPr lang="en-US" b="0" dirty="0"/>
              <a:t>has a medium size effect/influence in explaining the differences in responses for the following:</a:t>
            </a:r>
          </a:p>
          <a:p>
            <a:pPr marL="0" indent="0">
              <a:buFontTx/>
              <a:buNone/>
            </a:pPr>
            <a:endParaRPr lang="en-US" b="0" dirty="0"/>
          </a:p>
          <a:p>
            <a:pPr marL="0" indent="0">
              <a:buFontTx/>
              <a:buNone/>
            </a:pPr>
            <a:r>
              <a:rPr lang="en-US" b="0" dirty="0"/>
              <a:t>-A place where people are </a:t>
            </a:r>
            <a:r>
              <a:rPr lang="en-US" b="0" dirty="0" err="1"/>
              <a:t>friendl</a:t>
            </a:r>
            <a:endParaRPr lang="en-US" b="0" dirty="0"/>
          </a:p>
          <a:p>
            <a:pPr marL="0" indent="0">
              <a:buFontTx/>
              <a:buNone/>
            </a:pPr>
            <a:r>
              <a:rPr lang="en-US" b="0" dirty="0"/>
              <a:t>-A land promised by God</a:t>
            </a:r>
          </a:p>
          <a:p>
            <a:pPr marL="0" indent="0">
              <a:buFontTx/>
              <a:buNone/>
            </a:pPr>
            <a:endParaRPr lang="en-US" b="0" dirty="0"/>
          </a:p>
          <a:p>
            <a:pPr marL="0" indent="0">
              <a:buFontTx/>
              <a:buNone/>
            </a:pPr>
            <a:r>
              <a:rPr lang="en-US" b="0" dirty="0"/>
              <a:t>In each of these instances - those with a low and medium overall interest in school responded similarly to this statement and did not agree with it as strongly as those who have more interest in school. </a:t>
            </a:r>
          </a:p>
          <a:p>
            <a:pPr marL="0" indent="0">
              <a:buFontTx/>
              <a:buNone/>
            </a:pPr>
            <a:endParaRPr lang="en-US" b="0" dirty="0"/>
          </a:p>
          <a:p>
            <a:pPr marL="0" indent="0">
              <a:buFontTx/>
              <a:buNone/>
            </a:pPr>
            <a:endParaRPr lang="en-US" b="1" dirty="0"/>
          </a:p>
          <a:p>
            <a:pPr marL="171450" indent="-171450">
              <a:buFontTx/>
              <a:buChar char="-"/>
            </a:pPr>
            <a:endParaRPr lang="he-IL" b="1" dirty="0"/>
          </a:p>
        </p:txBody>
      </p:sp>
      <p:sp>
        <p:nvSpPr>
          <p:cNvPr id="4" name="Slide Number Placeholder 3"/>
          <p:cNvSpPr>
            <a:spLocks noGrp="1"/>
          </p:cNvSpPr>
          <p:nvPr>
            <p:ph type="sldNum" sz="quarter" idx="5"/>
          </p:nvPr>
        </p:nvSpPr>
        <p:spPr/>
        <p:txBody>
          <a:bodyPr/>
          <a:lstStyle/>
          <a:p>
            <a:fld id="{34B4E6FF-F642-4994-B3A5-D9123B02800B}" type="slidenum">
              <a:rPr lang="en-US" smtClean="0"/>
              <a:t>27</a:t>
            </a:fld>
            <a:endParaRPr lang="en-US"/>
          </a:p>
        </p:txBody>
      </p:sp>
    </p:spTree>
    <p:extLst>
      <p:ext uri="{BB962C8B-B14F-4D97-AF65-F5344CB8AC3E}">
        <p14:creationId xmlns:p14="http://schemas.microsoft.com/office/powerpoint/2010/main" val="3096725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Gender- </a:t>
            </a:r>
            <a:r>
              <a:rPr lang="en-US" b="0" dirty="0"/>
              <a:t>not statistically significant</a:t>
            </a:r>
          </a:p>
          <a:p>
            <a:endParaRPr lang="en-US" b="0" dirty="0"/>
          </a:p>
          <a:p>
            <a:r>
              <a:rPr lang="en-US" b="1" dirty="0"/>
              <a:t>Level of overall interest in classes </a:t>
            </a:r>
            <a:r>
              <a:rPr lang="en-US" b="0" dirty="0"/>
              <a:t>has a medium effect/influence on every question except marrying Jewish</a:t>
            </a:r>
          </a:p>
          <a:p>
            <a:endParaRPr lang="en-US" b="0" dirty="0"/>
          </a:p>
          <a:p>
            <a:r>
              <a:rPr lang="en-US" b="1" dirty="0"/>
              <a:t>Intensity level of Jewish activities outside of school- </a:t>
            </a:r>
            <a:r>
              <a:rPr lang="en-US" b="0" dirty="0"/>
              <a:t>has a statistically significant medium effect/influence for these two questions:</a:t>
            </a:r>
          </a:p>
          <a:p>
            <a:r>
              <a:rPr lang="en-US" b="0" dirty="0"/>
              <a:t>-Marrying someone Jewish (medium size effect/influence)</a:t>
            </a:r>
          </a:p>
          <a:p>
            <a:r>
              <a:rPr lang="en-US" b="0" dirty="0"/>
              <a:t>-Dating someone Jewish</a:t>
            </a:r>
          </a:p>
        </p:txBody>
      </p:sp>
      <p:sp>
        <p:nvSpPr>
          <p:cNvPr id="4" name="Slide Number Placeholder 3"/>
          <p:cNvSpPr>
            <a:spLocks noGrp="1"/>
          </p:cNvSpPr>
          <p:nvPr>
            <p:ph type="sldNum" sz="quarter" idx="5"/>
          </p:nvPr>
        </p:nvSpPr>
        <p:spPr/>
        <p:txBody>
          <a:bodyPr/>
          <a:lstStyle/>
          <a:p>
            <a:fld id="{34B4E6FF-F642-4994-B3A5-D9123B02800B}" type="slidenum">
              <a:rPr lang="en-US" smtClean="0"/>
              <a:t>28</a:t>
            </a:fld>
            <a:endParaRPr lang="en-US"/>
          </a:p>
        </p:txBody>
      </p:sp>
    </p:spTree>
    <p:extLst>
      <p:ext uri="{BB962C8B-B14F-4D97-AF65-F5344CB8AC3E}">
        <p14:creationId xmlns:p14="http://schemas.microsoft.com/office/powerpoint/2010/main" val="3539589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Gender: </a:t>
            </a:r>
            <a:r>
              <a:rPr lang="en-US" b="0" dirty="0"/>
              <a:t>There is a very strong relationship between gender and:</a:t>
            </a:r>
          </a:p>
          <a:p>
            <a:endParaRPr lang="en-US" b="0" dirty="0"/>
          </a:p>
          <a:p>
            <a:r>
              <a:rPr lang="en-US" b="0" dirty="0"/>
              <a:t>-living in Israel- More females reported either a medium or higher probably of living in Israel than males.  75% to 58%</a:t>
            </a:r>
          </a:p>
          <a:p>
            <a:endParaRPr lang="en-US" b="0" dirty="0"/>
          </a:p>
          <a:p>
            <a:r>
              <a:rPr lang="en-US" b="0" dirty="0"/>
              <a:t>-Participating in activities and/or services. More males reported a medium or high probably of doing this than females.  78% to 70%</a:t>
            </a:r>
          </a:p>
          <a:p>
            <a:endParaRPr lang="en-US" b="0" dirty="0"/>
          </a:p>
          <a:p>
            <a:r>
              <a:rPr lang="en-US" b="1" dirty="0"/>
              <a:t>Level of intensity of Jewish activities outside of school-</a:t>
            </a:r>
            <a:r>
              <a:rPr lang="en-US" b="0" dirty="0"/>
              <a:t>level of activities were only statistically significant for:</a:t>
            </a:r>
          </a:p>
          <a:p>
            <a:r>
              <a:rPr lang="en-US" b="0" dirty="0"/>
              <a:t>-donating money to Jewish organizations- level of activities had only a small effect.  </a:t>
            </a:r>
          </a:p>
          <a:p>
            <a:r>
              <a:rPr lang="en-US" b="0" dirty="0"/>
              <a:t>-Participating in activities and/or services – level of activates outside of school had a large effect.  Those with low and high levels of activities outside of school indicated that they were more likely to do this than people with a medium level of activity.  </a:t>
            </a:r>
          </a:p>
          <a:p>
            <a:endParaRPr lang="en-US" b="0" dirty="0"/>
          </a:p>
          <a:p>
            <a:r>
              <a:rPr lang="en-US" b="1" dirty="0"/>
              <a:t>Overall interest level in school- </a:t>
            </a:r>
            <a:r>
              <a:rPr lang="en-US" b="0" dirty="0"/>
              <a:t>Interest level had either a medium or  medium large effect in explaining the higher levels of probability in each area except for visiting Israel.  Students in the high and medium interest level did not differ in their responses, however their indicated a significantly higher probably of doing these activities compared to those in the lower interest level group. </a:t>
            </a:r>
          </a:p>
          <a:p>
            <a:endParaRPr lang="en-US" b="0" dirty="0"/>
          </a:p>
          <a:p>
            <a:r>
              <a:rPr lang="en-US" b="0" dirty="0"/>
              <a:t>-Living in Israel (medium large)</a:t>
            </a:r>
          </a:p>
          <a:p>
            <a:r>
              <a:rPr lang="en-US" b="0" dirty="0"/>
              <a:t>-Donating money to a local organization (medium)</a:t>
            </a:r>
          </a:p>
          <a:p>
            <a:r>
              <a:rPr lang="en-US" b="0" dirty="0"/>
              <a:t>-Participating in activities or going to services (medium large)</a:t>
            </a:r>
          </a:p>
          <a:p>
            <a:r>
              <a:rPr lang="en-US" b="0" dirty="0"/>
              <a:t>-Actively volunteering with the Jewish community </a:t>
            </a:r>
          </a:p>
          <a:p>
            <a:endParaRPr lang="en-US" b="0" dirty="0"/>
          </a:p>
          <a:p>
            <a:endParaRPr lang="en-US" b="1" dirty="0"/>
          </a:p>
          <a:p>
            <a:endParaRPr lang="en-US" b="1" dirty="0"/>
          </a:p>
        </p:txBody>
      </p:sp>
      <p:sp>
        <p:nvSpPr>
          <p:cNvPr id="4" name="Slide Number Placeholder 3"/>
          <p:cNvSpPr>
            <a:spLocks noGrp="1"/>
          </p:cNvSpPr>
          <p:nvPr>
            <p:ph type="sldNum" sz="quarter" idx="5"/>
          </p:nvPr>
        </p:nvSpPr>
        <p:spPr/>
        <p:txBody>
          <a:bodyPr/>
          <a:lstStyle/>
          <a:p>
            <a:fld id="{34B4E6FF-F642-4994-B3A5-D9123B02800B}" type="slidenum">
              <a:rPr lang="en-US" smtClean="0"/>
              <a:t>29</a:t>
            </a:fld>
            <a:endParaRPr lang="en-US"/>
          </a:p>
        </p:txBody>
      </p:sp>
    </p:spTree>
    <p:extLst>
      <p:ext uri="{BB962C8B-B14F-4D97-AF65-F5344CB8AC3E}">
        <p14:creationId xmlns:p14="http://schemas.microsoft.com/office/powerpoint/2010/main" val="1288382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survey also included questions to capture how students perceive the school contributed or impacted them along 4 different dimensions uncovered by our factor analysis.  </a:t>
            </a:r>
          </a:p>
        </p:txBody>
      </p:sp>
      <p:sp>
        <p:nvSpPr>
          <p:cNvPr id="4" name="Slide Number Placeholder 3"/>
          <p:cNvSpPr>
            <a:spLocks noGrp="1"/>
          </p:cNvSpPr>
          <p:nvPr>
            <p:ph type="sldNum" sz="quarter" idx="5"/>
          </p:nvPr>
        </p:nvSpPr>
        <p:spPr/>
        <p:txBody>
          <a:bodyPr/>
          <a:lstStyle/>
          <a:p>
            <a:fld id="{34B4E6FF-F642-4994-B3A5-D9123B02800B}" type="slidenum">
              <a:rPr lang="en-US" smtClean="0"/>
              <a:t>30</a:t>
            </a:fld>
            <a:endParaRPr lang="en-US"/>
          </a:p>
        </p:txBody>
      </p:sp>
    </p:spTree>
    <p:extLst>
      <p:ext uri="{BB962C8B-B14F-4D97-AF65-F5344CB8AC3E}">
        <p14:creationId xmlns:p14="http://schemas.microsoft.com/office/powerpoint/2010/main" val="3493801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31</a:t>
            </a:fld>
            <a:endParaRPr lang="en-US"/>
          </a:p>
        </p:txBody>
      </p:sp>
    </p:spTree>
    <p:extLst>
      <p:ext uri="{BB962C8B-B14F-4D97-AF65-F5344CB8AC3E}">
        <p14:creationId xmlns:p14="http://schemas.microsoft.com/office/powerpoint/2010/main" val="361548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3</a:t>
            </a:fld>
            <a:endParaRPr lang="en-US"/>
          </a:p>
        </p:txBody>
      </p:sp>
    </p:spTree>
    <p:extLst>
      <p:ext uri="{BB962C8B-B14F-4D97-AF65-F5344CB8AC3E}">
        <p14:creationId xmlns:p14="http://schemas.microsoft.com/office/powerpoint/2010/main" val="1873813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32</a:t>
            </a:fld>
            <a:endParaRPr lang="en-US"/>
          </a:p>
        </p:txBody>
      </p:sp>
    </p:spTree>
    <p:extLst>
      <p:ext uri="{BB962C8B-B14F-4D97-AF65-F5344CB8AC3E}">
        <p14:creationId xmlns:p14="http://schemas.microsoft.com/office/powerpoint/2010/main" val="2837451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33</a:t>
            </a:fld>
            <a:endParaRPr lang="en-US"/>
          </a:p>
        </p:txBody>
      </p:sp>
    </p:spTree>
    <p:extLst>
      <p:ext uri="{BB962C8B-B14F-4D97-AF65-F5344CB8AC3E}">
        <p14:creationId xmlns:p14="http://schemas.microsoft.com/office/powerpoint/2010/main" val="235338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Eliezer Schilt from </a:t>
            </a:r>
            <a:r>
              <a:rPr lang="en-US" dirty="0" err="1"/>
              <a:t>UnitEd</a:t>
            </a:r>
            <a:r>
              <a:rPr lang="en-US" dirty="0"/>
              <a:t> and </a:t>
            </a:r>
            <a:r>
              <a:rPr lang="en-US" dirty="0" err="1"/>
              <a:t>Aharon</a:t>
            </a:r>
            <a:r>
              <a:rPr lang="en-US" dirty="0"/>
              <a:t> Bloch from </a:t>
            </a:r>
            <a:r>
              <a:rPr lang="en-US" dirty="0" err="1"/>
              <a:t>Lamorim</a:t>
            </a:r>
            <a:r>
              <a:rPr lang="en-US" dirty="0"/>
              <a:t> </a:t>
            </a:r>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5</a:t>
            </a:fld>
            <a:endParaRPr lang="en-US"/>
          </a:p>
        </p:txBody>
      </p:sp>
    </p:spTree>
    <p:extLst>
      <p:ext uri="{BB962C8B-B14F-4D97-AF65-F5344CB8AC3E}">
        <p14:creationId xmlns:p14="http://schemas.microsoft.com/office/powerpoint/2010/main" val="231236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6</a:t>
            </a:fld>
            <a:endParaRPr lang="en-US"/>
          </a:p>
        </p:txBody>
      </p:sp>
    </p:spTree>
    <p:extLst>
      <p:ext uri="{BB962C8B-B14F-4D97-AF65-F5344CB8AC3E}">
        <p14:creationId xmlns:p14="http://schemas.microsoft.com/office/powerpoint/2010/main" val="114022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7</a:t>
            </a:fld>
            <a:endParaRPr lang="en-US"/>
          </a:p>
        </p:txBody>
      </p:sp>
    </p:spTree>
    <p:extLst>
      <p:ext uri="{BB962C8B-B14F-4D97-AF65-F5344CB8AC3E}">
        <p14:creationId xmlns:p14="http://schemas.microsoft.com/office/powerpoint/2010/main" val="282831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682625"/>
            <a:ext cx="2428875" cy="1366838"/>
          </a:xfrm>
        </p:spPr>
      </p:sp>
      <p:sp>
        <p:nvSpPr>
          <p:cNvPr id="3" name="Notes Placeholder 2"/>
          <p:cNvSpPr>
            <a:spLocks noGrp="1"/>
          </p:cNvSpPr>
          <p:nvPr>
            <p:ph type="body" idx="1"/>
          </p:nvPr>
        </p:nvSpPr>
        <p:spPr/>
        <p:txBody>
          <a:bodyPr/>
          <a:lstStyle/>
          <a:p>
            <a:endParaRPr lang="en-US" dirty="0"/>
          </a:p>
          <a:p>
            <a:endParaRPr lang="en-IL" dirty="0"/>
          </a:p>
        </p:txBody>
      </p:sp>
      <p:sp>
        <p:nvSpPr>
          <p:cNvPr id="4" name="Slide Number Placeholder 3"/>
          <p:cNvSpPr>
            <a:spLocks noGrp="1"/>
          </p:cNvSpPr>
          <p:nvPr>
            <p:ph type="sldNum" sz="quarter" idx="5"/>
          </p:nvPr>
        </p:nvSpPr>
        <p:spPr/>
        <p:txBody>
          <a:bodyPr/>
          <a:lstStyle/>
          <a:p>
            <a:fld id="{34B4E6FF-F642-4994-B3A5-D9123B02800B}" type="slidenum">
              <a:rPr lang="en-US" smtClean="0"/>
              <a:t>8</a:t>
            </a:fld>
            <a:endParaRPr lang="en-US"/>
          </a:p>
        </p:txBody>
      </p:sp>
    </p:spTree>
    <p:extLst>
      <p:ext uri="{BB962C8B-B14F-4D97-AF65-F5344CB8AC3E}">
        <p14:creationId xmlns:p14="http://schemas.microsoft.com/office/powerpoint/2010/main" val="275505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NOW REFLECTS NO NA and non-Jews</a:t>
            </a:r>
          </a:p>
          <a:p>
            <a:endParaRPr lang="en-US" dirty="0"/>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9</a:t>
            </a:fld>
            <a:endParaRPr lang="en-US"/>
          </a:p>
        </p:txBody>
      </p:sp>
    </p:spTree>
    <p:extLst>
      <p:ext uri="{BB962C8B-B14F-4D97-AF65-F5344CB8AC3E}">
        <p14:creationId xmlns:p14="http://schemas.microsoft.com/office/powerpoint/2010/main" val="405631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NOW REFLECTS NO NA and non-Jews</a:t>
            </a:r>
          </a:p>
          <a:p>
            <a:endParaRPr lang="en-US" dirty="0"/>
          </a:p>
          <a:p>
            <a:endParaRPr lang="en-US" dirty="0"/>
          </a:p>
        </p:txBody>
      </p:sp>
      <p:sp>
        <p:nvSpPr>
          <p:cNvPr id="4" name="Slide Number Placeholder 3"/>
          <p:cNvSpPr>
            <a:spLocks noGrp="1"/>
          </p:cNvSpPr>
          <p:nvPr>
            <p:ph type="sldNum" sz="quarter" idx="5"/>
          </p:nvPr>
        </p:nvSpPr>
        <p:spPr/>
        <p:txBody>
          <a:bodyPr/>
          <a:lstStyle/>
          <a:p>
            <a:fld id="{34B4E6FF-F642-4994-B3A5-D9123B02800B}" type="slidenum">
              <a:rPr lang="en-US" smtClean="0"/>
              <a:t>10</a:t>
            </a:fld>
            <a:endParaRPr lang="en-US"/>
          </a:p>
        </p:txBody>
      </p:sp>
    </p:spTree>
    <p:extLst>
      <p:ext uri="{BB962C8B-B14F-4D97-AF65-F5344CB8AC3E}">
        <p14:creationId xmlns:p14="http://schemas.microsoft.com/office/powerpoint/2010/main" val="333373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7F5-20D5-4121-B8DA-6B78CB479821}"/>
              </a:ext>
            </a:extLst>
          </p:cNvPr>
          <p:cNvSpPr>
            <a:spLocks noGrp="1"/>
          </p:cNvSpPr>
          <p:nvPr>
            <p:ph type="ctrTitle"/>
          </p:nvPr>
        </p:nvSpPr>
        <p:spPr>
          <a:xfrm>
            <a:off x="609599" y="1130156"/>
            <a:ext cx="5692390" cy="2387600"/>
          </a:xfrm>
        </p:spPr>
        <p:txBody>
          <a:bodyPr anchor="b">
            <a:normAutofit/>
          </a:bodyPr>
          <a:lstStyle>
            <a:lvl1pPr algn="l">
              <a:defRPr sz="3200" b="1">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8E06ED-4D76-4B97-BE9F-D0D106F9E97D}"/>
              </a:ext>
            </a:extLst>
          </p:cNvPr>
          <p:cNvSpPr>
            <a:spLocks noGrp="1"/>
          </p:cNvSpPr>
          <p:nvPr>
            <p:ph type="subTitle" idx="1"/>
          </p:nvPr>
        </p:nvSpPr>
        <p:spPr>
          <a:xfrm>
            <a:off x="609599" y="3993789"/>
            <a:ext cx="5692390"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raphic 6">
            <a:extLst>
              <a:ext uri="{FF2B5EF4-FFF2-40B4-BE49-F238E27FC236}">
                <a16:creationId xmlns:a16="http://schemas.microsoft.com/office/drawing/2014/main" id="{D4D42EBB-E441-4587-B236-519C785D9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3722615"/>
            <a:ext cx="5772150" cy="152400"/>
          </a:xfrm>
          <a:prstGeom prst="rect">
            <a:avLst/>
          </a:prstGeom>
        </p:spPr>
      </p:pic>
      <p:pic>
        <p:nvPicPr>
          <p:cNvPr id="8" name="Graphic 7">
            <a:extLst>
              <a:ext uri="{FF2B5EF4-FFF2-40B4-BE49-F238E27FC236}">
                <a16:creationId xmlns:a16="http://schemas.microsoft.com/office/drawing/2014/main" id="{E2A1E4CA-C263-42F2-B885-EB87033AA7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3722615"/>
            <a:ext cx="5772150" cy="152400"/>
          </a:xfrm>
          <a:prstGeom prst="rect">
            <a:avLst/>
          </a:prstGeom>
        </p:spPr>
      </p:pic>
    </p:spTree>
    <p:extLst>
      <p:ext uri="{BB962C8B-B14F-4D97-AF65-F5344CB8AC3E}">
        <p14:creationId xmlns:p14="http://schemas.microsoft.com/office/powerpoint/2010/main" val="39906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D8B9-0C92-456E-B93D-4F3797B6E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C2DFAA-6266-4F3C-84F3-4B3EE46C2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F0603-47BF-44B0-874F-2BDDB5376171}"/>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5" name="Footer Placeholder 4">
            <a:extLst>
              <a:ext uri="{FF2B5EF4-FFF2-40B4-BE49-F238E27FC236}">
                <a16:creationId xmlns:a16="http://schemas.microsoft.com/office/drawing/2014/main" id="{8DA6C39E-8070-4032-BB9B-65753F799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E8012-CFCF-47B3-B23C-936812068313}"/>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4163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5576B-CD31-4676-BB0B-B205A09E1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75AE81-376D-4D59-86EF-231821193E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B7584-B05C-4375-881B-1A57D368C3A4}"/>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5" name="Footer Placeholder 4">
            <a:extLst>
              <a:ext uri="{FF2B5EF4-FFF2-40B4-BE49-F238E27FC236}">
                <a16:creationId xmlns:a16="http://schemas.microsoft.com/office/drawing/2014/main" id="{286DAA00-E0F7-4C14-BCA8-762383760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64EB7-DAD0-4867-9E7D-8BD34D5582F7}"/>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81799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lin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D8E0-894C-45D2-9A64-3E01876024E1}"/>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FB08A42-D2F7-4846-8B13-845BD3917E33}"/>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4" name="Footer Placeholder 3">
            <a:extLst>
              <a:ext uri="{FF2B5EF4-FFF2-40B4-BE49-F238E27FC236}">
                <a16:creationId xmlns:a16="http://schemas.microsoft.com/office/drawing/2014/main" id="{C756F08E-4455-458D-B31A-A1699E3EC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9AAF0-94FF-4201-89FC-19AA62041986}"/>
              </a:ext>
            </a:extLst>
          </p:cNvPr>
          <p:cNvSpPr>
            <a:spLocks noGrp="1"/>
          </p:cNvSpPr>
          <p:nvPr>
            <p:ph type="sldNum" sz="quarter" idx="12"/>
          </p:nvPr>
        </p:nvSpPr>
        <p:spPr/>
        <p:txBody>
          <a:bodyPr/>
          <a:lstStyle/>
          <a:p>
            <a:fld id="{955663E1-FE38-4473-9888-31ACD107FFBB}" type="slidenum">
              <a:rPr lang="en-US" smtClean="0"/>
              <a:t>‹N°›</a:t>
            </a:fld>
            <a:endParaRPr lang="en-US"/>
          </a:p>
        </p:txBody>
      </p:sp>
      <p:sp>
        <p:nvSpPr>
          <p:cNvPr id="7" name="Content Placeholder 6">
            <a:extLst>
              <a:ext uri="{FF2B5EF4-FFF2-40B4-BE49-F238E27FC236}">
                <a16:creationId xmlns:a16="http://schemas.microsoft.com/office/drawing/2014/main" id="{A8D2AE39-7F99-468A-B34E-A6E321CF3649}"/>
              </a:ext>
            </a:extLst>
          </p:cNvPr>
          <p:cNvSpPr>
            <a:spLocks noGrp="1"/>
          </p:cNvSpPr>
          <p:nvPr>
            <p:ph sz="quarter" idx="13"/>
          </p:nvPr>
        </p:nvSpPr>
        <p:spPr>
          <a:xfrm>
            <a:off x="838200" y="2238998"/>
            <a:ext cx="10618788" cy="3845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427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06B1-127B-4075-A41C-7250E7F030DE}"/>
              </a:ext>
            </a:extLst>
          </p:cNvPr>
          <p:cNvSpPr>
            <a:spLocks noGrp="1"/>
          </p:cNvSpPr>
          <p:nvPr>
            <p:ph type="title"/>
          </p:nvPr>
        </p:nvSpPr>
        <p:spPr>
          <a:xfrm>
            <a:off x="838200" y="2766218"/>
            <a:ext cx="10515600" cy="1325563"/>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33503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3">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B4B7-F277-45CA-B83E-AB19A804B047}"/>
              </a:ext>
            </a:extLst>
          </p:cNvPr>
          <p:cNvSpPr>
            <a:spLocks noGrp="1"/>
          </p:cNvSpPr>
          <p:nvPr>
            <p:ph type="title"/>
          </p:nvPr>
        </p:nvSpPr>
        <p:spPr>
          <a:xfrm>
            <a:off x="1308219" y="4492744"/>
            <a:ext cx="10515600" cy="1325563"/>
          </a:xfrm>
        </p:spPr>
        <p:txBody>
          <a:bodyP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197046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3)">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0793885-F15B-4A41-86D9-D40761DB3B8C}"/>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4" name="Footer Placeholder 3">
            <a:extLst>
              <a:ext uri="{FF2B5EF4-FFF2-40B4-BE49-F238E27FC236}">
                <a16:creationId xmlns:a16="http://schemas.microsoft.com/office/drawing/2014/main" id="{8872024E-6CED-46A8-BAAE-4C5FAD8E9B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64BEC-46EB-46D4-B606-0AC60762A7EA}"/>
              </a:ext>
            </a:extLst>
          </p:cNvPr>
          <p:cNvSpPr>
            <a:spLocks noGrp="1"/>
          </p:cNvSpPr>
          <p:nvPr>
            <p:ph type="sldNum" sz="quarter" idx="12"/>
          </p:nvPr>
        </p:nvSpPr>
        <p:spPr/>
        <p:txBody>
          <a:bodyPr/>
          <a:lstStyle/>
          <a:p>
            <a:fld id="{955663E1-FE38-4473-9888-31ACD107FFBB}" type="slidenum">
              <a:rPr lang="en-US" smtClean="0"/>
              <a:t>‹N°›</a:t>
            </a:fld>
            <a:endParaRPr lang="en-US"/>
          </a:p>
        </p:txBody>
      </p:sp>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6" name="Text Placeholder 25">
            <a:extLst>
              <a:ext uri="{FF2B5EF4-FFF2-40B4-BE49-F238E27FC236}">
                <a16:creationId xmlns:a16="http://schemas.microsoft.com/office/drawing/2014/main" id="{91699DCA-F15E-4160-A4E7-920E3A7CCF3E}"/>
              </a:ext>
            </a:extLst>
          </p:cNvPr>
          <p:cNvSpPr>
            <a:spLocks noGrp="1"/>
          </p:cNvSpPr>
          <p:nvPr>
            <p:ph type="body" sz="quarter" idx="13" hasCustomPrompt="1"/>
          </p:nvPr>
        </p:nvSpPr>
        <p:spPr>
          <a:xfrm>
            <a:off x="4078126" y="3946685"/>
            <a:ext cx="4503953" cy="365125"/>
          </a:xfrm>
        </p:spPr>
        <p:txBody>
          <a:bodyPr>
            <a:normAutofit/>
          </a:bodyPr>
          <a:lstStyle>
            <a:lvl1pPr marL="0" indent="0">
              <a:buNone/>
              <a:defRPr sz="1600"/>
            </a:lvl1pPr>
          </a:lstStyle>
          <a:p>
            <a:pPr lvl="0"/>
            <a:r>
              <a:rPr lang="en-US" dirty="0"/>
              <a:t>Text here</a:t>
            </a:r>
          </a:p>
        </p:txBody>
      </p:sp>
      <p:sp>
        <p:nvSpPr>
          <p:cNvPr id="17" name="Text Placeholder 25">
            <a:extLst>
              <a:ext uri="{FF2B5EF4-FFF2-40B4-BE49-F238E27FC236}">
                <a16:creationId xmlns:a16="http://schemas.microsoft.com/office/drawing/2014/main" id="{8300C883-95E5-4D7F-B003-280D9F56BBE9}"/>
              </a:ext>
            </a:extLst>
          </p:cNvPr>
          <p:cNvSpPr>
            <a:spLocks noGrp="1"/>
          </p:cNvSpPr>
          <p:nvPr>
            <p:ph type="body" sz="quarter" idx="14" hasCustomPrompt="1"/>
          </p:nvPr>
        </p:nvSpPr>
        <p:spPr>
          <a:xfrm>
            <a:off x="4078126" y="2953475"/>
            <a:ext cx="4503953" cy="365125"/>
          </a:xfrm>
        </p:spPr>
        <p:txBody>
          <a:bodyPr>
            <a:normAutofit/>
          </a:bodyPr>
          <a:lstStyle>
            <a:lvl1pPr marL="0" indent="0">
              <a:buNone/>
              <a:defRPr sz="1600"/>
            </a:lvl1pPr>
          </a:lstStyle>
          <a:p>
            <a:pPr lvl="0"/>
            <a:r>
              <a:rPr lang="en-US" dirty="0"/>
              <a:t>Text here</a:t>
            </a:r>
          </a:p>
        </p:txBody>
      </p:sp>
      <p:sp>
        <p:nvSpPr>
          <p:cNvPr id="18" name="Text Placeholder 25">
            <a:extLst>
              <a:ext uri="{FF2B5EF4-FFF2-40B4-BE49-F238E27FC236}">
                <a16:creationId xmlns:a16="http://schemas.microsoft.com/office/drawing/2014/main" id="{534A67A5-8DBD-4BD8-AF31-2F5DBF577BD1}"/>
              </a:ext>
            </a:extLst>
          </p:cNvPr>
          <p:cNvSpPr>
            <a:spLocks noGrp="1"/>
          </p:cNvSpPr>
          <p:nvPr>
            <p:ph type="body" sz="quarter" idx="15" hasCustomPrompt="1"/>
          </p:nvPr>
        </p:nvSpPr>
        <p:spPr>
          <a:xfrm>
            <a:off x="4078126" y="2032993"/>
            <a:ext cx="4503953" cy="365125"/>
          </a:xfrm>
        </p:spPr>
        <p:txBody>
          <a:bodyPr>
            <a:normAutofit/>
          </a:bodyPr>
          <a:lstStyle>
            <a:lvl1pPr marL="0" indent="0">
              <a:buNone/>
              <a:defRPr sz="1600"/>
            </a:lvl1pPr>
          </a:lstStyle>
          <a:p>
            <a:pPr lvl="0"/>
            <a:r>
              <a:rPr lang="en-US" dirty="0"/>
              <a:t>Text here</a:t>
            </a:r>
          </a:p>
        </p:txBody>
      </p:sp>
      <p:cxnSp>
        <p:nvCxnSpPr>
          <p:cNvPr id="20" name="Straight Connector 19">
            <a:extLst>
              <a:ext uri="{FF2B5EF4-FFF2-40B4-BE49-F238E27FC236}">
                <a16:creationId xmlns:a16="http://schemas.microsoft.com/office/drawing/2014/main" id="{1BE01009-980A-4B9F-89DF-E797140E1766}"/>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6C8E3FF-5795-460F-9DE8-CD5276E961F1}"/>
              </a:ext>
            </a:extLst>
          </p:cNvPr>
          <p:cNvSpPr/>
          <p:nvPr userDrawn="1"/>
        </p:nvSpPr>
        <p:spPr>
          <a:xfrm>
            <a:off x="3519596" y="2971410"/>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2" name="Oval 21">
            <a:extLst>
              <a:ext uri="{FF2B5EF4-FFF2-40B4-BE49-F238E27FC236}">
                <a16:creationId xmlns:a16="http://schemas.microsoft.com/office/drawing/2014/main" id="{ED5D3538-13C3-4DB8-8C5E-03A74610A8AF}"/>
              </a:ext>
            </a:extLst>
          </p:cNvPr>
          <p:cNvSpPr/>
          <p:nvPr userDrawn="1"/>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3" name="Oval 22">
            <a:extLst>
              <a:ext uri="{FF2B5EF4-FFF2-40B4-BE49-F238E27FC236}">
                <a16:creationId xmlns:a16="http://schemas.microsoft.com/office/drawing/2014/main" id="{FFE36CC2-155E-408A-891F-913266714E9B}"/>
              </a:ext>
            </a:extLst>
          </p:cNvPr>
          <p:cNvSpPr/>
          <p:nvPr userDrawn="1"/>
        </p:nvSpPr>
        <p:spPr>
          <a:xfrm>
            <a:off x="3519596" y="4026967"/>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5" name="Title 1">
            <a:extLst>
              <a:ext uri="{FF2B5EF4-FFF2-40B4-BE49-F238E27FC236}">
                <a16:creationId xmlns:a16="http://schemas.microsoft.com/office/drawing/2014/main" id="{B9885C89-7A2B-4813-B0D8-95C9B2F1B205}"/>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Tree>
    <p:extLst>
      <p:ext uri="{BB962C8B-B14F-4D97-AF65-F5344CB8AC3E}">
        <p14:creationId xmlns:p14="http://schemas.microsoft.com/office/powerpoint/2010/main" val="232866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line (4)">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0793885-F15B-4A41-86D9-D40761DB3B8C}"/>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4" name="Footer Placeholder 3">
            <a:extLst>
              <a:ext uri="{FF2B5EF4-FFF2-40B4-BE49-F238E27FC236}">
                <a16:creationId xmlns:a16="http://schemas.microsoft.com/office/drawing/2014/main" id="{8872024E-6CED-46A8-BAAE-4C5FAD8E9B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64BEC-46EB-46D4-B606-0AC60762A7EA}"/>
              </a:ext>
            </a:extLst>
          </p:cNvPr>
          <p:cNvSpPr>
            <a:spLocks noGrp="1"/>
          </p:cNvSpPr>
          <p:nvPr>
            <p:ph type="sldNum" sz="quarter" idx="12"/>
          </p:nvPr>
        </p:nvSpPr>
        <p:spPr/>
        <p:txBody>
          <a:bodyPr/>
          <a:lstStyle/>
          <a:p>
            <a:fld id="{955663E1-FE38-4473-9888-31ACD107FFBB}" type="slidenum">
              <a:rPr lang="en-US" smtClean="0"/>
              <a:t>‹N°›</a:t>
            </a:fld>
            <a:endParaRPr lang="en-US"/>
          </a:p>
        </p:txBody>
      </p:sp>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6" name="Text Placeholder 25">
            <a:extLst>
              <a:ext uri="{FF2B5EF4-FFF2-40B4-BE49-F238E27FC236}">
                <a16:creationId xmlns:a16="http://schemas.microsoft.com/office/drawing/2014/main" id="{91699DCA-F15E-4160-A4E7-920E3A7CCF3E}"/>
              </a:ext>
            </a:extLst>
          </p:cNvPr>
          <p:cNvSpPr>
            <a:spLocks noGrp="1"/>
          </p:cNvSpPr>
          <p:nvPr>
            <p:ph type="body" sz="quarter" idx="13" hasCustomPrompt="1"/>
          </p:nvPr>
        </p:nvSpPr>
        <p:spPr>
          <a:xfrm>
            <a:off x="4078126" y="3618507"/>
            <a:ext cx="4503953" cy="365125"/>
          </a:xfrm>
        </p:spPr>
        <p:txBody>
          <a:bodyPr>
            <a:normAutofit/>
          </a:bodyPr>
          <a:lstStyle>
            <a:lvl1pPr marL="0" indent="0">
              <a:buNone/>
              <a:defRPr sz="1600"/>
            </a:lvl1pPr>
          </a:lstStyle>
          <a:p>
            <a:pPr lvl="0"/>
            <a:r>
              <a:rPr lang="en-US" dirty="0"/>
              <a:t>Text here</a:t>
            </a:r>
          </a:p>
        </p:txBody>
      </p:sp>
      <p:sp>
        <p:nvSpPr>
          <p:cNvPr id="17" name="Text Placeholder 25">
            <a:extLst>
              <a:ext uri="{FF2B5EF4-FFF2-40B4-BE49-F238E27FC236}">
                <a16:creationId xmlns:a16="http://schemas.microsoft.com/office/drawing/2014/main" id="{8300C883-95E5-4D7F-B003-280D9F56BBE9}"/>
              </a:ext>
            </a:extLst>
          </p:cNvPr>
          <p:cNvSpPr>
            <a:spLocks noGrp="1"/>
          </p:cNvSpPr>
          <p:nvPr>
            <p:ph type="body" sz="quarter" idx="14" hasCustomPrompt="1"/>
          </p:nvPr>
        </p:nvSpPr>
        <p:spPr>
          <a:xfrm>
            <a:off x="4078126" y="2825750"/>
            <a:ext cx="4503953" cy="365125"/>
          </a:xfrm>
        </p:spPr>
        <p:txBody>
          <a:bodyPr>
            <a:normAutofit/>
          </a:bodyPr>
          <a:lstStyle>
            <a:lvl1pPr marL="0" indent="0">
              <a:buNone/>
              <a:defRPr sz="1600"/>
            </a:lvl1pPr>
          </a:lstStyle>
          <a:p>
            <a:pPr lvl="0"/>
            <a:r>
              <a:rPr lang="en-US" dirty="0"/>
              <a:t>Text here</a:t>
            </a:r>
          </a:p>
        </p:txBody>
      </p:sp>
      <p:sp>
        <p:nvSpPr>
          <p:cNvPr id="18" name="Text Placeholder 25">
            <a:extLst>
              <a:ext uri="{FF2B5EF4-FFF2-40B4-BE49-F238E27FC236}">
                <a16:creationId xmlns:a16="http://schemas.microsoft.com/office/drawing/2014/main" id="{534A67A5-8DBD-4BD8-AF31-2F5DBF577BD1}"/>
              </a:ext>
            </a:extLst>
          </p:cNvPr>
          <p:cNvSpPr>
            <a:spLocks noGrp="1"/>
          </p:cNvSpPr>
          <p:nvPr>
            <p:ph type="body" sz="quarter" idx="15" hasCustomPrompt="1"/>
          </p:nvPr>
        </p:nvSpPr>
        <p:spPr>
          <a:xfrm>
            <a:off x="4078126" y="2032993"/>
            <a:ext cx="4503953" cy="365125"/>
          </a:xfrm>
        </p:spPr>
        <p:txBody>
          <a:bodyPr>
            <a:normAutofit/>
          </a:bodyPr>
          <a:lstStyle>
            <a:lvl1pPr marL="0" indent="0">
              <a:buNone/>
              <a:defRPr sz="1600"/>
            </a:lvl1pPr>
          </a:lstStyle>
          <a:p>
            <a:pPr lvl="0"/>
            <a:r>
              <a:rPr lang="en-US" dirty="0"/>
              <a:t>Text here</a:t>
            </a:r>
          </a:p>
        </p:txBody>
      </p:sp>
      <p:sp>
        <p:nvSpPr>
          <p:cNvPr id="19" name="Text Placeholder 25">
            <a:extLst>
              <a:ext uri="{FF2B5EF4-FFF2-40B4-BE49-F238E27FC236}">
                <a16:creationId xmlns:a16="http://schemas.microsoft.com/office/drawing/2014/main" id="{4F41CB77-B811-463E-92A3-BC4D508D6C32}"/>
              </a:ext>
            </a:extLst>
          </p:cNvPr>
          <p:cNvSpPr>
            <a:spLocks noGrp="1"/>
          </p:cNvSpPr>
          <p:nvPr>
            <p:ph type="body" sz="quarter" idx="16" hasCustomPrompt="1"/>
          </p:nvPr>
        </p:nvSpPr>
        <p:spPr>
          <a:xfrm>
            <a:off x="4078126" y="4411265"/>
            <a:ext cx="4503953" cy="365125"/>
          </a:xfrm>
        </p:spPr>
        <p:txBody>
          <a:bodyPr>
            <a:normAutofit/>
          </a:bodyPr>
          <a:lstStyle>
            <a:lvl1pPr marL="0" indent="0">
              <a:buNone/>
              <a:defRPr sz="1600"/>
            </a:lvl1pPr>
          </a:lstStyle>
          <a:p>
            <a:pPr lvl="0"/>
            <a:r>
              <a:rPr lang="en-US" dirty="0"/>
              <a:t>Text here</a:t>
            </a:r>
          </a:p>
        </p:txBody>
      </p:sp>
      <p:cxnSp>
        <p:nvCxnSpPr>
          <p:cNvPr id="20" name="Straight Connector 19">
            <a:extLst>
              <a:ext uri="{FF2B5EF4-FFF2-40B4-BE49-F238E27FC236}">
                <a16:creationId xmlns:a16="http://schemas.microsoft.com/office/drawing/2014/main" id="{1BE01009-980A-4B9F-89DF-E797140E1766}"/>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6C8E3FF-5795-460F-9DE8-CD5276E961F1}"/>
              </a:ext>
            </a:extLst>
          </p:cNvPr>
          <p:cNvSpPr/>
          <p:nvPr userDrawn="1"/>
        </p:nvSpPr>
        <p:spPr>
          <a:xfrm>
            <a:off x="3519596" y="2851712"/>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2" name="Oval 21">
            <a:extLst>
              <a:ext uri="{FF2B5EF4-FFF2-40B4-BE49-F238E27FC236}">
                <a16:creationId xmlns:a16="http://schemas.microsoft.com/office/drawing/2014/main" id="{ED5D3538-13C3-4DB8-8C5E-03A74610A8AF}"/>
              </a:ext>
            </a:extLst>
          </p:cNvPr>
          <p:cNvSpPr/>
          <p:nvPr userDrawn="1"/>
        </p:nvSpPr>
        <p:spPr>
          <a:xfrm>
            <a:off x="3519610" y="20329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3" name="Oval 22">
            <a:extLst>
              <a:ext uri="{FF2B5EF4-FFF2-40B4-BE49-F238E27FC236}">
                <a16:creationId xmlns:a16="http://schemas.microsoft.com/office/drawing/2014/main" id="{FFE36CC2-155E-408A-891F-913266714E9B}"/>
              </a:ext>
            </a:extLst>
          </p:cNvPr>
          <p:cNvSpPr/>
          <p:nvPr userDrawn="1"/>
        </p:nvSpPr>
        <p:spPr>
          <a:xfrm>
            <a:off x="3519596" y="3618507"/>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4" name="Oval 23">
            <a:extLst>
              <a:ext uri="{FF2B5EF4-FFF2-40B4-BE49-F238E27FC236}">
                <a16:creationId xmlns:a16="http://schemas.microsoft.com/office/drawing/2014/main" id="{705C5945-2809-413C-A0DE-F32B11D2CC08}"/>
              </a:ext>
            </a:extLst>
          </p:cNvPr>
          <p:cNvSpPr/>
          <p:nvPr userDrawn="1"/>
        </p:nvSpPr>
        <p:spPr>
          <a:xfrm>
            <a:off x="3519596" y="4402206"/>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5" name="Title 1">
            <a:extLst>
              <a:ext uri="{FF2B5EF4-FFF2-40B4-BE49-F238E27FC236}">
                <a16:creationId xmlns:a16="http://schemas.microsoft.com/office/drawing/2014/main" id="{B9885C89-7A2B-4813-B0D8-95C9B2F1B205}"/>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Tree>
    <p:extLst>
      <p:ext uri="{BB962C8B-B14F-4D97-AF65-F5344CB8AC3E}">
        <p14:creationId xmlns:p14="http://schemas.microsoft.com/office/powerpoint/2010/main" val="353605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line (5)">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488971" y="16118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26" name="Text Placeholder 25">
            <a:extLst>
              <a:ext uri="{FF2B5EF4-FFF2-40B4-BE49-F238E27FC236}">
                <a16:creationId xmlns:a16="http://schemas.microsoft.com/office/drawing/2014/main" id="{2400D85A-DBEA-40F0-BC45-B80BD452B441}"/>
              </a:ext>
            </a:extLst>
          </p:cNvPr>
          <p:cNvSpPr>
            <a:spLocks noGrp="1"/>
          </p:cNvSpPr>
          <p:nvPr>
            <p:ph type="body" sz="quarter" idx="13" hasCustomPrompt="1"/>
          </p:nvPr>
        </p:nvSpPr>
        <p:spPr>
          <a:xfrm>
            <a:off x="4038595" y="3164931"/>
            <a:ext cx="4503953" cy="365125"/>
          </a:xfrm>
        </p:spPr>
        <p:txBody>
          <a:bodyPr>
            <a:normAutofit/>
          </a:bodyPr>
          <a:lstStyle>
            <a:lvl1pPr marL="0" indent="0">
              <a:buNone/>
              <a:defRPr sz="1600"/>
            </a:lvl1pPr>
          </a:lstStyle>
          <a:p>
            <a:pPr lvl="0"/>
            <a:r>
              <a:rPr lang="en-US" dirty="0"/>
              <a:t>Text here</a:t>
            </a:r>
          </a:p>
        </p:txBody>
      </p:sp>
      <p:sp>
        <p:nvSpPr>
          <p:cNvPr id="27" name="Text Placeholder 25">
            <a:extLst>
              <a:ext uri="{FF2B5EF4-FFF2-40B4-BE49-F238E27FC236}">
                <a16:creationId xmlns:a16="http://schemas.microsoft.com/office/drawing/2014/main" id="{D4AB6D42-1937-4AF9-9C04-EC86DA0144BF}"/>
              </a:ext>
            </a:extLst>
          </p:cNvPr>
          <p:cNvSpPr>
            <a:spLocks noGrp="1"/>
          </p:cNvSpPr>
          <p:nvPr>
            <p:ph type="body" sz="quarter" idx="14" hasCustomPrompt="1"/>
          </p:nvPr>
        </p:nvSpPr>
        <p:spPr>
          <a:xfrm>
            <a:off x="4038595" y="2394336"/>
            <a:ext cx="4503953" cy="365125"/>
          </a:xfrm>
        </p:spPr>
        <p:txBody>
          <a:bodyPr>
            <a:normAutofit/>
          </a:bodyPr>
          <a:lstStyle>
            <a:lvl1pPr marL="0" indent="0">
              <a:buNone/>
              <a:defRPr sz="1600"/>
            </a:lvl1pPr>
          </a:lstStyle>
          <a:p>
            <a:pPr lvl="0"/>
            <a:r>
              <a:rPr lang="en-US" dirty="0"/>
              <a:t>Text here</a:t>
            </a:r>
          </a:p>
        </p:txBody>
      </p:sp>
      <p:sp>
        <p:nvSpPr>
          <p:cNvPr id="28" name="Text Placeholder 25">
            <a:extLst>
              <a:ext uri="{FF2B5EF4-FFF2-40B4-BE49-F238E27FC236}">
                <a16:creationId xmlns:a16="http://schemas.microsoft.com/office/drawing/2014/main" id="{2687AB48-4765-4266-A52C-4DEAA0D15B20}"/>
              </a:ext>
            </a:extLst>
          </p:cNvPr>
          <p:cNvSpPr>
            <a:spLocks noGrp="1"/>
          </p:cNvSpPr>
          <p:nvPr>
            <p:ph type="body" sz="quarter" idx="15" hasCustomPrompt="1"/>
          </p:nvPr>
        </p:nvSpPr>
        <p:spPr>
          <a:xfrm>
            <a:off x="4038595" y="1623741"/>
            <a:ext cx="4503953" cy="365125"/>
          </a:xfrm>
        </p:spPr>
        <p:txBody>
          <a:bodyPr>
            <a:normAutofit/>
          </a:bodyPr>
          <a:lstStyle>
            <a:lvl1pPr marL="0" indent="0">
              <a:buNone/>
              <a:defRPr sz="1600"/>
            </a:lvl1pPr>
          </a:lstStyle>
          <a:p>
            <a:pPr lvl="0"/>
            <a:r>
              <a:rPr lang="en-US" dirty="0"/>
              <a:t>Text here</a:t>
            </a:r>
          </a:p>
        </p:txBody>
      </p:sp>
      <p:sp>
        <p:nvSpPr>
          <p:cNvPr id="29" name="Text Placeholder 25">
            <a:extLst>
              <a:ext uri="{FF2B5EF4-FFF2-40B4-BE49-F238E27FC236}">
                <a16:creationId xmlns:a16="http://schemas.microsoft.com/office/drawing/2014/main" id="{59C16443-C391-41A2-B179-D286C473DB15}"/>
              </a:ext>
            </a:extLst>
          </p:cNvPr>
          <p:cNvSpPr>
            <a:spLocks noGrp="1"/>
          </p:cNvSpPr>
          <p:nvPr>
            <p:ph type="body" sz="quarter" idx="16" hasCustomPrompt="1"/>
          </p:nvPr>
        </p:nvSpPr>
        <p:spPr>
          <a:xfrm>
            <a:off x="4038595" y="3935526"/>
            <a:ext cx="4503953" cy="365125"/>
          </a:xfrm>
        </p:spPr>
        <p:txBody>
          <a:bodyPr>
            <a:normAutofit/>
          </a:bodyPr>
          <a:lstStyle>
            <a:lvl1pPr marL="0" indent="0">
              <a:buNone/>
              <a:defRPr sz="1600"/>
            </a:lvl1pPr>
          </a:lstStyle>
          <a:p>
            <a:pPr lvl="0"/>
            <a:r>
              <a:rPr lang="en-US" dirty="0"/>
              <a:t>Text here</a:t>
            </a:r>
          </a:p>
        </p:txBody>
      </p:sp>
      <p:sp>
        <p:nvSpPr>
          <p:cNvPr id="30" name="Text Placeholder 25">
            <a:extLst>
              <a:ext uri="{FF2B5EF4-FFF2-40B4-BE49-F238E27FC236}">
                <a16:creationId xmlns:a16="http://schemas.microsoft.com/office/drawing/2014/main" id="{A5BC22F0-F366-48DB-ADEA-846B234917DA}"/>
              </a:ext>
            </a:extLst>
          </p:cNvPr>
          <p:cNvSpPr>
            <a:spLocks noGrp="1"/>
          </p:cNvSpPr>
          <p:nvPr>
            <p:ph type="body" sz="quarter" idx="17" hasCustomPrompt="1"/>
          </p:nvPr>
        </p:nvSpPr>
        <p:spPr>
          <a:xfrm>
            <a:off x="4038595" y="4706120"/>
            <a:ext cx="4503953" cy="365125"/>
          </a:xfrm>
        </p:spPr>
        <p:txBody>
          <a:bodyPr>
            <a:normAutofit/>
          </a:bodyPr>
          <a:lstStyle>
            <a:lvl1pPr marL="0" indent="0">
              <a:buNone/>
              <a:defRPr sz="1600"/>
            </a:lvl1pPr>
          </a:lstStyle>
          <a:p>
            <a:pPr lvl="0"/>
            <a:r>
              <a:rPr lang="en-US" dirty="0"/>
              <a:t>Text here</a:t>
            </a:r>
          </a:p>
        </p:txBody>
      </p:sp>
      <p:cxnSp>
        <p:nvCxnSpPr>
          <p:cNvPr id="14" name="Straight Connector 13">
            <a:extLst>
              <a:ext uri="{FF2B5EF4-FFF2-40B4-BE49-F238E27FC236}">
                <a16:creationId xmlns:a16="http://schemas.microsoft.com/office/drawing/2014/main" id="{5C23C2A0-942B-453F-99AC-84A33E6730B1}"/>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B1CF0AC-E154-4C5B-913C-16B854ADB5AE}"/>
              </a:ext>
            </a:extLst>
          </p:cNvPr>
          <p:cNvSpPr/>
          <p:nvPr userDrawn="1"/>
        </p:nvSpPr>
        <p:spPr>
          <a:xfrm>
            <a:off x="3488957" y="2389393"/>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18" name="Oval 17">
            <a:extLst>
              <a:ext uri="{FF2B5EF4-FFF2-40B4-BE49-F238E27FC236}">
                <a16:creationId xmlns:a16="http://schemas.microsoft.com/office/drawing/2014/main" id="{E8E226E2-95BB-48AD-B835-C37D06E7D127}"/>
              </a:ext>
            </a:extLst>
          </p:cNvPr>
          <p:cNvSpPr/>
          <p:nvPr userDrawn="1"/>
        </p:nvSpPr>
        <p:spPr>
          <a:xfrm>
            <a:off x="3488971" y="1611893"/>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9" name="Oval 18">
            <a:extLst>
              <a:ext uri="{FF2B5EF4-FFF2-40B4-BE49-F238E27FC236}">
                <a16:creationId xmlns:a16="http://schemas.microsoft.com/office/drawing/2014/main" id="{2B72322E-F5D0-4AD3-9D0E-B9F8E8D227A8}"/>
              </a:ext>
            </a:extLst>
          </p:cNvPr>
          <p:cNvSpPr/>
          <p:nvPr userDrawn="1"/>
        </p:nvSpPr>
        <p:spPr>
          <a:xfrm>
            <a:off x="3488957" y="3164931"/>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0" name="Oval 19">
            <a:extLst>
              <a:ext uri="{FF2B5EF4-FFF2-40B4-BE49-F238E27FC236}">
                <a16:creationId xmlns:a16="http://schemas.microsoft.com/office/drawing/2014/main" id="{5A053393-D2AC-491A-93B9-2BA10D45FC5C}"/>
              </a:ext>
            </a:extLst>
          </p:cNvPr>
          <p:cNvSpPr/>
          <p:nvPr userDrawn="1"/>
        </p:nvSpPr>
        <p:spPr>
          <a:xfrm>
            <a:off x="3488957" y="3935526"/>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1" name="Title 1">
            <a:extLst>
              <a:ext uri="{FF2B5EF4-FFF2-40B4-BE49-F238E27FC236}">
                <a16:creationId xmlns:a16="http://schemas.microsoft.com/office/drawing/2014/main" id="{45EAB993-D7E2-482A-BAB1-85D1B2C63D2D}"/>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22" name="Oval 21">
            <a:extLst>
              <a:ext uri="{FF2B5EF4-FFF2-40B4-BE49-F238E27FC236}">
                <a16:creationId xmlns:a16="http://schemas.microsoft.com/office/drawing/2014/main" id="{972549D7-9BD5-4375-80BA-A3A21371E0E5}"/>
              </a:ext>
            </a:extLst>
          </p:cNvPr>
          <p:cNvSpPr/>
          <p:nvPr userDrawn="1"/>
        </p:nvSpPr>
        <p:spPr>
          <a:xfrm>
            <a:off x="3488957" y="4706120"/>
            <a:ext cx="287546" cy="269999"/>
          </a:xfrm>
          <a:prstGeom prst="ellipse">
            <a:avLst/>
          </a:prstGeom>
          <a:solidFill>
            <a:schemeClr val="bg1"/>
          </a:solidFill>
          <a:ln w="222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2"/>
                </a:solidFill>
                <a:latin typeface="+mj-lt"/>
              </a:rPr>
              <a:t>5</a:t>
            </a:r>
          </a:p>
        </p:txBody>
      </p:sp>
    </p:spTree>
    <p:extLst>
      <p:ext uri="{BB962C8B-B14F-4D97-AF65-F5344CB8AC3E}">
        <p14:creationId xmlns:p14="http://schemas.microsoft.com/office/powerpoint/2010/main" val="1257512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utline (6)">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E853ABD-84E7-4D9C-B366-B2260DBD8D72}"/>
              </a:ext>
            </a:extLst>
          </p:cNvPr>
          <p:cNvCxnSpPr>
            <a:cxnSpLocks/>
          </p:cNvCxnSpPr>
          <p:nvPr/>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0B6129F-099D-49BF-A2BB-2C77A08F0BE0}"/>
              </a:ext>
            </a:extLst>
          </p:cNvPr>
          <p:cNvSpPr/>
          <p:nvPr/>
        </p:nvSpPr>
        <p:spPr>
          <a:xfrm>
            <a:off x="3519610" y="1335164"/>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15" name="Title 1">
            <a:extLst>
              <a:ext uri="{FF2B5EF4-FFF2-40B4-BE49-F238E27FC236}">
                <a16:creationId xmlns:a16="http://schemas.microsoft.com/office/drawing/2014/main" id="{44BF5AA5-E2D6-4135-B5D1-C9034B9526B5}"/>
              </a:ext>
            </a:extLst>
          </p:cNvPr>
          <p:cNvSpPr txBox="1">
            <a:spLocks/>
          </p:cNvSpPr>
          <p:nvPr/>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19" name="Text Placeholder 25">
            <a:extLst>
              <a:ext uri="{FF2B5EF4-FFF2-40B4-BE49-F238E27FC236}">
                <a16:creationId xmlns:a16="http://schemas.microsoft.com/office/drawing/2014/main" id="{E7948EDC-0ADC-4347-86D3-9B2ED1311E21}"/>
              </a:ext>
            </a:extLst>
          </p:cNvPr>
          <p:cNvSpPr>
            <a:spLocks noGrp="1"/>
          </p:cNvSpPr>
          <p:nvPr>
            <p:ph type="body" sz="quarter" idx="13" hasCustomPrompt="1"/>
          </p:nvPr>
        </p:nvSpPr>
        <p:spPr>
          <a:xfrm>
            <a:off x="4074647" y="2886098"/>
            <a:ext cx="4503953" cy="365125"/>
          </a:xfrm>
        </p:spPr>
        <p:txBody>
          <a:bodyPr>
            <a:normAutofit/>
          </a:bodyPr>
          <a:lstStyle>
            <a:lvl1pPr marL="0" indent="0">
              <a:buNone/>
              <a:defRPr sz="1600"/>
            </a:lvl1pPr>
          </a:lstStyle>
          <a:p>
            <a:pPr lvl="0"/>
            <a:r>
              <a:rPr lang="en-US" dirty="0"/>
              <a:t>Text here</a:t>
            </a:r>
          </a:p>
        </p:txBody>
      </p:sp>
      <p:sp>
        <p:nvSpPr>
          <p:cNvPr id="20" name="Text Placeholder 25">
            <a:extLst>
              <a:ext uri="{FF2B5EF4-FFF2-40B4-BE49-F238E27FC236}">
                <a16:creationId xmlns:a16="http://schemas.microsoft.com/office/drawing/2014/main" id="{B6A01446-30CC-46B6-939E-5DCE9AA949BC}"/>
              </a:ext>
            </a:extLst>
          </p:cNvPr>
          <p:cNvSpPr>
            <a:spLocks noGrp="1"/>
          </p:cNvSpPr>
          <p:nvPr>
            <p:ph type="body" sz="quarter" idx="14" hasCustomPrompt="1"/>
          </p:nvPr>
        </p:nvSpPr>
        <p:spPr>
          <a:xfrm>
            <a:off x="4074647" y="2110631"/>
            <a:ext cx="4503953" cy="365125"/>
          </a:xfrm>
        </p:spPr>
        <p:txBody>
          <a:bodyPr>
            <a:normAutofit/>
          </a:bodyPr>
          <a:lstStyle>
            <a:lvl1pPr marL="0" indent="0">
              <a:buNone/>
              <a:defRPr sz="1600"/>
            </a:lvl1pPr>
          </a:lstStyle>
          <a:p>
            <a:pPr lvl="0"/>
            <a:r>
              <a:rPr lang="en-US" dirty="0"/>
              <a:t>Text here</a:t>
            </a:r>
          </a:p>
        </p:txBody>
      </p:sp>
      <p:sp>
        <p:nvSpPr>
          <p:cNvPr id="21" name="Text Placeholder 25">
            <a:extLst>
              <a:ext uri="{FF2B5EF4-FFF2-40B4-BE49-F238E27FC236}">
                <a16:creationId xmlns:a16="http://schemas.microsoft.com/office/drawing/2014/main" id="{2ABDF4C8-996A-431D-9D47-AC04D8138618}"/>
              </a:ext>
            </a:extLst>
          </p:cNvPr>
          <p:cNvSpPr>
            <a:spLocks noGrp="1"/>
          </p:cNvSpPr>
          <p:nvPr>
            <p:ph type="body" sz="quarter" idx="15" hasCustomPrompt="1"/>
          </p:nvPr>
        </p:nvSpPr>
        <p:spPr>
          <a:xfrm>
            <a:off x="4074647" y="1335164"/>
            <a:ext cx="4503953" cy="365125"/>
          </a:xfrm>
        </p:spPr>
        <p:txBody>
          <a:bodyPr>
            <a:normAutofit/>
          </a:bodyPr>
          <a:lstStyle>
            <a:lvl1pPr marL="0" indent="0">
              <a:buNone/>
              <a:defRPr sz="1600"/>
            </a:lvl1pPr>
          </a:lstStyle>
          <a:p>
            <a:pPr lvl="0"/>
            <a:r>
              <a:rPr lang="en-US" dirty="0"/>
              <a:t>Text here</a:t>
            </a:r>
          </a:p>
        </p:txBody>
      </p:sp>
      <p:sp>
        <p:nvSpPr>
          <p:cNvPr id="22" name="Text Placeholder 25">
            <a:extLst>
              <a:ext uri="{FF2B5EF4-FFF2-40B4-BE49-F238E27FC236}">
                <a16:creationId xmlns:a16="http://schemas.microsoft.com/office/drawing/2014/main" id="{29724D56-46DB-487E-BC74-2F1E6D85A2D2}"/>
              </a:ext>
            </a:extLst>
          </p:cNvPr>
          <p:cNvSpPr>
            <a:spLocks noGrp="1"/>
          </p:cNvSpPr>
          <p:nvPr>
            <p:ph type="body" sz="quarter" idx="16" hasCustomPrompt="1"/>
          </p:nvPr>
        </p:nvSpPr>
        <p:spPr>
          <a:xfrm>
            <a:off x="4074647" y="3661565"/>
            <a:ext cx="4503953" cy="365125"/>
          </a:xfrm>
        </p:spPr>
        <p:txBody>
          <a:bodyPr>
            <a:normAutofit/>
          </a:bodyPr>
          <a:lstStyle>
            <a:lvl1pPr marL="0" indent="0">
              <a:buNone/>
              <a:defRPr sz="1600"/>
            </a:lvl1pPr>
          </a:lstStyle>
          <a:p>
            <a:pPr lvl="0"/>
            <a:r>
              <a:rPr lang="en-US" dirty="0"/>
              <a:t>Text here</a:t>
            </a:r>
          </a:p>
        </p:txBody>
      </p:sp>
      <p:sp>
        <p:nvSpPr>
          <p:cNvPr id="23" name="Text Placeholder 25">
            <a:extLst>
              <a:ext uri="{FF2B5EF4-FFF2-40B4-BE49-F238E27FC236}">
                <a16:creationId xmlns:a16="http://schemas.microsoft.com/office/drawing/2014/main" id="{03B6457C-AB70-4C03-9C16-C290A7EB112C}"/>
              </a:ext>
            </a:extLst>
          </p:cNvPr>
          <p:cNvSpPr>
            <a:spLocks noGrp="1"/>
          </p:cNvSpPr>
          <p:nvPr>
            <p:ph type="body" sz="quarter" idx="17" hasCustomPrompt="1"/>
          </p:nvPr>
        </p:nvSpPr>
        <p:spPr>
          <a:xfrm>
            <a:off x="4074647" y="4437032"/>
            <a:ext cx="4503953" cy="365125"/>
          </a:xfrm>
        </p:spPr>
        <p:txBody>
          <a:bodyPr>
            <a:normAutofit/>
          </a:bodyPr>
          <a:lstStyle>
            <a:lvl1pPr marL="0" indent="0">
              <a:buNone/>
              <a:defRPr sz="1600"/>
            </a:lvl1pPr>
          </a:lstStyle>
          <a:p>
            <a:pPr lvl="0"/>
            <a:r>
              <a:rPr lang="en-US" dirty="0"/>
              <a:t>Text here</a:t>
            </a:r>
          </a:p>
        </p:txBody>
      </p:sp>
      <p:sp>
        <p:nvSpPr>
          <p:cNvPr id="24" name="Text Placeholder 25">
            <a:extLst>
              <a:ext uri="{FF2B5EF4-FFF2-40B4-BE49-F238E27FC236}">
                <a16:creationId xmlns:a16="http://schemas.microsoft.com/office/drawing/2014/main" id="{7444471C-9F18-4137-923D-D90530BCC97D}"/>
              </a:ext>
            </a:extLst>
          </p:cNvPr>
          <p:cNvSpPr>
            <a:spLocks noGrp="1"/>
          </p:cNvSpPr>
          <p:nvPr>
            <p:ph type="body" sz="quarter" idx="18" hasCustomPrompt="1"/>
          </p:nvPr>
        </p:nvSpPr>
        <p:spPr>
          <a:xfrm>
            <a:off x="4074647" y="5212497"/>
            <a:ext cx="4503953" cy="365125"/>
          </a:xfrm>
        </p:spPr>
        <p:txBody>
          <a:bodyPr>
            <a:normAutofit/>
          </a:bodyPr>
          <a:lstStyle>
            <a:lvl1pPr marL="0" indent="0">
              <a:buNone/>
              <a:defRPr sz="1600"/>
            </a:lvl1pPr>
          </a:lstStyle>
          <a:p>
            <a:pPr lvl="0"/>
            <a:r>
              <a:rPr lang="en-US" dirty="0"/>
              <a:t>Text here</a:t>
            </a:r>
          </a:p>
        </p:txBody>
      </p:sp>
      <p:cxnSp>
        <p:nvCxnSpPr>
          <p:cNvPr id="18" name="Straight Connector 17">
            <a:extLst>
              <a:ext uri="{FF2B5EF4-FFF2-40B4-BE49-F238E27FC236}">
                <a16:creationId xmlns:a16="http://schemas.microsoft.com/office/drawing/2014/main" id="{F6670F03-EC87-40C0-B34D-7A8B4E469A99}"/>
              </a:ext>
            </a:extLst>
          </p:cNvPr>
          <p:cNvCxnSpPr>
            <a:cxnSpLocks/>
          </p:cNvCxnSpPr>
          <p:nvPr userDrawn="1"/>
        </p:nvCxnSpPr>
        <p:spPr>
          <a:xfrm>
            <a:off x="3649438" y="0"/>
            <a:ext cx="0" cy="6858000"/>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1C2B8D8-6985-4D42-BEFE-B6F8A67E1D63}"/>
              </a:ext>
            </a:extLst>
          </p:cNvPr>
          <p:cNvSpPr/>
          <p:nvPr userDrawn="1"/>
        </p:nvSpPr>
        <p:spPr>
          <a:xfrm>
            <a:off x="3516116" y="2129073"/>
            <a:ext cx="287546" cy="269823"/>
          </a:xfrm>
          <a:prstGeom prst="ellipse">
            <a:avLst/>
          </a:prstGeom>
          <a:solidFill>
            <a:schemeClr val="bg1"/>
          </a:solidFill>
          <a:ln w="222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2</a:t>
            </a:r>
          </a:p>
        </p:txBody>
      </p:sp>
      <p:sp>
        <p:nvSpPr>
          <p:cNvPr id="26" name="Oval 25">
            <a:extLst>
              <a:ext uri="{FF2B5EF4-FFF2-40B4-BE49-F238E27FC236}">
                <a16:creationId xmlns:a16="http://schemas.microsoft.com/office/drawing/2014/main" id="{8ADE84AA-A443-4712-A206-B67E59995809}"/>
              </a:ext>
            </a:extLst>
          </p:cNvPr>
          <p:cNvSpPr/>
          <p:nvPr userDrawn="1"/>
        </p:nvSpPr>
        <p:spPr>
          <a:xfrm>
            <a:off x="3519610" y="1335164"/>
            <a:ext cx="287532" cy="269823"/>
          </a:xfrm>
          <a:prstGeom prst="ellipse">
            <a:avLst/>
          </a:prstGeom>
          <a:solidFill>
            <a:schemeClr val="bg1"/>
          </a:solidFill>
          <a:ln w="222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1</a:t>
            </a:r>
          </a:p>
        </p:txBody>
      </p:sp>
      <p:sp>
        <p:nvSpPr>
          <p:cNvPr id="27" name="Oval 26">
            <a:extLst>
              <a:ext uri="{FF2B5EF4-FFF2-40B4-BE49-F238E27FC236}">
                <a16:creationId xmlns:a16="http://schemas.microsoft.com/office/drawing/2014/main" id="{EA9124DE-0117-4C47-BA2D-3FDF02CE1F25}"/>
              </a:ext>
            </a:extLst>
          </p:cNvPr>
          <p:cNvSpPr/>
          <p:nvPr userDrawn="1"/>
        </p:nvSpPr>
        <p:spPr>
          <a:xfrm>
            <a:off x="3519596" y="2913633"/>
            <a:ext cx="287546" cy="269823"/>
          </a:xfrm>
          <a:prstGeom prst="ellipse">
            <a:avLst/>
          </a:prstGeom>
          <a:solidFill>
            <a:schemeClr val="bg1"/>
          </a:solidFill>
          <a:ln w="222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3</a:t>
            </a:r>
          </a:p>
        </p:txBody>
      </p:sp>
      <p:sp>
        <p:nvSpPr>
          <p:cNvPr id="28" name="Oval 27">
            <a:extLst>
              <a:ext uri="{FF2B5EF4-FFF2-40B4-BE49-F238E27FC236}">
                <a16:creationId xmlns:a16="http://schemas.microsoft.com/office/drawing/2014/main" id="{C654399D-8BF4-4735-8B05-9DAE11E38DEF}"/>
              </a:ext>
            </a:extLst>
          </p:cNvPr>
          <p:cNvSpPr/>
          <p:nvPr userDrawn="1"/>
        </p:nvSpPr>
        <p:spPr>
          <a:xfrm>
            <a:off x="3519596" y="3660762"/>
            <a:ext cx="287546" cy="269999"/>
          </a:xfrm>
          <a:prstGeom prst="ellipse">
            <a:avLst/>
          </a:prstGeom>
          <a:solidFill>
            <a:schemeClr val="bg1"/>
          </a:solidFill>
          <a:ln w="222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4</a:t>
            </a:r>
          </a:p>
        </p:txBody>
      </p:sp>
      <p:sp>
        <p:nvSpPr>
          <p:cNvPr id="29" name="Title 1">
            <a:extLst>
              <a:ext uri="{FF2B5EF4-FFF2-40B4-BE49-F238E27FC236}">
                <a16:creationId xmlns:a16="http://schemas.microsoft.com/office/drawing/2014/main" id="{8B197039-40C3-4344-8F4C-00EC29828190}"/>
              </a:ext>
            </a:extLst>
          </p:cNvPr>
          <p:cNvSpPr txBox="1">
            <a:spLocks/>
          </p:cNvSpPr>
          <p:nvPr userDrawn="1"/>
        </p:nvSpPr>
        <p:spPr>
          <a:xfrm>
            <a:off x="783120" y="2937616"/>
            <a:ext cx="1960080" cy="783772"/>
          </a:xfrm>
          <a:prstGeom prst="rect">
            <a:avLst/>
          </a:prstGeom>
        </p:spPr>
        <p:txBody>
          <a:bodyPr>
            <a:noAutofit/>
          </a:bodyPr>
          <a:lstStyle>
            <a:lvl1pPr algn="ctr" defTabSz="457200" rtl="0" eaLnBrk="1" latinLnBrk="0" hangingPunct="1">
              <a:spcBef>
                <a:spcPct val="0"/>
              </a:spcBef>
              <a:buNone/>
              <a:defRPr sz="3600" b="1" i="0" kern="1200">
                <a:solidFill>
                  <a:schemeClr val="accent2"/>
                </a:solidFill>
                <a:latin typeface="HK Grotesk Pro Medium AltJ" panose="00000600000000000000" pitchFamily="2" charset="0"/>
                <a:ea typeface="+mj-ea"/>
                <a:cs typeface="Verdana"/>
              </a:defRPr>
            </a:lvl1pPr>
          </a:lstStyle>
          <a:p>
            <a:pPr algn="l"/>
            <a:r>
              <a:rPr lang="en-US" b="0" dirty="0">
                <a:solidFill>
                  <a:schemeClr val="accent2"/>
                </a:solidFill>
                <a:latin typeface="HK Grotesk Pro AltJ" panose="00000500000000000000" pitchFamily="2" charset="0"/>
              </a:rPr>
              <a:t>Outline</a:t>
            </a:r>
          </a:p>
        </p:txBody>
      </p:sp>
      <p:sp>
        <p:nvSpPr>
          <p:cNvPr id="30" name="Oval 29">
            <a:extLst>
              <a:ext uri="{FF2B5EF4-FFF2-40B4-BE49-F238E27FC236}">
                <a16:creationId xmlns:a16="http://schemas.microsoft.com/office/drawing/2014/main" id="{467ACB6B-26C8-4357-8A22-2AEF23A79033}"/>
              </a:ext>
            </a:extLst>
          </p:cNvPr>
          <p:cNvSpPr/>
          <p:nvPr userDrawn="1"/>
        </p:nvSpPr>
        <p:spPr>
          <a:xfrm>
            <a:off x="3516116" y="4454847"/>
            <a:ext cx="287546" cy="269999"/>
          </a:xfrm>
          <a:prstGeom prst="ellipse">
            <a:avLst/>
          </a:prstGeom>
          <a:solidFill>
            <a:schemeClr val="bg1"/>
          </a:solidFill>
          <a:ln w="222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2"/>
                </a:solidFill>
                <a:latin typeface="+mj-lt"/>
              </a:rPr>
              <a:t>5</a:t>
            </a:r>
          </a:p>
        </p:txBody>
      </p:sp>
      <p:sp>
        <p:nvSpPr>
          <p:cNvPr id="31" name="Oval 30">
            <a:extLst>
              <a:ext uri="{FF2B5EF4-FFF2-40B4-BE49-F238E27FC236}">
                <a16:creationId xmlns:a16="http://schemas.microsoft.com/office/drawing/2014/main" id="{45373A18-A5F9-4BF9-8CEC-6D65AC06BEFA}"/>
              </a:ext>
            </a:extLst>
          </p:cNvPr>
          <p:cNvSpPr/>
          <p:nvPr userDrawn="1"/>
        </p:nvSpPr>
        <p:spPr>
          <a:xfrm>
            <a:off x="3516116" y="5239407"/>
            <a:ext cx="287546" cy="269999"/>
          </a:xfrm>
          <a:prstGeom prst="ellipse">
            <a:avLst/>
          </a:prstGeom>
          <a:solidFill>
            <a:schemeClr val="bg1"/>
          </a:solidFill>
          <a:ln w="22225" cap="flat" cmpd="sng" algn="ctr">
            <a:solidFill>
              <a:srgbClr val="AD83C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200" dirty="0">
                <a:solidFill>
                  <a:schemeClr val="tx1"/>
                </a:solidFill>
                <a:latin typeface="+mj-lt"/>
              </a:rPr>
              <a:t>6</a:t>
            </a:r>
          </a:p>
        </p:txBody>
      </p:sp>
    </p:spTree>
    <p:extLst>
      <p:ext uri="{BB962C8B-B14F-4D97-AF65-F5344CB8AC3E}">
        <p14:creationId xmlns:p14="http://schemas.microsoft.com/office/powerpoint/2010/main" val="1828010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F346A-3BBE-462A-A4FA-2849151EED1A}"/>
              </a:ext>
            </a:extLst>
          </p:cNvPr>
          <p:cNvSpPr/>
          <p:nvPr userDrawn="1"/>
        </p:nvSpPr>
        <p:spPr>
          <a:xfrm>
            <a:off x="0" y="0"/>
            <a:ext cx="7353896" cy="6858000"/>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AF6526B-CB7B-4CA2-984A-84EBC86C6D43}"/>
              </a:ext>
            </a:extLst>
          </p:cNvPr>
          <p:cNvCxnSpPr>
            <a:cxnSpLocks/>
          </p:cNvCxnSpPr>
          <p:nvPr userDrawn="1"/>
        </p:nvCxnSpPr>
        <p:spPr>
          <a:xfrm>
            <a:off x="7353896" y="14466"/>
            <a:ext cx="0" cy="6847003"/>
          </a:xfrm>
          <a:prstGeom prst="line">
            <a:avLst/>
          </a:prstGeom>
          <a:ln w="28575">
            <a:solidFill>
              <a:srgbClr val="00A499"/>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E720538-13A2-475A-AF03-3135DE7CAF95}"/>
              </a:ext>
            </a:extLst>
          </p:cNvPr>
          <p:cNvSpPr/>
          <p:nvPr userDrawn="1"/>
        </p:nvSpPr>
        <p:spPr>
          <a:xfrm>
            <a:off x="7216249" y="1386839"/>
            <a:ext cx="275296" cy="272026"/>
          </a:xfrm>
          <a:prstGeom prst="ellipse">
            <a:avLst/>
          </a:prstGeom>
          <a:solidFill>
            <a:srgbClr val="F4EEF7"/>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967CA6-46C5-403B-A7E9-94B1AA45D70F}"/>
              </a:ext>
            </a:extLst>
          </p:cNvPr>
          <p:cNvSpPr/>
          <p:nvPr userDrawn="1"/>
        </p:nvSpPr>
        <p:spPr>
          <a:xfrm>
            <a:off x="7216249" y="3362053"/>
            <a:ext cx="275296" cy="272026"/>
          </a:xfrm>
          <a:prstGeom prst="ellipse">
            <a:avLst/>
          </a:prstGeom>
          <a:solidFill>
            <a:srgbClr val="FDF5F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361990-A0B4-40DB-B247-FFCDAB96F1AD}"/>
              </a:ext>
            </a:extLst>
          </p:cNvPr>
          <p:cNvSpPr/>
          <p:nvPr userDrawn="1"/>
        </p:nvSpPr>
        <p:spPr>
          <a:xfrm>
            <a:off x="7216249" y="5185069"/>
            <a:ext cx="275296" cy="272026"/>
          </a:xfrm>
          <a:prstGeom prst="ellipse">
            <a:avLst/>
          </a:prstGeom>
          <a:solidFill>
            <a:srgbClr val="EDF6F9"/>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2D02C64-7159-43C5-8DBF-D8BAC914DEE4}"/>
              </a:ext>
            </a:extLst>
          </p:cNvPr>
          <p:cNvSpPr txBox="1">
            <a:spLocks/>
          </p:cNvSpPr>
          <p:nvPr userDrawn="1"/>
        </p:nvSpPr>
        <p:spPr>
          <a:xfrm>
            <a:off x="455208" y="1725915"/>
            <a:ext cx="6228433" cy="35951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100" kern="1200">
                <a:solidFill>
                  <a:schemeClr val="tx1"/>
                </a:solidFill>
                <a:latin typeface="+mj-lt"/>
                <a:ea typeface="+mj-ea"/>
                <a:cs typeface="+mj-cs"/>
              </a:defRPr>
            </a:lvl1pPr>
          </a:lstStyle>
          <a:p>
            <a:pPr algn="ctr"/>
            <a:r>
              <a:rPr lang="en-US" sz="8000" b="1" dirty="0">
                <a:solidFill>
                  <a:schemeClr val="accent1"/>
                </a:solidFill>
              </a:rPr>
              <a:t>Thank You!</a:t>
            </a:r>
            <a:endParaRPr lang="en-US" sz="7200" b="1" dirty="0">
              <a:solidFill>
                <a:schemeClr val="accent1"/>
              </a:solidFill>
            </a:endParaRPr>
          </a:p>
        </p:txBody>
      </p:sp>
      <p:pic>
        <p:nvPicPr>
          <p:cNvPr id="12" name="Graphic 11">
            <a:extLst>
              <a:ext uri="{FF2B5EF4-FFF2-40B4-BE49-F238E27FC236}">
                <a16:creationId xmlns:a16="http://schemas.microsoft.com/office/drawing/2014/main" id="{713F0DE6-1912-498E-869B-2AE66B0DC5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3871" y="2275723"/>
            <a:ext cx="2495550" cy="2495550"/>
          </a:xfrm>
          <a:prstGeom prst="rect">
            <a:avLst/>
          </a:prstGeom>
        </p:spPr>
      </p:pic>
    </p:spTree>
    <p:extLst>
      <p:ext uri="{BB962C8B-B14F-4D97-AF65-F5344CB8AC3E}">
        <p14:creationId xmlns:p14="http://schemas.microsoft.com/office/powerpoint/2010/main" val="312570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DC66-D5D7-4FF0-87D3-CB5E8C520AF0}"/>
              </a:ext>
            </a:extLst>
          </p:cNvPr>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8E45E6-45B7-43AE-9F1D-EE1B16B03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88FF9E3-E99E-400C-BC0D-CDAE92613B80}"/>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5" name="Footer Placeholder 4">
            <a:extLst>
              <a:ext uri="{FF2B5EF4-FFF2-40B4-BE49-F238E27FC236}">
                <a16:creationId xmlns:a16="http://schemas.microsoft.com/office/drawing/2014/main" id="{5B72E1A5-AFBD-4A73-8A8D-3200C0AEF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2FE27-CF32-4B68-9CEB-38E6EDD7EA47}"/>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6405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66CA3E-76E2-4033-980E-0843A1CF40E4}"/>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4" name="Footer Placeholder 3">
            <a:extLst>
              <a:ext uri="{FF2B5EF4-FFF2-40B4-BE49-F238E27FC236}">
                <a16:creationId xmlns:a16="http://schemas.microsoft.com/office/drawing/2014/main" id="{7D07B63E-2A85-4883-A5EF-FDB26F3022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D33FC-69D7-453E-B67B-88B6F8C05818}"/>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366459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4EDC-2A3B-4D2C-8FF3-66C61775DAA0}"/>
              </a:ext>
            </a:extLst>
          </p:cNvPr>
          <p:cNvSpPr>
            <a:spLocks noGrp="1"/>
          </p:cNvSpPr>
          <p:nvPr>
            <p:ph type="title"/>
          </p:nvPr>
        </p:nvSpPr>
        <p:spPr>
          <a:xfrm>
            <a:off x="2625506" y="2959352"/>
            <a:ext cx="8664071" cy="2852737"/>
          </a:xfrm>
        </p:spPr>
        <p:txBody>
          <a:bodyPr anchor="b">
            <a:normAutofit/>
          </a:bodyPr>
          <a:lstStyle>
            <a:lvl1pPr>
              <a:defRPr sz="7200">
                <a:solidFill>
                  <a:schemeClr val="accent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303771-FBF8-4FB3-BF3C-94CA73C166E3}"/>
              </a:ext>
            </a:extLst>
          </p:cNvPr>
          <p:cNvSpPr>
            <a:spLocks noGrp="1"/>
          </p:cNvSpPr>
          <p:nvPr>
            <p:ph type="body" idx="1"/>
          </p:nvPr>
        </p:nvSpPr>
        <p:spPr>
          <a:xfrm>
            <a:off x="2625505" y="5706728"/>
            <a:ext cx="866407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109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325F-601A-443A-BCC3-7BEE47795580}"/>
              </a:ext>
            </a:extLst>
          </p:cNvPr>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9233B4-33B1-420A-A28F-10C235F14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A420F-2C8A-49B7-BC0D-3461BB5F97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A3AC9-3108-4F71-98D8-14CE4C5CCE1C}"/>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6" name="Footer Placeholder 5">
            <a:extLst>
              <a:ext uri="{FF2B5EF4-FFF2-40B4-BE49-F238E27FC236}">
                <a16:creationId xmlns:a16="http://schemas.microsoft.com/office/drawing/2014/main" id="{8D056D24-4F8A-4319-BA68-3A23593E9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28193-8690-48B5-910D-71E338FBF2E0}"/>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20370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208C-EE02-4B6D-B348-29FBF897B0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5C756-7370-40B1-815A-1CDA7150A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F0570-2674-4E65-8214-743C2C710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29407-2B4C-4711-8C30-D0D7D5555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72FD-5CBF-4A74-9389-4D99E9AED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897CE7-F0FE-4BCD-B8D3-C7D6C3BDCB3B}"/>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8" name="Footer Placeholder 7">
            <a:extLst>
              <a:ext uri="{FF2B5EF4-FFF2-40B4-BE49-F238E27FC236}">
                <a16:creationId xmlns:a16="http://schemas.microsoft.com/office/drawing/2014/main" id="{7E21D3D7-28FB-4283-A793-50C963CB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4D7B66-8A09-42BD-BED4-F7F83CC0697C}"/>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49516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EF1F-9D3B-4296-B8F2-8C3EDB26AAC8}"/>
              </a:ext>
            </a:extLst>
          </p:cNvPr>
          <p:cNvSpPr>
            <a:spLocks noGrp="1"/>
          </p:cNvSpPr>
          <p:nvPr>
            <p:ph type="title"/>
          </p:nvPr>
        </p:nvSpPr>
        <p:spPr>
          <a:xfrm>
            <a:off x="376727" y="53620"/>
            <a:ext cx="10515600" cy="837488"/>
          </a:xfrm>
        </p:spPr>
        <p:txBody>
          <a:bodyPr>
            <a:normAutofit/>
          </a:bodyPr>
          <a:lstStyle>
            <a:lvl1pPr>
              <a:defRPr sz="2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51C58BD-0EBB-4609-80B9-DC391E3E766C}"/>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4" name="Footer Placeholder 3">
            <a:extLst>
              <a:ext uri="{FF2B5EF4-FFF2-40B4-BE49-F238E27FC236}">
                <a16:creationId xmlns:a16="http://schemas.microsoft.com/office/drawing/2014/main" id="{5BCA8985-1000-46F4-BDEA-113C32BDC0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57A1C5-BEB3-4367-9940-7C59D87F96B2}"/>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56814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A32B1-70DE-4D7F-8167-827DE7A2CADB}"/>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3" name="Footer Placeholder 2">
            <a:extLst>
              <a:ext uri="{FF2B5EF4-FFF2-40B4-BE49-F238E27FC236}">
                <a16:creationId xmlns:a16="http://schemas.microsoft.com/office/drawing/2014/main" id="{2EA82D6C-A800-4FC4-A0E9-C9998ACDED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2FF88B-40C9-461C-9786-135123276F58}"/>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75094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9601-D1EC-4333-8B81-8E75D5D2D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C5C9DC-1A48-461C-B141-24A45B9E0017}"/>
              </a:ext>
            </a:extLst>
          </p:cNvPr>
          <p:cNvSpPr>
            <a:spLocks noGrp="1"/>
          </p:cNvSpPr>
          <p:nvPr>
            <p:ph idx="1"/>
          </p:nvPr>
        </p:nvSpPr>
        <p:spPr>
          <a:xfrm>
            <a:off x="5183188" y="987425"/>
            <a:ext cx="6172200" cy="4873625"/>
          </a:xfrm>
        </p:spPr>
        <p:txBody>
          <a:bodyPr/>
          <a:lstStyle>
            <a:lvl1pPr marL="228600" indent="-228600">
              <a:buClr>
                <a:schemeClr val="accent2"/>
              </a:buClr>
              <a:buFont typeface="Courier New" panose="02070309020205020404" pitchFamily="49" charset="0"/>
              <a:buChar char="o"/>
              <a:defRPr sz="3200"/>
            </a:lvl1pPr>
            <a:lvl2pPr marL="685800" indent="-228600">
              <a:buClr>
                <a:schemeClr val="accent2"/>
              </a:buClr>
              <a:buFont typeface="Courier New" panose="02070309020205020404" pitchFamily="49" charset="0"/>
              <a:buChar char="o"/>
              <a:defRPr sz="2800"/>
            </a:lvl2pPr>
            <a:lvl3pPr marL="1143000" indent="-228600">
              <a:buClr>
                <a:schemeClr val="accent2"/>
              </a:buClr>
              <a:buFont typeface="Courier New" panose="02070309020205020404" pitchFamily="49" charset="0"/>
              <a:buChar char="o"/>
              <a:defRPr sz="2400"/>
            </a:lvl3pPr>
            <a:lvl4pPr marL="1600200" indent="-228600">
              <a:buClr>
                <a:schemeClr val="accent2"/>
              </a:buClr>
              <a:buFont typeface="Courier New" panose="02070309020205020404" pitchFamily="49" charset="0"/>
              <a:buChar char="o"/>
              <a:defRPr sz="2000"/>
            </a:lvl4pPr>
            <a:lvl5pPr marL="2057400" indent="-228600">
              <a:buClr>
                <a:schemeClr val="accent2"/>
              </a:buClr>
              <a:buFont typeface="Courier New" panose="02070309020205020404" pitchFamily="49" charset="0"/>
              <a:buChar char="o"/>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B44A703-21FB-4D8E-B363-FDF1B8302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F84DB-2D7E-493C-9502-9FA2AC46A3B4}"/>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6" name="Footer Placeholder 5">
            <a:extLst>
              <a:ext uri="{FF2B5EF4-FFF2-40B4-BE49-F238E27FC236}">
                <a16:creationId xmlns:a16="http://schemas.microsoft.com/office/drawing/2014/main" id="{C3D7749C-8FD2-450A-BAE8-972CF9867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E00C9-37A4-4D3A-BF5B-72947465C432}"/>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33441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E873-6BC3-416F-9DC8-6CB213802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A6EB0-0DE4-46CC-820D-F6F38FF58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A65F758-ACD0-42A4-A839-91DF8023A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913EF-082F-4D44-97F3-B469ECC133A0}"/>
              </a:ext>
            </a:extLst>
          </p:cNvPr>
          <p:cNvSpPr>
            <a:spLocks noGrp="1"/>
          </p:cNvSpPr>
          <p:nvPr>
            <p:ph type="dt" sz="half" idx="10"/>
          </p:nvPr>
        </p:nvSpPr>
        <p:spPr/>
        <p:txBody>
          <a:bodyPr/>
          <a:lstStyle/>
          <a:p>
            <a:fld id="{224D1536-3C15-44F5-9D5C-8491AAC72ADE}" type="datetimeFigureOut">
              <a:rPr lang="en-US" smtClean="0"/>
              <a:t>6/27/2023</a:t>
            </a:fld>
            <a:endParaRPr lang="en-US"/>
          </a:p>
        </p:txBody>
      </p:sp>
      <p:sp>
        <p:nvSpPr>
          <p:cNvPr id="6" name="Footer Placeholder 5">
            <a:extLst>
              <a:ext uri="{FF2B5EF4-FFF2-40B4-BE49-F238E27FC236}">
                <a16:creationId xmlns:a16="http://schemas.microsoft.com/office/drawing/2014/main" id="{1C9FA3DC-1771-4F2A-8B41-82B512E77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439EE-CD7A-480E-9843-6C0CD65A58A3}"/>
              </a:ext>
            </a:extLst>
          </p:cNvPr>
          <p:cNvSpPr>
            <a:spLocks noGrp="1"/>
          </p:cNvSpPr>
          <p:nvPr>
            <p:ph type="sldNum" sz="quarter" idx="12"/>
          </p:nvPr>
        </p:nvSpPr>
        <p:spPr/>
        <p:txBody>
          <a:bodyPr/>
          <a:lstStyle/>
          <a:p>
            <a:fld id="{955663E1-FE38-4473-9888-31ACD107FFBB}" type="slidenum">
              <a:rPr lang="en-US" smtClean="0"/>
              <a:t>‹N°›</a:t>
            </a:fld>
            <a:endParaRPr lang="en-US"/>
          </a:p>
        </p:txBody>
      </p:sp>
    </p:spTree>
    <p:extLst>
      <p:ext uri="{BB962C8B-B14F-4D97-AF65-F5344CB8AC3E}">
        <p14:creationId xmlns:p14="http://schemas.microsoft.com/office/powerpoint/2010/main" val="278827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extLst>
              <a:ext uri="{96DAC541-7B7A-43D3-8B79-37D633B846F1}">
                <asvg:svgBlip xmlns:asvg="http://schemas.microsoft.com/office/drawing/2016/SVG/main" r:embed="rId23"/>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51C11-BBF6-499F-AC6D-38E5E5C97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7777BF-99EA-4E10-A8EE-E7F146F5B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257BA1-5E18-423F-B491-B87CDB7731A5}"/>
              </a:ext>
            </a:extLst>
          </p:cNvPr>
          <p:cNvSpPr>
            <a:spLocks noGrp="1"/>
          </p:cNvSpPr>
          <p:nvPr>
            <p:ph type="dt" sz="half" idx="2"/>
          </p:nvPr>
        </p:nvSpPr>
        <p:spPr>
          <a:xfrm>
            <a:off x="838200" y="64928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D1536-3C15-44F5-9D5C-8491AAC72ADE}" type="datetimeFigureOut">
              <a:rPr lang="en-US" smtClean="0"/>
              <a:t>6/27/2023</a:t>
            </a:fld>
            <a:endParaRPr lang="en-US"/>
          </a:p>
        </p:txBody>
      </p:sp>
      <p:sp>
        <p:nvSpPr>
          <p:cNvPr id="5" name="Footer Placeholder 4">
            <a:extLst>
              <a:ext uri="{FF2B5EF4-FFF2-40B4-BE49-F238E27FC236}">
                <a16:creationId xmlns:a16="http://schemas.microsoft.com/office/drawing/2014/main" id="{977E59A1-3B49-4DED-B495-61A3A3A04BB4}"/>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F8C569-B00D-415C-8CF8-7BC80483C350}"/>
              </a:ext>
            </a:extLst>
          </p:cNvPr>
          <p:cNvSpPr>
            <a:spLocks noGrp="1"/>
          </p:cNvSpPr>
          <p:nvPr>
            <p:ph type="sldNum" sz="quarter" idx="4"/>
          </p:nvPr>
        </p:nvSpPr>
        <p:spPr>
          <a:xfrm>
            <a:off x="871315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663E1-FE38-4473-9888-31ACD107FFBB}" type="slidenum">
              <a:rPr lang="en-US" smtClean="0"/>
              <a:t>‹N°›</a:t>
            </a:fld>
            <a:endParaRPr lang="en-US"/>
          </a:p>
        </p:txBody>
      </p:sp>
    </p:spTree>
    <p:extLst>
      <p:ext uri="{BB962C8B-B14F-4D97-AF65-F5344CB8AC3E}">
        <p14:creationId xmlns:p14="http://schemas.microsoft.com/office/powerpoint/2010/main" val="26195454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23" r:id="rId15"/>
    <p:sldLayoutId id="2147483718" r:id="rId16"/>
    <p:sldLayoutId id="2147483719" r:id="rId17"/>
    <p:sldLayoutId id="2147483720" r:id="rId18"/>
    <p:sldLayoutId id="2147483722" r:id="rId19"/>
    <p:sldLayoutId id="2147483721" r:id="rId20"/>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6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7FEA5B-3C92-D453-43E1-BD19CD12C820}"/>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sp>
        <p:nvSpPr>
          <p:cNvPr id="8" name="Rectangle 7">
            <a:extLst>
              <a:ext uri="{FF2B5EF4-FFF2-40B4-BE49-F238E27FC236}">
                <a16:creationId xmlns:a16="http://schemas.microsoft.com/office/drawing/2014/main" id="{102C9A72-63FC-47F3-813C-8D3F2ADC684F}"/>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fr-BE"/>
              <a:t>Genre en France</a:t>
            </a:r>
          </a:p>
        </p:txBody>
      </p:sp>
      <p:cxnSp>
        <p:nvCxnSpPr>
          <p:cNvPr id="9" name="Straight Connector 8">
            <a:extLst>
              <a:ext uri="{FF2B5EF4-FFF2-40B4-BE49-F238E27FC236}">
                <a16:creationId xmlns:a16="http://schemas.microsoft.com/office/drawing/2014/main" id="{E99D3B44-9451-4782-A609-C1683F2B68AC}"/>
              </a:ext>
            </a:extLst>
          </p:cNvPr>
          <p:cNvCxnSpPr/>
          <p:nvPr/>
        </p:nvCxnSpPr>
        <p:spPr>
          <a:xfrm>
            <a:off x="0" y="315891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E4C99693-06B6-D7FF-8626-495A2DE3D262}"/>
              </a:ext>
            </a:extLst>
          </p:cNvPr>
          <p:cNvGraphicFramePr>
            <a:graphicFrameLocks/>
          </p:cNvGraphicFramePr>
          <p:nvPr>
            <p:extLst>
              <p:ext uri="{D42A27DB-BD31-4B8C-83A1-F6EECF244321}">
                <p14:modId xmlns:p14="http://schemas.microsoft.com/office/powerpoint/2010/main" val="2900705197"/>
              </p:ext>
            </p:extLst>
          </p:nvPr>
        </p:nvGraphicFramePr>
        <p:xfrm>
          <a:off x="1353312" y="3270895"/>
          <a:ext cx="9611112" cy="3361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77A1960-0D9F-FB6A-3E51-FD7DC52891F6}"/>
              </a:ext>
            </a:extLst>
          </p:cNvPr>
          <p:cNvGraphicFramePr>
            <a:graphicFrameLocks/>
          </p:cNvGraphicFramePr>
          <p:nvPr>
            <p:extLst>
              <p:ext uri="{D42A27DB-BD31-4B8C-83A1-F6EECF244321}">
                <p14:modId xmlns:p14="http://schemas.microsoft.com/office/powerpoint/2010/main" val="43761204"/>
              </p:ext>
            </p:extLst>
          </p:nvPr>
        </p:nvGraphicFramePr>
        <p:xfrm>
          <a:off x="2105028" y="1116659"/>
          <a:ext cx="8985504" cy="21542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8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p:txBody>
          <a:bodyPr/>
          <a:lstStyle/>
          <a:p>
            <a:r>
              <a:rPr lang="fr-BE"/>
              <a:t>Intensité de la vie juive à l'extérieur de l'école en général et activités</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167063"/>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F78248F-96C3-B8A7-023F-83B997FEF86A}"/>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graphicFrame>
        <p:nvGraphicFramePr>
          <p:cNvPr id="6" name="Chart 5">
            <a:extLst>
              <a:ext uri="{FF2B5EF4-FFF2-40B4-BE49-F238E27FC236}">
                <a16:creationId xmlns:a16="http://schemas.microsoft.com/office/drawing/2014/main" id="{B3E99D60-AA49-B4AE-4F66-76A6C674F981}"/>
              </a:ext>
            </a:extLst>
          </p:cNvPr>
          <p:cNvGraphicFramePr>
            <a:graphicFrameLocks/>
          </p:cNvGraphicFramePr>
          <p:nvPr>
            <p:extLst>
              <p:ext uri="{D42A27DB-BD31-4B8C-83A1-F6EECF244321}">
                <p14:modId xmlns:p14="http://schemas.microsoft.com/office/powerpoint/2010/main" val="1475200968"/>
              </p:ext>
            </p:extLst>
          </p:nvPr>
        </p:nvGraphicFramePr>
        <p:xfrm>
          <a:off x="2576328" y="1011228"/>
          <a:ext cx="8388096" cy="2232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4A2CD54-4E82-12DA-483F-B0FA1B547DA8}"/>
              </a:ext>
            </a:extLst>
          </p:cNvPr>
          <p:cNvGraphicFramePr>
            <a:graphicFrameLocks/>
          </p:cNvGraphicFramePr>
          <p:nvPr>
            <p:extLst>
              <p:ext uri="{D42A27DB-BD31-4B8C-83A1-F6EECF244321}">
                <p14:modId xmlns:p14="http://schemas.microsoft.com/office/powerpoint/2010/main" val="675584711"/>
              </p:ext>
            </p:extLst>
          </p:nvPr>
        </p:nvGraphicFramePr>
        <p:xfrm>
          <a:off x="376727" y="3243248"/>
          <a:ext cx="11632392" cy="35611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219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p:txBody>
          <a:bodyPr/>
          <a:lstStyle/>
          <a:p>
            <a:r>
              <a:rPr lang="fr-BE"/>
              <a:t>Intensité de la vie juive à l'extérieur de l'école selon la classe et le genre</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167062"/>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F78248F-96C3-B8A7-023F-83B997FEF86A}"/>
              </a:ext>
            </a:extLst>
          </p:cNvPr>
          <p:cNvSpPr txBox="1"/>
          <p:nvPr/>
        </p:nvSpPr>
        <p:spPr>
          <a:xfrm>
            <a:off x="10892327" y="629662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graphicFrame>
        <p:nvGraphicFramePr>
          <p:cNvPr id="7" name="Chart 6">
            <a:extLst>
              <a:ext uri="{FF2B5EF4-FFF2-40B4-BE49-F238E27FC236}">
                <a16:creationId xmlns:a16="http://schemas.microsoft.com/office/drawing/2014/main" id="{A557FD7B-B22D-30C9-7EAD-17031CBC3F31}"/>
              </a:ext>
            </a:extLst>
          </p:cNvPr>
          <p:cNvGraphicFramePr>
            <a:graphicFrameLocks/>
          </p:cNvGraphicFramePr>
          <p:nvPr>
            <p:extLst>
              <p:ext uri="{D42A27DB-BD31-4B8C-83A1-F6EECF244321}">
                <p14:modId xmlns:p14="http://schemas.microsoft.com/office/powerpoint/2010/main" val="509828690"/>
              </p:ext>
            </p:extLst>
          </p:nvPr>
        </p:nvGraphicFramePr>
        <p:xfrm>
          <a:off x="2889504" y="880008"/>
          <a:ext cx="7107936" cy="2233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1709448-F146-4F2A-3D50-D50454D50DF9}"/>
              </a:ext>
            </a:extLst>
          </p:cNvPr>
          <p:cNvGraphicFramePr>
            <a:graphicFrameLocks/>
          </p:cNvGraphicFramePr>
          <p:nvPr>
            <p:extLst>
              <p:ext uri="{D42A27DB-BD31-4B8C-83A1-F6EECF244321}">
                <p14:modId xmlns:p14="http://schemas.microsoft.com/office/powerpoint/2010/main" val="1836245568"/>
              </p:ext>
            </p:extLst>
          </p:nvPr>
        </p:nvGraphicFramePr>
        <p:xfrm>
          <a:off x="1865376" y="3233564"/>
          <a:ext cx="8839200" cy="357081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D9123BD-3CF7-147E-2076-6C7BFED4BA85}"/>
              </a:ext>
            </a:extLst>
          </p:cNvPr>
          <p:cNvSpPr txBox="1"/>
          <p:nvPr/>
        </p:nvSpPr>
        <p:spPr>
          <a:xfrm>
            <a:off x="11116824" y="29377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n=420</a:t>
            </a:r>
          </a:p>
        </p:txBody>
      </p:sp>
    </p:spTree>
    <p:extLst>
      <p:ext uri="{BB962C8B-B14F-4D97-AF65-F5344CB8AC3E}">
        <p14:creationId xmlns:p14="http://schemas.microsoft.com/office/powerpoint/2010/main" val="338629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C0-80AF-E6EA-3381-6DE52333EA51}"/>
              </a:ext>
            </a:extLst>
          </p:cNvPr>
          <p:cNvSpPr>
            <a:spLocks noGrp="1"/>
          </p:cNvSpPr>
          <p:nvPr>
            <p:ph type="title"/>
          </p:nvPr>
        </p:nvSpPr>
        <p:spPr>
          <a:xfrm>
            <a:off x="2625506" y="2551575"/>
            <a:ext cx="8664071" cy="2852737"/>
          </a:xfrm>
        </p:spPr>
        <p:txBody>
          <a:bodyPr>
            <a:normAutofit fontScale="90000"/>
          </a:bodyPr>
          <a:lstStyle/>
          <a:p>
            <a:r>
              <a:rPr lang="fr-BE" dirty="0"/>
              <a:t>Dans quelle mesure les élèves sont-ils intéressés par leurs cours ?</a:t>
            </a:r>
          </a:p>
        </p:txBody>
      </p:sp>
    </p:spTree>
    <p:extLst>
      <p:ext uri="{BB962C8B-B14F-4D97-AF65-F5344CB8AC3E}">
        <p14:creationId xmlns:p14="http://schemas.microsoft.com/office/powerpoint/2010/main" val="346340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A5515F7-3F5A-8A40-FD66-20343DA891DB}"/>
              </a:ext>
            </a:extLst>
          </p:cNvPr>
          <p:cNvGraphicFramePr>
            <a:graphicFrameLocks/>
          </p:cNvGraphicFramePr>
          <p:nvPr>
            <p:extLst>
              <p:ext uri="{D42A27DB-BD31-4B8C-83A1-F6EECF244321}">
                <p14:modId xmlns:p14="http://schemas.microsoft.com/office/powerpoint/2010/main" val="2889418890"/>
              </p:ext>
            </p:extLst>
          </p:nvPr>
        </p:nvGraphicFramePr>
        <p:xfrm>
          <a:off x="1251284" y="252663"/>
          <a:ext cx="10503570" cy="599172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29CE2C0-388B-3B20-8C4E-8B8FECAAB6D2}"/>
              </a:ext>
            </a:extLst>
          </p:cNvPr>
          <p:cNvSpPr txBox="1"/>
          <p:nvPr/>
        </p:nvSpPr>
        <p:spPr>
          <a:xfrm>
            <a:off x="11036706" y="5853862"/>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spTree>
    <p:extLst>
      <p:ext uri="{BB962C8B-B14F-4D97-AF65-F5344CB8AC3E}">
        <p14:creationId xmlns:p14="http://schemas.microsoft.com/office/powerpoint/2010/main" val="236973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0DA5-D4FB-4CDB-9EDE-86AE1C7015BF}"/>
              </a:ext>
            </a:extLst>
          </p:cNvPr>
          <p:cNvSpPr>
            <a:spLocks noGrp="1"/>
          </p:cNvSpPr>
          <p:nvPr>
            <p:ph type="title"/>
          </p:nvPr>
        </p:nvSpPr>
        <p:spPr/>
        <p:txBody>
          <a:bodyPr/>
          <a:lstStyle/>
          <a:p>
            <a:r>
              <a:rPr lang="fr-BE"/>
              <a:t>Qu'est-ce qui peut influencer l'intérêt/l'engagement des élèves pour/dans leurs cours ?</a:t>
            </a:r>
          </a:p>
        </p:txBody>
      </p:sp>
      <p:sp>
        <p:nvSpPr>
          <p:cNvPr id="4" name="TextBox 3">
            <a:extLst>
              <a:ext uri="{FF2B5EF4-FFF2-40B4-BE49-F238E27FC236}">
                <a16:creationId xmlns:a16="http://schemas.microsoft.com/office/drawing/2014/main" id="{9DC8045C-E0BE-A99B-1D3C-023F5AA4DDC3}"/>
              </a:ext>
            </a:extLst>
          </p:cNvPr>
          <p:cNvSpPr txBox="1"/>
          <p:nvPr/>
        </p:nvSpPr>
        <p:spPr>
          <a:xfrm>
            <a:off x="615696" y="1548813"/>
            <a:ext cx="10515600" cy="3797130"/>
          </a:xfrm>
          <a:prstGeom prst="rect">
            <a:avLst/>
          </a:prstGeom>
          <a:noFill/>
        </p:spPr>
        <p:txBody>
          <a:bodyPr wrap="square">
            <a:spAutoFit/>
          </a:bodyPr>
          <a:lstStyle/>
          <a:p>
            <a:r>
              <a:rPr lang="fr-BE"/>
              <a:t>Pour répondre à cette question :</a:t>
            </a:r>
          </a:p>
          <a:p>
            <a:endParaRPr lang="en-US" dirty="0"/>
          </a:p>
          <a:p>
            <a:endParaRPr lang="en-US" dirty="0"/>
          </a:p>
          <a:p>
            <a:pPr marL="342900" indent="-342900">
              <a:buFont typeface="+mj-lt"/>
              <a:buAutoNum type="arabicPeriod"/>
            </a:pPr>
            <a:r>
              <a:rPr lang="fr-BE"/>
              <a:t>Nous avons d'abord regroupé les élèves en fonction de leur </a:t>
            </a:r>
            <a:r>
              <a:rPr lang="fr-BE" b="1"/>
              <a:t>niveau d'intérêt général pour leurs cours </a:t>
            </a:r>
            <a:r>
              <a:rPr lang="fr-BE"/>
              <a:t>(faible, moyen et élevé).</a:t>
            </a:r>
            <a:r>
              <a:rPr lang="fr-BE" b="1"/>
              <a:t>   </a:t>
            </a:r>
          </a:p>
          <a:p>
            <a:pPr marL="342900" indent="-342900">
              <a:lnSpc>
                <a:spcPct val="200000"/>
              </a:lnSpc>
              <a:buFont typeface="+mj-lt"/>
              <a:buAutoNum type="arabicPeriod"/>
            </a:pPr>
            <a:r>
              <a:rPr lang="fr-BE"/>
              <a:t>Nous avons ensuite testé si : </a:t>
            </a:r>
          </a:p>
          <a:p>
            <a:pPr marL="800100" lvl="1" indent="-342900">
              <a:lnSpc>
                <a:spcPct val="200000"/>
              </a:lnSpc>
              <a:buFont typeface="+mj-lt"/>
              <a:buAutoNum type="alphaLcPeriod"/>
            </a:pPr>
            <a:r>
              <a:rPr lang="fr-BE" b="1"/>
              <a:t>la classe (âge</a:t>
            </a:r>
            <a:r>
              <a:rPr lang="fr-BE"/>
              <a:t>) influence le niveau d’intérêt général des élèves pour leurs cours.</a:t>
            </a:r>
          </a:p>
          <a:p>
            <a:pPr marL="800100" lvl="1" indent="-342900">
              <a:lnSpc>
                <a:spcPct val="150000"/>
              </a:lnSpc>
              <a:buFont typeface="+mj-lt"/>
              <a:buAutoNum type="alphaLcPeriod"/>
            </a:pPr>
            <a:r>
              <a:rPr lang="fr-BE" b="1"/>
              <a:t>le genre</a:t>
            </a:r>
            <a:r>
              <a:rPr lang="fr-BE"/>
              <a:t> influence le niveau d’intérêt général des élèves pour leurs cours.</a:t>
            </a:r>
          </a:p>
          <a:p>
            <a:pPr marL="800100" lvl="1" indent="-342900">
              <a:lnSpc>
                <a:spcPct val="150000"/>
              </a:lnSpc>
              <a:buFont typeface="+mj-lt"/>
              <a:buAutoNum type="alphaLcPeriod"/>
            </a:pPr>
            <a:r>
              <a:rPr lang="fr-BE" b="1"/>
              <a:t>L’intensité de la vie juive à l’extérieur de l’école </a:t>
            </a:r>
            <a:r>
              <a:rPr lang="fr-BE"/>
              <a:t>influence le niveau d’intérêt général des élèves pour leurs cours.</a:t>
            </a:r>
          </a:p>
        </p:txBody>
      </p:sp>
    </p:spTree>
    <p:extLst>
      <p:ext uri="{BB962C8B-B14F-4D97-AF65-F5344CB8AC3E}">
        <p14:creationId xmlns:p14="http://schemas.microsoft.com/office/powerpoint/2010/main" val="1162918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153947"/>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p:txBody>
          <a:bodyPr/>
          <a:lstStyle/>
          <a:p>
            <a:r>
              <a:rPr lang="fr-BE"/>
              <a:t>Niveau d'intérêt général pour les cours et par classe</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167062"/>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9123BD-3CF7-147E-2076-6C7BFED4BA85}"/>
              </a:ext>
            </a:extLst>
          </p:cNvPr>
          <p:cNvSpPr txBox="1"/>
          <p:nvPr/>
        </p:nvSpPr>
        <p:spPr>
          <a:xfrm>
            <a:off x="11116824" y="29377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n=433</a:t>
            </a:r>
          </a:p>
        </p:txBody>
      </p:sp>
      <p:graphicFrame>
        <p:nvGraphicFramePr>
          <p:cNvPr id="6" name="Chart 5">
            <a:extLst>
              <a:ext uri="{FF2B5EF4-FFF2-40B4-BE49-F238E27FC236}">
                <a16:creationId xmlns:a16="http://schemas.microsoft.com/office/drawing/2014/main" id="{2CE81806-28C1-9F91-E659-9A4B9D4D2526}"/>
              </a:ext>
            </a:extLst>
          </p:cNvPr>
          <p:cNvGraphicFramePr>
            <a:graphicFrameLocks/>
          </p:cNvGraphicFramePr>
          <p:nvPr>
            <p:extLst>
              <p:ext uri="{D42A27DB-BD31-4B8C-83A1-F6EECF244321}">
                <p14:modId xmlns:p14="http://schemas.microsoft.com/office/powerpoint/2010/main" val="937073139"/>
              </p:ext>
            </p:extLst>
          </p:nvPr>
        </p:nvGraphicFramePr>
        <p:xfrm>
          <a:off x="1670304" y="971266"/>
          <a:ext cx="9446520" cy="2280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7707BC8-C365-B301-C498-F475912B07A0}"/>
              </a:ext>
            </a:extLst>
          </p:cNvPr>
          <p:cNvGraphicFramePr>
            <a:graphicFrameLocks/>
          </p:cNvGraphicFramePr>
          <p:nvPr>
            <p:extLst>
              <p:ext uri="{D42A27DB-BD31-4B8C-83A1-F6EECF244321}">
                <p14:modId xmlns:p14="http://schemas.microsoft.com/office/powerpoint/2010/main" val="4053536200"/>
              </p:ext>
            </p:extLst>
          </p:nvPr>
        </p:nvGraphicFramePr>
        <p:xfrm>
          <a:off x="997464" y="3331669"/>
          <a:ext cx="10411968" cy="351760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F5F109D-FD04-0AED-87A9-26F50515A11E}"/>
              </a:ext>
            </a:extLst>
          </p:cNvPr>
          <p:cNvSpPr txBox="1"/>
          <p:nvPr/>
        </p:nvSpPr>
        <p:spPr>
          <a:xfrm>
            <a:off x="11222664" y="6089361"/>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n=433</a:t>
            </a:r>
          </a:p>
        </p:txBody>
      </p:sp>
    </p:spTree>
    <p:extLst>
      <p:ext uri="{BB962C8B-B14F-4D97-AF65-F5344CB8AC3E}">
        <p14:creationId xmlns:p14="http://schemas.microsoft.com/office/powerpoint/2010/main" val="86401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153947"/>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a:xfrm>
            <a:off x="376726" y="53620"/>
            <a:ext cx="11660522" cy="837488"/>
          </a:xfrm>
        </p:spPr>
        <p:txBody>
          <a:bodyPr/>
          <a:lstStyle/>
          <a:p>
            <a:r>
              <a:rPr lang="fr-BE"/>
              <a:t>Niveau d'intérêt selon le genre et l’intensité de la vie juive à l'extérieur de l'école</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167062"/>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9123BD-3CF7-147E-2076-6C7BFED4BA85}"/>
              </a:ext>
            </a:extLst>
          </p:cNvPr>
          <p:cNvSpPr txBox="1"/>
          <p:nvPr/>
        </p:nvSpPr>
        <p:spPr>
          <a:xfrm>
            <a:off x="11116824" y="2937729"/>
            <a:ext cx="920424" cy="430887"/>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n=419</a:t>
            </a:r>
          </a:p>
          <a:p>
            <a:pPr algn="ctr" rtl="0">
              <a:defRPr sz="1600" b="0" i="0" u="none" strike="noStrike" kern="1200" baseline="0">
                <a:solidFill>
                  <a:srgbClr val="3D3935"/>
                </a:solidFill>
                <a:latin typeface="+mn-lt"/>
                <a:ea typeface="+mn-ea"/>
                <a:cs typeface="+mn-cs"/>
              </a:defRPr>
            </a:pPr>
            <a:endParaRPr lang="en-US" sz="1100" dirty="0"/>
          </a:p>
        </p:txBody>
      </p:sp>
      <p:graphicFrame>
        <p:nvGraphicFramePr>
          <p:cNvPr id="4" name="Chart 3">
            <a:extLst>
              <a:ext uri="{FF2B5EF4-FFF2-40B4-BE49-F238E27FC236}">
                <a16:creationId xmlns:a16="http://schemas.microsoft.com/office/drawing/2014/main" id="{AD9EE164-1A4A-C347-DFD8-2E226B2EBDE5}"/>
              </a:ext>
            </a:extLst>
          </p:cNvPr>
          <p:cNvGraphicFramePr>
            <a:graphicFrameLocks/>
          </p:cNvGraphicFramePr>
          <p:nvPr>
            <p:extLst>
              <p:ext uri="{D42A27DB-BD31-4B8C-83A1-F6EECF244321}">
                <p14:modId xmlns:p14="http://schemas.microsoft.com/office/powerpoint/2010/main" val="394076714"/>
              </p:ext>
            </p:extLst>
          </p:nvPr>
        </p:nvGraphicFramePr>
        <p:xfrm>
          <a:off x="1328928" y="891109"/>
          <a:ext cx="9633144" cy="2574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79D0962-F21F-EEF5-21DC-8812F0D971D5}"/>
              </a:ext>
            </a:extLst>
          </p:cNvPr>
          <p:cNvGraphicFramePr>
            <a:graphicFrameLocks/>
          </p:cNvGraphicFramePr>
          <p:nvPr>
            <p:extLst>
              <p:ext uri="{D42A27DB-BD31-4B8C-83A1-F6EECF244321}">
                <p14:modId xmlns:p14="http://schemas.microsoft.com/office/powerpoint/2010/main" val="1770500510"/>
              </p:ext>
            </p:extLst>
          </p:nvPr>
        </p:nvGraphicFramePr>
        <p:xfrm>
          <a:off x="938784" y="3166909"/>
          <a:ext cx="10509504" cy="38798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46B670B-C186-E39B-D2EC-8A54E0D93308}"/>
              </a:ext>
            </a:extLst>
          </p:cNvPr>
          <p:cNvSpPr txBox="1"/>
          <p:nvPr/>
        </p:nvSpPr>
        <p:spPr>
          <a:xfrm>
            <a:off x="11116824" y="6470401"/>
            <a:ext cx="920424" cy="430887"/>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n=433</a:t>
            </a:r>
          </a:p>
          <a:p>
            <a:pPr algn="ctr" rtl="0">
              <a:defRPr sz="1600" b="0" i="0" u="none" strike="noStrike" kern="1200" baseline="0">
                <a:solidFill>
                  <a:srgbClr val="3D3935"/>
                </a:solidFill>
                <a:latin typeface="+mn-lt"/>
                <a:ea typeface="+mn-ea"/>
                <a:cs typeface="+mn-cs"/>
              </a:defRPr>
            </a:pPr>
            <a:endParaRPr lang="en-US" sz="1100" dirty="0"/>
          </a:p>
        </p:txBody>
      </p:sp>
    </p:spTree>
    <p:extLst>
      <p:ext uri="{BB962C8B-B14F-4D97-AF65-F5344CB8AC3E}">
        <p14:creationId xmlns:p14="http://schemas.microsoft.com/office/powerpoint/2010/main" val="258890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0DA5-D4FB-4CDB-9EDE-86AE1C7015BF}"/>
              </a:ext>
            </a:extLst>
          </p:cNvPr>
          <p:cNvSpPr>
            <a:spLocks noGrp="1"/>
          </p:cNvSpPr>
          <p:nvPr>
            <p:ph type="title"/>
          </p:nvPr>
        </p:nvSpPr>
        <p:spPr/>
        <p:txBody>
          <a:bodyPr/>
          <a:lstStyle/>
          <a:p>
            <a:r>
              <a:rPr lang="fr-BE"/>
              <a:t>Quel autre élément peut influencer l'intérêt des élèves pour leurs cours ?</a:t>
            </a:r>
          </a:p>
        </p:txBody>
      </p:sp>
      <p:sp>
        <p:nvSpPr>
          <p:cNvPr id="4" name="TextBox 3">
            <a:extLst>
              <a:ext uri="{FF2B5EF4-FFF2-40B4-BE49-F238E27FC236}">
                <a16:creationId xmlns:a16="http://schemas.microsoft.com/office/drawing/2014/main" id="{9DC8045C-E0BE-A99B-1D3C-023F5AA4DDC3}"/>
              </a:ext>
            </a:extLst>
          </p:cNvPr>
          <p:cNvSpPr txBox="1"/>
          <p:nvPr/>
        </p:nvSpPr>
        <p:spPr>
          <a:xfrm>
            <a:off x="376727" y="1115676"/>
            <a:ext cx="10823288" cy="2308324"/>
          </a:xfrm>
          <a:prstGeom prst="rect">
            <a:avLst/>
          </a:prstGeom>
          <a:noFill/>
        </p:spPr>
        <p:txBody>
          <a:bodyPr wrap="square">
            <a:spAutoFit/>
          </a:bodyPr>
          <a:lstStyle/>
          <a:p>
            <a:r>
              <a:rPr lang="fr-BE" b="1" u="sng"/>
              <a:t>Résumé </a:t>
            </a:r>
            <a:r>
              <a:rPr lang="fr-BE"/>
              <a:t>:</a:t>
            </a:r>
          </a:p>
          <a:p>
            <a:pPr marL="342900" indent="-342900">
              <a:buFont typeface="+mj-lt"/>
              <a:buAutoNum type="arabicPeriod"/>
            </a:pPr>
            <a:r>
              <a:rPr lang="fr-BE" b="1"/>
              <a:t>La classe (âge</a:t>
            </a:r>
            <a:r>
              <a:rPr lang="fr-BE"/>
              <a:t>) a un effet statistiquement </a:t>
            </a:r>
            <a:r>
              <a:rPr lang="fr-BE" i="1"/>
              <a:t>faible</a:t>
            </a:r>
            <a:r>
              <a:rPr lang="fr-BE"/>
              <a:t> pour expliquer les différences entre le niveau global d’intérêt des élèves pour leurs cours.</a:t>
            </a:r>
          </a:p>
          <a:p>
            <a:pPr marL="342900" indent="-342900">
              <a:buFont typeface="+mj-lt"/>
              <a:buAutoNum type="arabicPeriod"/>
            </a:pPr>
            <a:r>
              <a:rPr lang="fr-BE" b="1"/>
              <a:t>Le genre</a:t>
            </a:r>
            <a:r>
              <a:rPr lang="fr-BE"/>
              <a:t> </a:t>
            </a:r>
            <a:r>
              <a:rPr lang="fr-BE" i="1"/>
              <a:t>n’a pas </a:t>
            </a:r>
            <a:r>
              <a:rPr lang="fr-BE"/>
              <a:t>d’effet statistique sur les différences entre le niveau d’intérêt global des élèves pour leurs cours.</a:t>
            </a:r>
          </a:p>
          <a:p>
            <a:pPr marL="342900" indent="-342900">
              <a:buFont typeface="+mj-lt"/>
              <a:buAutoNum type="arabicPeriod"/>
            </a:pPr>
            <a:r>
              <a:rPr lang="fr-BE" b="1"/>
              <a:t>Le niveau d’intensité des activités de la vie juive à l’extérieur de l’école </a:t>
            </a:r>
            <a:r>
              <a:rPr lang="fr-BE"/>
              <a:t>a </a:t>
            </a:r>
            <a:r>
              <a:rPr lang="fr-BE" i="1" u="sng"/>
              <a:t>un faible effet/influence </a:t>
            </a:r>
            <a:r>
              <a:rPr lang="fr-BE"/>
              <a:t>sur le niveau d’intérêt général des élèves, en particulier pour ceux qui s’engagent à un niveau moyen dans la vie juive à l’extérieur de l’école.  </a:t>
            </a:r>
          </a:p>
        </p:txBody>
      </p:sp>
      <p:sp>
        <p:nvSpPr>
          <p:cNvPr id="5" name="TextBox 4">
            <a:extLst>
              <a:ext uri="{FF2B5EF4-FFF2-40B4-BE49-F238E27FC236}">
                <a16:creationId xmlns:a16="http://schemas.microsoft.com/office/drawing/2014/main" id="{3BBD2932-3127-482D-8ED7-FE01AB9BCC17}"/>
              </a:ext>
            </a:extLst>
          </p:cNvPr>
          <p:cNvSpPr txBox="1"/>
          <p:nvPr/>
        </p:nvSpPr>
        <p:spPr>
          <a:xfrm>
            <a:off x="376727" y="3434001"/>
            <a:ext cx="11635602" cy="3139321"/>
          </a:xfrm>
          <a:prstGeom prst="rect">
            <a:avLst/>
          </a:prstGeom>
          <a:noFill/>
        </p:spPr>
        <p:txBody>
          <a:bodyPr wrap="square">
            <a:spAutoFit/>
          </a:bodyPr>
          <a:lstStyle/>
          <a:p>
            <a:r>
              <a:rPr lang="fr-BE" b="1" u="sng"/>
              <a:t>Conclusions :</a:t>
            </a:r>
          </a:p>
          <a:p>
            <a:endParaRPr lang="en-US" b="1" u="sng" dirty="0"/>
          </a:p>
          <a:p>
            <a:pPr marL="285750" indent="-285750">
              <a:buFont typeface="Arial" panose="020B0604020202020204" pitchFamily="34" charset="0"/>
              <a:buChar char="•"/>
            </a:pPr>
            <a:r>
              <a:rPr lang="fr-BE"/>
              <a:t>La classe, le genre ou l'intensité de la vie juive hors de l'école n'expliquent pas, à eux seuls, pourquoi les élèves font état de différents niveaux d'intérêt pour le programme d'études judaïques de jour.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fr-BE"/>
              <a:t>Le classement des élèves en matière d’intérêt et d’engagement pour leurs cours d’études juives est faiblement et/ou modérément lié à ces éléments.  Cependant, la relation entre les cours d'études juives, les cérémonies à l'échelle de l'école et les études laïques est faible.  En d’autres termes, l’intérêt des élèves pour ces deux domaines n’est même pas modérément influencé par leur intérêt pour les cours d’études juives.  </a:t>
            </a:r>
          </a:p>
          <a:p>
            <a:endParaRPr lang="en-US" dirty="0"/>
          </a:p>
          <a:p>
            <a:endParaRPr lang="en-IL" dirty="0"/>
          </a:p>
        </p:txBody>
      </p:sp>
    </p:spTree>
    <p:extLst>
      <p:ext uri="{BB962C8B-B14F-4D97-AF65-F5344CB8AC3E}">
        <p14:creationId xmlns:p14="http://schemas.microsoft.com/office/powerpoint/2010/main" val="2871084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C0-80AF-E6EA-3381-6DE52333EA51}"/>
              </a:ext>
            </a:extLst>
          </p:cNvPr>
          <p:cNvSpPr>
            <a:spLocks noGrp="1"/>
          </p:cNvSpPr>
          <p:nvPr>
            <p:ph type="title"/>
          </p:nvPr>
        </p:nvSpPr>
        <p:spPr>
          <a:xfrm>
            <a:off x="2625506" y="2551575"/>
            <a:ext cx="8664071" cy="2852737"/>
          </a:xfrm>
        </p:spPr>
        <p:txBody>
          <a:bodyPr>
            <a:normAutofit/>
          </a:bodyPr>
          <a:lstStyle/>
          <a:p>
            <a:r>
              <a:rPr lang="fr-BE"/>
              <a:t>Quel est l’avis des élèves interrogés sur l'école ?</a:t>
            </a:r>
          </a:p>
        </p:txBody>
      </p:sp>
    </p:spTree>
    <p:extLst>
      <p:ext uri="{BB962C8B-B14F-4D97-AF65-F5344CB8AC3E}">
        <p14:creationId xmlns:p14="http://schemas.microsoft.com/office/powerpoint/2010/main" val="354653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089F-1E1C-4692-8924-96C1B56207F6}"/>
              </a:ext>
            </a:extLst>
          </p:cNvPr>
          <p:cNvSpPr>
            <a:spLocks noGrp="1"/>
          </p:cNvSpPr>
          <p:nvPr>
            <p:ph type="ctrTitle"/>
          </p:nvPr>
        </p:nvSpPr>
        <p:spPr>
          <a:xfrm>
            <a:off x="609598" y="748800"/>
            <a:ext cx="8868939" cy="2768956"/>
          </a:xfrm>
        </p:spPr>
        <p:txBody>
          <a:bodyPr anchor="b">
            <a:normAutofit fontScale="90000"/>
          </a:bodyPr>
          <a:lstStyle/>
          <a:p>
            <a:r>
              <a:rPr lang="fr-BE" sz="7200"/>
              <a:t>Une approche globale de l'enseignement scolaire de jour</a:t>
            </a:r>
          </a:p>
        </p:txBody>
      </p:sp>
      <p:sp>
        <p:nvSpPr>
          <p:cNvPr id="3" name="Subtitle 2">
            <a:extLst>
              <a:ext uri="{FF2B5EF4-FFF2-40B4-BE49-F238E27FC236}">
                <a16:creationId xmlns:a16="http://schemas.microsoft.com/office/drawing/2014/main" id="{522B5D9D-F4CE-43F9-A807-548ED5198483}"/>
              </a:ext>
            </a:extLst>
          </p:cNvPr>
          <p:cNvSpPr>
            <a:spLocks noGrp="1"/>
          </p:cNvSpPr>
          <p:nvPr>
            <p:ph type="subTitle" idx="1"/>
          </p:nvPr>
        </p:nvSpPr>
        <p:spPr/>
        <p:txBody>
          <a:bodyPr>
            <a:normAutofit/>
          </a:bodyPr>
          <a:lstStyle/>
          <a:p>
            <a:r>
              <a:rPr lang="fr-BE"/>
              <a:t>Conclusions des écoles de langue française (2022-23)</a:t>
            </a:r>
          </a:p>
        </p:txBody>
      </p:sp>
      <p:pic>
        <p:nvPicPr>
          <p:cNvPr id="4" name="Picture 2">
            <a:extLst>
              <a:ext uri="{FF2B5EF4-FFF2-40B4-BE49-F238E27FC236}">
                <a16:creationId xmlns:a16="http://schemas.microsoft.com/office/drawing/2014/main" id="{EE146270-3F3D-EF93-284E-A35B51A20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20" y="5476434"/>
            <a:ext cx="3189249" cy="1318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2BDBEC-11AE-F115-1F6C-5CBF58D2E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617" y="5683810"/>
            <a:ext cx="4253900" cy="85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3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0DA5-D4FB-4CDB-9EDE-86AE1C7015BF}"/>
              </a:ext>
            </a:extLst>
          </p:cNvPr>
          <p:cNvSpPr>
            <a:spLocks noGrp="1"/>
          </p:cNvSpPr>
          <p:nvPr>
            <p:ph type="title"/>
          </p:nvPr>
        </p:nvSpPr>
        <p:spPr/>
        <p:txBody>
          <a:bodyPr/>
          <a:lstStyle/>
          <a:p>
            <a:r>
              <a:rPr lang="fr-BE"/>
              <a:t>Questions dirigeant l’analyse</a:t>
            </a:r>
          </a:p>
        </p:txBody>
      </p:sp>
      <p:sp>
        <p:nvSpPr>
          <p:cNvPr id="4" name="TextBox 3">
            <a:extLst>
              <a:ext uri="{FF2B5EF4-FFF2-40B4-BE49-F238E27FC236}">
                <a16:creationId xmlns:a16="http://schemas.microsoft.com/office/drawing/2014/main" id="{9DC8045C-E0BE-A99B-1D3C-023F5AA4DDC3}"/>
              </a:ext>
            </a:extLst>
          </p:cNvPr>
          <p:cNvSpPr txBox="1"/>
          <p:nvPr/>
        </p:nvSpPr>
        <p:spPr>
          <a:xfrm>
            <a:off x="615696" y="1548813"/>
            <a:ext cx="10515600" cy="3624005"/>
          </a:xfrm>
          <a:prstGeom prst="rect">
            <a:avLst/>
          </a:prstGeom>
          <a:noFill/>
        </p:spPr>
        <p:txBody>
          <a:bodyPr wrap="square">
            <a:spAutoFit/>
          </a:bodyPr>
          <a:lstStyle/>
          <a:p>
            <a:pPr marL="342900" indent="-342900">
              <a:buFont typeface="+mj-lt"/>
              <a:buAutoNum type="arabicPeriod"/>
            </a:pPr>
            <a:endParaRPr lang="en-US" dirty="0"/>
          </a:p>
          <a:p>
            <a:pPr marL="342900" indent="-342900">
              <a:lnSpc>
                <a:spcPct val="200000"/>
              </a:lnSpc>
              <a:buFont typeface="+mj-lt"/>
              <a:buAutoNum type="arabicPeriod"/>
            </a:pPr>
            <a:r>
              <a:rPr lang="fr-BE"/>
              <a:t>Comment le </a:t>
            </a:r>
            <a:r>
              <a:rPr lang="fr-BE" b="1"/>
              <a:t>niveau d’intérêt global des élèves</a:t>
            </a:r>
            <a:r>
              <a:rPr lang="fr-BE"/>
              <a:t> </a:t>
            </a:r>
            <a:r>
              <a:rPr lang="fr-BE" b="1"/>
              <a:t>pour les cours</a:t>
            </a:r>
            <a:r>
              <a:rPr lang="fr-BE"/>
              <a:t>influence-t-il les résultats que nous avons obtenus ?</a:t>
            </a:r>
          </a:p>
          <a:p>
            <a:pPr marL="342900" indent="-342900">
              <a:lnSpc>
                <a:spcPct val="200000"/>
              </a:lnSpc>
              <a:buFont typeface="+mj-lt"/>
              <a:buAutoNum type="arabicPeriod"/>
            </a:pPr>
            <a:r>
              <a:rPr lang="fr-BE"/>
              <a:t>Comment </a:t>
            </a:r>
            <a:r>
              <a:rPr lang="fr-BE" b="1"/>
              <a:t>la classe (âge )</a:t>
            </a:r>
            <a:r>
              <a:rPr lang="fr-BE"/>
              <a:t> influence-t -elle les résultats que nous avons obtenus ?</a:t>
            </a:r>
          </a:p>
          <a:p>
            <a:pPr marL="342900" indent="-342900">
              <a:lnSpc>
                <a:spcPct val="200000"/>
              </a:lnSpc>
              <a:buFont typeface="+mj-lt"/>
              <a:buAutoNum type="arabicPeriod"/>
            </a:pPr>
            <a:r>
              <a:rPr lang="fr-BE"/>
              <a:t>Comment le </a:t>
            </a:r>
            <a:r>
              <a:rPr lang="fr-BE" b="1"/>
              <a:t>genre</a:t>
            </a:r>
            <a:r>
              <a:rPr lang="fr-BE"/>
              <a:t> influence-t-il  les résultats que nous avons obtenus ?</a:t>
            </a:r>
          </a:p>
          <a:p>
            <a:pPr marL="342900" indent="-342900">
              <a:lnSpc>
                <a:spcPct val="200000"/>
              </a:lnSpc>
              <a:buFont typeface="+mj-lt"/>
              <a:buAutoNum type="arabicPeriod"/>
            </a:pPr>
            <a:r>
              <a:rPr lang="fr-BE"/>
              <a:t>Comment </a:t>
            </a:r>
            <a:r>
              <a:rPr lang="fr-BE" b="1"/>
              <a:t>l’intensité de</a:t>
            </a:r>
            <a:r>
              <a:rPr lang="fr-BE"/>
              <a:t> </a:t>
            </a:r>
            <a:r>
              <a:rPr lang="fr-BE" b="1"/>
              <a:t>la vie juive en dehors de l’école </a:t>
            </a:r>
            <a:r>
              <a:rPr lang="fr-BE"/>
              <a:t>influence-t-elle/prédit-elle les résultats que nous avons obtenus ?</a:t>
            </a:r>
          </a:p>
        </p:txBody>
      </p:sp>
    </p:spTree>
    <p:extLst>
      <p:ext uri="{BB962C8B-B14F-4D97-AF65-F5344CB8AC3E}">
        <p14:creationId xmlns:p14="http://schemas.microsoft.com/office/powerpoint/2010/main" val="232126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E592-BADF-45FD-B613-5F20C85A27A0}"/>
              </a:ext>
            </a:extLst>
          </p:cNvPr>
          <p:cNvSpPr>
            <a:spLocks noGrp="1"/>
          </p:cNvSpPr>
          <p:nvPr>
            <p:ph type="title"/>
          </p:nvPr>
        </p:nvSpPr>
        <p:spPr/>
        <p:txBody>
          <a:bodyPr/>
          <a:lstStyle/>
          <a:p>
            <a:r>
              <a:rPr lang="fr-BE"/>
              <a:t>Attitudes des élèves</a:t>
            </a:r>
          </a:p>
        </p:txBody>
      </p:sp>
      <p:graphicFrame>
        <p:nvGraphicFramePr>
          <p:cNvPr id="3" name="Chart 2">
            <a:extLst>
              <a:ext uri="{FF2B5EF4-FFF2-40B4-BE49-F238E27FC236}">
                <a16:creationId xmlns:a16="http://schemas.microsoft.com/office/drawing/2014/main" id="{654DF53D-FC39-C5E5-739D-7561E033F410}"/>
              </a:ext>
            </a:extLst>
          </p:cNvPr>
          <p:cNvGraphicFramePr>
            <a:graphicFrameLocks/>
          </p:cNvGraphicFramePr>
          <p:nvPr>
            <p:extLst>
              <p:ext uri="{D42A27DB-BD31-4B8C-83A1-F6EECF244321}">
                <p14:modId xmlns:p14="http://schemas.microsoft.com/office/powerpoint/2010/main" val="2146759520"/>
              </p:ext>
            </p:extLst>
          </p:nvPr>
        </p:nvGraphicFramePr>
        <p:xfrm>
          <a:off x="587142" y="1441382"/>
          <a:ext cx="11377061" cy="46225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C820A25-F490-8A7E-F8A9-BE6675A179E6}"/>
              </a:ext>
            </a:extLst>
          </p:cNvPr>
          <p:cNvSpPr txBox="1"/>
          <p:nvPr/>
        </p:nvSpPr>
        <p:spPr>
          <a:xfrm>
            <a:off x="10892327" y="629662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spTree>
    <p:extLst>
      <p:ext uri="{BB962C8B-B14F-4D97-AF65-F5344CB8AC3E}">
        <p14:creationId xmlns:p14="http://schemas.microsoft.com/office/powerpoint/2010/main" val="1244637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7500B8-2911-D9FF-84E1-513898B56223}"/>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4E0081B-1F1D-F380-8AEA-AB443D728692}"/>
              </a:ext>
            </a:extLst>
          </p:cNvPr>
          <p:cNvCxnSpPr/>
          <p:nvPr/>
        </p:nvCxnSpPr>
        <p:spPr>
          <a:xfrm>
            <a:off x="0" y="3167063"/>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fr-BE"/>
              <a:t>Gros plan : « Aller à une école juive me donne l'impression d'appartenir à »</a:t>
            </a:r>
          </a:p>
        </p:txBody>
      </p:sp>
      <p:sp>
        <p:nvSpPr>
          <p:cNvPr id="7" name="TextBox 6">
            <a:extLst>
              <a:ext uri="{FF2B5EF4-FFF2-40B4-BE49-F238E27FC236}">
                <a16:creationId xmlns:a16="http://schemas.microsoft.com/office/drawing/2014/main" id="{94822F3D-9551-8355-215E-959C95B6D3D6}"/>
              </a:ext>
            </a:extLst>
          </p:cNvPr>
          <p:cNvSpPr txBox="1"/>
          <p:nvPr/>
        </p:nvSpPr>
        <p:spPr>
          <a:xfrm>
            <a:off x="11121729" y="2953954"/>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graphicFrame>
        <p:nvGraphicFramePr>
          <p:cNvPr id="8" name="Chart 7">
            <a:extLst>
              <a:ext uri="{FF2B5EF4-FFF2-40B4-BE49-F238E27FC236}">
                <a16:creationId xmlns:a16="http://schemas.microsoft.com/office/drawing/2014/main" id="{4A575163-F4DF-83ED-9BCB-3FEB10897CF2}"/>
              </a:ext>
            </a:extLst>
          </p:cNvPr>
          <p:cNvGraphicFramePr>
            <a:graphicFrameLocks/>
          </p:cNvGraphicFramePr>
          <p:nvPr>
            <p:extLst>
              <p:ext uri="{D42A27DB-BD31-4B8C-83A1-F6EECF244321}">
                <p14:modId xmlns:p14="http://schemas.microsoft.com/office/powerpoint/2010/main" val="604047217"/>
              </p:ext>
            </p:extLst>
          </p:nvPr>
        </p:nvGraphicFramePr>
        <p:xfrm>
          <a:off x="558265" y="936075"/>
          <a:ext cx="11280809" cy="218248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136415B-5993-3C80-AF73-4152FED7BACA}"/>
              </a:ext>
            </a:extLst>
          </p:cNvPr>
          <p:cNvSpPr txBox="1"/>
          <p:nvPr/>
        </p:nvSpPr>
        <p:spPr>
          <a:xfrm>
            <a:off x="221381" y="3429000"/>
            <a:ext cx="11820772" cy="3416320"/>
          </a:xfrm>
          <a:prstGeom prst="rect">
            <a:avLst/>
          </a:prstGeom>
          <a:noFill/>
        </p:spPr>
        <p:txBody>
          <a:bodyPr wrap="square" rtlCol="0">
            <a:spAutoFit/>
          </a:bodyPr>
          <a:lstStyle/>
          <a:p>
            <a:r>
              <a:rPr lang="fr-BE" b="1"/>
              <a:t>La classe </a:t>
            </a:r>
            <a:r>
              <a:rPr lang="fr-BE"/>
              <a:t>n'a qu'un petit effet </a:t>
            </a:r>
            <a:r>
              <a:rPr lang="fr-BE" b="0" u="none"/>
              <a:t>sur les différences dans </a:t>
            </a:r>
            <a:r>
              <a:rPr lang="fr-BE"/>
              <a:t>la façon dont les élèves répondent à cette question.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b="1" u="none"/>
              <a:t>Le niveau d'intensité des activités juives à l'extérieur de l'école </a:t>
            </a:r>
            <a:r>
              <a:rPr lang="fr-BE" b="0" u="none"/>
              <a:t>a un petit effet sur les différences dans la façon dont les élèves ont répondu à cette question.</a:t>
            </a:r>
          </a:p>
          <a:p>
            <a:endParaRPr lang="en-US" dirty="0"/>
          </a:p>
          <a:p>
            <a:r>
              <a:rPr lang="fr-BE" b="1"/>
              <a:t>Le genre</a:t>
            </a:r>
            <a:r>
              <a:rPr lang="fr-BE"/>
              <a:t> – il existe une relation statistiquement forte entre le genre et la façon dont les participants ont répondu à cette question. 78 % des filles étaient fortement d'accord ou étaient d'accord avec cet énoncé, comparativement à seulement 70 % des garçons.  </a:t>
            </a:r>
          </a:p>
          <a:p>
            <a:endParaRPr lang="en-US" dirty="0"/>
          </a:p>
          <a:p>
            <a:r>
              <a:rPr lang="fr-BE" b="1"/>
              <a:t>Niveau global d’intérêt scolaire </a:t>
            </a:r>
            <a:r>
              <a:rPr lang="fr-BE"/>
              <a:t>– le niveau d’intérêt scolaire global des élèves interrogés a un effet moyen sur la façon dont les élèves ont répondu à cette question.  Ceux qui ont le plus haut niveau d'intérêt ont indiqué, en moyenne, qu'ils étaient fortement d'accord avec cet énoncé par rapport à ceux qui ont des niveaux d'intérêt globaux faibles et moyens.  </a:t>
            </a:r>
          </a:p>
          <a:p>
            <a:endParaRPr lang="en-US" dirty="0"/>
          </a:p>
        </p:txBody>
      </p:sp>
    </p:spTree>
    <p:extLst>
      <p:ext uri="{BB962C8B-B14F-4D97-AF65-F5344CB8AC3E}">
        <p14:creationId xmlns:p14="http://schemas.microsoft.com/office/powerpoint/2010/main" val="96701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358718-9519-0469-5E8C-D6B1630CAF60}"/>
              </a:ext>
            </a:extLst>
          </p:cNvPr>
          <p:cNvPicPr>
            <a:picLocks noChangeAspect="1"/>
          </p:cNvPicPr>
          <p:nvPr/>
        </p:nvPicPr>
        <p:blipFill>
          <a:blip r:embed="rId3"/>
          <a:stretch>
            <a:fillRect/>
          </a:stretch>
        </p:blipFill>
        <p:spPr>
          <a:xfrm>
            <a:off x="0" y="3205205"/>
            <a:ext cx="12192000" cy="3694730"/>
          </a:xfrm>
          <a:prstGeom prst="rect">
            <a:avLst/>
          </a:prstGeom>
        </p:spPr>
      </p:pic>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fr-BE"/>
              <a:t>Gros plan : « Mes cours d'études judaïques font partie de mes cours préférés »</a:t>
            </a:r>
          </a:p>
        </p:txBody>
      </p:sp>
      <p:sp>
        <p:nvSpPr>
          <p:cNvPr id="6" name="TextBox 5">
            <a:extLst>
              <a:ext uri="{FF2B5EF4-FFF2-40B4-BE49-F238E27FC236}">
                <a16:creationId xmlns:a16="http://schemas.microsoft.com/office/drawing/2014/main" id="{B9CA24F2-ADE5-B3DE-697F-C6365629ABDE}"/>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sp>
        <p:nvSpPr>
          <p:cNvPr id="8" name="TextBox 7">
            <a:extLst>
              <a:ext uri="{FF2B5EF4-FFF2-40B4-BE49-F238E27FC236}">
                <a16:creationId xmlns:a16="http://schemas.microsoft.com/office/drawing/2014/main" id="{3E231F99-B043-0887-CB5F-811EB73C2D7A}"/>
              </a:ext>
            </a:extLst>
          </p:cNvPr>
          <p:cNvSpPr txBox="1"/>
          <p:nvPr/>
        </p:nvSpPr>
        <p:spPr>
          <a:xfrm>
            <a:off x="185613" y="3205205"/>
            <a:ext cx="11820772" cy="3693319"/>
          </a:xfrm>
          <a:prstGeom prst="rect">
            <a:avLst/>
          </a:prstGeom>
          <a:noFill/>
        </p:spPr>
        <p:txBody>
          <a:bodyPr wrap="square" rtlCol="0">
            <a:spAutoFit/>
          </a:bodyPr>
          <a:lstStyle/>
          <a:p>
            <a:r>
              <a:rPr lang="fr-BE" b="1"/>
              <a:t>La classe </a:t>
            </a:r>
            <a:r>
              <a:rPr lang="fr-BE"/>
              <a:t>n'a qu'un petit effet </a:t>
            </a:r>
            <a:r>
              <a:rPr lang="fr-BE" b="0" u="none"/>
              <a:t>sur les différences dans </a:t>
            </a:r>
            <a:r>
              <a:rPr lang="fr-BE"/>
              <a:t>la façon dont les élèves répondent à cette question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b="1" u="none"/>
              <a:t>Le niveau d'intensité des activités juives à l'extérieur de l'école </a:t>
            </a:r>
            <a:r>
              <a:rPr lang="fr-BE" b="0" u="none"/>
              <a:t>a un faible effet/influence sur les différences dans la façon dont les élèves ont répondu à cette question.  Étonnamment, ceux qui ont un niveau moyen d'activités juives en dehors de l'école ont répondu, en moyenne, moins que ceux des groupes à niveau faible et élevé.  Il n'y avait pas de différences statistiques dans la façon dont les élèves interrogés des groupes à niveau faible et élevé ont répondu.</a:t>
            </a:r>
          </a:p>
          <a:p>
            <a:endParaRPr lang="en-US" dirty="0"/>
          </a:p>
          <a:p>
            <a:r>
              <a:rPr lang="fr-BE" b="1"/>
              <a:t>Le genre</a:t>
            </a:r>
            <a:r>
              <a:rPr lang="fr-BE"/>
              <a:t> – il n’y a pas de différence statistiquement significative dans la façon dont les garçons et les filles ont répondu à cette question. </a:t>
            </a:r>
          </a:p>
          <a:p>
            <a:endParaRPr lang="en-US" dirty="0"/>
          </a:p>
          <a:p>
            <a:r>
              <a:rPr lang="fr-BE" b="1"/>
              <a:t>Niveau global d’intérêt scolaire</a:t>
            </a:r>
            <a:r>
              <a:rPr lang="fr-BE"/>
              <a:t>– le niveau d’intérêt scolaire global des élèves interrogés a un effet très important sur la façon dont les élèves ont répondu à cette question.  Il y avait des différences statistiquement significatives entre chaque groupe, ceux à niveau plus élevé fournissant le plus de réponses.    </a:t>
            </a:r>
          </a:p>
          <a:p>
            <a:endParaRPr lang="en-US" dirty="0"/>
          </a:p>
        </p:txBody>
      </p:sp>
      <p:graphicFrame>
        <p:nvGraphicFramePr>
          <p:cNvPr id="11" name="Chart 10">
            <a:extLst>
              <a:ext uri="{FF2B5EF4-FFF2-40B4-BE49-F238E27FC236}">
                <a16:creationId xmlns:a16="http://schemas.microsoft.com/office/drawing/2014/main" id="{6917BAFB-765B-E237-C1AC-469FD6F29D2D}"/>
              </a:ext>
            </a:extLst>
          </p:cNvPr>
          <p:cNvGraphicFramePr>
            <a:graphicFrameLocks/>
          </p:cNvGraphicFramePr>
          <p:nvPr>
            <p:extLst>
              <p:ext uri="{D42A27DB-BD31-4B8C-83A1-F6EECF244321}">
                <p14:modId xmlns:p14="http://schemas.microsoft.com/office/powerpoint/2010/main" val="86679838"/>
              </p:ext>
            </p:extLst>
          </p:nvPr>
        </p:nvGraphicFramePr>
        <p:xfrm>
          <a:off x="1597445" y="1049374"/>
          <a:ext cx="8835527"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91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a:xfrm>
            <a:off x="2625506" y="3094262"/>
            <a:ext cx="8664071" cy="2852737"/>
          </a:xfrm>
        </p:spPr>
        <p:txBody>
          <a:bodyPr anchor="ctr">
            <a:normAutofit/>
          </a:bodyPr>
          <a:lstStyle/>
          <a:p>
            <a:r>
              <a:rPr lang="fr-BE" dirty="0"/>
              <a:t>En profondeur</a:t>
            </a:r>
          </a:p>
        </p:txBody>
      </p:sp>
    </p:spTree>
    <p:extLst>
      <p:ext uri="{BB962C8B-B14F-4D97-AF65-F5344CB8AC3E}">
        <p14:creationId xmlns:p14="http://schemas.microsoft.com/office/powerpoint/2010/main" val="2660438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p:nvPr>
        </p:nvSpPr>
        <p:spPr>
          <a:xfrm>
            <a:off x="376727" y="53620"/>
            <a:ext cx="11577380" cy="837488"/>
          </a:xfrm>
        </p:spPr>
        <p:txBody>
          <a:bodyPr>
            <a:normAutofit/>
          </a:bodyPr>
          <a:lstStyle/>
          <a:p>
            <a:r>
              <a:rPr lang="fr-BE" sz="2400"/>
              <a:t>Perceptions des élèves des compétences/de la spiritualité, hébreu (moderne et traditionnel)</a:t>
            </a:r>
          </a:p>
        </p:txBody>
      </p:sp>
      <p:sp>
        <p:nvSpPr>
          <p:cNvPr id="4" name="TextBox 3">
            <a:extLst>
              <a:ext uri="{FF2B5EF4-FFF2-40B4-BE49-F238E27FC236}">
                <a16:creationId xmlns:a16="http://schemas.microsoft.com/office/drawing/2014/main" id="{FEE1C593-C807-D685-AA36-EE5703D7B259}"/>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graphicFrame>
        <p:nvGraphicFramePr>
          <p:cNvPr id="5" name="Chart 4">
            <a:extLst>
              <a:ext uri="{FF2B5EF4-FFF2-40B4-BE49-F238E27FC236}">
                <a16:creationId xmlns:a16="http://schemas.microsoft.com/office/drawing/2014/main" id="{8767F00E-12BB-3EBB-5DE7-181E74436E43}"/>
              </a:ext>
            </a:extLst>
          </p:cNvPr>
          <p:cNvGraphicFramePr>
            <a:graphicFrameLocks/>
          </p:cNvGraphicFramePr>
          <p:nvPr>
            <p:extLst>
              <p:ext uri="{D42A27DB-BD31-4B8C-83A1-F6EECF244321}">
                <p14:modId xmlns:p14="http://schemas.microsoft.com/office/powerpoint/2010/main" val="1657221576"/>
              </p:ext>
            </p:extLst>
          </p:nvPr>
        </p:nvGraphicFramePr>
        <p:xfrm>
          <a:off x="1045298" y="1162280"/>
          <a:ext cx="11848699" cy="5504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69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22D-0A5E-4375-9359-D98334384C7A}"/>
              </a:ext>
            </a:extLst>
          </p:cNvPr>
          <p:cNvSpPr>
            <a:spLocks noGrp="1"/>
          </p:cNvSpPr>
          <p:nvPr>
            <p:ph type="title"/>
          </p:nvPr>
        </p:nvSpPr>
        <p:spPr/>
        <p:txBody>
          <a:bodyPr/>
          <a:lstStyle/>
          <a:p>
            <a:r>
              <a:rPr lang="fr-BE"/>
              <a:t>Perceptions des compétences par les élèves : Résumé</a:t>
            </a:r>
          </a:p>
        </p:txBody>
      </p:sp>
      <p:sp>
        <p:nvSpPr>
          <p:cNvPr id="4" name="TextBox 3">
            <a:extLst>
              <a:ext uri="{FF2B5EF4-FFF2-40B4-BE49-F238E27FC236}">
                <a16:creationId xmlns:a16="http://schemas.microsoft.com/office/drawing/2014/main" id="{AE08FCC3-AF28-5C25-0948-62B0F4A17B0F}"/>
              </a:ext>
            </a:extLst>
          </p:cNvPr>
          <p:cNvSpPr txBox="1"/>
          <p:nvPr/>
        </p:nvSpPr>
        <p:spPr>
          <a:xfrm>
            <a:off x="185614" y="1488818"/>
            <a:ext cx="11820772" cy="3416320"/>
          </a:xfrm>
          <a:prstGeom prst="rect">
            <a:avLst/>
          </a:prstGeom>
          <a:noFill/>
        </p:spPr>
        <p:txBody>
          <a:bodyPr wrap="square" rtlCol="0">
            <a:spAutoFit/>
          </a:bodyPr>
          <a:lstStyle/>
          <a:p>
            <a:r>
              <a:rPr lang="fr-BE" b="1"/>
              <a:t>La classe </a:t>
            </a:r>
            <a:r>
              <a:rPr lang="fr-BE"/>
              <a:t>a une petite influence lorsqu'il s'agit de tenir compte des différences dans les niveaux de confiance.</a:t>
            </a:r>
            <a:br>
              <a:rPr lang="fr-BE"/>
            </a:br>
            <a:endParaRPr lang="fr-BE"/>
          </a:p>
          <a:p>
            <a:pPr marL="0" marR="0" lvl="0" indent="0" algn="l" defTabSz="914400" rtl="0" eaLnBrk="1" fontAlgn="auto" latinLnBrk="0" hangingPunct="1">
              <a:lnSpc>
                <a:spcPct val="100000"/>
              </a:lnSpc>
              <a:spcBef>
                <a:spcPts val="0"/>
              </a:spcBef>
              <a:spcAft>
                <a:spcPts val="0"/>
              </a:spcAft>
              <a:buClrTx/>
              <a:buSzTx/>
              <a:buFontTx/>
              <a:buNone/>
              <a:tabLst/>
              <a:defRPr/>
            </a:pPr>
            <a:r>
              <a:rPr lang="fr-BE" b="1" u="none"/>
              <a:t>Niveau d’intensité des activités juives à l’extérieur de l’école – </a:t>
            </a:r>
            <a:r>
              <a:rPr lang="fr-BE" u="none"/>
              <a:t>l’intensité de l’activité juive d’un élève interrogé à l’extérieur de l’école a une influence de taille moyenne sur la façon dont les élèves signalent des niveaux de confiance plus élevés dans ces compétences </a:t>
            </a:r>
            <a:r>
              <a:rPr lang="fr-BE"/>
              <a:t>: animation de la prière ; lecture de textes inconnus du siddour ; </a:t>
            </a:r>
            <a:r>
              <a:rPr lang="fr-BE" u="none"/>
              <a:t>développement d’un lien avec Dieu.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b="1"/>
              <a:t>Genre</a:t>
            </a:r>
            <a:r>
              <a:rPr lang="fr-BE"/>
              <a:t> – il n’y a pas de relation statistiquement significative à l’exception des « chants de la Torah » et de « l’animation de la prière », où les garçons ont déclaré des niveaux de confiance plus élevés que les filles.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BE" b="1"/>
              <a:t>Niveau d'intérêt scolaire global </a:t>
            </a:r>
            <a:r>
              <a:rPr lang="fr-BE"/>
              <a:t>a eu </a:t>
            </a:r>
            <a:r>
              <a:rPr lang="fr-BE" i="1"/>
              <a:t>un effet moyen à moyennement important </a:t>
            </a:r>
            <a:r>
              <a:rPr lang="fr-BE"/>
              <a:t>lorsqu'on tient compte des différences entre les élèves qui ont signalé des niveaux de confiance plus élevés, en particulier en ce qui concerne : « Apprendre la Torah indépendamment » et « développer un lien avec Dieu ».  </a:t>
            </a:r>
          </a:p>
        </p:txBody>
      </p:sp>
    </p:spTree>
    <p:extLst>
      <p:ext uri="{BB962C8B-B14F-4D97-AF65-F5344CB8AC3E}">
        <p14:creationId xmlns:p14="http://schemas.microsoft.com/office/powerpoint/2010/main" val="2655322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p:nvPr>
        </p:nvSpPr>
        <p:spPr/>
        <p:txBody>
          <a:bodyPr/>
          <a:lstStyle/>
          <a:p>
            <a:r>
              <a:rPr lang="fr-BE"/>
              <a:t>Attitudes/connaissances des élèves - Images d’Israël</a:t>
            </a:r>
          </a:p>
        </p:txBody>
      </p:sp>
      <p:sp>
        <p:nvSpPr>
          <p:cNvPr id="6" name="TextBox 5">
            <a:extLst>
              <a:ext uri="{FF2B5EF4-FFF2-40B4-BE49-F238E27FC236}">
                <a16:creationId xmlns:a16="http://schemas.microsoft.com/office/drawing/2014/main" id="{14B86182-0B57-427C-2D2B-05DDFB479A9C}"/>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 434</a:t>
            </a:r>
          </a:p>
        </p:txBody>
      </p:sp>
      <p:graphicFrame>
        <p:nvGraphicFramePr>
          <p:cNvPr id="4" name="Chart 3">
            <a:extLst>
              <a:ext uri="{FF2B5EF4-FFF2-40B4-BE49-F238E27FC236}">
                <a16:creationId xmlns:a16="http://schemas.microsoft.com/office/drawing/2014/main" id="{20E2C1A9-2CC8-39BD-4301-F496CABEED6C}"/>
              </a:ext>
            </a:extLst>
          </p:cNvPr>
          <p:cNvGraphicFramePr>
            <a:graphicFrameLocks/>
          </p:cNvGraphicFramePr>
          <p:nvPr>
            <p:extLst>
              <p:ext uri="{D42A27DB-BD31-4B8C-83A1-F6EECF244321}">
                <p14:modId xmlns:p14="http://schemas.microsoft.com/office/powerpoint/2010/main" val="218167426"/>
              </p:ext>
            </p:extLst>
          </p:nvPr>
        </p:nvGraphicFramePr>
        <p:xfrm>
          <a:off x="799756" y="1048176"/>
          <a:ext cx="10851614" cy="506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8437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p:nvPr>
        </p:nvSpPr>
        <p:spPr>
          <a:xfrm>
            <a:off x="376726" y="53620"/>
            <a:ext cx="11815273" cy="837488"/>
          </a:xfrm>
        </p:spPr>
        <p:txBody>
          <a:bodyPr>
            <a:normAutofit/>
          </a:bodyPr>
          <a:lstStyle/>
          <a:p>
            <a:r>
              <a:rPr lang="fr-BE" sz="2000"/>
              <a:t>Attitude/intention comportementale : Engagement personnel et familial envers le judaïsme (3</a:t>
            </a:r>
            <a:r>
              <a:rPr lang="fr-BE" sz="2000" baseline="30000"/>
              <a:t>e</a:t>
            </a:r>
            <a:r>
              <a:rPr lang="fr-BE" sz="2000"/>
              <a:t> et 5</a:t>
            </a:r>
            <a:r>
              <a:rPr lang="fr-BE" sz="2000" baseline="30000"/>
              <a:t>e</a:t>
            </a:r>
            <a:r>
              <a:rPr lang="fr-BE" sz="2000"/>
              <a:t> année)</a:t>
            </a:r>
          </a:p>
        </p:txBody>
      </p:sp>
      <p:sp>
        <p:nvSpPr>
          <p:cNvPr id="4" name="TextBox 3">
            <a:extLst>
              <a:ext uri="{FF2B5EF4-FFF2-40B4-BE49-F238E27FC236}">
                <a16:creationId xmlns:a16="http://schemas.microsoft.com/office/drawing/2014/main" id="{9CBD04FF-C0A9-6EC5-9777-3E0D33733932}"/>
              </a:ext>
            </a:extLst>
          </p:cNvPr>
          <p:cNvSpPr txBox="1"/>
          <p:nvPr/>
        </p:nvSpPr>
        <p:spPr>
          <a:xfrm>
            <a:off x="10860252" y="6273005"/>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n=137</a:t>
            </a:r>
          </a:p>
        </p:txBody>
      </p:sp>
      <p:graphicFrame>
        <p:nvGraphicFramePr>
          <p:cNvPr id="6" name="Chart 5">
            <a:extLst>
              <a:ext uri="{FF2B5EF4-FFF2-40B4-BE49-F238E27FC236}">
                <a16:creationId xmlns:a16="http://schemas.microsoft.com/office/drawing/2014/main" id="{744F43F0-BA31-D0CA-6A9F-F9BB4F7A03B5}"/>
              </a:ext>
            </a:extLst>
          </p:cNvPr>
          <p:cNvGraphicFramePr>
            <a:graphicFrameLocks/>
          </p:cNvGraphicFramePr>
          <p:nvPr>
            <p:extLst>
              <p:ext uri="{D42A27DB-BD31-4B8C-83A1-F6EECF244321}">
                <p14:modId xmlns:p14="http://schemas.microsoft.com/office/powerpoint/2010/main" val="3345969211"/>
              </p:ext>
            </p:extLst>
          </p:nvPr>
        </p:nvGraphicFramePr>
        <p:xfrm>
          <a:off x="683046" y="1269693"/>
          <a:ext cx="11108674" cy="5351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32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9974-446F-3CC9-00AC-277DE5EFA1ED}"/>
              </a:ext>
            </a:extLst>
          </p:cNvPr>
          <p:cNvSpPr>
            <a:spLocks noGrp="1"/>
          </p:cNvSpPr>
          <p:nvPr>
            <p:ph type="title"/>
          </p:nvPr>
        </p:nvSpPr>
        <p:spPr>
          <a:xfrm>
            <a:off x="376726" y="53620"/>
            <a:ext cx="11815273" cy="837488"/>
          </a:xfrm>
        </p:spPr>
        <p:txBody>
          <a:bodyPr>
            <a:normAutofit/>
          </a:bodyPr>
          <a:lstStyle/>
          <a:p>
            <a:r>
              <a:rPr lang="fr-BE" sz="2400"/>
              <a:t>Intention comportementale : Engagement personnel et familial envers le judaïsme (3</a:t>
            </a:r>
            <a:r>
              <a:rPr lang="fr-BE" sz="2400" baseline="30000"/>
              <a:t>e</a:t>
            </a:r>
            <a:r>
              <a:rPr lang="fr-BE" sz="2400"/>
              <a:t> et 5</a:t>
            </a:r>
            <a:r>
              <a:rPr lang="fr-BE" sz="2400" baseline="30000"/>
              <a:t>e</a:t>
            </a:r>
            <a:r>
              <a:rPr lang="fr-BE" sz="2400"/>
              <a:t> année)</a:t>
            </a:r>
          </a:p>
        </p:txBody>
      </p:sp>
      <p:sp>
        <p:nvSpPr>
          <p:cNvPr id="4" name="TextBox 3">
            <a:extLst>
              <a:ext uri="{FF2B5EF4-FFF2-40B4-BE49-F238E27FC236}">
                <a16:creationId xmlns:a16="http://schemas.microsoft.com/office/drawing/2014/main" id="{BE93E387-278E-9274-4E2D-F44813565F85}"/>
              </a:ext>
            </a:extLst>
          </p:cNvPr>
          <p:cNvSpPr txBox="1"/>
          <p:nvPr/>
        </p:nvSpPr>
        <p:spPr>
          <a:xfrm>
            <a:off x="11067393" y="634583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n=137</a:t>
            </a:r>
          </a:p>
        </p:txBody>
      </p:sp>
      <p:graphicFrame>
        <p:nvGraphicFramePr>
          <p:cNvPr id="5" name="Chart 4">
            <a:extLst>
              <a:ext uri="{FF2B5EF4-FFF2-40B4-BE49-F238E27FC236}">
                <a16:creationId xmlns:a16="http://schemas.microsoft.com/office/drawing/2014/main" id="{DCA7B489-BEB6-AC2A-11F1-D6BB469DFD16}"/>
              </a:ext>
            </a:extLst>
          </p:cNvPr>
          <p:cNvGraphicFramePr>
            <a:graphicFrameLocks/>
          </p:cNvGraphicFramePr>
          <p:nvPr>
            <p:extLst>
              <p:ext uri="{D42A27DB-BD31-4B8C-83A1-F6EECF244321}">
                <p14:modId xmlns:p14="http://schemas.microsoft.com/office/powerpoint/2010/main" val="1621362190"/>
              </p:ext>
            </p:extLst>
          </p:nvPr>
        </p:nvGraphicFramePr>
        <p:xfrm>
          <a:off x="241737" y="987973"/>
          <a:ext cx="11746079" cy="5391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497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182FE6-251B-4830-B23C-E414FBED3AE0}"/>
              </a:ext>
            </a:extLst>
          </p:cNvPr>
          <p:cNvSpPr>
            <a:spLocks noGrp="1"/>
          </p:cNvSpPr>
          <p:nvPr>
            <p:ph type="body" sz="quarter" idx="13"/>
          </p:nvPr>
        </p:nvSpPr>
        <p:spPr/>
        <p:txBody>
          <a:bodyPr>
            <a:normAutofit/>
          </a:bodyPr>
          <a:lstStyle/>
          <a:p>
            <a:r>
              <a:rPr lang="fr-BE"/>
              <a:t>Avis des élèves interrogés sur l'école</a:t>
            </a:r>
          </a:p>
        </p:txBody>
      </p:sp>
      <p:sp>
        <p:nvSpPr>
          <p:cNvPr id="2" name="Text Placeholder 1">
            <a:extLst>
              <a:ext uri="{FF2B5EF4-FFF2-40B4-BE49-F238E27FC236}">
                <a16:creationId xmlns:a16="http://schemas.microsoft.com/office/drawing/2014/main" id="{46FC6453-023C-4493-9021-4064E591ED8D}"/>
              </a:ext>
            </a:extLst>
          </p:cNvPr>
          <p:cNvSpPr>
            <a:spLocks noGrp="1"/>
          </p:cNvSpPr>
          <p:nvPr>
            <p:ph type="body" sz="quarter" idx="14"/>
          </p:nvPr>
        </p:nvSpPr>
        <p:spPr/>
        <p:txBody>
          <a:bodyPr>
            <a:normAutofit/>
          </a:bodyPr>
          <a:lstStyle/>
          <a:p>
            <a:r>
              <a:rPr lang="fr-BE"/>
              <a:t>Profil des élèves interrogés</a:t>
            </a:r>
          </a:p>
        </p:txBody>
      </p:sp>
      <p:sp>
        <p:nvSpPr>
          <p:cNvPr id="9" name="Text Placeholder 8">
            <a:extLst>
              <a:ext uri="{FF2B5EF4-FFF2-40B4-BE49-F238E27FC236}">
                <a16:creationId xmlns:a16="http://schemas.microsoft.com/office/drawing/2014/main" id="{CF30025E-12F3-4ACE-827B-DB3F98FF399A}"/>
              </a:ext>
            </a:extLst>
          </p:cNvPr>
          <p:cNvSpPr>
            <a:spLocks noGrp="1"/>
          </p:cNvSpPr>
          <p:nvPr>
            <p:ph type="body" sz="quarter" idx="15"/>
          </p:nvPr>
        </p:nvSpPr>
        <p:spPr/>
        <p:txBody>
          <a:bodyPr>
            <a:normAutofit/>
          </a:bodyPr>
          <a:lstStyle/>
          <a:p>
            <a:r>
              <a:rPr lang="fr-BE"/>
              <a:t>Méthodologie</a:t>
            </a:r>
          </a:p>
        </p:txBody>
      </p:sp>
      <p:sp>
        <p:nvSpPr>
          <p:cNvPr id="10" name="Text Placeholder 9">
            <a:extLst>
              <a:ext uri="{FF2B5EF4-FFF2-40B4-BE49-F238E27FC236}">
                <a16:creationId xmlns:a16="http://schemas.microsoft.com/office/drawing/2014/main" id="{882CA167-0993-4275-812D-883586BCEA20}"/>
              </a:ext>
            </a:extLst>
          </p:cNvPr>
          <p:cNvSpPr>
            <a:spLocks noGrp="1"/>
          </p:cNvSpPr>
          <p:nvPr>
            <p:ph type="body" sz="quarter" idx="16"/>
          </p:nvPr>
        </p:nvSpPr>
        <p:spPr/>
        <p:txBody>
          <a:bodyPr>
            <a:normAutofit/>
          </a:bodyPr>
          <a:lstStyle/>
          <a:p>
            <a:r>
              <a:rPr lang="fr-BE" dirty="0"/>
              <a:t>En profondeur</a:t>
            </a:r>
          </a:p>
        </p:txBody>
      </p:sp>
      <p:sp>
        <p:nvSpPr>
          <p:cNvPr id="5" name="Text Placeholder 4">
            <a:extLst>
              <a:ext uri="{FF2B5EF4-FFF2-40B4-BE49-F238E27FC236}">
                <a16:creationId xmlns:a16="http://schemas.microsoft.com/office/drawing/2014/main" id="{05AA29FD-9749-DFBA-3551-D6BA6BA5CF07}"/>
              </a:ext>
            </a:extLst>
          </p:cNvPr>
          <p:cNvSpPr>
            <a:spLocks noGrp="1"/>
          </p:cNvSpPr>
          <p:nvPr>
            <p:ph type="body" sz="quarter" idx="17"/>
          </p:nvPr>
        </p:nvSpPr>
        <p:spPr/>
        <p:txBody>
          <a:bodyPr/>
          <a:lstStyle/>
          <a:p>
            <a:r>
              <a:rPr lang="fr-BE"/>
              <a:t>Contributions de l'expérience scolaire </a:t>
            </a:r>
          </a:p>
        </p:txBody>
      </p:sp>
    </p:spTree>
    <p:extLst>
      <p:ext uri="{BB962C8B-B14F-4D97-AF65-F5344CB8AC3E}">
        <p14:creationId xmlns:p14="http://schemas.microsoft.com/office/powerpoint/2010/main" val="3205679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p:txBody>
          <a:bodyPr anchor="ctr">
            <a:normAutofit/>
          </a:bodyPr>
          <a:lstStyle/>
          <a:p>
            <a:r>
              <a:rPr lang="fr-BE"/>
              <a:t>Contributions de l'expérience scolaire</a:t>
            </a:r>
          </a:p>
        </p:txBody>
      </p:sp>
    </p:spTree>
    <p:extLst>
      <p:ext uri="{BB962C8B-B14F-4D97-AF65-F5344CB8AC3E}">
        <p14:creationId xmlns:p14="http://schemas.microsoft.com/office/powerpoint/2010/main" val="1688560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idx="4294967295"/>
          </p:nvPr>
        </p:nvSpPr>
        <p:spPr>
          <a:xfrm>
            <a:off x="0" y="176638"/>
            <a:ext cx="12192000" cy="836613"/>
          </a:xfrm>
        </p:spPr>
        <p:txBody>
          <a:bodyPr/>
          <a:lstStyle/>
          <a:p>
            <a:pPr algn="ctr"/>
            <a:r>
              <a:rPr lang="fr-BE"/>
              <a:t>Comment l’école a-t-elle contribué à la vie des élèves ?</a:t>
            </a:r>
          </a:p>
        </p:txBody>
      </p:sp>
      <p:sp>
        <p:nvSpPr>
          <p:cNvPr id="4" name="TextBox 3">
            <a:extLst>
              <a:ext uri="{FF2B5EF4-FFF2-40B4-BE49-F238E27FC236}">
                <a16:creationId xmlns:a16="http://schemas.microsoft.com/office/drawing/2014/main" id="{E7A103D8-9682-B4A6-1BAD-5FF0E2C79814}"/>
              </a:ext>
            </a:extLst>
          </p:cNvPr>
          <p:cNvSpPr txBox="1"/>
          <p:nvPr/>
        </p:nvSpPr>
        <p:spPr>
          <a:xfrm>
            <a:off x="451856" y="969168"/>
            <a:ext cx="3918933" cy="369332"/>
          </a:xfrm>
          <a:prstGeom prst="rect">
            <a:avLst/>
          </a:prstGeom>
          <a:noFill/>
        </p:spPr>
        <p:txBody>
          <a:bodyPr wrap="square">
            <a:spAutoFit/>
          </a:bodyPr>
          <a:lstStyle/>
          <a:p>
            <a:pPr algn="ctr" fontAlgn="b"/>
            <a:r>
              <a:rPr lang="fr-BE" sz="1800" b="1" i="0" strike="noStrike">
                <a:effectLst/>
                <a:latin typeface="+mj-lt"/>
              </a:rPr>
              <a:t>Domaines les plus influencés par l’école</a:t>
            </a:r>
          </a:p>
        </p:txBody>
      </p:sp>
      <p:graphicFrame>
        <p:nvGraphicFramePr>
          <p:cNvPr id="5" name="Table 4">
            <a:extLst>
              <a:ext uri="{FF2B5EF4-FFF2-40B4-BE49-F238E27FC236}">
                <a16:creationId xmlns:a16="http://schemas.microsoft.com/office/drawing/2014/main" id="{FCC11309-F84A-6E8C-35D4-B79F697E4524}"/>
              </a:ext>
            </a:extLst>
          </p:cNvPr>
          <p:cNvGraphicFramePr>
            <a:graphicFrameLocks noGrp="1"/>
          </p:cNvGraphicFramePr>
          <p:nvPr>
            <p:extLst>
              <p:ext uri="{D42A27DB-BD31-4B8C-83A1-F6EECF244321}">
                <p14:modId xmlns:p14="http://schemas.microsoft.com/office/powerpoint/2010/main" val="3503636214"/>
              </p:ext>
            </p:extLst>
          </p:nvPr>
        </p:nvGraphicFramePr>
        <p:xfrm>
          <a:off x="451858" y="1361157"/>
          <a:ext cx="3918932" cy="4749787"/>
        </p:xfrm>
        <a:graphic>
          <a:graphicData uri="http://schemas.openxmlformats.org/drawingml/2006/table">
            <a:tbl>
              <a:tblPr/>
              <a:tblGrid>
                <a:gridCol w="3918932">
                  <a:extLst>
                    <a:ext uri="{9D8B030D-6E8A-4147-A177-3AD203B41FA5}">
                      <a16:colId xmlns:a16="http://schemas.microsoft.com/office/drawing/2014/main" val="2570735174"/>
                    </a:ext>
                  </a:extLst>
                </a:gridCol>
              </a:tblGrid>
              <a:tr h="678541">
                <a:tc>
                  <a:txBody>
                    <a:bodyPr/>
                    <a:lstStyle/>
                    <a:p>
                      <a:pPr algn="ctr" fontAlgn="b"/>
                      <a:r>
                        <a:rPr lang="fr-BE" sz="1400" b="0" i="0" u="none" strike="noStrike">
                          <a:solidFill>
                            <a:schemeClr val="bg1"/>
                          </a:solidFill>
                          <a:effectLst/>
                          <a:latin typeface="+mj-lt"/>
                        </a:rPr>
                        <a:t>Fierté de l’identité juive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solidFill>
                  </a:tcPr>
                </a:tc>
                <a:extLst>
                  <a:ext uri="{0D108BD9-81ED-4DB2-BD59-A6C34878D82A}">
                    <a16:rowId xmlns:a16="http://schemas.microsoft.com/office/drawing/2014/main" val="2814611443"/>
                  </a:ext>
                </a:extLst>
              </a:tr>
              <a:tr h="678541">
                <a:tc>
                  <a:txBody>
                    <a:bodyPr/>
                    <a:lstStyle/>
                    <a:p>
                      <a:pPr algn="ctr" fontAlgn="b"/>
                      <a:r>
                        <a:rPr lang="fr-BE" sz="1400" b="0" i="0" u="none" strike="noStrike">
                          <a:solidFill>
                            <a:schemeClr val="bg1"/>
                          </a:solidFill>
                          <a:effectLst/>
                          <a:latin typeface="+mj-lt"/>
                        </a:rPr>
                        <a:t>Fierté d'être Juif</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solidFill>
                  </a:tcPr>
                </a:tc>
                <a:extLst>
                  <a:ext uri="{0D108BD9-81ED-4DB2-BD59-A6C34878D82A}">
                    <a16:rowId xmlns:a16="http://schemas.microsoft.com/office/drawing/2014/main" val="741634777"/>
                  </a:ext>
                </a:extLst>
              </a:tr>
              <a:tr h="678541">
                <a:tc>
                  <a:txBody>
                    <a:bodyPr/>
                    <a:lstStyle/>
                    <a:p>
                      <a:pPr algn="ctr" fontAlgn="b"/>
                      <a:r>
                        <a:rPr lang="fr-BE" sz="1400" b="0" i="0" u="none" strike="noStrike">
                          <a:solidFill>
                            <a:schemeClr val="bg1"/>
                          </a:solidFill>
                          <a:effectLst/>
                          <a:latin typeface="+mj-lt"/>
                        </a:rPr>
                        <a:t>Connaissance du patrimoine, des rituels et des traditions juifs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3851736662"/>
                  </a:ext>
                </a:extLst>
              </a:tr>
              <a:tr h="678541">
                <a:tc>
                  <a:txBody>
                    <a:bodyPr/>
                    <a:lstStyle/>
                    <a:p>
                      <a:pPr algn="ctr" fontAlgn="b"/>
                      <a:r>
                        <a:rPr lang="fr-BE" sz="1400" b="0" i="0" u="none" strike="noStrike">
                          <a:solidFill>
                            <a:schemeClr val="bg1"/>
                          </a:solidFill>
                          <a:effectLst/>
                          <a:latin typeface="+mj-lt"/>
                        </a:rPr>
                        <a:t>Envie d’apprendre de nouvelles choses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693197117"/>
                  </a:ext>
                </a:extLst>
              </a:tr>
              <a:tr h="678541">
                <a:tc>
                  <a:txBody>
                    <a:bodyPr/>
                    <a:lstStyle/>
                    <a:p>
                      <a:pPr algn="ctr" fontAlgn="b"/>
                      <a:r>
                        <a:rPr lang="fr-BE" sz="1400" b="0" i="0" u="none" strike="noStrike">
                          <a:solidFill>
                            <a:schemeClr val="bg1"/>
                          </a:solidFill>
                          <a:effectLst/>
                          <a:latin typeface="+mj-lt"/>
                        </a:rPr>
                        <a:t>Capacité de travailler avec d'autres personnes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820617917"/>
                  </a:ext>
                </a:extLst>
              </a:tr>
              <a:tr h="678541">
                <a:tc>
                  <a:txBody>
                    <a:bodyPr/>
                    <a:lstStyle/>
                    <a:p>
                      <a:pPr algn="ctr" fontAlgn="b"/>
                      <a:r>
                        <a:rPr lang="fr-BE" sz="1400" b="0" i="0" u="none" strike="noStrike">
                          <a:solidFill>
                            <a:schemeClr val="bg1"/>
                          </a:solidFill>
                          <a:effectLst/>
                          <a:latin typeface="+mj-lt"/>
                        </a:rPr>
                        <a:t>Capacité de travailler de manière indépendante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1620177880"/>
                  </a:ext>
                </a:extLst>
              </a:tr>
              <a:tr h="678541">
                <a:tc>
                  <a:txBody>
                    <a:bodyPr/>
                    <a:lstStyle/>
                    <a:p>
                      <a:pPr algn="ctr" fontAlgn="b"/>
                      <a:r>
                        <a:rPr lang="fr-BE" sz="1400" b="0" i="0" u="none" strike="noStrike">
                          <a:solidFill>
                            <a:schemeClr val="bg1"/>
                          </a:solidFill>
                          <a:effectLst/>
                          <a:latin typeface="+mj-lt"/>
                        </a:rPr>
                        <a:t>Considération envers les personnes qui sont différentes de moi</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560091766"/>
                  </a:ext>
                </a:extLst>
              </a:tr>
            </a:tbl>
          </a:graphicData>
        </a:graphic>
      </p:graphicFrame>
      <p:sp>
        <p:nvSpPr>
          <p:cNvPr id="9" name="TextBox 8">
            <a:extLst>
              <a:ext uri="{FF2B5EF4-FFF2-40B4-BE49-F238E27FC236}">
                <a16:creationId xmlns:a16="http://schemas.microsoft.com/office/drawing/2014/main" id="{323A23BF-8A74-31BC-614C-AFDB0EF0BD25}"/>
              </a:ext>
            </a:extLst>
          </p:cNvPr>
          <p:cNvSpPr txBox="1"/>
          <p:nvPr/>
        </p:nvSpPr>
        <p:spPr>
          <a:xfrm>
            <a:off x="4610144" y="923568"/>
            <a:ext cx="3695700" cy="369332"/>
          </a:xfrm>
          <a:prstGeom prst="rect">
            <a:avLst/>
          </a:prstGeom>
          <a:noFill/>
        </p:spPr>
        <p:txBody>
          <a:bodyPr wrap="square">
            <a:spAutoFit/>
          </a:bodyPr>
          <a:lstStyle/>
          <a:p>
            <a:pPr algn="ctr" fontAlgn="b"/>
            <a:r>
              <a:rPr lang="fr-BE" sz="1800" b="1" i="0" strike="noStrike">
                <a:effectLst/>
                <a:latin typeface="+mj-lt"/>
              </a:rPr>
              <a:t>Domaines moyennement influencés par l’école</a:t>
            </a:r>
          </a:p>
        </p:txBody>
      </p:sp>
      <p:graphicFrame>
        <p:nvGraphicFramePr>
          <p:cNvPr id="11" name="Table 10">
            <a:extLst>
              <a:ext uri="{FF2B5EF4-FFF2-40B4-BE49-F238E27FC236}">
                <a16:creationId xmlns:a16="http://schemas.microsoft.com/office/drawing/2014/main" id="{2D0DAFA8-9F0B-2643-11B8-039E7E8CB914}"/>
              </a:ext>
            </a:extLst>
          </p:cNvPr>
          <p:cNvGraphicFramePr>
            <a:graphicFrameLocks noGrp="1"/>
          </p:cNvGraphicFramePr>
          <p:nvPr>
            <p:extLst>
              <p:ext uri="{D42A27DB-BD31-4B8C-83A1-F6EECF244321}">
                <p14:modId xmlns:p14="http://schemas.microsoft.com/office/powerpoint/2010/main" val="3517335404"/>
              </p:ext>
            </p:extLst>
          </p:nvPr>
        </p:nvGraphicFramePr>
        <p:xfrm>
          <a:off x="4610145" y="1361511"/>
          <a:ext cx="3695700" cy="4749789"/>
        </p:xfrm>
        <a:graphic>
          <a:graphicData uri="http://schemas.openxmlformats.org/drawingml/2006/table">
            <a:tbl>
              <a:tblPr/>
              <a:tblGrid>
                <a:gridCol w="3695700">
                  <a:extLst>
                    <a:ext uri="{9D8B030D-6E8A-4147-A177-3AD203B41FA5}">
                      <a16:colId xmlns:a16="http://schemas.microsoft.com/office/drawing/2014/main" val="491976771"/>
                    </a:ext>
                  </a:extLst>
                </a:gridCol>
              </a:tblGrid>
              <a:tr h="481117">
                <a:tc>
                  <a:txBody>
                    <a:bodyPr/>
                    <a:lstStyle/>
                    <a:p>
                      <a:pPr algn="ctr" fontAlgn="b"/>
                      <a:r>
                        <a:rPr lang="fr-BE" sz="1400" b="0" i="0" u="none" strike="noStrike">
                          <a:solidFill>
                            <a:schemeClr val="bg1"/>
                          </a:solidFill>
                          <a:effectLst/>
                          <a:latin typeface="+mj-lt"/>
                        </a:rPr>
                        <a:t>Préoccupation pour les personnes dans le besoin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solidFill>
                  </a:tcPr>
                </a:tc>
                <a:extLst>
                  <a:ext uri="{0D108BD9-81ED-4DB2-BD59-A6C34878D82A}">
                    <a16:rowId xmlns:a16="http://schemas.microsoft.com/office/drawing/2014/main" val="33769429"/>
                  </a:ext>
                </a:extLst>
              </a:tr>
              <a:tr h="481117">
                <a:tc>
                  <a:txBody>
                    <a:bodyPr/>
                    <a:lstStyle/>
                    <a:p>
                      <a:pPr algn="ctr" fontAlgn="b"/>
                      <a:r>
                        <a:rPr lang="fr-BE" sz="1400" b="0" i="0" u="none" strike="noStrike">
                          <a:solidFill>
                            <a:schemeClr val="bg1"/>
                          </a:solidFill>
                          <a:effectLst/>
                          <a:latin typeface="+mj-lt"/>
                        </a:rPr>
                        <a:t>Préoccupation pour les Juifs dans le besoin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solidFill>
                  </a:tcPr>
                </a:tc>
                <a:extLst>
                  <a:ext uri="{0D108BD9-81ED-4DB2-BD59-A6C34878D82A}">
                    <a16:rowId xmlns:a16="http://schemas.microsoft.com/office/drawing/2014/main" val="3352930521"/>
                  </a:ext>
                </a:extLst>
              </a:tr>
              <a:tr h="481117">
                <a:tc>
                  <a:txBody>
                    <a:bodyPr/>
                    <a:lstStyle/>
                    <a:p>
                      <a:pPr algn="ctr" fontAlgn="b"/>
                      <a:r>
                        <a:rPr lang="fr-BE" sz="1400" b="0" i="0" u="none" strike="noStrike">
                          <a:solidFill>
                            <a:schemeClr val="bg1"/>
                          </a:solidFill>
                          <a:effectLst/>
                          <a:latin typeface="+mj-lt"/>
                        </a:rPr>
                        <a:t>Connaissance des textes juifs (p. ex., Torah, Loi orale, etc.)</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109668673"/>
                  </a:ext>
                </a:extLst>
              </a:tr>
              <a:tr h="900853">
                <a:tc>
                  <a:txBody>
                    <a:bodyPr/>
                    <a:lstStyle/>
                    <a:p>
                      <a:pPr algn="ctr" fontAlgn="b"/>
                      <a:r>
                        <a:rPr lang="fr-BE" sz="1400" b="0" i="0" u="none" strike="noStrike">
                          <a:solidFill>
                            <a:schemeClr val="bg1"/>
                          </a:solidFill>
                          <a:effectLst/>
                          <a:latin typeface="+mj-lt"/>
                        </a:rPr>
                        <a:t>Curiosité/intérêt à apprendre sur la vie juive et le patrimoine juif</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939972337"/>
                  </a:ext>
                </a:extLst>
              </a:tr>
              <a:tr h="481117">
                <a:tc>
                  <a:txBody>
                    <a:bodyPr/>
                    <a:lstStyle/>
                    <a:p>
                      <a:pPr algn="ctr" fontAlgn="b"/>
                      <a:r>
                        <a:rPr lang="fr-BE" sz="1400" b="0" i="0" u="none" strike="noStrike">
                          <a:solidFill>
                            <a:schemeClr val="bg1"/>
                          </a:solidFill>
                          <a:effectLst/>
                          <a:latin typeface="+mj-lt"/>
                        </a:rPr>
                        <a:t>Connexion à la terre, au peuple et à l'État d'Israël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3312989100"/>
                  </a:ext>
                </a:extLst>
              </a:tr>
              <a:tr h="481117">
                <a:tc>
                  <a:txBody>
                    <a:bodyPr/>
                    <a:lstStyle/>
                    <a:p>
                      <a:pPr algn="ctr" fontAlgn="b"/>
                      <a:r>
                        <a:rPr lang="fr-BE" sz="1400" b="0" i="0" u="none" strike="noStrike">
                          <a:solidFill>
                            <a:schemeClr val="bg1"/>
                          </a:solidFill>
                          <a:effectLst/>
                          <a:latin typeface="+mj-lt"/>
                        </a:rPr>
                        <a:t>Participation à la communauté juive locale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207126907"/>
                  </a:ext>
                </a:extLst>
              </a:tr>
              <a:tr h="481117">
                <a:tc>
                  <a:txBody>
                    <a:bodyPr/>
                    <a:lstStyle/>
                    <a:p>
                      <a:pPr algn="ctr" fontAlgn="b"/>
                      <a:r>
                        <a:rPr lang="fr-BE" sz="1400" b="0" i="0" u="none" strike="noStrike">
                          <a:solidFill>
                            <a:schemeClr val="bg1"/>
                          </a:solidFill>
                          <a:effectLst/>
                          <a:latin typeface="+mj-lt"/>
                        </a:rPr>
                        <a:t>Plans pour intégrer les pratiques juives à la maison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177372673"/>
                  </a:ext>
                </a:extLst>
              </a:tr>
              <a:tr h="481117">
                <a:tc>
                  <a:txBody>
                    <a:bodyPr/>
                    <a:lstStyle/>
                    <a:p>
                      <a:pPr algn="ctr" fontAlgn="b"/>
                      <a:r>
                        <a:rPr lang="fr-BE" sz="1400" b="0" i="0" u="none" strike="noStrike">
                          <a:solidFill>
                            <a:schemeClr val="bg1"/>
                          </a:solidFill>
                          <a:effectLst/>
                          <a:latin typeface="+mj-lt"/>
                        </a:rPr>
                        <a:t>Désir de faire une différence dans le monde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25326661"/>
                  </a:ext>
                </a:extLst>
              </a:tr>
              <a:tr h="481117">
                <a:tc>
                  <a:txBody>
                    <a:bodyPr/>
                    <a:lstStyle/>
                    <a:p>
                      <a:pPr algn="ctr" fontAlgn="b"/>
                      <a:r>
                        <a:rPr lang="fr-BE" sz="1400" b="0" i="0" u="none" strike="noStrike">
                          <a:solidFill>
                            <a:schemeClr val="bg1"/>
                          </a:solidFill>
                          <a:effectLst/>
                          <a:latin typeface="+mj-lt"/>
                        </a:rPr>
                        <a:t>Compétences de communication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2226098729"/>
                  </a:ext>
                </a:extLst>
              </a:tr>
            </a:tbl>
          </a:graphicData>
        </a:graphic>
      </p:graphicFrame>
      <p:sp>
        <p:nvSpPr>
          <p:cNvPr id="13" name="TextBox 12">
            <a:extLst>
              <a:ext uri="{FF2B5EF4-FFF2-40B4-BE49-F238E27FC236}">
                <a16:creationId xmlns:a16="http://schemas.microsoft.com/office/drawing/2014/main" id="{D3BFFCFE-D3A3-C4D1-49E1-8A68724D2203}"/>
              </a:ext>
            </a:extLst>
          </p:cNvPr>
          <p:cNvSpPr txBox="1"/>
          <p:nvPr/>
        </p:nvSpPr>
        <p:spPr>
          <a:xfrm>
            <a:off x="8545198" y="923568"/>
            <a:ext cx="3253370" cy="369332"/>
          </a:xfrm>
          <a:prstGeom prst="rect">
            <a:avLst/>
          </a:prstGeom>
          <a:noFill/>
        </p:spPr>
        <p:txBody>
          <a:bodyPr wrap="square">
            <a:spAutoFit/>
          </a:bodyPr>
          <a:lstStyle/>
          <a:p>
            <a:pPr algn="ctr" fontAlgn="b"/>
            <a:r>
              <a:rPr lang="fr-BE" sz="1800" b="1" i="0" strike="noStrike">
                <a:effectLst/>
                <a:latin typeface="+mj-lt"/>
              </a:rPr>
              <a:t>Domaines les moins influencés par l’école</a:t>
            </a:r>
          </a:p>
        </p:txBody>
      </p:sp>
      <p:graphicFrame>
        <p:nvGraphicFramePr>
          <p:cNvPr id="14" name="Table 13">
            <a:extLst>
              <a:ext uri="{FF2B5EF4-FFF2-40B4-BE49-F238E27FC236}">
                <a16:creationId xmlns:a16="http://schemas.microsoft.com/office/drawing/2014/main" id="{900FA169-D5ED-A06B-F9CE-2C0D6CA2A98E}"/>
              </a:ext>
            </a:extLst>
          </p:cNvPr>
          <p:cNvGraphicFramePr>
            <a:graphicFrameLocks noGrp="1"/>
          </p:cNvGraphicFramePr>
          <p:nvPr>
            <p:extLst>
              <p:ext uri="{D42A27DB-BD31-4B8C-83A1-F6EECF244321}">
                <p14:modId xmlns:p14="http://schemas.microsoft.com/office/powerpoint/2010/main" val="3185251169"/>
              </p:ext>
            </p:extLst>
          </p:nvPr>
        </p:nvGraphicFramePr>
        <p:xfrm>
          <a:off x="8545199" y="1361156"/>
          <a:ext cx="3253369" cy="4749785"/>
        </p:xfrm>
        <a:graphic>
          <a:graphicData uri="http://schemas.openxmlformats.org/drawingml/2006/table">
            <a:tbl>
              <a:tblPr/>
              <a:tblGrid>
                <a:gridCol w="3253369">
                  <a:extLst>
                    <a:ext uri="{9D8B030D-6E8A-4147-A177-3AD203B41FA5}">
                      <a16:colId xmlns:a16="http://schemas.microsoft.com/office/drawing/2014/main" val="3886498095"/>
                    </a:ext>
                  </a:extLst>
                </a:gridCol>
              </a:tblGrid>
              <a:tr h="1017010">
                <a:tc>
                  <a:txBody>
                    <a:bodyPr/>
                    <a:lstStyle/>
                    <a:p>
                      <a:pPr algn="ctr" fontAlgn="b"/>
                      <a:r>
                        <a:rPr lang="fr-BE" sz="1400" b="0" i="0" u="none" strike="noStrike">
                          <a:solidFill>
                            <a:schemeClr val="bg1"/>
                          </a:solidFill>
                          <a:effectLst/>
                          <a:latin typeface="+mj-lt"/>
                        </a:rPr>
                        <a:t>Compréhension de l'histoire de ta communauté juive locale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2109759648"/>
                  </a:ext>
                </a:extLst>
              </a:tr>
              <a:tr h="1017010">
                <a:tc>
                  <a:txBody>
                    <a:bodyPr/>
                    <a:lstStyle/>
                    <a:p>
                      <a:pPr algn="ctr" fontAlgn="b"/>
                      <a:r>
                        <a:rPr lang="fr-BE" sz="1400" b="0" i="0" u="none" strike="noStrike">
                          <a:solidFill>
                            <a:schemeClr val="bg1"/>
                          </a:solidFill>
                          <a:effectLst/>
                          <a:latin typeface="+mj-lt"/>
                        </a:rPr>
                        <a:t>Distinction entre le shabbat et le reste de la semaine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555199352"/>
                  </a:ext>
                </a:extLst>
              </a:tr>
              <a:tr h="543153">
                <a:tc>
                  <a:txBody>
                    <a:bodyPr/>
                    <a:lstStyle/>
                    <a:p>
                      <a:pPr algn="ctr" fontAlgn="b"/>
                      <a:r>
                        <a:rPr lang="fr-BE" sz="1400" b="0" i="0" u="none" strike="noStrike">
                          <a:solidFill>
                            <a:schemeClr val="bg1"/>
                          </a:solidFill>
                          <a:effectLst/>
                          <a:latin typeface="+mj-lt"/>
                        </a:rPr>
                        <a:t>Bénévolat pour la communauté juive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845610001"/>
                  </a:ext>
                </a:extLst>
              </a:tr>
              <a:tr h="543153">
                <a:tc>
                  <a:txBody>
                    <a:bodyPr/>
                    <a:lstStyle/>
                    <a:p>
                      <a:pPr algn="ctr" fontAlgn="b"/>
                      <a:r>
                        <a:rPr lang="fr-BE" sz="1400" b="0" i="0" u="none" strike="noStrike">
                          <a:solidFill>
                            <a:schemeClr val="bg1"/>
                          </a:solidFill>
                          <a:effectLst/>
                          <a:latin typeface="+mj-lt"/>
                        </a:rPr>
                        <a:t>Sensibilisation aux événements actuels en Israël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466078705"/>
                  </a:ext>
                </a:extLst>
              </a:tr>
              <a:tr h="543153">
                <a:tc>
                  <a:txBody>
                    <a:bodyPr/>
                    <a:lstStyle/>
                    <a:p>
                      <a:pPr algn="ctr" fontAlgn="b"/>
                      <a:r>
                        <a:rPr lang="fr-BE" sz="1400" b="0" i="0" u="none" strike="noStrike">
                          <a:solidFill>
                            <a:schemeClr val="bg1"/>
                          </a:solidFill>
                          <a:effectLst/>
                          <a:latin typeface="+mj-lt"/>
                        </a:rPr>
                        <a:t>Prière dans une synagogue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3860391616"/>
                  </a:ext>
                </a:extLst>
              </a:tr>
              <a:tr h="543153">
                <a:tc>
                  <a:txBody>
                    <a:bodyPr/>
                    <a:lstStyle/>
                    <a:p>
                      <a:pPr algn="ctr" fontAlgn="b"/>
                      <a:r>
                        <a:rPr lang="fr-BE" sz="1400" b="0" i="0" u="none" strike="noStrike">
                          <a:solidFill>
                            <a:schemeClr val="bg1"/>
                          </a:solidFill>
                          <a:effectLst/>
                          <a:latin typeface="+mj-lt"/>
                        </a:rPr>
                        <a:t>Développement des compétences en leadership</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solidFill>
                  </a:tcPr>
                </a:tc>
                <a:extLst>
                  <a:ext uri="{0D108BD9-81ED-4DB2-BD59-A6C34878D82A}">
                    <a16:rowId xmlns:a16="http://schemas.microsoft.com/office/drawing/2014/main" val="1635612321"/>
                  </a:ext>
                </a:extLst>
              </a:tr>
              <a:tr h="543153">
                <a:tc>
                  <a:txBody>
                    <a:bodyPr/>
                    <a:lstStyle/>
                    <a:p>
                      <a:pPr algn="ctr" fontAlgn="b"/>
                      <a:r>
                        <a:rPr lang="fr-BE" sz="1400" b="0" i="0" u="none" strike="noStrike">
                          <a:solidFill>
                            <a:schemeClr val="bg1"/>
                          </a:solidFill>
                          <a:effectLst/>
                          <a:latin typeface="+mj-lt"/>
                        </a:rPr>
                        <a:t>Compétences en hébreu</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030A0"/>
                    </a:solidFill>
                  </a:tcPr>
                </a:tc>
                <a:extLst>
                  <a:ext uri="{0D108BD9-81ED-4DB2-BD59-A6C34878D82A}">
                    <a16:rowId xmlns:a16="http://schemas.microsoft.com/office/drawing/2014/main" val="49286913"/>
                  </a:ext>
                </a:extLst>
              </a:tr>
            </a:tbl>
          </a:graphicData>
        </a:graphic>
      </p:graphicFrame>
    </p:spTree>
    <p:extLst>
      <p:ext uri="{BB962C8B-B14F-4D97-AF65-F5344CB8AC3E}">
        <p14:creationId xmlns:p14="http://schemas.microsoft.com/office/powerpoint/2010/main" val="382984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36D4-70F3-E011-7550-0FE7BFEBFA32}"/>
              </a:ext>
            </a:extLst>
          </p:cNvPr>
          <p:cNvSpPr>
            <a:spLocks noGrp="1"/>
          </p:cNvSpPr>
          <p:nvPr>
            <p:ph type="title" idx="4294967295"/>
          </p:nvPr>
        </p:nvSpPr>
        <p:spPr>
          <a:xfrm>
            <a:off x="0" y="53975"/>
            <a:ext cx="10515600" cy="836613"/>
          </a:xfrm>
        </p:spPr>
        <p:txBody>
          <a:bodyPr/>
          <a:lstStyle/>
          <a:p>
            <a:pPr algn="ctr"/>
            <a:r>
              <a:rPr lang="fr-BE"/>
              <a:t>Domaines influencés ou non pas les écoles</a:t>
            </a:r>
          </a:p>
        </p:txBody>
      </p:sp>
      <p:graphicFrame>
        <p:nvGraphicFramePr>
          <p:cNvPr id="5" name="Table 5">
            <a:extLst>
              <a:ext uri="{FF2B5EF4-FFF2-40B4-BE49-F238E27FC236}">
                <a16:creationId xmlns:a16="http://schemas.microsoft.com/office/drawing/2014/main" id="{CD4CEFDD-02E5-49A4-568D-5B408E33E6E0}"/>
              </a:ext>
            </a:extLst>
          </p:cNvPr>
          <p:cNvGraphicFramePr>
            <a:graphicFrameLocks noGrp="1"/>
          </p:cNvGraphicFramePr>
          <p:nvPr>
            <p:extLst>
              <p:ext uri="{D42A27DB-BD31-4B8C-83A1-F6EECF244321}">
                <p14:modId xmlns:p14="http://schemas.microsoft.com/office/powerpoint/2010/main" val="2863320486"/>
              </p:ext>
            </p:extLst>
          </p:nvPr>
        </p:nvGraphicFramePr>
        <p:xfrm>
          <a:off x="5299077" y="890588"/>
          <a:ext cx="2947498" cy="2481012"/>
        </p:xfrm>
        <a:graphic>
          <a:graphicData uri="http://schemas.openxmlformats.org/drawingml/2006/table">
            <a:tbl>
              <a:tblPr firstRow="1" bandRow="1">
                <a:tableStyleId>{5C22544A-7EE6-4342-B048-85BDC9FD1C3A}</a:tableStyleId>
              </a:tblPr>
              <a:tblGrid>
                <a:gridCol w="2947498">
                  <a:extLst>
                    <a:ext uri="{9D8B030D-6E8A-4147-A177-3AD203B41FA5}">
                      <a16:colId xmlns:a16="http://schemas.microsoft.com/office/drawing/2014/main" val="475587224"/>
                    </a:ext>
                  </a:extLst>
                </a:gridCol>
              </a:tblGrid>
              <a:tr h="472574">
                <a:tc>
                  <a:txBody>
                    <a:bodyPr/>
                    <a:lstStyle/>
                    <a:p>
                      <a:r>
                        <a:rPr lang="fr-BE"/>
                        <a:t>Fierté juive </a:t>
                      </a:r>
                    </a:p>
                  </a:txBody>
                  <a:tcPr anchor="ctr">
                    <a:solidFill>
                      <a:schemeClr val="accent4"/>
                    </a:solidFill>
                  </a:tcPr>
                </a:tc>
                <a:extLst>
                  <a:ext uri="{0D108BD9-81ED-4DB2-BD59-A6C34878D82A}">
                    <a16:rowId xmlns:a16="http://schemas.microsoft.com/office/drawing/2014/main" val="2091054526"/>
                  </a:ext>
                </a:extLst>
              </a:tr>
              <a:tr h="1181434">
                <a:tc>
                  <a:txBody>
                    <a:bodyPr/>
                    <a:lstStyle/>
                    <a:p>
                      <a:r>
                        <a:rPr lang="fr-BE"/>
                        <a:t>Fierté de l’identité juive  </a:t>
                      </a:r>
                      <a:r>
                        <a:rPr lang="fr-BE" b="1"/>
                        <a:t>(Impact élevé)</a:t>
                      </a:r>
                    </a:p>
                  </a:txBody>
                  <a:tcPr>
                    <a:solidFill>
                      <a:srgbClr val="80C2D6"/>
                    </a:solidFill>
                  </a:tcPr>
                </a:tc>
                <a:extLst>
                  <a:ext uri="{0D108BD9-81ED-4DB2-BD59-A6C34878D82A}">
                    <a16:rowId xmlns:a16="http://schemas.microsoft.com/office/drawing/2014/main" val="1274513426"/>
                  </a:ext>
                </a:extLst>
              </a:tr>
              <a:tr h="827004">
                <a:tc>
                  <a:txBody>
                    <a:bodyPr/>
                    <a:lstStyle/>
                    <a:p>
                      <a:r>
                        <a:rPr lang="fr-BE"/>
                        <a:t>Fierté d'être juif  </a:t>
                      </a:r>
                      <a:r>
                        <a:rPr lang="fr-BE" b="1"/>
                        <a:t>(Impact élevé)</a:t>
                      </a:r>
                    </a:p>
                  </a:txBody>
                  <a:tcPr>
                    <a:solidFill>
                      <a:srgbClr val="80C2D6"/>
                    </a:solidFill>
                  </a:tcPr>
                </a:tc>
                <a:extLst>
                  <a:ext uri="{0D108BD9-81ED-4DB2-BD59-A6C34878D82A}">
                    <a16:rowId xmlns:a16="http://schemas.microsoft.com/office/drawing/2014/main" val="2575725880"/>
                  </a:ext>
                </a:extLst>
              </a:tr>
            </a:tbl>
          </a:graphicData>
        </a:graphic>
      </p:graphicFrame>
      <p:graphicFrame>
        <p:nvGraphicFramePr>
          <p:cNvPr id="6" name="Table 5">
            <a:extLst>
              <a:ext uri="{FF2B5EF4-FFF2-40B4-BE49-F238E27FC236}">
                <a16:creationId xmlns:a16="http://schemas.microsoft.com/office/drawing/2014/main" id="{BDAEC5B1-2F2F-E02F-CF19-A46732D606FE}"/>
              </a:ext>
            </a:extLst>
          </p:cNvPr>
          <p:cNvGraphicFramePr>
            <a:graphicFrameLocks noGrp="1"/>
          </p:cNvGraphicFramePr>
          <p:nvPr>
            <p:extLst>
              <p:ext uri="{D42A27DB-BD31-4B8C-83A1-F6EECF244321}">
                <p14:modId xmlns:p14="http://schemas.microsoft.com/office/powerpoint/2010/main" val="3531306774"/>
              </p:ext>
            </p:extLst>
          </p:nvPr>
        </p:nvGraphicFramePr>
        <p:xfrm>
          <a:off x="457200" y="890588"/>
          <a:ext cx="4743453" cy="5310833"/>
        </p:xfrm>
        <a:graphic>
          <a:graphicData uri="http://schemas.openxmlformats.org/drawingml/2006/table">
            <a:tbl>
              <a:tblPr firstRow="1" bandRow="1">
                <a:tableStyleId>{5C22544A-7EE6-4342-B048-85BDC9FD1C3A}</a:tableStyleId>
              </a:tblPr>
              <a:tblGrid>
                <a:gridCol w="4743453">
                  <a:extLst>
                    <a:ext uri="{9D8B030D-6E8A-4147-A177-3AD203B41FA5}">
                      <a16:colId xmlns:a16="http://schemas.microsoft.com/office/drawing/2014/main" val="175720405"/>
                    </a:ext>
                  </a:extLst>
                </a:gridCol>
              </a:tblGrid>
              <a:tr h="284861">
                <a:tc>
                  <a:txBody>
                    <a:bodyPr/>
                    <a:lstStyle/>
                    <a:p>
                      <a:r>
                        <a:rPr lang="fr-BE"/>
                        <a:t>Citoyenneté juive</a:t>
                      </a:r>
                    </a:p>
                  </a:txBody>
                  <a:tcPr>
                    <a:solidFill>
                      <a:schemeClr val="accent1"/>
                    </a:solidFill>
                  </a:tcPr>
                </a:tc>
                <a:extLst>
                  <a:ext uri="{0D108BD9-81ED-4DB2-BD59-A6C34878D82A}">
                    <a16:rowId xmlns:a16="http://schemas.microsoft.com/office/drawing/2014/main" val="810894006"/>
                  </a:ext>
                </a:extLst>
              </a:tr>
              <a:tr h="403553">
                <a:tc>
                  <a:txBody>
                    <a:bodyPr/>
                    <a:lstStyle/>
                    <a:p>
                      <a:r>
                        <a:rPr lang="fr-BE" sz="1400"/>
                        <a:t>Connaissance du patrimoine, des rituels et des traditions juifs (</a:t>
                      </a:r>
                      <a:r>
                        <a:rPr lang="fr-BE" sz="1400" b="1"/>
                        <a:t>Impact élevé)</a:t>
                      </a:r>
                    </a:p>
                  </a:txBody>
                  <a:tcPr>
                    <a:solidFill>
                      <a:srgbClr val="AD83C6"/>
                    </a:solidFill>
                  </a:tcPr>
                </a:tc>
                <a:extLst>
                  <a:ext uri="{0D108BD9-81ED-4DB2-BD59-A6C34878D82A}">
                    <a16:rowId xmlns:a16="http://schemas.microsoft.com/office/drawing/2014/main" val="3596802847"/>
                  </a:ext>
                </a:extLst>
              </a:tr>
              <a:tr h="403553">
                <a:tc>
                  <a:txBody>
                    <a:bodyPr/>
                    <a:lstStyle/>
                    <a:p>
                      <a:r>
                        <a:rPr lang="fr-BE" sz="1400"/>
                        <a:t>Connaissance des textes juifs (p. ex., Torah, Loi orale) </a:t>
                      </a:r>
                      <a:r>
                        <a:rPr lang="fr-BE" sz="1400" b="1"/>
                        <a:t>(Impact modeste)</a:t>
                      </a:r>
                    </a:p>
                  </a:txBody>
                  <a:tcPr>
                    <a:solidFill>
                      <a:srgbClr val="D6C1E2"/>
                    </a:solidFill>
                  </a:tcPr>
                </a:tc>
                <a:extLst>
                  <a:ext uri="{0D108BD9-81ED-4DB2-BD59-A6C34878D82A}">
                    <a16:rowId xmlns:a16="http://schemas.microsoft.com/office/drawing/2014/main" val="2362574868"/>
                  </a:ext>
                </a:extLst>
              </a:tr>
              <a:tr h="403553">
                <a:tc>
                  <a:txBody>
                    <a:bodyPr/>
                    <a:lstStyle/>
                    <a:p>
                      <a:r>
                        <a:rPr lang="fr-BE" sz="1400"/>
                        <a:t>Connexion à la terre, au peuple et à l'État d'Israël (</a:t>
                      </a:r>
                      <a:r>
                        <a:rPr lang="fr-BE" sz="1400" b="1"/>
                        <a:t>Impact modeste)</a:t>
                      </a:r>
                    </a:p>
                  </a:txBody>
                  <a:tcPr>
                    <a:solidFill>
                      <a:srgbClr val="D6C1E2"/>
                    </a:solidFill>
                  </a:tcPr>
                </a:tc>
                <a:extLst>
                  <a:ext uri="{0D108BD9-81ED-4DB2-BD59-A6C34878D82A}">
                    <a16:rowId xmlns:a16="http://schemas.microsoft.com/office/drawing/2014/main" val="106486426"/>
                  </a:ext>
                </a:extLst>
              </a:tr>
              <a:tr h="403553">
                <a:tc>
                  <a:txBody>
                    <a:bodyPr/>
                    <a:lstStyle/>
                    <a:p>
                      <a:r>
                        <a:rPr lang="fr-BE" sz="1400"/>
                        <a:t>Participation à la communauté juive locale (</a:t>
                      </a:r>
                      <a:r>
                        <a:rPr lang="fr-BE" sz="1400" b="1"/>
                        <a:t>Impact modeste)</a:t>
                      </a:r>
                    </a:p>
                  </a:txBody>
                  <a:tcPr>
                    <a:solidFill>
                      <a:srgbClr val="D6C1E2"/>
                    </a:solidFill>
                  </a:tcPr>
                </a:tc>
                <a:extLst>
                  <a:ext uri="{0D108BD9-81ED-4DB2-BD59-A6C34878D82A}">
                    <a16:rowId xmlns:a16="http://schemas.microsoft.com/office/drawing/2014/main" val="3658645195"/>
                  </a:ext>
                </a:extLst>
              </a:tr>
              <a:tr h="403553">
                <a:tc>
                  <a:txBody>
                    <a:bodyPr/>
                    <a:lstStyle/>
                    <a:p>
                      <a:r>
                        <a:rPr lang="fr-BE" sz="1400"/>
                        <a:t>Plans pour intégrer les pratiques juives dans votre maison (</a:t>
                      </a:r>
                      <a:r>
                        <a:rPr lang="fr-BE" sz="1400" b="1"/>
                        <a:t>Impact modeste)</a:t>
                      </a:r>
                    </a:p>
                  </a:txBody>
                  <a:tcPr>
                    <a:solidFill>
                      <a:srgbClr val="D6C1E2"/>
                    </a:solidFill>
                  </a:tcPr>
                </a:tc>
                <a:extLst>
                  <a:ext uri="{0D108BD9-81ED-4DB2-BD59-A6C34878D82A}">
                    <a16:rowId xmlns:a16="http://schemas.microsoft.com/office/drawing/2014/main" val="2982559886"/>
                  </a:ext>
                </a:extLst>
              </a:tr>
              <a:tr h="403553">
                <a:tc>
                  <a:txBody>
                    <a:bodyPr/>
                    <a:lstStyle/>
                    <a:p>
                      <a:r>
                        <a:rPr lang="fr-BE" sz="1400"/>
                        <a:t>Compréhension de l'histoire de ta communauté juive locale (</a:t>
                      </a:r>
                      <a:r>
                        <a:rPr lang="fr-BE" sz="1400" b="1"/>
                        <a:t>Impact faible)</a:t>
                      </a:r>
                    </a:p>
                  </a:txBody>
                  <a:tcPr>
                    <a:solidFill>
                      <a:srgbClr val="E7DAEE"/>
                    </a:solidFill>
                  </a:tcPr>
                </a:tc>
                <a:extLst>
                  <a:ext uri="{0D108BD9-81ED-4DB2-BD59-A6C34878D82A}">
                    <a16:rowId xmlns:a16="http://schemas.microsoft.com/office/drawing/2014/main" val="2722399935"/>
                  </a:ext>
                </a:extLst>
              </a:tr>
              <a:tr h="403553">
                <a:tc>
                  <a:txBody>
                    <a:bodyPr/>
                    <a:lstStyle/>
                    <a:p>
                      <a:r>
                        <a:rPr lang="fr-BE" sz="1400"/>
                        <a:t>Distinction entre le shabbat et le reste de la semaine </a:t>
                      </a:r>
                      <a:r>
                        <a:rPr lang="fr-BE" sz="1400" b="1"/>
                        <a:t>(Impact faible)</a:t>
                      </a:r>
                    </a:p>
                  </a:txBody>
                  <a:tcPr>
                    <a:solidFill>
                      <a:srgbClr val="E7DAEE"/>
                    </a:solidFill>
                  </a:tcPr>
                </a:tc>
                <a:extLst>
                  <a:ext uri="{0D108BD9-81ED-4DB2-BD59-A6C34878D82A}">
                    <a16:rowId xmlns:a16="http://schemas.microsoft.com/office/drawing/2014/main" val="1435963823"/>
                  </a:ext>
                </a:extLst>
              </a:tr>
              <a:tr h="403553">
                <a:tc>
                  <a:txBody>
                    <a:bodyPr/>
                    <a:lstStyle/>
                    <a:p>
                      <a:r>
                        <a:rPr lang="fr-BE" sz="1400"/>
                        <a:t>Bénévolat pour la communauté juive </a:t>
                      </a:r>
                      <a:r>
                        <a:rPr lang="fr-BE" sz="1400" b="1"/>
                        <a:t>(Impact faible)</a:t>
                      </a:r>
                    </a:p>
                  </a:txBody>
                  <a:tcPr>
                    <a:solidFill>
                      <a:srgbClr val="E7DAEE"/>
                    </a:solidFill>
                  </a:tcPr>
                </a:tc>
                <a:extLst>
                  <a:ext uri="{0D108BD9-81ED-4DB2-BD59-A6C34878D82A}">
                    <a16:rowId xmlns:a16="http://schemas.microsoft.com/office/drawing/2014/main" val="3237931757"/>
                  </a:ext>
                </a:extLst>
              </a:tr>
              <a:tr h="237384">
                <a:tc>
                  <a:txBody>
                    <a:bodyPr/>
                    <a:lstStyle/>
                    <a:p>
                      <a:r>
                        <a:rPr lang="fr-BE" sz="1400"/>
                        <a:t>Sensibilisation aux événements actuels en Israël </a:t>
                      </a:r>
                      <a:r>
                        <a:rPr lang="fr-BE" sz="1400" b="1"/>
                        <a:t>(Impact faible)</a:t>
                      </a:r>
                    </a:p>
                  </a:txBody>
                  <a:tcPr>
                    <a:solidFill>
                      <a:srgbClr val="E7DAEE"/>
                    </a:solidFill>
                  </a:tcPr>
                </a:tc>
                <a:extLst>
                  <a:ext uri="{0D108BD9-81ED-4DB2-BD59-A6C34878D82A}">
                    <a16:rowId xmlns:a16="http://schemas.microsoft.com/office/drawing/2014/main" val="1392337742"/>
                  </a:ext>
                </a:extLst>
              </a:tr>
              <a:tr h="237384">
                <a:tc>
                  <a:txBody>
                    <a:bodyPr/>
                    <a:lstStyle/>
                    <a:p>
                      <a:r>
                        <a:rPr lang="fr-BE" sz="1400"/>
                        <a:t>Prière dans une synagogue  </a:t>
                      </a:r>
                      <a:r>
                        <a:rPr lang="fr-BE" sz="1400" b="1"/>
                        <a:t>(Impact faible)</a:t>
                      </a:r>
                    </a:p>
                  </a:txBody>
                  <a:tcPr>
                    <a:solidFill>
                      <a:srgbClr val="E7DAEE"/>
                    </a:solidFill>
                  </a:tcPr>
                </a:tc>
                <a:extLst>
                  <a:ext uri="{0D108BD9-81ED-4DB2-BD59-A6C34878D82A}">
                    <a16:rowId xmlns:a16="http://schemas.microsoft.com/office/drawing/2014/main" val="2652320765"/>
                  </a:ext>
                </a:extLst>
              </a:tr>
              <a:tr h="237384">
                <a:tc>
                  <a:txBody>
                    <a:bodyPr/>
                    <a:lstStyle/>
                    <a:p>
                      <a:r>
                        <a:rPr lang="fr-BE" sz="1400"/>
                        <a:t>Hébreu  </a:t>
                      </a:r>
                      <a:r>
                        <a:rPr lang="fr-BE" sz="1400" b="1"/>
                        <a:t>(Impact faible)</a:t>
                      </a:r>
                    </a:p>
                  </a:txBody>
                  <a:tcPr>
                    <a:solidFill>
                      <a:srgbClr val="E7DAEE"/>
                    </a:solidFill>
                  </a:tcPr>
                </a:tc>
                <a:extLst>
                  <a:ext uri="{0D108BD9-81ED-4DB2-BD59-A6C34878D82A}">
                    <a16:rowId xmlns:a16="http://schemas.microsoft.com/office/drawing/2014/main" val="3043910805"/>
                  </a:ext>
                </a:extLst>
              </a:tr>
            </a:tbl>
          </a:graphicData>
        </a:graphic>
      </p:graphicFrame>
      <p:graphicFrame>
        <p:nvGraphicFramePr>
          <p:cNvPr id="8" name="Table 5">
            <a:extLst>
              <a:ext uri="{FF2B5EF4-FFF2-40B4-BE49-F238E27FC236}">
                <a16:creationId xmlns:a16="http://schemas.microsoft.com/office/drawing/2014/main" id="{8B0D18AF-F94E-A689-A7E2-4628F1A57FED}"/>
              </a:ext>
            </a:extLst>
          </p:cNvPr>
          <p:cNvGraphicFramePr>
            <a:graphicFrameLocks noGrp="1"/>
          </p:cNvGraphicFramePr>
          <p:nvPr>
            <p:extLst>
              <p:ext uri="{D42A27DB-BD31-4B8C-83A1-F6EECF244321}">
                <p14:modId xmlns:p14="http://schemas.microsoft.com/office/powerpoint/2010/main" val="2151766819"/>
              </p:ext>
            </p:extLst>
          </p:nvPr>
        </p:nvGraphicFramePr>
        <p:xfrm>
          <a:off x="5299078" y="3471959"/>
          <a:ext cx="2947498" cy="2729460"/>
        </p:xfrm>
        <a:graphic>
          <a:graphicData uri="http://schemas.openxmlformats.org/drawingml/2006/table">
            <a:tbl>
              <a:tblPr firstRow="1" bandRow="1">
                <a:tableStyleId>{5C22544A-7EE6-4342-B048-85BDC9FD1C3A}</a:tableStyleId>
              </a:tblPr>
              <a:tblGrid>
                <a:gridCol w="2947498">
                  <a:extLst>
                    <a:ext uri="{9D8B030D-6E8A-4147-A177-3AD203B41FA5}">
                      <a16:colId xmlns:a16="http://schemas.microsoft.com/office/drawing/2014/main" val="3896294671"/>
                    </a:ext>
                  </a:extLst>
                </a:gridCol>
              </a:tblGrid>
              <a:tr h="909820">
                <a:tc>
                  <a:txBody>
                    <a:bodyPr/>
                    <a:lstStyle/>
                    <a:p>
                      <a:r>
                        <a:rPr lang="fr-BE">
                          <a:solidFill>
                            <a:schemeClr val="tx1"/>
                          </a:solidFill>
                        </a:rPr>
                        <a:t>Préoccupation pour autrui (Juifs et autres)</a:t>
                      </a:r>
                    </a:p>
                  </a:txBody>
                  <a:tcPr anchor="ctr">
                    <a:solidFill>
                      <a:schemeClr val="accent3"/>
                    </a:solidFill>
                  </a:tcPr>
                </a:tc>
                <a:extLst>
                  <a:ext uri="{0D108BD9-81ED-4DB2-BD59-A6C34878D82A}">
                    <a16:rowId xmlns:a16="http://schemas.microsoft.com/office/drawing/2014/main" val="503385916"/>
                  </a:ext>
                </a:extLst>
              </a:tr>
              <a:tr h="909820">
                <a:tc>
                  <a:txBody>
                    <a:bodyPr/>
                    <a:lstStyle/>
                    <a:p>
                      <a:r>
                        <a:rPr lang="fr-BE"/>
                        <a:t>Préoccupation pour les personnes dans le besoin  </a:t>
                      </a:r>
                      <a:r>
                        <a:rPr lang="fr-BE" b="1"/>
                        <a:t>(Impact moyen)</a:t>
                      </a:r>
                    </a:p>
                  </a:txBody>
                  <a:tcPr anchor="ctr">
                    <a:solidFill>
                      <a:srgbClr val="F2B5AA"/>
                    </a:solidFill>
                  </a:tcPr>
                </a:tc>
                <a:extLst>
                  <a:ext uri="{0D108BD9-81ED-4DB2-BD59-A6C34878D82A}">
                    <a16:rowId xmlns:a16="http://schemas.microsoft.com/office/drawing/2014/main" val="2915955132"/>
                  </a:ext>
                </a:extLst>
              </a:tr>
              <a:tr h="909820">
                <a:tc>
                  <a:txBody>
                    <a:bodyPr/>
                    <a:lstStyle/>
                    <a:p>
                      <a:r>
                        <a:rPr lang="fr-BE"/>
                        <a:t>Préoccupation pour les Juifs dans le besoin  </a:t>
                      </a:r>
                      <a:r>
                        <a:rPr lang="fr-BE" b="1"/>
                        <a:t>(Impact moyen)</a:t>
                      </a:r>
                    </a:p>
                  </a:txBody>
                  <a:tcPr anchor="ctr">
                    <a:solidFill>
                      <a:srgbClr val="F2B5AA"/>
                    </a:solidFill>
                  </a:tcPr>
                </a:tc>
                <a:extLst>
                  <a:ext uri="{0D108BD9-81ED-4DB2-BD59-A6C34878D82A}">
                    <a16:rowId xmlns:a16="http://schemas.microsoft.com/office/drawing/2014/main" val="3417632437"/>
                  </a:ext>
                </a:extLst>
              </a:tr>
            </a:tbl>
          </a:graphicData>
        </a:graphic>
      </p:graphicFrame>
      <p:graphicFrame>
        <p:nvGraphicFramePr>
          <p:cNvPr id="10" name="Table 8">
            <a:extLst>
              <a:ext uri="{FF2B5EF4-FFF2-40B4-BE49-F238E27FC236}">
                <a16:creationId xmlns:a16="http://schemas.microsoft.com/office/drawing/2014/main" id="{711DCCD2-039D-9076-E22B-87743F6C0C37}"/>
              </a:ext>
            </a:extLst>
          </p:cNvPr>
          <p:cNvGraphicFramePr>
            <a:graphicFrameLocks noGrp="1"/>
          </p:cNvGraphicFramePr>
          <p:nvPr>
            <p:extLst>
              <p:ext uri="{D42A27DB-BD31-4B8C-83A1-F6EECF244321}">
                <p14:modId xmlns:p14="http://schemas.microsoft.com/office/powerpoint/2010/main" val="1281519618"/>
              </p:ext>
            </p:extLst>
          </p:nvPr>
        </p:nvGraphicFramePr>
        <p:xfrm>
          <a:off x="8344999" y="857134"/>
          <a:ext cx="3676016" cy="5191944"/>
        </p:xfrm>
        <a:graphic>
          <a:graphicData uri="http://schemas.openxmlformats.org/drawingml/2006/table">
            <a:tbl>
              <a:tblPr firstRow="1" bandRow="1">
                <a:tableStyleId>{5C22544A-7EE6-4342-B048-85BDC9FD1C3A}</a:tableStyleId>
              </a:tblPr>
              <a:tblGrid>
                <a:gridCol w="3676016">
                  <a:extLst>
                    <a:ext uri="{9D8B030D-6E8A-4147-A177-3AD203B41FA5}">
                      <a16:colId xmlns:a16="http://schemas.microsoft.com/office/drawing/2014/main" val="3401458744"/>
                    </a:ext>
                  </a:extLst>
                </a:gridCol>
              </a:tblGrid>
              <a:tr h="400398">
                <a:tc>
                  <a:txBody>
                    <a:bodyPr/>
                    <a:lstStyle/>
                    <a:p>
                      <a:r>
                        <a:rPr lang="fr-BE"/>
                        <a:t>Citoyenneté mondiale</a:t>
                      </a:r>
                    </a:p>
                  </a:txBody>
                  <a:tcPr>
                    <a:solidFill>
                      <a:schemeClr val="tx1"/>
                    </a:solidFill>
                  </a:tcPr>
                </a:tc>
                <a:extLst>
                  <a:ext uri="{0D108BD9-81ED-4DB2-BD59-A6C34878D82A}">
                    <a16:rowId xmlns:a16="http://schemas.microsoft.com/office/drawing/2014/main" val="2535440913"/>
                  </a:ext>
                </a:extLst>
              </a:tr>
              <a:tr h="700696">
                <a:tc>
                  <a:txBody>
                    <a:bodyPr/>
                    <a:lstStyle/>
                    <a:p>
                      <a:r>
                        <a:rPr lang="fr-BE" sz="1600"/>
                        <a:t>Envie d’apprendre de nouvelles choses  </a:t>
                      </a:r>
                      <a:r>
                        <a:rPr lang="fr-BE" sz="1600" b="1"/>
                        <a:t>(Impact élevé)</a:t>
                      </a:r>
                    </a:p>
                  </a:txBody>
                  <a:tcPr>
                    <a:solidFill>
                      <a:schemeClr val="bg1">
                        <a:lumMod val="65000"/>
                      </a:schemeClr>
                    </a:solidFill>
                  </a:tcPr>
                </a:tc>
                <a:extLst>
                  <a:ext uri="{0D108BD9-81ED-4DB2-BD59-A6C34878D82A}">
                    <a16:rowId xmlns:a16="http://schemas.microsoft.com/office/drawing/2014/main" val="2964899494"/>
                  </a:ext>
                </a:extLst>
              </a:tr>
              <a:tr h="700696">
                <a:tc>
                  <a:txBody>
                    <a:bodyPr/>
                    <a:lstStyle/>
                    <a:p>
                      <a:r>
                        <a:rPr lang="fr-BE" sz="1600"/>
                        <a:t>Capacité de travailler avec d'autres personnes  </a:t>
                      </a:r>
                      <a:r>
                        <a:rPr lang="fr-BE" sz="1600" b="1"/>
                        <a:t>(Impact élevé)</a:t>
                      </a:r>
                    </a:p>
                  </a:txBody>
                  <a:tcPr>
                    <a:solidFill>
                      <a:schemeClr val="bg1">
                        <a:lumMod val="65000"/>
                      </a:schemeClr>
                    </a:solidFill>
                  </a:tcPr>
                </a:tc>
                <a:extLst>
                  <a:ext uri="{0D108BD9-81ED-4DB2-BD59-A6C34878D82A}">
                    <a16:rowId xmlns:a16="http://schemas.microsoft.com/office/drawing/2014/main" val="887749404"/>
                  </a:ext>
                </a:extLst>
              </a:tr>
              <a:tr h="700696">
                <a:tc>
                  <a:txBody>
                    <a:bodyPr/>
                    <a:lstStyle/>
                    <a:p>
                      <a:r>
                        <a:rPr lang="fr-BE" sz="1600"/>
                        <a:t>Capacité de travailler de manière indépendante  </a:t>
                      </a:r>
                      <a:r>
                        <a:rPr lang="fr-BE" sz="1600" b="1"/>
                        <a:t>(Impact élevé)</a:t>
                      </a:r>
                    </a:p>
                  </a:txBody>
                  <a:tcPr>
                    <a:solidFill>
                      <a:schemeClr val="bg1">
                        <a:lumMod val="65000"/>
                      </a:schemeClr>
                    </a:solidFill>
                  </a:tcPr>
                </a:tc>
                <a:extLst>
                  <a:ext uri="{0D108BD9-81ED-4DB2-BD59-A6C34878D82A}">
                    <a16:rowId xmlns:a16="http://schemas.microsoft.com/office/drawing/2014/main" val="770565417"/>
                  </a:ext>
                </a:extLst>
              </a:tr>
              <a:tr h="708946">
                <a:tc>
                  <a:txBody>
                    <a:bodyPr/>
                    <a:lstStyle/>
                    <a:p>
                      <a:r>
                        <a:rPr lang="fr-BE" sz="1600"/>
                        <a:t>Considération envers les personnes qui sont différentes de moi  </a:t>
                      </a:r>
                      <a:r>
                        <a:rPr lang="fr-BE" sz="1600" b="1"/>
                        <a:t>(Impact élevé)</a:t>
                      </a:r>
                    </a:p>
                  </a:txBody>
                  <a:tcPr>
                    <a:solidFill>
                      <a:schemeClr val="bg1">
                        <a:lumMod val="65000"/>
                      </a:schemeClr>
                    </a:solidFill>
                  </a:tcPr>
                </a:tc>
                <a:extLst>
                  <a:ext uri="{0D108BD9-81ED-4DB2-BD59-A6C34878D82A}">
                    <a16:rowId xmlns:a16="http://schemas.microsoft.com/office/drawing/2014/main" val="1283612484"/>
                  </a:ext>
                </a:extLst>
              </a:tr>
              <a:tr h="700696">
                <a:tc>
                  <a:txBody>
                    <a:bodyPr/>
                    <a:lstStyle/>
                    <a:p>
                      <a:r>
                        <a:rPr lang="fr-BE" sz="1600"/>
                        <a:t>Désir de faire une différence dans le monde  </a:t>
                      </a:r>
                      <a:r>
                        <a:rPr lang="fr-BE" sz="1600" b="1"/>
                        <a:t>(Impact moyen)</a:t>
                      </a:r>
                    </a:p>
                  </a:txBody>
                  <a:tcPr>
                    <a:solidFill>
                      <a:schemeClr val="bg1">
                        <a:lumMod val="85000"/>
                      </a:schemeClr>
                    </a:solidFill>
                  </a:tcPr>
                </a:tc>
                <a:extLst>
                  <a:ext uri="{0D108BD9-81ED-4DB2-BD59-A6C34878D82A}">
                    <a16:rowId xmlns:a16="http://schemas.microsoft.com/office/drawing/2014/main" val="252763484"/>
                  </a:ext>
                </a:extLst>
              </a:tr>
              <a:tr h="700696">
                <a:tc>
                  <a:txBody>
                    <a:bodyPr/>
                    <a:lstStyle/>
                    <a:p>
                      <a:r>
                        <a:rPr lang="fr-BE" sz="1600"/>
                        <a:t>Compétences de communication  </a:t>
                      </a:r>
                      <a:r>
                        <a:rPr lang="fr-BE" sz="1600" b="1"/>
                        <a:t>(Impact moyen)</a:t>
                      </a:r>
                    </a:p>
                  </a:txBody>
                  <a:tcPr>
                    <a:solidFill>
                      <a:schemeClr val="bg1">
                        <a:lumMod val="85000"/>
                      </a:schemeClr>
                    </a:solidFill>
                  </a:tcPr>
                </a:tc>
                <a:extLst>
                  <a:ext uri="{0D108BD9-81ED-4DB2-BD59-A6C34878D82A}">
                    <a16:rowId xmlns:a16="http://schemas.microsoft.com/office/drawing/2014/main" val="4028921102"/>
                  </a:ext>
                </a:extLst>
              </a:tr>
              <a:tr h="405959">
                <a:tc>
                  <a:txBody>
                    <a:bodyPr/>
                    <a:lstStyle/>
                    <a:p>
                      <a:r>
                        <a:rPr lang="fr-BE" sz="1600" b="0"/>
                        <a:t>Développement des compétences en leadership  </a:t>
                      </a:r>
                      <a:r>
                        <a:rPr lang="fr-BE" sz="1600" b="1"/>
                        <a:t>(Impact faible)</a:t>
                      </a:r>
                    </a:p>
                  </a:txBody>
                  <a:tcPr>
                    <a:solidFill>
                      <a:schemeClr val="bg1">
                        <a:lumMod val="95000"/>
                      </a:schemeClr>
                    </a:solidFill>
                  </a:tcPr>
                </a:tc>
                <a:extLst>
                  <a:ext uri="{0D108BD9-81ED-4DB2-BD59-A6C34878D82A}">
                    <a16:rowId xmlns:a16="http://schemas.microsoft.com/office/drawing/2014/main" val="3301519655"/>
                  </a:ext>
                </a:extLst>
              </a:tr>
            </a:tbl>
          </a:graphicData>
        </a:graphic>
      </p:graphicFrame>
    </p:spTree>
    <p:extLst>
      <p:ext uri="{BB962C8B-B14F-4D97-AF65-F5344CB8AC3E}">
        <p14:creationId xmlns:p14="http://schemas.microsoft.com/office/powerpoint/2010/main" val="226340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27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a:xfrm>
            <a:off x="2625506" y="3219234"/>
            <a:ext cx="8664071" cy="2852737"/>
          </a:xfrm>
        </p:spPr>
        <p:txBody>
          <a:bodyPr anchor="ctr">
            <a:normAutofit/>
          </a:bodyPr>
          <a:lstStyle/>
          <a:p>
            <a:r>
              <a:rPr lang="fr-BE"/>
              <a:t>Méthodologie</a:t>
            </a:r>
          </a:p>
        </p:txBody>
      </p:sp>
    </p:spTree>
    <p:extLst>
      <p:ext uri="{BB962C8B-B14F-4D97-AF65-F5344CB8AC3E}">
        <p14:creationId xmlns:p14="http://schemas.microsoft.com/office/powerpoint/2010/main" val="195622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3879-4653-40CE-B304-9447CC544285}"/>
              </a:ext>
            </a:extLst>
          </p:cNvPr>
          <p:cNvSpPr>
            <a:spLocks noGrp="1"/>
          </p:cNvSpPr>
          <p:nvPr>
            <p:ph type="title" idx="4294967295"/>
          </p:nvPr>
        </p:nvSpPr>
        <p:spPr>
          <a:xfrm>
            <a:off x="838200" y="370150"/>
            <a:ext cx="10515600" cy="836613"/>
          </a:xfrm>
        </p:spPr>
        <p:txBody>
          <a:bodyPr>
            <a:normAutofit/>
          </a:bodyPr>
          <a:lstStyle/>
          <a:p>
            <a:pPr algn="ctr"/>
            <a:r>
              <a:rPr lang="fr-BE" sz="4400" b="1"/>
              <a:t>Sources de données</a:t>
            </a:r>
          </a:p>
        </p:txBody>
      </p:sp>
      <p:grpSp>
        <p:nvGrpSpPr>
          <p:cNvPr id="35" name="Group 34">
            <a:extLst>
              <a:ext uri="{FF2B5EF4-FFF2-40B4-BE49-F238E27FC236}">
                <a16:creationId xmlns:a16="http://schemas.microsoft.com/office/drawing/2014/main" id="{BBC68FAA-ABB4-233E-0AF4-0902A0268CCD}"/>
              </a:ext>
            </a:extLst>
          </p:cNvPr>
          <p:cNvGrpSpPr/>
          <p:nvPr/>
        </p:nvGrpSpPr>
        <p:grpSpPr>
          <a:xfrm>
            <a:off x="-100584" y="1823514"/>
            <a:ext cx="2673096" cy="2504792"/>
            <a:chOff x="301752" y="1786938"/>
            <a:chExt cx="2673096" cy="2504792"/>
          </a:xfrm>
        </p:grpSpPr>
        <p:sp>
          <p:nvSpPr>
            <p:cNvPr id="5" name="Oval 4">
              <a:extLst>
                <a:ext uri="{FF2B5EF4-FFF2-40B4-BE49-F238E27FC236}">
                  <a16:creationId xmlns:a16="http://schemas.microsoft.com/office/drawing/2014/main" id="{7AE4A9EE-AA5D-8F4E-25DD-058BEFC77245}"/>
                </a:ext>
              </a:extLst>
            </p:cNvPr>
            <p:cNvSpPr/>
            <p:nvPr/>
          </p:nvSpPr>
          <p:spPr>
            <a:xfrm>
              <a:off x="113368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13E024-D1C3-F01C-2961-787D8C0FFC5F}"/>
                </a:ext>
              </a:extLst>
            </p:cNvPr>
            <p:cNvSpPr txBox="1"/>
            <p:nvPr/>
          </p:nvSpPr>
          <p:spPr>
            <a:xfrm>
              <a:off x="301752" y="3368400"/>
              <a:ext cx="2673096" cy="923330"/>
            </a:xfrm>
            <a:prstGeom prst="rect">
              <a:avLst/>
            </a:prstGeom>
            <a:noFill/>
          </p:spPr>
          <p:txBody>
            <a:bodyPr wrap="square">
              <a:spAutoFit/>
            </a:bodyPr>
            <a:lstStyle/>
            <a:p>
              <a:pPr lvl="1" algn="ctr">
                <a:buClr>
                  <a:schemeClr val="accent2"/>
                </a:buClr>
              </a:pPr>
              <a:r>
                <a:rPr lang="fr-BE" sz="1800"/>
                <a:t>1922 élèves interrogés </a:t>
              </a:r>
            </a:p>
            <a:p>
              <a:pPr lvl="1" algn="ctr">
                <a:buClr>
                  <a:schemeClr val="accent2"/>
                </a:buClr>
              </a:pPr>
              <a:r>
                <a:rPr lang="fr-BE" sz="1800"/>
                <a:t>De CM2, 6</a:t>
              </a:r>
              <a:r>
                <a:rPr lang="fr-BE" sz="1800" baseline="30000"/>
                <a:t>e</a:t>
              </a:r>
              <a:r>
                <a:rPr lang="fr-BE" sz="1800"/>
                <a:t>, 4</a:t>
              </a:r>
              <a:r>
                <a:rPr lang="fr-BE" sz="1800" baseline="30000"/>
                <a:t>e</a:t>
              </a:r>
              <a:r>
                <a:rPr lang="fr-BE" sz="1800"/>
                <a:t>, 2</a:t>
              </a:r>
              <a:r>
                <a:rPr lang="fr-BE" sz="1800" baseline="30000"/>
                <a:t>nde</a:t>
              </a:r>
            </a:p>
          </p:txBody>
        </p:sp>
        <p:pic>
          <p:nvPicPr>
            <p:cNvPr id="22" name="Graphic 21">
              <a:extLst>
                <a:ext uri="{FF2B5EF4-FFF2-40B4-BE49-F238E27FC236}">
                  <a16:creationId xmlns:a16="http://schemas.microsoft.com/office/drawing/2014/main" id="{498D66E3-9E10-C8C8-20C1-91E1A32B48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0976" y="2072250"/>
              <a:ext cx="759293" cy="1006063"/>
            </a:xfrm>
            <a:prstGeom prst="rect">
              <a:avLst/>
            </a:prstGeom>
          </p:spPr>
        </p:pic>
      </p:grpSp>
      <p:grpSp>
        <p:nvGrpSpPr>
          <p:cNvPr id="34" name="Group 33">
            <a:extLst>
              <a:ext uri="{FF2B5EF4-FFF2-40B4-BE49-F238E27FC236}">
                <a16:creationId xmlns:a16="http://schemas.microsoft.com/office/drawing/2014/main" id="{01C688CD-BD02-3CA3-4CD2-73C03F657834}"/>
              </a:ext>
            </a:extLst>
          </p:cNvPr>
          <p:cNvGrpSpPr/>
          <p:nvPr/>
        </p:nvGrpSpPr>
        <p:grpSpPr>
          <a:xfrm>
            <a:off x="2244819" y="3450551"/>
            <a:ext cx="2673096" cy="2227793"/>
            <a:chOff x="2726333" y="1786938"/>
            <a:chExt cx="2673096" cy="2227793"/>
          </a:xfrm>
        </p:grpSpPr>
        <p:sp>
          <p:nvSpPr>
            <p:cNvPr id="9" name="Oval 8">
              <a:extLst>
                <a:ext uri="{FF2B5EF4-FFF2-40B4-BE49-F238E27FC236}">
                  <a16:creationId xmlns:a16="http://schemas.microsoft.com/office/drawing/2014/main" id="{18BF8042-DAC4-8B96-B218-8B5B0D9FD662}"/>
                </a:ext>
              </a:extLst>
            </p:cNvPr>
            <p:cNvSpPr/>
            <p:nvPr/>
          </p:nvSpPr>
          <p:spPr>
            <a:xfrm>
              <a:off x="3558268"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9F93FB-6AEC-B2F8-4D45-B14A45CC587B}"/>
                </a:ext>
              </a:extLst>
            </p:cNvPr>
            <p:cNvSpPr txBox="1"/>
            <p:nvPr/>
          </p:nvSpPr>
          <p:spPr>
            <a:xfrm>
              <a:off x="2726333" y="3368400"/>
              <a:ext cx="2673096" cy="646331"/>
            </a:xfrm>
            <a:prstGeom prst="rect">
              <a:avLst/>
            </a:prstGeom>
            <a:noFill/>
          </p:spPr>
          <p:txBody>
            <a:bodyPr wrap="square">
              <a:spAutoFit/>
            </a:bodyPr>
            <a:lstStyle/>
            <a:p>
              <a:pPr lvl="1" algn="ctr">
                <a:buClr>
                  <a:schemeClr val="accent2"/>
                </a:buClr>
              </a:pPr>
              <a:r>
                <a:rPr lang="fr-BE" sz="1800"/>
                <a:t>33 écoles </a:t>
              </a:r>
            </a:p>
            <a:p>
              <a:pPr lvl="1" algn="ctr">
                <a:buClr>
                  <a:schemeClr val="accent2"/>
                </a:buClr>
              </a:pPr>
              <a:r>
                <a:rPr lang="fr-BE" sz="1800"/>
                <a:t>de 13 pays</a:t>
              </a:r>
            </a:p>
          </p:txBody>
        </p:sp>
        <p:pic>
          <p:nvPicPr>
            <p:cNvPr id="24" name="Graphic 23">
              <a:extLst>
                <a:ext uri="{FF2B5EF4-FFF2-40B4-BE49-F238E27FC236}">
                  <a16:creationId xmlns:a16="http://schemas.microsoft.com/office/drawing/2014/main" id="{91486D10-3153-2BFB-A392-51727A28E8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4836" y="2025987"/>
              <a:ext cx="927342" cy="943194"/>
            </a:xfrm>
            <a:prstGeom prst="rect">
              <a:avLst/>
            </a:prstGeom>
          </p:spPr>
        </p:pic>
      </p:grpSp>
      <p:grpSp>
        <p:nvGrpSpPr>
          <p:cNvPr id="33" name="Group 32">
            <a:extLst>
              <a:ext uri="{FF2B5EF4-FFF2-40B4-BE49-F238E27FC236}">
                <a16:creationId xmlns:a16="http://schemas.microsoft.com/office/drawing/2014/main" id="{716D8E91-2AC0-C6EB-2237-EF91901A2359}"/>
              </a:ext>
            </a:extLst>
          </p:cNvPr>
          <p:cNvGrpSpPr/>
          <p:nvPr/>
        </p:nvGrpSpPr>
        <p:grpSpPr>
          <a:xfrm>
            <a:off x="4474584" y="1823514"/>
            <a:ext cx="2673096" cy="3058790"/>
            <a:chOff x="5229162" y="1786938"/>
            <a:chExt cx="2673096" cy="3058790"/>
          </a:xfrm>
        </p:grpSpPr>
        <p:sp>
          <p:nvSpPr>
            <p:cNvPr id="11" name="Oval 10">
              <a:extLst>
                <a:ext uri="{FF2B5EF4-FFF2-40B4-BE49-F238E27FC236}">
                  <a16:creationId xmlns:a16="http://schemas.microsoft.com/office/drawing/2014/main" id="{05C41707-ACAC-581B-F4A3-F786FCEAA201}"/>
                </a:ext>
              </a:extLst>
            </p:cNvPr>
            <p:cNvSpPr/>
            <p:nvPr/>
          </p:nvSpPr>
          <p:spPr>
            <a:xfrm>
              <a:off x="606109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942F44-E7A1-4FA2-3E07-38F1DC791A4C}"/>
                </a:ext>
              </a:extLst>
            </p:cNvPr>
            <p:cNvSpPr txBox="1"/>
            <p:nvPr/>
          </p:nvSpPr>
          <p:spPr>
            <a:xfrm>
              <a:off x="5229162" y="3368400"/>
              <a:ext cx="2673096" cy="1477328"/>
            </a:xfrm>
            <a:prstGeom prst="rect">
              <a:avLst/>
            </a:prstGeom>
            <a:noFill/>
          </p:spPr>
          <p:txBody>
            <a:bodyPr wrap="square">
              <a:spAutoFit/>
            </a:bodyPr>
            <a:lstStyle/>
            <a:p>
              <a:pPr lvl="1" algn="ctr">
                <a:buClr>
                  <a:schemeClr val="accent2"/>
                </a:buClr>
              </a:pPr>
              <a:r>
                <a:rPr lang="fr-BE" sz="1800"/>
                <a:t>UnitEd (Lamorim en France) et l'équipe Rosov Consulting ont contacté les écoles</a:t>
              </a:r>
            </a:p>
          </p:txBody>
        </p:sp>
        <p:pic>
          <p:nvPicPr>
            <p:cNvPr id="26" name="Graphic 25">
              <a:extLst>
                <a:ext uri="{FF2B5EF4-FFF2-40B4-BE49-F238E27FC236}">
                  <a16:creationId xmlns:a16="http://schemas.microsoft.com/office/drawing/2014/main" id="{8DF66E94-E895-5A5E-EC9D-94133F4D9F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0236" y="2231732"/>
              <a:ext cx="718122" cy="713065"/>
            </a:xfrm>
            <a:prstGeom prst="rect">
              <a:avLst/>
            </a:prstGeom>
          </p:spPr>
        </p:pic>
      </p:grpSp>
      <p:grpSp>
        <p:nvGrpSpPr>
          <p:cNvPr id="31" name="Group 30">
            <a:extLst>
              <a:ext uri="{FF2B5EF4-FFF2-40B4-BE49-F238E27FC236}">
                <a16:creationId xmlns:a16="http://schemas.microsoft.com/office/drawing/2014/main" id="{90B39580-5E3B-5352-99D4-635AB174D5D6}"/>
              </a:ext>
            </a:extLst>
          </p:cNvPr>
          <p:cNvGrpSpPr/>
          <p:nvPr/>
        </p:nvGrpSpPr>
        <p:grpSpPr>
          <a:xfrm>
            <a:off x="6730721" y="3286466"/>
            <a:ext cx="2673096" cy="2504792"/>
            <a:chOff x="7725612" y="1786938"/>
            <a:chExt cx="2673096" cy="2504792"/>
          </a:xfrm>
        </p:grpSpPr>
        <p:sp>
          <p:nvSpPr>
            <p:cNvPr id="15" name="Oval 14">
              <a:extLst>
                <a:ext uri="{FF2B5EF4-FFF2-40B4-BE49-F238E27FC236}">
                  <a16:creationId xmlns:a16="http://schemas.microsoft.com/office/drawing/2014/main" id="{AF8154AB-C2D0-3CB0-D8A7-B581102C745B}"/>
                </a:ext>
              </a:extLst>
            </p:cNvPr>
            <p:cNvSpPr/>
            <p:nvPr/>
          </p:nvSpPr>
          <p:spPr>
            <a:xfrm>
              <a:off x="8557547"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6273D2-0AC2-35FD-9928-2327602D8C7E}"/>
                </a:ext>
              </a:extLst>
            </p:cNvPr>
            <p:cNvSpPr txBox="1"/>
            <p:nvPr/>
          </p:nvSpPr>
          <p:spPr>
            <a:xfrm>
              <a:off x="7725612" y="3368400"/>
              <a:ext cx="2673096" cy="923330"/>
            </a:xfrm>
            <a:prstGeom prst="rect">
              <a:avLst/>
            </a:prstGeom>
            <a:noFill/>
          </p:spPr>
          <p:txBody>
            <a:bodyPr wrap="square">
              <a:spAutoFit/>
            </a:bodyPr>
            <a:lstStyle/>
            <a:p>
              <a:pPr lvl="1" algn="ctr">
                <a:buClr>
                  <a:schemeClr val="accent2"/>
                </a:buClr>
              </a:pPr>
              <a:r>
                <a:rPr lang="fr-BE" sz="1800" dirty="0"/>
                <a:t>Les élèves ont répondu à l’enquête à l'école</a:t>
              </a:r>
            </a:p>
          </p:txBody>
        </p:sp>
        <p:pic>
          <p:nvPicPr>
            <p:cNvPr id="28" name="Graphic 27">
              <a:extLst>
                <a:ext uri="{FF2B5EF4-FFF2-40B4-BE49-F238E27FC236}">
                  <a16:creationId xmlns:a16="http://schemas.microsoft.com/office/drawing/2014/main" id="{A2B9A6C1-FBA8-E426-6B5C-32DB698917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48800" y="2133700"/>
              <a:ext cx="916992" cy="835482"/>
            </a:xfrm>
            <a:prstGeom prst="rect">
              <a:avLst/>
            </a:prstGeom>
          </p:spPr>
        </p:pic>
      </p:grpSp>
      <p:grpSp>
        <p:nvGrpSpPr>
          <p:cNvPr id="32" name="Group 31">
            <a:extLst>
              <a:ext uri="{FF2B5EF4-FFF2-40B4-BE49-F238E27FC236}">
                <a16:creationId xmlns:a16="http://schemas.microsoft.com/office/drawing/2014/main" id="{A478E3A4-5FA6-BE2E-DF84-F22A2B37149F}"/>
              </a:ext>
            </a:extLst>
          </p:cNvPr>
          <p:cNvGrpSpPr/>
          <p:nvPr/>
        </p:nvGrpSpPr>
        <p:grpSpPr>
          <a:xfrm>
            <a:off x="8992140" y="1585494"/>
            <a:ext cx="2673096" cy="2504792"/>
            <a:chOff x="10051795" y="1786938"/>
            <a:chExt cx="2673096" cy="2504792"/>
          </a:xfrm>
        </p:grpSpPr>
        <p:sp>
          <p:nvSpPr>
            <p:cNvPr id="17" name="Oval 16">
              <a:extLst>
                <a:ext uri="{FF2B5EF4-FFF2-40B4-BE49-F238E27FC236}">
                  <a16:creationId xmlns:a16="http://schemas.microsoft.com/office/drawing/2014/main" id="{6DB03A39-9EE9-A15B-8182-FB87D0F1F421}"/>
                </a:ext>
              </a:extLst>
            </p:cNvPr>
            <p:cNvSpPr/>
            <p:nvPr/>
          </p:nvSpPr>
          <p:spPr>
            <a:xfrm>
              <a:off x="10883730" y="1786938"/>
              <a:ext cx="1462952" cy="1462952"/>
            </a:xfrm>
            <a:prstGeom prst="ellipse">
              <a:avLst/>
            </a:prstGeom>
            <a:solidFill>
              <a:srgbClr val="BF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33C7AD9-F15A-F0B5-2F2D-920D66BBD884}"/>
                </a:ext>
              </a:extLst>
            </p:cNvPr>
            <p:cNvSpPr txBox="1"/>
            <p:nvPr/>
          </p:nvSpPr>
          <p:spPr>
            <a:xfrm>
              <a:off x="10051795" y="3368400"/>
              <a:ext cx="2673096" cy="923330"/>
            </a:xfrm>
            <a:prstGeom prst="rect">
              <a:avLst/>
            </a:prstGeom>
            <a:noFill/>
          </p:spPr>
          <p:txBody>
            <a:bodyPr wrap="square">
              <a:spAutoFit/>
            </a:bodyPr>
            <a:lstStyle/>
            <a:p>
              <a:pPr lvl="1" algn="ctr">
                <a:buClr>
                  <a:schemeClr val="accent2"/>
                </a:buClr>
              </a:pPr>
              <a:r>
                <a:rPr lang="fr-BE" sz="1800"/>
                <a:t>Novembre 2022-avril 2023</a:t>
              </a:r>
            </a:p>
            <a:p>
              <a:pPr lvl="1" algn="ctr">
                <a:buClr>
                  <a:schemeClr val="accent2"/>
                </a:buClr>
              </a:pPr>
              <a:endParaRPr lang="en-US" sz="1800" dirty="0"/>
            </a:p>
          </p:txBody>
        </p:sp>
        <p:pic>
          <p:nvPicPr>
            <p:cNvPr id="30" name="Graphic 29">
              <a:extLst>
                <a:ext uri="{FF2B5EF4-FFF2-40B4-BE49-F238E27FC236}">
                  <a16:creationId xmlns:a16="http://schemas.microsoft.com/office/drawing/2014/main" id="{C678125B-E412-3ED5-6E34-9893FE10AD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37660" y="2014089"/>
              <a:ext cx="955092" cy="955092"/>
            </a:xfrm>
            <a:prstGeom prst="rect">
              <a:avLst/>
            </a:prstGeom>
          </p:spPr>
        </p:pic>
      </p:grpSp>
    </p:spTree>
    <p:extLst>
      <p:ext uri="{BB962C8B-B14F-4D97-AF65-F5344CB8AC3E}">
        <p14:creationId xmlns:p14="http://schemas.microsoft.com/office/powerpoint/2010/main" val="282214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A9D4-FEEF-4AF3-98AD-4DBA756F33BD}"/>
              </a:ext>
            </a:extLst>
          </p:cNvPr>
          <p:cNvSpPr txBox="1">
            <a:spLocks/>
          </p:cNvSpPr>
          <p:nvPr/>
        </p:nvSpPr>
        <p:spPr>
          <a:xfrm>
            <a:off x="838200" y="165614"/>
            <a:ext cx="10515600" cy="836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fr-BE" sz="4400" b="1"/>
              <a:t>13 écoles françaises</a:t>
            </a:r>
          </a:p>
        </p:txBody>
      </p:sp>
      <p:graphicFrame>
        <p:nvGraphicFramePr>
          <p:cNvPr id="4" name="Chart 3">
            <a:extLst>
              <a:ext uri="{FF2B5EF4-FFF2-40B4-BE49-F238E27FC236}">
                <a16:creationId xmlns:a16="http://schemas.microsoft.com/office/drawing/2014/main" id="{F8C24E63-3CC6-0639-1C1F-BC88A51FC32E}"/>
              </a:ext>
            </a:extLst>
          </p:cNvPr>
          <p:cNvGraphicFramePr>
            <a:graphicFrameLocks/>
          </p:cNvGraphicFramePr>
          <p:nvPr>
            <p:extLst>
              <p:ext uri="{D42A27DB-BD31-4B8C-83A1-F6EECF244321}">
                <p14:modId xmlns:p14="http://schemas.microsoft.com/office/powerpoint/2010/main" val="912073794"/>
              </p:ext>
            </p:extLst>
          </p:nvPr>
        </p:nvGraphicFramePr>
        <p:xfrm>
          <a:off x="294290" y="735724"/>
          <a:ext cx="11761075" cy="5701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806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6A557-7329-4B8A-9A66-8B31CECA60A0}"/>
              </a:ext>
            </a:extLst>
          </p:cNvPr>
          <p:cNvSpPr>
            <a:spLocks noGrp="1"/>
          </p:cNvSpPr>
          <p:nvPr>
            <p:ph type="title"/>
          </p:nvPr>
        </p:nvSpPr>
        <p:spPr/>
        <p:txBody>
          <a:bodyPr anchor="ctr">
            <a:normAutofit fontScale="90000"/>
          </a:bodyPr>
          <a:lstStyle/>
          <a:p>
            <a:r>
              <a:rPr lang="fr-BE"/>
              <a:t>Profil des élèves interrogés</a:t>
            </a:r>
          </a:p>
        </p:txBody>
      </p:sp>
    </p:spTree>
    <p:extLst>
      <p:ext uri="{BB962C8B-B14F-4D97-AF65-F5344CB8AC3E}">
        <p14:creationId xmlns:p14="http://schemas.microsoft.com/office/powerpoint/2010/main" val="179821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22742-2FBB-4BAB-A573-52EA8C673A4D}"/>
              </a:ext>
            </a:extLst>
          </p:cNvPr>
          <p:cNvSpPr/>
          <p:nvPr/>
        </p:nvSpPr>
        <p:spPr>
          <a:xfrm>
            <a:off x="0" y="3233817"/>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D2439-E9D1-4C3A-AF3F-556B6AE397F9}"/>
              </a:ext>
            </a:extLst>
          </p:cNvPr>
          <p:cNvSpPr>
            <a:spLocks noGrp="1"/>
          </p:cNvSpPr>
          <p:nvPr>
            <p:ph type="title"/>
          </p:nvPr>
        </p:nvSpPr>
        <p:spPr/>
        <p:txBody>
          <a:bodyPr/>
          <a:lstStyle/>
          <a:p>
            <a:r>
              <a:rPr lang="fr-BE"/>
              <a:t>Réponses selon la région et la classe</a:t>
            </a:r>
          </a:p>
        </p:txBody>
      </p:sp>
      <p:cxnSp>
        <p:nvCxnSpPr>
          <p:cNvPr id="5" name="Straight Connector 4">
            <a:extLst>
              <a:ext uri="{FF2B5EF4-FFF2-40B4-BE49-F238E27FC236}">
                <a16:creationId xmlns:a16="http://schemas.microsoft.com/office/drawing/2014/main" id="{C03F7650-CB60-447F-B542-7BB3CD79E878}"/>
              </a:ext>
            </a:extLst>
          </p:cNvPr>
          <p:cNvCxnSpPr/>
          <p:nvPr/>
        </p:nvCxnSpPr>
        <p:spPr>
          <a:xfrm>
            <a:off x="0" y="3208628"/>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0295DF-0314-0DB4-92D0-9EC04B0BAE41}"/>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n=1 922</a:t>
            </a:r>
          </a:p>
        </p:txBody>
      </p:sp>
      <p:graphicFrame>
        <p:nvGraphicFramePr>
          <p:cNvPr id="6" name="Chart 5">
            <a:extLst>
              <a:ext uri="{FF2B5EF4-FFF2-40B4-BE49-F238E27FC236}">
                <a16:creationId xmlns:a16="http://schemas.microsoft.com/office/drawing/2014/main" id="{C5B63FD2-9C0D-E85C-A896-B0936C524CC2}"/>
              </a:ext>
            </a:extLst>
          </p:cNvPr>
          <p:cNvGraphicFramePr>
            <a:graphicFrameLocks/>
          </p:cNvGraphicFramePr>
          <p:nvPr>
            <p:extLst>
              <p:ext uri="{D42A27DB-BD31-4B8C-83A1-F6EECF244321}">
                <p14:modId xmlns:p14="http://schemas.microsoft.com/office/powerpoint/2010/main" val="830210557"/>
              </p:ext>
            </p:extLst>
          </p:nvPr>
        </p:nvGraphicFramePr>
        <p:xfrm>
          <a:off x="1999488" y="685800"/>
          <a:ext cx="915619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5C8C022-4C47-D167-FCF6-5F19672CEC1F}"/>
              </a:ext>
            </a:extLst>
          </p:cNvPr>
          <p:cNvGraphicFramePr>
            <a:graphicFrameLocks/>
          </p:cNvGraphicFramePr>
          <p:nvPr>
            <p:extLst>
              <p:ext uri="{D42A27DB-BD31-4B8C-83A1-F6EECF244321}">
                <p14:modId xmlns:p14="http://schemas.microsoft.com/office/powerpoint/2010/main" val="3847769128"/>
              </p:ext>
            </p:extLst>
          </p:nvPr>
        </p:nvGraphicFramePr>
        <p:xfrm>
          <a:off x="2340864" y="3370318"/>
          <a:ext cx="8363712" cy="3579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08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7FEA5B-3C92-D453-43E1-BD19CD12C820}"/>
              </a:ext>
            </a:extLst>
          </p:cNvPr>
          <p:cNvSpPr txBox="1"/>
          <p:nvPr/>
        </p:nvSpPr>
        <p:spPr>
          <a:xfrm>
            <a:off x="10964424" y="2785329"/>
            <a:ext cx="920424" cy="261610"/>
          </a:xfrm>
          <a:prstGeom prst="rect">
            <a:avLst/>
          </a:prstGeom>
          <a:noFill/>
        </p:spPr>
        <p:txBody>
          <a:bodyPr wrap="square">
            <a:spAutoFit/>
          </a:bodyPr>
          <a:lstStyle/>
          <a:p>
            <a:pPr algn="ctr" rtl="0">
              <a:defRPr sz="1600" b="0" i="0" u="none" strike="noStrike" kern="1200" baseline="0">
                <a:solidFill>
                  <a:srgbClr val="3D3935"/>
                </a:solidFill>
                <a:latin typeface="+mn-lt"/>
                <a:ea typeface="+mn-ea"/>
                <a:cs typeface="+mn-cs"/>
              </a:defRPr>
            </a:pPr>
            <a:r>
              <a:rPr lang="fr-BE" sz="1100"/>
              <a:t>n=434</a:t>
            </a:r>
          </a:p>
        </p:txBody>
      </p:sp>
      <p:sp>
        <p:nvSpPr>
          <p:cNvPr id="8" name="Rectangle 7">
            <a:extLst>
              <a:ext uri="{FF2B5EF4-FFF2-40B4-BE49-F238E27FC236}">
                <a16:creationId xmlns:a16="http://schemas.microsoft.com/office/drawing/2014/main" id="{102C9A72-63FC-47F3-813C-8D3F2ADC684F}"/>
              </a:ext>
            </a:extLst>
          </p:cNvPr>
          <p:cNvSpPr/>
          <p:nvPr/>
        </p:nvSpPr>
        <p:spPr>
          <a:xfrm>
            <a:off x="0" y="3167062"/>
            <a:ext cx="12192000" cy="3690937"/>
          </a:xfrm>
          <a:prstGeom prst="rect">
            <a:avLst/>
          </a:prstGeom>
          <a:solidFill>
            <a:srgbClr val="ED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0256956-C7B0-4408-B92F-93C9E83D139E}"/>
              </a:ext>
            </a:extLst>
          </p:cNvPr>
          <p:cNvSpPr>
            <a:spLocks noGrp="1"/>
          </p:cNvSpPr>
          <p:nvPr>
            <p:ph type="title"/>
          </p:nvPr>
        </p:nvSpPr>
        <p:spPr/>
        <p:txBody>
          <a:bodyPr/>
          <a:lstStyle/>
          <a:p>
            <a:r>
              <a:rPr lang="fr-BE"/>
              <a:t>Classe en France </a:t>
            </a:r>
          </a:p>
        </p:txBody>
      </p:sp>
      <p:cxnSp>
        <p:nvCxnSpPr>
          <p:cNvPr id="9" name="Straight Connector 8">
            <a:extLst>
              <a:ext uri="{FF2B5EF4-FFF2-40B4-BE49-F238E27FC236}">
                <a16:creationId xmlns:a16="http://schemas.microsoft.com/office/drawing/2014/main" id="{E99D3B44-9451-4782-A609-C1683F2B68AC}"/>
              </a:ext>
            </a:extLst>
          </p:cNvPr>
          <p:cNvCxnSpPr/>
          <p:nvPr/>
        </p:nvCxnSpPr>
        <p:spPr>
          <a:xfrm>
            <a:off x="0" y="3158916"/>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075BE12A-95C6-B029-6EF7-37F1CA6BCDA2}"/>
              </a:ext>
            </a:extLst>
          </p:cNvPr>
          <p:cNvGraphicFramePr>
            <a:graphicFrameLocks/>
          </p:cNvGraphicFramePr>
          <p:nvPr/>
        </p:nvGraphicFramePr>
        <p:xfrm>
          <a:off x="2542032" y="972266"/>
          <a:ext cx="780288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9A37B40-06D8-50A2-5155-50B1FBCC8EDF}"/>
              </a:ext>
            </a:extLst>
          </p:cNvPr>
          <p:cNvGraphicFramePr>
            <a:graphicFrameLocks/>
          </p:cNvGraphicFramePr>
          <p:nvPr/>
        </p:nvGraphicFramePr>
        <p:xfrm>
          <a:off x="2353056" y="3167062"/>
          <a:ext cx="8180832" cy="35507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1784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heme/theme1.xml><?xml version="1.0" encoding="utf-8"?>
<a:theme xmlns:a="http://schemas.openxmlformats.org/drawingml/2006/main" name="New RC PPT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C Purple 75%">
      <a:srgbClr val="8544A9"/>
    </a:custClr>
    <a:custClr name="RC Purple 50%">
      <a:srgbClr val="AD83C6"/>
    </a:custClr>
    <a:custClr name="RC Purple 25%">
      <a:srgbClr val="D6C1E2"/>
    </a:custClr>
    <a:custClr name="RC Purple 15%">
      <a:srgbClr val="E7DAEE"/>
    </a:custClr>
    <a:custClr name="RC Purple 7%">
      <a:srgbClr val="F4EEF7"/>
    </a:custClr>
    <a:custClr name="RC Green 75%">
      <a:srgbClr val="40BBB3"/>
    </a:custClr>
    <a:custClr name="RC Green 50%">
      <a:srgbClr val="80D2CC"/>
    </a:custClr>
    <a:custClr name="RC Green 25%">
      <a:srgbClr val="BFE8E6"/>
    </a:custClr>
    <a:custClr name="RC Green 15%">
      <a:srgbClr val="D9F1F0"/>
    </a:custClr>
    <a:custClr name="RC Green 7%">
      <a:srgbClr val="EDF9F8"/>
    </a:custClr>
    <a:custClr name="RC Red 75%">
      <a:srgbClr val="EC8F7F"/>
    </a:custClr>
    <a:custClr name="RC Red 50%">
      <a:srgbClr val="F2B5AA"/>
    </a:custClr>
    <a:custClr name="RC Red 25%">
      <a:srgbClr val="F9DAD4"/>
    </a:custClr>
    <a:custClr name="RC Red 15%">
      <a:srgbClr val="FBE9E5"/>
    </a:custClr>
    <a:custClr name="RC Red 7%">
      <a:srgbClr val="FDF5F3"/>
    </a:custClr>
    <a:custClr name="RC Teal 75%">
      <a:srgbClr val="40A4C2"/>
    </a:custClr>
    <a:custClr name="RC Teal 50%">
      <a:srgbClr val="80C2D6"/>
    </a:custClr>
    <a:custClr name="RC Teal 25%">
      <a:srgbClr val="BFE1EB"/>
    </a:custClr>
    <a:custClr name="RC Teal 15%">
      <a:srgbClr val="D9EDF3"/>
    </a:custClr>
    <a:custClr name="RC Teal 7%">
      <a:srgbClr val="EDF6F9"/>
    </a:custClr>
    <a:custClr name="RC Grey 75%">
      <a:srgbClr val="6E6B68"/>
    </a:custClr>
    <a:custClr name="RC Grey 50%">
      <a:srgbClr val="9E9C9A"/>
    </a:custClr>
    <a:custClr name="RC Grey 25%">
      <a:srgbClr val="CFCECD"/>
    </a:custClr>
    <a:custClr name="RC Grey 15%">
      <a:srgbClr val="E2E1E1"/>
    </a:custClr>
    <a:custClr name="RC Grey 7%">
      <a:srgbClr val="F1F1F1"/>
    </a:custClr>
  </a:custClrLst>
  <a:extLst>
    <a:ext uri="{05A4C25C-085E-4340-85A3-A5531E510DB2}">
      <thm15:themeFamily xmlns:thm15="http://schemas.microsoft.com/office/thememl/2012/main" name="Presentation Template.potx" id="{7B94C851-926C-44B1-898E-34690D655B01}" vid="{D2AF863B-D2A3-48E9-AE04-109385225A65}"/>
    </a:ext>
  </a:extLst>
</a:theme>
</file>

<file path=ppt/theme/theme2.xml><?xml version="1.0" encoding="utf-8"?>
<a:theme xmlns:a="http://schemas.openxmlformats.org/drawingml/2006/main" name="Office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ew RC Colors">
      <a:dk1>
        <a:srgbClr val="3D3935"/>
      </a:dk1>
      <a:lt1>
        <a:sysClr val="window" lastClr="FFFFFF"/>
      </a:lt1>
      <a:dk2>
        <a:srgbClr val="3D3935"/>
      </a:dk2>
      <a:lt2>
        <a:srgbClr val="EEECE1"/>
      </a:lt2>
      <a:accent1>
        <a:srgbClr val="5C068C"/>
      </a:accent1>
      <a:accent2>
        <a:srgbClr val="00A499"/>
      </a:accent2>
      <a:accent3>
        <a:srgbClr val="E56A54"/>
      </a:accent3>
      <a:accent4>
        <a:srgbClr val="0085AD"/>
      </a:accent4>
      <a:accent5>
        <a:srgbClr val="FFFFFF"/>
      </a:accent5>
      <a:accent6>
        <a:srgbClr val="FFFFFF"/>
      </a:accent6>
      <a:hlink>
        <a:srgbClr val="0085AD"/>
      </a:hlink>
      <a:folHlink>
        <a:srgbClr val="5C068C"/>
      </a:folHlink>
    </a:clrScheme>
    <a:fontScheme name="New RC PPT Fonts">
      <a:majorFont>
        <a:latin typeface="HK Grotesk Pro AltJ"/>
        <a:ea typeface=""/>
        <a:cs typeface=""/>
      </a:majorFont>
      <a:minorFont>
        <a:latin typeface="HK Grotesk Pro AltJ"/>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22838</TotalTime>
  <Words>3273</Words>
  <Application>Microsoft Office PowerPoint</Application>
  <PresentationFormat>Grand écran</PresentationFormat>
  <Paragraphs>296</Paragraphs>
  <Slides>33</Slides>
  <Notes>31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33</vt:i4>
      </vt:variant>
    </vt:vector>
  </HeadingPairs>
  <TitlesOfParts>
    <vt:vector size="37" baseType="lpstr">
      <vt:lpstr>Arial</vt:lpstr>
      <vt:lpstr>HK Grotesk Pro AltJ</vt:lpstr>
      <vt:lpstr>Courier New</vt:lpstr>
      <vt:lpstr>New RC PPT Theme</vt:lpstr>
      <vt:lpstr>Présentation PowerPoint</vt:lpstr>
      <vt:lpstr>Une approche globale de l'enseignement scolaire de jour</vt:lpstr>
      <vt:lpstr>Présentation PowerPoint</vt:lpstr>
      <vt:lpstr>Méthodologie</vt:lpstr>
      <vt:lpstr>Sources de données</vt:lpstr>
      <vt:lpstr>Présentation PowerPoint</vt:lpstr>
      <vt:lpstr>Profil des élèves interrogés</vt:lpstr>
      <vt:lpstr>Réponses selon la région et la classe</vt:lpstr>
      <vt:lpstr>Classe en France </vt:lpstr>
      <vt:lpstr>Genre en France</vt:lpstr>
      <vt:lpstr>Intensité de la vie juive à l'extérieur de l'école en général et activités</vt:lpstr>
      <vt:lpstr>Intensité de la vie juive à l'extérieur de l'école selon la classe et le genre</vt:lpstr>
      <vt:lpstr>Dans quelle mesure les élèves sont-ils intéressés par leurs cours ?</vt:lpstr>
      <vt:lpstr>Présentation PowerPoint</vt:lpstr>
      <vt:lpstr>Qu'est-ce qui peut influencer l'intérêt/l'engagement des élèves pour/dans leurs cours ?</vt:lpstr>
      <vt:lpstr>Niveau d'intérêt général pour les cours et par classe</vt:lpstr>
      <vt:lpstr>Niveau d'intérêt selon le genre et l’intensité de la vie juive à l'extérieur de l'école</vt:lpstr>
      <vt:lpstr>Quel autre élément peut influencer l'intérêt des élèves pour leurs cours ?</vt:lpstr>
      <vt:lpstr>Quel est l’avis des élèves interrogés sur l'école ?</vt:lpstr>
      <vt:lpstr>Questions dirigeant l’analyse</vt:lpstr>
      <vt:lpstr>Attitudes des élèves</vt:lpstr>
      <vt:lpstr>Gros plan : « Aller à une école juive me donne l'impression d'appartenir à »</vt:lpstr>
      <vt:lpstr>Gros plan : « Mes cours d'études judaïques font partie de mes cours préférés »</vt:lpstr>
      <vt:lpstr>En profondeur</vt:lpstr>
      <vt:lpstr>Perceptions des élèves des compétences/de la spiritualité, hébreu (moderne et traditionnel)</vt:lpstr>
      <vt:lpstr>Perceptions des compétences par les élèves : Résumé</vt:lpstr>
      <vt:lpstr>Attitudes/connaissances des élèves - Images d’Israël</vt:lpstr>
      <vt:lpstr>Attitude/intention comportementale : Engagement personnel et familial envers le judaïsme (3e et 5e année)</vt:lpstr>
      <vt:lpstr>Intention comportementale : Engagement personnel et familial envers le judaïsme (3e et 5e année)</vt:lpstr>
      <vt:lpstr>Contributions de l'expérience scolaire</vt:lpstr>
      <vt:lpstr>Comment l’école a-t-elle contribué à la vie des élèves ?</vt:lpstr>
      <vt:lpstr>Domaines influencés ou non pas les écoles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Zohar Rotem</dc:creator>
  <cp:lastModifiedBy>Julie Dondi</cp:lastModifiedBy>
  <cp:revision>396</cp:revision>
  <cp:lastPrinted>2022-03-28T13:03:50Z</cp:lastPrinted>
  <dcterms:created xsi:type="dcterms:W3CDTF">2020-06-12T15:20:17Z</dcterms:created>
  <dcterms:modified xsi:type="dcterms:W3CDTF">2023-06-27T13:53:45Z</dcterms:modified>
</cp:coreProperties>
</file>