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374" r:id="rId3"/>
  </p:sldIdLst>
  <p:sldSz cx="9144000" cy="6858000" type="letter"/>
  <p:notesSz cx="6858000" cy="9144000"/>
  <p:defaultTextStyle>
    <a:defPPr>
      <a:defRPr lang="es-E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9E60"/>
    <a:srgbClr val="E6ECEE"/>
    <a:srgbClr val="F3F6F7"/>
    <a:srgbClr val="F7F8FB"/>
    <a:srgbClr val="F2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/>
    <p:restoredTop sz="96730" autoAdjust="0"/>
  </p:normalViewPr>
  <p:slideViewPr>
    <p:cSldViewPr>
      <p:cViewPr>
        <p:scale>
          <a:sx n="150" d="100"/>
          <a:sy n="150" d="100"/>
        </p:scale>
        <p:origin x="1038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 hasCustomPrompt="1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 hasCustomPrompt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F950A-04AC-0F47-91CA-335781939B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 hasCustomPrompt="1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 hasCustomPrompt="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 hasCustomPrompt="1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D4C9C-7663-CD41-94C3-3E86A9CF9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C9C-7663-CD41-94C3-3E86A9CF90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5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 hasCustomPrompt="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22847-BAA6-4510-8EC9-87703C15A707}" type="datetimeFigureOut">
              <a:rPr lang="es-ES" smtClean="0"/>
              <a:pPr/>
              <a:t>19/10/2020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 hasCustomPrompt="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 hasCustomPrompt="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3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86740"/>
              </p:ext>
            </p:extLst>
          </p:nvPr>
        </p:nvGraphicFramePr>
        <p:xfrm>
          <a:off x="323528" y="1028737"/>
          <a:ext cx="4032448" cy="5280583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146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eaLnBrk="1" hangingPunct="1"/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متخصصة في الأمن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السيبراني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، تحمي رحلة العميل من التعرض للسطو، حققت نموًا في الإيراد السنوي المتكرر من 3 ملايين دولار إلى 15 مليون دولار في أقل من 18 شهرًا.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ناشئة للاستضافة المشتركة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colocation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تخدم العلامات التجارية الموجهة مباشرة إلى العميل، بدأت نشاطها في مدينة نيويورك بأكثر من 30 علامة تجارية.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تحليلات زراعية للمزارعين بالاستعانة بالطائرات المسيرة والذكاء الاصطناعي لدعم ما يزيد عن 4000 فدان في 4 بلدان.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متخصصة في الأمن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السيبراني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بالاعتماد على الطبقة المادية، أُسِّسَت على أيدي سلسلة من المؤسسين (3 عمليات تخارج ناجحة حتى اليوم).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سوق للإمدادات الغذائية بين الشركات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B2B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- نجحت في زيادة إيراداتها إلى أكثر من 150 مليون دولار في أقل من سنتين.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منصة لعلوم البيانات تقدم خدماتها لفِرَق علوم البيانات في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BMW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Sisense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Elbit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 err="1">
                          <a:solidFill>
                            <a:srgbClr val="7F7F7F"/>
                          </a:solidFill>
                        </a:rPr>
                        <a:t>Playtika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برنامج لمراقبة التداول باستخدام العملات التي تعتمد على سلاسل الكتل - أنشأه مجموعة من العاملين السابقين في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غولدمان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ساكس.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منصة لتدريب العملاء مخصصة لشركات "البرمجيات كخدمة"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SaaS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- من عملائها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Elastic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VMware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Domo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روبوت يعتمد على الذكاء الاصطناعي يعمل بنظام التوصيل والتشغيل لمواقع حجز تذاكر الطيران وخدمات الرعاية الصحية من خلال الإنترنت.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جهاز لسلاسل الكتل شارك في تأسيسه المؤسس المشارك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Mellanox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 (استحوذت عليها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Nvidia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 مقابل مبلغ 6.9 مليار دولار في سنة 2019).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47960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charset="0"/>
                          <a:ea typeface="MS PGothic" charset="-128"/>
                        </a:rPr>
                        <a:t>أول شركة في العالم تقوم بتطوير تكنولوجيا للتصنيع التجميعي، مخصصة تحديدًا لطباعة اللحوم البديلة.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11182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pic>
        <p:nvPicPr>
          <p:cNvPr id="6" name="Imagen 6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5785439" y="2191539"/>
            <a:ext cx="2242945" cy="108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1"/>
          <p:cNvSpPr txBox="1"/>
          <p:nvPr/>
        </p:nvSpPr>
        <p:spPr>
          <a:xfrm>
            <a:off x="4860032" y="4871395"/>
            <a:ext cx="4032448" cy="987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+mj-cs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+mj-cs"/>
              </a:rPr>
              <a:t>صندوق رأسمال المخاطر الأسرع نموًا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+mj-cs"/>
              </a:rPr>
              <a:t> في مجتمع الأعمال الإسرائيلي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+mj-cs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34963" y="147257"/>
            <a:ext cx="4572000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HANACO VENTURES</a:t>
            </a:r>
          </a:p>
        </p:txBody>
      </p:sp>
      <p:sp>
        <p:nvSpPr>
          <p:cNvPr id="10" name="47 Rectángulo"/>
          <p:cNvSpPr>
            <a:spLocks noChangeArrowheads="1"/>
          </p:cNvSpPr>
          <p:nvPr/>
        </p:nvSpPr>
        <p:spPr bwMode="auto">
          <a:xfrm>
            <a:off x="255268" y="692696"/>
            <a:ext cx="4032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cs typeface="+mj-cs"/>
                <a:sym typeface="Wingdings" pitchFamily="2" charset="2"/>
              </a:rPr>
              <a:t>صندوق بقيمة 100 مليون دولار متخصص في تمويل المرحلة المبكرة، يستثمر في التمويل الأولي وتمويل السلسلة (أ) لأفضل الشركات الإسرائيلية الناشئة </a:t>
            </a:r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</a:t>
            </a:r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cs typeface="+mj-cs"/>
                <a:sym typeface="Wingdings" pitchFamily="2" charset="2"/>
              </a:rPr>
              <a:t> 8 شركات من أصل 12 شركة جمعت تمويل تابع بقيمة 157 مليون دولار.</a:t>
            </a:r>
          </a:p>
        </p:txBody>
      </p:sp>
      <p:pic>
        <p:nvPicPr>
          <p:cNvPr id="16" name="Picture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287" y="1723986"/>
            <a:ext cx="1277975" cy="22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210" y="1291938"/>
            <a:ext cx="1152128" cy="13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3087" y="2121620"/>
            <a:ext cx="476375" cy="3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bject 7"/>
          <p:cNvSpPr txBox="1">
            <a:spLocks noChangeArrowheads="1"/>
          </p:cNvSpPr>
          <p:nvPr/>
        </p:nvSpPr>
        <p:spPr bwMode="auto">
          <a:xfrm>
            <a:off x="5967711" y="6021288"/>
            <a:ext cx="1622870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ألون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ليفشيتز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+972-526-802086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alon@hanacocv.com</a:t>
            </a:r>
          </a:p>
        </p:txBody>
      </p:sp>
      <p:sp>
        <p:nvSpPr>
          <p:cNvPr id="53" name="object 8"/>
          <p:cNvSpPr txBox="1">
            <a:spLocks noChangeArrowheads="1"/>
          </p:cNvSpPr>
          <p:nvPr/>
        </p:nvSpPr>
        <p:spPr bwMode="auto">
          <a:xfrm>
            <a:off x="4613400" y="6021288"/>
            <a:ext cx="1758800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باشا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رومانوفسكي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+972-546-462702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pasha@hanacocv.com</a:t>
            </a:r>
          </a:p>
        </p:txBody>
      </p:sp>
      <p:sp>
        <p:nvSpPr>
          <p:cNvPr id="54" name="object 30"/>
          <p:cNvSpPr txBox="1">
            <a:spLocks noChangeArrowheads="1"/>
          </p:cNvSpPr>
          <p:nvPr/>
        </p:nvSpPr>
        <p:spPr bwMode="auto">
          <a:xfrm>
            <a:off x="7604056" y="6021288"/>
            <a:ext cx="1576456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ليئور</a:t>
            </a: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بروسور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+1-347-449-2688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lior@hanacovc.com</a:t>
            </a:r>
          </a:p>
        </p:txBody>
      </p:sp>
      <p:cxnSp>
        <p:nvCxnSpPr>
          <p:cNvPr id="56" name="55 Conector recto"/>
          <p:cNvCxnSpPr/>
          <p:nvPr/>
        </p:nvCxnSpPr>
        <p:spPr>
          <a:xfrm>
            <a:off x="4860032" y="5877272"/>
            <a:ext cx="403244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32" descr="D:\Projects\Companies\Hanaco\Hanaco\Newsletter Q4\logo-form-f698c4d250feb17becd393da168882ec2042ba5ea77bc818e5f9539fb711e6e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1350" y="3618683"/>
            <a:ext cx="863169" cy="25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3" descr="D:\Projects\Companies\Hanaco\Solidous Labs\Solidus+Labs+–+Trade+surveillance+for+cryptoasset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206" y="4102527"/>
            <a:ext cx="1224136" cy="25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230" y="4594841"/>
            <a:ext cx="792088" cy="23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Projects\Companies\Hanaco\Website\Assets\Gocheetah.co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3411" y="3139396"/>
            <a:ext cx="863169" cy="2712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AFB204-97E2-D747-A487-4902DF098040}"/>
              </a:ext>
            </a:extLst>
          </p:cNvPr>
          <p:cNvSpPr/>
          <p:nvPr/>
        </p:nvSpPr>
        <p:spPr>
          <a:xfrm>
            <a:off x="1955660" y="6353079"/>
            <a:ext cx="24723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جمع 100 مليون دولار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HANACO VENTURES II</a:t>
            </a:r>
          </a:p>
          <a:p>
            <a:pPr algn="ctr"/>
            <a:r>
              <a:rPr lang="ar-EG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 التخارج الأول بقيمة 60 مليون دولار في الربع الأول من 2020</a:t>
            </a:r>
          </a:p>
          <a:p>
            <a:pPr algn="ctr"/>
            <a:r>
              <a:rPr lang="ar-EG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 تم تنفيذ أول 3 صفقات</a:t>
            </a:r>
          </a:p>
        </p:txBody>
      </p:sp>
      <p:sp>
        <p:nvSpPr>
          <p:cNvPr id="27" name="26 Franja diagonal"/>
          <p:cNvSpPr/>
          <p:nvPr/>
        </p:nvSpPr>
        <p:spPr>
          <a:xfrm>
            <a:off x="2947594" y="1147922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9" name="28 Franja diagonal"/>
          <p:cNvSpPr/>
          <p:nvPr/>
        </p:nvSpPr>
        <p:spPr>
          <a:xfrm>
            <a:off x="2947594" y="1579970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0" name="29 CuadroTexto"/>
          <p:cNvSpPr txBox="1"/>
          <p:nvPr/>
        </p:nvSpPr>
        <p:spPr>
          <a:xfrm rot="18901959">
            <a:off x="2844053" y="1622561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2.2 ضعف</a:t>
            </a:r>
          </a:p>
        </p:txBody>
      </p:sp>
      <p:sp>
        <p:nvSpPr>
          <p:cNvPr id="32" name="31 Franja diagonal"/>
          <p:cNvSpPr/>
          <p:nvPr/>
        </p:nvSpPr>
        <p:spPr>
          <a:xfrm>
            <a:off x="2947594" y="2060285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3" name="32 CuadroTexto"/>
          <p:cNvSpPr txBox="1"/>
          <p:nvPr/>
        </p:nvSpPr>
        <p:spPr>
          <a:xfrm rot="18901959">
            <a:off x="2847764" y="2098990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2.7 ضعف</a:t>
            </a:r>
          </a:p>
        </p:txBody>
      </p:sp>
      <p:sp>
        <p:nvSpPr>
          <p:cNvPr id="34" name="33 Franja diagonal"/>
          <p:cNvSpPr/>
          <p:nvPr/>
        </p:nvSpPr>
        <p:spPr>
          <a:xfrm>
            <a:off x="2971501" y="3043982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5" name="34 CuadroTexto"/>
          <p:cNvSpPr txBox="1"/>
          <p:nvPr/>
        </p:nvSpPr>
        <p:spPr>
          <a:xfrm rot="18901959">
            <a:off x="2875829" y="3082688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2.1 ضعف</a:t>
            </a:r>
          </a:p>
        </p:txBody>
      </p:sp>
      <p:sp>
        <p:nvSpPr>
          <p:cNvPr id="36" name="29 CuadroTexto">
            <a:extLst>
              <a:ext uri="{FF2B5EF4-FFF2-40B4-BE49-F238E27FC236}">
                <a16:creationId xmlns:a16="http://schemas.microsoft.com/office/drawing/2014/main" id="{715C249D-B70A-9146-B3CB-07461F2627AB}"/>
              </a:ext>
            </a:extLst>
          </p:cNvPr>
          <p:cNvSpPr txBox="1"/>
          <p:nvPr/>
        </p:nvSpPr>
        <p:spPr>
          <a:xfrm rot="18901959">
            <a:off x="2844053" y="1187302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2.1 ضعف</a:t>
            </a:r>
          </a:p>
        </p:txBody>
      </p:sp>
      <p:pic>
        <p:nvPicPr>
          <p:cNvPr id="38" name="Picture 1">
            <a:extLst>
              <a:ext uri="{FF2B5EF4-FFF2-40B4-BE49-F238E27FC236}">
                <a16:creationId xmlns:a16="http://schemas.microsoft.com/office/drawing/2014/main" id="{F72830EE-CFBC-B74F-A7D8-C71D4E9D76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54" y="2666506"/>
            <a:ext cx="850968" cy="21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3 Franja diagonal">
            <a:extLst>
              <a:ext uri="{FF2B5EF4-FFF2-40B4-BE49-F238E27FC236}">
                <a16:creationId xmlns:a16="http://schemas.microsoft.com/office/drawing/2014/main" id="{9A683161-6A65-7C45-B4D4-514C556D42BB}"/>
              </a:ext>
            </a:extLst>
          </p:cNvPr>
          <p:cNvSpPr/>
          <p:nvPr/>
        </p:nvSpPr>
        <p:spPr>
          <a:xfrm>
            <a:off x="2947594" y="2535679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2" name="34 CuadroTexto">
            <a:extLst>
              <a:ext uri="{FF2B5EF4-FFF2-40B4-BE49-F238E27FC236}">
                <a16:creationId xmlns:a16="http://schemas.microsoft.com/office/drawing/2014/main" id="{C70D3242-95F7-844F-B4F5-9195C35CFE23}"/>
              </a:ext>
            </a:extLst>
          </p:cNvPr>
          <p:cNvSpPr txBox="1"/>
          <p:nvPr/>
        </p:nvSpPr>
        <p:spPr>
          <a:xfrm rot="18901959">
            <a:off x="2855538" y="2576574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28%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B2F535F-F79F-6945-823A-0AF25FBFE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5948" y="5930766"/>
            <a:ext cx="970652" cy="401203"/>
          </a:xfrm>
          <a:prstGeom prst="rect">
            <a:avLst/>
          </a:prstGeom>
        </p:spPr>
      </p:pic>
      <p:pic>
        <p:nvPicPr>
          <p:cNvPr id="39" name="Picture 2" descr="D:\Projects\Companies\Hanaco\Chain Reaction\NewLogo_Dark01.png">
            <a:extLst>
              <a:ext uri="{FF2B5EF4-FFF2-40B4-BE49-F238E27FC236}">
                <a16:creationId xmlns:a16="http://schemas.microsoft.com/office/drawing/2014/main" id="{007CEEF9-F4FD-4482-A54C-D66BA8A3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83518" y="5587195"/>
            <a:ext cx="1199824" cy="167118"/>
          </a:xfrm>
          <a:prstGeom prst="rect">
            <a:avLst/>
          </a:prstGeom>
          <a:noFill/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2330607-82C0-4B04-B675-D0BF328D6EA0}"/>
              </a:ext>
            </a:extLst>
          </p:cNvPr>
          <p:cNvSpPr/>
          <p:nvPr/>
        </p:nvSpPr>
        <p:spPr>
          <a:xfrm>
            <a:off x="1913326" y="610249"/>
            <a:ext cx="716332" cy="63449"/>
          </a:xfrm>
          <a:prstGeom prst="roundRect">
            <a:avLst>
              <a:gd name="adj" fmla="val 50000"/>
            </a:avLst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cs typeface="+mj-cs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B14CCF0-E65B-4F76-A1D8-3E403C68633F}"/>
              </a:ext>
            </a:extLst>
          </p:cNvPr>
          <p:cNvCxnSpPr/>
          <p:nvPr/>
        </p:nvCxnSpPr>
        <p:spPr>
          <a:xfrm>
            <a:off x="347435" y="6309320"/>
            <a:ext cx="4008541" cy="0"/>
          </a:xfrm>
          <a:prstGeom prst="line">
            <a:avLst/>
          </a:prstGeom>
          <a:ln>
            <a:solidFill>
              <a:srgbClr val="E6E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131 Rectángulo redondeado">
            <a:extLst>
              <a:ext uri="{FF2B5EF4-FFF2-40B4-BE49-F238E27FC236}">
                <a16:creationId xmlns:a16="http://schemas.microsoft.com/office/drawing/2014/main" id="{F1C0C3A6-C19D-624B-A178-68A44086ED56}"/>
              </a:ext>
            </a:extLst>
          </p:cNvPr>
          <p:cNvSpPr/>
          <p:nvPr/>
        </p:nvSpPr>
        <p:spPr>
          <a:xfrm>
            <a:off x="285950" y="6357427"/>
            <a:ext cx="4070026" cy="468359"/>
          </a:xfrm>
          <a:prstGeom prst="roundRect">
            <a:avLst>
              <a:gd name="adj" fmla="val 12883"/>
            </a:avLst>
          </a:prstGeom>
          <a:noFill/>
          <a:ln w="19050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cs typeface="+mj-cs"/>
            </a:endParaRPr>
          </a:p>
        </p:txBody>
      </p:sp>
      <p:sp>
        <p:nvSpPr>
          <p:cNvPr id="43" name="33 Franja diagonal">
            <a:extLst>
              <a:ext uri="{FF2B5EF4-FFF2-40B4-BE49-F238E27FC236}">
                <a16:creationId xmlns:a16="http://schemas.microsoft.com/office/drawing/2014/main" id="{D12D2C20-9EDD-C742-AF12-2E98428F7F53}"/>
              </a:ext>
            </a:extLst>
          </p:cNvPr>
          <p:cNvSpPr/>
          <p:nvPr/>
        </p:nvSpPr>
        <p:spPr>
          <a:xfrm>
            <a:off x="2948308" y="4478320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4" name="34 CuadroTexto">
            <a:extLst>
              <a:ext uri="{FF2B5EF4-FFF2-40B4-BE49-F238E27FC236}">
                <a16:creationId xmlns:a16="http://schemas.microsoft.com/office/drawing/2014/main" id="{EFCECF70-C361-854E-9ACD-674FDBEDAC6D}"/>
              </a:ext>
            </a:extLst>
          </p:cNvPr>
          <p:cNvSpPr txBox="1"/>
          <p:nvPr/>
        </p:nvSpPr>
        <p:spPr>
          <a:xfrm rot="18901959">
            <a:off x="2856252" y="4519215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2.8 ضعف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3768E6C-DA1D-8A44-A359-3E64B4895E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1766" y="5030822"/>
            <a:ext cx="822753" cy="354712"/>
          </a:xfrm>
          <a:prstGeom prst="rect">
            <a:avLst/>
          </a:prstGeom>
          <a:ln>
            <a:noFill/>
          </a:ln>
        </p:spPr>
      </p:pic>
      <p:sp>
        <p:nvSpPr>
          <p:cNvPr id="47" name="33 Franja diagonal">
            <a:extLst>
              <a:ext uri="{FF2B5EF4-FFF2-40B4-BE49-F238E27FC236}">
                <a16:creationId xmlns:a16="http://schemas.microsoft.com/office/drawing/2014/main" id="{536BF26C-A56E-EC40-9052-8F0C0B406C16}"/>
              </a:ext>
            </a:extLst>
          </p:cNvPr>
          <p:cNvSpPr/>
          <p:nvPr/>
        </p:nvSpPr>
        <p:spPr>
          <a:xfrm>
            <a:off x="2963082" y="5923037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8" name="34 CuadroTexto">
            <a:extLst>
              <a:ext uri="{FF2B5EF4-FFF2-40B4-BE49-F238E27FC236}">
                <a16:creationId xmlns:a16="http://schemas.microsoft.com/office/drawing/2014/main" id="{3D6429E4-FF77-5447-B901-2CC28AEE5AD0}"/>
              </a:ext>
            </a:extLst>
          </p:cNvPr>
          <p:cNvSpPr txBox="1"/>
          <p:nvPr/>
        </p:nvSpPr>
        <p:spPr>
          <a:xfrm rot="18901959">
            <a:off x="2871026" y="5963932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5.6 ضعف</a:t>
            </a:r>
          </a:p>
        </p:txBody>
      </p:sp>
      <p:sp>
        <p:nvSpPr>
          <p:cNvPr id="49" name="33 Franja diagonal">
            <a:extLst>
              <a:ext uri="{FF2B5EF4-FFF2-40B4-BE49-F238E27FC236}">
                <a16:creationId xmlns:a16="http://schemas.microsoft.com/office/drawing/2014/main" id="{CDBE6A11-C0EB-3D4F-A4F3-8CCFD19A0DE6}"/>
              </a:ext>
            </a:extLst>
          </p:cNvPr>
          <p:cNvSpPr/>
          <p:nvPr/>
        </p:nvSpPr>
        <p:spPr>
          <a:xfrm>
            <a:off x="2936108" y="4949135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50" name="34 CuadroTexto">
            <a:extLst>
              <a:ext uri="{FF2B5EF4-FFF2-40B4-BE49-F238E27FC236}">
                <a16:creationId xmlns:a16="http://schemas.microsoft.com/office/drawing/2014/main" id="{91722CC5-5502-D54C-B81A-0E7BEDBD1116}"/>
              </a:ext>
            </a:extLst>
          </p:cNvPr>
          <p:cNvSpPr txBox="1"/>
          <p:nvPr/>
        </p:nvSpPr>
        <p:spPr>
          <a:xfrm rot="18901959">
            <a:off x="2844052" y="4990030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1.4 ضعف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40A4F-358E-D74C-A1FA-D65538AA5A73}"/>
              </a:ext>
            </a:extLst>
          </p:cNvPr>
          <p:cNvGrpSpPr/>
          <p:nvPr/>
        </p:nvGrpSpPr>
        <p:grpSpPr>
          <a:xfrm>
            <a:off x="323528" y="6433446"/>
            <a:ext cx="1749080" cy="303258"/>
            <a:chOff x="2509466" y="6433446"/>
            <a:chExt cx="1749080" cy="30325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326D55-20B8-774F-9A05-FBB9397F8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05065" y="6480432"/>
              <a:ext cx="453481" cy="25627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109ABE3-0C87-E143-8CA4-AEEBF447E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09466" y="6516606"/>
              <a:ext cx="710343" cy="18008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FF97F2-3928-9A4E-86C9-755EFDA9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75856" y="6433446"/>
              <a:ext cx="577253" cy="263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05 Rectángulo redondeado">
            <a:extLst>
              <a:ext uri="{FF2B5EF4-FFF2-40B4-BE49-F238E27FC236}">
                <a16:creationId xmlns:a16="http://schemas.microsoft.com/office/drawing/2014/main" id="{EE439DC8-A0C1-6C4E-867F-D59B8E1DC831}"/>
              </a:ext>
            </a:extLst>
          </p:cNvPr>
          <p:cNvSpPr/>
          <p:nvPr/>
        </p:nvSpPr>
        <p:spPr>
          <a:xfrm>
            <a:off x="4945155" y="3872498"/>
            <a:ext cx="846168" cy="285085"/>
          </a:xfrm>
          <a:prstGeom prst="roundRect">
            <a:avLst/>
          </a:prstGeom>
          <a:solidFill>
            <a:srgbClr val="B59E60"/>
          </a:solidFill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9" name="105 Rectángulo redondeado">
            <a:extLst>
              <a:ext uri="{FF2B5EF4-FFF2-40B4-BE49-F238E27FC236}">
                <a16:creationId xmlns:a16="http://schemas.microsoft.com/office/drawing/2014/main" id="{4A76BDFE-B3D3-A249-90CF-D0E34BA6A9A4}"/>
              </a:ext>
            </a:extLst>
          </p:cNvPr>
          <p:cNvSpPr/>
          <p:nvPr/>
        </p:nvSpPr>
        <p:spPr>
          <a:xfrm>
            <a:off x="5846371" y="3883006"/>
            <a:ext cx="535088" cy="263844"/>
          </a:xfrm>
          <a:prstGeom prst="roundRect">
            <a:avLst/>
          </a:prstGeom>
          <a:solidFill>
            <a:srgbClr val="B59E60"/>
          </a:solidFill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1" name="42 Rectángulo redondeado">
            <a:extLst>
              <a:ext uri="{FF2B5EF4-FFF2-40B4-BE49-F238E27FC236}">
                <a16:creationId xmlns:a16="http://schemas.microsoft.com/office/drawing/2014/main" id="{B65DFA05-5728-4F47-A67B-F2656892A4C2}"/>
              </a:ext>
            </a:extLst>
          </p:cNvPr>
          <p:cNvSpPr/>
          <p:nvPr/>
        </p:nvSpPr>
        <p:spPr>
          <a:xfrm>
            <a:off x="341467" y="5589239"/>
            <a:ext cx="4014508" cy="93610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 dirty="0">
              <a:cs typeface="+mj-cs"/>
            </a:endParaRPr>
          </a:p>
        </p:txBody>
      </p:sp>
      <p:sp>
        <p:nvSpPr>
          <p:cNvPr id="147" name="42 Rectángulo redondeado">
            <a:extLst>
              <a:ext uri="{FF2B5EF4-FFF2-40B4-BE49-F238E27FC236}">
                <a16:creationId xmlns:a16="http://schemas.microsoft.com/office/drawing/2014/main" id="{6C3B234F-4769-40E5-AA65-F615D8E63565}"/>
              </a:ext>
            </a:extLst>
          </p:cNvPr>
          <p:cNvSpPr/>
          <p:nvPr/>
        </p:nvSpPr>
        <p:spPr>
          <a:xfrm>
            <a:off x="327220" y="2924944"/>
            <a:ext cx="4035526" cy="251593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 dirty="0">
              <a:cs typeface="+mj-cs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6876256" y="980728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2" name="121 Rectángulo redondeado"/>
          <p:cNvSpPr/>
          <p:nvPr/>
        </p:nvSpPr>
        <p:spPr>
          <a:xfrm>
            <a:off x="4932040" y="980728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0" y="214929"/>
            <a:ext cx="4572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ea typeface="Open Sans Extrabold" panose="020B0906030804020204" pitchFamily="34" charset="0"/>
                <a:cs typeface="+mj-cs"/>
              </a:rPr>
              <a:t>HANACO GROWTH II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979712" y="718985"/>
            <a:ext cx="576064" cy="45719"/>
          </a:xfrm>
          <a:prstGeom prst="roundRect">
            <a:avLst>
              <a:gd name="adj" fmla="val 27149"/>
            </a:avLst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0" name="47 Rectángulo"/>
          <p:cNvSpPr>
            <a:spLocks noChangeArrowheads="1"/>
          </p:cNvSpPr>
          <p:nvPr/>
        </p:nvSpPr>
        <p:spPr bwMode="auto">
          <a:xfrm>
            <a:off x="251520" y="1052736"/>
            <a:ext cx="4104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EG" sz="800" dirty="0">
                <a:cs typeface="+mj-cs"/>
              </a:rPr>
              <a:t>صندوق النمو وتمويل ما قبل الطرح العام الأولي، مخصص للاستثمار في تمويل المرحلة المتأخرة لشركات التكنولوجيا الأمريكية والإسرائيلية الرائدة في فئتها ذات القدرة الواضحة على الوصول إلى سيولة.</a:t>
            </a:r>
          </a:p>
        </p:txBody>
      </p:sp>
      <p:sp>
        <p:nvSpPr>
          <p:cNvPr id="112" name="CuadroTexto 7"/>
          <p:cNvSpPr txBox="1">
            <a:spLocks noChangeArrowheads="1"/>
          </p:cNvSpPr>
          <p:nvPr/>
        </p:nvSpPr>
        <p:spPr bwMode="auto">
          <a:xfrm>
            <a:off x="4932040" y="1052257"/>
            <a:ext cx="187220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تم جمع 140 مليون دولار من 200 مليون دولار</a:t>
            </a:r>
          </a:p>
        </p:txBody>
      </p:sp>
      <p:pic>
        <p:nvPicPr>
          <p:cNvPr id="110" name="Picture 5" descr="D:\Projects\Companies\Hanaco\Hanaco\Deck Growth Q1-2019\Candi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123" y="177281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CuadroTexto 1"/>
          <p:cNvSpPr txBox="1"/>
          <p:nvPr/>
        </p:nvSpPr>
        <p:spPr>
          <a:xfrm>
            <a:off x="4860032" y="342344"/>
            <a:ext cx="3960440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B59E60"/>
                </a:solidFill>
                <a:ea typeface="Open Sans Extrabold" panose="020B0906030804020204" pitchFamily="34" charset="0"/>
                <a:cs typeface="+mj-cs"/>
              </a:rPr>
              <a:t>HANACO GROWTH II</a:t>
            </a:r>
          </a:p>
        </p:txBody>
      </p:sp>
      <p:sp>
        <p:nvSpPr>
          <p:cNvPr id="119" name="118 Rectángulo redondeado"/>
          <p:cNvSpPr/>
          <p:nvPr/>
        </p:nvSpPr>
        <p:spPr>
          <a:xfrm>
            <a:off x="4860032" y="260648"/>
            <a:ext cx="3960440" cy="1944216"/>
          </a:xfrm>
          <a:prstGeom prst="roundRect">
            <a:avLst>
              <a:gd name="adj" fmla="val 4179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0" name="CuadroTexto 7"/>
          <p:cNvSpPr txBox="1">
            <a:spLocks noChangeArrowheads="1"/>
          </p:cNvSpPr>
          <p:nvPr/>
        </p:nvSpPr>
        <p:spPr bwMode="auto">
          <a:xfrm>
            <a:off x="4860032" y="677888"/>
            <a:ext cx="3960440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900" b="1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+mj-cs"/>
              </a:rPr>
              <a:t>أطلِقَ في يناير 2019</a:t>
            </a:r>
          </a:p>
        </p:txBody>
      </p:sp>
      <p:sp>
        <p:nvSpPr>
          <p:cNvPr id="121" name="120 Rectángulo"/>
          <p:cNvSpPr/>
          <p:nvPr/>
        </p:nvSpPr>
        <p:spPr>
          <a:xfrm>
            <a:off x="6876256" y="989932"/>
            <a:ext cx="18722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>
                <a:cs typeface="+mj-cs"/>
              </a:rPr>
              <a:t>5 من أصل 7 شركات في المحفظة جمعت بالفعل زيادة تصاعدية في رأس المال</a:t>
            </a:r>
          </a:p>
        </p:txBody>
      </p:sp>
      <p:sp>
        <p:nvSpPr>
          <p:cNvPr id="124" name="123 Rectángulo redondeado"/>
          <p:cNvSpPr/>
          <p:nvPr/>
        </p:nvSpPr>
        <p:spPr>
          <a:xfrm>
            <a:off x="6876256" y="3068960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5" name="124 Rectángulo redondeado"/>
          <p:cNvSpPr/>
          <p:nvPr/>
        </p:nvSpPr>
        <p:spPr>
          <a:xfrm>
            <a:off x="4932040" y="3068960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8" name="CuadroTexto 7"/>
          <p:cNvSpPr txBox="1">
            <a:spLocks noChangeArrowheads="1"/>
          </p:cNvSpPr>
          <p:nvPr/>
        </p:nvSpPr>
        <p:spPr bwMode="auto">
          <a:xfrm>
            <a:off x="4932040" y="3140968"/>
            <a:ext cx="187220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تم جمع 76 مليون دولار في 2018</a:t>
            </a:r>
          </a:p>
        </p:txBody>
      </p:sp>
      <p:sp>
        <p:nvSpPr>
          <p:cNvPr id="131" name="CuadroTexto 1"/>
          <p:cNvSpPr txBox="1"/>
          <p:nvPr/>
        </p:nvSpPr>
        <p:spPr>
          <a:xfrm>
            <a:off x="4860032" y="2420888"/>
            <a:ext cx="3960440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B59E60"/>
                </a:solidFill>
                <a:ea typeface="Open Sans Extrabold" panose="020B0906030804020204" pitchFamily="34" charset="0"/>
                <a:cs typeface="+mj-cs"/>
              </a:rPr>
              <a:t>HANACO GROWTH I</a:t>
            </a:r>
          </a:p>
        </p:txBody>
      </p:sp>
      <p:sp>
        <p:nvSpPr>
          <p:cNvPr id="132" name="131 Rectángulo redondeado"/>
          <p:cNvSpPr/>
          <p:nvPr/>
        </p:nvSpPr>
        <p:spPr>
          <a:xfrm>
            <a:off x="4860032" y="2348880"/>
            <a:ext cx="3960440" cy="1872208"/>
          </a:xfrm>
          <a:prstGeom prst="roundRect">
            <a:avLst>
              <a:gd name="adj" fmla="val 4179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33" name="CuadroTexto 7"/>
          <p:cNvSpPr txBox="1">
            <a:spLocks noChangeArrowheads="1"/>
          </p:cNvSpPr>
          <p:nvPr/>
        </p:nvSpPr>
        <p:spPr bwMode="auto">
          <a:xfrm>
            <a:off x="4860032" y="2756432"/>
            <a:ext cx="3960440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900" b="1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+mj-cs"/>
              </a:rPr>
              <a:t>صندوق النمو وتمويل ما قبل الطرح العام الأولي</a:t>
            </a:r>
          </a:p>
        </p:txBody>
      </p:sp>
      <p:sp>
        <p:nvSpPr>
          <p:cNvPr id="134" name="133 Rectángulo"/>
          <p:cNvSpPr/>
          <p:nvPr/>
        </p:nvSpPr>
        <p:spPr>
          <a:xfrm>
            <a:off x="6876256" y="3140968"/>
            <a:ext cx="1872208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معدل العائد الداخلي على الاستثمار 53%</a:t>
            </a:r>
          </a:p>
        </p:txBody>
      </p:sp>
      <p:pic>
        <p:nvPicPr>
          <p:cNvPr id="141" name="Picture 9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3878" y="3811209"/>
            <a:ext cx="5029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144 Rectángulo"/>
          <p:cNvSpPr/>
          <p:nvPr/>
        </p:nvSpPr>
        <p:spPr>
          <a:xfrm>
            <a:off x="4932040" y="3466744"/>
            <a:ext cx="3816424" cy="18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700">
                <a:cs typeface="+mj-cs"/>
              </a:rPr>
              <a:t>ثلاثة طروحات أولية في أقل من 18 شهر مقبل</a:t>
            </a:r>
          </a:p>
        </p:txBody>
      </p:sp>
      <p:sp>
        <p:nvSpPr>
          <p:cNvPr id="146" name="CuadroTexto 1"/>
          <p:cNvSpPr txBox="1"/>
          <p:nvPr/>
        </p:nvSpPr>
        <p:spPr>
          <a:xfrm>
            <a:off x="4572000" y="4224473"/>
            <a:ext cx="4572000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600" b="1">
                <a:ea typeface="Open Sans Extrabold" panose="020B0906030804020204" pitchFamily="34" charset="0"/>
                <a:cs typeface="+mj-cs"/>
              </a:rPr>
              <a:t>فريق العمل</a:t>
            </a:r>
          </a:p>
        </p:txBody>
      </p:sp>
      <p:sp>
        <p:nvSpPr>
          <p:cNvPr id="148" name="CuadroTexto 7"/>
          <p:cNvSpPr txBox="1">
            <a:spLocks noChangeArrowheads="1"/>
          </p:cNvSpPr>
          <p:nvPr/>
        </p:nvSpPr>
        <p:spPr bwMode="auto">
          <a:xfrm>
            <a:off x="4860033" y="4782415"/>
            <a:ext cx="1296144" cy="6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ألون</a:t>
            </a:r>
          </a:p>
          <a:p>
            <a:pPr algn="ctr" eaLnBrk="1" hangingPunct="1"/>
            <a:r>
              <a:rPr lang="ar-EG" sz="800" b="1">
                <a:cs typeface="+mj-cs"/>
              </a:rPr>
              <a:t> ليفشيتز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 شريك</a:t>
            </a:r>
          </a:p>
          <a:p>
            <a:pPr algn="ctr" eaLnBrk="1" hangingPunct="1">
              <a:lnSpc>
                <a:spcPct val="150000"/>
              </a:lnSpc>
            </a:pPr>
            <a:endParaRPr lang="es-CO" altLang="es-CO" sz="1000" b="1">
              <a:cs typeface="+mj-cs"/>
            </a:endParaRPr>
          </a:p>
        </p:txBody>
      </p:sp>
      <p:sp>
        <p:nvSpPr>
          <p:cNvPr id="149" name="CuadroTexto 11"/>
          <p:cNvSpPr txBox="1"/>
          <p:nvPr/>
        </p:nvSpPr>
        <p:spPr>
          <a:xfrm>
            <a:off x="4788024" y="5253588"/>
            <a:ext cx="156389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شريك سابق في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Blumberg Capital</a:t>
            </a: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 (صندوق أمريكي لرأسمال المخاطر بقيمة تزيد عن 800 مليون دولار)</a:t>
            </a:r>
          </a:p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حقق زيادة بمقدار 4.4 أضعاف في استثمارات مختلفة بقيمة تزيد عن 100 مليون دولار</a:t>
            </a:r>
          </a:p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كشاف تكنولوجي إسرائيلي لصالح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British Telecom</a:t>
            </a:r>
            <a:b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</a:b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و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IAG (British Airways)</a:t>
            </a:r>
          </a:p>
        </p:txBody>
      </p:sp>
      <p:sp>
        <p:nvSpPr>
          <p:cNvPr id="150" name="CuadroTexto 25"/>
          <p:cNvSpPr txBox="1">
            <a:spLocks noChangeArrowheads="1"/>
          </p:cNvSpPr>
          <p:nvPr/>
        </p:nvSpPr>
        <p:spPr bwMode="auto">
          <a:xfrm>
            <a:off x="6156176" y="4782415"/>
            <a:ext cx="1404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ليئور</a:t>
            </a:r>
          </a:p>
          <a:p>
            <a:pPr algn="ctr" eaLnBrk="1" hangingPunct="1"/>
            <a:r>
              <a:rPr lang="ar-EG" sz="800" b="1">
                <a:cs typeface="+mj-cs"/>
              </a:rPr>
              <a:t> بروسور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شريك</a:t>
            </a:r>
          </a:p>
        </p:txBody>
      </p:sp>
      <p:sp>
        <p:nvSpPr>
          <p:cNvPr id="151" name="CuadroTexto 26"/>
          <p:cNvSpPr txBox="1"/>
          <p:nvPr/>
        </p:nvSpPr>
        <p:spPr>
          <a:xfrm>
            <a:off x="6228184" y="5253588"/>
            <a:ext cx="1368152" cy="798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ar-EG" sz="80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مُدير الاستثمارات في شركة عائلية مقرها نيويورك</a:t>
            </a:r>
          </a:p>
          <a:p>
            <a:pPr marL="1714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ar-EG" sz="80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حقق زيادة بمقدار 3.73 أضعاف في استثمارات مختلفة بقيمة تزيد عن 80 مليون دولار</a:t>
            </a:r>
          </a:p>
        </p:txBody>
      </p:sp>
      <p:sp>
        <p:nvSpPr>
          <p:cNvPr id="152" name="CuadroTexto 29"/>
          <p:cNvSpPr txBox="1">
            <a:spLocks noChangeArrowheads="1"/>
          </p:cNvSpPr>
          <p:nvPr/>
        </p:nvSpPr>
        <p:spPr bwMode="auto">
          <a:xfrm>
            <a:off x="7559550" y="4782415"/>
            <a:ext cx="133293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باشا رومانوفسكي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 شريك</a:t>
            </a:r>
          </a:p>
        </p:txBody>
      </p:sp>
      <p:sp>
        <p:nvSpPr>
          <p:cNvPr id="153" name="CuadroTexto 30"/>
          <p:cNvSpPr txBox="1"/>
          <p:nvPr/>
        </p:nvSpPr>
        <p:spPr>
          <a:xfrm>
            <a:off x="7596337" y="5253588"/>
            <a:ext cx="1296144" cy="89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رائد أعمال تحوَّل إلى مُستثمِر: مؤسس شركات بمضاعف استثمار 3×، وله عمليتا تخارج. تحوّل إلى مُستثمِر ملائكي وصاحب رأسمال مخاطر.</a:t>
            </a:r>
          </a:p>
        </p:txBody>
      </p:sp>
      <p:cxnSp>
        <p:nvCxnSpPr>
          <p:cNvPr id="154" name="153 Conector recto"/>
          <p:cNvCxnSpPr/>
          <p:nvPr/>
        </p:nvCxnSpPr>
        <p:spPr>
          <a:xfrm>
            <a:off x="4860032" y="4725144"/>
            <a:ext cx="396044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104 Rectángulo redondeado"/>
          <p:cNvSpPr/>
          <p:nvPr/>
        </p:nvSpPr>
        <p:spPr>
          <a:xfrm>
            <a:off x="5004232" y="3651862"/>
            <a:ext cx="715108" cy="217111"/>
          </a:xfrm>
          <a:prstGeom prst="roundRect">
            <a:avLst/>
          </a:prstGeom>
          <a:noFill/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 dirty="0">
                <a:solidFill>
                  <a:schemeClr val="tx1"/>
                </a:solidFill>
                <a:cs typeface="+mj-cs"/>
              </a:rPr>
              <a:t>3.7 أضعاف عند التخارج - طرح عام</a:t>
            </a:r>
          </a:p>
          <a:p>
            <a:pPr algn="ctr"/>
            <a:r>
              <a:rPr lang="ar-EG" sz="400" b="1" dirty="0">
                <a:solidFill>
                  <a:schemeClr val="tx1"/>
                </a:solidFill>
                <a:cs typeface="+mj-cs"/>
              </a:rPr>
              <a:t>القيمة السوقية 7 مليارات دولار</a:t>
            </a:r>
          </a:p>
        </p:txBody>
      </p:sp>
      <p:pic>
        <p:nvPicPr>
          <p:cNvPr id="140" name="Picture 6" descr="Image result for moovit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5732" y="3942805"/>
            <a:ext cx="504056" cy="1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105 Rectángulo redondeado"/>
          <p:cNvSpPr/>
          <p:nvPr/>
        </p:nvSpPr>
        <p:spPr>
          <a:xfrm>
            <a:off x="5812301" y="3639465"/>
            <a:ext cx="621703" cy="263844"/>
          </a:xfrm>
          <a:prstGeom prst="roundRect">
            <a:avLst/>
          </a:prstGeom>
          <a:noFill/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ضعفان عند التخارج</a:t>
            </a:r>
          </a:p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 استحوذت عليها </a:t>
            </a:r>
            <a:r>
              <a:rPr lang="en-US" sz="400" b="1">
                <a:solidFill>
                  <a:schemeClr val="tx1"/>
                </a:solidFill>
                <a:cs typeface="+mj-cs"/>
              </a:rPr>
              <a:t>Intel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3580" y="3866524"/>
            <a:ext cx="498820" cy="24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106 Rectángulo redondeado"/>
          <p:cNvSpPr/>
          <p:nvPr/>
        </p:nvSpPr>
        <p:spPr>
          <a:xfrm>
            <a:off x="6526966" y="3717032"/>
            <a:ext cx="432048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قبل الطرح العام الأولي</a:t>
            </a:r>
          </a:p>
        </p:txBody>
      </p:sp>
      <p:pic>
        <p:nvPicPr>
          <p:cNvPr id="14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8058" y="3914797"/>
            <a:ext cx="576064" cy="1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110 Rectángulo redondeado"/>
          <p:cNvSpPr/>
          <p:nvPr/>
        </p:nvSpPr>
        <p:spPr>
          <a:xfrm>
            <a:off x="7170066" y="3717032"/>
            <a:ext cx="432048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زيادة 30%</a:t>
            </a:r>
          </a:p>
        </p:txBody>
      </p:sp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5784" y="3908466"/>
            <a:ext cx="360040" cy="1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113 Rectángulo redondeado"/>
          <p:cNvSpPr/>
          <p:nvPr/>
        </p:nvSpPr>
        <p:spPr>
          <a:xfrm>
            <a:off x="7728340" y="3722254"/>
            <a:ext cx="530491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00" b="1" dirty="0">
                <a:solidFill>
                  <a:schemeClr val="tx1"/>
                </a:solidFill>
                <a:cs typeface="+mj-cs"/>
              </a:rPr>
              <a:t>قبل الطرح العام الأولي</a:t>
            </a:r>
          </a:p>
          <a:p>
            <a:pPr algn="ctr"/>
            <a:r>
              <a:rPr lang="ar-EG" sz="300" b="1" dirty="0">
                <a:solidFill>
                  <a:schemeClr val="tx1"/>
                </a:solidFill>
                <a:cs typeface="+mj-cs"/>
              </a:rPr>
              <a:t>زيادة في القيمة بمقدار الضعفين</a:t>
            </a:r>
          </a:p>
        </p:txBody>
      </p:sp>
      <p:sp>
        <p:nvSpPr>
          <p:cNvPr id="104" name="42 Rectángulo redondeado">
            <a:extLst>
              <a:ext uri="{FF2B5EF4-FFF2-40B4-BE49-F238E27FC236}">
                <a16:creationId xmlns:a16="http://schemas.microsoft.com/office/drawing/2014/main" id="{A3362D2D-CBCB-44C1-AB92-EBEF0C782332}"/>
              </a:ext>
            </a:extLst>
          </p:cNvPr>
          <p:cNvSpPr/>
          <p:nvPr/>
        </p:nvSpPr>
        <p:spPr>
          <a:xfrm>
            <a:off x="320449" y="1560978"/>
            <a:ext cx="4035526" cy="126955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100" dirty="0">
              <a:cs typeface="+mj-cs"/>
            </a:endParaRPr>
          </a:p>
        </p:txBody>
      </p:sp>
      <p:cxnSp>
        <p:nvCxnSpPr>
          <p:cNvPr id="108" name="47 Conector recto">
            <a:extLst>
              <a:ext uri="{FF2B5EF4-FFF2-40B4-BE49-F238E27FC236}">
                <a16:creationId xmlns:a16="http://schemas.microsoft.com/office/drawing/2014/main" id="{E44DF73E-BCC7-402B-A1E0-174B7F687552}"/>
              </a:ext>
            </a:extLst>
          </p:cNvPr>
          <p:cNvCxnSpPr>
            <a:cxnSpLocks/>
          </p:cNvCxnSpPr>
          <p:nvPr/>
        </p:nvCxnSpPr>
        <p:spPr>
          <a:xfrm>
            <a:off x="469957" y="2049134"/>
            <a:ext cx="37599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uadroTexto 7">
            <a:extLst>
              <a:ext uri="{FF2B5EF4-FFF2-40B4-BE49-F238E27FC236}">
                <a16:creationId xmlns:a16="http://schemas.microsoft.com/office/drawing/2014/main" id="{CFAE8E28-DFA3-4A59-B528-8E247233C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95" y="2126751"/>
            <a:ext cx="1865461" cy="4544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مسار للإيرادات يفوق الـ100 مليون دولار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مسار واضح نحو الربحية</a:t>
            </a:r>
          </a:p>
        </p:txBody>
      </p:sp>
      <p:sp>
        <p:nvSpPr>
          <p:cNvPr id="118" name="CuadroTexto 7">
            <a:extLst>
              <a:ext uri="{FF2B5EF4-FFF2-40B4-BE49-F238E27FC236}">
                <a16:creationId xmlns:a16="http://schemas.microsoft.com/office/drawing/2014/main" id="{C71BA263-E510-48EA-9C55-B65EBAA4E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96" y="1702902"/>
            <a:ext cx="375992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 b="1" dirty="0">
                <a:solidFill>
                  <a:srgbClr val="B59E60"/>
                </a:solidFill>
                <a:latin typeface="+mn-lt"/>
                <a:ea typeface="Open Sans Extrabold" panose="020B0906030804020204" pitchFamily="34" charset="0"/>
                <a:cs typeface="+mj-cs"/>
              </a:rPr>
              <a:t>الاستثمار في جولات التمويل السابقة للتخارج</a:t>
            </a:r>
          </a:p>
        </p:txBody>
      </p:sp>
      <p:pic>
        <p:nvPicPr>
          <p:cNvPr id="135" name="Picture 4">
            <a:extLst>
              <a:ext uri="{FF2B5EF4-FFF2-40B4-BE49-F238E27FC236}">
                <a16:creationId xmlns:a16="http://schemas.microsoft.com/office/drawing/2014/main" id="{2A8151C0-73C7-4741-8D80-F0648E8A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0" y="4511952"/>
            <a:ext cx="565897" cy="28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CuadroTexto 7">
            <a:extLst>
              <a:ext uri="{FF2B5EF4-FFF2-40B4-BE49-F238E27FC236}">
                <a16:creationId xmlns:a16="http://schemas.microsoft.com/office/drawing/2014/main" id="{B1D89E38-A9BE-419D-840A-9F7E24AF3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636" y="2134418"/>
            <a:ext cx="1865461" cy="4544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  <a:defRPr/>
            </a:pPr>
            <a:r>
              <a:rPr lang="ar-EG" sz="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• الأسهم الأكثر تفضيلاً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ar-EG" sz="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سيولة في أقل من 36 شهرًا</a:t>
            </a:r>
          </a:p>
        </p:txBody>
      </p:sp>
      <p:cxnSp>
        <p:nvCxnSpPr>
          <p:cNvPr id="155" name="47 Conector recto">
            <a:extLst>
              <a:ext uri="{FF2B5EF4-FFF2-40B4-BE49-F238E27FC236}">
                <a16:creationId xmlns:a16="http://schemas.microsoft.com/office/drawing/2014/main" id="{F6B861DC-7653-457F-9F21-60CD8E951F8D}"/>
              </a:ext>
            </a:extLst>
          </p:cNvPr>
          <p:cNvCxnSpPr>
            <a:cxnSpLocks/>
          </p:cNvCxnSpPr>
          <p:nvPr/>
        </p:nvCxnSpPr>
        <p:spPr>
          <a:xfrm>
            <a:off x="476728" y="3429757"/>
            <a:ext cx="37599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CuadroTexto 7">
            <a:extLst>
              <a:ext uri="{FF2B5EF4-FFF2-40B4-BE49-F238E27FC236}">
                <a16:creationId xmlns:a16="http://schemas.microsoft.com/office/drawing/2014/main" id="{6EC98737-FD77-4809-80D8-E8195C147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67" y="3083525"/>
            <a:ext cx="375992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 b="1">
                <a:solidFill>
                  <a:srgbClr val="B59E60"/>
                </a:solidFill>
                <a:latin typeface="+mn-lt"/>
                <a:ea typeface="Open Sans Extrabold" panose="020B0906030804020204" pitchFamily="34" charset="0"/>
                <a:cs typeface="+mj-cs"/>
              </a:rPr>
              <a:t>سجل حافل بالإنجازات</a:t>
            </a:r>
          </a:p>
        </p:txBody>
      </p:sp>
      <p:sp>
        <p:nvSpPr>
          <p:cNvPr id="157" name="CuadroTexto 7">
            <a:extLst>
              <a:ext uri="{FF2B5EF4-FFF2-40B4-BE49-F238E27FC236}">
                <a16:creationId xmlns:a16="http://schemas.microsoft.com/office/drawing/2014/main" id="{B26826EF-CA8B-4670-B1AD-5945E8057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28" y="3495982"/>
            <a:ext cx="3742361" cy="663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بلغ معدل العائد الداخلي لصندوق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Hanaco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Growth I</a:t>
            </a: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(بداية الاستثمار في 2018) 23% في ظل إجراء عملية تخارج واحدة و3 طروحات أولية مرتقبة.</a:t>
            </a:r>
          </a:p>
          <a:p>
            <a:pPr algn="ctr"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سجل أداء قوي للشركاء العموميون الأوائل لاستثمارات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Hanaco</a:t>
            </a: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الذين استثمروا في شركات تكنولوجية رائدة مثل:</a:t>
            </a:r>
          </a:p>
        </p:txBody>
      </p:sp>
      <p:sp>
        <p:nvSpPr>
          <p:cNvPr id="160" name="CuadroTexto 7">
            <a:extLst>
              <a:ext uri="{FF2B5EF4-FFF2-40B4-BE49-F238E27FC236}">
                <a16:creationId xmlns:a16="http://schemas.microsoft.com/office/drawing/2014/main" id="{5ACB8A64-97A1-4E2B-8735-880E9860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150496"/>
            <a:ext cx="3528392" cy="2031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ar-EG" sz="800" dirty="0">
                <a:latin typeface="+mn-lt"/>
                <a:ea typeface="Open Sans" pitchFamily="34" charset="0"/>
                <a:cs typeface="+mj-cs"/>
              </a:rPr>
              <a:t>استثمار مشترك بنظام الشركة المحدودة بنسبة 1:1 في مختلف الصفقات حتى الآن.</a:t>
            </a:r>
          </a:p>
        </p:txBody>
      </p:sp>
      <p:pic>
        <p:nvPicPr>
          <p:cNvPr id="161" name="Picture 2" descr="D:\Projects\Companies\Hanaco\Hanaco\Deck Growth Q1-2019\handshake.png">
            <a:extLst>
              <a:ext uri="{FF2B5EF4-FFF2-40B4-BE49-F238E27FC236}">
                <a16:creationId xmlns:a16="http://schemas.microsoft.com/office/drawing/2014/main" id="{186C371E-B81C-463E-BCD0-119D4550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89609" y="5719216"/>
            <a:ext cx="374079" cy="3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" name="CuadroTexto 7">
            <a:extLst>
              <a:ext uri="{FF2B5EF4-FFF2-40B4-BE49-F238E27FC236}">
                <a16:creationId xmlns:a16="http://schemas.microsoft.com/office/drawing/2014/main" id="{C9D22E84-033D-4EA8-9D1B-6DB43D87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769491"/>
            <a:ext cx="1296144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>
                <a:solidFill>
                  <a:srgbClr val="B59E60"/>
                </a:solidFill>
                <a:latin typeface="+mn-lt"/>
                <a:ea typeface="Open Sans ExtraBold" pitchFamily="34" charset="0"/>
                <a:cs typeface="+mj-cs"/>
              </a:rPr>
              <a:t>الاستثمار المشترك</a:t>
            </a:r>
          </a:p>
        </p:txBody>
      </p:sp>
      <p:cxnSp>
        <p:nvCxnSpPr>
          <p:cNvPr id="163" name="Conector recto 12">
            <a:extLst>
              <a:ext uri="{FF2B5EF4-FFF2-40B4-BE49-F238E27FC236}">
                <a16:creationId xmlns:a16="http://schemas.microsoft.com/office/drawing/2014/main" id="{59DB1B5C-E269-44EB-B446-7CD6E99482C1}"/>
              </a:ext>
            </a:extLst>
          </p:cNvPr>
          <p:cNvCxnSpPr>
            <a:cxnSpLocks/>
          </p:cNvCxnSpPr>
          <p:nvPr/>
        </p:nvCxnSpPr>
        <p:spPr bwMode="auto">
          <a:xfrm>
            <a:off x="539552" y="6093296"/>
            <a:ext cx="352839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131 Rectángulo redondeado">
            <a:extLst>
              <a:ext uri="{FF2B5EF4-FFF2-40B4-BE49-F238E27FC236}">
                <a16:creationId xmlns:a16="http://schemas.microsoft.com/office/drawing/2014/main" id="{F25431D3-F8F7-4AD7-9B0D-F955036B2ED9}"/>
              </a:ext>
            </a:extLst>
          </p:cNvPr>
          <p:cNvSpPr/>
          <p:nvPr/>
        </p:nvSpPr>
        <p:spPr>
          <a:xfrm>
            <a:off x="327220" y="5589240"/>
            <a:ext cx="4035526" cy="936104"/>
          </a:xfrm>
          <a:prstGeom prst="roundRect">
            <a:avLst>
              <a:gd name="adj" fmla="val 12883"/>
            </a:avLst>
          </a:prstGeom>
          <a:noFill/>
          <a:ln w="19050">
            <a:solidFill>
              <a:srgbClr val="E6E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pic>
        <p:nvPicPr>
          <p:cNvPr id="165" name="Picture 5">
            <a:extLst>
              <a:ext uri="{FF2B5EF4-FFF2-40B4-BE49-F238E27FC236}">
                <a16:creationId xmlns:a16="http://schemas.microsoft.com/office/drawing/2014/main" id="{CD936C06-DB90-4890-9414-3326457C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8218" y="4893658"/>
            <a:ext cx="396001" cy="18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6" descr="Image result for moovit logo">
            <a:extLst>
              <a:ext uri="{FF2B5EF4-FFF2-40B4-BE49-F238E27FC236}">
                <a16:creationId xmlns:a16="http://schemas.microsoft.com/office/drawing/2014/main" id="{8BAD0C5F-449E-452E-A9EE-C6DE4C8B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633" y="4571799"/>
            <a:ext cx="659540" cy="14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sultado de imagen para selina logo png">
            <a:extLst>
              <a:ext uri="{FF2B5EF4-FFF2-40B4-BE49-F238E27FC236}">
                <a16:creationId xmlns:a16="http://schemas.microsoft.com/office/drawing/2014/main" id="{FD4CCDEB-19B6-49C5-9392-5A00CEB8A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6" b="45817"/>
          <a:stretch/>
        </p:blipFill>
        <p:spPr bwMode="auto">
          <a:xfrm>
            <a:off x="494095" y="4900010"/>
            <a:ext cx="498754" cy="1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54">
            <a:extLst>
              <a:ext uri="{FF2B5EF4-FFF2-40B4-BE49-F238E27FC236}">
                <a16:creationId xmlns:a16="http://schemas.microsoft.com/office/drawing/2014/main" id="{EB8513A4-3A64-4A8E-A266-C2A944B981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45" y="4881024"/>
            <a:ext cx="7588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40">
            <a:extLst>
              <a:ext uri="{FF2B5EF4-FFF2-40B4-BE49-F238E27FC236}">
                <a16:creationId xmlns:a16="http://schemas.microsoft.com/office/drawing/2014/main" id="{B1E1BC29-B5D4-4A94-AEAE-881F8D88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2" y="4436889"/>
            <a:ext cx="749501" cy="4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43">
            <a:extLst>
              <a:ext uri="{FF2B5EF4-FFF2-40B4-BE49-F238E27FC236}">
                <a16:creationId xmlns:a16="http://schemas.microsoft.com/office/drawing/2014/main" id="{FE40DAD4-E52B-4DDB-80E2-9C92CB95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99" y="4761509"/>
            <a:ext cx="848003" cy="4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37">
            <a:extLst>
              <a:ext uri="{FF2B5EF4-FFF2-40B4-BE49-F238E27FC236}">
                <a16:creationId xmlns:a16="http://schemas.microsoft.com/office/drawing/2014/main" id="{84C7E21A-7831-42F2-8FAE-529C1692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95" y="4871153"/>
            <a:ext cx="776229" cy="2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" name="104 Rectángulo redondeado">
            <a:extLst>
              <a:ext uri="{FF2B5EF4-FFF2-40B4-BE49-F238E27FC236}">
                <a16:creationId xmlns:a16="http://schemas.microsoft.com/office/drawing/2014/main" id="{0F07FE09-6676-4076-A965-75518C230FE2}"/>
              </a:ext>
            </a:extLst>
          </p:cNvPr>
          <p:cNvSpPr/>
          <p:nvPr/>
        </p:nvSpPr>
        <p:spPr>
          <a:xfrm>
            <a:off x="2588675" y="5132941"/>
            <a:ext cx="758825" cy="16300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>
                <a:solidFill>
                  <a:schemeClr val="tx1"/>
                </a:solidFill>
                <a:cs typeface="+mj-cs"/>
              </a:rPr>
              <a:t>استحوذت عليها </a:t>
            </a:r>
            <a:r>
              <a:rPr lang="en-US" sz="400">
                <a:solidFill>
                  <a:schemeClr val="tx1"/>
                </a:solidFill>
                <a:cs typeface="+mj-cs"/>
              </a:rPr>
              <a:t>Palo Alto Networks</a:t>
            </a:r>
          </a:p>
        </p:txBody>
      </p:sp>
      <p:sp>
        <p:nvSpPr>
          <p:cNvPr id="80" name="104 Rectángulo redondeado">
            <a:extLst>
              <a:ext uri="{FF2B5EF4-FFF2-40B4-BE49-F238E27FC236}">
                <a16:creationId xmlns:a16="http://schemas.microsoft.com/office/drawing/2014/main" id="{238D519B-1A8C-0E42-AB99-F6A7F6B932C3}"/>
              </a:ext>
            </a:extLst>
          </p:cNvPr>
          <p:cNvSpPr/>
          <p:nvPr/>
        </p:nvSpPr>
        <p:spPr>
          <a:xfrm>
            <a:off x="2588675" y="4375061"/>
            <a:ext cx="432048" cy="195639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">
                <a:solidFill>
                  <a:schemeClr val="tx1"/>
                </a:solidFill>
                <a:cs typeface="+mj-cs"/>
              </a:rPr>
              <a:t>طرح عام أولي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C77C5-0AAC-7F44-8CAF-6E1C703F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77" y="3900173"/>
            <a:ext cx="768336" cy="2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9468C3-80CB-1844-9460-03B19F02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58" y="4566605"/>
            <a:ext cx="768336" cy="2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104 Rectángulo redondeado">
            <a:extLst>
              <a:ext uri="{FF2B5EF4-FFF2-40B4-BE49-F238E27FC236}">
                <a16:creationId xmlns:a16="http://schemas.microsoft.com/office/drawing/2014/main" id="{E52C866D-F065-4F45-99BE-D4AEFCF43142}"/>
              </a:ext>
            </a:extLst>
          </p:cNvPr>
          <p:cNvSpPr/>
          <p:nvPr/>
        </p:nvSpPr>
        <p:spPr>
          <a:xfrm>
            <a:off x="1698990" y="4387941"/>
            <a:ext cx="432048" cy="195639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">
                <a:solidFill>
                  <a:schemeClr val="tx1"/>
                </a:solidFill>
                <a:cs typeface="+mj-cs"/>
              </a:rPr>
              <a:t>طرح عام أولي</a:t>
            </a:r>
          </a:p>
        </p:txBody>
      </p:sp>
      <p:sp>
        <p:nvSpPr>
          <p:cNvPr id="84" name="104 Rectángulo redondeado">
            <a:extLst>
              <a:ext uri="{FF2B5EF4-FFF2-40B4-BE49-F238E27FC236}">
                <a16:creationId xmlns:a16="http://schemas.microsoft.com/office/drawing/2014/main" id="{1C39A12F-E6BF-5140-9DDA-2DABB131EC29}"/>
              </a:ext>
            </a:extLst>
          </p:cNvPr>
          <p:cNvSpPr/>
          <p:nvPr/>
        </p:nvSpPr>
        <p:spPr>
          <a:xfrm>
            <a:off x="3338176" y="4387941"/>
            <a:ext cx="641565" cy="18514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500">
                <a:solidFill>
                  <a:schemeClr val="tx1"/>
                </a:solidFill>
                <a:cs typeface="+mj-cs"/>
              </a:rPr>
              <a:t>استحوذت عليها </a:t>
            </a:r>
            <a:r>
              <a:rPr lang="en-US" sz="500">
                <a:solidFill>
                  <a:schemeClr val="tx1"/>
                </a:solidFill>
                <a:cs typeface="+mj-cs"/>
              </a:rPr>
              <a:t>Intel</a:t>
            </a:r>
          </a:p>
        </p:txBody>
      </p:sp>
      <p:grpSp>
        <p:nvGrpSpPr>
          <p:cNvPr id="85" name="Group 2">
            <a:extLst>
              <a:ext uri="{FF2B5EF4-FFF2-40B4-BE49-F238E27FC236}">
                <a16:creationId xmlns:a16="http://schemas.microsoft.com/office/drawing/2014/main" id="{6D17947F-173E-5442-9AD9-71F7EF67D753}"/>
              </a:ext>
            </a:extLst>
          </p:cNvPr>
          <p:cNvGrpSpPr>
            <a:grpSpLocks/>
          </p:cNvGrpSpPr>
          <p:nvPr/>
        </p:nvGrpSpPr>
        <p:grpSpPr bwMode="auto">
          <a:xfrm>
            <a:off x="7833173" y="1700808"/>
            <a:ext cx="368986" cy="461834"/>
            <a:chOff x="8945563" y="5277536"/>
            <a:chExt cx="503344" cy="749522"/>
          </a:xfrm>
        </p:grpSpPr>
        <p:pic>
          <p:nvPicPr>
            <p:cNvPr id="86" name="Picture 30" descr="Growing a new food system in your city - Infarm">
              <a:extLst>
                <a:ext uri="{FF2B5EF4-FFF2-40B4-BE49-F238E27FC236}">
                  <a16:creationId xmlns:a16="http://schemas.microsoft.com/office/drawing/2014/main" id="{3F1D7B7B-9186-5440-9AED-5B077471D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563" y="5277536"/>
              <a:ext cx="503344" cy="695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61">
              <a:extLst>
                <a:ext uri="{FF2B5EF4-FFF2-40B4-BE49-F238E27FC236}">
                  <a16:creationId xmlns:a16="http://schemas.microsoft.com/office/drawing/2014/main" id="{C8B932C0-704F-CD4E-9A68-341250909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4313" y="5926772"/>
              <a:ext cx="445844" cy="10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6417A7-F7CF-754E-A4C1-F92DE1B999D6}"/>
              </a:ext>
            </a:extLst>
          </p:cNvPr>
          <p:cNvGrpSpPr/>
          <p:nvPr/>
        </p:nvGrpSpPr>
        <p:grpSpPr>
          <a:xfrm>
            <a:off x="4859119" y="1523724"/>
            <a:ext cx="563891" cy="681140"/>
            <a:chOff x="4859119" y="1503114"/>
            <a:chExt cx="563891" cy="681140"/>
          </a:xfrm>
        </p:grpSpPr>
        <p:pic>
          <p:nvPicPr>
            <p:cNvPr id="109" name="Picture 4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25040" y="1725634"/>
              <a:ext cx="432048" cy="45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106 Rectángulo redondeado">
              <a:extLst>
                <a:ext uri="{FF2B5EF4-FFF2-40B4-BE49-F238E27FC236}">
                  <a16:creationId xmlns:a16="http://schemas.microsoft.com/office/drawing/2014/main" id="{F4C6C84D-7FC5-6048-A86F-175363DDCBA5}"/>
                </a:ext>
              </a:extLst>
            </p:cNvPr>
            <p:cNvSpPr/>
            <p:nvPr/>
          </p:nvSpPr>
          <p:spPr>
            <a:xfrm>
              <a:off x="4859119" y="1503114"/>
              <a:ext cx="563891" cy="230832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تمويل سابق للطرح العام الأولي بقيمة 75 مليون دولار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9739-FEFB-4345-AB6B-BA49CD87AE68}"/>
              </a:ext>
            </a:extLst>
          </p:cNvPr>
          <p:cNvGrpSpPr/>
          <p:nvPr/>
        </p:nvGrpSpPr>
        <p:grpSpPr>
          <a:xfrm>
            <a:off x="5845341" y="1497479"/>
            <a:ext cx="665850" cy="652305"/>
            <a:chOff x="5903843" y="1512370"/>
            <a:chExt cx="665850" cy="652305"/>
          </a:xfrm>
        </p:grpSpPr>
        <p:grpSp>
          <p:nvGrpSpPr>
            <p:cNvPr id="95" name="Group 1">
              <a:extLst>
                <a:ext uri="{FF2B5EF4-FFF2-40B4-BE49-F238E27FC236}">
                  <a16:creationId xmlns:a16="http://schemas.microsoft.com/office/drawing/2014/main" id="{385BD029-891F-324E-8870-D91D0540E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1676" y="1772816"/>
              <a:ext cx="490184" cy="391859"/>
              <a:chOff x="6984205" y="5549900"/>
              <a:chExt cx="833075" cy="690563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A91BA6-E00A-FC42-BD9E-B895876BD6FC}"/>
                  </a:ext>
                </a:extLst>
              </p:cNvPr>
              <p:cNvSpPr/>
              <p:nvPr/>
            </p:nvSpPr>
            <p:spPr>
              <a:xfrm>
                <a:off x="7027131" y="5549900"/>
                <a:ext cx="689990" cy="6905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cs typeface="+mj-cs"/>
                </a:endParaRPr>
              </a:p>
            </p:txBody>
          </p:sp>
          <p:pic>
            <p:nvPicPr>
              <p:cNvPr id="97" name="Picture 34">
                <a:extLst>
                  <a:ext uri="{FF2B5EF4-FFF2-40B4-BE49-F238E27FC236}">
                    <a16:creationId xmlns:a16="http://schemas.microsoft.com/office/drawing/2014/main" id="{A105F25E-B0E1-2A4D-B33A-9DFEEE148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4205" y="5985406"/>
                <a:ext cx="833075" cy="190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35">
                <a:extLst>
                  <a:ext uri="{FF2B5EF4-FFF2-40B4-BE49-F238E27FC236}">
                    <a16:creationId xmlns:a16="http://schemas.microsoft.com/office/drawing/2014/main" id="{7BD6E92B-965A-454A-8911-503E79B7FF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4630" y="5619043"/>
                <a:ext cx="224014" cy="35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" name="106 Rectángulo redondeado">
              <a:extLst>
                <a:ext uri="{FF2B5EF4-FFF2-40B4-BE49-F238E27FC236}">
                  <a16:creationId xmlns:a16="http://schemas.microsoft.com/office/drawing/2014/main" id="{2D75D74F-3D99-7C4C-87F9-E616A7FB8B82}"/>
                </a:ext>
              </a:extLst>
            </p:cNvPr>
            <p:cNvSpPr/>
            <p:nvPr/>
          </p:nvSpPr>
          <p:spPr>
            <a:xfrm>
              <a:off x="5903843" y="1512370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 جمعت جولة تمويل نمو بقيمة 60 مليون دولار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C6BF4A-3D5A-3444-B66F-5AF47B34F3C8}"/>
              </a:ext>
            </a:extLst>
          </p:cNvPr>
          <p:cNvGrpSpPr/>
          <p:nvPr/>
        </p:nvGrpSpPr>
        <p:grpSpPr>
          <a:xfrm>
            <a:off x="6509247" y="1501712"/>
            <a:ext cx="665850" cy="703152"/>
            <a:chOff x="6569693" y="1501712"/>
            <a:chExt cx="665850" cy="703152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9A4A964F-2857-834D-9A71-CDFF34481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6373" y="1741531"/>
              <a:ext cx="432490" cy="463333"/>
              <a:chOff x="7127925" y="5370528"/>
              <a:chExt cx="707781" cy="703248"/>
            </a:xfrm>
          </p:grpSpPr>
          <p:pic>
            <p:nvPicPr>
              <p:cNvPr id="92" name="Picture 17">
                <a:extLst>
                  <a:ext uri="{FF2B5EF4-FFF2-40B4-BE49-F238E27FC236}">
                    <a16:creationId xmlns:a16="http://schemas.microsoft.com/office/drawing/2014/main" id="{D88347DF-224F-DB49-8CE5-7C84D3D5C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137" y="5370528"/>
                <a:ext cx="541972" cy="541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5">
                <a:extLst>
                  <a:ext uri="{FF2B5EF4-FFF2-40B4-BE49-F238E27FC236}">
                    <a16:creationId xmlns:a16="http://schemas.microsoft.com/office/drawing/2014/main" id="{92F39A24-3EC7-AF45-9AC0-62067F253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925" y="5942926"/>
                <a:ext cx="707781" cy="13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" name="106 Rectángulo redondeado">
              <a:extLst>
                <a:ext uri="{FF2B5EF4-FFF2-40B4-BE49-F238E27FC236}">
                  <a16:creationId xmlns:a16="http://schemas.microsoft.com/office/drawing/2014/main" id="{362A9C60-2858-814F-B455-F56F506A0617}"/>
                </a:ext>
              </a:extLst>
            </p:cNvPr>
            <p:cNvSpPr/>
            <p:nvPr/>
          </p:nvSpPr>
          <p:spPr>
            <a:xfrm>
              <a:off x="6569693" y="1501712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جولة تمويل نمو بقيمة 34 مليون دولار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2F923B-5664-8C42-89F5-14F87B6F4D27}"/>
              </a:ext>
            </a:extLst>
          </p:cNvPr>
          <p:cNvGrpSpPr/>
          <p:nvPr/>
        </p:nvGrpSpPr>
        <p:grpSpPr>
          <a:xfrm>
            <a:off x="7171210" y="1497916"/>
            <a:ext cx="665850" cy="706948"/>
            <a:chOff x="7235543" y="1491054"/>
            <a:chExt cx="665850" cy="706948"/>
          </a:xfrm>
        </p:grpSpPr>
        <p:grpSp>
          <p:nvGrpSpPr>
            <p:cNvPr id="88" name="Group 4">
              <a:extLst>
                <a:ext uri="{FF2B5EF4-FFF2-40B4-BE49-F238E27FC236}">
                  <a16:creationId xmlns:a16="http://schemas.microsoft.com/office/drawing/2014/main" id="{EEC10A89-4A89-F141-9321-EC5156C3A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3601" y="1783353"/>
              <a:ext cx="389735" cy="414649"/>
              <a:chOff x="8105482" y="5349383"/>
              <a:chExt cx="530225" cy="703860"/>
            </a:xfrm>
          </p:grpSpPr>
          <p:pic>
            <p:nvPicPr>
              <p:cNvPr id="89" name="Picture 1">
                <a:extLst>
                  <a:ext uri="{FF2B5EF4-FFF2-40B4-BE49-F238E27FC236}">
                    <a16:creationId xmlns:a16="http://schemas.microsoft.com/office/drawing/2014/main" id="{1021A669-482E-D44C-8813-3F45D14FA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8922" y="5549898"/>
                <a:ext cx="503345" cy="503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3">
                <a:extLst>
                  <a:ext uri="{FF2B5EF4-FFF2-40B4-BE49-F238E27FC236}">
                    <a16:creationId xmlns:a16="http://schemas.microsoft.com/office/drawing/2014/main" id="{D6EA7507-80B5-B743-9869-A0F35B325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5482" y="5349383"/>
                <a:ext cx="530225" cy="22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6" name="106 Rectángulo redondeado">
              <a:extLst>
                <a:ext uri="{FF2B5EF4-FFF2-40B4-BE49-F238E27FC236}">
                  <a16:creationId xmlns:a16="http://schemas.microsoft.com/office/drawing/2014/main" id="{651881F0-8FE4-B349-8509-DACEFFEA6B21}"/>
                </a:ext>
              </a:extLst>
            </p:cNvPr>
            <p:cNvSpPr/>
            <p:nvPr/>
          </p:nvSpPr>
          <p:spPr>
            <a:xfrm>
              <a:off x="7235543" y="1491054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جولة تمويل نمو بقيمة 10 ملايين دولار</a:t>
              </a:r>
            </a:p>
          </p:txBody>
        </p:sp>
      </p:grpSp>
      <p:sp>
        <p:nvSpPr>
          <p:cNvPr id="94" name="object 40">
            <a:extLst>
              <a:ext uri="{FF2B5EF4-FFF2-40B4-BE49-F238E27FC236}">
                <a16:creationId xmlns:a16="http://schemas.microsoft.com/office/drawing/2014/main" id="{603FFBC2-C75F-E04A-BC10-FFE51C7A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374" y="1844926"/>
            <a:ext cx="440268" cy="29814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latin typeface="+mn-lt"/>
              <a:cs typeface="+mj-cs"/>
            </a:endParaRPr>
          </a:p>
        </p:txBody>
      </p:sp>
      <p:sp>
        <p:nvSpPr>
          <p:cNvPr id="127" name="106 Rectángulo redondeado">
            <a:extLst>
              <a:ext uri="{FF2B5EF4-FFF2-40B4-BE49-F238E27FC236}">
                <a16:creationId xmlns:a16="http://schemas.microsoft.com/office/drawing/2014/main" id="{6DDBE8F1-7704-2141-9BF5-90AAA46FC568}"/>
              </a:ext>
            </a:extLst>
          </p:cNvPr>
          <p:cNvSpPr/>
          <p:nvPr/>
        </p:nvSpPr>
        <p:spPr>
          <a:xfrm>
            <a:off x="8198272" y="1493854"/>
            <a:ext cx="567796" cy="239222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جمعت تمويل سابق للطرح العام الأولي بقيمة 75 مليون دولار</a:t>
            </a:r>
          </a:p>
        </p:txBody>
      </p:sp>
    </p:spTree>
    <p:extLst>
      <p:ext uri="{BB962C8B-B14F-4D97-AF65-F5344CB8AC3E}">
        <p14:creationId xmlns:p14="http://schemas.microsoft.com/office/powerpoint/2010/main" val="1774190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756</Words>
  <Application>Microsoft Office PowerPoint</Application>
  <PresentationFormat>Letter Paper (8.5x11 in)</PresentationFormat>
  <Paragraphs>90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Open Sans</vt:lpstr>
      <vt:lpstr>Open Sans ExtraBold</vt:lpstr>
      <vt:lpstr>Open Sans ExtraBold</vt:lpstr>
      <vt:lpstr>Tema de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JORGE LUIS</dc:creator>
  <cp:lastModifiedBy>Simone Fahim</cp:lastModifiedBy>
  <cp:revision>74</cp:revision>
  <cp:lastPrinted>2019-06-06T12:32:46Z</cp:lastPrinted>
  <dcterms:created xsi:type="dcterms:W3CDTF">2019-06-05T20:37:26Z</dcterms:created>
  <dcterms:modified xsi:type="dcterms:W3CDTF">2020-10-19T22:56:54Z</dcterms:modified>
</cp:coreProperties>
</file>