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Assistant" panose="020B0604020202020204" charset="-79"/>
      <p:regular r:id="rId30"/>
      <p:bold r:id="rId31"/>
    </p:embeddedFont>
    <p:embeddedFont>
      <p:font typeface="Assistant ExtraBold" panose="020B0604020202020204" charset="-79"/>
      <p:bold r:id="rId32"/>
    </p:embeddedFont>
    <p:embeddedFont>
      <p:font typeface="Assistant Light" panose="020B0604020202020204" charset="-79"/>
      <p:regular r:id="rId33"/>
      <p:bold r:id="rId34"/>
    </p:embeddedFont>
    <p:embeddedFont>
      <p:font typeface="Assistant Medium" panose="020B0604020202020204" charset="-79"/>
      <p:regular r:id="rId35"/>
      <p:bold r:id="rId36"/>
    </p:embeddedFont>
    <p:embeddedFont>
      <p:font typeface="Assistant SemiBold" panose="020B0604020202020204" charset="-79"/>
      <p:regular r:id="rId37"/>
      <p:bold r:id="rId38"/>
    </p:embeddedFont>
    <p:embeddedFont>
      <p:font typeface="Calibri" panose="020F0502020204030204" pitchFamily="34" charset="0"/>
      <p:regular r:id="rId39"/>
      <p:bold r:id="rId40"/>
      <p:italic r:id="rId41"/>
      <p:boldItalic r:id="rId42"/>
    </p:embeddedFont>
    <p:embeddedFont>
      <p:font typeface="Helvetica Neue Light" panose="020B0604020202020204" charset="0"/>
      <p:regular r:id="rId43"/>
      <p:bold r:id="rId44"/>
      <p:italic r:id="rId45"/>
      <p:boldItalic r:id="rId46"/>
    </p:embeddedFont>
    <p:embeddedFont>
      <p:font typeface="Rubik" panose="020B0604020202020204" charset="-79"/>
      <p:regular r:id="rId47"/>
      <p:bold r:id="rId48"/>
      <p:italic r:id="rId49"/>
      <p:boldItalic r:id="rId50"/>
    </p:embeddedFont>
    <p:embeddedFont>
      <p:font typeface="Rubik Medium" panose="020B0604020202020204" charset="-79"/>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initials="S" lastIdx="4" clrIdx="0">
    <p:extLst>
      <p:ext uri="{19B8F6BF-5375-455C-9EA6-DF929625EA0E}">
        <p15:presenceInfo xmlns:p15="http://schemas.microsoft.com/office/powerpoint/2012/main" userId="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46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31T00:23:02.013" idx="2">
    <p:pos x="10" y="10"/>
    <p:text>Consider changing the order of the items from Finance through Education - they are currently in the same order they appear in Hebrew - you may prefer to have them run from Education on the left to Finacne on the Right. That would reflect the order of the slides.</p:text>
    <p:extLst>
      <p:ext uri="{C676402C-5697-4E1C-873F-D02D1690AC5C}">
        <p15:threadingInfo xmlns:p15="http://schemas.microsoft.com/office/powerpoint/2012/main" timeZoneBias="-120"/>
      </p:ext>
    </p:extLst>
  </p:cm>
  <p:cm authorId="1" dt="2021-12-31T01:15:58.751" idx="4">
    <p:pos x="3224" y="2081"/>
    <p:text>Altogether, throughout the graphics hsould be shifted from right to left. also note that because the English text is longer htan the Hebrew original, some re-designing may be necessary on some slieds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2-31T00:25:44.561" idx="3">
    <p:pos x="3760" y="58"/>
    <p:text>Again, consider switching the direction of the text.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3c3dd222c5ee358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3c3dd222c5ee358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0688e43b7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0688e43b7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06d13b4290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06d13b4290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6d13b4290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6d13b4290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688e43b70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688e43b70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solidFill>
                <a:schemeClr val="dk1"/>
              </a:solidFill>
              <a:latin typeface="Assistant"/>
              <a:ea typeface="Assistant"/>
              <a:cs typeface="Assistant"/>
              <a:sym typeface="Assistan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688e43b70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688e43b70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688e43b70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688e43b70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6d13b4290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6d13b4290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06d13b4290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06d13b4290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b="1">
              <a:latin typeface="Assistant"/>
              <a:ea typeface="Assistant"/>
              <a:cs typeface="Assistant"/>
              <a:sym typeface="Assistan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0688e43b70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0688e43b7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0688e43b70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0688e43b7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6d13b4290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6d13b4290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688e43b70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688e43b70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1000"/>
              </a:spcBef>
              <a:spcAft>
                <a:spcPts val="0"/>
              </a:spcAft>
              <a:buClr>
                <a:schemeClr val="dk1"/>
              </a:buClr>
              <a:buSzPts val="1100"/>
              <a:buFont typeface="Arial"/>
              <a:buNone/>
            </a:pPr>
            <a:endParaRPr sz="1200">
              <a:solidFill>
                <a:srgbClr val="2D2D2D"/>
              </a:solidFill>
              <a:latin typeface="Assistant"/>
              <a:ea typeface="Assistant"/>
              <a:cs typeface="Assistant"/>
              <a:sym typeface="Assistan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06d13b4290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06d13b4290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6d13b4290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6d13b4290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688e43b70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0688e43b70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0688e43b70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0688e43b70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sz="7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688e43b70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688e43b70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sz="1200">
              <a:solidFill>
                <a:srgbClr val="2D2D2D"/>
              </a:solidFill>
              <a:latin typeface="Assistant"/>
              <a:ea typeface="Assistant"/>
              <a:cs typeface="Assistant"/>
              <a:sym typeface="Assistan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081856d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081856d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6d13b4290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6d13b4290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050" dirty="0">
              <a:solidFill>
                <a:srgbClr val="3C4043"/>
              </a:solidFill>
              <a:highlight>
                <a:srgbClr val="FFFFFF"/>
              </a:highlight>
              <a:latin typeface="Assistant"/>
              <a:ea typeface="Assistant"/>
              <a:cs typeface="Assistant"/>
              <a:sym typeface="Assistan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688e43b7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688e43b7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500">
              <a:solidFill>
                <a:schemeClr val="dk1"/>
              </a:solidFill>
              <a:highlight>
                <a:schemeClr val="lt2"/>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688e43b7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688e43b7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sz="1500">
              <a:solidFill>
                <a:schemeClr val="dk1"/>
              </a:solidFill>
              <a:highlight>
                <a:schemeClr val="lt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6d13b4290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6d13b4290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latin typeface="Assistant"/>
              <a:ea typeface="Assistant"/>
              <a:cs typeface="Assistant"/>
              <a:sym typeface="Assistan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06d13b4290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06d13b4290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688e43b7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688e43b7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688e43b7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688e43b7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פס כתום + מספר עמוד">
  <p:cSld name="TITLE_5_1_3_1_1_1_1_1_1_2">
    <p:bg>
      <p:bgPr>
        <a:solidFill>
          <a:srgbClr val="FFFFFF">
            <a:alpha val="75290"/>
          </a:srgbClr>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4314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i="0" u="none" strike="noStrike" cap="none">
              <a:solidFill>
                <a:srgbClr val="000000"/>
              </a:solidFill>
              <a:latin typeface="Rubik"/>
              <a:ea typeface="Rubik"/>
              <a:cs typeface="Rubik"/>
              <a:sym typeface="Rubik"/>
            </a:endParaRPr>
          </a:p>
        </p:txBody>
      </p:sp>
      <p:sp>
        <p:nvSpPr>
          <p:cNvPr id="52" name="Google Shape;52;p13"/>
          <p:cNvSpPr txBox="1"/>
          <p:nvPr/>
        </p:nvSpPr>
        <p:spPr>
          <a:xfrm>
            <a:off x="7832673" y="41450"/>
            <a:ext cx="534600" cy="292500"/>
          </a:xfrm>
          <a:prstGeom prst="rect">
            <a:avLst/>
          </a:prstGeom>
          <a:noFill/>
          <a:ln>
            <a:noFill/>
          </a:ln>
        </p:spPr>
        <p:txBody>
          <a:bodyPr spcFirstLastPara="1" wrap="square" lIns="68575" tIns="68575" rIns="68575" bIns="68575" anchor="t" anchorCtr="0">
            <a:spAutoFit/>
          </a:bodyPr>
          <a:lstStyle/>
          <a:p>
            <a:pPr marL="0" marR="0" lvl="0" indent="0" algn="ctr" rtl="1">
              <a:lnSpc>
                <a:spcPct val="150000"/>
              </a:lnSpc>
              <a:spcBef>
                <a:spcPts val="0"/>
              </a:spcBef>
              <a:spcAft>
                <a:spcPts val="0"/>
              </a:spcAft>
              <a:buClr>
                <a:srgbClr val="000000"/>
              </a:buClr>
              <a:buSzPts val="1000"/>
              <a:buFont typeface="Arial"/>
              <a:buNone/>
            </a:pPr>
            <a:r>
              <a:rPr lang="en" sz="1000">
                <a:solidFill>
                  <a:schemeClr val="lt1"/>
                </a:solidFill>
                <a:latin typeface="Rubik Medium"/>
                <a:ea typeface="Rubik Medium"/>
                <a:cs typeface="Rubik Medium"/>
                <a:sym typeface="Rubik Medium"/>
              </a:rPr>
              <a:t>האתגר</a:t>
            </a:r>
            <a:endParaRPr sz="500" i="0" u="none" strike="noStrike" cap="none">
              <a:solidFill>
                <a:schemeClr val="lt1"/>
              </a:solidFill>
              <a:latin typeface="Rubik Medium"/>
              <a:ea typeface="Rubik Medium"/>
              <a:cs typeface="Rubik Medium"/>
              <a:sym typeface="Rubik Medium"/>
            </a:endParaRPr>
          </a:p>
        </p:txBody>
      </p:sp>
      <p:sp>
        <p:nvSpPr>
          <p:cNvPr id="53" name="Google Shape;53;p13"/>
          <p:cNvSpPr txBox="1"/>
          <p:nvPr/>
        </p:nvSpPr>
        <p:spPr>
          <a:xfrm>
            <a:off x="4106898" y="41456"/>
            <a:ext cx="774000" cy="292500"/>
          </a:xfrm>
          <a:prstGeom prst="rect">
            <a:avLst/>
          </a:prstGeom>
          <a:noFill/>
          <a:ln>
            <a:noFill/>
          </a:ln>
        </p:spPr>
        <p:txBody>
          <a:bodyPr spcFirstLastPara="1" wrap="square" lIns="68575" tIns="68575" rIns="68575" bIns="68575" anchor="t" anchorCtr="0">
            <a:spAutoFit/>
          </a:bodyPr>
          <a:lstStyle/>
          <a:p>
            <a:pPr marL="0" marR="0" lvl="0" indent="0" algn="ctr" rtl="1">
              <a:lnSpc>
                <a:spcPct val="150000"/>
              </a:lnSpc>
              <a:spcBef>
                <a:spcPts val="0"/>
              </a:spcBef>
              <a:spcAft>
                <a:spcPts val="0"/>
              </a:spcAft>
              <a:buClr>
                <a:srgbClr val="000000"/>
              </a:buClr>
              <a:buSzPts val="1000"/>
              <a:buFont typeface="Arial"/>
              <a:buNone/>
            </a:pPr>
            <a:r>
              <a:rPr lang="en" sz="1000">
                <a:solidFill>
                  <a:schemeClr val="lt1"/>
                </a:solidFill>
                <a:latin typeface="Rubik Medium"/>
                <a:ea typeface="Rubik Medium"/>
                <a:cs typeface="Rubik Medium"/>
                <a:sym typeface="Rubik Medium"/>
              </a:rPr>
              <a:t>מחקר עולמי</a:t>
            </a:r>
            <a:endParaRPr sz="500" i="0" u="none" strike="noStrike" cap="none">
              <a:solidFill>
                <a:schemeClr val="lt1"/>
              </a:solidFill>
              <a:latin typeface="Rubik Medium"/>
              <a:ea typeface="Rubik Medium"/>
              <a:cs typeface="Rubik Medium"/>
              <a:sym typeface="Rubik Medium"/>
            </a:endParaRPr>
          </a:p>
        </p:txBody>
      </p:sp>
      <p:sp>
        <p:nvSpPr>
          <p:cNvPr id="54" name="Google Shape;54;p13"/>
          <p:cNvSpPr txBox="1"/>
          <p:nvPr/>
        </p:nvSpPr>
        <p:spPr>
          <a:xfrm>
            <a:off x="5778235" y="41450"/>
            <a:ext cx="1157100" cy="292500"/>
          </a:xfrm>
          <a:prstGeom prst="rect">
            <a:avLst/>
          </a:prstGeom>
          <a:noFill/>
          <a:ln>
            <a:noFill/>
          </a:ln>
        </p:spPr>
        <p:txBody>
          <a:bodyPr spcFirstLastPara="1" wrap="square" lIns="68575" tIns="68575" rIns="68575" bIns="68575" anchor="t" anchorCtr="0">
            <a:spAutoFit/>
          </a:bodyPr>
          <a:lstStyle/>
          <a:p>
            <a:pPr marL="0" marR="0" lvl="0" indent="0" algn="ctr" rtl="1">
              <a:lnSpc>
                <a:spcPct val="150000"/>
              </a:lnSpc>
              <a:spcBef>
                <a:spcPts val="0"/>
              </a:spcBef>
              <a:spcAft>
                <a:spcPts val="0"/>
              </a:spcAft>
              <a:buClr>
                <a:srgbClr val="000000"/>
              </a:buClr>
              <a:buSzPts val="1000"/>
              <a:buFont typeface="Arial"/>
              <a:buNone/>
            </a:pPr>
            <a:r>
              <a:rPr lang="en" sz="1000">
                <a:solidFill>
                  <a:schemeClr val="lt1"/>
                </a:solidFill>
                <a:latin typeface="Rubik Medium"/>
                <a:ea typeface="Rubik Medium"/>
                <a:cs typeface="Rubik Medium"/>
                <a:sym typeface="Rubik Medium"/>
              </a:rPr>
              <a:t>הזדמנויות ותועלות</a:t>
            </a:r>
            <a:endParaRPr sz="500" i="0" u="none" strike="noStrike" cap="none">
              <a:solidFill>
                <a:schemeClr val="lt1"/>
              </a:solidFill>
              <a:latin typeface="Rubik Medium"/>
              <a:ea typeface="Rubik Medium"/>
              <a:cs typeface="Rubik Medium"/>
              <a:sym typeface="Rubik Medium"/>
            </a:endParaRPr>
          </a:p>
        </p:txBody>
      </p:sp>
      <p:sp>
        <p:nvSpPr>
          <p:cNvPr id="55" name="Google Shape;55;p13"/>
          <p:cNvSpPr txBox="1"/>
          <p:nvPr/>
        </p:nvSpPr>
        <p:spPr>
          <a:xfrm>
            <a:off x="2146960" y="0"/>
            <a:ext cx="1062600" cy="338700"/>
          </a:xfrm>
          <a:prstGeom prst="rect">
            <a:avLst/>
          </a:prstGeom>
          <a:noFill/>
          <a:ln>
            <a:noFill/>
          </a:ln>
        </p:spPr>
        <p:txBody>
          <a:bodyPr spcFirstLastPara="1" wrap="square" lIns="91425" tIns="91425" rIns="91425" bIns="91425" anchor="t" anchorCtr="0">
            <a:spAutoFit/>
          </a:bodyPr>
          <a:lstStyle/>
          <a:p>
            <a:pPr marL="0" lvl="0" indent="0" algn="ctr" rtl="1">
              <a:lnSpc>
                <a:spcPct val="150000"/>
              </a:lnSpc>
              <a:spcBef>
                <a:spcPts val="0"/>
              </a:spcBef>
              <a:spcAft>
                <a:spcPts val="0"/>
              </a:spcAft>
              <a:buNone/>
            </a:pPr>
            <a:r>
              <a:rPr lang="en" sz="1000">
                <a:solidFill>
                  <a:schemeClr val="lt1"/>
                </a:solidFill>
                <a:latin typeface="Rubik Medium"/>
                <a:ea typeface="Rubik Medium"/>
                <a:cs typeface="Rubik Medium"/>
                <a:sym typeface="Rubik Medium"/>
              </a:rPr>
              <a:t>הפתרון המוצע</a:t>
            </a:r>
            <a:endParaRPr sz="500">
              <a:solidFill>
                <a:schemeClr val="lt1"/>
              </a:solidFill>
              <a:latin typeface="Rubik Medium"/>
              <a:ea typeface="Rubik Medium"/>
              <a:cs typeface="Rubik Medium"/>
              <a:sym typeface="Rubik Medium"/>
            </a:endParaRPr>
          </a:p>
        </p:txBody>
      </p:sp>
      <p:sp>
        <p:nvSpPr>
          <p:cNvPr id="56" name="Google Shape;56;p13"/>
          <p:cNvSpPr txBox="1"/>
          <p:nvPr/>
        </p:nvSpPr>
        <p:spPr>
          <a:xfrm>
            <a:off x="763023" y="0"/>
            <a:ext cx="486600" cy="338700"/>
          </a:xfrm>
          <a:prstGeom prst="rect">
            <a:avLst/>
          </a:prstGeom>
          <a:noFill/>
          <a:ln>
            <a:noFill/>
          </a:ln>
        </p:spPr>
        <p:txBody>
          <a:bodyPr spcFirstLastPara="1" wrap="square" lIns="91425" tIns="91425" rIns="91425" bIns="91425" anchor="t" anchorCtr="0">
            <a:spAutoFit/>
          </a:bodyPr>
          <a:lstStyle/>
          <a:p>
            <a:pPr marL="0" lvl="0" indent="0" algn="ctr" rtl="1">
              <a:lnSpc>
                <a:spcPct val="150000"/>
              </a:lnSpc>
              <a:spcBef>
                <a:spcPts val="0"/>
              </a:spcBef>
              <a:spcAft>
                <a:spcPts val="0"/>
              </a:spcAft>
              <a:buNone/>
            </a:pPr>
            <a:r>
              <a:rPr lang="en" sz="1000">
                <a:solidFill>
                  <a:schemeClr val="lt1"/>
                </a:solidFill>
                <a:latin typeface="Rubik Medium"/>
                <a:ea typeface="Rubik Medium"/>
                <a:cs typeface="Rubik Medium"/>
                <a:sym typeface="Rubik Medium"/>
              </a:rPr>
              <a:t>סיכום</a:t>
            </a:r>
            <a:endParaRPr sz="500">
              <a:solidFill>
                <a:schemeClr val="lt1"/>
              </a:solidFill>
              <a:latin typeface="Rubik Medium"/>
              <a:ea typeface="Rubik Medium"/>
              <a:cs typeface="Rubik Medium"/>
              <a:sym typeface="Rubik Medium"/>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חוצץ: מסגרת עבה" type="secHead">
  <p:cSld name="SECTION_HEADER">
    <p:spTree>
      <p:nvGrpSpPr>
        <p:cNvPr id="1" name="Shape 58"/>
        <p:cNvGrpSpPr/>
        <p:nvPr/>
      </p:nvGrpSpPr>
      <p:grpSpPr>
        <a:xfrm>
          <a:off x="0" y="0"/>
          <a:ext cx="0" cy="0"/>
          <a:chOff x="0" y="0"/>
          <a:chExt cx="0" cy="0"/>
        </a:xfrm>
      </p:grpSpPr>
      <p:sp>
        <p:nvSpPr>
          <p:cNvPr id="59" name="Google Shape;59;p15"/>
          <p:cNvSpPr/>
          <p:nvPr/>
        </p:nvSpPr>
        <p:spPr>
          <a:xfrm>
            <a:off x="-5225" y="-10425"/>
            <a:ext cx="9175200" cy="5184900"/>
          </a:xfrm>
          <a:prstGeom prst="rect">
            <a:avLst/>
          </a:prstGeom>
          <a:solidFill>
            <a:srgbClr val="83C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15"/>
          <p:cNvSpPr/>
          <p:nvPr/>
        </p:nvSpPr>
        <p:spPr>
          <a:xfrm>
            <a:off x="382800" y="324000"/>
            <a:ext cx="8378400" cy="4495500"/>
          </a:xfrm>
          <a:prstGeom prst="rect">
            <a:avLst/>
          </a:prstGeom>
          <a:solidFill>
            <a:srgbClr val="FFFFFF"/>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1129950" y="2027375"/>
            <a:ext cx="6884100" cy="8751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sz="3800">
                <a:solidFill>
                  <a:srgbClr val="83C5BE"/>
                </a:solidFill>
                <a:latin typeface="Assistant ExtraBold"/>
                <a:ea typeface="Assistant ExtraBold"/>
                <a:cs typeface="Assistant ExtraBold"/>
                <a:sym typeface="Assistant ExtraBold"/>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a:endParaRPr/>
          </a:p>
        </p:txBody>
      </p:sp>
      <p:sp>
        <p:nvSpPr>
          <p:cNvPr id="62" name="Google Shape;62;p15"/>
          <p:cNvSpPr txBox="1">
            <a:spLocks noGrp="1"/>
          </p:cNvSpPr>
          <p:nvPr>
            <p:ph type="subTitle" idx="1"/>
          </p:nvPr>
        </p:nvSpPr>
        <p:spPr>
          <a:xfrm>
            <a:off x="2345400" y="2631775"/>
            <a:ext cx="4453200" cy="8166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a:solidFill>
                  <a:srgbClr val="9E9E9E"/>
                </a:solidFill>
                <a:latin typeface="Assistant SemiBold"/>
                <a:ea typeface="Assistant SemiBold"/>
                <a:cs typeface="Assistant SemiBold"/>
                <a:sym typeface="Assistan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רקע צבעוני מלא + מסגרת">
  <p:cSld name="SECTION_HEADER_1">
    <p:spTree>
      <p:nvGrpSpPr>
        <p:cNvPr id="1" name="Shape 63"/>
        <p:cNvGrpSpPr/>
        <p:nvPr/>
      </p:nvGrpSpPr>
      <p:grpSpPr>
        <a:xfrm>
          <a:off x="0" y="0"/>
          <a:ext cx="0" cy="0"/>
          <a:chOff x="0" y="0"/>
          <a:chExt cx="0" cy="0"/>
        </a:xfrm>
      </p:grpSpPr>
      <p:sp>
        <p:nvSpPr>
          <p:cNvPr id="64" name="Google Shape;64;p16"/>
          <p:cNvSpPr/>
          <p:nvPr/>
        </p:nvSpPr>
        <p:spPr>
          <a:xfrm>
            <a:off x="-19200" y="-26100"/>
            <a:ext cx="9182400" cy="5195700"/>
          </a:xfrm>
          <a:prstGeom prst="rect">
            <a:avLst/>
          </a:prstGeom>
          <a:solidFill>
            <a:srgbClr val="FFFFFF"/>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382800" y="324000"/>
            <a:ext cx="8378400" cy="4495500"/>
          </a:xfrm>
          <a:prstGeom prst="rect">
            <a:avLst/>
          </a:prstGeom>
          <a:solidFill>
            <a:srgbClr val="83C5BE"/>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רקע צבעוני מלא">
  <p:cSld name="SECTION_HEADER_1_1">
    <p:bg>
      <p:bgPr>
        <a:solidFill>
          <a:srgbClr val="83C5BE"/>
        </a:solidFill>
        <a:effectLst/>
      </p:bgPr>
    </p:bg>
    <p:spTree>
      <p:nvGrpSpPr>
        <p:cNvPr id="1" name="Shape 66"/>
        <p:cNvGrpSpPr/>
        <p:nvPr/>
      </p:nvGrpSpPr>
      <p:grpSpPr>
        <a:xfrm>
          <a:off x="0" y="0"/>
          <a:ext cx="0" cy="0"/>
          <a:chOff x="0" y="0"/>
          <a:chExt cx="0" cy="0"/>
        </a:xfrm>
      </p:grpSpPr>
      <p:sp>
        <p:nvSpPr>
          <p:cNvPr id="67" name="Google Shape;67;p17"/>
          <p:cNvSpPr/>
          <p:nvPr/>
        </p:nvSpPr>
        <p:spPr>
          <a:xfrm>
            <a:off x="-5225" y="-10425"/>
            <a:ext cx="9175200" cy="5184900"/>
          </a:xfrm>
          <a:prstGeom prst="rect">
            <a:avLst/>
          </a:prstGeom>
          <a:solidFill>
            <a:srgbClr val="83C5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17"/>
          <p:cNvSpPr txBox="1">
            <a:spLocks noGrp="1"/>
          </p:cNvSpPr>
          <p:nvPr>
            <p:ph type="title"/>
          </p:nvPr>
        </p:nvSpPr>
        <p:spPr>
          <a:xfrm>
            <a:off x="1129950" y="2027375"/>
            <a:ext cx="6884100" cy="8751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sz="3800">
                <a:solidFill>
                  <a:srgbClr val="E49273"/>
                </a:solidFill>
                <a:latin typeface="Assistant ExtraBold"/>
                <a:ea typeface="Assistant ExtraBold"/>
                <a:cs typeface="Assistant ExtraBold"/>
                <a:sym typeface="Assistant ExtraBold"/>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18"/>
          <p:cNvSpPr/>
          <p:nvPr/>
        </p:nvSpPr>
        <p:spPr>
          <a:xfrm>
            <a:off x="-5225" y="-10425"/>
            <a:ext cx="9175200" cy="5184900"/>
          </a:xfrm>
          <a:prstGeom prst="rect">
            <a:avLst/>
          </a:prstGeom>
          <a:solidFill>
            <a:srgbClr val="E49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 name="Google Shape;71;p18"/>
          <p:cNvSpPr/>
          <p:nvPr/>
        </p:nvSpPr>
        <p:spPr>
          <a:xfrm>
            <a:off x="382800" y="324000"/>
            <a:ext cx="8378400" cy="4495500"/>
          </a:xfrm>
          <a:prstGeom prst="rect">
            <a:avLst/>
          </a:prstGeom>
          <a:solidFill>
            <a:srgbClr val="FFFFFF"/>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8"/>
          <p:cNvSpPr txBox="1">
            <a:spLocks noGrp="1"/>
          </p:cNvSpPr>
          <p:nvPr>
            <p:ph type="title"/>
          </p:nvPr>
        </p:nvSpPr>
        <p:spPr>
          <a:xfrm>
            <a:off x="1129950" y="2328800"/>
            <a:ext cx="6884100" cy="875100"/>
          </a:xfrm>
          <a:prstGeom prst="rect">
            <a:avLst/>
          </a:prstGeom>
          <a:noFill/>
          <a:ln>
            <a:noFill/>
          </a:ln>
        </p:spPr>
        <p:txBody>
          <a:bodyPr spcFirstLastPara="1" wrap="square" lIns="91425" tIns="91425" rIns="91425" bIns="91425" anchor="t" anchorCtr="0">
            <a:noAutofit/>
          </a:bodyPr>
          <a:lstStyle>
            <a:lvl1pPr lvl="0" algn="ctr" rtl="1">
              <a:spcBef>
                <a:spcPts val="0"/>
              </a:spcBef>
              <a:spcAft>
                <a:spcPts val="0"/>
              </a:spcAft>
              <a:buNone/>
              <a:defRPr sz="2500">
                <a:solidFill>
                  <a:srgbClr val="83C5BE"/>
                </a:solidFill>
                <a:latin typeface="Assistant SemiBold"/>
                <a:ea typeface="Assistant SemiBold"/>
                <a:cs typeface="Assistant SemiBold"/>
                <a:sym typeface="Assistant SemiBold"/>
              </a:defRPr>
            </a:lvl1pPr>
            <a:lvl2pPr lvl="1" rtl="0">
              <a:spcBef>
                <a:spcPts val="0"/>
              </a:spcBef>
              <a:spcAft>
                <a:spcPts val="0"/>
              </a:spcAft>
              <a:buNone/>
              <a:defRPr>
                <a:solidFill>
                  <a:schemeClr val="accent2"/>
                </a:solidFill>
              </a:defRPr>
            </a:lvl2pPr>
            <a:lvl3pPr lvl="2" rtl="0">
              <a:spcBef>
                <a:spcPts val="0"/>
              </a:spcBef>
              <a:spcAft>
                <a:spcPts val="0"/>
              </a:spcAft>
              <a:buNone/>
              <a:defRPr>
                <a:solidFill>
                  <a:schemeClr val="accent2"/>
                </a:solidFill>
              </a:defRPr>
            </a:lvl3pPr>
            <a:lvl4pPr lvl="3" rtl="0">
              <a:spcBef>
                <a:spcPts val="0"/>
              </a:spcBef>
              <a:spcAft>
                <a:spcPts val="0"/>
              </a:spcAft>
              <a:buNone/>
              <a:defRPr>
                <a:solidFill>
                  <a:schemeClr val="accent2"/>
                </a:solidFill>
              </a:defRPr>
            </a:lvl4pPr>
            <a:lvl5pPr lvl="4" rtl="0">
              <a:spcBef>
                <a:spcPts val="0"/>
              </a:spcBef>
              <a:spcAft>
                <a:spcPts val="0"/>
              </a:spcAft>
              <a:buNone/>
              <a:defRPr>
                <a:solidFill>
                  <a:schemeClr val="accent2"/>
                </a:solidFill>
              </a:defRPr>
            </a:lvl5pPr>
            <a:lvl6pPr lvl="5" rtl="0">
              <a:spcBef>
                <a:spcPts val="0"/>
              </a:spcBef>
              <a:spcAft>
                <a:spcPts val="0"/>
              </a:spcAft>
              <a:buNone/>
              <a:defRPr>
                <a:solidFill>
                  <a:schemeClr val="accent2"/>
                </a:solidFill>
              </a:defRPr>
            </a:lvl6pPr>
            <a:lvl7pPr lvl="6" rtl="0">
              <a:spcBef>
                <a:spcPts val="0"/>
              </a:spcBef>
              <a:spcAft>
                <a:spcPts val="0"/>
              </a:spcAft>
              <a:buNone/>
              <a:defRPr>
                <a:solidFill>
                  <a:schemeClr val="accent2"/>
                </a:solidFill>
              </a:defRPr>
            </a:lvl7pPr>
            <a:lvl8pPr lvl="7" rtl="0">
              <a:spcBef>
                <a:spcPts val="0"/>
              </a:spcBef>
              <a:spcAft>
                <a:spcPts val="0"/>
              </a:spcAft>
              <a:buNone/>
              <a:defRPr>
                <a:solidFill>
                  <a:schemeClr val="accent2"/>
                </a:solidFill>
              </a:defRPr>
            </a:lvl8pPr>
            <a:lvl9pPr lvl="8" rtl="0">
              <a:spcBef>
                <a:spcPts val="0"/>
              </a:spcBef>
              <a:spcAft>
                <a:spcPts val="0"/>
              </a:spcAft>
              <a:buNone/>
              <a:defRPr>
                <a:solidFill>
                  <a:schemeClr val="accent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מסגרת עבה 1">
  <p:cSld name="SECTION_HEADER_3">
    <p:spTree>
      <p:nvGrpSpPr>
        <p:cNvPr id="1" name="Shape 73"/>
        <p:cNvGrpSpPr/>
        <p:nvPr/>
      </p:nvGrpSpPr>
      <p:grpSpPr>
        <a:xfrm>
          <a:off x="0" y="0"/>
          <a:ext cx="0" cy="0"/>
          <a:chOff x="0" y="0"/>
          <a:chExt cx="0" cy="0"/>
        </a:xfrm>
      </p:grpSpPr>
      <p:sp>
        <p:nvSpPr>
          <p:cNvPr id="74" name="Google Shape;74;p19"/>
          <p:cNvSpPr/>
          <p:nvPr/>
        </p:nvSpPr>
        <p:spPr>
          <a:xfrm>
            <a:off x="382800" y="324000"/>
            <a:ext cx="8378400" cy="4495500"/>
          </a:xfrm>
          <a:prstGeom prst="rect">
            <a:avLst/>
          </a:prstGeom>
          <a:gradFill>
            <a:gsLst>
              <a:gs pos="0">
                <a:srgbClr val="BEDAFF"/>
              </a:gs>
              <a:gs pos="100000">
                <a:srgbClr val="4489FF"/>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מסגרת עבה 1 1">
  <p:cSld name="SECTION_HEADER_3_1">
    <p:spTree>
      <p:nvGrpSpPr>
        <p:cNvPr id="1" name="Shape 75"/>
        <p:cNvGrpSpPr/>
        <p:nvPr/>
      </p:nvGrpSpPr>
      <p:grpSpPr>
        <a:xfrm>
          <a:off x="0" y="0"/>
          <a:ext cx="0" cy="0"/>
          <a:chOff x="0" y="0"/>
          <a:chExt cx="0" cy="0"/>
        </a:xfrm>
      </p:grpSpPr>
      <p:sp>
        <p:nvSpPr>
          <p:cNvPr id="76" name="Google Shape;76;p20"/>
          <p:cNvSpPr/>
          <p:nvPr/>
        </p:nvSpPr>
        <p:spPr>
          <a:xfrm>
            <a:off x="382800" y="324000"/>
            <a:ext cx="8378400" cy="4495500"/>
          </a:xfrm>
          <a:prstGeom prst="rect">
            <a:avLst/>
          </a:prstGeom>
          <a:gradFill>
            <a:gsLst>
              <a:gs pos="0">
                <a:srgbClr val="FFEBEB"/>
              </a:gs>
              <a:gs pos="100000">
                <a:srgbClr val="F07167"/>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מסגרת עבה 1 1 1">
  <p:cSld name="SECTION_HEADER_3_1_1">
    <p:spTree>
      <p:nvGrpSpPr>
        <p:cNvPr id="1" name="Shape 77"/>
        <p:cNvGrpSpPr/>
        <p:nvPr/>
      </p:nvGrpSpPr>
      <p:grpSpPr>
        <a:xfrm>
          <a:off x="0" y="0"/>
          <a:ext cx="0" cy="0"/>
          <a:chOff x="0" y="0"/>
          <a:chExt cx="0" cy="0"/>
        </a:xfrm>
      </p:grpSpPr>
      <p:sp>
        <p:nvSpPr>
          <p:cNvPr id="78" name="Google Shape;78;p21"/>
          <p:cNvSpPr/>
          <p:nvPr/>
        </p:nvSpPr>
        <p:spPr>
          <a:xfrm>
            <a:off x="382800" y="324000"/>
            <a:ext cx="8378400" cy="4495500"/>
          </a:xfrm>
          <a:prstGeom prst="rect">
            <a:avLst/>
          </a:prstGeom>
          <a:gradFill>
            <a:gsLst>
              <a:gs pos="0">
                <a:srgbClr val="EFEFFF"/>
              </a:gs>
              <a:gs pos="100000">
                <a:srgbClr val="8F8DE9"/>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מסגרת עבה 1 1 1 1">
  <p:cSld name="SECTION_HEADER_3_1_1_1">
    <p:spTree>
      <p:nvGrpSpPr>
        <p:cNvPr id="1" name="Shape 79"/>
        <p:cNvGrpSpPr/>
        <p:nvPr/>
      </p:nvGrpSpPr>
      <p:grpSpPr>
        <a:xfrm>
          <a:off x="0" y="0"/>
          <a:ext cx="0" cy="0"/>
          <a:chOff x="0" y="0"/>
          <a:chExt cx="0" cy="0"/>
        </a:xfrm>
      </p:grpSpPr>
      <p:sp>
        <p:nvSpPr>
          <p:cNvPr id="80" name="Google Shape;80;p22"/>
          <p:cNvSpPr/>
          <p:nvPr/>
        </p:nvSpPr>
        <p:spPr>
          <a:xfrm>
            <a:off x="382800" y="324000"/>
            <a:ext cx="8378400" cy="4495500"/>
          </a:xfrm>
          <a:prstGeom prst="rect">
            <a:avLst/>
          </a:prstGeom>
          <a:gradFill>
            <a:gsLst>
              <a:gs pos="0">
                <a:srgbClr val="E7FFF4"/>
              </a:gs>
              <a:gs pos="100000">
                <a:srgbClr val="57BB8A"/>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מסגרת עבה 1 1 1 1 1">
  <p:cSld name="SECTION_HEADER_3_1_1_1_1">
    <p:spTree>
      <p:nvGrpSpPr>
        <p:cNvPr id="1" name="Shape 81"/>
        <p:cNvGrpSpPr/>
        <p:nvPr/>
      </p:nvGrpSpPr>
      <p:grpSpPr>
        <a:xfrm>
          <a:off x="0" y="0"/>
          <a:ext cx="0" cy="0"/>
          <a:chOff x="0" y="0"/>
          <a:chExt cx="0" cy="0"/>
        </a:xfrm>
      </p:grpSpPr>
      <p:sp>
        <p:nvSpPr>
          <p:cNvPr id="82" name="Google Shape;82;p23"/>
          <p:cNvSpPr/>
          <p:nvPr/>
        </p:nvSpPr>
        <p:spPr>
          <a:xfrm>
            <a:off x="382800" y="324000"/>
            <a:ext cx="8378400" cy="4495500"/>
          </a:xfrm>
          <a:prstGeom prst="rect">
            <a:avLst/>
          </a:prstGeom>
          <a:gradFill>
            <a:gsLst>
              <a:gs pos="0">
                <a:srgbClr val="FFF9E6"/>
              </a:gs>
              <a:gs pos="100000">
                <a:srgbClr val="FFD34C"/>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מסגרת עבה 1 1 1 1 1 1">
  <p:cSld name="SECTION_HEADER_3_1_1_1_1_1">
    <p:spTree>
      <p:nvGrpSpPr>
        <p:cNvPr id="1" name="Shape 83"/>
        <p:cNvGrpSpPr/>
        <p:nvPr/>
      </p:nvGrpSpPr>
      <p:grpSpPr>
        <a:xfrm>
          <a:off x="0" y="0"/>
          <a:ext cx="0" cy="0"/>
          <a:chOff x="0" y="0"/>
          <a:chExt cx="0" cy="0"/>
        </a:xfrm>
      </p:grpSpPr>
      <p:sp>
        <p:nvSpPr>
          <p:cNvPr id="84" name="Google Shape;84;p24"/>
          <p:cNvSpPr/>
          <p:nvPr/>
        </p:nvSpPr>
        <p:spPr>
          <a:xfrm>
            <a:off x="382800" y="324000"/>
            <a:ext cx="8378400" cy="4495500"/>
          </a:xfrm>
          <a:prstGeom prst="rect">
            <a:avLst/>
          </a:prstGeom>
          <a:gradFill>
            <a:gsLst>
              <a:gs pos="0">
                <a:srgbClr val="FFE7FA"/>
              </a:gs>
              <a:gs pos="100000">
                <a:srgbClr val="F5A2E3">
                  <a:alpha val="74117"/>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מסגרת עבה 1 1 1 1 1 1 2">
  <p:cSld name="SECTION_HEADER_3_1_1_1_1_1_2">
    <p:spTree>
      <p:nvGrpSpPr>
        <p:cNvPr id="1" name="Shape 85"/>
        <p:cNvGrpSpPr/>
        <p:nvPr/>
      </p:nvGrpSpPr>
      <p:grpSpPr>
        <a:xfrm>
          <a:off x="0" y="0"/>
          <a:ext cx="0" cy="0"/>
          <a:chOff x="0" y="0"/>
          <a:chExt cx="0" cy="0"/>
        </a:xfrm>
      </p:grpSpPr>
      <p:sp>
        <p:nvSpPr>
          <p:cNvPr id="86" name="Google Shape;86;p25"/>
          <p:cNvSpPr/>
          <p:nvPr/>
        </p:nvSpPr>
        <p:spPr>
          <a:xfrm>
            <a:off x="382800" y="324000"/>
            <a:ext cx="8378400" cy="4495500"/>
          </a:xfrm>
          <a:prstGeom prst="rect">
            <a:avLst/>
          </a:prstGeom>
          <a:gradFill>
            <a:gsLst>
              <a:gs pos="0">
                <a:srgbClr val="E2BB7A"/>
              </a:gs>
              <a:gs pos="100000">
                <a:srgbClr val="FFEED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מסגרת עבה 1 1 1 1 1 1 1">
  <p:cSld name="SECTION_HEADER_3_1_1_1_1_1_1">
    <p:spTree>
      <p:nvGrpSpPr>
        <p:cNvPr id="1" name="Shape 87"/>
        <p:cNvGrpSpPr/>
        <p:nvPr/>
      </p:nvGrpSpPr>
      <p:grpSpPr>
        <a:xfrm>
          <a:off x="0" y="0"/>
          <a:ext cx="0" cy="0"/>
          <a:chOff x="0" y="0"/>
          <a:chExt cx="0" cy="0"/>
        </a:xfrm>
      </p:grpSpPr>
      <p:sp>
        <p:nvSpPr>
          <p:cNvPr id="88" name="Google Shape;88;p26"/>
          <p:cNvSpPr/>
          <p:nvPr/>
        </p:nvSpPr>
        <p:spPr>
          <a:xfrm>
            <a:off x="382800" y="324000"/>
            <a:ext cx="8378400" cy="4495500"/>
          </a:xfrm>
          <a:prstGeom prst="rect">
            <a:avLst/>
          </a:prstGeom>
          <a:gradFill>
            <a:gsLst>
              <a:gs pos="0">
                <a:srgbClr val="90DDF0"/>
              </a:gs>
              <a:gs pos="100000">
                <a:srgbClr val="EDFB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_1">
  <p:cSld name="BLANK_1">
    <p:spTree>
      <p:nvGrpSpPr>
        <p:cNvPr id="1" name="Shape 89"/>
        <p:cNvGrpSpPr/>
        <p:nvPr/>
      </p:nvGrpSpPr>
      <p:grpSpPr>
        <a:xfrm>
          <a:off x="0" y="0"/>
          <a:ext cx="0" cy="0"/>
          <a:chOff x="0" y="0"/>
          <a:chExt cx="0" cy="0"/>
        </a:xfrm>
      </p:grpSpPr>
      <p:sp>
        <p:nvSpPr>
          <p:cNvPr id="90" name="Google Shape;90;p27"/>
          <p:cNvSpPr txBox="1">
            <a:spLocks noGrp="1"/>
          </p:cNvSpPr>
          <p:nvPr>
            <p:ph type="sldNum" idx="12"/>
          </p:nvPr>
        </p:nvSpPr>
        <p:spPr>
          <a:xfrm>
            <a:off x="8314936" y="4802558"/>
            <a:ext cx="200400" cy="2034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p:cSld name="TITLE_AND_BODY_1">
    <p:bg>
      <p:bgPr>
        <a:solidFill>
          <a:srgbClr val="E49273"/>
        </a:solidFill>
        <a:effectLst/>
      </p:bgPr>
    </p:bg>
    <p:spTree>
      <p:nvGrpSpPr>
        <p:cNvPr id="1" name="Shape 91"/>
        <p:cNvGrpSpPr/>
        <p:nvPr/>
      </p:nvGrpSpPr>
      <p:grpSpPr>
        <a:xfrm>
          <a:off x="0" y="0"/>
          <a:ext cx="0" cy="0"/>
          <a:chOff x="0" y="0"/>
          <a:chExt cx="0" cy="0"/>
        </a:xfrm>
      </p:grpSpPr>
      <p:sp>
        <p:nvSpPr>
          <p:cNvPr id="92" name="Google Shape;92;p28"/>
          <p:cNvSpPr txBox="1">
            <a:spLocks noGrp="1"/>
          </p:cNvSpPr>
          <p:nvPr>
            <p:ph type="sldNum" idx="12"/>
          </p:nvPr>
        </p:nvSpPr>
        <p:spPr>
          <a:xfrm>
            <a:off x="8314936" y="4802558"/>
            <a:ext cx="200400" cy="2034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FFFFFF"/>
              </a:buClr>
              <a:buSzPts val="900"/>
              <a:buFont typeface="Helvetica Neue Light"/>
              <a:buNone/>
              <a:defRPr sz="900">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פנימי - פס כתום">
  <p:cSld name="OBJECT_1">
    <p:spTree>
      <p:nvGrpSpPr>
        <p:cNvPr id="1" name="Shape 93"/>
        <p:cNvGrpSpPr/>
        <p:nvPr/>
      </p:nvGrpSpPr>
      <p:grpSpPr>
        <a:xfrm>
          <a:off x="0" y="0"/>
          <a:ext cx="0" cy="0"/>
          <a:chOff x="0" y="0"/>
          <a:chExt cx="0" cy="0"/>
        </a:xfrm>
      </p:grpSpPr>
      <p:sp>
        <p:nvSpPr>
          <p:cNvPr id="94" name="Google Shape;94;p29"/>
          <p:cNvSpPr txBox="1"/>
          <p:nvPr/>
        </p:nvSpPr>
        <p:spPr>
          <a:xfrm>
            <a:off x="5849325" y="0"/>
            <a:ext cx="329460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endParaRPr sz="1200">
              <a:latin typeface="Assistant SemiBold"/>
              <a:ea typeface="Assistant SemiBold"/>
              <a:cs typeface="Assistant SemiBold"/>
              <a:sym typeface="Assistant SemiBold"/>
            </a:endParaRPr>
          </a:p>
        </p:txBody>
      </p:sp>
      <p:sp>
        <p:nvSpPr>
          <p:cNvPr id="95" name="Google Shape;95;p29"/>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rgbClr val="000000"/>
                </a:solidFill>
                <a:latin typeface="Assistant"/>
                <a:ea typeface="Assistant"/>
                <a:cs typeface="Assistant"/>
                <a:sym typeface="Assistant"/>
              </a:rPr>
              <a:t>‹#›</a:t>
            </a:fld>
            <a:endParaRPr sz="800" b="1">
              <a:solidFill>
                <a:srgbClr val="000000"/>
              </a:solidFill>
              <a:latin typeface="Assistant"/>
              <a:ea typeface="Assistant"/>
              <a:cs typeface="Assistant"/>
              <a:sym typeface="Assistant"/>
            </a:endParaRPr>
          </a:p>
        </p:txBody>
      </p:sp>
      <p:sp>
        <p:nvSpPr>
          <p:cNvPr id="96" name="Google Shape;96;p29"/>
          <p:cNvSpPr/>
          <p:nvPr/>
        </p:nvSpPr>
        <p:spPr>
          <a:xfrm>
            <a:off x="9052825" y="-5125"/>
            <a:ext cx="101400" cy="376200"/>
          </a:xfrm>
          <a:prstGeom prst="rect">
            <a:avLst/>
          </a:prstGeom>
          <a:solidFill>
            <a:srgbClr val="FF744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97" name="Google Shape;97;p29"/>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פנימי - פס כחול">
  <p:cSld name="OBJECT_1_5">
    <p:spTree>
      <p:nvGrpSpPr>
        <p:cNvPr id="1" name="Shape 98"/>
        <p:cNvGrpSpPr/>
        <p:nvPr/>
      </p:nvGrpSpPr>
      <p:grpSpPr>
        <a:xfrm>
          <a:off x="0" y="0"/>
          <a:ext cx="0" cy="0"/>
          <a:chOff x="0" y="0"/>
          <a:chExt cx="0" cy="0"/>
        </a:xfrm>
      </p:grpSpPr>
      <p:sp>
        <p:nvSpPr>
          <p:cNvPr id="99" name="Google Shape;99;p30"/>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00" name="Google Shape;100;p30"/>
          <p:cNvSpPr/>
          <p:nvPr/>
        </p:nvSpPr>
        <p:spPr>
          <a:xfrm>
            <a:off x="9052825" y="-5125"/>
            <a:ext cx="101400" cy="376200"/>
          </a:xfrm>
          <a:prstGeom prst="rect">
            <a:avLst/>
          </a:prstGeom>
          <a:solidFill>
            <a:srgbClr val="5AA0FF">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01" name="Google Shape;101;p30"/>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פנימי - פס ורוד">
  <p:cSld name="OBJECT_1_5_1">
    <p:spTree>
      <p:nvGrpSpPr>
        <p:cNvPr id="1" name="Shape 102"/>
        <p:cNvGrpSpPr/>
        <p:nvPr/>
      </p:nvGrpSpPr>
      <p:grpSpPr>
        <a:xfrm>
          <a:off x="0" y="0"/>
          <a:ext cx="0" cy="0"/>
          <a:chOff x="0" y="0"/>
          <a:chExt cx="0" cy="0"/>
        </a:xfrm>
      </p:grpSpPr>
      <p:sp>
        <p:nvSpPr>
          <p:cNvPr id="103" name="Google Shape;103;p31"/>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04" name="Google Shape;104;p31"/>
          <p:cNvSpPr/>
          <p:nvPr/>
        </p:nvSpPr>
        <p:spPr>
          <a:xfrm>
            <a:off x="9052825" y="-5125"/>
            <a:ext cx="101400" cy="376200"/>
          </a:xfrm>
          <a:prstGeom prst="rect">
            <a:avLst/>
          </a:prstGeom>
          <a:solidFill>
            <a:srgbClr val="F5A2E3">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05" name="Google Shape;105;p31"/>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תום">
  <p:cSld name="OBJECT_1_5_1_1">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08" name="Google Shape;108;p32"/>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09" name="Google Shape;109;p32"/>
          <p:cNvSpPr/>
          <p:nvPr/>
        </p:nvSpPr>
        <p:spPr>
          <a:xfrm>
            <a:off x="9052825" y="-5125"/>
            <a:ext cx="101400" cy="376200"/>
          </a:xfrm>
          <a:prstGeom prst="rect">
            <a:avLst/>
          </a:prstGeom>
          <a:solidFill>
            <a:srgbClr val="FFA73A">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10" name="Google Shape;110;p32"/>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פנימי - פס סגול">
  <p:cSld name="OBJECT_1_4">
    <p:spTree>
      <p:nvGrpSpPr>
        <p:cNvPr id="1" name="Shape 111"/>
        <p:cNvGrpSpPr/>
        <p:nvPr/>
      </p:nvGrpSpPr>
      <p:grpSpPr>
        <a:xfrm>
          <a:off x="0" y="0"/>
          <a:ext cx="0" cy="0"/>
          <a:chOff x="0" y="0"/>
          <a:chExt cx="0" cy="0"/>
        </a:xfrm>
      </p:grpSpPr>
      <p:sp>
        <p:nvSpPr>
          <p:cNvPr id="112" name="Google Shape;112;p33"/>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13" name="Google Shape;113;p33"/>
          <p:cNvSpPr/>
          <p:nvPr/>
        </p:nvSpPr>
        <p:spPr>
          <a:xfrm>
            <a:off x="9052825" y="-5125"/>
            <a:ext cx="101400" cy="376200"/>
          </a:xfrm>
          <a:prstGeom prst="rect">
            <a:avLst/>
          </a:prstGeom>
          <a:solidFill>
            <a:srgbClr val="8F8DE9"/>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14" name="Google Shape;114;p33"/>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פנימי - פס חום">
  <p:cSld name="OBJECT_1_3">
    <p:spTree>
      <p:nvGrpSpPr>
        <p:cNvPr id="1" name="Shape 115"/>
        <p:cNvGrpSpPr/>
        <p:nvPr/>
      </p:nvGrpSpPr>
      <p:grpSpPr>
        <a:xfrm>
          <a:off x="0" y="0"/>
          <a:ext cx="0" cy="0"/>
          <a:chOff x="0" y="0"/>
          <a:chExt cx="0" cy="0"/>
        </a:xfrm>
      </p:grpSpPr>
      <p:sp>
        <p:nvSpPr>
          <p:cNvPr id="116" name="Google Shape;116;p34"/>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17" name="Google Shape;117;p34"/>
          <p:cNvSpPr/>
          <p:nvPr/>
        </p:nvSpPr>
        <p:spPr>
          <a:xfrm>
            <a:off x="9052825" y="-5125"/>
            <a:ext cx="101400" cy="376200"/>
          </a:xfrm>
          <a:prstGeom prst="rect">
            <a:avLst/>
          </a:prstGeom>
          <a:solidFill>
            <a:srgbClr val="D8B985">
              <a:alpha val="7412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18" name="Google Shape;118;p34"/>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פנימי - פס ירוק">
  <p:cSld name="OBJECT_1_2">
    <p:spTree>
      <p:nvGrpSpPr>
        <p:cNvPr id="1" name="Shape 119"/>
        <p:cNvGrpSpPr/>
        <p:nvPr/>
      </p:nvGrpSpPr>
      <p:grpSpPr>
        <a:xfrm>
          <a:off x="0" y="0"/>
          <a:ext cx="0" cy="0"/>
          <a:chOff x="0" y="0"/>
          <a:chExt cx="0" cy="0"/>
        </a:xfrm>
      </p:grpSpPr>
      <p:sp>
        <p:nvSpPr>
          <p:cNvPr id="120" name="Google Shape;120;p35"/>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21" name="Google Shape;121;p35"/>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22" name="Google Shape;122;p35"/>
          <p:cNvSpPr/>
          <p:nvPr/>
        </p:nvSpPr>
        <p:spPr>
          <a:xfrm>
            <a:off x="9052825" y="-5125"/>
            <a:ext cx="101400" cy="376200"/>
          </a:xfrm>
          <a:prstGeom prst="rect">
            <a:avLst/>
          </a:prstGeom>
          <a:solidFill>
            <a:srgbClr val="52B788"/>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23" name="Google Shape;123;p35"/>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פנימי - פס אפרסק">
  <p:cSld name="OBJECT_1_1">
    <p:spTree>
      <p:nvGrpSpPr>
        <p:cNvPr id="1" name="Shape 124"/>
        <p:cNvGrpSpPr/>
        <p:nvPr/>
      </p:nvGrpSpPr>
      <p:grpSpPr>
        <a:xfrm>
          <a:off x="0" y="0"/>
          <a:ext cx="0" cy="0"/>
          <a:chOff x="0" y="0"/>
          <a:chExt cx="0" cy="0"/>
        </a:xfrm>
      </p:grpSpPr>
      <p:sp>
        <p:nvSpPr>
          <p:cNvPr id="125" name="Google Shape;125;p36"/>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26" name="Google Shape;126;p36"/>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800" b="1">
                <a:solidFill>
                  <a:schemeClr val="dk1"/>
                </a:solidFill>
                <a:latin typeface="Assistant"/>
                <a:ea typeface="Assistant"/>
                <a:cs typeface="Assistant"/>
                <a:sym typeface="Assistant"/>
              </a:rPr>
              <a:t>‹#›</a:t>
            </a:fld>
            <a:endParaRPr sz="800" b="1">
              <a:solidFill>
                <a:schemeClr val="dk1"/>
              </a:solidFill>
              <a:latin typeface="Assistant"/>
              <a:ea typeface="Assistant"/>
              <a:cs typeface="Assistant"/>
              <a:sym typeface="Assistant"/>
            </a:endParaRPr>
          </a:p>
        </p:txBody>
      </p:sp>
      <p:sp>
        <p:nvSpPr>
          <p:cNvPr id="127" name="Google Shape;127;p36"/>
          <p:cNvSpPr/>
          <p:nvPr/>
        </p:nvSpPr>
        <p:spPr>
          <a:xfrm>
            <a:off x="9052825" y="-5125"/>
            <a:ext cx="101400" cy="376200"/>
          </a:xfrm>
          <a:prstGeom prst="rect">
            <a:avLst/>
          </a:prstGeom>
          <a:solidFill>
            <a:srgbClr val="F5989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28" name="Google Shape;128;p36"/>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פנימי גרדיאנט סגול">
  <p:cSld name="OBJECT_1_1_2">
    <p:spTree>
      <p:nvGrpSpPr>
        <p:cNvPr id="1" name="Shape 129"/>
        <p:cNvGrpSpPr/>
        <p:nvPr/>
      </p:nvGrpSpPr>
      <p:grpSpPr>
        <a:xfrm>
          <a:off x="0" y="0"/>
          <a:ext cx="0" cy="0"/>
          <a:chOff x="0" y="0"/>
          <a:chExt cx="0" cy="0"/>
        </a:xfrm>
      </p:grpSpPr>
      <p:sp>
        <p:nvSpPr>
          <p:cNvPr id="130" name="Google Shape;130;p37"/>
          <p:cNvSpPr/>
          <p:nvPr/>
        </p:nvSpPr>
        <p:spPr>
          <a:xfrm>
            <a:off x="0" y="-5125"/>
            <a:ext cx="9144000" cy="376200"/>
          </a:xfrm>
          <a:prstGeom prst="rect">
            <a:avLst/>
          </a:prstGeom>
          <a:gradFill>
            <a:gsLst>
              <a:gs pos="0">
                <a:srgbClr val="EFEFFF"/>
              </a:gs>
              <a:gs pos="100000">
                <a:srgbClr val="8F8DE9"/>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פנימי גרדיאנט ורוד">
  <p:cSld name="OBJECT_1_1_2_3">
    <p:spTree>
      <p:nvGrpSpPr>
        <p:cNvPr id="1" name="Shape 131"/>
        <p:cNvGrpSpPr/>
        <p:nvPr/>
      </p:nvGrpSpPr>
      <p:grpSpPr>
        <a:xfrm>
          <a:off x="0" y="0"/>
          <a:ext cx="0" cy="0"/>
          <a:chOff x="0" y="0"/>
          <a:chExt cx="0" cy="0"/>
        </a:xfrm>
      </p:grpSpPr>
      <p:sp>
        <p:nvSpPr>
          <p:cNvPr id="132" name="Google Shape;132;p38"/>
          <p:cNvSpPr/>
          <p:nvPr/>
        </p:nvSpPr>
        <p:spPr>
          <a:xfrm>
            <a:off x="0" y="-5125"/>
            <a:ext cx="9144000" cy="376200"/>
          </a:xfrm>
          <a:prstGeom prst="rect">
            <a:avLst/>
          </a:prstGeom>
          <a:gradFill>
            <a:gsLst>
              <a:gs pos="0">
                <a:srgbClr val="FFE7FA"/>
              </a:gs>
              <a:gs pos="100000">
                <a:srgbClr val="F5A2E3">
                  <a:alpha val="74117"/>
                </a:srgbClr>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פנימי גרדיאנט חום">
  <p:cSld name="OBJECT_1_1_2_3_1">
    <p:spTree>
      <p:nvGrpSpPr>
        <p:cNvPr id="1" name="Shape 133"/>
        <p:cNvGrpSpPr/>
        <p:nvPr/>
      </p:nvGrpSpPr>
      <p:grpSpPr>
        <a:xfrm>
          <a:off x="0" y="0"/>
          <a:ext cx="0" cy="0"/>
          <a:chOff x="0" y="0"/>
          <a:chExt cx="0" cy="0"/>
        </a:xfrm>
      </p:grpSpPr>
      <p:sp>
        <p:nvSpPr>
          <p:cNvPr id="134" name="Google Shape;134;p39"/>
          <p:cNvSpPr/>
          <p:nvPr/>
        </p:nvSpPr>
        <p:spPr>
          <a:xfrm>
            <a:off x="0" y="-5125"/>
            <a:ext cx="9144000" cy="376200"/>
          </a:xfrm>
          <a:prstGeom prst="rect">
            <a:avLst/>
          </a:prstGeom>
          <a:gradFill>
            <a:gsLst>
              <a:gs pos="0">
                <a:srgbClr val="E2BB7A"/>
              </a:gs>
              <a:gs pos="100000">
                <a:srgbClr val="FFEED2"/>
              </a:gs>
            </a:gsLst>
            <a:lin ang="0"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פנימי גרדיאנט כחול">
  <p:cSld name="OBJECT_1_1_2_2">
    <p:spTree>
      <p:nvGrpSpPr>
        <p:cNvPr id="1" name="Shape 135"/>
        <p:cNvGrpSpPr/>
        <p:nvPr/>
      </p:nvGrpSpPr>
      <p:grpSpPr>
        <a:xfrm>
          <a:off x="0" y="0"/>
          <a:ext cx="0" cy="0"/>
          <a:chOff x="0" y="0"/>
          <a:chExt cx="0" cy="0"/>
        </a:xfrm>
      </p:grpSpPr>
      <p:sp>
        <p:nvSpPr>
          <p:cNvPr id="136" name="Google Shape;136;p40"/>
          <p:cNvSpPr/>
          <p:nvPr/>
        </p:nvSpPr>
        <p:spPr>
          <a:xfrm>
            <a:off x="0" y="-5125"/>
            <a:ext cx="9144000" cy="376200"/>
          </a:xfrm>
          <a:prstGeom prst="rect">
            <a:avLst/>
          </a:prstGeom>
          <a:gradFill>
            <a:gsLst>
              <a:gs pos="0">
                <a:srgbClr val="BEDAFF"/>
              </a:gs>
              <a:gs pos="100000">
                <a:srgbClr val="4489FF"/>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פנימי גרדיאנט אדום">
  <p:cSld name="OBJECT_1_1_2_1">
    <p:spTree>
      <p:nvGrpSpPr>
        <p:cNvPr id="1" name="Shape 137"/>
        <p:cNvGrpSpPr/>
        <p:nvPr/>
      </p:nvGrpSpPr>
      <p:grpSpPr>
        <a:xfrm>
          <a:off x="0" y="0"/>
          <a:ext cx="0" cy="0"/>
          <a:chOff x="0" y="0"/>
          <a:chExt cx="0" cy="0"/>
        </a:xfrm>
      </p:grpSpPr>
      <p:sp>
        <p:nvSpPr>
          <p:cNvPr id="138" name="Google Shape;138;p41"/>
          <p:cNvSpPr/>
          <p:nvPr/>
        </p:nvSpPr>
        <p:spPr>
          <a:xfrm>
            <a:off x="0" y="-5125"/>
            <a:ext cx="9144000" cy="376200"/>
          </a:xfrm>
          <a:prstGeom prst="rect">
            <a:avLst/>
          </a:prstGeom>
          <a:gradFill>
            <a:gsLst>
              <a:gs pos="0">
                <a:srgbClr val="FFEBEB"/>
              </a:gs>
              <a:gs pos="100000">
                <a:srgbClr val="F07167"/>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פנימי גרדיאנט צהוב">
  <p:cSld name="OBJECT_1_1_2_1_2">
    <p:spTree>
      <p:nvGrpSpPr>
        <p:cNvPr id="1" name="Shape 139"/>
        <p:cNvGrpSpPr/>
        <p:nvPr/>
      </p:nvGrpSpPr>
      <p:grpSpPr>
        <a:xfrm>
          <a:off x="0" y="0"/>
          <a:ext cx="0" cy="0"/>
          <a:chOff x="0" y="0"/>
          <a:chExt cx="0" cy="0"/>
        </a:xfrm>
      </p:grpSpPr>
      <p:sp>
        <p:nvSpPr>
          <p:cNvPr id="140" name="Google Shape;140;p42"/>
          <p:cNvSpPr/>
          <p:nvPr/>
        </p:nvSpPr>
        <p:spPr>
          <a:xfrm>
            <a:off x="0" y="-5125"/>
            <a:ext cx="9144000" cy="376200"/>
          </a:xfrm>
          <a:prstGeom prst="rect">
            <a:avLst/>
          </a:prstGeom>
          <a:gradFill>
            <a:gsLst>
              <a:gs pos="0">
                <a:srgbClr val="FFF9E6"/>
              </a:gs>
              <a:gs pos="100000">
                <a:srgbClr val="FFD34C"/>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פנימי גרדיאנט ירוק">
  <p:cSld name="OBJECT_1_1_2_1_1">
    <p:spTree>
      <p:nvGrpSpPr>
        <p:cNvPr id="1" name="Shape 141"/>
        <p:cNvGrpSpPr/>
        <p:nvPr/>
      </p:nvGrpSpPr>
      <p:grpSpPr>
        <a:xfrm>
          <a:off x="0" y="0"/>
          <a:ext cx="0" cy="0"/>
          <a:chOff x="0" y="0"/>
          <a:chExt cx="0" cy="0"/>
        </a:xfrm>
      </p:grpSpPr>
      <p:sp>
        <p:nvSpPr>
          <p:cNvPr id="142" name="Google Shape;142;p43"/>
          <p:cNvSpPr/>
          <p:nvPr/>
        </p:nvSpPr>
        <p:spPr>
          <a:xfrm>
            <a:off x="0" y="-5125"/>
            <a:ext cx="9144000" cy="376200"/>
          </a:xfrm>
          <a:prstGeom prst="rect">
            <a:avLst/>
          </a:prstGeom>
          <a:gradFill>
            <a:gsLst>
              <a:gs pos="0">
                <a:srgbClr val="E7FFF4"/>
              </a:gs>
              <a:gs pos="100000">
                <a:srgbClr val="57BB8A"/>
              </a:gs>
            </a:gsLst>
            <a:lin ang="10800025"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פנימי גרדיאנט תכלת">
  <p:cSld name="OBJECT_1_1_2_1_1_1">
    <p:spTree>
      <p:nvGrpSpPr>
        <p:cNvPr id="1" name="Shape 143"/>
        <p:cNvGrpSpPr/>
        <p:nvPr/>
      </p:nvGrpSpPr>
      <p:grpSpPr>
        <a:xfrm>
          <a:off x="0" y="0"/>
          <a:ext cx="0" cy="0"/>
          <a:chOff x="0" y="0"/>
          <a:chExt cx="0" cy="0"/>
        </a:xfrm>
      </p:grpSpPr>
      <p:sp>
        <p:nvSpPr>
          <p:cNvPr id="144" name="Google Shape;144;p44"/>
          <p:cNvSpPr/>
          <p:nvPr/>
        </p:nvSpPr>
        <p:spPr>
          <a:xfrm>
            <a:off x="0" y="-5125"/>
            <a:ext cx="9144000" cy="376200"/>
          </a:xfrm>
          <a:prstGeom prst="rect">
            <a:avLst/>
          </a:prstGeom>
          <a:gradFill>
            <a:gsLst>
              <a:gs pos="0">
                <a:srgbClr val="90DDF0"/>
              </a:gs>
              <a:gs pos="100000">
                <a:srgbClr val="EDFBFF"/>
              </a:gs>
            </a:gsLst>
            <a:lin ang="0" scaled="0"/>
          </a:gra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145"/>
        <p:cNvGrpSpPr/>
        <p:nvPr/>
      </p:nvGrpSpPr>
      <p:grpSpPr>
        <a:xfrm>
          <a:off x="0" y="0"/>
          <a:ext cx="0" cy="0"/>
          <a:chOff x="0" y="0"/>
          <a:chExt cx="0" cy="0"/>
        </a:xfrm>
      </p:grpSpPr>
      <p:sp>
        <p:nvSpPr>
          <p:cNvPr id="146" name="Google Shape;146;p4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4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8" name="Google Shape;148;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מסגרת עבה 2">
  <p:cSld name="SECTION_HEADER_5">
    <p:spTree>
      <p:nvGrpSpPr>
        <p:cNvPr id="1" name="Shape 151"/>
        <p:cNvGrpSpPr/>
        <p:nvPr/>
      </p:nvGrpSpPr>
      <p:grpSpPr>
        <a:xfrm>
          <a:off x="0" y="0"/>
          <a:ext cx="0" cy="0"/>
          <a:chOff x="0" y="0"/>
          <a:chExt cx="0" cy="0"/>
        </a:xfrm>
      </p:grpSpPr>
      <p:sp>
        <p:nvSpPr>
          <p:cNvPr id="152" name="Google Shape;152;p46"/>
          <p:cNvSpPr/>
          <p:nvPr/>
        </p:nvSpPr>
        <p:spPr>
          <a:xfrm>
            <a:off x="382800" y="324000"/>
            <a:ext cx="8378400" cy="4495500"/>
          </a:xfrm>
          <a:prstGeom prst="rect">
            <a:avLst/>
          </a:prstGeom>
          <a:solidFill>
            <a:schemeClr val="accent1"/>
          </a:solidFill>
          <a:ln>
            <a:noFill/>
          </a:ln>
          <a:effectLst>
            <a:outerShdw blurRad="300038" dist="95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רקע צבעוני מלא 3">
  <p:cSld name="SECTION_HEADER_1_1_3">
    <p:bg>
      <p:bgPr>
        <a:solidFill>
          <a:srgbClr val="FFFFFF"/>
        </a:solidFill>
        <a:effectLst/>
      </p:bgPr>
    </p:bg>
    <p:spTree>
      <p:nvGrpSpPr>
        <p:cNvPr id="1" name="Shape 153"/>
        <p:cNvGrpSpPr/>
        <p:nvPr/>
      </p:nvGrpSpPr>
      <p:grpSpPr>
        <a:xfrm>
          <a:off x="0" y="0"/>
          <a:ext cx="0" cy="0"/>
          <a:chOff x="0" y="0"/>
          <a:chExt cx="0" cy="0"/>
        </a:xfrm>
      </p:grpSpPr>
      <p:sp>
        <p:nvSpPr>
          <p:cNvPr id="154" name="Google Shape;154;p47"/>
          <p:cNvSpPr/>
          <p:nvPr/>
        </p:nvSpPr>
        <p:spPr>
          <a:xfrm>
            <a:off x="382800" y="324000"/>
            <a:ext cx="8378400" cy="4495500"/>
          </a:xfrm>
          <a:prstGeom prst="rect">
            <a:avLst/>
          </a:prstGeom>
          <a:solidFill>
            <a:srgbClr val="EA9999"/>
          </a:solidFill>
          <a:ln>
            <a:noFill/>
          </a:ln>
          <a:effectLst>
            <a:outerShdw blurRad="300038" dist="9525" dir="5400000" algn="bl" rotWithShape="0">
              <a:srgbClr val="DD7E6B">
                <a:alpha val="203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מסגרת + כותרת עליונה 6 2">
  <p:cSld name="TITLE_1_7_2">
    <p:bg>
      <p:bgPr>
        <a:solidFill>
          <a:srgbClr val="FFFFFF"/>
        </a:solidFill>
        <a:effectLst/>
      </p:bgPr>
    </p:bg>
    <p:spTree>
      <p:nvGrpSpPr>
        <p:cNvPr id="1" name="Shape 155"/>
        <p:cNvGrpSpPr/>
        <p:nvPr/>
      </p:nvGrpSpPr>
      <p:grpSpPr>
        <a:xfrm>
          <a:off x="0" y="0"/>
          <a:ext cx="0" cy="0"/>
          <a:chOff x="0" y="0"/>
          <a:chExt cx="0" cy="0"/>
        </a:xfrm>
      </p:grpSpPr>
      <p:sp>
        <p:nvSpPr>
          <p:cNvPr id="156" name="Google Shape;156;p48"/>
          <p:cNvSpPr txBox="1">
            <a:spLocks noGrp="1"/>
          </p:cNvSpPr>
          <p:nvPr>
            <p:ph type="title"/>
          </p:nvPr>
        </p:nvSpPr>
        <p:spPr>
          <a:xfrm>
            <a:off x="5849325" y="0"/>
            <a:ext cx="3294600" cy="371100"/>
          </a:xfrm>
          <a:prstGeom prst="rect">
            <a:avLst/>
          </a:prstGeom>
          <a:noFill/>
          <a:ln>
            <a:noFill/>
          </a:ln>
        </p:spPr>
        <p:txBody>
          <a:bodyPr spcFirstLastPara="1" wrap="square" lIns="91425" tIns="91425" rIns="182875" bIns="91425" anchor="ctr" anchorCtr="0">
            <a:noAutofit/>
          </a:bodyPr>
          <a:lstStyle>
            <a:lvl1pPr lvl="0"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1pPr>
            <a:lvl2pPr lvl="1"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2pPr>
            <a:lvl3pPr lvl="2"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3pPr>
            <a:lvl4pPr lvl="3"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4pPr>
            <a:lvl5pPr lvl="4"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5pPr>
            <a:lvl6pPr lvl="5"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6pPr>
            <a:lvl7pPr lvl="6"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7pPr>
            <a:lvl8pPr lvl="7"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8pPr>
            <a:lvl9pPr lvl="8" rtl="1">
              <a:spcBef>
                <a:spcPts val="0"/>
              </a:spcBef>
              <a:spcAft>
                <a:spcPts val="0"/>
              </a:spcAft>
              <a:buSzPts val="1200"/>
              <a:buFont typeface="Assistant SemiBold"/>
              <a:buChar char="■"/>
              <a:defRPr sz="1200">
                <a:latin typeface="Assistant SemiBold"/>
                <a:ea typeface="Assistant SemiBold"/>
                <a:cs typeface="Assistant SemiBold"/>
                <a:sym typeface="Assistant SemiBold"/>
              </a:defRPr>
            </a:lvl9pPr>
          </a:lstStyle>
          <a:p>
            <a:endParaRPr/>
          </a:p>
        </p:txBody>
      </p:sp>
      <p:sp>
        <p:nvSpPr>
          <p:cNvPr id="157" name="Google Shape;157;p48"/>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600" b="1">
                <a:solidFill>
                  <a:schemeClr val="dk1"/>
                </a:solidFill>
                <a:latin typeface="Assistant"/>
                <a:ea typeface="Assistant"/>
                <a:cs typeface="Assistant"/>
                <a:sym typeface="Assistant"/>
              </a:rPr>
              <a:t>‹#›</a:t>
            </a:fld>
            <a:endParaRPr sz="600" b="1">
              <a:solidFill>
                <a:schemeClr val="dk1"/>
              </a:solidFill>
              <a:latin typeface="Assistant"/>
              <a:ea typeface="Assistant"/>
              <a:cs typeface="Assistant"/>
              <a:sym typeface="Assistant"/>
            </a:endParaRPr>
          </a:p>
        </p:txBody>
      </p:sp>
      <p:sp>
        <p:nvSpPr>
          <p:cNvPr id="158" name="Google Shape;158;p48"/>
          <p:cNvSpPr/>
          <p:nvPr/>
        </p:nvSpPr>
        <p:spPr>
          <a:xfrm>
            <a:off x="9066075" y="-5115"/>
            <a:ext cx="88200" cy="376200"/>
          </a:xfrm>
          <a:prstGeom prst="rect">
            <a:avLst/>
          </a:prstGeom>
          <a:solidFill>
            <a:srgbClr val="18448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cxnSp>
        <p:nvCxnSpPr>
          <p:cNvPr id="159" name="Google Shape;159;p48"/>
          <p:cNvCxnSpPr/>
          <p:nvPr/>
        </p:nvCxnSpPr>
        <p:spPr>
          <a:xfrm rot="10800000">
            <a:off x="3375" y="375542"/>
            <a:ext cx="9151800" cy="0"/>
          </a:xfrm>
          <a:prstGeom prst="straightConnector1">
            <a:avLst/>
          </a:prstGeom>
          <a:noFill/>
          <a:ln w="9525" cap="flat" cmpd="sng">
            <a:solidFill>
              <a:srgbClr val="EFEFEF"/>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רק מספר שקף">
  <p:cSld name="TITLE_1_7_2_1">
    <p:bg>
      <p:bgPr>
        <a:solidFill>
          <a:srgbClr val="FFFFFF"/>
        </a:solidFill>
        <a:effectLst/>
      </p:bgPr>
    </p:bg>
    <p:spTree>
      <p:nvGrpSpPr>
        <p:cNvPr id="1" name="Shape 160"/>
        <p:cNvGrpSpPr/>
        <p:nvPr/>
      </p:nvGrpSpPr>
      <p:grpSpPr>
        <a:xfrm>
          <a:off x="0" y="0"/>
          <a:ext cx="0" cy="0"/>
          <a:chOff x="0" y="0"/>
          <a:chExt cx="0" cy="0"/>
        </a:xfrm>
      </p:grpSpPr>
      <p:sp>
        <p:nvSpPr>
          <p:cNvPr id="161" name="Google Shape;161;p49"/>
          <p:cNvSpPr txBox="1"/>
          <p:nvPr/>
        </p:nvSpPr>
        <p:spPr>
          <a:xfrm>
            <a:off x="0" y="47250"/>
            <a:ext cx="310800" cy="2766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fld id="{00000000-1234-1234-1234-123412341234}" type="slidenum">
              <a:rPr lang="en" sz="600" b="1">
                <a:solidFill>
                  <a:schemeClr val="dk1"/>
                </a:solidFill>
                <a:latin typeface="Assistant"/>
                <a:ea typeface="Assistant"/>
                <a:cs typeface="Assistant"/>
                <a:sym typeface="Assistant"/>
              </a:rPr>
              <a:t>‹#›</a:t>
            </a:fld>
            <a:endParaRPr sz="600" b="1">
              <a:solidFill>
                <a:schemeClr val="dk1"/>
              </a:solidFill>
              <a:latin typeface="Assistant"/>
              <a:ea typeface="Assistant"/>
              <a:cs typeface="Assistant"/>
              <a:sym typeface="Assistan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פס כתום + מספר עמוד">
  <p:cSld name="TITLE_5_1_3_1_1_1_1_1_1_2">
    <p:bg>
      <p:bgPr>
        <a:solidFill>
          <a:srgbClr val="FFFFFF">
            <a:alpha val="75860"/>
          </a:srgbClr>
        </a:solidFill>
        <a:effectLst/>
      </p:bgPr>
    </p:bg>
    <p:spTree>
      <p:nvGrpSpPr>
        <p:cNvPr id="1" name="Shape 162"/>
        <p:cNvGrpSpPr/>
        <p:nvPr/>
      </p:nvGrpSpPr>
      <p:grpSpPr>
        <a:xfrm>
          <a:off x="0" y="0"/>
          <a:ext cx="0" cy="0"/>
          <a:chOff x="0" y="0"/>
          <a:chExt cx="0" cy="0"/>
        </a:xfrm>
      </p:grpSpPr>
      <p:sp>
        <p:nvSpPr>
          <p:cNvPr id="163" name="Google Shape;163;p50"/>
          <p:cNvSpPr/>
          <p:nvPr/>
        </p:nvSpPr>
        <p:spPr>
          <a:xfrm>
            <a:off x="100" y="0"/>
            <a:ext cx="9144000" cy="376200"/>
          </a:xfrm>
          <a:prstGeom prst="rect">
            <a:avLst/>
          </a:prstGeom>
          <a:gradFill>
            <a:gsLst>
              <a:gs pos="0">
                <a:srgbClr val="C7DCFF">
                  <a:alpha val="25098"/>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0"/>
          <p:cNvSpPr txBox="1"/>
          <p:nvPr/>
        </p:nvSpPr>
        <p:spPr>
          <a:xfrm>
            <a:off x="5849325" y="0"/>
            <a:ext cx="329460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endParaRPr sz="1200">
              <a:latin typeface="Assistant SemiBold"/>
              <a:ea typeface="Assistant SemiBold"/>
              <a:cs typeface="Assistant SemiBold"/>
              <a:sym typeface="Assistant SemiBold"/>
            </a:endParaRPr>
          </a:p>
        </p:txBody>
      </p:sp>
      <p:sp>
        <p:nvSpPr>
          <p:cNvPr id="165" name="Google Shape;165;p50"/>
          <p:cNvSpPr txBox="1">
            <a:spLocks noGrp="1"/>
          </p:cNvSpPr>
          <p:nvPr>
            <p:ph type="sldNum" idx="12"/>
          </p:nvPr>
        </p:nvSpPr>
        <p:spPr>
          <a:xfrm>
            <a:off x="-184591" y="-8699"/>
            <a:ext cx="548700" cy="393600"/>
          </a:xfrm>
          <a:prstGeom prst="rect">
            <a:avLst/>
          </a:prstGeom>
          <a:noFill/>
          <a:ln>
            <a:noFill/>
          </a:ln>
        </p:spPr>
        <p:txBody>
          <a:bodyPr spcFirstLastPara="1" wrap="square" lIns="91425" tIns="91425" rIns="91425" bIns="91425" anchor="t" anchorCtr="0">
            <a:noAutofit/>
          </a:bodyPr>
          <a:lstStyle>
            <a:lvl1pPr lvl="0" rtl="0">
              <a:buNone/>
              <a:defRPr>
                <a:latin typeface="Assistant"/>
                <a:ea typeface="Assistant"/>
                <a:cs typeface="Assistant"/>
                <a:sym typeface="Assistant"/>
              </a:defRPr>
            </a:lvl1pPr>
            <a:lvl2pPr lvl="1" rtl="0">
              <a:buNone/>
              <a:defRPr>
                <a:latin typeface="Assistant"/>
                <a:ea typeface="Assistant"/>
                <a:cs typeface="Assistant"/>
                <a:sym typeface="Assistant"/>
              </a:defRPr>
            </a:lvl2pPr>
            <a:lvl3pPr lvl="2" rtl="0">
              <a:buNone/>
              <a:defRPr>
                <a:latin typeface="Assistant"/>
                <a:ea typeface="Assistant"/>
                <a:cs typeface="Assistant"/>
                <a:sym typeface="Assistant"/>
              </a:defRPr>
            </a:lvl3pPr>
            <a:lvl4pPr lvl="3" rtl="0">
              <a:buNone/>
              <a:defRPr>
                <a:latin typeface="Assistant"/>
                <a:ea typeface="Assistant"/>
                <a:cs typeface="Assistant"/>
                <a:sym typeface="Assistant"/>
              </a:defRPr>
            </a:lvl4pPr>
            <a:lvl5pPr lvl="4" rtl="0">
              <a:buNone/>
              <a:defRPr>
                <a:latin typeface="Assistant"/>
                <a:ea typeface="Assistant"/>
                <a:cs typeface="Assistant"/>
                <a:sym typeface="Assistant"/>
              </a:defRPr>
            </a:lvl5pPr>
            <a:lvl6pPr lvl="5" rtl="0">
              <a:buNone/>
              <a:defRPr>
                <a:latin typeface="Assistant"/>
                <a:ea typeface="Assistant"/>
                <a:cs typeface="Assistant"/>
                <a:sym typeface="Assistant"/>
              </a:defRPr>
            </a:lvl6pPr>
            <a:lvl7pPr lvl="6" rtl="0">
              <a:buNone/>
              <a:defRPr>
                <a:latin typeface="Assistant"/>
                <a:ea typeface="Assistant"/>
                <a:cs typeface="Assistant"/>
                <a:sym typeface="Assistant"/>
              </a:defRPr>
            </a:lvl7pPr>
            <a:lvl8pPr lvl="7" rtl="0">
              <a:buNone/>
              <a:defRPr>
                <a:latin typeface="Assistant"/>
                <a:ea typeface="Assistant"/>
                <a:cs typeface="Assistant"/>
                <a:sym typeface="Assistant"/>
              </a:defRPr>
            </a:lvl8pPr>
            <a:lvl9pPr lvl="8" rtl="0">
              <a:buNone/>
              <a:defRPr>
                <a:latin typeface="Assistant"/>
                <a:ea typeface="Assistant"/>
                <a:cs typeface="Assistant"/>
                <a:sym typeface="Assistant"/>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comments" Target="../comments/commen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drive.google.com/file/d/1smbaZ6MUwaX3PQU5nbABbbDWNmErRk2i/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9"/>
        <p:cNvGrpSpPr/>
        <p:nvPr/>
      </p:nvGrpSpPr>
      <p:grpSpPr>
        <a:xfrm>
          <a:off x="0" y="0"/>
          <a:ext cx="0" cy="0"/>
          <a:chOff x="0" y="0"/>
          <a:chExt cx="0" cy="0"/>
        </a:xfrm>
      </p:grpSpPr>
      <p:pic>
        <p:nvPicPr>
          <p:cNvPr id="170" name="Google Shape;170;p51"/>
          <p:cNvPicPr preferRelativeResize="0"/>
          <p:nvPr/>
        </p:nvPicPr>
        <p:blipFill rotWithShape="1">
          <a:blip r:embed="rId3">
            <a:alphaModFix/>
          </a:blip>
          <a:srcRect t="4252" b="4298"/>
          <a:stretch/>
        </p:blipFill>
        <p:spPr>
          <a:xfrm>
            <a:off x="210800" y="824025"/>
            <a:ext cx="3678650" cy="3364073"/>
          </a:xfrm>
          <a:prstGeom prst="rect">
            <a:avLst/>
          </a:prstGeom>
          <a:noFill/>
          <a:ln>
            <a:noFill/>
          </a:ln>
        </p:spPr>
      </p:pic>
      <p:sp>
        <p:nvSpPr>
          <p:cNvPr id="171" name="Google Shape;171;p51"/>
          <p:cNvSpPr txBox="1">
            <a:spLocks noGrp="1"/>
          </p:cNvSpPr>
          <p:nvPr>
            <p:ph type="ctrTitle"/>
          </p:nvPr>
        </p:nvSpPr>
        <p:spPr>
          <a:xfrm>
            <a:off x="3853049" y="1082850"/>
            <a:ext cx="4888800" cy="2304600"/>
          </a:xfrm>
          <a:prstGeom prst="rect">
            <a:avLst/>
          </a:prstGeom>
        </p:spPr>
        <p:txBody>
          <a:bodyPr spcFirstLastPara="1" wrap="square" lIns="91425" tIns="91425" rIns="91425" bIns="91425" anchor="ctr" anchorCtr="0">
            <a:normAutofit fontScale="90000"/>
          </a:bodyPr>
          <a:lstStyle/>
          <a:p>
            <a:pPr marL="0" lvl="0" indent="0" algn="l" rtl="0">
              <a:lnSpc>
                <a:spcPct val="80000"/>
              </a:lnSpc>
              <a:spcBef>
                <a:spcPts val="0"/>
              </a:spcBef>
              <a:spcAft>
                <a:spcPts val="0"/>
              </a:spcAft>
              <a:buNone/>
            </a:pPr>
            <a:r>
              <a:rPr lang="en" sz="4900" b="1" dirty="0">
                <a:latin typeface="Assistant"/>
                <a:ea typeface="Assistant"/>
                <a:cs typeface="Assistant"/>
                <a:sym typeface="Assistant"/>
              </a:rPr>
              <a:t>The Arrangements Law and </a:t>
            </a:r>
            <a:r>
              <a:rPr lang="en-US" sz="4900" b="1" dirty="0">
                <a:latin typeface="Assistant"/>
                <a:ea typeface="Assistant"/>
                <a:cs typeface="Assistant"/>
                <a:sym typeface="Assistant"/>
              </a:rPr>
              <a:t>its Effects</a:t>
            </a:r>
            <a:r>
              <a:rPr lang="en" sz="4900" b="1" dirty="0">
                <a:latin typeface="Assistant"/>
                <a:ea typeface="Assistant"/>
                <a:cs typeface="Assistant"/>
                <a:sym typeface="Assistant"/>
              </a:rPr>
              <a:t> on  Public Policy</a:t>
            </a:r>
            <a:endParaRPr sz="100" dirty="0">
              <a:latin typeface="Assistant"/>
              <a:ea typeface="Assistant"/>
              <a:cs typeface="Assistant"/>
              <a:sym typeface="Assistant"/>
            </a:endParaRPr>
          </a:p>
          <a:p>
            <a:pPr marL="0" lvl="0" indent="0" algn="l" rtl="0">
              <a:spcBef>
                <a:spcPts val="0"/>
              </a:spcBef>
              <a:spcAft>
                <a:spcPts val="0"/>
              </a:spcAft>
              <a:buNone/>
            </a:pPr>
            <a:r>
              <a:rPr lang="en" sz="1833" dirty="0">
                <a:latin typeface="Assistant"/>
                <a:ea typeface="Assistant"/>
                <a:cs typeface="Assistant"/>
                <a:sym typeface="Assistant"/>
              </a:rPr>
              <a:t>Seven major policy proposal processes in which we were involved</a:t>
            </a:r>
            <a:endParaRPr sz="1833" dirty="0">
              <a:latin typeface="Assistant"/>
              <a:ea typeface="Assistant"/>
              <a:cs typeface="Assistant"/>
              <a:sym typeface="Assistant"/>
            </a:endParaRPr>
          </a:p>
        </p:txBody>
      </p:sp>
      <p:pic>
        <p:nvPicPr>
          <p:cNvPr id="172" name="Google Shape;172;p51"/>
          <p:cNvPicPr preferRelativeResize="0"/>
          <p:nvPr/>
        </p:nvPicPr>
        <p:blipFill>
          <a:blip r:embed="rId4">
            <a:alphaModFix/>
          </a:blip>
          <a:stretch>
            <a:fillRect/>
          </a:stretch>
        </p:blipFill>
        <p:spPr>
          <a:xfrm>
            <a:off x="7768640" y="715507"/>
            <a:ext cx="840148" cy="260926"/>
          </a:xfrm>
          <a:prstGeom prst="rect">
            <a:avLst/>
          </a:prstGeom>
          <a:noFill/>
          <a:ln>
            <a:noFill/>
          </a:ln>
        </p:spPr>
      </p:pic>
      <p:sp>
        <p:nvSpPr>
          <p:cNvPr id="173" name="Google Shape;173;p51"/>
          <p:cNvSpPr/>
          <p:nvPr/>
        </p:nvSpPr>
        <p:spPr>
          <a:xfrm>
            <a:off x="8077599"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74" name="Google Shape;174;p51"/>
          <p:cNvSpPr txBox="1"/>
          <p:nvPr/>
        </p:nvSpPr>
        <p:spPr>
          <a:xfrm>
            <a:off x="8077728"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Education</a:t>
            </a:r>
            <a:endParaRPr sz="833">
              <a:solidFill>
                <a:schemeClr val="dk1"/>
              </a:solidFill>
              <a:latin typeface="Assistant Medium"/>
              <a:ea typeface="Assistant Medium"/>
              <a:cs typeface="Assistant Medium"/>
              <a:sym typeface="Assistant Medium"/>
            </a:endParaRPr>
          </a:p>
        </p:txBody>
      </p:sp>
      <p:sp>
        <p:nvSpPr>
          <p:cNvPr id="175" name="Google Shape;175;p51"/>
          <p:cNvSpPr/>
          <p:nvPr/>
        </p:nvSpPr>
        <p:spPr>
          <a:xfrm>
            <a:off x="7408406"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76" name="Google Shape;176;p51"/>
          <p:cNvSpPr txBox="1"/>
          <p:nvPr/>
        </p:nvSpPr>
        <p:spPr>
          <a:xfrm>
            <a:off x="7408534"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Transit</a:t>
            </a:r>
            <a:endParaRPr sz="833">
              <a:solidFill>
                <a:schemeClr val="dk1"/>
              </a:solidFill>
              <a:latin typeface="Assistant Medium"/>
              <a:ea typeface="Assistant Medium"/>
              <a:cs typeface="Assistant Medium"/>
              <a:sym typeface="Assistant Medium"/>
            </a:endParaRPr>
          </a:p>
        </p:txBody>
      </p:sp>
      <p:sp>
        <p:nvSpPr>
          <p:cNvPr id="177" name="Google Shape;177;p51"/>
          <p:cNvSpPr/>
          <p:nvPr/>
        </p:nvSpPr>
        <p:spPr>
          <a:xfrm>
            <a:off x="6739213"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78" name="Google Shape;178;p51"/>
          <p:cNvSpPr txBox="1"/>
          <p:nvPr/>
        </p:nvSpPr>
        <p:spPr>
          <a:xfrm>
            <a:off x="6739341"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Government services</a:t>
            </a:r>
            <a:endParaRPr sz="833">
              <a:solidFill>
                <a:schemeClr val="dk1"/>
              </a:solidFill>
              <a:latin typeface="Assistant Medium"/>
              <a:ea typeface="Assistant Medium"/>
              <a:cs typeface="Assistant Medium"/>
              <a:sym typeface="Assistant Medium"/>
            </a:endParaRPr>
          </a:p>
        </p:txBody>
      </p:sp>
      <p:sp>
        <p:nvSpPr>
          <p:cNvPr id="179" name="Google Shape;179;p51"/>
          <p:cNvSpPr/>
          <p:nvPr/>
        </p:nvSpPr>
        <p:spPr>
          <a:xfrm>
            <a:off x="6070020"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0" name="Google Shape;180;p51"/>
          <p:cNvSpPr txBox="1"/>
          <p:nvPr/>
        </p:nvSpPr>
        <p:spPr>
          <a:xfrm>
            <a:off x="6070148" y="4326775"/>
            <a:ext cx="565800" cy="5694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Women’s retirement age</a:t>
            </a:r>
            <a:endParaRPr sz="833">
              <a:solidFill>
                <a:schemeClr val="dk1"/>
              </a:solidFill>
              <a:latin typeface="Assistant Medium"/>
              <a:ea typeface="Assistant Medium"/>
              <a:cs typeface="Assistant Medium"/>
              <a:sym typeface="Assistant Medium"/>
            </a:endParaRPr>
          </a:p>
        </p:txBody>
      </p:sp>
      <p:sp>
        <p:nvSpPr>
          <p:cNvPr id="181" name="Google Shape;181;p51"/>
          <p:cNvSpPr/>
          <p:nvPr/>
        </p:nvSpPr>
        <p:spPr>
          <a:xfrm>
            <a:off x="5400827"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2" name="Google Shape;182;p51"/>
          <p:cNvSpPr txBox="1"/>
          <p:nvPr/>
        </p:nvSpPr>
        <p:spPr>
          <a:xfrm>
            <a:off x="5400955"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Digital literacy</a:t>
            </a:r>
            <a:endParaRPr sz="833">
              <a:solidFill>
                <a:schemeClr val="dk1"/>
              </a:solidFill>
              <a:latin typeface="Assistant Medium"/>
              <a:ea typeface="Assistant Medium"/>
              <a:cs typeface="Assistant Medium"/>
              <a:sym typeface="Assistant Medium"/>
            </a:endParaRPr>
          </a:p>
        </p:txBody>
      </p:sp>
      <p:sp>
        <p:nvSpPr>
          <p:cNvPr id="183" name="Google Shape;183;p51"/>
          <p:cNvSpPr/>
          <p:nvPr/>
        </p:nvSpPr>
        <p:spPr>
          <a:xfrm>
            <a:off x="4731634"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4" name="Google Shape;184;p51"/>
          <p:cNvSpPr txBox="1"/>
          <p:nvPr/>
        </p:nvSpPr>
        <p:spPr>
          <a:xfrm>
            <a:off x="4731762"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Urban renewal</a:t>
            </a:r>
            <a:endParaRPr sz="833">
              <a:solidFill>
                <a:schemeClr val="dk1"/>
              </a:solidFill>
              <a:latin typeface="Assistant Medium"/>
              <a:ea typeface="Assistant Medium"/>
              <a:cs typeface="Assistant Medium"/>
              <a:sym typeface="Assistant Medium"/>
            </a:endParaRPr>
          </a:p>
        </p:txBody>
      </p:sp>
      <p:sp>
        <p:nvSpPr>
          <p:cNvPr id="185" name="Google Shape;185;p51"/>
          <p:cNvSpPr/>
          <p:nvPr/>
        </p:nvSpPr>
        <p:spPr>
          <a:xfrm>
            <a:off x="4041500" y="4271275"/>
            <a:ext cx="565800" cy="55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86" name="Google Shape;186;p51"/>
          <p:cNvSpPr txBox="1"/>
          <p:nvPr/>
        </p:nvSpPr>
        <p:spPr>
          <a:xfrm>
            <a:off x="4041629"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Finance</a:t>
            </a:r>
            <a:endParaRPr sz="833">
              <a:solidFill>
                <a:schemeClr val="dk1"/>
              </a:solidFill>
              <a:latin typeface="Assistant Medium"/>
              <a:ea typeface="Assistant Medium"/>
              <a:cs typeface="Assistant Medium"/>
              <a:sym typeface="Assistan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0"/>
          <p:cNvSpPr txBox="1"/>
          <p:nvPr/>
        </p:nvSpPr>
        <p:spPr>
          <a:xfrm>
            <a:off x="602512" y="0"/>
            <a:ext cx="8541413"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Minimizing traffic</a:t>
            </a:r>
            <a:endParaRPr sz="1200" dirty="0">
              <a:latin typeface="Assistant SemiBold"/>
              <a:ea typeface="Assistant SemiBold"/>
              <a:cs typeface="Assistant SemiBold"/>
              <a:sym typeface="Assistant SemiBold"/>
            </a:endParaRPr>
          </a:p>
        </p:txBody>
      </p:sp>
      <p:cxnSp>
        <p:nvCxnSpPr>
          <p:cNvPr id="314" name="Google Shape;314;p60"/>
          <p:cNvCxnSpPr>
            <a:stCxn id="315" idx="0"/>
          </p:cNvCxnSpPr>
          <p:nvPr/>
        </p:nvCxnSpPr>
        <p:spPr>
          <a:xfrm>
            <a:off x="7768913" y="1730500"/>
            <a:ext cx="0" cy="3337800"/>
          </a:xfrm>
          <a:prstGeom prst="straightConnector1">
            <a:avLst/>
          </a:prstGeom>
          <a:noFill/>
          <a:ln w="9525" cap="flat" cmpd="sng">
            <a:solidFill>
              <a:srgbClr val="F8766D"/>
            </a:solidFill>
            <a:prstDash val="dash"/>
            <a:round/>
            <a:headEnd type="none" w="med" len="med"/>
            <a:tailEnd type="none" w="med" len="med"/>
          </a:ln>
        </p:spPr>
      </p:cxnSp>
      <p:sp>
        <p:nvSpPr>
          <p:cNvPr id="315" name="Google Shape;315;p60"/>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0"/>
          <p:cNvSpPr txBox="1"/>
          <p:nvPr/>
        </p:nvSpPr>
        <p:spPr>
          <a:xfrm>
            <a:off x="7898183" y="3218451"/>
            <a:ext cx="796200" cy="553968"/>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r>
              <a:rPr lang="en-US" sz="1200" dirty="0">
                <a:solidFill>
                  <a:srgbClr val="2D2D2D"/>
                </a:solidFill>
                <a:latin typeface="Assistant Medium"/>
                <a:ea typeface="Assistant Medium"/>
                <a:cs typeface="Assistant Medium"/>
                <a:sym typeface="Assistant Medium"/>
              </a:rPr>
              <a:t>November</a:t>
            </a:r>
          </a:p>
          <a:p>
            <a:pPr marL="0" lvl="0" indent="0" algn="r" rtl="1">
              <a:spcBef>
                <a:spcPts val="0"/>
              </a:spcBef>
              <a:spcAft>
                <a:spcPts val="0"/>
              </a:spcAft>
              <a:buNone/>
            </a:pPr>
            <a:r>
              <a:rPr lang="en" sz="1200" dirty="0">
                <a:solidFill>
                  <a:srgbClr val="2D2D2D"/>
                </a:solidFill>
                <a:latin typeface="Assistant Medium"/>
                <a:ea typeface="Assistant Medium"/>
                <a:cs typeface="Assistant Medium"/>
                <a:sym typeface="Assistant Medium"/>
              </a:rPr>
              <a:t>2021</a:t>
            </a:r>
            <a:endParaRPr sz="1200" dirty="0">
              <a:solidFill>
                <a:srgbClr val="2D2D2D"/>
              </a:solidFill>
              <a:latin typeface="Assistant Medium"/>
              <a:ea typeface="Assistant Medium"/>
              <a:cs typeface="Assistant Medium"/>
              <a:sym typeface="Assistant Medium"/>
            </a:endParaRPr>
          </a:p>
        </p:txBody>
      </p:sp>
      <p:cxnSp>
        <p:nvCxnSpPr>
          <p:cNvPr id="317" name="Google Shape;317;p60"/>
          <p:cNvCxnSpPr/>
          <p:nvPr/>
        </p:nvCxnSpPr>
        <p:spPr>
          <a:xfrm>
            <a:off x="7768913" y="1806700"/>
            <a:ext cx="0" cy="3337800"/>
          </a:xfrm>
          <a:prstGeom prst="straightConnector1">
            <a:avLst/>
          </a:prstGeom>
          <a:noFill/>
          <a:ln w="9525" cap="flat" cmpd="sng">
            <a:solidFill>
              <a:srgbClr val="F8766D"/>
            </a:solidFill>
            <a:prstDash val="dash"/>
            <a:round/>
            <a:headEnd type="none" w="med" len="med"/>
            <a:tailEnd type="none" w="med" len="med"/>
          </a:ln>
        </p:spPr>
      </p:cxnSp>
      <p:sp>
        <p:nvSpPr>
          <p:cNvPr id="318" name="Google Shape;318;p60"/>
          <p:cNvSpPr txBox="1"/>
          <p:nvPr/>
        </p:nvSpPr>
        <p:spPr>
          <a:xfrm>
            <a:off x="7926950" y="1611550"/>
            <a:ext cx="796200" cy="923400"/>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Clr>
                <a:schemeClr val="dk1"/>
              </a:buClr>
              <a:buSzPts val="1100"/>
              <a:buFont typeface="Arial"/>
              <a:buNone/>
            </a:pPr>
            <a:r>
              <a:rPr lang="en-US" sz="1200" dirty="0">
                <a:solidFill>
                  <a:srgbClr val="2D2D2D"/>
                </a:solidFill>
                <a:latin typeface="Assistant Medium"/>
                <a:ea typeface="Assistant Medium"/>
                <a:cs typeface="Assistant Medium"/>
                <a:sym typeface="Assistant Medium"/>
              </a:rPr>
              <a:t>August </a:t>
            </a:r>
            <a:r>
              <a:rPr lang="en" sz="1200" dirty="0">
                <a:solidFill>
                  <a:srgbClr val="2D2D2D"/>
                </a:solidFill>
                <a:latin typeface="Assistant Medium"/>
                <a:ea typeface="Assistant Medium"/>
                <a:cs typeface="Assistant Medium"/>
                <a:sym typeface="Assistant Medium"/>
              </a:rPr>
              <a:t>2019</a:t>
            </a: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Clr>
                <a:schemeClr val="dk1"/>
              </a:buClr>
              <a:buSzPts val="1100"/>
              <a:buFont typeface="Arial"/>
              <a:buNone/>
            </a:pP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None/>
            </a:pPr>
            <a:endParaRPr sz="1200" dirty="0">
              <a:solidFill>
                <a:srgbClr val="2D2D2D"/>
              </a:solidFill>
              <a:latin typeface="Assistant Medium"/>
              <a:ea typeface="Assistant Medium"/>
              <a:cs typeface="Assistant Medium"/>
              <a:sym typeface="Assistant Medium"/>
            </a:endParaRPr>
          </a:p>
        </p:txBody>
      </p:sp>
      <p:sp>
        <p:nvSpPr>
          <p:cNvPr id="319" name="Google Shape;319;p60"/>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0"/>
          <p:cNvSpPr txBox="1"/>
          <p:nvPr/>
        </p:nvSpPr>
        <p:spPr>
          <a:xfrm>
            <a:off x="3356925" y="1618200"/>
            <a:ext cx="4220100" cy="1759800"/>
          </a:xfrm>
          <a:prstGeom prst="rect">
            <a:avLst/>
          </a:prstGeom>
          <a:solidFill>
            <a:srgbClr val="FFEBEB"/>
          </a:solidFill>
          <a:ln>
            <a:noFill/>
          </a:ln>
        </p:spPr>
        <p:txBody>
          <a:bodyPr spcFirstLastPara="1" wrap="square" lIns="91425" tIns="137150" rIns="457200" bIns="13715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1" dirty="0">
                <a:solidFill>
                  <a:srgbClr val="2D2D2D"/>
                </a:solidFill>
                <a:latin typeface="Assistant"/>
                <a:ea typeface="Assistant"/>
                <a:cs typeface="Assistant"/>
                <a:sym typeface="Assistant"/>
              </a:rPr>
              <a:t>On the basis of the methodology developed in Ramat Hahayal, a tool was developed for planning public transit and implemented in Herzl</a:t>
            </a:r>
            <a:r>
              <a:rPr lang="en-US" sz="1100" b="1" dirty="0" err="1">
                <a:solidFill>
                  <a:srgbClr val="2D2D2D"/>
                </a:solidFill>
                <a:latin typeface="Assistant"/>
                <a:ea typeface="Assistant"/>
                <a:cs typeface="Assistant"/>
                <a:sym typeface="Assistant"/>
              </a:rPr>
              <a:t>i</a:t>
            </a:r>
            <a:r>
              <a:rPr lang="en" sz="1100" b="1" dirty="0">
                <a:solidFill>
                  <a:srgbClr val="2D2D2D"/>
                </a:solidFill>
                <a:latin typeface="Assistant"/>
                <a:ea typeface="Assistant"/>
                <a:cs typeface="Assistant"/>
                <a:sym typeface="Assistant"/>
              </a:rPr>
              <a:t>ya Pituah as a case study.</a:t>
            </a:r>
            <a:endParaRPr sz="11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100" dirty="0">
                <a:solidFill>
                  <a:srgbClr val="2D2D2D"/>
                </a:solidFill>
                <a:latin typeface="Assistant"/>
                <a:ea typeface="Assistant"/>
                <a:cs typeface="Assistant"/>
                <a:sym typeface="Assistant"/>
              </a:rPr>
              <a:t>Analysis of commuter behavior data led to a series of recommendations to improve public transit to the Herzl</a:t>
            </a:r>
            <a:r>
              <a:rPr lang="en-US" sz="1100" dirty="0" err="1">
                <a:solidFill>
                  <a:srgbClr val="2D2D2D"/>
                </a:solidFill>
                <a:latin typeface="Assistant"/>
                <a:ea typeface="Assistant"/>
                <a:cs typeface="Assistant"/>
                <a:sym typeface="Assistant"/>
              </a:rPr>
              <a:t>i</a:t>
            </a:r>
            <a:r>
              <a:rPr lang="en" sz="1100" dirty="0">
                <a:solidFill>
                  <a:srgbClr val="2D2D2D"/>
                </a:solidFill>
                <a:latin typeface="Assistant"/>
                <a:ea typeface="Assistant"/>
                <a:cs typeface="Assistant"/>
                <a:sym typeface="Assistant"/>
              </a:rPr>
              <a:t>ya Pituah employment area. As a result of the recommendations, comprehensive changes were made in the public transit offerings.</a:t>
            </a:r>
            <a:endParaRPr sz="1200" b="1" dirty="0">
              <a:solidFill>
                <a:srgbClr val="2D2D2D"/>
              </a:solidFill>
              <a:latin typeface="Assistant"/>
              <a:ea typeface="Assistant"/>
              <a:cs typeface="Assistant"/>
              <a:sym typeface="Assistant"/>
            </a:endParaRPr>
          </a:p>
        </p:txBody>
      </p:sp>
      <p:sp>
        <p:nvSpPr>
          <p:cNvPr id="321" name="Google Shape;321;p60"/>
          <p:cNvSpPr/>
          <p:nvPr/>
        </p:nvSpPr>
        <p:spPr>
          <a:xfrm>
            <a:off x="7704863" y="3364101"/>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p60"/>
          <p:cNvPicPr preferRelativeResize="0"/>
          <p:nvPr/>
        </p:nvPicPr>
        <p:blipFill>
          <a:blip r:embed="rId3">
            <a:alphaModFix/>
          </a:blip>
          <a:stretch>
            <a:fillRect/>
          </a:stretch>
        </p:blipFill>
        <p:spPr>
          <a:xfrm>
            <a:off x="7231250" y="1730500"/>
            <a:ext cx="217725" cy="217725"/>
          </a:xfrm>
          <a:prstGeom prst="rect">
            <a:avLst/>
          </a:prstGeom>
          <a:noFill/>
          <a:ln>
            <a:noFill/>
          </a:ln>
          <a:effectLst>
            <a:outerShdw blurRad="142875" dist="66675" dir="5400000" algn="bl" rotWithShape="0">
              <a:srgbClr val="F8766D">
                <a:alpha val="49000"/>
              </a:srgbClr>
            </a:outerShdw>
          </a:effectLst>
        </p:spPr>
      </p:pic>
      <p:sp>
        <p:nvSpPr>
          <p:cNvPr id="323" name="Google Shape;323;p60"/>
          <p:cNvSpPr txBox="1"/>
          <p:nvPr/>
        </p:nvSpPr>
        <p:spPr>
          <a:xfrm>
            <a:off x="3467400" y="3295501"/>
            <a:ext cx="4110000" cy="20671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Developing tools to assist planners to plan public transit on the basis of data, based on commuter conduct in 36 statistical regions</a:t>
            </a:r>
            <a:endParaRPr sz="12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In collaboration with the National Public Transit Authority, we chose 36 statistical regions throughout Israel and analyzed several aspects connected to commuter behavior. As a result, we created a tool to support decision-making by transit planners that presents actual behavior, </a:t>
            </a:r>
            <a:r>
              <a:rPr lang="en" sz="1200" b="1" dirty="0">
                <a:solidFill>
                  <a:srgbClr val="F8766D"/>
                </a:solidFill>
                <a:latin typeface="Assistant"/>
                <a:ea typeface="Assistant"/>
                <a:cs typeface="Assistant"/>
                <a:sym typeface="Assistant"/>
              </a:rPr>
              <a:t>and which is planned to be </a:t>
            </a:r>
            <a:r>
              <a:rPr lang="en-US" sz="1200" b="1" dirty="0">
                <a:solidFill>
                  <a:srgbClr val="F8766D"/>
                </a:solidFill>
                <a:latin typeface="Assistant"/>
                <a:ea typeface="Assistant"/>
                <a:cs typeface="Assistant"/>
                <a:sym typeface="Assistant"/>
              </a:rPr>
              <a:t>incorporated into </a:t>
            </a:r>
            <a:r>
              <a:rPr lang="en" sz="1200" b="1" dirty="0">
                <a:solidFill>
                  <a:srgbClr val="F8766D"/>
                </a:solidFill>
                <a:latin typeface="Assistant"/>
                <a:ea typeface="Assistant"/>
                <a:cs typeface="Assistant"/>
                <a:sym typeface="Assistant"/>
              </a:rPr>
              <a:t>the existing planning system.</a:t>
            </a:r>
            <a:endParaRPr sz="1200" dirty="0">
              <a:solidFill>
                <a:srgbClr val="2D2D2D"/>
              </a:solidFill>
              <a:latin typeface="Assistant"/>
              <a:ea typeface="Assistant"/>
              <a:cs typeface="Assistant"/>
              <a:sym typeface="Assistant"/>
            </a:endParaRPr>
          </a:p>
        </p:txBody>
      </p:sp>
      <p:pic>
        <p:nvPicPr>
          <p:cNvPr id="324" name="Google Shape;324;p60"/>
          <p:cNvPicPr preferRelativeResize="0"/>
          <p:nvPr/>
        </p:nvPicPr>
        <p:blipFill>
          <a:blip r:embed="rId4">
            <a:alphaModFix/>
          </a:blip>
          <a:stretch>
            <a:fillRect/>
          </a:stretch>
        </p:blipFill>
        <p:spPr>
          <a:xfrm>
            <a:off x="158475" y="1709876"/>
            <a:ext cx="2907874" cy="2778450"/>
          </a:xfrm>
          <a:prstGeom prst="rect">
            <a:avLst/>
          </a:prstGeom>
          <a:noFill/>
          <a:ln>
            <a:noFill/>
          </a:ln>
        </p:spPr>
      </p:pic>
      <p:sp>
        <p:nvSpPr>
          <p:cNvPr id="325" name="Google Shape;325;p60"/>
          <p:cNvSpPr txBox="1"/>
          <p:nvPr/>
        </p:nvSpPr>
        <p:spPr>
          <a:xfrm>
            <a:off x="1528400" y="673625"/>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F8766D"/>
                </a:solidFill>
                <a:latin typeface="Assistant"/>
                <a:ea typeface="Assistant"/>
                <a:cs typeface="Assistant"/>
                <a:sym typeface="Assistant"/>
              </a:rPr>
              <a:t>Building Infrastructure - Planning public transit on the basis of data:</a:t>
            </a:r>
            <a:endParaRPr sz="1600">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b="1">
                <a:solidFill>
                  <a:srgbClr val="F8766D"/>
                </a:solidFill>
                <a:latin typeface="Assistant"/>
                <a:ea typeface="Assistant"/>
                <a:cs typeface="Assistant"/>
                <a:sym typeface="Assistant"/>
              </a:rPr>
              <a:t>Policy-setting tools for Transport Ministry use</a:t>
            </a:r>
            <a:endParaRPr sz="1600">
              <a:solidFill>
                <a:srgbClr val="F8766D"/>
              </a:solidFill>
              <a:latin typeface="Assistant"/>
              <a:ea typeface="Assistant"/>
              <a:cs typeface="Assistant"/>
              <a:sym typeface="Assistant"/>
            </a:endParaRPr>
          </a:p>
        </p:txBody>
      </p:sp>
      <p:sp>
        <p:nvSpPr>
          <p:cNvPr id="326" name="Google Shape;326;p60"/>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2</a:t>
            </a:r>
            <a:endParaRPr/>
          </a:p>
        </p:txBody>
      </p:sp>
      <p:sp>
        <p:nvSpPr>
          <p:cNvPr id="328" name="Google Shape;328;p60"/>
          <p:cNvSpPr txBox="1"/>
          <p:nvPr/>
        </p:nvSpPr>
        <p:spPr>
          <a:xfrm>
            <a:off x="158475" y="1165450"/>
            <a:ext cx="25884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2. Ashkelon - Northern industrial zone</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3. Ashkelon - City</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1. Ashkelon - Southern industrial zone</a:t>
            </a:r>
            <a:endParaRPr sz="11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1"/>
          <p:cNvSpPr txBox="1"/>
          <p:nvPr/>
        </p:nvSpPr>
        <p:spPr>
          <a:xfrm>
            <a:off x="509550" y="1584075"/>
            <a:ext cx="812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3</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Improving Government Services</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2"/>
          <p:cNvSpPr txBox="1"/>
          <p:nvPr/>
        </p:nvSpPr>
        <p:spPr>
          <a:xfrm>
            <a:off x="181429" y="0"/>
            <a:ext cx="8962496"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39" name="Google Shape;339;p62"/>
          <p:cNvCxnSpPr>
            <a:stCxn id="340" idx="0"/>
          </p:cNvCxnSpPr>
          <p:nvPr/>
        </p:nvCxnSpPr>
        <p:spPr>
          <a:xfrm>
            <a:off x="7768913" y="1654300"/>
            <a:ext cx="0" cy="3465900"/>
          </a:xfrm>
          <a:prstGeom prst="straightConnector1">
            <a:avLst/>
          </a:prstGeom>
          <a:noFill/>
          <a:ln w="9525" cap="flat" cmpd="sng">
            <a:solidFill>
              <a:srgbClr val="F5C31E"/>
            </a:solidFill>
            <a:prstDash val="dash"/>
            <a:round/>
            <a:headEnd type="none" w="med" len="med"/>
            <a:tailEnd type="none" w="med" len="med"/>
          </a:ln>
        </p:spPr>
      </p:cxnSp>
      <p:sp>
        <p:nvSpPr>
          <p:cNvPr id="341" name="Google Shape;341;p62"/>
          <p:cNvSpPr txBox="1"/>
          <p:nvPr/>
        </p:nvSpPr>
        <p:spPr>
          <a:xfrm>
            <a:off x="7960250" y="1535350"/>
            <a:ext cx="7629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2018</a:t>
            </a:r>
            <a:endParaRPr sz="1200">
              <a:solidFill>
                <a:srgbClr val="2D2D2D"/>
              </a:solidFill>
              <a:latin typeface="Assistant Medium"/>
              <a:ea typeface="Assistant Medium"/>
              <a:cs typeface="Assistant Medium"/>
              <a:sym typeface="Assistant Medium"/>
            </a:endParaRPr>
          </a:p>
        </p:txBody>
      </p:sp>
      <p:sp>
        <p:nvSpPr>
          <p:cNvPr id="340" name="Google Shape;340;p62"/>
          <p:cNvSpPr/>
          <p:nvPr/>
        </p:nvSpPr>
        <p:spPr>
          <a:xfrm>
            <a:off x="7704863" y="16543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2"/>
          <p:cNvSpPr txBox="1"/>
          <p:nvPr/>
        </p:nvSpPr>
        <p:spPr>
          <a:xfrm>
            <a:off x="4330900" y="1583625"/>
            <a:ext cx="3246600" cy="99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Presenting the vision of “The Citizen’s Personal Space”</a:t>
            </a:r>
            <a:endParaRPr sz="10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000">
                <a:solidFill>
                  <a:srgbClr val="2D2D2D"/>
                </a:solidFill>
                <a:latin typeface="Assistant"/>
                <a:ea typeface="Assistant"/>
                <a:cs typeface="Assistant"/>
                <a:sym typeface="Assistant"/>
              </a:rPr>
              <a:t>A joint study with the Budgets Department that set the stage for the view of digital services that place the citizen in the center, and presented a new methodology for characterizing government services.</a:t>
            </a:r>
            <a:endParaRPr sz="1000" b="1">
              <a:solidFill>
                <a:srgbClr val="2D2D2D"/>
              </a:solidFill>
              <a:latin typeface="Assistant"/>
              <a:ea typeface="Assistant"/>
              <a:cs typeface="Assistant"/>
              <a:sym typeface="Assistant"/>
            </a:endParaRPr>
          </a:p>
        </p:txBody>
      </p:sp>
      <p:sp>
        <p:nvSpPr>
          <p:cNvPr id="343" name="Google Shape;343;p62"/>
          <p:cNvSpPr txBox="1"/>
          <p:nvPr/>
        </p:nvSpPr>
        <p:spPr>
          <a:xfrm>
            <a:off x="7960250" y="2699850"/>
            <a:ext cx="7629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sz="1200">
              <a:solidFill>
                <a:srgbClr val="2D2D2D"/>
              </a:solidFill>
              <a:latin typeface="Assistant Medium"/>
              <a:ea typeface="Assistant Medium"/>
              <a:cs typeface="Assistant Medium"/>
              <a:sym typeface="Assistant Medium"/>
            </a:endParaRPr>
          </a:p>
        </p:txBody>
      </p:sp>
      <p:sp>
        <p:nvSpPr>
          <p:cNvPr id="344" name="Google Shape;344;p62"/>
          <p:cNvSpPr/>
          <p:nvPr/>
        </p:nvSpPr>
        <p:spPr>
          <a:xfrm>
            <a:off x="7704863" y="2818805"/>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2"/>
          <p:cNvSpPr txBox="1"/>
          <p:nvPr/>
        </p:nvSpPr>
        <p:spPr>
          <a:xfrm>
            <a:off x="4330775" y="2730425"/>
            <a:ext cx="3246600" cy="467100"/>
          </a:xfrm>
          <a:prstGeom prst="rect">
            <a:avLst/>
          </a:prstGeom>
          <a:solidFill>
            <a:srgbClr val="FFF9E6"/>
          </a:solidFill>
          <a:ln>
            <a:noFill/>
          </a:ln>
        </p:spPr>
        <p:txBody>
          <a:bodyPr spcFirstLastPara="1" wrap="square" lIns="0" tIns="45700" rIns="457200"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The Citizen’s Personal Space goes online</a:t>
            </a:r>
            <a:endParaRPr sz="1000" b="1">
              <a:solidFill>
                <a:srgbClr val="2D2D2D"/>
              </a:solidFill>
              <a:latin typeface="Assistant"/>
              <a:ea typeface="Assistant"/>
              <a:cs typeface="Assistant"/>
              <a:sym typeface="Assistant"/>
            </a:endParaRPr>
          </a:p>
        </p:txBody>
      </p:sp>
      <p:pic>
        <p:nvPicPr>
          <p:cNvPr id="346" name="Google Shape;346;p62"/>
          <p:cNvPicPr preferRelativeResize="0"/>
          <p:nvPr/>
        </p:nvPicPr>
        <p:blipFill>
          <a:blip r:embed="rId3">
            <a:alphaModFix/>
          </a:blip>
          <a:stretch>
            <a:fillRect/>
          </a:stretch>
        </p:blipFill>
        <p:spPr>
          <a:xfrm>
            <a:off x="7231250" y="2828421"/>
            <a:ext cx="217725" cy="217725"/>
          </a:xfrm>
          <a:prstGeom prst="rect">
            <a:avLst/>
          </a:prstGeom>
          <a:noFill/>
          <a:ln>
            <a:noFill/>
          </a:ln>
          <a:effectLst>
            <a:outerShdw blurRad="128588" dist="66675" dir="5400000" algn="bl" rotWithShape="0">
              <a:srgbClr val="D3A922">
                <a:alpha val="95000"/>
              </a:srgbClr>
            </a:outerShdw>
          </a:effectLst>
        </p:spPr>
      </p:pic>
      <p:sp>
        <p:nvSpPr>
          <p:cNvPr id="347" name="Google Shape;347;p62"/>
          <p:cNvSpPr txBox="1"/>
          <p:nvPr/>
        </p:nvSpPr>
        <p:spPr>
          <a:xfrm>
            <a:off x="7960350" y="3475850"/>
            <a:ext cx="7629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December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sz="1200">
              <a:solidFill>
                <a:srgbClr val="2D2D2D"/>
              </a:solidFill>
              <a:latin typeface="Assistant Medium"/>
              <a:ea typeface="Assistant Medium"/>
              <a:cs typeface="Assistant Medium"/>
              <a:sym typeface="Assistant Medium"/>
            </a:endParaRPr>
          </a:p>
        </p:txBody>
      </p:sp>
      <p:sp>
        <p:nvSpPr>
          <p:cNvPr id="348" name="Google Shape;348;p62"/>
          <p:cNvSpPr/>
          <p:nvPr/>
        </p:nvSpPr>
        <p:spPr>
          <a:xfrm>
            <a:off x="7704863" y="35948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2"/>
          <p:cNvSpPr txBox="1"/>
          <p:nvPr/>
        </p:nvSpPr>
        <p:spPr>
          <a:xfrm>
            <a:off x="4330900" y="3524125"/>
            <a:ext cx="3246600" cy="129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Mapping thousands of government services and creating a method for prioritizing change and digitization processes in the public sector</a:t>
            </a:r>
            <a:endParaRPr sz="10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000">
                <a:solidFill>
                  <a:srgbClr val="2D2D2D"/>
                </a:solidFill>
                <a:latin typeface="Assistant"/>
                <a:ea typeface="Assistant"/>
                <a:cs typeface="Assistant"/>
                <a:sym typeface="Assistant"/>
              </a:rPr>
              <a:t>Dimensions considered: potential for behavioral change, size of financial savings, ease of technological implementation, ease of regulatory implementation, potential for enlisting the ministry, scalability</a:t>
            </a:r>
            <a:endParaRPr sz="1200" b="1">
              <a:solidFill>
                <a:srgbClr val="2D2D2D"/>
              </a:solidFill>
              <a:latin typeface="Assistant"/>
              <a:ea typeface="Assistant"/>
              <a:cs typeface="Assistant"/>
              <a:sym typeface="Assistant"/>
            </a:endParaRPr>
          </a:p>
        </p:txBody>
      </p:sp>
      <p:sp>
        <p:nvSpPr>
          <p:cNvPr id="350" name="Google Shape;350;p62"/>
          <p:cNvSpPr txBox="1"/>
          <p:nvPr/>
        </p:nvSpPr>
        <p:spPr>
          <a:xfrm>
            <a:off x="2743200" y="673625"/>
            <a:ext cx="59802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F5C31E"/>
                </a:solidFill>
                <a:latin typeface="Assistant"/>
                <a:ea typeface="Assistant"/>
                <a:cs typeface="Assistant"/>
                <a:sym typeface="Assistant"/>
              </a:rPr>
              <a:t>Creating a norm of formulating government services that put the citizen in the center:</a:t>
            </a:r>
            <a:endParaRPr sz="1600">
              <a:solidFill>
                <a:srgbClr val="F5C31E"/>
              </a:solidFill>
              <a:latin typeface="Assistant"/>
              <a:ea typeface="Assistant"/>
              <a:cs typeface="Assistant"/>
              <a:sym typeface="Assistant"/>
            </a:endParaRPr>
          </a:p>
          <a:p>
            <a:pPr marL="0" lvl="0" indent="0" algn="l" rtl="0">
              <a:spcBef>
                <a:spcPts val="0"/>
              </a:spcBef>
              <a:spcAft>
                <a:spcPts val="0"/>
              </a:spcAft>
              <a:buNone/>
            </a:pPr>
            <a:r>
              <a:rPr lang="en" sz="1600" b="1">
                <a:solidFill>
                  <a:srgbClr val="F5C31E"/>
                </a:solidFill>
                <a:latin typeface="Assistant"/>
                <a:ea typeface="Assistant"/>
                <a:cs typeface="Assistant"/>
                <a:sym typeface="Assistant"/>
              </a:rPr>
              <a:t>Implementing Government Decision 260 (July 2020)</a:t>
            </a:r>
            <a:endParaRPr sz="1600">
              <a:solidFill>
                <a:srgbClr val="F8766D"/>
              </a:solidFill>
              <a:latin typeface="Assistant"/>
              <a:ea typeface="Assistant"/>
              <a:cs typeface="Assistant"/>
              <a:sym typeface="Assistant"/>
            </a:endParaRPr>
          </a:p>
        </p:txBody>
      </p:sp>
      <p:grpSp>
        <p:nvGrpSpPr>
          <p:cNvPr id="351" name="Google Shape;351;p62"/>
          <p:cNvGrpSpPr/>
          <p:nvPr/>
        </p:nvGrpSpPr>
        <p:grpSpPr>
          <a:xfrm>
            <a:off x="528875" y="1259550"/>
            <a:ext cx="2109450" cy="3434700"/>
            <a:chOff x="520050" y="1402800"/>
            <a:chExt cx="2109450" cy="3434700"/>
          </a:xfrm>
        </p:grpSpPr>
        <p:sp>
          <p:nvSpPr>
            <p:cNvPr id="352" name="Google Shape;352;p62"/>
            <p:cNvSpPr/>
            <p:nvPr/>
          </p:nvSpPr>
          <p:spPr>
            <a:xfrm>
              <a:off x="520200" y="1402800"/>
              <a:ext cx="2109300" cy="3434700"/>
            </a:xfrm>
            <a:prstGeom prst="roundRect">
              <a:avLst>
                <a:gd name="adj" fmla="val 8645"/>
              </a:avLst>
            </a:prstGeom>
            <a:solidFill>
              <a:srgbClr val="FFFFFF"/>
            </a:solidFill>
            <a:ln>
              <a:noFill/>
            </a:ln>
            <a:effectLst>
              <a:outerShdw blurRad="200025" dist="57150" dir="5400000" algn="bl" rotWithShape="0">
                <a:srgbClr val="D3A922">
                  <a:alpha val="17000"/>
                </a:srgbClr>
              </a:outerShdw>
            </a:effectLst>
          </p:spPr>
          <p:txBody>
            <a:bodyPr spcFirstLastPara="1" wrap="square" lIns="182875" tIns="91425" rIns="182875" bIns="91425" anchor="t" anchorCtr="0">
              <a:noAutofit/>
            </a:bodyPr>
            <a:lstStyle/>
            <a:p>
              <a:pPr marL="0" lvl="0" indent="0" algn="r" rtl="1">
                <a:lnSpc>
                  <a:spcPct val="115000"/>
                </a:lnSpc>
                <a:spcBef>
                  <a:spcPts val="1200"/>
                </a:spcBef>
                <a:spcAft>
                  <a:spcPts val="1700"/>
                </a:spcAft>
                <a:buNone/>
              </a:pPr>
              <a:endParaRPr sz="900" b="1">
                <a:solidFill>
                  <a:schemeClr val="dk1"/>
                </a:solidFill>
                <a:latin typeface="Assistant"/>
                <a:ea typeface="Assistant"/>
                <a:cs typeface="Assistant"/>
                <a:sym typeface="Assistant"/>
              </a:endParaRPr>
            </a:p>
          </p:txBody>
        </p:sp>
        <p:pic>
          <p:nvPicPr>
            <p:cNvPr id="353" name="Google Shape;353;p62"/>
            <p:cNvPicPr preferRelativeResize="0"/>
            <p:nvPr/>
          </p:nvPicPr>
          <p:blipFill rotWithShape="1">
            <a:blip r:embed="rId4">
              <a:alphaModFix/>
            </a:blip>
            <a:srcRect t="10482" b="14374"/>
            <a:stretch/>
          </p:blipFill>
          <p:spPr>
            <a:xfrm>
              <a:off x="520050" y="1402800"/>
              <a:ext cx="2109300" cy="3434700"/>
            </a:xfrm>
            <a:prstGeom prst="roundRect">
              <a:avLst>
                <a:gd name="adj" fmla="val 7018"/>
              </a:avLst>
            </a:prstGeom>
            <a:noFill/>
            <a:ln>
              <a:noFill/>
            </a:ln>
          </p:spPr>
        </p:pic>
      </p:grpSp>
      <p:sp>
        <p:nvSpPr>
          <p:cNvPr id="354" name="Google Shape;354;p62"/>
          <p:cNvSpPr txBox="1"/>
          <p:nvPr/>
        </p:nvSpPr>
        <p:spPr>
          <a:xfrm>
            <a:off x="-444375" y="2006050"/>
            <a:ext cx="73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6" name="Google Shape;356;p62"/>
          <p:cNvSpPr txBox="1"/>
          <p:nvPr/>
        </p:nvSpPr>
        <p:spPr>
          <a:xfrm>
            <a:off x="-1788475" y="1331575"/>
            <a:ext cx="221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7" name="Google Shape;357;p62"/>
          <p:cNvSpPr txBox="1"/>
          <p:nvPr/>
        </p:nvSpPr>
        <p:spPr>
          <a:xfrm>
            <a:off x="2638325" y="1575153"/>
            <a:ext cx="17883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mygov Hebrew</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Transfer ownership in a click!</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b="1" u="sng">
                <a:solidFill>
                  <a:schemeClr val="dk1"/>
                </a:solidFill>
              </a:rPr>
              <a:t>Personal government space</a:t>
            </a:r>
            <a:endParaRPr sz="1100" b="1" u="sng">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Personal and business information from the government authorities and performing activities with the click of a button.</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Always with you - from any device at any time.</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To protect your personal information, entry requires identification (after a one-time registration)</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b="1">
                <a:solidFill>
                  <a:schemeClr val="dk1"/>
                </a:solidFill>
              </a:rPr>
              <a:t>To identify and enter &gt;</a:t>
            </a:r>
            <a:endParaRPr sz="1100" b="1">
              <a:solidFill>
                <a:schemeClr val="dk1"/>
              </a:solidFill>
            </a:endParaRPr>
          </a:p>
          <a:p>
            <a:pPr marL="0" lvl="0" indent="0" algn="l" rtl="0">
              <a:spcBef>
                <a:spcPts val="0"/>
              </a:spcBef>
              <a:spcAft>
                <a:spcPts val="0"/>
              </a:spcAft>
              <a:buNone/>
            </a:pPr>
            <a:r>
              <a:rPr lang="en" sz="1100">
                <a:solidFill>
                  <a:schemeClr val="dk1"/>
                </a:solidFill>
              </a:rPr>
              <a:t>_ I don’t want to see this notification again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3"/>
          <p:cNvSpPr txBox="1"/>
          <p:nvPr/>
        </p:nvSpPr>
        <p:spPr>
          <a:xfrm>
            <a:off x="5849325" y="0"/>
            <a:ext cx="32946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63" name="Google Shape;363;p63"/>
          <p:cNvCxnSpPr>
            <a:stCxn id="364" idx="0"/>
          </p:cNvCxnSpPr>
          <p:nvPr/>
        </p:nvCxnSpPr>
        <p:spPr>
          <a:xfrm>
            <a:off x="7768913" y="1806700"/>
            <a:ext cx="0" cy="3337800"/>
          </a:xfrm>
          <a:prstGeom prst="straightConnector1">
            <a:avLst/>
          </a:prstGeom>
          <a:noFill/>
          <a:ln w="9525" cap="flat" cmpd="sng">
            <a:solidFill>
              <a:srgbClr val="F5C31E"/>
            </a:solidFill>
            <a:prstDash val="dash"/>
            <a:round/>
            <a:headEnd type="none" w="med" len="med"/>
            <a:tailEnd type="none" w="med" len="med"/>
          </a:ln>
        </p:spPr>
      </p:cxnSp>
      <p:sp>
        <p:nvSpPr>
          <p:cNvPr id="365" name="Google Shape;365;p63"/>
          <p:cNvSpPr txBox="1"/>
          <p:nvPr/>
        </p:nvSpPr>
        <p:spPr>
          <a:xfrm>
            <a:off x="8197675" y="1687750"/>
            <a:ext cx="5256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r" rtl="1">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364" name="Google Shape;364;p63"/>
          <p:cNvSpPr/>
          <p:nvPr/>
        </p:nvSpPr>
        <p:spPr>
          <a:xfrm>
            <a:off x="7704863" y="18067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3"/>
          <p:cNvSpPr txBox="1"/>
          <p:nvPr/>
        </p:nvSpPr>
        <p:spPr>
          <a:xfrm>
            <a:off x="4331075" y="1736025"/>
            <a:ext cx="3246600" cy="95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Building and validating a new index for measuring Pain of Bureaucracy (POB).</a:t>
            </a:r>
            <a:endParaRPr sz="12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Creating a uniform language for evaluating the bureaucratic burden of government services.</a:t>
            </a:r>
            <a:endParaRPr sz="1200" b="1">
              <a:solidFill>
                <a:srgbClr val="2D2D2D"/>
              </a:solidFill>
              <a:latin typeface="Assistant"/>
              <a:ea typeface="Assistant"/>
              <a:cs typeface="Assistant"/>
              <a:sym typeface="Assistant"/>
            </a:endParaRPr>
          </a:p>
        </p:txBody>
      </p:sp>
      <p:sp>
        <p:nvSpPr>
          <p:cNvPr id="367" name="Google Shape;367;p63"/>
          <p:cNvSpPr txBox="1"/>
          <p:nvPr/>
        </p:nvSpPr>
        <p:spPr>
          <a:xfrm>
            <a:off x="8197675" y="3035954"/>
            <a:ext cx="5256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March</a:t>
            </a:r>
            <a:endParaRPr sz="1200">
              <a:solidFill>
                <a:srgbClr val="2D2D2D"/>
              </a:solidFill>
              <a:latin typeface="Assistant Medium"/>
              <a:ea typeface="Assistant Medium"/>
              <a:cs typeface="Assistant Medium"/>
              <a:sym typeface="Assistant Medium"/>
            </a:endParaRPr>
          </a:p>
          <a:p>
            <a:pPr marL="0" lvl="0" indent="0" algn="r" rtl="1">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sp>
        <p:nvSpPr>
          <p:cNvPr id="368" name="Google Shape;368;p63"/>
          <p:cNvSpPr/>
          <p:nvPr/>
        </p:nvSpPr>
        <p:spPr>
          <a:xfrm>
            <a:off x="7704863" y="3154913"/>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63"/>
          <p:cNvSpPr txBox="1"/>
          <p:nvPr/>
        </p:nvSpPr>
        <p:spPr>
          <a:xfrm>
            <a:off x="4330900" y="3084238"/>
            <a:ext cx="3246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Assistance in the implementation of the government decision to accelerate digital services to the public</a:t>
            </a:r>
            <a:endParaRPr sz="1200" b="1">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Several experiments we conducted assisted in data-informed decision-making about how to formulate eight digital services.</a:t>
            </a:r>
            <a:endParaRPr sz="1200" b="1">
              <a:solidFill>
                <a:srgbClr val="2D2D2D"/>
              </a:solidFill>
              <a:latin typeface="Assistant"/>
              <a:ea typeface="Assistant"/>
              <a:cs typeface="Assistant"/>
              <a:sym typeface="Assistant"/>
            </a:endParaRPr>
          </a:p>
        </p:txBody>
      </p:sp>
      <p:pic>
        <p:nvPicPr>
          <p:cNvPr id="370" name="Google Shape;370;p63"/>
          <p:cNvPicPr preferRelativeResize="0"/>
          <p:nvPr/>
        </p:nvPicPr>
        <p:blipFill>
          <a:blip r:embed="rId3">
            <a:alphaModFix/>
          </a:blip>
          <a:stretch>
            <a:fillRect/>
          </a:stretch>
        </p:blipFill>
        <p:spPr>
          <a:xfrm>
            <a:off x="3000013" y="4081459"/>
            <a:ext cx="776787" cy="791896"/>
          </a:xfrm>
          <a:prstGeom prst="rect">
            <a:avLst/>
          </a:prstGeom>
          <a:noFill/>
          <a:ln>
            <a:noFill/>
          </a:ln>
          <a:effectLst>
            <a:outerShdw blurRad="128588" dist="114300" dir="5460000" algn="bl" rotWithShape="0">
              <a:srgbClr val="B7B7B7">
                <a:alpha val="14000"/>
              </a:srgbClr>
            </a:outerShdw>
          </a:effectLst>
        </p:spPr>
      </p:pic>
      <p:pic>
        <p:nvPicPr>
          <p:cNvPr id="371" name="Google Shape;371;p63"/>
          <p:cNvPicPr preferRelativeResize="0"/>
          <p:nvPr/>
        </p:nvPicPr>
        <p:blipFill>
          <a:blip r:embed="rId4">
            <a:alphaModFix/>
          </a:blip>
          <a:stretch>
            <a:fillRect/>
          </a:stretch>
        </p:blipFill>
        <p:spPr>
          <a:xfrm>
            <a:off x="2115482" y="3023009"/>
            <a:ext cx="776787" cy="905181"/>
          </a:xfrm>
          <a:prstGeom prst="rect">
            <a:avLst/>
          </a:prstGeom>
          <a:noFill/>
          <a:ln>
            <a:noFill/>
          </a:ln>
          <a:effectLst>
            <a:outerShdw blurRad="128588" dist="114300" dir="5460000" algn="bl" rotWithShape="0">
              <a:srgbClr val="B7B7B7">
                <a:alpha val="14000"/>
              </a:srgbClr>
            </a:outerShdw>
          </a:effectLst>
        </p:spPr>
      </p:pic>
      <p:pic>
        <p:nvPicPr>
          <p:cNvPr id="372" name="Google Shape;372;p63"/>
          <p:cNvPicPr preferRelativeResize="0"/>
          <p:nvPr/>
        </p:nvPicPr>
        <p:blipFill>
          <a:blip r:embed="rId5">
            <a:alphaModFix/>
          </a:blip>
          <a:stretch>
            <a:fillRect/>
          </a:stretch>
        </p:blipFill>
        <p:spPr>
          <a:xfrm>
            <a:off x="2952613" y="3017735"/>
            <a:ext cx="776787" cy="923400"/>
          </a:xfrm>
          <a:prstGeom prst="rect">
            <a:avLst/>
          </a:prstGeom>
          <a:noFill/>
          <a:ln>
            <a:noFill/>
          </a:ln>
          <a:effectLst>
            <a:outerShdw blurRad="128588" dist="114300" dir="5460000" algn="bl" rotWithShape="0">
              <a:srgbClr val="B7B7B7">
                <a:alpha val="14000"/>
              </a:srgbClr>
            </a:outerShdw>
          </a:effectLst>
        </p:spPr>
      </p:pic>
      <p:pic>
        <p:nvPicPr>
          <p:cNvPr id="373" name="Google Shape;373;p63"/>
          <p:cNvPicPr preferRelativeResize="0"/>
          <p:nvPr/>
        </p:nvPicPr>
        <p:blipFill>
          <a:blip r:embed="rId6">
            <a:alphaModFix/>
          </a:blip>
          <a:stretch>
            <a:fillRect/>
          </a:stretch>
        </p:blipFill>
        <p:spPr>
          <a:xfrm>
            <a:off x="1259445" y="3035954"/>
            <a:ext cx="776787" cy="905180"/>
          </a:xfrm>
          <a:prstGeom prst="rect">
            <a:avLst/>
          </a:prstGeom>
          <a:noFill/>
          <a:ln>
            <a:noFill/>
          </a:ln>
          <a:effectLst>
            <a:outerShdw blurRad="128588" dist="114300" dir="5460000" algn="bl" rotWithShape="0">
              <a:srgbClr val="B7B7B7">
                <a:alpha val="14000"/>
              </a:srgbClr>
            </a:outerShdw>
          </a:effectLst>
        </p:spPr>
      </p:pic>
      <p:pic>
        <p:nvPicPr>
          <p:cNvPr id="374" name="Google Shape;374;p63"/>
          <p:cNvPicPr preferRelativeResize="0"/>
          <p:nvPr/>
        </p:nvPicPr>
        <p:blipFill>
          <a:blip r:embed="rId7">
            <a:alphaModFix/>
          </a:blip>
          <a:stretch>
            <a:fillRect/>
          </a:stretch>
        </p:blipFill>
        <p:spPr>
          <a:xfrm>
            <a:off x="2147945" y="4081459"/>
            <a:ext cx="776787" cy="791896"/>
          </a:xfrm>
          <a:prstGeom prst="rect">
            <a:avLst/>
          </a:prstGeom>
          <a:noFill/>
          <a:ln>
            <a:noFill/>
          </a:ln>
          <a:effectLst>
            <a:outerShdw blurRad="128588" dist="114300" dir="5460000" algn="bl" rotWithShape="0">
              <a:srgbClr val="B7B7B7">
                <a:alpha val="14000"/>
              </a:srgbClr>
            </a:outerShdw>
          </a:effectLst>
        </p:spPr>
      </p:pic>
      <p:pic>
        <p:nvPicPr>
          <p:cNvPr id="375" name="Google Shape;375;p63"/>
          <p:cNvPicPr preferRelativeResize="0"/>
          <p:nvPr/>
        </p:nvPicPr>
        <p:blipFill>
          <a:blip r:embed="rId8">
            <a:alphaModFix/>
          </a:blip>
          <a:stretch>
            <a:fillRect/>
          </a:stretch>
        </p:blipFill>
        <p:spPr>
          <a:xfrm>
            <a:off x="251463" y="4171991"/>
            <a:ext cx="776787" cy="701365"/>
          </a:xfrm>
          <a:prstGeom prst="rect">
            <a:avLst/>
          </a:prstGeom>
          <a:noFill/>
          <a:ln>
            <a:noFill/>
          </a:ln>
          <a:effectLst>
            <a:outerShdw blurRad="128588" dist="114300" dir="5460000" algn="bl" rotWithShape="0">
              <a:srgbClr val="B7B7B7">
                <a:alpha val="14000"/>
              </a:srgbClr>
            </a:outerShdw>
          </a:effectLst>
        </p:spPr>
      </p:pic>
      <p:pic>
        <p:nvPicPr>
          <p:cNvPr id="376" name="Google Shape;376;p63"/>
          <p:cNvPicPr preferRelativeResize="0"/>
          <p:nvPr/>
        </p:nvPicPr>
        <p:blipFill>
          <a:blip r:embed="rId9">
            <a:alphaModFix/>
          </a:blip>
          <a:stretch>
            <a:fillRect/>
          </a:stretch>
        </p:blipFill>
        <p:spPr>
          <a:xfrm>
            <a:off x="251463" y="3035954"/>
            <a:ext cx="776787" cy="905180"/>
          </a:xfrm>
          <a:prstGeom prst="rect">
            <a:avLst/>
          </a:prstGeom>
          <a:noFill/>
          <a:ln>
            <a:noFill/>
          </a:ln>
          <a:effectLst>
            <a:outerShdw blurRad="128588" dist="114300" dir="5460000" algn="bl" rotWithShape="0">
              <a:srgbClr val="B7B7B7">
                <a:alpha val="14000"/>
              </a:srgbClr>
            </a:outerShdw>
          </a:effectLst>
        </p:spPr>
      </p:pic>
      <p:pic>
        <p:nvPicPr>
          <p:cNvPr id="377" name="Google Shape;377;p63"/>
          <p:cNvPicPr preferRelativeResize="0"/>
          <p:nvPr/>
        </p:nvPicPr>
        <p:blipFill>
          <a:blip r:embed="rId10">
            <a:alphaModFix/>
          </a:blip>
          <a:stretch>
            <a:fillRect/>
          </a:stretch>
        </p:blipFill>
        <p:spPr>
          <a:xfrm>
            <a:off x="1259445" y="4097079"/>
            <a:ext cx="776787" cy="716984"/>
          </a:xfrm>
          <a:prstGeom prst="rect">
            <a:avLst/>
          </a:prstGeom>
          <a:noFill/>
          <a:ln>
            <a:noFill/>
          </a:ln>
          <a:effectLst>
            <a:outerShdw blurRad="128588" dist="114300" dir="5460000" algn="bl" rotWithShape="0">
              <a:srgbClr val="B7B7B7">
                <a:alpha val="14000"/>
              </a:srgbClr>
            </a:outerShdw>
          </a:effectLst>
        </p:spPr>
      </p:pic>
      <p:sp>
        <p:nvSpPr>
          <p:cNvPr id="378" name="Google Shape;378;p63"/>
          <p:cNvSpPr txBox="1"/>
          <p:nvPr/>
        </p:nvSpPr>
        <p:spPr>
          <a:xfrm>
            <a:off x="3499975" y="826025"/>
            <a:ext cx="52233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F5C31E"/>
                </a:solidFill>
                <a:latin typeface="Assistant"/>
                <a:ea typeface="Assistant"/>
                <a:cs typeface="Assistant"/>
                <a:sym typeface="Assistant"/>
              </a:rPr>
              <a:t>Creating a norm of formulating government services that put the citizen in the center:</a:t>
            </a:r>
            <a:endParaRPr sz="1600">
              <a:solidFill>
                <a:srgbClr val="F5C31E"/>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600" b="1">
                <a:solidFill>
                  <a:srgbClr val="F5C31E"/>
                </a:solidFill>
                <a:latin typeface="Assistant"/>
                <a:ea typeface="Assistant"/>
                <a:cs typeface="Assistant"/>
                <a:sym typeface="Assistant"/>
              </a:rPr>
              <a:t>Implementing Government Decision 260 (July 2020)</a:t>
            </a:r>
            <a:endParaRPr sz="1600">
              <a:solidFill>
                <a:srgbClr val="F5C31E"/>
              </a:solidFill>
              <a:latin typeface="Assistant"/>
              <a:ea typeface="Assistant"/>
              <a:cs typeface="Assistant"/>
              <a:sym typeface="Assistant"/>
            </a:endParaRPr>
          </a:p>
        </p:txBody>
      </p:sp>
      <p:sp>
        <p:nvSpPr>
          <p:cNvPr id="379" name="Google Shape;379;p63"/>
          <p:cNvSpPr txBox="1"/>
          <p:nvPr/>
        </p:nvSpPr>
        <p:spPr>
          <a:xfrm>
            <a:off x="4721100" y="4888975"/>
            <a:ext cx="28485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endParaRPr/>
          </a:p>
        </p:txBody>
      </p:sp>
      <p:sp>
        <p:nvSpPr>
          <p:cNvPr id="381" name="Google Shape;381;p63"/>
          <p:cNvSpPr txBox="1"/>
          <p:nvPr/>
        </p:nvSpPr>
        <p:spPr>
          <a:xfrm>
            <a:off x="170813" y="-513008"/>
            <a:ext cx="3329162" cy="36317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communications with government entities: </a:t>
            </a:r>
            <a:r>
              <a:rPr lang="en" sz="1000" dirty="0">
                <a:solidFill>
                  <a:schemeClr val="dk1"/>
                </a:solidFill>
                <a:latin typeface="Assistant"/>
                <a:ea typeface="Assistant"/>
                <a:cs typeface="Assistant"/>
                <a:sym typeface="Assistant"/>
              </a:rPr>
              <a:t>Transitioning to digital mail through the government identification system.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business licensing process:</a:t>
            </a:r>
            <a:r>
              <a:rPr lang="en" sz="1000" dirty="0">
                <a:solidFill>
                  <a:schemeClr val="dk1"/>
                </a:solidFill>
                <a:latin typeface="Assistant"/>
                <a:ea typeface="Assistant"/>
                <a:cs typeface="Assistant"/>
                <a:sym typeface="Assistant"/>
              </a:rPr>
              <a:t> Initial clarification for receiving a license.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uniform f</a:t>
            </a:r>
            <a:r>
              <a:rPr lang="en-US" sz="1000" u="sng" dirty="0" err="1">
                <a:solidFill>
                  <a:schemeClr val="dk1"/>
                </a:solidFill>
                <a:latin typeface="Assistant"/>
                <a:ea typeface="Assistant"/>
                <a:cs typeface="Assistant"/>
                <a:sym typeface="Assistant"/>
              </a:rPr>
              <a:t>orm</a:t>
            </a:r>
            <a:r>
              <a:rPr lang="en-US" sz="1000" u="sng" dirty="0">
                <a:solidFill>
                  <a:schemeClr val="dk1"/>
                </a:solidFill>
                <a:latin typeface="Assistant"/>
                <a:ea typeface="Assistant"/>
                <a:cs typeface="Assistant"/>
                <a:sym typeface="Assistant"/>
              </a:rPr>
              <a:t> </a:t>
            </a:r>
            <a:r>
              <a:rPr lang="en" sz="1000" dirty="0">
                <a:solidFill>
                  <a:schemeClr val="dk1"/>
                </a:solidFill>
                <a:latin typeface="Assistant"/>
                <a:ea typeface="Assistant"/>
                <a:cs typeface="Assistant"/>
                <a:sym typeface="Assistant"/>
              </a:rPr>
              <a:t>for submitting a request for unemployment insurance and registration as a job seeker.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employment encouragement stipend</a:t>
            </a:r>
            <a:r>
              <a:rPr lang="en" sz="1000" dirty="0">
                <a:solidFill>
                  <a:schemeClr val="dk1"/>
                </a:solidFill>
                <a:latin typeface="Assistant"/>
                <a:ea typeface="Assistant"/>
                <a:cs typeface="Assistant"/>
                <a:sym typeface="Assistant"/>
              </a:rPr>
              <a:t> during the post-COVID period.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the National Emergency Portal</a:t>
            </a:r>
            <a:r>
              <a:rPr lang="en" sz="1000" dirty="0">
                <a:solidFill>
                  <a:schemeClr val="dk1"/>
                </a:solidFill>
                <a:latin typeface="Assistant"/>
                <a:ea typeface="Assistant"/>
                <a:cs typeface="Assistant"/>
                <a:sym typeface="Assistant"/>
              </a:rPr>
              <a:t> during the COVID crisis period.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home moving processes: </a:t>
            </a:r>
            <a:r>
              <a:rPr lang="en" sz="1000" dirty="0">
                <a:solidFill>
                  <a:schemeClr val="dk1"/>
                </a:solidFill>
                <a:latin typeface="Assistant"/>
                <a:ea typeface="Assistant"/>
                <a:cs typeface="Assistant"/>
                <a:sym typeface="Assistant"/>
              </a:rPr>
              <a:t>Tell Us Once service. Research report September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interfaces:</a:t>
            </a:r>
            <a:r>
              <a:rPr lang="en" sz="1000" dirty="0">
                <a:solidFill>
                  <a:schemeClr val="dk1"/>
                </a:solidFill>
                <a:latin typeface="Assistant"/>
                <a:ea typeface="Assistant"/>
                <a:cs typeface="Assistant"/>
                <a:sym typeface="Assistant"/>
              </a:rPr>
              <a:t> A service to launch bureaucratic steps after a relative’s death. Research report September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u="sng" dirty="0">
                <a:solidFill>
                  <a:schemeClr val="dk1"/>
                </a:solidFill>
                <a:latin typeface="Assistant"/>
                <a:ea typeface="Assistant"/>
                <a:cs typeface="Assistant"/>
                <a:sym typeface="Assistant"/>
              </a:rPr>
              <a:t>Improving services for digitally submitting wills and power of attorney declarations:</a:t>
            </a:r>
            <a:r>
              <a:rPr lang="en" sz="1000" b="1" u="sng" dirty="0">
                <a:solidFill>
                  <a:schemeClr val="dk1"/>
                </a:solidFill>
                <a:latin typeface="Assistant"/>
                <a:ea typeface="Assistant"/>
                <a:cs typeface="Assistant"/>
                <a:sym typeface="Assistant"/>
              </a:rPr>
              <a:t> </a:t>
            </a:r>
            <a:r>
              <a:rPr lang="en" sz="1000" dirty="0">
                <a:solidFill>
                  <a:schemeClr val="dk1"/>
                </a:solidFill>
                <a:latin typeface="Assistant"/>
                <a:ea typeface="Assistant"/>
                <a:cs typeface="Assistant"/>
                <a:sym typeface="Assistant"/>
              </a:rPr>
              <a:t>Preparing for end of life and incapacitation. Research report October 2020, kayma</a:t>
            </a:r>
            <a:endParaRPr sz="1000" dirty="0">
              <a:solidFill>
                <a:schemeClr val="dk1"/>
              </a:solidFill>
              <a:latin typeface="Assistant"/>
              <a:ea typeface="Assistant"/>
              <a:cs typeface="Assistant"/>
              <a:sym typeface="Assistant"/>
            </a:endParaRPr>
          </a:p>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4"/>
          <p:cNvSpPr txBox="1"/>
          <p:nvPr/>
        </p:nvSpPr>
        <p:spPr>
          <a:xfrm>
            <a:off x="347330" y="0"/>
            <a:ext cx="8796595"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87" name="Google Shape;387;p64"/>
          <p:cNvCxnSpPr>
            <a:stCxn id="388" idx="0"/>
          </p:cNvCxnSpPr>
          <p:nvPr/>
        </p:nvCxnSpPr>
        <p:spPr>
          <a:xfrm>
            <a:off x="7768913" y="1806700"/>
            <a:ext cx="0" cy="3337800"/>
          </a:xfrm>
          <a:prstGeom prst="straightConnector1">
            <a:avLst/>
          </a:prstGeom>
          <a:noFill/>
          <a:ln w="9525" cap="flat" cmpd="sng">
            <a:solidFill>
              <a:srgbClr val="F5C31E"/>
            </a:solidFill>
            <a:prstDash val="dash"/>
            <a:round/>
            <a:headEnd type="none" w="med" len="med"/>
            <a:tailEnd type="none" w="med" len="med"/>
          </a:ln>
        </p:spPr>
      </p:cxnSp>
      <p:sp>
        <p:nvSpPr>
          <p:cNvPr id="389" name="Google Shape;389;p64"/>
          <p:cNvSpPr txBox="1"/>
          <p:nvPr/>
        </p:nvSpPr>
        <p:spPr>
          <a:xfrm>
            <a:off x="8003325" y="1687750"/>
            <a:ext cx="7200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September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sp>
        <p:nvSpPr>
          <p:cNvPr id="388" name="Google Shape;388;p64"/>
          <p:cNvSpPr/>
          <p:nvPr/>
        </p:nvSpPr>
        <p:spPr>
          <a:xfrm>
            <a:off x="7704863" y="18067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4"/>
          <p:cNvSpPr txBox="1"/>
          <p:nvPr/>
        </p:nvSpPr>
        <p:spPr>
          <a:xfrm>
            <a:off x="3725650" y="1736025"/>
            <a:ext cx="38520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Digital mail: A “no paper no line” policy and adapting the way the government contacts residents in the digital age</a:t>
            </a:r>
            <a:endParaRPr sz="1200" b="1" dirty="0">
              <a:solidFill>
                <a:srgbClr val="2D2D2D"/>
              </a:solidFill>
              <a:latin typeface="Assistant"/>
              <a:ea typeface="Assistant"/>
              <a:cs typeface="Assistant"/>
              <a:sym typeface="Assistant"/>
            </a:endParaRPr>
          </a:p>
          <a:p>
            <a:pPr lvl="0">
              <a:buClr>
                <a:schemeClr val="dk1"/>
              </a:buClr>
              <a:buSzPts val="1100"/>
            </a:pPr>
            <a:r>
              <a:rPr lang="en" sz="1200" dirty="0">
                <a:solidFill>
                  <a:srgbClr val="2D2D2D"/>
                </a:solidFill>
                <a:latin typeface="Assistant"/>
                <a:ea typeface="Assistant"/>
                <a:cs typeface="Assistant"/>
                <a:sym typeface="Assistant"/>
              </a:rPr>
              <a:t>In collaboration with the Ministry </a:t>
            </a:r>
            <a:r>
              <a:rPr lang="en-US" sz="1200" dirty="0">
                <a:solidFill>
                  <a:srgbClr val="2D2D2D"/>
                </a:solidFill>
                <a:latin typeface="Assistant"/>
                <a:ea typeface="Assistant"/>
                <a:cs typeface="Assistant"/>
                <a:sym typeface="Assistant"/>
              </a:rPr>
              <a:t>of </a:t>
            </a:r>
            <a:r>
              <a:rPr lang="en" sz="1200" dirty="0">
                <a:solidFill>
                  <a:srgbClr val="2D2D2D"/>
                </a:solidFill>
                <a:latin typeface="Assistant"/>
                <a:ea typeface="Assistant"/>
                <a:cs typeface="Assistant"/>
                <a:sym typeface="Assistant"/>
              </a:rPr>
              <a:t>Finance’s Budgets Department, DIgital Israel and Available Government, we characterized the process of renewed registration for providing a digital address and receiving digital mail. The characterization was based on an RCT experiment in which 887 Israelis took part and on behavioral principles that will lead to the receipt of digital mail and completion of the identification process.</a:t>
            </a:r>
            <a:endParaRPr sz="1200"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F5C31E"/>
                </a:solidFill>
                <a:latin typeface="Assistant"/>
                <a:ea typeface="Assistant"/>
                <a:cs typeface="Assistant"/>
                <a:sym typeface="Assistant"/>
              </a:rPr>
              <a:t>Kayma is currently assisting the interministerial committee to </a:t>
            </a:r>
            <a:r>
              <a:rPr lang="en-US" sz="1200" b="1" dirty="0">
                <a:solidFill>
                  <a:srgbClr val="F5C31E"/>
                </a:solidFill>
                <a:latin typeface="Assistant"/>
                <a:ea typeface="Assistant"/>
                <a:cs typeface="Assistant"/>
                <a:sym typeface="Assistant"/>
              </a:rPr>
              <a:t>incorporate</a:t>
            </a:r>
            <a:r>
              <a:rPr lang="en" sz="1200" b="1" dirty="0">
                <a:solidFill>
                  <a:srgbClr val="F5C31E"/>
                </a:solidFill>
                <a:latin typeface="Assistant"/>
                <a:ea typeface="Assistant"/>
                <a:cs typeface="Assistant"/>
                <a:sym typeface="Assistant"/>
              </a:rPr>
              <a:t> the principles and set mandatory standards for sending messages as part of the government mail policy.</a:t>
            </a:r>
            <a:endParaRPr sz="1200"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endParaRPr sz="1200" dirty="0">
              <a:solidFill>
                <a:srgbClr val="2D2D2D"/>
              </a:solidFill>
              <a:latin typeface="Assistant"/>
              <a:ea typeface="Assistant"/>
              <a:cs typeface="Assistant"/>
              <a:sym typeface="Assistant"/>
            </a:endParaRPr>
          </a:p>
        </p:txBody>
      </p:sp>
      <p:sp>
        <p:nvSpPr>
          <p:cNvPr id="391" name="Google Shape;391;p64"/>
          <p:cNvSpPr txBox="1"/>
          <p:nvPr/>
        </p:nvSpPr>
        <p:spPr>
          <a:xfrm>
            <a:off x="3499975" y="749825"/>
            <a:ext cx="5223300" cy="11082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F5C31E"/>
                </a:solidFill>
                <a:latin typeface="Assistant"/>
                <a:ea typeface="Assistant"/>
                <a:cs typeface="Assistant"/>
                <a:sym typeface="Assistant"/>
              </a:rPr>
              <a:t>Creating a norm of formulating government services that put the citizen in the center:</a:t>
            </a:r>
            <a:endParaRPr sz="1500">
              <a:solidFill>
                <a:srgbClr val="F5C31E"/>
              </a:solidFill>
              <a:latin typeface="Assistant"/>
              <a:ea typeface="Assistant"/>
              <a:cs typeface="Assistant"/>
              <a:sym typeface="Assistant"/>
            </a:endParaRPr>
          </a:p>
          <a:p>
            <a:pPr marL="0" lvl="0" indent="0" algn="l" rtl="0">
              <a:spcBef>
                <a:spcPts val="0"/>
              </a:spcBef>
              <a:spcAft>
                <a:spcPts val="0"/>
              </a:spcAft>
              <a:buNone/>
            </a:pPr>
            <a:r>
              <a:rPr lang="en" sz="1500" b="1">
                <a:solidFill>
                  <a:srgbClr val="F5C31E"/>
                </a:solidFill>
                <a:latin typeface="Assistant"/>
                <a:ea typeface="Assistant"/>
                <a:cs typeface="Assistant"/>
                <a:sym typeface="Assistant"/>
              </a:rPr>
              <a:t>Future implementation as part of Government Decision 225 (August 2021)</a:t>
            </a:r>
            <a:endParaRPr sz="1500">
              <a:solidFill>
                <a:srgbClr val="272727"/>
              </a:solidFill>
              <a:latin typeface="Assistant"/>
              <a:ea typeface="Assistant"/>
              <a:cs typeface="Assistant"/>
              <a:sym typeface="Assistant"/>
            </a:endParaRPr>
          </a:p>
        </p:txBody>
      </p:sp>
      <p:sp>
        <p:nvSpPr>
          <p:cNvPr id="392" name="Google Shape;392;p64"/>
          <p:cNvSpPr/>
          <p:nvPr/>
        </p:nvSpPr>
        <p:spPr>
          <a:xfrm>
            <a:off x="457675" y="1514675"/>
            <a:ext cx="2333700" cy="2680500"/>
          </a:xfrm>
          <a:prstGeom prst="roundRect">
            <a:avLst>
              <a:gd name="adj" fmla="val 8645"/>
            </a:avLst>
          </a:prstGeom>
          <a:solidFill>
            <a:srgbClr val="FFFFFF"/>
          </a:solidFill>
          <a:ln>
            <a:noFill/>
          </a:ln>
          <a:effectLst>
            <a:outerShdw blurRad="200025" dist="57150" dir="5400000" algn="bl" rotWithShape="0">
              <a:srgbClr val="D3A922">
                <a:alpha val="17000"/>
              </a:srgbClr>
            </a:outerShdw>
          </a:effectLst>
        </p:spPr>
        <p:txBody>
          <a:bodyPr spcFirstLastPara="1" wrap="square" lIns="182875" tIns="91425" rIns="182875" bIns="91425" anchor="t" anchorCtr="0">
            <a:noAutofit/>
          </a:bodyPr>
          <a:lstStyle/>
          <a:p>
            <a:pPr marL="0" lvl="0" indent="0" algn="l" rtl="0">
              <a:lnSpc>
                <a:spcPct val="100000"/>
              </a:lnSpc>
              <a:spcBef>
                <a:spcPts val="0"/>
              </a:spcBef>
              <a:spcAft>
                <a:spcPts val="0"/>
              </a:spcAft>
              <a:buNone/>
            </a:pPr>
            <a:r>
              <a:rPr lang="en" sz="1200" b="1" dirty="0">
                <a:solidFill>
                  <a:schemeClr val="dk1"/>
                </a:solidFill>
                <a:latin typeface="Assistant"/>
                <a:ea typeface="Assistant"/>
                <a:cs typeface="Assistant"/>
                <a:sym typeface="Assistant"/>
              </a:rPr>
              <a:t>Is the Digital Revolution Arriving? The Government Will Stop Sending Citizens Letters by Mail</a:t>
            </a:r>
            <a:endParaRPr sz="1200" b="1" dirty="0">
              <a:solidFill>
                <a:schemeClr val="dk1"/>
              </a:solidFill>
              <a:latin typeface="Assistant"/>
              <a:ea typeface="Assistant"/>
              <a:cs typeface="Assistant"/>
              <a:sym typeface="Assistant"/>
            </a:endParaRPr>
          </a:p>
          <a:p>
            <a:pPr marL="0" lvl="0" indent="0" algn="l" rtl="0">
              <a:lnSpc>
                <a:spcPct val="100000"/>
              </a:lnSpc>
              <a:spcBef>
                <a:spcPts val="0"/>
              </a:spcBef>
              <a:spcAft>
                <a:spcPts val="0"/>
              </a:spcAft>
              <a:buNone/>
            </a:pPr>
            <a:r>
              <a:rPr lang="en" sz="1000" dirty="0">
                <a:solidFill>
                  <a:schemeClr val="dk1"/>
                </a:solidFill>
                <a:latin typeface="Assistant"/>
                <a:ea typeface="Assistant"/>
                <a:cs typeface="Assistant"/>
                <a:sym typeface="Assistant"/>
              </a:rPr>
              <a:t>The Arrangements Law contains a memorandum for the Digital Communications Law, which seeks to create a revolution: </a:t>
            </a:r>
            <a:endParaRPr sz="1000" dirty="0">
              <a:solidFill>
                <a:schemeClr val="dk1"/>
              </a:solidFill>
              <a:latin typeface="Assistant"/>
              <a:ea typeface="Assistant"/>
              <a:cs typeface="Assistant"/>
              <a:sym typeface="Assistant"/>
            </a:endParaRPr>
          </a:p>
          <a:p>
            <a:pPr marL="0" lvl="0" indent="0" algn="l" rtl="0">
              <a:lnSpc>
                <a:spcPct val="100000"/>
              </a:lnSpc>
              <a:spcBef>
                <a:spcPts val="0"/>
              </a:spcBef>
              <a:spcAft>
                <a:spcPts val="0"/>
              </a:spcAft>
              <a:buNone/>
            </a:pPr>
            <a:r>
              <a:rPr lang="en" sz="1000" dirty="0">
                <a:solidFill>
                  <a:schemeClr val="dk1"/>
                </a:solidFill>
                <a:highlight>
                  <a:srgbClr val="FFF2CC"/>
                </a:highlight>
                <a:latin typeface="Assistant"/>
                <a:ea typeface="Assistant"/>
                <a:cs typeface="Assistant"/>
                <a:sym typeface="Assistant"/>
              </a:rPr>
              <a:t>Government ministries and auxiliary units will be required to communicate with the public digitally.</a:t>
            </a:r>
            <a:endParaRPr sz="1000" dirty="0">
              <a:solidFill>
                <a:schemeClr val="dk1"/>
              </a:solidFill>
              <a:latin typeface="Assistant"/>
              <a:ea typeface="Assistant"/>
              <a:cs typeface="Assistant"/>
              <a:sym typeface="Assistant"/>
            </a:endParaRPr>
          </a:p>
          <a:p>
            <a:pPr marL="457200" lvl="0" indent="-292100" algn="l" rtl="0">
              <a:spcBef>
                <a:spcPts val="0"/>
              </a:spcBef>
              <a:spcAft>
                <a:spcPts val="0"/>
              </a:spcAft>
              <a:buClr>
                <a:schemeClr val="dk1"/>
              </a:buClr>
              <a:buSzPts val="1000"/>
              <a:buFont typeface="Assistant"/>
              <a:buChar char="●"/>
            </a:pPr>
            <a:r>
              <a:rPr lang="en" sz="1000" dirty="0">
                <a:solidFill>
                  <a:schemeClr val="dk1"/>
                </a:solidFill>
                <a:latin typeface="Assistant"/>
                <a:ea typeface="Assistant"/>
                <a:cs typeface="Assistant"/>
                <a:sym typeface="Assistant"/>
              </a:rPr>
              <a:t>The Budgets Department estimates that this will save at least NIS 200 million.</a:t>
            </a:r>
            <a:endParaRPr sz="1000" dirty="0">
              <a:solidFill>
                <a:schemeClr val="dk1"/>
              </a:solidFill>
              <a:latin typeface="Assistant"/>
              <a:ea typeface="Assistant"/>
              <a:cs typeface="Assistant"/>
              <a:sym typeface="Assistant"/>
            </a:endParaRPr>
          </a:p>
          <a:p>
            <a:pPr marL="457200" lvl="0" indent="-292100" algn="l" rtl="0">
              <a:spcBef>
                <a:spcPts val="0"/>
              </a:spcBef>
              <a:spcAft>
                <a:spcPts val="0"/>
              </a:spcAft>
              <a:buClr>
                <a:schemeClr val="dk1"/>
              </a:buClr>
              <a:buSzPts val="1000"/>
              <a:buFont typeface="Assistant"/>
              <a:buChar char="-"/>
            </a:pPr>
            <a:r>
              <a:rPr lang="en" sz="1000" b="1" i="1" dirty="0">
                <a:solidFill>
                  <a:schemeClr val="dk1"/>
                </a:solidFill>
                <a:latin typeface="Assistant"/>
                <a:ea typeface="Assistant"/>
                <a:cs typeface="Assistant"/>
                <a:sym typeface="Assistant"/>
              </a:rPr>
              <a:t>Globes</a:t>
            </a:r>
            <a:r>
              <a:rPr lang="en" sz="1000" b="1" dirty="0">
                <a:solidFill>
                  <a:schemeClr val="dk1"/>
                </a:solidFill>
                <a:latin typeface="Assistant"/>
                <a:ea typeface="Assistant"/>
                <a:cs typeface="Assistant"/>
                <a:sym typeface="Assistant"/>
              </a:rPr>
              <a:t>, July 28, 2021</a:t>
            </a:r>
            <a:endParaRPr sz="1000" b="1" dirty="0">
              <a:solidFill>
                <a:schemeClr val="dk1"/>
              </a:solidFill>
              <a:latin typeface="Assistant"/>
              <a:ea typeface="Assistant"/>
              <a:cs typeface="Assistant"/>
              <a:sym typeface="Assistant"/>
            </a:endParaRPr>
          </a:p>
          <a:p>
            <a:pPr marL="0" lvl="0" indent="0" algn="r" rtl="1">
              <a:lnSpc>
                <a:spcPct val="115000"/>
              </a:lnSpc>
              <a:spcBef>
                <a:spcPts val="1200"/>
              </a:spcBef>
              <a:spcAft>
                <a:spcPts val="1700"/>
              </a:spcAft>
              <a:buNone/>
            </a:pPr>
            <a:endParaRPr sz="900" b="1" dirty="0">
              <a:solidFill>
                <a:schemeClr val="dk1"/>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p:nvPr/>
        </p:nvSpPr>
        <p:spPr>
          <a:xfrm>
            <a:off x="531628" y="0"/>
            <a:ext cx="8612297"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Decreasing the bureaucratic burden on citizens</a:t>
            </a:r>
            <a:endParaRPr sz="1200" dirty="0">
              <a:latin typeface="Assistant SemiBold"/>
              <a:ea typeface="Assistant SemiBold"/>
              <a:cs typeface="Assistant SemiBold"/>
              <a:sym typeface="Assistant SemiBold"/>
            </a:endParaRPr>
          </a:p>
        </p:txBody>
      </p:sp>
      <p:cxnSp>
        <p:nvCxnSpPr>
          <p:cNvPr id="398" name="Google Shape;398;p65"/>
          <p:cNvCxnSpPr>
            <a:stCxn id="399" idx="0"/>
          </p:cNvCxnSpPr>
          <p:nvPr/>
        </p:nvCxnSpPr>
        <p:spPr>
          <a:xfrm>
            <a:off x="7768913" y="1806700"/>
            <a:ext cx="0" cy="3337800"/>
          </a:xfrm>
          <a:prstGeom prst="straightConnector1">
            <a:avLst/>
          </a:prstGeom>
          <a:noFill/>
          <a:ln w="9525" cap="flat" cmpd="sng">
            <a:solidFill>
              <a:srgbClr val="F5C31E"/>
            </a:solidFill>
            <a:prstDash val="dash"/>
            <a:round/>
            <a:headEnd type="none" w="med" len="med"/>
            <a:tailEnd type="none" w="med" len="med"/>
          </a:ln>
        </p:spPr>
      </p:cxnSp>
      <p:sp>
        <p:nvSpPr>
          <p:cNvPr id="400" name="Google Shape;400;p65"/>
          <p:cNvSpPr txBox="1"/>
          <p:nvPr/>
        </p:nvSpPr>
        <p:spPr>
          <a:xfrm>
            <a:off x="8024150" y="1687750"/>
            <a:ext cx="6990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Future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2022</a:t>
            </a:r>
            <a:endParaRPr sz="1200">
              <a:solidFill>
                <a:srgbClr val="2D2D2D"/>
              </a:solidFill>
              <a:latin typeface="Assistant Medium"/>
              <a:ea typeface="Assistant Medium"/>
              <a:cs typeface="Assistant Medium"/>
              <a:sym typeface="Assistant Medium"/>
            </a:endParaRPr>
          </a:p>
        </p:txBody>
      </p:sp>
      <p:sp>
        <p:nvSpPr>
          <p:cNvPr id="399" name="Google Shape;399;p65"/>
          <p:cNvSpPr/>
          <p:nvPr/>
        </p:nvSpPr>
        <p:spPr>
          <a:xfrm>
            <a:off x="7704863" y="1806700"/>
            <a:ext cx="128100" cy="131400"/>
          </a:xfrm>
          <a:prstGeom prst="flowChartConnector">
            <a:avLst/>
          </a:prstGeom>
          <a:solidFill>
            <a:srgbClr val="F5C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65"/>
          <p:cNvSpPr txBox="1"/>
          <p:nvPr/>
        </p:nvSpPr>
        <p:spPr>
          <a:xfrm>
            <a:off x="3585988" y="1736025"/>
            <a:ext cx="39918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Formulating government services for populations lacking digital literacy</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Kayma will conduct a broad-reaching project with Digital Israel and a series of government ministries to formulate government services that best serve populations lacking digital literacy: elderly citizens, Arab society, Haredi society, and individuals with disabilities.</a:t>
            </a:r>
            <a:endParaRPr sz="1200" dirty="0">
              <a:solidFill>
                <a:srgbClr val="2D2D2D"/>
              </a:solidFill>
              <a:latin typeface="Assistant"/>
              <a:ea typeface="Assistant"/>
              <a:cs typeface="Assistant"/>
              <a:sym typeface="Assistant"/>
            </a:endParaRPr>
          </a:p>
          <a:p>
            <a:pPr lvl="0">
              <a:buClr>
                <a:schemeClr val="dk1"/>
              </a:buClr>
              <a:buSzPts val="1100"/>
            </a:pPr>
            <a:r>
              <a:rPr lang="en" sz="1200" dirty="0">
                <a:solidFill>
                  <a:srgbClr val="2D2D2D"/>
                </a:solidFill>
                <a:latin typeface="Assistant"/>
                <a:ea typeface="Assistant"/>
                <a:cs typeface="Assistant"/>
                <a:sym typeface="Assistant"/>
              </a:rPr>
              <a:t>We will examine which basic conditions should be offered to the target populations for specific services  based on a view of infrastructure and end-user equipment through which the user makes use of the service, the user’s digital skills and capabilities, and the user’s general motivation to use digital government services. The study will also examine the effectiveness of a pilot of placing clerks at the physical service facilities that will be placed in </a:t>
            </a:r>
            <a:r>
              <a:rPr lang="en-US" sz="1200" dirty="0">
                <a:solidFill>
                  <a:srgbClr val="2D2D2D"/>
                </a:solidFill>
                <a:latin typeface="Assistant"/>
                <a:ea typeface="Assistant"/>
                <a:cs typeface="Assistant"/>
                <a:sym typeface="Assistant"/>
              </a:rPr>
              <a:t>four</a:t>
            </a:r>
            <a:r>
              <a:rPr lang="en" sz="1200" dirty="0">
                <a:solidFill>
                  <a:srgbClr val="2D2D2D"/>
                </a:solidFill>
                <a:latin typeface="Assistant"/>
                <a:ea typeface="Assistant"/>
                <a:cs typeface="Assistant"/>
                <a:sym typeface="Assistant"/>
              </a:rPr>
              <a:t> local authorities.</a:t>
            </a:r>
            <a:endParaRPr sz="1200" b="1" dirty="0">
              <a:solidFill>
                <a:srgbClr val="2D2D2D"/>
              </a:solidFill>
              <a:latin typeface="Assistant"/>
              <a:ea typeface="Assistant"/>
              <a:cs typeface="Assistant"/>
              <a:sym typeface="Assistant"/>
            </a:endParaRPr>
          </a:p>
        </p:txBody>
      </p:sp>
      <p:sp>
        <p:nvSpPr>
          <p:cNvPr id="402" name="Google Shape;402;p65"/>
          <p:cNvSpPr txBox="1"/>
          <p:nvPr/>
        </p:nvSpPr>
        <p:spPr>
          <a:xfrm>
            <a:off x="3499975" y="826025"/>
            <a:ext cx="5223300" cy="8772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500">
                <a:solidFill>
                  <a:srgbClr val="F5C31E"/>
                </a:solidFill>
                <a:latin typeface="Assistant"/>
                <a:ea typeface="Assistant"/>
                <a:cs typeface="Assistant"/>
                <a:sym typeface="Assistant"/>
              </a:rPr>
              <a:t>Creating a norm of formulating government services that put the citizen in the center:</a:t>
            </a:r>
            <a:endParaRPr sz="1500">
              <a:solidFill>
                <a:srgbClr val="F5C31E"/>
              </a:solidFill>
              <a:latin typeface="Assistant"/>
              <a:ea typeface="Assistant"/>
              <a:cs typeface="Assistant"/>
              <a:sym typeface="Assistant"/>
            </a:endParaRPr>
          </a:p>
          <a:p>
            <a:pPr marL="0" lvl="0" indent="0" algn="l" rtl="0">
              <a:spcBef>
                <a:spcPts val="0"/>
              </a:spcBef>
              <a:spcAft>
                <a:spcPts val="0"/>
              </a:spcAft>
              <a:buNone/>
            </a:pPr>
            <a:r>
              <a:rPr lang="en" sz="1500" b="1">
                <a:solidFill>
                  <a:srgbClr val="F5C31E"/>
                </a:solidFill>
                <a:latin typeface="Assistant"/>
                <a:ea typeface="Assistant"/>
                <a:cs typeface="Assistant"/>
                <a:sym typeface="Assistant"/>
              </a:rPr>
              <a:t>Implementing Government Decision 260 (July 2020)</a:t>
            </a:r>
            <a:endParaRPr sz="1600">
              <a:solidFill>
                <a:srgbClr val="272727"/>
              </a:solidFill>
              <a:latin typeface="Assistant"/>
              <a:ea typeface="Assistant"/>
              <a:cs typeface="Assistant"/>
              <a:sym typeface="Assistant"/>
            </a:endParaRPr>
          </a:p>
        </p:txBody>
      </p:sp>
      <p:sp>
        <p:nvSpPr>
          <p:cNvPr id="403" name="Google Shape;403;p65"/>
          <p:cNvSpPr/>
          <p:nvPr/>
        </p:nvSpPr>
        <p:spPr>
          <a:xfrm>
            <a:off x="381475" y="1514675"/>
            <a:ext cx="2650500" cy="2981700"/>
          </a:xfrm>
          <a:prstGeom prst="roundRect">
            <a:avLst>
              <a:gd name="adj" fmla="val 8645"/>
            </a:avLst>
          </a:prstGeom>
          <a:solidFill>
            <a:srgbClr val="FFFFFF"/>
          </a:solidFill>
          <a:ln>
            <a:noFill/>
          </a:ln>
          <a:effectLst>
            <a:outerShdw blurRad="200025" dist="57150" dir="5400000" algn="bl" rotWithShape="0">
              <a:srgbClr val="D3A922">
                <a:alpha val="17000"/>
              </a:srgbClr>
            </a:outerShdw>
          </a:effectLst>
        </p:spPr>
        <p:txBody>
          <a:bodyPr spcFirstLastPara="1" wrap="square" lIns="182875" tIns="91425" rIns="182875" bIns="91425" anchor="t" anchorCtr="0">
            <a:noAutofit/>
          </a:bodyPr>
          <a:lstStyle/>
          <a:p>
            <a:pPr marL="0" lvl="0" indent="0" algn="l" rtl="0">
              <a:lnSpc>
                <a:spcPct val="100000"/>
              </a:lnSpc>
              <a:spcBef>
                <a:spcPts val="0"/>
              </a:spcBef>
              <a:spcAft>
                <a:spcPts val="0"/>
              </a:spcAft>
              <a:buNone/>
            </a:pPr>
            <a:r>
              <a:rPr lang="en" sz="1100" b="1">
                <a:solidFill>
                  <a:schemeClr val="dk1"/>
                </a:solidFill>
                <a:latin typeface="Assistant"/>
                <a:ea typeface="Assistant"/>
                <a:cs typeface="Assistant"/>
                <a:sym typeface="Assistant"/>
              </a:rPr>
              <a:t>The Government Approved a Program for Accelerating Digital Services</a:t>
            </a:r>
            <a:endParaRPr sz="1100" b="1">
              <a:solidFill>
                <a:schemeClr val="dk1"/>
              </a:solidFill>
              <a:latin typeface="Assistant"/>
              <a:ea typeface="Assistant"/>
              <a:cs typeface="Assistant"/>
              <a:sym typeface="Assistant"/>
            </a:endParaRPr>
          </a:p>
          <a:p>
            <a:pPr marL="0" lvl="0" indent="0" algn="l" rtl="0">
              <a:lnSpc>
                <a:spcPct val="100000"/>
              </a:lnSpc>
              <a:spcBef>
                <a:spcPts val="0"/>
              </a:spcBef>
              <a:spcAft>
                <a:spcPts val="0"/>
              </a:spcAft>
              <a:buNone/>
            </a:pPr>
            <a:r>
              <a:rPr lang="en" sz="900">
                <a:solidFill>
                  <a:schemeClr val="dk1"/>
                </a:solidFill>
                <a:latin typeface="Assistant"/>
                <a:ea typeface="Assistant"/>
                <a:cs typeface="Assistant"/>
                <a:sym typeface="Assistant"/>
              </a:rPr>
              <a:t>The government approved today (Sunday) a program for accelerating digital services…this decision promises that all populations receive fitting services - a program for those lacking digital literacy, placing self-service facilities, developing alternative service channels, and promoting natural language processing (NLP) and artificial intelligence capabilities in Hebrew, which will enable a conversation with a computer (bot) in a written conversation (chat) and a spoken conversation (IVR). </a:t>
            </a:r>
            <a:r>
              <a:rPr lang="en" sz="900">
                <a:solidFill>
                  <a:schemeClr val="dk1"/>
                </a:solidFill>
                <a:highlight>
                  <a:srgbClr val="FFF2CC"/>
                </a:highlight>
                <a:latin typeface="Assistant"/>
                <a:ea typeface="Assistant"/>
                <a:cs typeface="Assistant"/>
                <a:sym typeface="Assistant"/>
              </a:rPr>
              <a:t>NIS 10 million will be allocated to creating a dedicated team that will formulate a plan for making the services in the Personal Space accessible. </a:t>
            </a:r>
            <a:endParaRPr sz="900">
              <a:solidFill>
                <a:schemeClr val="dk1"/>
              </a:solidFill>
              <a:highlight>
                <a:srgbClr val="FFF2CC"/>
              </a:highlight>
              <a:latin typeface="Assistant"/>
              <a:ea typeface="Assistant"/>
              <a:cs typeface="Assistant"/>
              <a:sym typeface="Assistant"/>
            </a:endParaRPr>
          </a:p>
          <a:p>
            <a:pPr marL="0" lvl="0" indent="0" algn="l" rtl="0">
              <a:spcBef>
                <a:spcPts val="0"/>
              </a:spcBef>
              <a:spcAft>
                <a:spcPts val="0"/>
              </a:spcAft>
              <a:buNone/>
            </a:pPr>
            <a:r>
              <a:rPr lang="en" sz="900" b="1" i="1">
                <a:solidFill>
                  <a:schemeClr val="dk1"/>
                </a:solidFill>
                <a:latin typeface="Assistant"/>
                <a:ea typeface="Assistant"/>
                <a:cs typeface="Assistant"/>
                <a:sym typeface="Assistant"/>
              </a:rPr>
              <a:t>Ynet</a:t>
            </a:r>
            <a:r>
              <a:rPr lang="en" sz="900" b="1">
                <a:solidFill>
                  <a:schemeClr val="dk1"/>
                </a:solidFill>
                <a:latin typeface="Assistant"/>
                <a:ea typeface="Assistant"/>
                <a:cs typeface="Assistant"/>
                <a:sym typeface="Assistant"/>
              </a:rPr>
              <a:t>, July 26, 2020</a:t>
            </a:r>
            <a:endParaRPr sz="800" b="1">
              <a:solidFill>
                <a:schemeClr val="dk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6"/>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4</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Raising Women’s Retirement Age</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p:nvPr/>
        </p:nvSpPr>
        <p:spPr>
          <a:xfrm>
            <a:off x="77977" y="22927"/>
            <a:ext cx="8541409"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Raising women’s retirement age: 2021 Arrangement Law</a:t>
            </a:r>
            <a:endParaRPr sz="1200" dirty="0">
              <a:latin typeface="Assistant SemiBold"/>
              <a:ea typeface="Assistant SemiBold"/>
              <a:cs typeface="Assistant SemiBold"/>
              <a:sym typeface="Assistant SemiBold"/>
            </a:endParaRPr>
          </a:p>
        </p:txBody>
      </p:sp>
      <p:sp>
        <p:nvSpPr>
          <p:cNvPr id="414" name="Google Shape;414;p67"/>
          <p:cNvSpPr txBox="1"/>
          <p:nvPr/>
        </p:nvSpPr>
        <p:spPr>
          <a:xfrm>
            <a:off x="8045049" y="2459305"/>
            <a:ext cx="678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December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2018</a:t>
            </a:r>
            <a:endParaRPr sz="1200">
              <a:solidFill>
                <a:srgbClr val="2D2D2D"/>
              </a:solidFill>
              <a:latin typeface="Assistant Medium"/>
              <a:ea typeface="Assistant Medium"/>
              <a:cs typeface="Assistant Medium"/>
              <a:sym typeface="Assistant Medium"/>
            </a:endParaRPr>
          </a:p>
        </p:txBody>
      </p:sp>
      <p:cxnSp>
        <p:nvCxnSpPr>
          <p:cNvPr id="415" name="Google Shape;415;p67"/>
          <p:cNvCxnSpPr>
            <a:stCxn id="416" idx="0"/>
          </p:cNvCxnSpPr>
          <p:nvPr/>
        </p:nvCxnSpPr>
        <p:spPr>
          <a:xfrm>
            <a:off x="7768913" y="1501900"/>
            <a:ext cx="0" cy="3627300"/>
          </a:xfrm>
          <a:prstGeom prst="straightConnector1">
            <a:avLst/>
          </a:prstGeom>
          <a:noFill/>
          <a:ln w="9525" cap="flat" cmpd="sng">
            <a:solidFill>
              <a:srgbClr val="F5A2E3"/>
            </a:solidFill>
            <a:prstDash val="dash"/>
            <a:round/>
            <a:headEnd type="none" w="med" len="med"/>
            <a:tailEnd type="none" w="med" len="med"/>
          </a:ln>
        </p:spPr>
      </p:cxnSp>
      <p:sp>
        <p:nvSpPr>
          <p:cNvPr id="417" name="Google Shape;417;p67"/>
          <p:cNvSpPr txBox="1"/>
          <p:nvPr/>
        </p:nvSpPr>
        <p:spPr>
          <a:xfrm>
            <a:off x="8044951" y="1382950"/>
            <a:ext cx="678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2018</a:t>
            </a:r>
            <a:endParaRPr sz="1200">
              <a:solidFill>
                <a:srgbClr val="2D2D2D"/>
              </a:solidFill>
              <a:latin typeface="Assistant Medium"/>
              <a:ea typeface="Assistant Medium"/>
              <a:cs typeface="Assistant Medium"/>
              <a:sym typeface="Assistant Medium"/>
            </a:endParaRPr>
          </a:p>
        </p:txBody>
      </p:sp>
      <p:sp>
        <p:nvSpPr>
          <p:cNvPr id="416" name="Google Shape;416;p67"/>
          <p:cNvSpPr/>
          <p:nvPr/>
        </p:nvSpPr>
        <p:spPr>
          <a:xfrm>
            <a:off x="7704863" y="1501900"/>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7"/>
          <p:cNvSpPr txBox="1"/>
          <p:nvPr/>
        </p:nvSpPr>
        <p:spPr>
          <a:xfrm>
            <a:off x="3333325" y="1424625"/>
            <a:ext cx="42441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An experiment with the Budgets Department to examine preferences of raising retirement age dependent on norms and the way the pension benefit is presented</a:t>
            </a:r>
            <a:br>
              <a:rPr lang="en" sz="1000" b="1">
                <a:solidFill>
                  <a:srgbClr val="2D2D2D"/>
                </a:solidFill>
                <a:latin typeface="Assistant"/>
                <a:ea typeface="Assistant"/>
                <a:cs typeface="Assistant"/>
                <a:sym typeface="Assistant"/>
              </a:rPr>
            </a:br>
            <a:r>
              <a:rPr lang="en" sz="1000">
                <a:solidFill>
                  <a:srgbClr val="2D2D2D"/>
                </a:solidFill>
                <a:latin typeface="Assistant"/>
                <a:ea typeface="Assistant"/>
                <a:cs typeface="Assistant"/>
                <a:sym typeface="Assistant"/>
              </a:rPr>
              <a:t>Participants in the experiment said the retirement age should rise to 64.25 (on average). The experiment’s finding </a:t>
            </a:r>
            <a:r>
              <a:rPr lang="en" sz="1000" b="1">
                <a:solidFill>
                  <a:srgbClr val="F5A2E3"/>
                </a:solidFill>
                <a:latin typeface="Assistant"/>
                <a:ea typeface="Assistant"/>
                <a:cs typeface="Assistant"/>
                <a:sym typeface="Assistant"/>
              </a:rPr>
              <a:t>set the stage for promoting the reform.</a:t>
            </a:r>
            <a:endParaRPr sz="1000">
              <a:solidFill>
                <a:srgbClr val="2D2D2D"/>
              </a:solidFill>
              <a:latin typeface="Assistant"/>
              <a:ea typeface="Assistant"/>
              <a:cs typeface="Assistant"/>
              <a:sym typeface="Assistant"/>
            </a:endParaRPr>
          </a:p>
        </p:txBody>
      </p:sp>
      <p:sp>
        <p:nvSpPr>
          <p:cNvPr id="419" name="Google Shape;419;p67"/>
          <p:cNvSpPr/>
          <p:nvPr/>
        </p:nvSpPr>
        <p:spPr>
          <a:xfrm>
            <a:off x="7704863" y="2578250"/>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67"/>
          <p:cNvSpPr txBox="1"/>
          <p:nvPr/>
        </p:nvSpPr>
        <p:spPr>
          <a:xfrm>
            <a:off x="3725650" y="2503850"/>
            <a:ext cx="3851700" cy="8360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A joint meeting of </a:t>
            </a:r>
            <a:r>
              <a:rPr lang="en-US" sz="1000" b="1" dirty="0">
                <a:solidFill>
                  <a:srgbClr val="2D2D2D"/>
                </a:solidFill>
                <a:latin typeface="Assistant"/>
                <a:ea typeface="Assistant"/>
                <a:cs typeface="Assistant"/>
                <a:sym typeface="Assistant"/>
              </a:rPr>
              <a:t>k</a:t>
            </a:r>
            <a:r>
              <a:rPr lang="en" sz="1000" b="1" dirty="0">
                <a:solidFill>
                  <a:srgbClr val="2D2D2D"/>
                </a:solidFill>
                <a:latin typeface="Assistant"/>
                <a:ea typeface="Assistant"/>
                <a:cs typeface="Assistant"/>
                <a:sym typeface="Assistant"/>
              </a:rPr>
              <a:t>ayma, the Budgets Department, and the Women’s Caucus</a:t>
            </a:r>
            <a:br>
              <a:rPr lang="en" sz="1000" b="1" dirty="0">
                <a:solidFill>
                  <a:srgbClr val="2D2D2D"/>
                </a:solidFill>
                <a:latin typeface="Assistant"/>
                <a:ea typeface="Assistant"/>
                <a:cs typeface="Assistant"/>
                <a:sym typeface="Assistant"/>
              </a:rPr>
            </a:br>
            <a:r>
              <a:rPr lang="en" sz="1000" dirty="0">
                <a:solidFill>
                  <a:srgbClr val="2D2D2D"/>
                </a:solidFill>
                <a:latin typeface="Assistant"/>
                <a:ea typeface="Assistant"/>
                <a:cs typeface="Assistant"/>
                <a:sym typeface="Assistant"/>
              </a:rPr>
              <a:t>The study’s findings were presented to the caucus’s members - the main opponents of raising the retirement age.</a:t>
            </a:r>
            <a:endParaRPr sz="1000" b="1" dirty="0">
              <a:solidFill>
                <a:srgbClr val="2D2D2D"/>
              </a:solidFill>
              <a:latin typeface="Assistant"/>
              <a:ea typeface="Assistant"/>
              <a:cs typeface="Assistant"/>
              <a:sym typeface="Assistant"/>
            </a:endParaRPr>
          </a:p>
        </p:txBody>
      </p:sp>
      <p:sp>
        <p:nvSpPr>
          <p:cNvPr id="421" name="Google Shape;421;p67"/>
          <p:cNvSpPr txBox="1"/>
          <p:nvPr/>
        </p:nvSpPr>
        <p:spPr>
          <a:xfrm>
            <a:off x="8045049" y="3248027"/>
            <a:ext cx="678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December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422" name="Google Shape;422;p67"/>
          <p:cNvSpPr/>
          <p:nvPr/>
        </p:nvSpPr>
        <p:spPr>
          <a:xfrm>
            <a:off x="7704863" y="3366975"/>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7"/>
          <p:cNvSpPr txBox="1"/>
          <p:nvPr/>
        </p:nvSpPr>
        <p:spPr>
          <a:xfrm>
            <a:off x="3851300" y="3292579"/>
            <a:ext cx="3726000" cy="9899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An experiment to examine preferences to raise the retirement age depend</a:t>
            </a:r>
            <a:r>
              <a:rPr lang="en-US" sz="1000" b="1" dirty="0" err="1">
                <a:solidFill>
                  <a:srgbClr val="2D2D2D"/>
                </a:solidFill>
                <a:latin typeface="Assistant"/>
                <a:ea typeface="Assistant"/>
                <a:cs typeface="Assistant"/>
                <a:sym typeface="Assistant"/>
              </a:rPr>
              <a:t>ing</a:t>
            </a:r>
            <a:r>
              <a:rPr lang="en-US" sz="1000" b="1" dirty="0">
                <a:solidFill>
                  <a:srgbClr val="2D2D2D"/>
                </a:solidFill>
                <a:latin typeface="Assistant"/>
                <a:ea typeface="Assistant"/>
                <a:cs typeface="Assistant"/>
                <a:sym typeface="Assistant"/>
              </a:rPr>
              <a:t> on the extent to which </a:t>
            </a:r>
            <a:r>
              <a:rPr lang="en" sz="1000" b="1" dirty="0">
                <a:solidFill>
                  <a:srgbClr val="2D2D2D"/>
                </a:solidFill>
                <a:latin typeface="Assistant"/>
                <a:ea typeface="Assistant"/>
                <a:cs typeface="Assistant"/>
                <a:sym typeface="Assistant"/>
              </a:rPr>
              <a:t>a field of work is draining</a:t>
            </a:r>
            <a:br>
              <a:rPr lang="en" sz="1000" b="1" dirty="0">
                <a:solidFill>
                  <a:srgbClr val="2D2D2D"/>
                </a:solidFill>
                <a:latin typeface="Assistant"/>
                <a:ea typeface="Assistant"/>
                <a:cs typeface="Assistant"/>
                <a:sym typeface="Assistant"/>
              </a:rPr>
            </a:br>
            <a:r>
              <a:rPr lang="en" sz="1000" dirty="0">
                <a:solidFill>
                  <a:srgbClr val="2D2D2D"/>
                </a:solidFill>
                <a:latin typeface="Assistant"/>
                <a:ea typeface="Assistant"/>
                <a:cs typeface="Assistant"/>
                <a:sym typeface="Assistant"/>
              </a:rPr>
              <a:t>65% of workers in “greatly” draining professions expressed willingness to raise the retirement age.</a:t>
            </a:r>
            <a:endParaRPr sz="1000" b="1" dirty="0">
              <a:solidFill>
                <a:srgbClr val="2D2D2D"/>
              </a:solidFill>
              <a:latin typeface="Assistant"/>
              <a:ea typeface="Assistant"/>
              <a:cs typeface="Assistant"/>
              <a:sym typeface="Assistant"/>
            </a:endParaRPr>
          </a:p>
        </p:txBody>
      </p:sp>
      <p:sp>
        <p:nvSpPr>
          <p:cNvPr id="424" name="Google Shape;424;p67"/>
          <p:cNvSpPr txBox="1"/>
          <p:nvPr/>
        </p:nvSpPr>
        <p:spPr>
          <a:xfrm>
            <a:off x="3851300" y="4280650"/>
            <a:ext cx="3726000" cy="498000"/>
          </a:xfrm>
          <a:prstGeom prst="rect">
            <a:avLst/>
          </a:prstGeom>
          <a:solidFill>
            <a:srgbClr val="FFE7FA"/>
          </a:solidFill>
          <a:ln>
            <a:noFill/>
          </a:ln>
        </p:spPr>
        <p:txBody>
          <a:bodyPr spcFirstLastPara="1" wrap="square" lIns="182875" tIns="45700" rIns="457200" bIns="45700" anchor="ctr" anchorCtr="0">
            <a:noAutofit/>
          </a:bodyPr>
          <a:lstStyle/>
          <a:p>
            <a:pPr marL="0" lvl="0" indent="0" algn="l" rtl="0">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The women’s retirement age is raised to 65 (Arrangements Law)</a:t>
            </a:r>
            <a:endParaRPr sz="1000" b="1">
              <a:solidFill>
                <a:srgbClr val="2D2D2D"/>
              </a:solidFill>
              <a:latin typeface="Assistant"/>
              <a:ea typeface="Assistant"/>
              <a:cs typeface="Assistant"/>
              <a:sym typeface="Assistant"/>
            </a:endParaRPr>
          </a:p>
        </p:txBody>
      </p:sp>
      <p:pic>
        <p:nvPicPr>
          <p:cNvPr id="425" name="Google Shape;425;p67"/>
          <p:cNvPicPr preferRelativeResize="0"/>
          <p:nvPr/>
        </p:nvPicPr>
        <p:blipFill>
          <a:blip r:embed="rId3">
            <a:alphaModFix/>
          </a:blip>
          <a:stretch>
            <a:fillRect/>
          </a:stretch>
        </p:blipFill>
        <p:spPr>
          <a:xfrm>
            <a:off x="7231250" y="4377400"/>
            <a:ext cx="217725" cy="217725"/>
          </a:xfrm>
          <a:prstGeom prst="rect">
            <a:avLst/>
          </a:prstGeom>
          <a:noFill/>
          <a:ln>
            <a:noFill/>
          </a:ln>
          <a:effectLst>
            <a:outerShdw blurRad="114300" dist="66675" dir="5400000" algn="bl" rotWithShape="0">
              <a:srgbClr val="F5A2E3"/>
            </a:outerShdw>
          </a:effectLst>
        </p:spPr>
      </p:pic>
      <p:sp>
        <p:nvSpPr>
          <p:cNvPr id="427" name="Google Shape;427;p67"/>
          <p:cNvSpPr/>
          <p:nvPr/>
        </p:nvSpPr>
        <p:spPr>
          <a:xfrm>
            <a:off x="381475" y="1514675"/>
            <a:ext cx="2650500" cy="2582700"/>
          </a:xfrm>
          <a:prstGeom prst="roundRect">
            <a:avLst>
              <a:gd name="adj" fmla="val 8645"/>
            </a:avLst>
          </a:prstGeom>
          <a:solidFill>
            <a:srgbClr val="FFFFFF"/>
          </a:solidFill>
          <a:ln>
            <a:noFill/>
          </a:ln>
          <a:effectLst>
            <a:outerShdw blurRad="200025" dist="57150" dir="5400000" algn="bl" rotWithShape="0">
              <a:srgbClr val="F5A2E3">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800" b="1" dirty="0">
                <a:solidFill>
                  <a:schemeClr val="dk1"/>
                </a:solidFill>
                <a:latin typeface="Assistant"/>
                <a:ea typeface="Assistant"/>
                <a:cs typeface="Assistant"/>
                <a:sym typeface="Assistant"/>
              </a:rPr>
              <a:t>After Years of Disagreements: Raising the Women’s Retirement Age Was Approved in the Committee</a:t>
            </a:r>
            <a:br>
              <a:rPr lang="en" sz="800" b="1" dirty="0">
                <a:solidFill>
                  <a:schemeClr val="dk1"/>
                </a:solidFill>
                <a:latin typeface="Assistant"/>
                <a:ea typeface="Assistant"/>
                <a:cs typeface="Assistant"/>
                <a:sym typeface="Assistant"/>
              </a:rPr>
            </a:br>
            <a:r>
              <a:rPr lang="en" sz="800" dirty="0">
                <a:solidFill>
                  <a:schemeClr val="dk1"/>
                </a:solidFill>
                <a:latin typeface="Assistant"/>
                <a:ea typeface="Assistant"/>
                <a:cs typeface="Assistant"/>
                <a:sym typeface="Assistant"/>
              </a:rPr>
              <a:t>The Finance Committee approved the proposal as part of the Arrangements Law in its second and third readings. Already in 2022 the retirement age will rise by 4 mounts, and </a:t>
            </a:r>
            <a:r>
              <a:rPr lang="en" sz="800" dirty="0">
                <a:solidFill>
                  <a:schemeClr val="dk1"/>
                </a:solidFill>
                <a:highlight>
                  <a:srgbClr val="FFE7FA"/>
                </a:highlight>
                <a:latin typeface="Assistant"/>
                <a:ea typeface="Assistant"/>
                <a:cs typeface="Assistant"/>
                <a:sym typeface="Assistant"/>
              </a:rPr>
              <a:t>within 11 years it will rise to 65. </a:t>
            </a:r>
            <a:r>
              <a:rPr lang="en" sz="800" dirty="0">
                <a:solidFill>
                  <a:schemeClr val="dk1"/>
                </a:solidFill>
                <a:latin typeface="Assistant"/>
                <a:ea typeface="Assistant"/>
                <a:cs typeface="Assistant"/>
                <a:sym typeface="Assistant"/>
              </a:rPr>
              <a:t>As a result of </a:t>
            </a:r>
            <a:r>
              <a:rPr lang="en" sz="800" dirty="0">
                <a:solidFill>
                  <a:schemeClr val="dk1"/>
                </a:solidFill>
                <a:highlight>
                  <a:srgbClr val="FFE7FA"/>
                </a:highlight>
                <a:latin typeface="Assistant"/>
                <a:ea typeface="Assistant"/>
                <a:cs typeface="Assistant"/>
                <a:sym typeface="Assistant"/>
              </a:rPr>
              <a:t>the increase in the compensation to women in draining professions</a:t>
            </a:r>
            <a:r>
              <a:rPr lang="en" sz="800" dirty="0">
                <a:solidFill>
                  <a:schemeClr val="dk1"/>
                </a:solidFill>
                <a:latin typeface="Assistant"/>
                <a:ea typeface="Assistant"/>
                <a:cs typeface="Assistant"/>
                <a:sym typeface="Assistant"/>
              </a:rPr>
              <a:t> and professional training programs, the plan will cost the state NIS 930 million.</a:t>
            </a:r>
            <a:endParaRPr sz="800" dirty="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dirty="0">
                <a:solidFill>
                  <a:schemeClr val="dk1"/>
                </a:solidFill>
                <a:latin typeface="Assistant"/>
                <a:ea typeface="Assistant"/>
                <a:cs typeface="Assistant"/>
                <a:sym typeface="Assistant"/>
              </a:rPr>
              <a:t>Ynet</a:t>
            </a:r>
            <a:r>
              <a:rPr lang="en" sz="800" b="1" dirty="0">
                <a:solidFill>
                  <a:schemeClr val="dk1"/>
                </a:solidFill>
                <a:latin typeface="Assistant"/>
                <a:ea typeface="Assistant"/>
                <a:cs typeface="Assistant"/>
                <a:sym typeface="Assistant"/>
              </a:rPr>
              <a:t>, October 21, 2021</a:t>
            </a:r>
            <a:endParaRPr sz="700" b="1" dirty="0">
              <a:solidFill>
                <a:schemeClr val="dk1"/>
              </a:solidFill>
              <a:latin typeface="Assistant"/>
              <a:ea typeface="Assistant"/>
              <a:cs typeface="Assistant"/>
              <a:sym typeface="Assistant"/>
            </a:endParaRPr>
          </a:p>
        </p:txBody>
      </p:sp>
      <p:sp>
        <p:nvSpPr>
          <p:cNvPr id="428" name="Google Shape;428;p67"/>
          <p:cNvSpPr txBox="1"/>
          <p:nvPr/>
        </p:nvSpPr>
        <p:spPr>
          <a:xfrm>
            <a:off x="2786075" y="371100"/>
            <a:ext cx="5937300" cy="11697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F5A2E3"/>
                </a:solidFill>
                <a:latin typeface="Assistant"/>
                <a:ea typeface="Assistant"/>
                <a:cs typeface="Assistant"/>
                <a:sym typeface="Assistant"/>
              </a:rPr>
              <a:t>Understanding the public’s views and the preferences of women working in draining professions</a:t>
            </a:r>
            <a:endParaRPr sz="1600">
              <a:solidFill>
                <a:srgbClr val="F5A2E3"/>
              </a:solidFill>
              <a:latin typeface="Assistant"/>
              <a:ea typeface="Assistant"/>
              <a:cs typeface="Assistant"/>
              <a:sym typeface="Assistant"/>
            </a:endParaRPr>
          </a:p>
          <a:p>
            <a:pPr marL="0" lvl="0" indent="0" algn="l" rtl="0">
              <a:spcBef>
                <a:spcPts val="0"/>
              </a:spcBef>
              <a:spcAft>
                <a:spcPts val="0"/>
              </a:spcAft>
              <a:buNone/>
            </a:pPr>
            <a:r>
              <a:rPr lang="en" sz="1600" b="1">
                <a:solidFill>
                  <a:srgbClr val="F5A2E3"/>
                </a:solidFill>
                <a:latin typeface="Assistant"/>
                <a:ea typeface="Assistant"/>
                <a:cs typeface="Assistant"/>
                <a:sym typeface="Assistant"/>
              </a:rPr>
              <a:t>(Dealing with the obstacles of the Budgets Department in advance of the Arrangements Law (2021)</a:t>
            </a:r>
            <a:endParaRPr sz="1600">
              <a:solidFill>
                <a:srgbClr val="F5A2E3"/>
              </a:solidFill>
              <a:latin typeface="Assistant"/>
              <a:ea typeface="Assistant"/>
              <a:cs typeface="Assistant"/>
              <a:sym typeface="Assistant"/>
            </a:endParaRPr>
          </a:p>
        </p:txBody>
      </p:sp>
      <p:sp>
        <p:nvSpPr>
          <p:cNvPr id="429" name="Google Shape;429;p67"/>
          <p:cNvSpPr txBox="1"/>
          <p:nvPr/>
        </p:nvSpPr>
        <p:spPr>
          <a:xfrm>
            <a:off x="7932240" y="4288103"/>
            <a:ext cx="7911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sp>
        <p:nvSpPr>
          <p:cNvPr id="430" name="Google Shape;430;p67"/>
          <p:cNvSpPr/>
          <p:nvPr/>
        </p:nvSpPr>
        <p:spPr>
          <a:xfrm>
            <a:off x="7704863" y="4391425"/>
            <a:ext cx="128100" cy="131400"/>
          </a:xfrm>
          <a:prstGeom prst="flowChartConnector">
            <a:avLst/>
          </a:prstGeom>
          <a:solidFill>
            <a:srgbClr val="F5A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8"/>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5</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Digital Literacy</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p:nvPr/>
        </p:nvSpPr>
        <p:spPr>
          <a:xfrm>
            <a:off x="381475" y="1913675"/>
            <a:ext cx="3677700" cy="2399100"/>
          </a:xfrm>
          <a:prstGeom prst="roundRect">
            <a:avLst>
              <a:gd name="adj" fmla="val 8645"/>
            </a:avLst>
          </a:prstGeom>
          <a:solidFill>
            <a:srgbClr val="FFFFFF"/>
          </a:solidFill>
          <a:ln>
            <a:noFill/>
          </a:ln>
          <a:effectLst>
            <a:outerShdw blurRad="200025" dist="57150" dir="5400000" algn="bl" rotWithShape="0">
              <a:srgbClr val="8F8DE9">
                <a:alpha val="17000"/>
              </a:srgbClr>
            </a:outerShdw>
          </a:effectLst>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endParaRPr>
              <a:solidFill>
                <a:srgbClr val="272727"/>
              </a:solidFill>
              <a:latin typeface="Assistant"/>
              <a:ea typeface="Assistant"/>
              <a:cs typeface="Assistant"/>
              <a:sym typeface="Assistant"/>
            </a:endParaRPr>
          </a:p>
          <a:p>
            <a:pPr marL="0" lvl="0" indent="0" algn="r" rtl="1">
              <a:lnSpc>
                <a:spcPct val="115000"/>
              </a:lnSpc>
              <a:spcBef>
                <a:spcPts val="1700"/>
              </a:spcBef>
              <a:spcAft>
                <a:spcPts val="1700"/>
              </a:spcAft>
              <a:buNone/>
            </a:pPr>
            <a:endParaRPr sz="1200" b="1">
              <a:solidFill>
                <a:schemeClr val="dk1"/>
              </a:solidFill>
              <a:latin typeface="Assistant"/>
              <a:ea typeface="Assistant"/>
              <a:cs typeface="Assistant"/>
              <a:sym typeface="Assistant"/>
            </a:endParaRPr>
          </a:p>
        </p:txBody>
      </p:sp>
      <p:sp>
        <p:nvSpPr>
          <p:cNvPr id="441" name="Google Shape;441;p69"/>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a:latin typeface="Assistant SemiBold"/>
                <a:ea typeface="Assistant SemiBold"/>
                <a:cs typeface="Assistant SemiBold"/>
                <a:sym typeface="Assistant SemiBold"/>
              </a:rPr>
              <a:t>Expanding digital literacy among excluded populations: Government Decision 260</a:t>
            </a:r>
            <a:endParaRPr sz="1200">
              <a:latin typeface="Assistant SemiBold"/>
              <a:ea typeface="Assistant SemiBold"/>
              <a:cs typeface="Assistant SemiBold"/>
              <a:sym typeface="Assistant SemiBold"/>
            </a:endParaRPr>
          </a:p>
        </p:txBody>
      </p:sp>
      <p:cxnSp>
        <p:nvCxnSpPr>
          <p:cNvPr id="442" name="Google Shape;442;p69"/>
          <p:cNvCxnSpPr/>
          <p:nvPr/>
        </p:nvCxnSpPr>
        <p:spPr>
          <a:xfrm>
            <a:off x="7768913" y="1959100"/>
            <a:ext cx="0" cy="3192300"/>
          </a:xfrm>
          <a:prstGeom prst="straightConnector1">
            <a:avLst/>
          </a:prstGeom>
          <a:noFill/>
          <a:ln w="9525" cap="flat" cmpd="sng">
            <a:solidFill>
              <a:srgbClr val="8F8DE9"/>
            </a:solidFill>
            <a:prstDash val="dash"/>
            <a:round/>
            <a:headEnd type="none" w="med" len="med"/>
            <a:tailEnd type="none" w="med" len="med"/>
          </a:ln>
        </p:spPr>
      </p:cxnSp>
      <p:sp>
        <p:nvSpPr>
          <p:cNvPr id="443" name="Google Shape;443;p69"/>
          <p:cNvSpPr txBox="1"/>
          <p:nvPr/>
        </p:nvSpPr>
        <p:spPr>
          <a:xfrm>
            <a:off x="8176850" y="1687750"/>
            <a:ext cx="5463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2017</a:t>
            </a:r>
            <a:endParaRPr sz="1200">
              <a:solidFill>
                <a:srgbClr val="2D2D2D"/>
              </a:solidFill>
              <a:latin typeface="Assistant Medium"/>
              <a:ea typeface="Assistant Medium"/>
              <a:cs typeface="Assistant Medium"/>
              <a:sym typeface="Assistant Medium"/>
            </a:endParaRPr>
          </a:p>
        </p:txBody>
      </p:sp>
      <p:sp>
        <p:nvSpPr>
          <p:cNvPr id="444" name="Google Shape;444;p69"/>
          <p:cNvSpPr/>
          <p:nvPr/>
        </p:nvSpPr>
        <p:spPr>
          <a:xfrm>
            <a:off x="7704863" y="1806700"/>
            <a:ext cx="128100" cy="131400"/>
          </a:xfrm>
          <a:prstGeom prst="flowChartConnector">
            <a:avLst/>
          </a:prstGeom>
          <a:solidFill>
            <a:srgbClr val="8F8D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69"/>
          <p:cNvSpPr txBox="1"/>
          <p:nvPr/>
        </p:nvSpPr>
        <p:spPr>
          <a:xfrm>
            <a:off x="4263125" y="1736025"/>
            <a:ext cx="3314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Field experiment to encourage the use of digital government services among the Haredi population</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In the experiment, government services were presented on the homepage at </a:t>
            </a:r>
            <a:r>
              <a:rPr lang="en-US" sz="1200" dirty="0">
                <a:solidFill>
                  <a:srgbClr val="2D2D2D"/>
                </a:solidFill>
                <a:latin typeface="Assistant"/>
                <a:ea typeface="Assistant"/>
                <a:cs typeface="Assistant"/>
                <a:sym typeface="Assistant"/>
              </a:rPr>
              <a:t>four</a:t>
            </a:r>
            <a:r>
              <a:rPr lang="en" sz="1200" dirty="0">
                <a:solidFill>
                  <a:srgbClr val="2D2D2D"/>
                </a:solidFill>
                <a:latin typeface="Assistant"/>
                <a:ea typeface="Assistant"/>
                <a:cs typeface="Assistant"/>
                <a:sym typeface="Assistant"/>
              </a:rPr>
              <a:t>4 Jerusalem stores that offer paid public computer terminals (“computer stores”).</a:t>
            </a:r>
            <a:endParaRPr sz="1200"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8F8DE9"/>
                </a:solidFill>
                <a:latin typeface="Assistant"/>
                <a:ea typeface="Assistant"/>
                <a:cs typeface="Assistant"/>
                <a:sym typeface="Assistant"/>
              </a:rPr>
              <a:t>Changing the homepage at the terminals led to an increase of 160% in the use of the Kol Zchut website.</a:t>
            </a:r>
            <a:endParaRPr sz="1200" b="1" dirty="0">
              <a:solidFill>
                <a:srgbClr val="8F8DE9"/>
              </a:solidFill>
              <a:latin typeface="Assistant"/>
              <a:ea typeface="Assistant"/>
              <a:cs typeface="Assistant"/>
              <a:sym typeface="Assistant"/>
            </a:endParaRPr>
          </a:p>
        </p:txBody>
      </p:sp>
      <p:pic>
        <p:nvPicPr>
          <p:cNvPr id="446" name="Google Shape;446;p69"/>
          <p:cNvPicPr preferRelativeResize="0"/>
          <p:nvPr/>
        </p:nvPicPr>
        <p:blipFill rotWithShape="1">
          <a:blip r:embed="rId3">
            <a:alphaModFix/>
          </a:blip>
          <a:srcRect l="24121" b="87284"/>
          <a:stretch/>
        </p:blipFill>
        <p:spPr>
          <a:xfrm>
            <a:off x="581875" y="2053550"/>
            <a:ext cx="3349425" cy="312700"/>
          </a:xfrm>
          <a:prstGeom prst="rect">
            <a:avLst/>
          </a:prstGeom>
          <a:noFill/>
          <a:ln>
            <a:noFill/>
          </a:ln>
        </p:spPr>
      </p:pic>
      <p:pic>
        <p:nvPicPr>
          <p:cNvPr id="447" name="Google Shape;447;p69"/>
          <p:cNvPicPr preferRelativeResize="0"/>
          <p:nvPr/>
        </p:nvPicPr>
        <p:blipFill rotWithShape="1">
          <a:blip r:embed="rId3">
            <a:alphaModFix/>
          </a:blip>
          <a:srcRect t="26454" r="19967"/>
          <a:stretch/>
        </p:blipFill>
        <p:spPr>
          <a:xfrm>
            <a:off x="727875" y="2545850"/>
            <a:ext cx="2984899" cy="1528201"/>
          </a:xfrm>
          <a:prstGeom prst="rect">
            <a:avLst/>
          </a:prstGeom>
          <a:noFill/>
          <a:ln>
            <a:noFill/>
          </a:ln>
        </p:spPr>
      </p:pic>
      <p:cxnSp>
        <p:nvCxnSpPr>
          <p:cNvPr id="448" name="Google Shape;448;p69"/>
          <p:cNvCxnSpPr/>
          <p:nvPr/>
        </p:nvCxnSpPr>
        <p:spPr>
          <a:xfrm>
            <a:off x="366375" y="2438075"/>
            <a:ext cx="3706800" cy="0"/>
          </a:xfrm>
          <a:prstGeom prst="straightConnector1">
            <a:avLst/>
          </a:prstGeom>
          <a:noFill/>
          <a:ln w="9525" cap="flat" cmpd="sng">
            <a:solidFill>
              <a:srgbClr val="EFEFEF"/>
            </a:solidFill>
            <a:prstDash val="solid"/>
            <a:round/>
            <a:headEnd type="none" w="med" len="med"/>
            <a:tailEnd type="none" w="med" len="med"/>
          </a:ln>
        </p:spPr>
      </p:cxnSp>
      <p:sp>
        <p:nvSpPr>
          <p:cNvPr id="449" name="Google Shape;449;p69"/>
          <p:cNvSpPr txBox="1"/>
          <p:nvPr/>
        </p:nvSpPr>
        <p:spPr>
          <a:xfrm>
            <a:off x="1528400" y="673625"/>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8F8DE9"/>
                </a:solidFill>
                <a:latin typeface="Assistant"/>
                <a:ea typeface="Assistant"/>
                <a:cs typeface="Assistant"/>
                <a:sym typeface="Assistant"/>
              </a:rPr>
              <a:t>Intervention to create behavioral change: </a:t>
            </a:r>
            <a:r>
              <a:rPr lang="en" sz="1600" b="1">
                <a:solidFill>
                  <a:srgbClr val="8F8DE9"/>
                </a:solidFill>
                <a:latin typeface="Assistant"/>
                <a:ea typeface="Assistant"/>
                <a:cs typeface="Assistant"/>
                <a:sym typeface="Assistant"/>
              </a:rPr>
              <a:t>shrinking digital literacy disparities</a:t>
            </a:r>
            <a:endParaRPr sz="1600" b="1">
              <a:solidFill>
                <a:srgbClr val="8F8DE9"/>
              </a:solidFill>
              <a:latin typeface="Assistant"/>
              <a:ea typeface="Assistant"/>
              <a:cs typeface="Assistant"/>
              <a:sym typeface="Assistant"/>
            </a:endParaRPr>
          </a:p>
          <a:p>
            <a:pPr marL="0" lvl="0" indent="0" algn="l" rtl="0">
              <a:spcBef>
                <a:spcPts val="0"/>
              </a:spcBef>
              <a:spcAft>
                <a:spcPts val="0"/>
              </a:spcAft>
              <a:buNone/>
            </a:pPr>
            <a:r>
              <a:rPr lang="en" sz="1600">
                <a:solidFill>
                  <a:srgbClr val="272727"/>
                </a:solidFill>
                <a:latin typeface="Assistant"/>
                <a:ea typeface="Assistant"/>
                <a:cs typeface="Assistant"/>
                <a:sym typeface="Assistant"/>
              </a:rPr>
              <a:t>Stage A: An RCT field study to evaluate the effectiveness of policy tools</a:t>
            </a:r>
            <a:endParaRPr sz="1600">
              <a:solidFill>
                <a:srgbClr val="F8766D"/>
              </a:solidFill>
              <a:latin typeface="Assistant"/>
              <a:ea typeface="Assistant"/>
              <a:cs typeface="Assistant"/>
              <a:sym typeface="Assistant"/>
            </a:endParaRPr>
          </a:p>
        </p:txBody>
      </p:sp>
      <p:sp>
        <p:nvSpPr>
          <p:cNvPr id="450" name="Google Shape;450;p69"/>
          <p:cNvSpPr/>
          <p:nvPr/>
        </p:nvSpPr>
        <p:spPr>
          <a:xfrm>
            <a:off x="8380850" y="703625"/>
            <a:ext cx="371100" cy="371100"/>
          </a:xfrm>
          <a:prstGeom prst="ellipse">
            <a:avLst/>
          </a:prstGeom>
          <a:solidFill>
            <a:srgbClr val="EFE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8F8DE9"/>
                </a:solidFill>
                <a:latin typeface="Assistant"/>
                <a:ea typeface="Assistant"/>
                <a:cs typeface="Assistant"/>
                <a:sym typeface="Assistant"/>
              </a:rPr>
              <a:t>1</a:t>
            </a:r>
            <a:endParaRPr>
              <a:solidFill>
                <a:srgbClr val="8F8DE9"/>
              </a:solidFill>
            </a:endParaRPr>
          </a:p>
        </p:txBody>
      </p:sp>
      <p:sp>
        <p:nvSpPr>
          <p:cNvPr id="451" name="Google Shape;451;p69"/>
          <p:cNvSpPr txBox="1"/>
          <p:nvPr/>
        </p:nvSpPr>
        <p:spPr>
          <a:xfrm>
            <a:off x="196575" y="1736350"/>
            <a:ext cx="40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2" name="Google Shape;452;p69"/>
          <p:cNvSpPr txBox="1"/>
          <p:nvPr/>
        </p:nvSpPr>
        <p:spPr>
          <a:xfrm>
            <a:off x="727874" y="2403875"/>
            <a:ext cx="2639069" cy="21851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dirty="0"/>
              <a:t>We collected for you the most commonly used services in this store</a:t>
            </a: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Clr>
                <a:schemeClr val="dk1"/>
              </a:buClr>
              <a:buSzPts val="1100"/>
              <a:buFont typeface="Arial"/>
              <a:buNone/>
            </a:pPr>
            <a:r>
              <a:rPr lang="en" sz="400" dirty="0">
                <a:solidFill>
                  <a:schemeClr val="dk1"/>
                </a:solidFill>
              </a:rPr>
              <a:t>Israel Postal Service: Make an appointment at the postal branch near your home. Make an appointment in a click.</a:t>
            </a:r>
            <a:endParaRPr sz="400" dirty="0">
              <a:solidFill>
                <a:schemeClr val="dk1"/>
              </a:solidFill>
            </a:endParaRPr>
          </a:p>
          <a:p>
            <a:pPr marL="0" lvl="0" indent="0" algn="l" rtl="0">
              <a:spcBef>
                <a:spcPts val="0"/>
              </a:spcBef>
              <a:spcAft>
                <a:spcPts val="0"/>
              </a:spcAft>
              <a:buClr>
                <a:schemeClr val="dk1"/>
              </a:buClr>
              <a:buSzPts val="1100"/>
              <a:buFont typeface="Arial"/>
              <a:buNone/>
            </a:pPr>
            <a:r>
              <a:rPr lang="en" sz="400" dirty="0">
                <a:solidFill>
                  <a:schemeClr val="dk1"/>
                </a:solidFill>
              </a:rPr>
              <a:t>Israel Electric Company: Pay electricity bills at the press of a button. Pay electricity bills.</a:t>
            </a:r>
            <a:endParaRPr sz="400" dirty="0">
              <a:solidFill>
                <a:schemeClr val="dk1"/>
              </a:solidFill>
            </a:endParaRPr>
          </a:p>
          <a:p>
            <a:pPr marL="0" lvl="0" indent="0" algn="l" rtl="0">
              <a:spcBef>
                <a:spcPts val="0"/>
              </a:spcBef>
              <a:spcAft>
                <a:spcPts val="0"/>
              </a:spcAft>
              <a:buClr>
                <a:schemeClr val="dk1"/>
              </a:buClr>
              <a:buSzPts val="1100"/>
              <a:buFont typeface="Arial"/>
              <a:buNone/>
            </a:pPr>
            <a:r>
              <a:rPr lang="en" sz="400" dirty="0">
                <a:solidFill>
                  <a:schemeClr val="dk1"/>
                </a:solidFill>
              </a:rPr>
              <a:t>National Insurance Institute: Hundreds of forms and services for the NII in one place. Click to receive service.</a:t>
            </a:r>
            <a:endParaRPr sz="400" dirty="0">
              <a:solidFill>
                <a:schemeClr val="dk1"/>
              </a:solidFill>
            </a:endParaRPr>
          </a:p>
          <a:p>
            <a:pPr marL="0" lvl="0" indent="0" algn="l" rtl="0">
              <a:spcBef>
                <a:spcPts val="0"/>
              </a:spcBef>
              <a:spcAft>
                <a:spcPts val="0"/>
              </a:spcAft>
              <a:buClr>
                <a:schemeClr val="dk1"/>
              </a:buClr>
              <a:buSzPts val="1100"/>
              <a:buFont typeface="Arial"/>
              <a:buNone/>
            </a:pPr>
            <a:r>
              <a:rPr lang="en" sz="400" dirty="0">
                <a:solidFill>
                  <a:schemeClr val="dk1"/>
                </a:solidFill>
              </a:rPr>
              <a:t>Kol Zchut: Are you eligible for rights you have not made use of? Enter to check now. The 10 rights that are important for you to know.</a:t>
            </a:r>
            <a:endParaRPr sz="4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a:p>
            <a:pPr marL="0" lvl="0" indent="0" algn="l" rtl="0">
              <a:spcBef>
                <a:spcPts val="0"/>
              </a:spcBef>
              <a:spcAft>
                <a:spcPts val="0"/>
              </a:spcAft>
              <a:buNone/>
            </a:pPr>
            <a:endParaRPr sz="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2"/>
          <p:cNvSpPr txBox="1"/>
          <p:nvPr/>
        </p:nvSpPr>
        <p:spPr>
          <a:xfrm>
            <a:off x="2152050" y="1898175"/>
            <a:ext cx="4839900" cy="9696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Clr>
                <a:schemeClr val="dk1"/>
              </a:buClr>
              <a:buSzPts val="1100"/>
              <a:buFont typeface="Arial"/>
              <a:buNone/>
            </a:pPr>
            <a:r>
              <a:rPr lang="en" sz="3600">
                <a:solidFill>
                  <a:srgbClr val="272727"/>
                </a:solidFill>
                <a:latin typeface="Assistant SemiBold"/>
                <a:ea typeface="Assistant SemiBold"/>
                <a:cs typeface="Assistant SemiBold"/>
                <a:sym typeface="Assistant SemiBold"/>
              </a:rPr>
              <a:t>1</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Education</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0"/>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Assistant SemiBold"/>
                <a:ea typeface="Assistant SemiBold"/>
                <a:cs typeface="Assistant SemiBold"/>
                <a:sym typeface="Assistant SemiBold"/>
              </a:rPr>
              <a:t>Expanding digital literacy among excluded populations: Government Decision 260</a:t>
            </a:r>
            <a:endParaRPr sz="1200">
              <a:latin typeface="Assistant SemiBold"/>
              <a:ea typeface="Assistant SemiBold"/>
              <a:cs typeface="Assistant SemiBold"/>
              <a:sym typeface="Assistant SemiBold"/>
            </a:endParaRPr>
          </a:p>
        </p:txBody>
      </p:sp>
      <p:cxnSp>
        <p:nvCxnSpPr>
          <p:cNvPr id="458" name="Google Shape;458;p70"/>
          <p:cNvCxnSpPr/>
          <p:nvPr/>
        </p:nvCxnSpPr>
        <p:spPr>
          <a:xfrm>
            <a:off x="7768913" y="1959100"/>
            <a:ext cx="0" cy="3191700"/>
          </a:xfrm>
          <a:prstGeom prst="straightConnector1">
            <a:avLst/>
          </a:prstGeom>
          <a:noFill/>
          <a:ln w="9525" cap="flat" cmpd="sng">
            <a:solidFill>
              <a:srgbClr val="8F8DE9"/>
            </a:solidFill>
            <a:prstDash val="dash"/>
            <a:round/>
            <a:headEnd type="none" w="med" len="med"/>
            <a:tailEnd type="none" w="med" len="med"/>
          </a:ln>
        </p:spPr>
      </p:cxnSp>
      <p:sp>
        <p:nvSpPr>
          <p:cNvPr id="459" name="Google Shape;459;p70"/>
          <p:cNvSpPr txBox="1"/>
          <p:nvPr/>
        </p:nvSpPr>
        <p:spPr>
          <a:xfrm>
            <a:off x="7845125" y="1812221"/>
            <a:ext cx="10488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200">
                <a:solidFill>
                  <a:srgbClr val="2D2D2D"/>
                </a:solidFill>
                <a:latin typeface="Assistant Medium"/>
                <a:ea typeface="Assistant Medium"/>
                <a:cs typeface="Assistant Medium"/>
                <a:sym typeface="Assistant Medium"/>
              </a:rPr>
              <a:t>July-September  2020</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Clr>
                <a:schemeClr val="dk1"/>
              </a:buClr>
              <a:buSzPts val="1100"/>
              <a:buFont typeface="Arial"/>
              <a:buNone/>
            </a:pP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460" name="Google Shape;460;p70"/>
          <p:cNvSpPr/>
          <p:nvPr/>
        </p:nvSpPr>
        <p:spPr>
          <a:xfrm>
            <a:off x="7704863" y="1882900"/>
            <a:ext cx="128100" cy="131400"/>
          </a:xfrm>
          <a:prstGeom prst="flowChartConnector">
            <a:avLst/>
          </a:prstGeom>
          <a:solidFill>
            <a:srgbClr val="8F8D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0"/>
          <p:cNvSpPr txBox="1"/>
          <p:nvPr/>
        </p:nvSpPr>
        <p:spPr>
          <a:xfrm>
            <a:off x="3764225" y="1812225"/>
            <a:ext cx="3813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Developing a tool for measuring programs to promote digital literacy among Arab, Haredi, and elderly citizens</a:t>
            </a:r>
            <a:endParaRPr sz="1200" b="1">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The tool measures aspects connected to participants’ views (of their ability to perform various tasks, their subjective evaluation of their knowledge level…) and examines performance of tasks that require various literary levels through dedicated tests.</a:t>
            </a:r>
            <a:endParaRPr sz="1200" b="1">
              <a:solidFill>
                <a:srgbClr val="2D2D2D"/>
              </a:solidFill>
              <a:latin typeface="Assistant"/>
              <a:ea typeface="Assistant"/>
              <a:cs typeface="Assistant"/>
              <a:sym typeface="Assistant"/>
            </a:endParaRPr>
          </a:p>
        </p:txBody>
      </p:sp>
      <p:sp>
        <p:nvSpPr>
          <p:cNvPr id="462" name="Google Shape;462;p70"/>
          <p:cNvSpPr txBox="1"/>
          <p:nvPr/>
        </p:nvSpPr>
        <p:spPr>
          <a:xfrm>
            <a:off x="7845277" y="3431840"/>
            <a:ext cx="1048800" cy="7389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August</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463" name="Google Shape;463;p70"/>
          <p:cNvSpPr txBox="1"/>
          <p:nvPr/>
        </p:nvSpPr>
        <p:spPr>
          <a:xfrm>
            <a:off x="3851300" y="3377825"/>
            <a:ext cx="3726000" cy="1242600"/>
          </a:xfrm>
          <a:prstGeom prst="rect">
            <a:avLst/>
          </a:prstGeom>
          <a:solidFill>
            <a:srgbClr val="EFEFFF"/>
          </a:solidFill>
          <a:ln>
            <a:noFill/>
          </a:ln>
        </p:spPr>
        <p:txBody>
          <a:bodyPr spcFirstLastPara="1" wrap="square" lIns="182875" tIns="45700" rIns="457200" bIns="45700" anchor="ctr" anchorCtr="0">
            <a:noAutofit/>
          </a:bodyPr>
          <a:lstStyle/>
          <a:p>
            <a:pPr marL="0" marR="0" lvl="0" indent="0" algn="l" rtl="0">
              <a:lnSpc>
                <a:spcPct val="100000"/>
              </a:lnSpc>
              <a:spcBef>
                <a:spcPts val="100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We assisted in characterizing and developing a dashboard that was in</a:t>
            </a:r>
            <a:r>
              <a:rPr lang="en-US" sz="1000" b="1" dirty="0" err="1">
                <a:solidFill>
                  <a:srgbClr val="2D2D2D"/>
                </a:solidFill>
                <a:latin typeface="Assistant"/>
                <a:ea typeface="Assistant"/>
                <a:cs typeface="Assistant"/>
                <a:sym typeface="Assistant"/>
              </a:rPr>
              <a:t>corporated</a:t>
            </a:r>
            <a:r>
              <a:rPr lang="en-US" sz="1000" b="1" dirty="0">
                <a:solidFill>
                  <a:srgbClr val="2D2D2D"/>
                </a:solidFill>
                <a:latin typeface="Assistant"/>
                <a:ea typeface="Assistant"/>
                <a:cs typeface="Assistant"/>
                <a:sym typeface="Assistant"/>
              </a:rPr>
              <a:t> by </a:t>
            </a:r>
            <a:r>
              <a:rPr lang="en" sz="1000" b="1" dirty="0">
                <a:solidFill>
                  <a:srgbClr val="2D2D2D"/>
                </a:solidFill>
                <a:latin typeface="Assistant"/>
                <a:ea typeface="Assistant"/>
                <a:cs typeface="Assistant"/>
                <a:sym typeface="Assistant"/>
              </a:rPr>
              <a:t>and is currently used by the government, which presents the results of measurement from intervention programs to promote literacy in local authorities.</a:t>
            </a:r>
            <a:br>
              <a:rPr lang="en" sz="1000" b="1" dirty="0">
                <a:solidFill>
                  <a:srgbClr val="2D2D2D"/>
                </a:solidFill>
                <a:latin typeface="Assistant"/>
                <a:ea typeface="Assistant"/>
                <a:cs typeface="Assistant"/>
                <a:sym typeface="Assistant"/>
              </a:rPr>
            </a:br>
            <a:r>
              <a:rPr lang="en" sz="1000" dirty="0">
                <a:solidFill>
                  <a:srgbClr val="2D2D2D"/>
                </a:solidFill>
                <a:latin typeface="Assistant"/>
                <a:ea typeface="Assistant"/>
                <a:cs typeface="Assistant"/>
                <a:sym typeface="Assistant"/>
              </a:rPr>
              <a:t>The dashboard serves the Digital Israel staff and 100 local authorities that will participate in these programs.</a:t>
            </a:r>
            <a:endParaRPr sz="1000" b="1" dirty="0">
              <a:solidFill>
                <a:srgbClr val="2D2D2D"/>
              </a:solidFill>
              <a:latin typeface="Assistant"/>
              <a:ea typeface="Assistant"/>
              <a:cs typeface="Assistant"/>
              <a:sym typeface="Assistant"/>
            </a:endParaRPr>
          </a:p>
        </p:txBody>
      </p:sp>
      <p:sp>
        <p:nvSpPr>
          <p:cNvPr id="464" name="Google Shape;464;p70"/>
          <p:cNvSpPr/>
          <p:nvPr/>
        </p:nvSpPr>
        <p:spPr>
          <a:xfrm>
            <a:off x="7704863" y="3502509"/>
            <a:ext cx="128100" cy="131400"/>
          </a:xfrm>
          <a:prstGeom prst="flowChartConnector">
            <a:avLst/>
          </a:prstGeom>
          <a:solidFill>
            <a:srgbClr val="8F8D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p70"/>
          <p:cNvPicPr preferRelativeResize="0"/>
          <p:nvPr/>
        </p:nvPicPr>
        <p:blipFill>
          <a:blip r:embed="rId3">
            <a:alphaModFix/>
          </a:blip>
          <a:stretch>
            <a:fillRect/>
          </a:stretch>
        </p:blipFill>
        <p:spPr>
          <a:xfrm>
            <a:off x="7231250" y="3474610"/>
            <a:ext cx="217725" cy="217725"/>
          </a:xfrm>
          <a:prstGeom prst="rect">
            <a:avLst/>
          </a:prstGeom>
          <a:noFill/>
          <a:ln>
            <a:noFill/>
          </a:ln>
          <a:effectLst>
            <a:outerShdw blurRad="114300" dist="66675" dir="5400000" algn="bl" rotWithShape="0">
              <a:srgbClr val="8F8DE9"/>
            </a:outerShdw>
          </a:effectLst>
        </p:spPr>
      </p:pic>
      <p:sp>
        <p:nvSpPr>
          <p:cNvPr id="466" name="Google Shape;466;p70"/>
          <p:cNvSpPr/>
          <p:nvPr/>
        </p:nvSpPr>
        <p:spPr>
          <a:xfrm>
            <a:off x="381475" y="1687750"/>
            <a:ext cx="2650500" cy="2701200"/>
          </a:xfrm>
          <a:prstGeom prst="roundRect">
            <a:avLst>
              <a:gd name="adj" fmla="val 8645"/>
            </a:avLst>
          </a:prstGeom>
          <a:solidFill>
            <a:srgbClr val="FFFFFF"/>
          </a:solidFill>
          <a:ln>
            <a:noFill/>
          </a:ln>
          <a:effectLst>
            <a:outerShdw blurRad="200025" dist="57150" dir="5400000" algn="bl" rotWithShape="0">
              <a:srgbClr val="8F8DE9">
                <a:alpha val="17000"/>
              </a:srgbClr>
            </a:outerShdw>
          </a:effectLst>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a:solidFill>
                  <a:schemeClr val="dk1"/>
                </a:solidFill>
                <a:latin typeface="Assistant"/>
                <a:ea typeface="Assistant"/>
                <a:cs typeface="Assistant"/>
                <a:sym typeface="Assistant"/>
              </a:rPr>
              <a:t>"...The government sees importance in promoting proper solutions for populations that face difficulty using digital services, and thus a team will be formed led jointly by Digital Israel and the Computing Authority, with the participation of the Budgets Department in the Finance Ministry and the Prime Minister’s Office. The team will formulate a program within 30 days </a:t>
            </a:r>
            <a:r>
              <a:rPr lang="en" sz="800">
                <a:solidFill>
                  <a:schemeClr val="dk1"/>
                </a:solidFill>
                <a:highlight>
                  <a:srgbClr val="EFEFFF"/>
                </a:highlight>
                <a:latin typeface="Assistant"/>
                <a:ea typeface="Assistant"/>
                <a:cs typeface="Assistant"/>
                <a:sym typeface="Assistant"/>
              </a:rPr>
              <a:t>aimed at making currently accessible the digital government services in the government personal space for populations lacking digital literacy and lacking digital facilities…”</a:t>
            </a:r>
            <a:endParaRPr sz="800">
              <a:solidFill>
                <a:schemeClr val="dk1"/>
              </a:solidFill>
              <a:highlight>
                <a:srgbClr val="EFEFFF"/>
              </a:highlight>
              <a:latin typeface="Assistant"/>
              <a:ea typeface="Assistant"/>
              <a:cs typeface="Assistant"/>
              <a:sym typeface="Assistant"/>
            </a:endParaRPr>
          </a:p>
          <a:p>
            <a:pPr marL="0" lvl="0" indent="0" algn="l" rtl="0">
              <a:lnSpc>
                <a:spcPct val="115000"/>
              </a:lnSpc>
              <a:spcBef>
                <a:spcPts val="1700"/>
              </a:spcBef>
              <a:spcAft>
                <a:spcPts val="1700"/>
              </a:spcAft>
              <a:buNone/>
            </a:pPr>
            <a:r>
              <a:rPr lang="en" sz="800" b="1">
                <a:solidFill>
                  <a:schemeClr val="dk1"/>
                </a:solidFill>
                <a:latin typeface="Assistant"/>
                <a:ea typeface="Assistant"/>
                <a:cs typeface="Assistant"/>
                <a:sym typeface="Assistant"/>
              </a:rPr>
              <a:t>“Deciding” - A program to accelerate digital services to the public and promote digital learning, 2021</a:t>
            </a:r>
            <a:endParaRPr sz="1000" b="1">
              <a:solidFill>
                <a:schemeClr val="dk1"/>
              </a:solidFill>
              <a:latin typeface="Assistant"/>
              <a:ea typeface="Assistant"/>
              <a:cs typeface="Assistant"/>
              <a:sym typeface="Assistant"/>
            </a:endParaRPr>
          </a:p>
        </p:txBody>
      </p:sp>
      <p:sp>
        <p:nvSpPr>
          <p:cNvPr id="467" name="Google Shape;467;p70"/>
          <p:cNvSpPr txBox="1"/>
          <p:nvPr/>
        </p:nvSpPr>
        <p:spPr>
          <a:xfrm>
            <a:off x="381475" y="673625"/>
            <a:ext cx="78918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8F8DE9"/>
                </a:solidFill>
                <a:latin typeface="Assistant"/>
                <a:ea typeface="Assistant"/>
                <a:cs typeface="Assistant"/>
                <a:sym typeface="Assistant"/>
              </a:rPr>
              <a:t>Learning and building supportive policy tools: </a:t>
            </a:r>
            <a:r>
              <a:rPr lang="en" sz="1600" b="1">
                <a:solidFill>
                  <a:srgbClr val="8F8DE9"/>
                </a:solidFill>
                <a:latin typeface="Assistant"/>
                <a:ea typeface="Assistant"/>
                <a:cs typeface="Assistant"/>
                <a:sym typeface="Assistant"/>
              </a:rPr>
              <a:t>Shrinking digital literacy gaps</a:t>
            </a:r>
            <a:endParaRPr sz="1600" b="1">
              <a:solidFill>
                <a:srgbClr val="8F8DE9"/>
              </a:solidFill>
              <a:latin typeface="Assistant"/>
              <a:ea typeface="Assistant"/>
              <a:cs typeface="Assistant"/>
              <a:sym typeface="Assistant"/>
            </a:endParaRPr>
          </a:p>
          <a:p>
            <a:pPr marL="0" lvl="0" indent="0" algn="l" rtl="0">
              <a:spcBef>
                <a:spcPts val="0"/>
              </a:spcBef>
              <a:spcAft>
                <a:spcPts val="0"/>
              </a:spcAft>
              <a:buNone/>
            </a:pPr>
            <a:r>
              <a:rPr lang="en" sz="1600">
                <a:solidFill>
                  <a:srgbClr val="272727"/>
                </a:solidFill>
                <a:latin typeface="Assistant"/>
                <a:ea typeface="Assistant"/>
                <a:cs typeface="Assistant"/>
                <a:sym typeface="Assistant"/>
              </a:rPr>
              <a:t>Stage B: Developing measurement tools in local authorities and presenting a picture of the situation through a dedicated policy tool for municipal decision-makers</a:t>
            </a:r>
            <a:endParaRPr sz="1600">
              <a:solidFill>
                <a:srgbClr val="8F8DE9"/>
              </a:solidFill>
              <a:latin typeface="Assistant"/>
              <a:ea typeface="Assistant"/>
              <a:cs typeface="Assistant"/>
              <a:sym typeface="Assistant"/>
            </a:endParaRPr>
          </a:p>
        </p:txBody>
      </p:sp>
      <p:sp>
        <p:nvSpPr>
          <p:cNvPr id="468" name="Google Shape;468;p70"/>
          <p:cNvSpPr/>
          <p:nvPr/>
        </p:nvSpPr>
        <p:spPr>
          <a:xfrm>
            <a:off x="8380850" y="703625"/>
            <a:ext cx="371100" cy="371100"/>
          </a:xfrm>
          <a:prstGeom prst="ellipse">
            <a:avLst/>
          </a:prstGeom>
          <a:solidFill>
            <a:srgbClr val="EFE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8F8DE9"/>
                </a:solidFill>
                <a:latin typeface="Assistant"/>
                <a:ea typeface="Assistant"/>
                <a:cs typeface="Assistant"/>
                <a:sym typeface="Assistant"/>
              </a:rPr>
              <a:t>2</a:t>
            </a:r>
            <a:endParaRPr>
              <a:solidFill>
                <a:srgbClr val="8F8DE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1"/>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6</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Urban Renewal</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2"/>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a:latin typeface="Assistant SemiBold"/>
                <a:ea typeface="Assistant SemiBold"/>
                <a:cs typeface="Assistant SemiBold"/>
                <a:sym typeface="Assistant SemiBold"/>
              </a:rPr>
              <a:t>Encouraging urban renewal: 2021 Arrangements Law</a:t>
            </a:r>
            <a:endParaRPr sz="1200">
              <a:latin typeface="Assistant SemiBold"/>
              <a:ea typeface="Assistant SemiBold"/>
              <a:cs typeface="Assistant SemiBold"/>
              <a:sym typeface="Assistant SemiBold"/>
            </a:endParaRPr>
          </a:p>
        </p:txBody>
      </p:sp>
      <p:sp>
        <p:nvSpPr>
          <p:cNvPr id="479" name="Google Shape;479;p72"/>
          <p:cNvSpPr txBox="1"/>
          <p:nvPr/>
        </p:nvSpPr>
        <p:spPr>
          <a:xfrm>
            <a:off x="3383850" y="1555575"/>
            <a:ext cx="5339700" cy="1262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a:solidFill>
                  <a:srgbClr val="272727"/>
                </a:solidFill>
                <a:latin typeface="Assistant"/>
                <a:ea typeface="Assistant"/>
                <a:cs typeface="Assistant"/>
                <a:sym typeface="Assistant"/>
              </a:rPr>
              <a:t>The study showed that the uncertainty stemming from the long amount of time the process takes is the most threatening and influential factor on the decision to join an evacuation-construction project.</a:t>
            </a:r>
            <a:endParaRPr>
              <a:solidFill>
                <a:srgbClr val="272727"/>
              </a:solidFill>
              <a:latin typeface="Assistant"/>
              <a:ea typeface="Assistant"/>
              <a:cs typeface="Assistant"/>
              <a:sym typeface="Assistant"/>
            </a:endParaRPr>
          </a:p>
          <a:p>
            <a:pPr marL="0" lvl="0" indent="0" algn="l" rtl="0">
              <a:spcBef>
                <a:spcPts val="0"/>
              </a:spcBef>
              <a:spcAft>
                <a:spcPts val="0"/>
              </a:spcAft>
              <a:buNone/>
            </a:pPr>
            <a:r>
              <a:rPr lang="en" b="1">
                <a:solidFill>
                  <a:srgbClr val="52B788"/>
                </a:solidFill>
                <a:latin typeface="Assistant"/>
                <a:ea typeface="Assistant"/>
                <a:cs typeface="Assistant"/>
                <a:sym typeface="Assistant"/>
              </a:rPr>
              <a:t>The Arrangements Law makes processes shorter and more efficient in order to increase certainty, through several tools:</a:t>
            </a:r>
            <a:endParaRPr b="1">
              <a:solidFill>
                <a:srgbClr val="52B788"/>
              </a:solidFill>
              <a:latin typeface="Assistant"/>
              <a:ea typeface="Assistant"/>
              <a:cs typeface="Assistant"/>
              <a:sym typeface="Assistant"/>
            </a:endParaRPr>
          </a:p>
        </p:txBody>
      </p:sp>
      <p:grpSp>
        <p:nvGrpSpPr>
          <p:cNvPr id="480" name="Google Shape;480;p72"/>
          <p:cNvGrpSpPr/>
          <p:nvPr/>
        </p:nvGrpSpPr>
        <p:grpSpPr>
          <a:xfrm>
            <a:off x="6748576" y="2785075"/>
            <a:ext cx="1975023" cy="1779800"/>
            <a:chOff x="6636375" y="2785075"/>
            <a:chExt cx="2087100" cy="1779800"/>
          </a:xfrm>
        </p:grpSpPr>
        <p:sp>
          <p:nvSpPr>
            <p:cNvPr id="481" name="Google Shape;481;p72"/>
            <p:cNvSpPr/>
            <p:nvPr/>
          </p:nvSpPr>
          <p:spPr>
            <a:xfrm>
              <a:off x="6636375" y="2959575"/>
              <a:ext cx="2087100" cy="1605300"/>
            </a:xfrm>
            <a:prstGeom prst="roundRect">
              <a:avLst>
                <a:gd name="adj" fmla="val 16667"/>
              </a:avLst>
            </a:prstGeom>
            <a:solidFill>
              <a:srgbClr val="E7FFF4"/>
            </a:solid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Limiting the amount of time for a plan to be accepted and setting deadlines for its approval in the local planning committee</a:t>
              </a:r>
              <a:endParaRPr sz="1300">
                <a:latin typeface="Assistant Medium"/>
                <a:ea typeface="Assistant Medium"/>
                <a:cs typeface="Assistant Medium"/>
                <a:sym typeface="Assistant Medium"/>
              </a:endParaRPr>
            </a:p>
          </p:txBody>
        </p:sp>
        <p:sp>
          <p:nvSpPr>
            <p:cNvPr id="482" name="Google Shape;482;p72"/>
            <p:cNvSpPr/>
            <p:nvPr/>
          </p:nvSpPr>
          <p:spPr>
            <a:xfrm>
              <a:off x="7487925"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1</a:t>
              </a:r>
              <a:endParaRPr sz="1100" b="1">
                <a:solidFill>
                  <a:srgbClr val="FFFFFF"/>
                </a:solidFill>
                <a:latin typeface="Assistant"/>
                <a:ea typeface="Assistant"/>
                <a:cs typeface="Assistant"/>
                <a:sym typeface="Assistant"/>
              </a:endParaRPr>
            </a:p>
          </p:txBody>
        </p:sp>
      </p:grpSp>
      <p:grpSp>
        <p:nvGrpSpPr>
          <p:cNvPr id="483" name="Google Shape;483;p72"/>
          <p:cNvGrpSpPr/>
          <p:nvPr/>
        </p:nvGrpSpPr>
        <p:grpSpPr>
          <a:xfrm>
            <a:off x="4645044" y="2785075"/>
            <a:ext cx="1975023" cy="1779800"/>
            <a:chOff x="4332925" y="2785075"/>
            <a:chExt cx="2087100" cy="1779800"/>
          </a:xfrm>
        </p:grpSpPr>
        <p:sp>
          <p:nvSpPr>
            <p:cNvPr id="484" name="Google Shape;484;p72"/>
            <p:cNvSpPr/>
            <p:nvPr/>
          </p:nvSpPr>
          <p:spPr>
            <a:xfrm>
              <a:off x="4332925" y="2959575"/>
              <a:ext cx="2087100" cy="1605300"/>
            </a:xfrm>
            <a:prstGeom prst="roundRect">
              <a:avLst>
                <a:gd name="adj" fmla="val 16667"/>
              </a:avLst>
            </a:prstGeom>
            <a:solidFill>
              <a:srgbClr val="E7FFF4"/>
            </a:solid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Decreasing the size of the majority needed to sue a resident who rejects a renewal plan</a:t>
              </a:r>
              <a:endParaRPr sz="1100">
                <a:solidFill>
                  <a:srgbClr val="2D2D2D"/>
                </a:solidFill>
                <a:latin typeface="Assistant Medium"/>
                <a:ea typeface="Assistant Medium"/>
                <a:cs typeface="Assistant Medium"/>
                <a:sym typeface="Assistant Medium"/>
              </a:endParaRPr>
            </a:p>
          </p:txBody>
        </p:sp>
        <p:sp>
          <p:nvSpPr>
            <p:cNvPr id="485" name="Google Shape;485;p72"/>
            <p:cNvSpPr/>
            <p:nvPr/>
          </p:nvSpPr>
          <p:spPr>
            <a:xfrm>
              <a:off x="5184475"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2</a:t>
              </a:r>
              <a:endParaRPr sz="1100" b="1">
                <a:solidFill>
                  <a:srgbClr val="FFFFFF"/>
                </a:solidFill>
                <a:latin typeface="Assistant"/>
                <a:ea typeface="Assistant"/>
                <a:cs typeface="Assistant"/>
                <a:sym typeface="Assistant"/>
              </a:endParaRPr>
            </a:p>
          </p:txBody>
        </p:sp>
      </p:grpSp>
      <p:grpSp>
        <p:nvGrpSpPr>
          <p:cNvPr id="486" name="Google Shape;486;p72"/>
          <p:cNvGrpSpPr/>
          <p:nvPr/>
        </p:nvGrpSpPr>
        <p:grpSpPr>
          <a:xfrm>
            <a:off x="2541511" y="2785075"/>
            <a:ext cx="1975023" cy="1779800"/>
            <a:chOff x="2127200" y="2785075"/>
            <a:chExt cx="2087100" cy="1779800"/>
          </a:xfrm>
        </p:grpSpPr>
        <p:sp>
          <p:nvSpPr>
            <p:cNvPr id="487" name="Google Shape;487;p72"/>
            <p:cNvSpPr/>
            <p:nvPr/>
          </p:nvSpPr>
          <p:spPr>
            <a:xfrm>
              <a:off x="2127200" y="2959575"/>
              <a:ext cx="2087100" cy="1605300"/>
            </a:xfrm>
            <a:prstGeom prst="roundRect">
              <a:avLst>
                <a:gd name="adj" fmla="val 16667"/>
              </a:avLst>
            </a:prstGeom>
            <a:solidFill>
              <a:srgbClr val="E7FFF4"/>
            </a:solid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Transferring authorities to additional entities: creating a government team for hurrying processes, and a commitment by the local authority to approve authorization requests within 90 days</a:t>
              </a:r>
              <a:endParaRPr sz="1100">
                <a:solidFill>
                  <a:srgbClr val="2D2D2D"/>
                </a:solidFill>
                <a:latin typeface="Assistant Medium"/>
                <a:ea typeface="Assistant Medium"/>
                <a:cs typeface="Assistant Medium"/>
                <a:sym typeface="Assistant Medium"/>
              </a:endParaRPr>
            </a:p>
          </p:txBody>
        </p:sp>
        <p:sp>
          <p:nvSpPr>
            <p:cNvPr id="488" name="Google Shape;488;p72"/>
            <p:cNvSpPr/>
            <p:nvPr/>
          </p:nvSpPr>
          <p:spPr>
            <a:xfrm>
              <a:off x="2978750"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3</a:t>
              </a:r>
              <a:endParaRPr sz="1100" b="1">
                <a:solidFill>
                  <a:srgbClr val="FFFFFF"/>
                </a:solidFill>
                <a:latin typeface="Assistant"/>
                <a:ea typeface="Assistant"/>
                <a:cs typeface="Assistant"/>
                <a:sym typeface="Assistant"/>
              </a:endParaRPr>
            </a:p>
          </p:txBody>
        </p:sp>
      </p:grpSp>
      <p:grpSp>
        <p:nvGrpSpPr>
          <p:cNvPr id="489" name="Google Shape;489;p72"/>
          <p:cNvGrpSpPr/>
          <p:nvPr/>
        </p:nvGrpSpPr>
        <p:grpSpPr>
          <a:xfrm>
            <a:off x="437979" y="2785075"/>
            <a:ext cx="1975023" cy="1779800"/>
            <a:chOff x="438000" y="2785075"/>
            <a:chExt cx="2087100" cy="1779800"/>
          </a:xfrm>
        </p:grpSpPr>
        <p:sp>
          <p:nvSpPr>
            <p:cNvPr id="490" name="Google Shape;490;p72"/>
            <p:cNvSpPr/>
            <p:nvPr/>
          </p:nvSpPr>
          <p:spPr>
            <a:xfrm>
              <a:off x="438000" y="2959575"/>
              <a:ext cx="2087100" cy="1605300"/>
            </a:xfrm>
            <a:prstGeom prst="roundRect">
              <a:avLst>
                <a:gd name="adj" fmla="val 16667"/>
              </a:avLst>
            </a:prstGeom>
            <a:solidFill>
              <a:srgbClr val="E7FFF4"/>
            </a:solidFill>
            <a:ln>
              <a:noFill/>
            </a:ln>
          </p:spPr>
          <p:txBody>
            <a:bodyPr spcFirstLastPara="1" wrap="square" lIns="0" tIns="91425" rIns="0" bIns="91425" anchor="ctr" anchorCtr="0">
              <a:noAutofit/>
            </a:bodyPr>
            <a:lstStyle/>
            <a:p>
              <a:pPr marL="0" lvl="0" indent="0" algn="ctr" rtl="0">
                <a:spcBef>
                  <a:spcPts val="1000"/>
                </a:spcBef>
                <a:spcAft>
                  <a:spcPts val="0"/>
                </a:spcAft>
                <a:buNone/>
              </a:pPr>
              <a:r>
                <a:rPr lang="en" sz="1100">
                  <a:solidFill>
                    <a:srgbClr val="2D2D2D"/>
                  </a:solidFill>
                  <a:latin typeface="Assistant Medium"/>
                  <a:ea typeface="Assistant Medium"/>
                  <a:cs typeface="Assistant Medium"/>
                  <a:sym typeface="Assistant Medium"/>
                </a:rPr>
                <a:t>The real estate tax law and the value-added tax law were amended so as to encourage urban renewal deals and create tax certainty</a:t>
              </a:r>
              <a:endParaRPr sz="1100">
                <a:solidFill>
                  <a:srgbClr val="2D2D2D"/>
                </a:solidFill>
                <a:latin typeface="Assistant Medium"/>
                <a:ea typeface="Assistant Medium"/>
                <a:cs typeface="Assistant Medium"/>
                <a:sym typeface="Assistant Medium"/>
              </a:endParaRPr>
            </a:p>
          </p:txBody>
        </p:sp>
        <p:sp>
          <p:nvSpPr>
            <p:cNvPr id="491" name="Google Shape;491;p72"/>
            <p:cNvSpPr/>
            <p:nvPr/>
          </p:nvSpPr>
          <p:spPr>
            <a:xfrm>
              <a:off x="1289550" y="2785075"/>
              <a:ext cx="384000" cy="365700"/>
            </a:xfrm>
            <a:prstGeom prst="ellipse">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4</a:t>
              </a:r>
              <a:endParaRPr sz="1100" b="1">
                <a:solidFill>
                  <a:srgbClr val="FFFFFF"/>
                </a:solidFill>
                <a:latin typeface="Assistant"/>
                <a:ea typeface="Assistant"/>
                <a:cs typeface="Assistant"/>
                <a:sym typeface="Assistant"/>
              </a:endParaRPr>
            </a:p>
          </p:txBody>
        </p:sp>
      </p:grpSp>
      <p:sp>
        <p:nvSpPr>
          <p:cNvPr id="492" name="Google Shape;492;p72"/>
          <p:cNvSpPr txBox="1"/>
          <p:nvPr/>
        </p:nvSpPr>
        <p:spPr>
          <a:xfrm>
            <a:off x="2328275" y="673625"/>
            <a:ext cx="63945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52B788"/>
                </a:solidFill>
                <a:latin typeface="Assistant"/>
                <a:ea typeface="Assistant"/>
                <a:cs typeface="Assistant"/>
                <a:sym typeface="Assistant"/>
              </a:rPr>
              <a:t>Behavioral policy study: </a:t>
            </a:r>
            <a:r>
              <a:rPr lang="en" sz="1600" b="1">
                <a:solidFill>
                  <a:srgbClr val="52B788"/>
                </a:solidFill>
                <a:latin typeface="Assistant"/>
                <a:ea typeface="Assistant"/>
                <a:cs typeface="Assistant"/>
                <a:sym typeface="Assistant"/>
              </a:rPr>
              <a:t>Expanding the scale of urban renewal projects (2021 Arrangements Law)</a:t>
            </a:r>
            <a:endParaRPr sz="1600">
              <a:solidFill>
                <a:srgbClr val="52B788"/>
              </a:solidFill>
              <a:highlight>
                <a:srgbClr val="BEDAFF"/>
              </a:highlight>
              <a:latin typeface="Assistant"/>
              <a:ea typeface="Assistant"/>
              <a:cs typeface="Assistant"/>
              <a:sym typeface="Assistan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p:nvPr/>
        </p:nvSpPr>
        <p:spPr>
          <a:xfrm>
            <a:off x="1229550" y="1584075"/>
            <a:ext cx="6684900" cy="17523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7</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Finance</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4"/>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a:latin typeface="Assistant SemiBold"/>
                <a:ea typeface="Assistant SemiBold"/>
                <a:cs typeface="Assistant SemiBold"/>
                <a:sym typeface="Assistant SemiBold"/>
              </a:rPr>
              <a:t>Finance</a:t>
            </a:r>
            <a:endParaRPr sz="1200">
              <a:latin typeface="Assistant SemiBold"/>
              <a:ea typeface="Assistant SemiBold"/>
              <a:cs typeface="Assistant SemiBold"/>
              <a:sym typeface="Assistant SemiBold"/>
            </a:endParaRPr>
          </a:p>
        </p:txBody>
      </p:sp>
      <p:sp>
        <p:nvSpPr>
          <p:cNvPr id="503" name="Google Shape;503;p74"/>
          <p:cNvSpPr txBox="1"/>
          <p:nvPr/>
        </p:nvSpPr>
        <p:spPr>
          <a:xfrm>
            <a:off x="2643963" y="1326975"/>
            <a:ext cx="6079387" cy="1184909"/>
          </a:xfrm>
          <a:prstGeom prst="rect">
            <a:avLst/>
          </a:prstGeom>
          <a:noFill/>
          <a:ln>
            <a:noFill/>
          </a:ln>
        </p:spPr>
        <p:txBody>
          <a:bodyPr spcFirstLastPara="1" wrap="square" lIns="0" tIns="91425" rIns="0" bIns="91425" anchor="t" anchorCtr="0">
            <a:spAutoFit/>
          </a:bodyPr>
          <a:lstStyle/>
          <a:p>
            <a:pPr lvl="0"/>
            <a:r>
              <a:rPr lang="en" sz="1300" dirty="0">
                <a:solidFill>
                  <a:srgbClr val="272727"/>
                </a:solidFill>
                <a:latin typeface="Assistant"/>
                <a:ea typeface="Assistant"/>
                <a:cs typeface="Assistant"/>
                <a:sym typeface="Assistant"/>
              </a:rPr>
              <a:t>As part of the reform to expand competitiveness and improve service in the banking system, we developed at the Ministry</a:t>
            </a:r>
            <a:r>
              <a:rPr lang="en-US" sz="1300" dirty="0">
                <a:solidFill>
                  <a:srgbClr val="272727"/>
                </a:solidFill>
                <a:latin typeface="Assistant"/>
                <a:ea typeface="Assistant"/>
                <a:cs typeface="Assistant"/>
                <a:sym typeface="Assistant"/>
              </a:rPr>
              <a:t>of </a:t>
            </a:r>
            <a:r>
              <a:rPr lang="en" sz="1300" dirty="0">
                <a:solidFill>
                  <a:srgbClr val="272727"/>
                </a:solidFill>
                <a:latin typeface="Assistant"/>
                <a:ea typeface="Assistant"/>
                <a:cs typeface="Assistant"/>
                <a:sym typeface="Assistant"/>
              </a:rPr>
              <a:t>Finance’</a:t>
            </a:r>
            <a:r>
              <a:rPr lang="en-US" sz="1300" dirty="0">
                <a:solidFill>
                  <a:srgbClr val="272727"/>
                </a:solidFill>
                <a:latin typeface="Assistant"/>
                <a:ea typeface="Assistant"/>
                <a:cs typeface="Assistant"/>
                <a:sym typeface="Assistant"/>
              </a:rPr>
              <a:t>s</a:t>
            </a:r>
            <a:r>
              <a:rPr lang="en" sz="1300" dirty="0">
                <a:solidFill>
                  <a:srgbClr val="272727"/>
                </a:solidFill>
                <a:latin typeface="Assistant"/>
                <a:ea typeface="Assistant"/>
                <a:cs typeface="Assistant"/>
                <a:sym typeface="Assistant"/>
              </a:rPr>
              <a:t> Budgets Department (along with the Mi</a:t>
            </a:r>
            <a:r>
              <a:rPr lang="en-US" sz="1300" dirty="0" err="1">
                <a:solidFill>
                  <a:srgbClr val="272727"/>
                </a:solidFill>
                <a:latin typeface="Assistant"/>
                <a:ea typeface="Assistant"/>
                <a:cs typeface="Assistant"/>
                <a:sym typeface="Assistant"/>
              </a:rPr>
              <a:t>nistry</a:t>
            </a:r>
            <a:r>
              <a:rPr lang="en-US" sz="1300" dirty="0">
                <a:solidFill>
                  <a:srgbClr val="272727"/>
                </a:solidFill>
                <a:latin typeface="Assistant"/>
                <a:ea typeface="Assistant"/>
                <a:cs typeface="Assistant"/>
                <a:sym typeface="Assistant"/>
              </a:rPr>
              <a:t> of J</a:t>
            </a:r>
            <a:r>
              <a:rPr lang="en" sz="1300" dirty="0">
                <a:solidFill>
                  <a:srgbClr val="272727"/>
                </a:solidFill>
                <a:latin typeface="Assistant"/>
                <a:ea typeface="Assistant"/>
                <a:cs typeface="Assistant"/>
                <a:sym typeface="Assistant"/>
              </a:rPr>
              <a:t>ustice, Bank of Israel, and additional partners) a set of directives to Israel’s banks aimed at minimizing friction and transfer obstacles in the banking system:</a:t>
            </a:r>
            <a:endParaRPr sz="1300" dirty="0">
              <a:solidFill>
                <a:srgbClr val="272727"/>
              </a:solidFill>
              <a:latin typeface="Assistant"/>
              <a:ea typeface="Assistant"/>
              <a:cs typeface="Assistant"/>
              <a:sym typeface="Assistant"/>
            </a:endParaRPr>
          </a:p>
          <a:p>
            <a:pPr marL="0" lvl="0" indent="0" algn="r" rtl="1">
              <a:spcBef>
                <a:spcPts val="0"/>
              </a:spcBef>
              <a:spcAft>
                <a:spcPts val="0"/>
              </a:spcAft>
              <a:buNone/>
            </a:pPr>
            <a:endParaRPr sz="1300" dirty="0">
              <a:solidFill>
                <a:srgbClr val="272727"/>
              </a:solidFill>
              <a:latin typeface="Assistant"/>
              <a:ea typeface="Assistant"/>
              <a:cs typeface="Assistant"/>
              <a:sym typeface="Assistant"/>
            </a:endParaRPr>
          </a:p>
        </p:txBody>
      </p:sp>
      <p:grpSp>
        <p:nvGrpSpPr>
          <p:cNvPr id="504" name="Google Shape;504;p74"/>
          <p:cNvGrpSpPr/>
          <p:nvPr/>
        </p:nvGrpSpPr>
        <p:grpSpPr>
          <a:xfrm>
            <a:off x="6748576" y="2404075"/>
            <a:ext cx="1975023" cy="1779800"/>
            <a:chOff x="6636375" y="2785075"/>
            <a:chExt cx="2087100" cy="1779800"/>
          </a:xfrm>
        </p:grpSpPr>
        <p:sp>
          <p:nvSpPr>
            <p:cNvPr id="505" name="Google Shape;505;p74"/>
            <p:cNvSpPr/>
            <p:nvPr/>
          </p:nvSpPr>
          <p:spPr>
            <a:xfrm>
              <a:off x="6636375"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000">
                  <a:solidFill>
                    <a:srgbClr val="2D2D2D"/>
                  </a:solidFill>
                  <a:latin typeface="Assistant Medium"/>
                  <a:ea typeface="Assistant Medium"/>
                  <a:cs typeface="Assistant Medium"/>
                  <a:sym typeface="Assistant Medium"/>
                </a:rPr>
                <a:t>Enable transferring between banks at the click of a button.</a:t>
              </a:r>
              <a:endParaRPr sz="1000">
                <a:latin typeface="Assistant Medium"/>
                <a:ea typeface="Assistant Medium"/>
                <a:cs typeface="Assistant Medium"/>
                <a:sym typeface="Assistant Medium"/>
              </a:endParaRPr>
            </a:p>
          </p:txBody>
        </p:sp>
        <p:sp>
          <p:nvSpPr>
            <p:cNvPr id="506" name="Google Shape;506;p74"/>
            <p:cNvSpPr/>
            <p:nvPr/>
          </p:nvSpPr>
          <p:spPr>
            <a:xfrm>
              <a:off x="7487925"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1</a:t>
              </a:r>
              <a:endParaRPr sz="900" b="1">
                <a:solidFill>
                  <a:srgbClr val="FFFFFF"/>
                </a:solidFill>
                <a:latin typeface="Assistant"/>
                <a:ea typeface="Assistant"/>
                <a:cs typeface="Assistant"/>
                <a:sym typeface="Assistant"/>
              </a:endParaRPr>
            </a:p>
          </p:txBody>
        </p:sp>
      </p:grpSp>
      <p:grpSp>
        <p:nvGrpSpPr>
          <p:cNvPr id="507" name="Google Shape;507;p74"/>
          <p:cNvGrpSpPr/>
          <p:nvPr/>
        </p:nvGrpSpPr>
        <p:grpSpPr>
          <a:xfrm>
            <a:off x="4645044" y="2404075"/>
            <a:ext cx="1975023" cy="1779800"/>
            <a:chOff x="4332925" y="2785075"/>
            <a:chExt cx="2087100" cy="1779800"/>
          </a:xfrm>
        </p:grpSpPr>
        <p:sp>
          <p:nvSpPr>
            <p:cNvPr id="508" name="Google Shape;508;p74"/>
            <p:cNvSpPr/>
            <p:nvPr/>
          </p:nvSpPr>
          <p:spPr>
            <a:xfrm>
              <a:off x="4332925"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2D2D2D"/>
                  </a:solidFill>
                  <a:latin typeface="Assistant Medium"/>
                  <a:ea typeface="Assistant Medium"/>
                  <a:cs typeface="Assistant Medium"/>
                  <a:sym typeface="Assistant Medium"/>
                </a:rPr>
                <a:t>Enable a convenient comparison among banking services fees.</a:t>
              </a:r>
              <a:endParaRPr sz="1000">
                <a:solidFill>
                  <a:srgbClr val="2D2D2D"/>
                </a:solidFill>
                <a:latin typeface="Assistant Medium"/>
                <a:ea typeface="Assistant Medium"/>
                <a:cs typeface="Assistant Medium"/>
                <a:sym typeface="Assistant Medium"/>
              </a:endParaRPr>
            </a:p>
          </p:txBody>
        </p:sp>
        <p:sp>
          <p:nvSpPr>
            <p:cNvPr id="509" name="Google Shape;509;p74"/>
            <p:cNvSpPr/>
            <p:nvPr/>
          </p:nvSpPr>
          <p:spPr>
            <a:xfrm>
              <a:off x="5184475"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2</a:t>
              </a:r>
              <a:endParaRPr sz="900" b="1">
                <a:solidFill>
                  <a:srgbClr val="FFFFFF"/>
                </a:solidFill>
                <a:latin typeface="Assistant"/>
                <a:ea typeface="Assistant"/>
                <a:cs typeface="Assistant"/>
                <a:sym typeface="Assistant"/>
              </a:endParaRPr>
            </a:p>
          </p:txBody>
        </p:sp>
      </p:grpSp>
      <p:grpSp>
        <p:nvGrpSpPr>
          <p:cNvPr id="510" name="Google Shape;510;p74"/>
          <p:cNvGrpSpPr/>
          <p:nvPr/>
        </p:nvGrpSpPr>
        <p:grpSpPr>
          <a:xfrm>
            <a:off x="2541511" y="2404075"/>
            <a:ext cx="1975023" cy="1779800"/>
            <a:chOff x="2127200" y="2785075"/>
            <a:chExt cx="2087100" cy="1779800"/>
          </a:xfrm>
        </p:grpSpPr>
        <p:sp>
          <p:nvSpPr>
            <p:cNvPr id="511" name="Google Shape;511;p74"/>
            <p:cNvSpPr/>
            <p:nvPr/>
          </p:nvSpPr>
          <p:spPr>
            <a:xfrm>
              <a:off x="2127200"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n" sz="1000">
                  <a:solidFill>
                    <a:srgbClr val="2D2D2D"/>
                  </a:solidFill>
                  <a:latin typeface="Assistant Medium"/>
                  <a:ea typeface="Assistant Medium"/>
                  <a:cs typeface="Assistant Medium"/>
                  <a:sym typeface="Assistant Medium"/>
                </a:rPr>
                <a:t>Support innovation in transferring funds.</a:t>
              </a:r>
              <a:endParaRPr sz="1000">
                <a:solidFill>
                  <a:srgbClr val="2D2D2D"/>
                </a:solidFill>
                <a:latin typeface="Assistant Medium"/>
                <a:ea typeface="Assistant Medium"/>
                <a:cs typeface="Assistant Medium"/>
                <a:sym typeface="Assistant Medium"/>
              </a:endParaRPr>
            </a:p>
          </p:txBody>
        </p:sp>
        <p:sp>
          <p:nvSpPr>
            <p:cNvPr id="512" name="Google Shape;512;p74"/>
            <p:cNvSpPr/>
            <p:nvPr/>
          </p:nvSpPr>
          <p:spPr>
            <a:xfrm>
              <a:off x="2978750"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3</a:t>
              </a:r>
              <a:endParaRPr sz="900" b="1">
                <a:solidFill>
                  <a:srgbClr val="FFFFFF"/>
                </a:solidFill>
                <a:latin typeface="Assistant"/>
                <a:ea typeface="Assistant"/>
                <a:cs typeface="Assistant"/>
                <a:sym typeface="Assistant"/>
              </a:endParaRPr>
            </a:p>
          </p:txBody>
        </p:sp>
      </p:grpSp>
      <p:grpSp>
        <p:nvGrpSpPr>
          <p:cNvPr id="513" name="Google Shape;513;p74"/>
          <p:cNvGrpSpPr/>
          <p:nvPr/>
        </p:nvGrpSpPr>
        <p:grpSpPr>
          <a:xfrm>
            <a:off x="407911" y="2404075"/>
            <a:ext cx="1975023" cy="1779800"/>
            <a:chOff x="2127200" y="2785075"/>
            <a:chExt cx="2087100" cy="1779800"/>
          </a:xfrm>
        </p:grpSpPr>
        <p:sp>
          <p:nvSpPr>
            <p:cNvPr id="514" name="Google Shape;514;p74"/>
            <p:cNvSpPr/>
            <p:nvPr/>
          </p:nvSpPr>
          <p:spPr>
            <a:xfrm>
              <a:off x="2127200" y="2959575"/>
              <a:ext cx="2087100" cy="1605300"/>
            </a:xfrm>
            <a:prstGeom prst="roundRect">
              <a:avLst>
                <a:gd name="adj" fmla="val 16667"/>
              </a:avLst>
            </a:prstGeom>
            <a:solidFill>
              <a:srgbClr val="D6F7FF"/>
            </a:solid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n" sz="1000" dirty="0">
                  <a:solidFill>
                    <a:srgbClr val="2D2D2D"/>
                  </a:solidFill>
                  <a:latin typeface="Assistant Medium"/>
                  <a:ea typeface="Assistant Medium"/>
                  <a:cs typeface="Assistant Medium"/>
                  <a:sym typeface="Assistant Medium"/>
                </a:rPr>
                <a:t>Enable access to third parties to bank accounts (with account holders’ approval) to offer new services:</a:t>
              </a:r>
              <a:br>
                <a:rPr lang="en" sz="1000" dirty="0">
                  <a:solidFill>
                    <a:srgbClr val="2D2D2D"/>
                  </a:solidFill>
                  <a:latin typeface="Assistant Medium"/>
                  <a:ea typeface="Assistant Medium"/>
                  <a:cs typeface="Assistant Medium"/>
                  <a:sym typeface="Assistant Medium"/>
                </a:rPr>
              </a:br>
              <a:r>
                <a:rPr lang="en-US" sz="1000" dirty="0" err="1">
                  <a:solidFill>
                    <a:srgbClr val="2D2D2D"/>
                  </a:solidFill>
                  <a:latin typeface="Assistant Medium"/>
                  <a:ea typeface="Assistant Medium"/>
                  <a:cs typeface="Assistant Medium"/>
                  <a:sym typeface="Assistant Medium"/>
                </a:rPr>
                <a:t>i</a:t>
              </a:r>
              <a:r>
                <a:rPr lang="en" sz="1000" dirty="0">
                  <a:solidFill>
                    <a:srgbClr val="2D2D2D"/>
                  </a:solidFill>
                  <a:latin typeface="Assistant Medium"/>
                  <a:ea typeface="Assistant Medium"/>
                  <a:cs typeface="Assistant Medium"/>
                  <a:sym typeface="Assistant Medium"/>
                </a:rPr>
                <a:t>mproving mortgages, automatically comparing conditions, consultation on minimizing expenditures, etc.</a:t>
              </a:r>
              <a:endParaRPr sz="900" dirty="0">
                <a:solidFill>
                  <a:srgbClr val="2D2D2D"/>
                </a:solidFill>
                <a:latin typeface="Assistant Medium"/>
                <a:ea typeface="Assistant Medium"/>
                <a:cs typeface="Assistant Medium"/>
                <a:sym typeface="Assistant Medium"/>
              </a:endParaRPr>
            </a:p>
          </p:txBody>
        </p:sp>
        <p:sp>
          <p:nvSpPr>
            <p:cNvPr id="515" name="Google Shape;515;p74"/>
            <p:cNvSpPr/>
            <p:nvPr/>
          </p:nvSpPr>
          <p:spPr>
            <a:xfrm>
              <a:off x="2978750" y="2785075"/>
              <a:ext cx="384000" cy="365700"/>
            </a:xfrm>
            <a:prstGeom prst="ellipse">
              <a:avLst/>
            </a:prstGeom>
            <a:solidFill>
              <a:srgbClr val="5AA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FFFFFF"/>
                  </a:solidFill>
                  <a:latin typeface="Assistant"/>
                  <a:ea typeface="Assistant"/>
                  <a:cs typeface="Assistant"/>
                  <a:sym typeface="Assistant"/>
                </a:rPr>
                <a:t>4</a:t>
              </a:r>
              <a:endParaRPr sz="900" b="1">
                <a:solidFill>
                  <a:srgbClr val="FFFFFF"/>
                </a:solidFill>
                <a:latin typeface="Assistant"/>
                <a:ea typeface="Assistant"/>
                <a:cs typeface="Assistant"/>
                <a:sym typeface="Assistant"/>
              </a:endParaRPr>
            </a:p>
          </p:txBody>
        </p:sp>
      </p:grpSp>
      <p:sp>
        <p:nvSpPr>
          <p:cNvPr id="516" name="Google Shape;516;p74"/>
          <p:cNvSpPr txBox="1"/>
          <p:nvPr/>
        </p:nvSpPr>
        <p:spPr>
          <a:xfrm>
            <a:off x="1315450" y="4387800"/>
            <a:ext cx="74079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700"/>
              </a:spcAft>
              <a:buNone/>
            </a:pPr>
            <a:r>
              <a:rPr lang="en" sz="900" b="1">
                <a:solidFill>
                  <a:schemeClr val="dk1"/>
                </a:solidFill>
                <a:latin typeface="Assistant"/>
                <a:ea typeface="Assistant"/>
                <a:cs typeface="Assistant"/>
                <a:sym typeface="Assistant"/>
              </a:rPr>
              <a:t>* In the original plan, the significant friction (which was in the clear interest of the banks) was very likely to leave the reform “on paper” only. In the current plan, which does not involve similar difficulty, the reform’s chances of influencing the market significantly is much higher.</a:t>
            </a:r>
            <a:endParaRPr sz="900" b="1">
              <a:solidFill>
                <a:schemeClr val="dk1"/>
              </a:solidFill>
              <a:latin typeface="Assistant"/>
              <a:ea typeface="Assistant"/>
              <a:cs typeface="Assistant"/>
              <a:sym typeface="Assistant"/>
            </a:endParaRPr>
          </a:p>
        </p:txBody>
      </p:sp>
      <p:sp>
        <p:nvSpPr>
          <p:cNvPr id="517" name="Google Shape;517;p74"/>
          <p:cNvSpPr txBox="1"/>
          <p:nvPr/>
        </p:nvSpPr>
        <p:spPr>
          <a:xfrm>
            <a:off x="1528400" y="826650"/>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Assisting the government policy-making process: </a:t>
            </a:r>
            <a:r>
              <a:rPr lang="en" sz="1600" b="1">
                <a:solidFill>
                  <a:srgbClr val="4489FF"/>
                </a:solidFill>
                <a:latin typeface="Assistant"/>
                <a:ea typeface="Assistant"/>
                <a:cs typeface="Assistant"/>
                <a:sym typeface="Assistant"/>
              </a:rPr>
              <a:t>The open banking reform (2021 Arrangements Law)</a:t>
            </a:r>
            <a:endParaRPr sz="1600">
              <a:solidFill>
                <a:srgbClr val="8F8DE9"/>
              </a:solidFill>
              <a:latin typeface="Assistant"/>
              <a:ea typeface="Assistant"/>
              <a:cs typeface="Assistant"/>
              <a:sym typeface="Assistant"/>
            </a:endParaRPr>
          </a:p>
        </p:txBody>
      </p:sp>
      <p:sp>
        <p:nvSpPr>
          <p:cNvPr id="518" name="Google Shape;518;p74"/>
          <p:cNvSpPr/>
          <p:nvPr/>
        </p:nvSpPr>
        <p:spPr>
          <a:xfrm>
            <a:off x="8380850" y="856650"/>
            <a:ext cx="371100" cy="371100"/>
          </a:xfrm>
          <a:prstGeom prst="ellipse">
            <a:avLst/>
          </a:prstGeom>
          <a:solidFill>
            <a:srgbClr val="D6F7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1</a:t>
            </a:r>
            <a:endParaRPr>
              <a:solidFill>
                <a:srgbClr val="8F8DE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5"/>
          <p:cNvSpPr txBox="1"/>
          <p:nvPr/>
        </p:nvSpPr>
        <p:spPr>
          <a:xfrm>
            <a:off x="3705450" y="3708450"/>
            <a:ext cx="3877800" cy="1131000"/>
          </a:xfrm>
          <a:prstGeom prst="rect">
            <a:avLst/>
          </a:prstGeom>
          <a:solidFill>
            <a:srgbClr val="D6F7FF"/>
          </a:solidFill>
          <a:ln>
            <a:noFill/>
          </a:ln>
        </p:spPr>
        <p:txBody>
          <a:bodyPr spcFirstLastPara="1" wrap="square" lIns="182875" tIns="45700" rIns="457200" bIns="45700"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2D2D2D"/>
                </a:solidFill>
                <a:latin typeface="Assistant"/>
                <a:ea typeface="Assistant"/>
                <a:cs typeface="Assistant"/>
                <a:sym typeface="Assistant"/>
              </a:rPr>
              <a:t>We identified that the interest rate in the existing mechanism creates a disincentive to the desired behavior. Our work led to a change in the view of the effectiveness of the interest rate at various debt levels, an update of the structure of the mechanism for early payment, and canceling excess interest in the payment arrangement.</a:t>
            </a:r>
            <a:endParaRPr sz="1000" b="1" dirty="0">
              <a:solidFill>
                <a:srgbClr val="2D2D2D"/>
              </a:solidFill>
              <a:latin typeface="Assistant"/>
              <a:ea typeface="Assistant"/>
              <a:cs typeface="Assistant"/>
              <a:sym typeface="Assistant"/>
            </a:endParaRPr>
          </a:p>
        </p:txBody>
      </p:sp>
      <p:sp>
        <p:nvSpPr>
          <p:cNvPr id="524" name="Google Shape;524;p75"/>
          <p:cNvSpPr txBox="1"/>
          <p:nvPr/>
        </p:nvSpPr>
        <p:spPr>
          <a:xfrm>
            <a:off x="3848989" y="1326975"/>
            <a:ext cx="4874761" cy="830966"/>
          </a:xfrm>
          <a:prstGeom prst="rect">
            <a:avLst/>
          </a:prstGeom>
          <a:noFill/>
          <a:ln>
            <a:noFill/>
          </a:ln>
        </p:spPr>
        <p:txBody>
          <a:bodyPr spcFirstLastPara="1" wrap="square" lIns="0" tIns="91425" rIns="0" bIns="91425" anchor="t" anchorCtr="0">
            <a:spAutoFit/>
          </a:bodyPr>
          <a:lstStyle/>
          <a:p>
            <a:pPr lvl="0"/>
            <a:r>
              <a:rPr lang="en" dirty="0">
                <a:solidFill>
                  <a:srgbClr val="272727"/>
                </a:solidFill>
                <a:latin typeface="Assistant"/>
                <a:ea typeface="Assistant"/>
                <a:cs typeface="Assistant"/>
                <a:sym typeface="Assistant"/>
              </a:rPr>
              <a:t>Kayma advised the </a:t>
            </a:r>
            <a:r>
              <a:rPr lang="en-US" dirty="0">
                <a:solidFill>
                  <a:srgbClr val="272727"/>
                </a:solidFill>
                <a:latin typeface="Assistant"/>
                <a:ea typeface="Assistant"/>
                <a:cs typeface="Assistant"/>
                <a:sym typeface="Assistant"/>
              </a:rPr>
              <a:t>Ministries of Justice </a:t>
            </a:r>
            <a:r>
              <a:rPr lang="en" dirty="0">
                <a:solidFill>
                  <a:srgbClr val="272727"/>
                </a:solidFill>
                <a:latin typeface="Assistant"/>
                <a:ea typeface="Assistant"/>
                <a:cs typeface="Assistant"/>
                <a:sym typeface="Assistant"/>
              </a:rPr>
              <a:t>and Finance on how to formulate the behavioral model of interest for those declaring bankruptcy</a:t>
            </a:r>
            <a:endParaRPr dirty="0">
              <a:solidFill>
                <a:srgbClr val="272727"/>
              </a:solidFill>
              <a:latin typeface="Assistant"/>
              <a:ea typeface="Assistant"/>
              <a:cs typeface="Assistant"/>
              <a:sym typeface="Assistant"/>
            </a:endParaRPr>
          </a:p>
        </p:txBody>
      </p:sp>
      <p:sp>
        <p:nvSpPr>
          <p:cNvPr id="525" name="Google Shape;525;p75"/>
          <p:cNvSpPr/>
          <p:nvPr/>
        </p:nvSpPr>
        <p:spPr>
          <a:xfrm>
            <a:off x="4661825" y="5317375"/>
            <a:ext cx="4161300" cy="635100"/>
          </a:xfrm>
          <a:prstGeom prst="roundRect">
            <a:avLst>
              <a:gd name="adj" fmla="val 50000"/>
            </a:avLst>
          </a:prstGeom>
          <a:solidFill>
            <a:srgbClr val="D6F7FF"/>
          </a:solidFill>
          <a:ln>
            <a:noFill/>
          </a:ln>
        </p:spPr>
        <p:txBody>
          <a:bodyPr spcFirstLastPara="1" wrap="square" lIns="91425" tIns="91425" rIns="548625" bIns="91425" anchor="ctr" anchorCtr="0">
            <a:no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Formulating a mechanism that encourages earlier payment through identifying the minimal price so as to not depress payment</a:t>
            </a:r>
            <a:endParaRPr sz="1200">
              <a:solidFill>
                <a:srgbClr val="2D2D2D"/>
              </a:solidFill>
              <a:latin typeface="Assistant Medium"/>
              <a:ea typeface="Assistant Medium"/>
              <a:cs typeface="Assistant Medium"/>
              <a:sym typeface="Assistant Medium"/>
            </a:endParaRPr>
          </a:p>
        </p:txBody>
      </p:sp>
      <p:sp>
        <p:nvSpPr>
          <p:cNvPr id="526" name="Google Shape;526;p75"/>
          <p:cNvSpPr/>
          <p:nvPr/>
        </p:nvSpPr>
        <p:spPr>
          <a:xfrm>
            <a:off x="8322200" y="5449375"/>
            <a:ext cx="368700" cy="371100"/>
          </a:xfrm>
          <a:prstGeom prst="ellipse">
            <a:avLst/>
          </a:prstGeom>
          <a:solidFill>
            <a:srgbClr val="5AA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B</a:t>
            </a:r>
            <a:endParaRPr sz="1100" b="1">
              <a:solidFill>
                <a:srgbClr val="FFFFFF"/>
              </a:solidFill>
              <a:latin typeface="Assistant"/>
              <a:ea typeface="Assistant"/>
              <a:cs typeface="Assistant"/>
              <a:sym typeface="Assistant"/>
            </a:endParaRPr>
          </a:p>
        </p:txBody>
      </p:sp>
      <p:sp>
        <p:nvSpPr>
          <p:cNvPr id="527" name="Google Shape;527;p75"/>
          <p:cNvSpPr/>
          <p:nvPr/>
        </p:nvSpPr>
        <p:spPr>
          <a:xfrm>
            <a:off x="4661825" y="6071475"/>
            <a:ext cx="4161300" cy="635100"/>
          </a:xfrm>
          <a:prstGeom prst="roundRect">
            <a:avLst>
              <a:gd name="adj" fmla="val 50000"/>
            </a:avLst>
          </a:prstGeom>
          <a:solidFill>
            <a:srgbClr val="D6F7FF"/>
          </a:solidFill>
          <a:ln>
            <a:noFill/>
          </a:ln>
        </p:spPr>
        <p:txBody>
          <a:bodyPr spcFirstLastPara="1" wrap="square" lIns="91425" tIns="91425" rIns="548625" bIns="91425" anchor="ctr" anchorCtr="0">
            <a:no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In the last stage: When people pay at the right rate - there is no need to “incentivize,” the interest rate should be dropped to zero.</a:t>
            </a:r>
            <a:endParaRPr sz="1200">
              <a:solidFill>
                <a:srgbClr val="2D2D2D"/>
              </a:solidFill>
              <a:latin typeface="Assistant Medium"/>
              <a:ea typeface="Assistant Medium"/>
              <a:cs typeface="Assistant Medium"/>
              <a:sym typeface="Assistant Medium"/>
            </a:endParaRPr>
          </a:p>
        </p:txBody>
      </p:sp>
      <p:sp>
        <p:nvSpPr>
          <p:cNvPr id="528" name="Google Shape;528;p75"/>
          <p:cNvSpPr/>
          <p:nvPr/>
        </p:nvSpPr>
        <p:spPr>
          <a:xfrm>
            <a:off x="8322200" y="6203475"/>
            <a:ext cx="368700" cy="371100"/>
          </a:xfrm>
          <a:prstGeom prst="ellipse">
            <a:avLst/>
          </a:prstGeom>
          <a:solidFill>
            <a:srgbClr val="5AA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rgbClr val="FFFFFF"/>
                </a:solidFill>
                <a:latin typeface="Assistant"/>
                <a:ea typeface="Assistant"/>
                <a:cs typeface="Assistant"/>
                <a:sym typeface="Assistant"/>
              </a:rPr>
              <a:t>C</a:t>
            </a:r>
            <a:endParaRPr sz="1100" b="1">
              <a:solidFill>
                <a:srgbClr val="FFFFFF"/>
              </a:solidFill>
              <a:latin typeface="Assistant"/>
              <a:ea typeface="Assistant"/>
              <a:cs typeface="Assistant"/>
              <a:sym typeface="Assistant"/>
            </a:endParaRPr>
          </a:p>
        </p:txBody>
      </p:sp>
      <p:sp>
        <p:nvSpPr>
          <p:cNvPr id="529" name="Google Shape;529;p75"/>
          <p:cNvSpPr txBox="1"/>
          <p:nvPr/>
        </p:nvSpPr>
        <p:spPr>
          <a:xfrm>
            <a:off x="3991250" y="0"/>
            <a:ext cx="5152800"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Assistant SemiBold"/>
                <a:ea typeface="Assistant SemiBold"/>
                <a:cs typeface="Assistant SemiBold"/>
                <a:sym typeface="Assistant SemiBold"/>
              </a:rPr>
              <a:t>Finance</a:t>
            </a:r>
            <a:endParaRPr sz="1200">
              <a:latin typeface="Assistant SemiBold"/>
              <a:ea typeface="Assistant SemiBold"/>
              <a:cs typeface="Assistant SemiBold"/>
              <a:sym typeface="Assistant SemiBold"/>
            </a:endParaRPr>
          </a:p>
        </p:txBody>
      </p:sp>
      <p:sp>
        <p:nvSpPr>
          <p:cNvPr id="530" name="Google Shape;530;p75"/>
          <p:cNvSpPr txBox="1"/>
          <p:nvPr/>
        </p:nvSpPr>
        <p:spPr>
          <a:xfrm>
            <a:off x="1528400" y="826650"/>
            <a:ext cx="6744900" cy="431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Assisting change processes: </a:t>
            </a:r>
            <a:r>
              <a:rPr lang="en" sz="1600" b="1">
                <a:solidFill>
                  <a:srgbClr val="4489FF"/>
                </a:solidFill>
                <a:latin typeface="Assistant"/>
                <a:ea typeface="Assistant"/>
                <a:cs typeface="Assistant"/>
                <a:sym typeface="Assistant"/>
              </a:rPr>
              <a:t>An interest model for those declaring bankruptcy</a:t>
            </a:r>
            <a:endParaRPr sz="1600">
              <a:solidFill>
                <a:srgbClr val="4489FF"/>
              </a:solidFill>
              <a:latin typeface="Assistant"/>
              <a:ea typeface="Assistant"/>
              <a:cs typeface="Assistant"/>
              <a:sym typeface="Assistant"/>
            </a:endParaRPr>
          </a:p>
        </p:txBody>
      </p:sp>
      <p:sp>
        <p:nvSpPr>
          <p:cNvPr id="531" name="Google Shape;531;p75"/>
          <p:cNvSpPr/>
          <p:nvPr/>
        </p:nvSpPr>
        <p:spPr>
          <a:xfrm>
            <a:off x="8380850" y="856650"/>
            <a:ext cx="371100" cy="371100"/>
          </a:xfrm>
          <a:prstGeom prst="ellipse">
            <a:avLst/>
          </a:prstGeom>
          <a:solidFill>
            <a:srgbClr val="D6F7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2</a:t>
            </a:r>
            <a:endParaRPr>
              <a:solidFill>
                <a:srgbClr val="8F8DE9"/>
              </a:solidFill>
            </a:endParaRPr>
          </a:p>
        </p:txBody>
      </p:sp>
      <p:pic>
        <p:nvPicPr>
          <p:cNvPr id="532" name="Google Shape;532;p75"/>
          <p:cNvPicPr preferRelativeResize="0"/>
          <p:nvPr/>
        </p:nvPicPr>
        <p:blipFill>
          <a:blip r:embed="rId3">
            <a:alphaModFix/>
          </a:blip>
          <a:stretch>
            <a:fillRect/>
          </a:stretch>
        </p:blipFill>
        <p:spPr>
          <a:xfrm>
            <a:off x="7275652" y="3830663"/>
            <a:ext cx="236092" cy="217725"/>
          </a:xfrm>
          <a:prstGeom prst="rect">
            <a:avLst/>
          </a:prstGeom>
          <a:noFill/>
          <a:ln>
            <a:noFill/>
          </a:ln>
          <a:effectLst>
            <a:outerShdw blurRad="114300" dist="66675" dir="5400000" algn="bl" rotWithShape="0">
              <a:srgbClr val="F5A2E3"/>
            </a:outerShdw>
          </a:effectLst>
        </p:spPr>
      </p:pic>
      <p:sp>
        <p:nvSpPr>
          <p:cNvPr id="533" name="Google Shape;533;p75"/>
          <p:cNvSpPr/>
          <p:nvPr/>
        </p:nvSpPr>
        <p:spPr>
          <a:xfrm>
            <a:off x="381475" y="1514675"/>
            <a:ext cx="2650500" cy="2582700"/>
          </a:xfrm>
          <a:prstGeom prst="roundRect">
            <a:avLst>
              <a:gd name="adj" fmla="val 8645"/>
            </a:avLst>
          </a:prstGeom>
          <a:solidFill>
            <a:srgbClr val="FFFFFF"/>
          </a:solidFill>
          <a:ln>
            <a:noFill/>
          </a:ln>
          <a:effectLst>
            <a:outerShdw blurRad="200025" dist="57150" dir="5400000" algn="bl" rotWithShape="0">
              <a:srgbClr val="F5A2E3">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Assistant"/>
                <a:ea typeface="Assistant"/>
                <a:cs typeface="Assistant"/>
                <a:sym typeface="Assistant"/>
              </a:rPr>
              <a:t>The Accountant General’s Office Will Recommend: Decreasing the Late Payment Interest Rate and Changing the Base Interest Rate</a:t>
            </a:r>
            <a:br>
              <a:rPr lang="en" sz="1000" b="1">
                <a:solidFill>
                  <a:schemeClr val="dk1"/>
                </a:solidFill>
                <a:latin typeface="Assistant"/>
                <a:ea typeface="Assistant"/>
                <a:cs typeface="Assistant"/>
                <a:sym typeface="Assistant"/>
              </a:rPr>
            </a:br>
            <a:r>
              <a:rPr lang="en" sz="800">
                <a:solidFill>
                  <a:schemeClr val="dk1"/>
                </a:solidFill>
                <a:latin typeface="Assistant"/>
                <a:ea typeface="Assistant"/>
                <a:cs typeface="Assistant"/>
                <a:sym typeface="Assistant"/>
              </a:rPr>
              <a:t>The recommendations of the team to examine a change in the interest mechanism to be publicized today are expected to offer dramatic changes in the way interest paid by the public for late payments of fines, accounts, and debts to the execution office is calculated.</a:t>
            </a:r>
            <a:endParaRPr sz="80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a:solidFill>
                  <a:schemeClr val="dk1"/>
                </a:solidFill>
                <a:latin typeface="Assistant"/>
                <a:ea typeface="Assistant"/>
                <a:cs typeface="Assistant"/>
                <a:sym typeface="Assistant"/>
              </a:rPr>
              <a:t>Calcalist</a:t>
            </a:r>
            <a:r>
              <a:rPr lang="en" sz="800" b="1">
                <a:solidFill>
                  <a:schemeClr val="dk1"/>
                </a:solidFill>
                <a:latin typeface="Assistant"/>
                <a:ea typeface="Assistant"/>
                <a:cs typeface="Assistant"/>
                <a:sym typeface="Assistant"/>
              </a:rPr>
              <a:t>, May 6, 2021</a:t>
            </a:r>
            <a:endParaRPr sz="700" b="1">
              <a:solidFill>
                <a:schemeClr val="dk1"/>
              </a:solidFill>
              <a:latin typeface="Assistant"/>
              <a:ea typeface="Assistant"/>
              <a:cs typeface="Assistant"/>
              <a:sym typeface="Assistant"/>
            </a:endParaRPr>
          </a:p>
        </p:txBody>
      </p:sp>
      <p:cxnSp>
        <p:nvCxnSpPr>
          <p:cNvPr id="534" name="Google Shape;534;p75"/>
          <p:cNvCxnSpPr/>
          <p:nvPr/>
        </p:nvCxnSpPr>
        <p:spPr>
          <a:xfrm>
            <a:off x="7768913" y="2340100"/>
            <a:ext cx="0" cy="3191700"/>
          </a:xfrm>
          <a:prstGeom prst="straightConnector1">
            <a:avLst/>
          </a:prstGeom>
          <a:noFill/>
          <a:ln w="9525" cap="flat" cmpd="sng">
            <a:solidFill>
              <a:srgbClr val="5AA0FF"/>
            </a:solidFill>
            <a:prstDash val="dash"/>
            <a:round/>
            <a:headEnd type="none" w="med" len="med"/>
            <a:tailEnd type="none" w="med" len="med"/>
          </a:ln>
        </p:spPr>
      </p:cxnSp>
      <p:sp>
        <p:nvSpPr>
          <p:cNvPr id="535" name="Google Shape;535;p75"/>
          <p:cNvSpPr txBox="1"/>
          <p:nvPr/>
        </p:nvSpPr>
        <p:spPr>
          <a:xfrm>
            <a:off x="7826800" y="2449748"/>
            <a:ext cx="10488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200">
                <a:solidFill>
                  <a:srgbClr val="2D2D2D"/>
                </a:solidFill>
                <a:latin typeface="Assistant Medium"/>
                <a:ea typeface="Assistant Medium"/>
                <a:cs typeface="Assistant Medium"/>
                <a:sym typeface="Assistant Medium"/>
              </a:rPr>
              <a:t>July-September 2020</a:t>
            </a:r>
            <a:endParaRPr sz="1200">
              <a:solidFill>
                <a:srgbClr val="2D2D2D"/>
              </a:solidFill>
              <a:latin typeface="Assistant Medium"/>
              <a:ea typeface="Assistant Medium"/>
              <a:cs typeface="Assistant Medium"/>
              <a:sym typeface="Assistant Medium"/>
            </a:endParaRPr>
          </a:p>
        </p:txBody>
      </p:sp>
      <p:sp>
        <p:nvSpPr>
          <p:cNvPr id="536" name="Google Shape;536;p75"/>
          <p:cNvSpPr/>
          <p:nvPr/>
        </p:nvSpPr>
        <p:spPr>
          <a:xfrm>
            <a:off x="7704863" y="2571750"/>
            <a:ext cx="128100" cy="131400"/>
          </a:xfrm>
          <a:prstGeom prst="flowChartConnector">
            <a:avLst/>
          </a:prstGeom>
          <a:solidFill>
            <a:srgbClr val="5AA0FF"/>
          </a:solidFill>
          <a:ln w="9525" cap="flat" cmpd="sng">
            <a:solidFill>
              <a:srgbClr val="5AA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5"/>
          <p:cNvSpPr/>
          <p:nvPr/>
        </p:nvSpPr>
        <p:spPr>
          <a:xfrm>
            <a:off x="7704863" y="3221871"/>
            <a:ext cx="128100" cy="131400"/>
          </a:xfrm>
          <a:prstGeom prst="flowChartConnector">
            <a:avLst/>
          </a:prstGeom>
          <a:solidFill>
            <a:srgbClr val="5AA0FF"/>
          </a:solidFill>
          <a:ln w="9525" cap="flat" cmpd="sng">
            <a:solidFill>
              <a:srgbClr val="5AA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5"/>
          <p:cNvSpPr txBox="1"/>
          <p:nvPr/>
        </p:nvSpPr>
        <p:spPr>
          <a:xfrm>
            <a:off x="3774950" y="2404775"/>
            <a:ext cx="3813000" cy="7745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We conducted discussions with the professionals at the </a:t>
            </a:r>
            <a:r>
              <a:rPr lang="en-US" sz="1200" dirty="0">
                <a:solidFill>
                  <a:srgbClr val="2D2D2D"/>
                </a:solidFill>
                <a:latin typeface="Assistant"/>
                <a:ea typeface="Assistant"/>
                <a:cs typeface="Assistant"/>
                <a:sym typeface="Assistant"/>
              </a:rPr>
              <a:t>Ministries of </a:t>
            </a:r>
            <a:r>
              <a:rPr lang="en" sz="1200" dirty="0">
                <a:solidFill>
                  <a:srgbClr val="2D2D2D"/>
                </a:solidFill>
                <a:latin typeface="Assistant"/>
                <a:ea typeface="Assistant"/>
                <a:cs typeface="Assistant"/>
                <a:sym typeface="Assistant"/>
              </a:rPr>
              <a:t>Finance and Justice to understand the role of the interest rate during bankruptcy.</a:t>
            </a:r>
            <a:endParaRPr sz="1200" dirty="0">
              <a:solidFill>
                <a:srgbClr val="2D2D2D"/>
              </a:solidFill>
              <a:latin typeface="Assistant"/>
              <a:ea typeface="Assistant"/>
              <a:cs typeface="Assistant"/>
              <a:sym typeface="Assistant"/>
            </a:endParaRPr>
          </a:p>
        </p:txBody>
      </p:sp>
      <p:sp>
        <p:nvSpPr>
          <p:cNvPr id="539" name="Google Shape;539;p75"/>
          <p:cNvSpPr txBox="1"/>
          <p:nvPr/>
        </p:nvSpPr>
        <p:spPr>
          <a:xfrm>
            <a:off x="3774950" y="3045329"/>
            <a:ext cx="3813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We examined data of people with various debt levels to understand the influence of the interest rate at the various debt levels on behavior.</a:t>
            </a:r>
            <a:endParaRPr sz="1200">
              <a:solidFill>
                <a:srgbClr val="2D2D2D"/>
              </a:solidFill>
              <a:latin typeface="Assistant"/>
              <a:ea typeface="Assistant"/>
              <a:cs typeface="Assistant"/>
              <a:sym typeface="Assistant"/>
            </a:endParaRPr>
          </a:p>
        </p:txBody>
      </p:sp>
      <p:sp>
        <p:nvSpPr>
          <p:cNvPr id="540" name="Google Shape;540;p75"/>
          <p:cNvSpPr/>
          <p:nvPr/>
        </p:nvSpPr>
        <p:spPr>
          <a:xfrm>
            <a:off x="7704863" y="3755271"/>
            <a:ext cx="128100" cy="131400"/>
          </a:xfrm>
          <a:prstGeom prst="flowChartConnector">
            <a:avLst/>
          </a:prstGeom>
          <a:solidFill>
            <a:srgbClr val="5AA0FF"/>
          </a:solidFill>
          <a:ln w="9525" cap="flat" cmpd="sng">
            <a:solidFill>
              <a:srgbClr val="5AA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4"/>
        <p:cNvGrpSpPr/>
        <p:nvPr/>
      </p:nvGrpSpPr>
      <p:grpSpPr>
        <a:xfrm>
          <a:off x="0" y="0"/>
          <a:ext cx="0" cy="0"/>
          <a:chOff x="0" y="0"/>
          <a:chExt cx="0" cy="0"/>
        </a:xfrm>
      </p:grpSpPr>
      <p:sp>
        <p:nvSpPr>
          <p:cNvPr id="545" name="Google Shape;545;p76"/>
          <p:cNvSpPr txBox="1">
            <a:spLocks noGrp="1"/>
          </p:cNvSpPr>
          <p:nvPr>
            <p:ph type="ctrTitle"/>
          </p:nvPr>
        </p:nvSpPr>
        <p:spPr>
          <a:xfrm>
            <a:off x="3853049" y="1082850"/>
            <a:ext cx="4888800" cy="2304600"/>
          </a:xfrm>
          <a:prstGeom prst="rect">
            <a:avLst/>
          </a:prstGeom>
        </p:spPr>
        <p:txBody>
          <a:bodyPr spcFirstLastPara="1" wrap="square" lIns="91425" tIns="91425" rIns="91425" bIns="91425" anchor="ctr" anchorCtr="0">
            <a:normAutofit/>
          </a:bodyPr>
          <a:lstStyle/>
          <a:p>
            <a:pPr marL="0" lvl="0" indent="0" algn="l" rtl="0">
              <a:lnSpc>
                <a:spcPct val="80000"/>
              </a:lnSpc>
              <a:spcBef>
                <a:spcPts val="0"/>
              </a:spcBef>
              <a:spcAft>
                <a:spcPts val="0"/>
              </a:spcAft>
              <a:buNone/>
            </a:pPr>
            <a:r>
              <a:rPr lang="en" sz="6144" b="1">
                <a:latin typeface="Assistant"/>
                <a:ea typeface="Assistant"/>
                <a:cs typeface="Assistant"/>
                <a:sym typeface="Assistant"/>
              </a:rPr>
              <a:t>Thank you very much</a:t>
            </a:r>
            <a:r>
              <a:rPr lang="en" sz="3933">
                <a:latin typeface="Assistant"/>
                <a:ea typeface="Assistant"/>
                <a:cs typeface="Assistant"/>
                <a:sym typeface="Assistant"/>
              </a:rPr>
              <a:t>❤</a:t>
            </a:r>
            <a:endParaRPr sz="3933">
              <a:latin typeface="Assistant"/>
              <a:ea typeface="Assistant"/>
              <a:cs typeface="Assistant"/>
              <a:sym typeface="Assistant"/>
            </a:endParaRPr>
          </a:p>
          <a:p>
            <a:pPr marL="0" lvl="0" indent="0" algn="l" rtl="0">
              <a:lnSpc>
                <a:spcPct val="80000"/>
              </a:lnSpc>
              <a:spcBef>
                <a:spcPts val="0"/>
              </a:spcBef>
              <a:spcAft>
                <a:spcPts val="0"/>
              </a:spcAft>
              <a:buNone/>
            </a:pPr>
            <a:r>
              <a:rPr lang="en" sz="1633">
                <a:latin typeface="Assistant"/>
                <a:ea typeface="Assistant"/>
                <a:cs typeface="Assistant"/>
                <a:sym typeface="Assistant"/>
              </a:rPr>
              <a:t>We are eager to continue our work.</a:t>
            </a:r>
            <a:endParaRPr sz="1633">
              <a:latin typeface="Assistant"/>
              <a:ea typeface="Assistant"/>
              <a:cs typeface="Assistant"/>
              <a:sym typeface="Assistant"/>
            </a:endParaRPr>
          </a:p>
        </p:txBody>
      </p:sp>
      <p:pic>
        <p:nvPicPr>
          <p:cNvPr id="546" name="Google Shape;546;p76"/>
          <p:cNvPicPr preferRelativeResize="0"/>
          <p:nvPr/>
        </p:nvPicPr>
        <p:blipFill>
          <a:blip r:embed="rId3">
            <a:alphaModFix/>
          </a:blip>
          <a:stretch>
            <a:fillRect/>
          </a:stretch>
        </p:blipFill>
        <p:spPr>
          <a:xfrm>
            <a:off x="7768640" y="715507"/>
            <a:ext cx="840148" cy="260926"/>
          </a:xfrm>
          <a:prstGeom prst="rect">
            <a:avLst/>
          </a:prstGeom>
          <a:noFill/>
          <a:ln>
            <a:noFill/>
          </a:ln>
        </p:spPr>
      </p:pic>
      <p:sp>
        <p:nvSpPr>
          <p:cNvPr id="547" name="Google Shape;547;p76"/>
          <p:cNvSpPr/>
          <p:nvPr/>
        </p:nvSpPr>
        <p:spPr>
          <a:xfrm>
            <a:off x="8077599" y="4271275"/>
            <a:ext cx="565800" cy="55500"/>
          </a:xfrm>
          <a:prstGeom prst="rect">
            <a:avLst/>
          </a:prstGeom>
          <a:solidFill>
            <a:srgbClr val="5AA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48" name="Google Shape;548;p76"/>
          <p:cNvSpPr txBox="1"/>
          <p:nvPr/>
        </p:nvSpPr>
        <p:spPr>
          <a:xfrm>
            <a:off x="8077728"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Education</a:t>
            </a:r>
            <a:endParaRPr sz="833">
              <a:solidFill>
                <a:schemeClr val="dk1"/>
              </a:solidFill>
              <a:latin typeface="Assistant Medium"/>
              <a:ea typeface="Assistant Medium"/>
              <a:cs typeface="Assistant Medium"/>
              <a:sym typeface="Assistant Medium"/>
            </a:endParaRPr>
          </a:p>
        </p:txBody>
      </p:sp>
      <p:sp>
        <p:nvSpPr>
          <p:cNvPr id="549" name="Google Shape;549;p76"/>
          <p:cNvSpPr/>
          <p:nvPr/>
        </p:nvSpPr>
        <p:spPr>
          <a:xfrm>
            <a:off x="7408406" y="4271275"/>
            <a:ext cx="565800" cy="55500"/>
          </a:xfrm>
          <a:prstGeom prst="rect">
            <a:avLst/>
          </a:prstGeom>
          <a:solidFill>
            <a:srgbClr val="F8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0" name="Google Shape;550;p76"/>
          <p:cNvSpPr txBox="1"/>
          <p:nvPr/>
        </p:nvSpPr>
        <p:spPr>
          <a:xfrm>
            <a:off x="7408534"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Transit</a:t>
            </a:r>
            <a:endParaRPr sz="833">
              <a:solidFill>
                <a:schemeClr val="dk1"/>
              </a:solidFill>
              <a:latin typeface="Assistant Medium"/>
              <a:ea typeface="Assistant Medium"/>
              <a:cs typeface="Assistant Medium"/>
              <a:sym typeface="Assistant Medium"/>
            </a:endParaRPr>
          </a:p>
        </p:txBody>
      </p:sp>
      <p:sp>
        <p:nvSpPr>
          <p:cNvPr id="551" name="Google Shape;551;p76"/>
          <p:cNvSpPr/>
          <p:nvPr/>
        </p:nvSpPr>
        <p:spPr>
          <a:xfrm>
            <a:off x="6739213" y="4271275"/>
            <a:ext cx="565800" cy="55500"/>
          </a:xfrm>
          <a:prstGeom prst="rect">
            <a:avLst/>
          </a:prstGeom>
          <a:solidFill>
            <a:srgbClr val="F5C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2" name="Google Shape;552;p76"/>
          <p:cNvSpPr txBox="1"/>
          <p:nvPr/>
        </p:nvSpPr>
        <p:spPr>
          <a:xfrm>
            <a:off x="6739341"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Government services</a:t>
            </a:r>
            <a:endParaRPr sz="833">
              <a:solidFill>
                <a:schemeClr val="dk1"/>
              </a:solidFill>
              <a:latin typeface="Assistant Medium"/>
              <a:ea typeface="Assistant Medium"/>
              <a:cs typeface="Assistant Medium"/>
              <a:sym typeface="Assistant Medium"/>
            </a:endParaRPr>
          </a:p>
        </p:txBody>
      </p:sp>
      <p:sp>
        <p:nvSpPr>
          <p:cNvPr id="553" name="Google Shape;553;p76"/>
          <p:cNvSpPr/>
          <p:nvPr/>
        </p:nvSpPr>
        <p:spPr>
          <a:xfrm>
            <a:off x="6070020" y="4271275"/>
            <a:ext cx="565800" cy="55500"/>
          </a:xfrm>
          <a:prstGeom prst="rect">
            <a:avLst/>
          </a:prstGeom>
          <a:solidFill>
            <a:srgbClr val="F5A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4" name="Google Shape;554;p76"/>
          <p:cNvSpPr txBox="1"/>
          <p:nvPr/>
        </p:nvSpPr>
        <p:spPr>
          <a:xfrm>
            <a:off x="6070148" y="4326775"/>
            <a:ext cx="565800" cy="5694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Women’s retirement age</a:t>
            </a:r>
            <a:endParaRPr sz="833">
              <a:solidFill>
                <a:schemeClr val="dk1"/>
              </a:solidFill>
              <a:latin typeface="Assistant Medium"/>
              <a:ea typeface="Assistant Medium"/>
              <a:cs typeface="Assistant Medium"/>
              <a:sym typeface="Assistant Medium"/>
            </a:endParaRPr>
          </a:p>
        </p:txBody>
      </p:sp>
      <p:sp>
        <p:nvSpPr>
          <p:cNvPr id="555" name="Google Shape;555;p76"/>
          <p:cNvSpPr/>
          <p:nvPr/>
        </p:nvSpPr>
        <p:spPr>
          <a:xfrm>
            <a:off x="5400827" y="4271275"/>
            <a:ext cx="565800" cy="55500"/>
          </a:xfrm>
          <a:prstGeom prst="rect">
            <a:avLst/>
          </a:prstGeom>
          <a:solidFill>
            <a:srgbClr val="8F8D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6" name="Google Shape;556;p76"/>
          <p:cNvSpPr txBox="1"/>
          <p:nvPr/>
        </p:nvSpPr>
        <p:spPr>
          <a:xfrm>
            <a:off x="5400955"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Digital literacy</a:t>
            </a:r>
            <a:endParaRPr sz="833">
              <a:solidFill>
                <a:schemeClr val="dk1"/>
              </a:solidFill>
              <a:latin typeface="Assistant Medium"/>
              <a:ea typeface="Assistant Medium"/>
              <a:cs typeface="Assistant Medium"/>
              <a:sym typeface="Assistant Medium"/>
            </a:endParaRPr>
          </a:p>
        </p:txBody>
      </p:sp>
      <p:sp>
        <p:nvSpPr>
          <p:cNvPr id="557" name="Google Shape;557;p76"/>
          <p:cNvSpPr/>
          <p:nvPr/>
        </p:nvSpPr>
        <p:spPr>
          <a:xfrm>
            <a:off x="4731634" y="4271275"/>
            <a:ext cx="565800" cy="55500"/>
          </a:xfrm>
          <a:prstGeom prst="rect">
            <a:avLst/>
          </a:prstGeom>
          <a:solidFill>
            <a:srgbClr val="52B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58" name="Google Shape;558;p76"/>
          <p:cNvSpPr txBox="1"/>
          <p:nvPr/>
        </p:nvSpPr>
        <p:spPr>
          <a:xfrm>
            <a:off x="4731762" y="4326775"/>
            <a:ext cx="565800" cy="4413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Urban renewal</a:t>
            </a:r>
            <a:endParaRPr sz="833">
              <a:solidFill>
                <a:schemeClr val="dk1"/>
              </a:solidFill>
              <a:latin typeface="Assistant Medium"/>
              <a:ea typeface="Assistant Medium"/>
              <a:cs typeface="Assistant Medium"/>
              <a:sym typeface="Assistant Medium"/>
            </a:endParaRPr>
          </a:p>
        </p:txBody>
      </p:sp>
      <p:sp>
        <p:nvSpPr>
          <p:cNvPr id="559" name="Google Shape;559;p76"/>
          <p:cNvSpPr/>
          <p:nvPr/>
        </p:nvSpPr>
        <p:spPr>
          <a:xfrm>
            <a:off x="4041500" y="4271275"/>
            <a:ext cx="565800" cy="55500"/>
          </a:xfrm>
          <a:prstGeom prst="rect">
            <a:avLst/>
          </a:prstGeom>
          <a:solidFill>
            <a:srgbClr val="5AA0FF">
              <a:alpha val="7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60" name="Google Shape;560;p76"/>
          <p:cNvSpPr txBox="1"/>
          <p:nvPr/>
        </p:nvSpPr>
        <p:spPr>
          <a:xfrm>
            <a:off x="4041629" y="4326775"/>
            <a:ext cx="565800" cy="312900"/>
          </a:xfrm>
          <a:prstGeom prst="rect">
            <a:avLst/>
          </a:prstGeom>
          <a:noFill/>
          <a:ln>
            <a:noFill/>
          </a:ln>
        </p:spPr>
        <p:txBody>
          <a:bodyPr spcFirstLastPara="1" wrap="square" lIns="0" tIns="91425" rIns="0" bIns="91425" anchor="t" anchorCtr="0">
            <a:spAutoFit/>
          </a:bodyPr>
          <a:lstStyle/>
          <a:p>
            <a:pPr marL="0" lvl="0" indent="0" algn="ctr" rtl="0">
              <a:spcBef>
                <a:spcPts val="0"/>
              </a:spcBef>
              <a:spcAft>
                <a:spcPts val="0"/>
              </a:spcAft>
              <a:buNone/>
            </a:pPr>
            <a:r>
              <a:rPr lang="en" sz="833">
                <a:solidFill>
                  <a:schemeClr val="dk1"/>
                </a:solidFill>
                <a:latin typeface="Assistant Medium"/>
                <a:ea typeface="Assistant Medium"/>
                <a:cs typeface="Assistant Medium"/>
                <a:sym typeface="Assistant Medium"/>
              </a:rPr>
              <a:t>Finance</a:t>
            </a:r>
            <a:endParaRPr sz="833">
              <a:solidFill>
                <a:schemeClr val="dk1"/>
              </a:solidFill>
              <a:latin typeface="Assistant Medium"/>
              <a:ea typeface="Assistant Medium"/>
              <a:cs typeface="Assistant Medium"/>
              <a:sym typeface="Assistan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3"/>
          <p:cNvSpPr txBox="1"/>
          <p:nvPr/>
        </p:nvSpPr>
        <p:spPr>
          <a:xfrm>
            <a:off x="381475" y="0"/>
            <a:ext cx="876245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r>
              <a:rPr lang="en" sz="1200" dirty="0">
                <a:latin typeface="Assistant SemiBold"/>
                <a:ea typeface="Assistant SemiBold"/>
                <a:cs typeface="Assistant SemiBold"/>
                <a:sym typeface="Assistant SemiBold"/>
              </a:rPr>
              <a:t>Minimizing disparities in the educational system</a:t>
            </a:r>
            <a:endParaRPr sz="1200" dirty="0">
              <a:latin typeface="Assistant SemiBold"/>
              <a:ea typeface="Assistant SemiBold"/>
              <a:cs typeface="Assistant SemiBold"/>
              <a:sym typeface="Assistant SemiBold"/>
            </a:endParaRPr>
          </a:p>
        </p:txBody>
      </p:sp>
      <p:sp>
        <p:nvSpPr>
          <p:cNvPr id="197" name="Google Shape;197;p53"/>
          <p:cNvSpPr txBox="1"/>
          <p:nvPr/>
        </p:nvSpPr>
        <p:spPr>
          <a:xfrm>
            <a:off x="7981644" y="3924427"/>
            <a:ext cx="7416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October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a:solidFill>
                <a:schemeClr val="dk1"/>
              </a:solidFill>
              <a:latin typeface="Assistant Medium"/>
              <a:ea typeface="Assistant Medium"/>
              <a:cs typeface="Assistant Medium"/>
              <a:sym typeface="Assistant Medium"/>
            </a:endParaRPr>
          </a:p>
        </p:txBody>
      </p:sp>
      <p:cxnSp>
        <p:nvCxnSpPr>
          <p:cNvPr id="198" name="Google Shape;198;p53"/>
          <p:cNvCxnSpPr>
            <a:stCxn id="199" idx="0"/>
          </p:cNvCxnSpPr>
          <p:nvPr/>
        </p:nvCxnSpPr>
        <p:spPr>
          <a:xfrm>
            <a:off x="7768913" y="1578100"/>
            <a:ext cx="0" cy="3573300"/>
          </a:xfrm>
          <a:prstGeom prst="straightConnector1">
            <a:avLst/>
          </a:prstGeom>
          <a:noFill/>
          <a:ln w="9525" cap="flat" cmpd="sng">
            <a:solidFill>
              <a:srgbClr val="4489FF"/>
            </a:solidFill>
            <a:prstDash val="dash"/>
            <a:round/>
            <a:headEnd type="none" w="med" len="med"/>
            <a:tailEnd type="none" w="med" len="med"/>
          </a:ln>
        </p:spPr>
      </p:cxnSp>
      <p:sp>
        <p:nvSpPr>
          <p:cNvPr id="200" name="Google Shape;200;p53"/>
          <p:cNvSpPr txBox="1"/>
          <p:nvPr/>
        </p:nvSpPr>
        <p:spPr>
          <a:xfrm>
            <a:off x="7981537" y="1459150"/>
            <a:ext cx="741600" cy="7389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May</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2019</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199" name="Google Shape;199;p53"/>
          <p:cNvSpPr/>
          <p:nvPr/>
        </p:nvSpPr>
        <p:spPr>
          <a:xfrm>
            <a:off x="7704863" y="1578100"/>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3"/>
          <p:cNvSpPr txBox="1"/>
          <p:nvPr/>
        </p:nvSpPr>
        <p:spPr>
          <a:xfrm>
            <a:off x="3526702" y="1507425"/>
            <a:ext cx="40506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100" b="1" dirty="0">
                <a:solidFill>
                  <a:srgbClr val="2D2D2D"/>
                </a:solidFill>
                <a:latin typeface="Assistant"/>
                <a:ea typeface="Assistant"/>
                <a:cs typeface="Assistant"/>
                <a:sym typeface="Assistant"/>
              </a:rPr>
              <a:t>In the wake of the “Meitzav Revolt” and the suspicions of cheating on tests, Kayma launche</a:t>
            </a:r>
            <a:r>
              <a:rPr lang="en-US" sz="1100" b="1" dirty="0">
                <a:solidFill>
                  <a:srgbClr val="2D2D2D"/>
                </a:solidFill>
                <a:latin typeface="Assistant"/>
                <a:ea typeface="Assistant"/>
                <a:cs typeface="Assistant"/>
                <a:sym typeface="Assistant"/>
              </a:rPr>
              <a:t>d</a:t>
            </a:r>
            <a:r>
              <a:rPr lang="en" sz="1100" b="1" dirty="0">
                <a:solidFill>
                  <a:srgbClr val="2D2D2D"/>
                </a:solidFill>
                <a:latin typeface="Assistant"/>
                <a:ea typeface="Assistant"/>
                <a:cs typeface="Assistant"/>
                <a:sym typeface="Assistant"/>
              </a:rPr>
              <a:t> a study with the Budgets Department to learn how to improve measurement.</a:t>
            </a:r>
            <a:endParaRPr sz="11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100" dirty="0">
                <a:solidFill>
                  <a:srgbClr val="2D2D2D"/>
                </a:solidFill>
                <a:latin typeface="Assistant"/>
                <a:ea typeface="Assistant"/>
                <a:cs typeface="Assistant"/>
                <a:sym typeface="Assistant"/>
              </a:rPr>
              <a:t>A study among 628 teachers enabled evaluation of the scale and characteristics of teachers’ cheating in the Meitzav test and the reasons for this widespread conduct. The study set the stage for an improvement in the Meitzav apparatus.</a:t>
            </a:r>
            <a:endParaRPr sz="1200" dirty="0">
              <a:solidFill>
                <a:srgbClr val="2D2D2D"/>
              </a:solidFill>
              <a:latin typeface="Assistant"/>
              <a:ea typeface="Assistant"/>
              <a:cs typeface="Assistant"/>
              <a:sym typeface="Assistant"/>
            </a:endParaRPr>
          </a:p>
        </p:txBody>
      </p:sp>
      <p:sp>
        <p:nvSpPr>
          <p:cNvPr id="202" name="Google Shape;202;p53"/>
          <p:cNvSpPr txBox="1"/>
          <p:nvPr/>
        </p:nvSpPr>
        <p:spPr>
          <a:xfrm>
            <a:off x="3510194" y="4109075"/>
            <a:ext cx="4211700" cy="600300"/>
          </a:xfrm>
          <a:prstGeom prst="rect">
            <a:avLst/>
          </a:prstGeom>
          <a:solidFill>
            <a:srgbClr val="BEDAFF"/>
          </a:solidFill>
          <a:ln>
            <a:noFill/>
          </a:ln>
        </p:spPr>
        <p:txBody>
          <a:bodyPr spcFirstLastPara="1" wrap="square" lIns="0" tIns="45700" rIns="457200"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1" dirty="0">
                <a:solidFill>
                  <a:srgbClr val="2D2D2D"/>
                </a:solidFill>
                <a:latin typeface="Assistant"/>
                <a:ea typeface="Assistant"/>
                <a:cs typeface="Assistant"/>
                <a:sym typeface="Assistant"/>
              </a:rPr>
              <a:t>RAMA’s professional staff announces a comprehensive reform (“situation snapshot” model)</a:t>
            </a:r>
            <a:endParaRPr sz="11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100" dirty="0">
                <a:solidFill>
                  <a:srgbClr val="2D2D2D"/>
                </a:solidFill>
                <a:latin typeface="Assistant"/>
                <a:ea typeface="Assistant"/>
                <a:cs typeface="Assistant"/>
                <a:sym typeface="Assistant"/>
              </a:rPr>
              <a:t>Kayma’s recommendations are implemented in the reform.</a:t>
            </a:r>
            <a:endParaRPr sz="1200" dirty="0">
              <a:solidFill>
                <a:srgbClr val="2D2D2D"/>
              </a:solidFill>
              <a:latin typeface="Assistant"/>
              <a:ea typeface="Assistant"/>
              <a:cs typeface="Assistant"/>
              <a:sym typeface="Assistant"/>
            </a:endParaRPr>
          </a:p>
        </p:txBody>
      </p:sp>
      <p:sp>
        <p:nvSpPr>
          <p:cNvPr id="203" name="Google Shape;203;p53"/>
          <p:cNvSpPr txBox="1"/>
          <p:nvPr/>
        </p:nvSpPr>
        <p:spPr>
          <a:xfrm>
            <a:off x="7959525" y="2783075"/>
            <a:ext cx="763800" cy="553968"/>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dirty="0">
                <a:solidFill>
                  <a:srgbClr val="2D2D2D"/>
                </a:solidFill>
                <a:latin typeface="Assistant Medium"/>
                <a:ea typeface="Assistant Medium"/>
                <a:cs typeface="Assistant Medium"/>
                <a:sym typeface="Assistant Medium"/>
              </a:rPr>
              <a:t>Aug. ‒ Sept.</a:t>
            </a:r>
            <a:endParaRPr sz="1200" dirty="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dirty="0">
                <a:solidFill>
                  <a:srgbClr val="2D2D2D"/>
                </a:solidFill>
                <a:latin typeface="Assistant Medium"/>
                <a:ea typeface="Assistant Medium"/>
                <a:cs typeface="Assistant Medium"/>
                <a:sym typeface="Assistant Medium"/>
              </a:rPr>
              <a:t>2019 </a:t>
            </a:r>
            <a:endParaRPr dirty="0">
              <a:solidFill>
                <a:schemeClr val="dk1"/>
              </a:solidFill>
              <a:latin typeface="Assistant Medium"/>
              <a:ea typeface="Assistant Medium"/>
              <a:cs typeface="Assistant Medium"/>
              <a:sym typeface="Assistant Medium"/>
            </a:endParaRPr>
          </a:p>
        </p:txBody>
      </p:sp>
      <p:sp>
        <p:nvSpPr>
          <p:cNvPr id="204" name="Google Shape;204;p53"/>
          <p:cNvSpPr txBox="1"/>
          <p:nvPr/>
        </p:nvSpPr>
        <p:spPr>
          <a:xfrm>
            <a:off x="3526700" y="2783075"/>
            <a:ext cx="4050600" cy="12006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100" b="1" dirty="0">
                <a:solidFill>
                  <a:srgbClr val="2D2D2D"/>
                </a:solidFill>
                <a:latin typeface="Assistant"/>
                <a:ea typeface="Assistant"/>
                <a:cs typeface="Assistant"/>
                <a:sym typeface="Assistant"/>
              </a:rPr>
              <a:t>Kayma advises the professional staff of RAMA (the National Authority for Measurement and Evaluation in Education) to consider school evaluation.</a:t>
            </a:r>
            <a:br>
              <a:rPr lang="en" sz="1100" b="1" dirty="0">
                <a:solidFill>
                  <a:srgbClr val="2D2D2D"/>
                </a:solidFill>
                <a:latin typeface="Assistant"/>
                <a:ea typeface="Assistant"/>
                <a:cs typeface="Assistant"/>
                <a:sym typeface="Assistant"/>
              </a:rPr>
            </a:br>
            <a:r>
              <a:rPr lang="en" sz="1100" dirty="0">
                <a:solidFill>
                  <a:srgbClr val="2D2D2D"/>
                </a:solidFill>
                <a:latin typeface="Assistant"/>
                <a:ea typeface="Assistant"/>
                <a:cs typeface="Assistant"/>
                <a:sym typeface="Assistant"/>
              </a:rPr>
              <a:t>Based on the study’s findings, guidelines are set for the new evaluation format</a:t>
            </a:r>
            <a:r>
              <a:rPr lang="en" sz="1100" b="1" dirty="0">
                <a:solidFill>
                  <a:srgbClr val="4489FF"/>
                </a:solidFill>
                <a:latin typeface="Assistant"/>
                <a:ea typeface="Assistant"/>
                <a:cs typeface="Assistant"/>
                <a:sym typeface="Assistant"/>
              </a:rPr>
              <a:t> and Kayma takes part in writing the recommendations for the committee’s report.</a:t>
            </a:r>
            <a:endParaRPr sz="1100" dirty="0">
              <a:solidFill>
                <a:srgbClr val="2D2D2D"/>
              </a:solidFill>
              <a:latin typeface="Assistant"/>
              <a:ea typeface="Assistant"/>
              <a:cs typeface="Assistant"/>
              <a:sym typeface="Assistant"/>
            </a:endParaRPr>
          </a:p>
        </p:txBody>
      </p:sp>
      <p:sp>
        <p:nvSpPr>
          <p:cNvPr id="205" name="Google Shape;205;p53"/>
          <p:cNvSpPr/>
          <p:nvPr/>
        </p:nvSpPr>
        <p:spPr>
          <a:xfrm>
            <a:off x="7704863" y="290202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3"/>
          <p:cNvSpPr/>
          <p:nvPr/>
        </p:nvSpPr>
        <p:spPr>
          <a:xfrm>
            <a:off x="7704863" y="404337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53"/>
          <p:cNvPicPr preferRelativeResize="0"/>
          <p:nvPr/>
        </p:nvPicPr>
        <p:blipFill>
          <a:blip r:embed="rId3">
            <a:alphaModFix/>
          </a:blip>
          <a:stretch>
            <a:fillRect/>
          </a:stretch>
        </p:blipFill>
        <p:spPr>
          <a:xfrm>
            <a:off x="7231250" y="4088300"/>
            <a:ext cx="217725" cy="217725"/>
          </a:xfrm>
          <a:prstGeom prst="rect">
            <a:avLst/>
          </a:prstGeom>
          <a:noFill/>
          <a:ln>
            <a:noFill/>
          </a:ln>
          <a:effectLst>
            <a:outerShdw blurRad="142875" dist="66675" dir="5400000" algn="bl" rotWithShape="0">
              <a:srgbClr val="4489FF">
                <a:alpha val="49000"/>
              </a:srgbClr>
            </a:outerShdw>
          </a:effectLst>
        </p:spPr>
      </p:pic>
      <p:sp>
        <p:nvSpPr>
          <p:cNvPr id="208" name="Google Shape;208;p53"/>
          <p:cNvSpPr/>
          <p:nvPr/>
        </p:nvSpPr>
        <p:spPr>
          <a:xfrm>
            <a:off x="381475" y="1709499"/>
            <a:ext cx="2650500" cy="2597769"/>
          </a:xfrm>
          <a:prstGeom prst="roundRect">
            <a:avLst>
              <a:gd name="adj" fmla="val 8645"/>
            </a:avLst>
          </a:prstGeom>
          <a:solidFill>
            <a:srgbClr val="FFFFFF"/>
          </a:solidFill>
          <a:ln>
            <a:noFill/>
          </a:ln>
          <a:effectLst>
            <a:outerShdw blurRad="200025" dist="57150" dir="5400000" algn="bl" rotWithShape="0">
              <a:srgbClr val="5AA0FF">
                <a:alpha val="17000"/>
              </a:srgbClr>
            </a:outerShdw>
          </a:effectLst>
        </p:spPr>
        <p:txBody>
          <a:bodyPr spcFirstLastPara="1" wrap="square" lIns="182875" tIns="91425" rIns="182875" bIns="91425" anchor="t" anchorCtr="0">
            <a:noAutofit/>
          </a:bodyPr>
          <a:lstStyle/>
          <a:p>
            <a:pPr marL="0" lvl="0" indent="0" algn="ctr" rtl="0">
              <a:spcBef>
                <a:spcPts val="0"/>
              </a:spcBef>
              <a:spcAft>
                <a:spcPts val="0"/>
              </a:spcAft>
              <a:buNone/>
            </a:pPr>
            <a:r>
              <a:rPr lang="en">
                <a:solidFill>
                  <a:srgbClr val="272727"/>
                </a:solidFill>
                <a:latin typeface="Assistant"/>
                <a:ea typeface="Assistant"/>
                <a:cs typeface="Assistant"/>
                <a:sym typeface="Assistant"/>
              </a:rPr>
              <a:t>תיאור המודל החדש תמונה</a:t>
            </a:r>
            <a:endParaRPr sz="1000">
              <a:solidFill>
                <a:schemeClr val="dk1"/>
              </a:solidFill>
              <a:latin typeface="Assistant"/>
              <a:ea typeface="Assistant"/>
              <a:cs typeface="Assistant"/>
              <a:sym typeface="Assistant"/>
            </a:endParaRPr>
          </a:p>
        </p:txBody>
      </p:sp>
      <p:pic>
        <p:nvPicPr>
          <p:cNvPr id="209" name="Google Shape;209;p53"/>
          <p:cNvPicPr preferRelativeResize="0"/>
          <p:nvPr/>
        </p:nvPicPr>
        <p:blipFill rotWithShape="1">
          <a:blip r:embed="rId4">
            <a:alphaModFix/>
          </a:blip>
          <a:srcRect r="2171"/>
          <a:stretch/>
        </p:blipFill>
        <p:spPr>
          <a:xfrm>
            <a:off x="280968" y="577473"/>
            <a:ext cx="2650500" cy="1534861"/>
          </a:xfrm>
          <a:prstGeom prst="roundRect">
            <a:avLst>
              <a:gd name="adj" fmla="val 3525"/>
            </a:avLst>
          </a:prstGeom>
          <a:noFill/>
          <a:ln>
            <a:noFill/>
          </a:ln>
        </p:spPr>
      </p:pic>
      <p:sp>
        <p:nvSpPr>
          <p:cNvPr id="210" name="Google Shape;210;p53"/>
          <p:cNvSpPr txBox="1"/>
          <p:nvPr/>
        </p:nvSpPr>
        <p:spPr>
          <a:xfrm>
            <a:off x="2830700" y="826025"/>
            <a:ext cx="5442600" cy="677100"/>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r>
              <a:rPr lang="en" sz="1600">
                <a:solidFill>
                  <a:srgbClr val="4489FF"/>
                </a:solidFill>
                <a:latin typeface="Assistant"/>
                <a:ea typeface="Assistant"/>
                <a:cs typeface="Assistant"/>
                <a:sym typeface="Assistant"/>
              </a:rPr>
              <a:t>Providing tools for improvement: </a:t>
            </a:r>
            <a:r>
              <a:rPr lang="en" sz="1600" b="1">
                <a:solidFill>
                  <a:srgbClr val="4489FF"/>
                </a:solidFill>
                <a:latin typeface="Assistant"/>
                <a:ea typeface="Assistant"/>
                <a:cs typeface="Assistant"/>
                <a:sym typeface="Assistant"/>
              </a:rPr>
              <a:t>Measurement and evaluation policy</a:t>
            </a:r>
            <a:endParaRPr sz="1600">
              <a:solidFill>
                <a:srgbClr val="4489FF"/>
              </a:solidFill>
              <a:latin typeface="Assistant"/>
              <a:ea typeface="Assistant"/>
              <a:cs typeface="Assistant"/>
              <a:sym typeface="Assistant"/>
            </a:endParaRPr>
          </a:p>
        </p:txBody>
      </p:sp>
      <p:sp>
        <p:nvSpPr>
          <p:cNvPr id="211" name="Google Shape;211;p53"/>
          <p:cNvSpPr/>
          <p:nvPr/>
        </p:nvSpPr>
        <p:spPr>
          <a:xfrm>
            <a:off x="8380850" y="856025"/>
            <a:ext cx="371100" cy="371100"/>
          </a:xfrm>
          <a:prstGeom prst="ellipse">
            <a:avLst/>
          </a:prstGeom>
          <a:solidFill>
            <a:srgbClr val="BEDA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1</a:t>
            </a:r>
            <a:endParaRPr/>
          </a:p>
        </p:txBody>
      </p:sp>
      <p:sp>
        <p:nvSpPr>
          <p:cNvPr id="213" name="Google Shape;213;p53"/>
          <p:cNvSpPr txBox="1"/>
          <p:nvPr/>
        </p:nvSpPr>
        <p:spPr>
          <a:xfrm>
            <a:off x="290706" y="2477527"/>
            <a:ext cx="3044380" cy="3231624"/>
          </a:xfrm>
          <a:prstGeom prst="rect">
            <a:avLst/>
          </a:prstGeom>
          <a:noFill/>
          <a:ln>
            <a:noFill/>
          </a:ln>
        </p:spPr>
        <p:txBody>
          <a:bodyPr spcFirstLastPara="1" wrap="square" lIns="91425" tIns="91425" rIns="91425" bIns="91425" anchor="t" anchorCtr="0">
            <a:spAutoFit/>
          </a:bodyPr>
          <a:lstStyle/>
          <a:p>
            <a:pPr lvl="0"/>
            <a:r>
              <a:rPr lang="en" sz="1100" b="1" dirty="0">
                <a:solidFill>
                  <a:srgbClr val="2D2D2D"/>
                </a:solidFill>
                <a:latin typeface="Assistant"/>
                <a:ea typeface="Assistant"/>
                <a:cs typeface="Assistant"/>
                <a:sym typeface="Assistant"/>
              </a:rPr>
              <a:t>RAMA: National Authori for Measurement and Evaluation in Education; ty Ministry of Education</a:t>
            </a:r>
            <a:endParaRPr sz="1100" b="1" dirty="0">
              <a:solidFill>
                <a:srgbClr val="2D2D2D"/>
              </a:solidFill>
              <a:latin typeface="Assistant"/>
              <a:ea typeface="Assistant"/>
              <a:cs typeface="Assistant"/>
              <a:sym typeface="Assistant"/>
            </a:endParaRPr>
          </a:p>
          <a:p>
            <a:pPr marL="0" lvl="0" indent="0" algn="l" rtl="0">
              <a:spcBef>
                <a:spcPts val="0"/>
              </a:spcBef>
              <a:spcAft>
                <a:spcPts val="0"/>
              </a:spcAft>
              <a:buNone/>
            </a:pPr>
            <a:r>
              <a:rPr lang="en" sz="1100" b="1" dirty="0">
                <a:solidFill>
                  <a:srgbClr val="2D2D2D"/>
                </a:solidFill>
                <a:latin typeface="Assistant"/>
                <a:ea typeface="Assistant"/>
                <a:cs typeface="Assistant"/>
                <a:sym typeface="Assistant"/>
              </a:rPr>
              <a:t>“Situation Snapshot”: </a:t>
            </a:r>
            <a:r>
              <a:rPr lang="en" sz="1100" u="sng" dirty="0">
                <a:solidFill>
                  <a:srgbClr val="2D2D2D"/>
                </a:solidFill>
                <a:latin typeface="Assistant"/>
                <a:ea typeface="Assistant"/>
                <a:cs typeface="Assistant"/>
                <a:sym typeface="Assistant"/>
              </a:rPr>
              <a:t>A New Model of School Evaluation</a:t>
            </a:r>
            <a:endParaRPr sz="1100" u="sng" dirty="0">
              <a:solidFill>
                <a:srgbClr val="2D2D2D"/>
              </a:solidFill>
              <a:latin typeface="Assistant"/>
              <a:ea typeface="Assistant"/>
              <a:cs typeface="Assistant"/>
              <a:sym typeface="Assistant"/>
            </a:endParaRPr>
          </a:p>
          <a:p>
            <a:pPr marL="0" lvl="0" indent="0" algn="l" rtl="0">
              <a:spcBef>
                <a:spcPts val="0"/>
              </a:spcBef>
              <a:spcAft>
                <a:spcPts val="0"/>
              </a:spcAft>
              <a:buNone/>
            </a:pPr>
            <a:r>
              <a:rPr lang="en" sz="1100" b="1" dirty="0">
                <a:solidFill>
                  <a:srgbClr val="2D2D2D"/>
                </a:solidFill>
                <a:latin typeface="Assistant"/>
                <a:ea typeface="Assistant"/>
                <a:cs typeface="Assistant"/>
                <a:sym typeface="Assistant"/>
              </a:rPr>
              <a:t>Background</a:t>
            </a:r>
            <a:endParaRPr sz="1100" b="1" dirty="0">
              <a:solidFill>
                <a:srgbClr val="2D2D2D"/>
              </a:solidFill>
              <a:latin typeface="Assistant"/>
              <a:ea typeface="Assistant"/>
              <a:cs typeface="Assistant"/>
              <a:sym typeface="Assistant"/>
            </a:endParaRPr>
          </a:p>
          <a:p>
            <a:pPr marL="0" lvl="0" indent="0" algn="l" rtl="0">
              <a:spcBef>
                <a:spcPts val="0"/>
              </a:spcBef>
              <a:spcAft>
                <a:spcPts val="0"/>
              </a:spcAft>
              <a:buNone/>
            </a:pPr>
            <a:r>
              <a:rPr lang="en" sz="1100" dirty="0">
                <a:solidFill>
                  <a:srgbClr val="2D2D2D"/>
                </a:solidFill>
                <a:latin typeface="Assistant"/>
                <a:ea typeface="Assistant"/>
                <a:cs typeface="Assistant"/>
                <a:sym typeface="Assistant"/>
              </a:rPr>
              <a:t>External evaluation of schools and educational systems is commonplace in the vast majority of developed countries worldwide. This evaluation enables methodical and valid oversight of schools’ work, identification of disparities between aspirations and reality, and intelligent resource allocation. Evaluation through the Meitzav surveys and tests has been practiced in Israel for about 15 years and is an important database for responsiveness and decision-making processes on various levels, from the school to system-wide level.</a:t>
            </a:r>
            <a:endParaRPr sz="1100" dirty="0">
              <a:solidFill>
                <a:srgbClr val="2D2D2D"/>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4"/>
          <p:cNvSpPr txBox="1"/>
          <p:nvPr/>
        </p:nvSpPr>
        <p:spPr>
          <a:xfrm>
            <a:off x="5849325" y="0"/>
            <a:ext cx="3294600"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r>
              <a:rPr lang="en" sz="1200">
                <a:solidFill>
                  <a:schemeClr val="dk1"/>
                </a:solidFill>
                <a:latin typeface="Assistant SemiBold"/>
                <a:ea typeface="Assistant SemiBold"/>
                <a:cs typeface="Assistant SemiBold"/>
                <a:sym typeface="Assistant SemiBold"/>
              </a:rPr>
              <a:t>Minimizing disparities in the educational system</a:t>
            </a:r>
            <a:endParaRPr sz="1200">
              <a:latin typeface="Assistant SemiBold"/>
              <a:ea typeface="Assistant SemiBold"/>
              <a:cs typeface="Assistant SemiBold"/>
              <a:sym typeface="Assistant SemiBold"/>
            </a:endParaRPr>
          </a:p>
        </p:txBody>
      </p:sp>
      <p:cxnSp>
        <p:nvCxnSpPr>
          <p:cNvPr id="219" name="Google Shape;219;p54"/>
          <p:cNvCxnSpPr>
            <a:stCxn id="220" idx="0"/>
          </p:cNvCxnSpPr>
          <p:nvPr/>
        </p:nvCxnSpPr>
        <p:spPr>
          <a:xfrm>
            <a:off x="7768913" y="1578100"/>
            <a:ext cx="0" cy="3566400"/>
          </a:xfrm>
          <a:prstGeom prst="straightConnector1">
            <a:avLst/>
          </a:prstGeom>
          <a:noFill/>
          <a:ln w="9525" cap="flat" cmpd="sng">
            <a:solidFill>
              <a:srgbClr val="4489FF"/>
            </a:solidFill>
            <a:prstDash val="dash"/>
            <a:round/>
            <a:headEnd type="none" w="med" len="med"/>
            <a:tailEnd type="none" w="med" len="med"/>
          </a:ln>
        </p:spPr>
      </p:cxnSp>
      <p:sp>
        <p:nvSpPr>
          <p:cNvPr id="221" name="Google Shape;221;p54"/>
          <p:cNvSpPr txBox="1"/>
          <p:nvPr/>
        </p:nvSpPr>
        <p:spPr>
          <a:xfrm>
            <a:off x="8149076" y="1459150"/>
            <a:ext cx="5742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August</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220" name="Google Shape;220;p54"/>
          <p:cNvSpPr/>
          <p:nvPr/>
        </p:nvSpPr>
        <p:spPr>
          <a:xfrm>
            <a:off x="7704863" y="1578100"/>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4"/>
          <p:cNvSpPr txBox="1"/>
          <p:nvPr/>
        </p:nvSpPr>
        <p:spPr>
          <a:xfrm>
            <a:off x="8149159" y="3695827"/>
            <a:ext cx="5742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June</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a:solidFill>
                <a:schemeClr val="dk1"/>
              </a:solidFill>
              <a:latin typeface="Assistant Medium"/>
              <a:ea typeface="Assistant Medium"/>
              <a:cs typeface="Assistant Medium"/>
              <a:sym typeface="Assistant Medium"/>
            </a:endParaRPr>
          </a:p>
        </p:txBody>
      </p:sp>
      <p:sp>
        <p:nvSpPr>
          <p:cNvPr id="223" name="Google Shape;223;p54"/>
          <p:cNvSpPr/>
          <p:nvPr/>
        </p:nvSpPr>
        <p:spPr>
          <a:xfrm>
            <a:off x="7704863" y="381477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 name="Google Shape;224;p54"/>
          <p:cNvGrpSpPr/>
          <p:nvPr/>
        </p:nvGrpSpPr>
        <p:grpSpPr>
          <a:xfrm>
            <a:off x="3365600" y="3737725"/>
            <a:ext cx="4211700" cy="1200288"/>
            <a:chOff x="2603600" y="3966325"/>
            <a:chExt cx="4211700" cy="1200288"/>
          </a:xfrm>
        </p:grpSpPr>
        <p:sp>
          <p:nvSpPr>
            <p:cNvPr id="225" name="Google Shape;225;p54"/>
            <p:cNvSpPr txBox="1"/>
            <p:nvPr/>
          </p:nvSpPr>
          <p:spPr>
            <a:xfrm>
              <a:off x="2603600" y="3966325"/>
              <a:ext cx="4211700" cy="1200288"/>
            </a:xfrm>
            <a:prstGeom prst="rect">
              <a:avLst/>
            </a:prstGeom>
            <a:solidFill>
              <a:srgbClr val="BEDAFF"/>
            </a:solidFill>
            <a:ln>
              <a:noFill/>
            </a:ln>
          </p:spPr>
          <p:txBody>
            <a:bodyPr spcFirstLastPara="1" wrap="square" lIns="0" tIns="45700" rIns="457200"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Incoming Education Minister Shasha-Biton announces the “Student in the Center” reform and the plan to </a:t>
              </a:r>
              <a:r>
                <a:rPr lang="en-US" sz="1200" b="1" dirty="0">
                  <a:solidFill>
                    <a:srgbClr val="2D2D2D"/>
                  </a:solidFill>
                  <a:latin typeface="Assistant"/>
                  <a:ea typeface="Assistant"/>
                  <a:cs typeface="Assistant"/>
                  <a:sym typeface="Assistant"/>
                </a:rPr>
                <a:t>reduce the number of</a:t>
              </a:r>
              <a:r>
                <a:rPr lang="en" sz="1200" b="1" dirty="0">
                  <a:solidFill>
                    <a:srgbClr val="2D2D2D"/>
                  </a:solidFill>
                  <a:latin typeface="Assistant"/>
                  <a:ea typeface="Assistant"/>
                  <a:cs typeface="Assistant"/>
                  <a:sym typeface="Assistant"/>
                </a:rPr>
                <a:t> Bagrut exams to 5 permanent exams:</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English, math, science, a humanities field, and a language.</a:t>
              </a:r>
              <a:endParaRPr sz="1200" b="1" dirty="0">
                <a:solidFill>
                  <a:srgbClr val="2D2D2D"/>
                </a:solidFill>
                <a:latin typeface="Assistant"/>
                <a:ea typeface="Assistant"/>
                <a:cs typeface="Assistant"/>
                <a:sym typeface="Assistant"/>
              </a:endParaRPr>
            </a:p>
          </p:txBody>
        </p:sp>
        <p:pic>
          <p:nvPicPr>
            <p:cNvPr id="226" name="Google Shape;226;p54"/>
            <p:cNvPicPr preferRelativeResize="0"/>
            <p:nvPr/>
          </p:nvPicPr>
          <p:blipFill>
            <a:blip r:embed="rId3">
              <a:alphaModFix/>
            </a:blip>
            <a:stretch>
              <a:fillRect/>
            </a:stretch>
          </p:blipFill>
          <p:spPr>
            <a:xfrm>
              <a:off x="6469250" y="4088300"/>
              <a:ext cx="217725" cy="217725"/>
            </a:xfrm>
            <a:prstGeom prst="rect">
              <a:avLst/>
            </a:prstGeom>
            <a:noFill/>
            <a:ln>
              <a:noFill/>
            </a:ln>
            <a:effectLst>
              <a:outerShdw blurRad="142875" dist="66675" dir="5400000" algn="bl" rotWithShape="0">
                <a:srgbClr val="4489FF">
                  <a:alpha val="49000"/>
                </a:srgbClr>
              </a:outerShdw>
            </a:effectLst>
          </p:spPr>
        </p:pic>
      </p:grpSp>
      <p:sp>
        <p:nvSpPr>
          <p:cNvPr id="227" name="Google Shape;227;p54"/>
          <p:cNvSpPr txBox="1"/>
          <p:nvPr/>
        </p:nvSpPr>
        <p:spPr>
          <a:xfrm>
            <a:off x="3526702" y="1507425"/>
            <a:ext cx="40506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COVID as an opportunity: Rethinking Bagrut exams.</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The study examined the influence of the number of elective fields for Bagrut study on the effectiveness of learning. The study found a more positive correlation between the two variables in math and sciences, but a negative connection between the quality of learning and the existing testing method, primarily in the humanities.</a:t>
            </a:r>
            <a:endParaRPr sz="1200"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b="1" dirty="0">
                <a:solidFill>
                  <a:srgbClr val="4489FF"/>
                </a:solidFill>
                <a:latin typeface="Assistant"/>
                <a:ea typeface="Assistant"/>
                <a:cs typeface="Assistant"/>
                <a:sym typeface="Assistant"/>
              </a:rPr>
              <a:t>The study’s findings were presented to then-Minister of Education Yoav Galant, with the recommendation of </a:t>
            </a:r>
            <a:r>
              <a:rPr lang="en-US" sz="1200" b="1" dirty="0">
                <a:solidFill>
                  <a:srgbClr val="4489FF"/>
                </a:solidFill>
                <a:latin typeface="Assistant"/>
                <a:ea typeface="Assistant"/>
                <a:cs typeface="Assistant"/>
                <a:sym typeface="Assistant"/>
              </a:rPr>
              <a:t>reducing</a:t>
            </a:r>
            <a:r>
              <a:rPr lang="en" sz="1200" b="1" dirty="0">
                <a:solidFill>
                  <a:srgbClr val="4489FF"/>
                </a:solidFill>
                <a:latin typeface="Assistant"/>
                <a:ea typeface="Assistant"/>
                <a:cs typeface="Assistant"/>
                <a:sym typeface="Assistant"/>
              </a:rPr>
              <a:t> the number of Bagrut exams from 10 to 5.</a:t>
            </a:r>
            <a:endParaRPr sz="1200" dirty="0">
              <a:solidFill>
                <a:srgbClr val="2D2D2D"/>
              </a:solidFill>
              <a:latin typeface="Assistant"/>
              <a:ea typeface="Assistant"/>
              <a:cs typeface="Assistant"/>
              <a:sym typeface="Assistant"/>
            </a:endParaRPr>
          </a:p>
        </p:txBody>
      </p:sp>
      <p:sp>
        <p:nvSpPr>
          <p:cNvPr id="228" name="Google Shape;228;p54"/>
          <p:cNvSpPr/>
          <p:nvPr/>
        </p:nvSpPr>
        <p:spPr>
          <a:xfrm>
            <a:off x="381475" y="1514675"/>
            <a:ext cx="2650500" cy="2981700"/>
          </a:xfrm>
          <a:prstGeom prst="roundRect">
            <a:avLst>
              <a:gd name="adj" fmla="val 8645"/>
            </a:avLst>
          </a:prstGeom>
          <a:solidFill>
            <a:srgbClr val="FFFFFF"/>
          </a:solidFill>
          <a:ln>
            <a:noFill/>
          </a:ln>
          <a:effectLst>
            <a:outerShdw blurRad="200025" dist="57150" dir="5400000" algn="bl" rotWithShape="0">
              <a:srgbClr val="5AA0FF">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dirty="0">
                <a:solidFill>
                  <a:schemeClr val="dk1"/>
                </a:solidFill>
                <a:latin typeface="Assistant"/>
                <a:ea typeface="Assistant"/>
                <a:cs typeface="Assistant"/>
                <a:sym typeface="Assistant"/>
              </a:rPr>
              <a:t>“The Revolution Begins”: Minister Yifat Shasha-Biton’s Plans for the Education System</a:t>
            </a:r>
            <a:endParaRPr sz="1000" b="1" dirty="0">
              <a:solidFill>
                <a:schemeClr val="dk1"/>
              </a:solidFill>
              <a:latin typeface="Assistant"/>
              <a:ea typeface="Assistant"/>
              <a:cs typeface="Assistant"/>
              <a:sym typeface="Assistant"/>
            </a:endParaRPr>
          </a:p>
          <a:p>
            <a:pPr marL="0" lvl="0" indent="0" algn="l" rtl="0">
              <a:lnSpc>
                <a:spcPct val="115000"/>
              </a:lnSpc>
              <a:spcBef>
                <a:spcPts val="1700"/>
              </a:spcBef>
              <a:spcAft>
                <a:spcPts val="0"/>
              </a:spcAft>
              <a:buClr>
                <a:schemeClr val="dk1"/>
              </a:buClr>
              <a:buSzPts val="1100"/>
              <a:buFont typeface="Arial"/>
              <a:buNone/>
            </a:pPr>
            <a:r>
              <a:rPr lang="en" sz="800" dirty="0">
                <a:solidFill>
                  <a:schemeClr val="dk1"/>
                </a:solidFill>
                <a:latin typeface="Assistant"/>
                <a:ea typeface="Assistant"/>
                <a:cs typeface="Assistant"/>
                <a:sym typeface="Assistant"/>
              </a:rPr>
              <a:t>In the field of ethics, the Education Minister intends, as she announced, “to restore education to the education system. We will restore attention to the social, Zionist, Jewish, and democratic values that express the diversity and wealth we have here in Israel.”</a:t>
            </a:r>
            <a:endParaRPr sz="800" dirty="0">
              <a:solidFill>
                <a:schemeClr val="dk1"/>
              </a:solidFill>
              <a:latin typeface="Assistant"/>
              <a:ea typeface="Assistant"/>
              <a:cs typeface="Assistant"/>
              <a:sym typeface="Assistant"/>
            </a:endParaRPr>
          </a:p>
          <a:p>
            <a:pPr marL="0" lvl="0" indent="0" algn="l" rtl="0">
              <a:lnSpc>
                <a:spcPct val="115000"/>
              </a:lnSpc>
              <a:spcBef>
                <a:spcPts val="1700"/>
              </a:spcBef>
              <a:spcAft>
                <a:spcPts val="0"/>
              </a:spcAft>
              <a:buClr>
                <a:schemeClr val="dk1"/>
              </a:buClr>
              <a:buSzPts val="1100"/>
              <a:buFont typeface="Arial"/>
              <a:buNone/>
            </a:pPr>
            <a:r>
              <a:rPr lang="en" sz="800" dirty="0">
                <a:solidFill>
                  <a:schemeClr val="dk1"/>
                </a:solidFill>
                <a:highlight>
                  <a:srgbClr val="D6F7FF"/>
                </a:highlight>
                <a:latin typeface="Assistant"/>
                <a:ea typeface="Assistant"/>
                <a:cs typeface="Assistant"/>
                <a:sym typeface="Assistant"/>
              </a:rPr>
              <a:t>Regarding the Bagrut exams she is expected to work to </a:t>
            </a:r>
            <a:r>
              <a:rPr lang="en-US" sz="800" dirty="0">
                <a:solidFill>
                  <a:schemeClr val="dk1"/>
                </a:solidFill>
                <a:highlight>
                  <a:srgbClr val="D6F7FF"/>
                </a:highlight>
                <a:latin typeface="Assistant"/>
                <a:ea typeface="Assistant"/>
                <a:cs typeface="Assistant"/>
                <a:sym typeface="Assistant"/>
              </a:rPr>
              <a:t>reduce </a:t>
            </a:r>
            <a:r>
              <a:rPr lang="en" sz="800" dirty="0">
                <a:solidFill>
                  <a:schemeClr val="dk1"/>
                </a:solidFill>
                <a:highlight>
                  <a:srgbClr val="D6F7FF"/>
                </a:highlight>
                <a:latin typeface="Assistant"/>
                <a:ea typeface="Assistant"/>
                <a:cs typeface="Assistant"/>
                <a:sym typeface="Assistant"/>
              </a:rPr>
              <a:t>the number of external Bagrut exams and change the testing method</a:t>
            </a:r>
            <a:r>
              <a:rPr lang="en" sz="800" dirty="0">
                <a:solidFill>
                  <a:schemeClr val="dk1"/>
                </a:solidFill>
                <a:latin typeface="Assistant"/>
                <a:ea typeface="Assistant"/>
                <a:cs typeface="Assistant"/>
                <a:sym typeface="Assistant"/>
              </a:rPr>
              <a:t>…”</a:t>
            </a:r>
            <a:endParaRPr sz="800" dirty="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dirty="0">
                <a:solidFill>
                  <a:schemeClr val="dk1"/>
                </a:solidFill>
                <a:latin typeface="Assistant"/>
                <a:ea typeface="Assistant"/>
                <a:cs typeface="Assistant"/>
                <a:sym typeface="Assistant"/>
              </a:rPr>
              <a:t>Ynet </a:t>
            </a:r>
            <a:r>
              <a:rPr lang="en" sz="800" b="1" dirty="0">
                <a:solidFill>
                  <a:schemeClr val="dk1"/>
                </a:solidFill>
                <a:latin typeface="Assistant"/>
                <a:ea typeface="Assistant"/>
                <a:cs typeface="Assistant"/>
                <a:sym typeface="Assistant"/>
              </a:rPr>
              <a:t>June 14, 2021</a:t>
            </a:r>
            <a:endParaRPr sz="700" b="1" dirty="0">
              <a:solidFill>
                <a:schemeClr val="dk1"/>
              </a:solidFill>
              <a:latin typeface="Assistant"/>
              <a:ea typeface="Assistant"/>
              <a:cs typeface="Assistant"/>
              <a:sym typeface="Assistant"/>
            </a:endParaRPr>
          </a:p>
        </p:txBody>
      </p:sp>
      <p:sp>
        <p:nvSpPr>
          <p:cNvPr id="229" name="Google Shape;229;p54"/>
          <p:cNvSpPr txBox="1"/>
          <p:nvPr/>
        </p:nvSpPr>
        <p:spPr>
          <a:xfrm>
            <a:off x="2830700" y="826025"/>
            <a:ext cx="54426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Offering tools for improvement: </a:t>
            </a:r>
            <a:r>
              <a:rPr lang="en" sz="1600" b="1">
                <a:solidFill>
                  <a:srgbClr val="4489FF"/>
                </a:solidFill>
                <a:latin typeface="Assistant"/>
                <a:ea typeface="Assistant"/>
                <a:cs typeface="Assistant"/>
                <a:sym typeface="Assistant"/>
              </a:rPr>
              <a:t>Measurement and evaluation policy</a:t>
            </a:r>
            <a:endParaRPr sz="1600">
              <a:solidFill>
                <a:srgbClr val="4489FF"/>
              </a:solidFill>
              <a:latin typeface="Assistant"/>
              <a:ea typeface="Assistant"/>
              <a:cs typeface="Assistant"/>
              <a:sym typeface="Assistant"/>
            </a:endParaRPr>
          </a:p>
        </p:txBody>
      </p:sp>
      <p:sp>
        <p:nvSpPr>
          <p:cNvPr id="230" name="Google Shape;230;p54"/>
          <p:cNvSpPr/>
          <p:nvPr/>
        </p:nvSpPr>
        <p:spPr>
          <a:xfrm>
            <a:off x="8380850" y="856025"/>
            <a:ext cx="371100" cy="371100"/>
          </a:xfrm>
          <a:prstGeom prst="ellipse">
            <a:avLst/>
          </a:prstGeom>
          <a:solidFill>
            <a:srgbClr val="BEDA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4489FF"/>
                </a:solidFill>
                <a:latin typeface="Assistant"/>
                <a:ea typeface="Assistant"/>
                <a:cs typeface="Assistant"/>
                <a:sym typeface="Assistant"/>
              </a:rPr>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5"/>
          <p:cNvSpPr txBox="1"/>
          <p:nvPr/>
        </p:nvSpPr>
        <p:spPr>
          <a:xfrm>
            <a:off x="1984744" y="31275"/>
            <a:ext cx="6932354" cy="371100"/>
          </a:xfrm>
          <a:prstGeom prst="rect">
            <a:avLst/>
          </a:prstGeom>
          <a:noFill/>
          <a:ln>
            <a:noFill/>
          </a:ln>
        </p:spPr>
        <p:txBody>
          <a:bodyPr spcFirstLastPara="1" wrap="square" lIns="91425" tIns="91425" rIns="182875" bIns="91425" anchor="ctr" anchorCtr="0">
            <a:noAutofit/>
          </a:bodyPr>
          <a:lstStyle/>
          <a:p>
            <a:pPr marL="0" lvl="0" indent="0" algn="r" rtl="1">
              <a:spcBef>
                <a:spcPts val="0"/>
              </a:spcBef>
              <a:spcAft>
                <a:spcPts val="0"/>
              </a:spcAft>
              <a:buNone/>
            </a:pPr>
            <a:r>
              <a:rPr lang="en" sz="1200" dirty="0">
                <a:solidFill>
                  <a:schemeClr val="dk1"/>
                </a:solidFill>
                <a:latin typeface="Assistant SemiBold"/>
                <a:ea typeface="Assistant SemiBold"/>
                <a:cs typeface="Assistant SemiBold"/>
                <a:sym typeface="Assistant SemiBold"/>
              </a:rPr>
              <a:t>Minimizing disparities in the educational system</a:t>
            </a:r>
            <a:endParaRPr sz="1200" dirty="0">
              <a:latin typeface="Assistant SemiBold"/>
              <a:ea typeface="Assistant SemiBold"/>
              <a:cs typeface="Assistant SemiBold"/>
              <a:sym typeface="Assistant SemiBold"/>
            </a:endParaRPr>
          </a:p>
        </p:txBody>
      </p:sp>
      <p:sp>
        <p:nvSpPr>
          <p:cNvPr id="236" name="Google Shape;236;p55"/>
          <p:cNvSpPr txBox="1"/>
          <p:nvPr/>
        </p:nvSpPr>
        <p:spPr>
          <a:xfrm>
            <a:off x="8003954" y="3699877"/>
            <a:ext cx="7194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a:solidFill>
                <a:schemeClr val="dk1"/>
              </a:solidFill>
              <a:latin typeface="Assistant Medium"/>
              <a:ea typeface="Assistant Medium"/>
              <a:cs typeface="Assistant Medium"/>
              <a:sym typeface="Assistant Medium"/>
            </a:endParaRPr>
          </a:p>
        </p:txBody>
      </p:sp>
      <p:cxnSp>
        <p:nvCxnSpPr>
          <p:cNvPr id="237" name="Google Shape;237;p55"/>
          <p:cNvCxnSpPr>
            <a:stCxn id="238" idx="0"/>
          </p:cNvCxnSpPr>
          <p:nvPr/>
        </p:nvCxnSpPr>
        <p:spPr>
          <a:xfrm>
            <a:off x="7768913" y="1578100"/>
            <a:ext cx="0" cy="3580200"/>
          </a:xfrm>
          <a:prstGeom prst="straightConnector1">
            <a:avLst/>
          </a:prstGeom>
          <a:noFill/>
          <a:ln w="9525" cap="flat" cmpd="sng">
            <a:solidFill>
              <a:srgbClr val="4489FF"/>
            </a:solidFill>
            <a:prstDash val="dash"/>
            <a:round/>
            <a:headEnd type="none" w="med" len="med"/>
            <a:tailEnd type="none" w="med" len="med"/>
          </a:ln>
        </p:spPr>
      </p:cxnSp>
      <p:sp>
        <p:nvSpPr>
          <p:cNvPr id="239" name="Google Shape;239;p55"/>
          <p:cNvSpPr txBox="1"/>
          <p:nvPr/>
        </p:nvSpPr>
        <p:spPr>
          <a:xfrm>
            <a:off x="8003850" y="1459150"/>
            <a:ext cx="719400" cy="7389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August</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endParaRPr sz="1200">
              <a:solidFill>
                <a:srgbClr val="2D2D2D"/>
              </a:solidFill>
              <a:latin typeface="Assistant Medium"/>
              <a:ea typeface="Assistant Medium"/>
              <a:cs typeface="Assistant Medium"/>
              <a:sym typeface="Assistant Medium"/>
            </a:endParaRPr>
          </a:p>
        </p:txBody>
      </p:sp>
      <p:sp>
        <p:nvSpPr>
          <p:cNvPr id="238" name="Google Shape;238;p55"/>
          <p:cNvSpPr/>
          <p:nvPr/>
        </p:nvSpPr>
        <p:spPr>
          <a:xfrm>
            <a:off x="7704863" y="1578100"/>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5"/>
          <p:cNvSpPr txBox="1"/>
          <p:nvPr/>
        </p:nvSpPr>
        <p:spPr>
          <a:xfrm>
            <a:off x="3526702" y="1507425"/>
            <a:ext cx="40506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dirty="0">
                <a:solidFill>
                  <a:srgbClr val="2D2D2D"/>
                </a:solidFill>
                <a:latin typeface="Assistant"/>
                <a:ea typeface="Assistant"/>
                <a:cs typeface="Assistant"/>
                <a:sym typeface="Assistant"/>
              </a:rPr>
              <a:t>Promoting managerial flexibility in the education system</a:t>
            </a:r>
            <a:endParaRPr sz="10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000" dirty="0">
                <a:solidFill>
                  <a:srgbClr val="2D2D2D"/>
                </a:solidFill>
                <a:latin typeface="Assistant"/>
                <a:ea typeface="Assistant"/>
                <a:cs typeface="Assistant"/>
                <a:sym typeface="Assistant"/>
              </a:rPr>
              <a:t>The study involved 250 participants at the levels of administrators, teachers, and inspectors. The study’s goal was to assist the </a:t>
            </a:r>
            <a:r>
              <a:rPr lang="en-US" sz="1000" dirty="0">
                <a:solidFill>
                  <a:srgbClr val="2D2D2D"/>
                </a:solidFill>
                <a:latin typeface="Assistant"/>
                <a:ea typeface="Assistant"/>
                <a:cs typeface="Assistant"/>
                <a:sym typeface="Assistant"/>
              </a:rPr>
              <a:t>Ministry of Education</a:t>
            </a:r>
            <a:r>
              <a:rPr lang="en" sz="1000" dirty="0">
                <a:solidFill>
                  <a:srgbClr val="2D2D2D"/>
                </a:solidFill>
                <a:latin typeface="Assistant"/>
                <a:ea typeface="Assistant"/>
                <a:cs typeface="Assistant"/>
                <a:sym typeface="Assistant"/>
              </a:rPr>
              <a:t> to set policy that strengthens the status and independence of principals at the municipal level, disperse the Education Ministry’s authorities, and shrink its areas of responsibility. The findings showed that bureaucratic overload comes at the cost of the professional and pedagogical development of principals and harms management quality..</a:t>
            </a:r>
            <a:endParaRPr sz="1000"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r>
              <a:rPr lang="en" sz="1000" dirty="0">
                <a:solidFill>
                  <a:srgbClr val="2D2D2D"/>
                </a:solidFill>
                <a:latin typeface="Assistant"/>
                <a:ea typeface="Assistant"/>
                <a:cs typeface="Assistant"/>
                <a:sym typeface="Assistant"/>
              </a:rPr>
              <a:t>.</a:t>
            </a:r>
            <a:endParaRPr sz="1000"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endParaRPr sz="1000" b="1" dirty="0">
              <a:solidFill>
                <a:srgbClr val="2D2D2D"/>
              </a:solidFill>
              <a:latin typeface="Assistant"/>
              <a:ea typeface="Assistant"/>
              <a:cs typeface="Assistant"/>
              <a:sym typeface="Assistant"/>
            </a:endParaRPr>
          </a:p>
          <a:p>
            <a:pPr marL="0" marR="0" lvl="0" indent="0" algn="r" rtl="1">
              <a:lnSpc>
                <a:spcPct val="100000"/>
              </a:lnSpc>
              <a:spcBef>
                <a:spcPts val="0"/>
              </a:spcBef>
              <a:spcAft>
                <a:spcPts val="0"/>
              </a:spcAft>
              <a:buClr>
                <a:schemeClr val="dk1"/>
              </a:buClr>
              <a:buSzPts val="1100"/>
              <a:buFont typeface="Arial"/>
              <a:buNone/>
            </a:pPr>
            <a:endParaRPr sz="1000" b="1" dirty="0">
              <a:solidFill>
                <a:srgbClr val="2D2D2D"/>
              </a:solidFill>
              <a:latin typeface="Assistant"/>
              <a:ea typeface="Assistant"/>
              <a:cs typeface="Assistant"/>
              <a:sym typeface="Assistant"/>
            </a:endParaRPr>
          </a:p>
        </p:txBody>
      </p:sp>
      <p:sp>
        <p:nvSpPr>
          <p:cNvPr id="241" name="Google Shape;241;p55"/>
          <p:cNvSpPr txBox="1"/>
          <p:nvPr/>
        </p:nvSpPr>
        <p:spPr>
          <a:xfrm>
            <a:off x="3470150" y="3741775"/>
            <a:ext cx="4107300" cy="708000"/>
          </a:xfrm>
          <a:prstGeom prst="rect">
            <a:avLst/>
          </a:prstGeom>
          <a:solidFill>
            <a:srgbClr val="BEDAFF"/>
          </a:solidFill>
          <a:ln>
            <a:noFill/>
          </a:ln>
        </p:spPr>
        <p:txBody>
          <a:bodyPr spcFirstLastPara="1" wrap="square" lIns="0" tIns="45700" rIns="457200"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000" b="1">
                <a:solidFill>
                  <a:srgbClr val="2D2D2D"/>
                </a:solidFill>
                <a:latin typeface="Assistant"/>
                <a:ea typeface="Assistant"/>
                <a:cs typeface="Assistant"/>
                <a:sym typeface="Assistant"/>
              </a:rPr>
              <a:t>A reform in the Arrangements Law:</a:t>
            </a:r>
            <a:endParaRPr sz="1000" b="1">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000">
                <a:solidFill>
                  <a:srgbClr val="2D2D2D"/>
                </a:solidFill>
                <a:latin typeface="Assistant"/>
                <a:ea typeface="Assistant"/>
                <a:cs typeface="Assistant"/>
                <a:sym typeface="Assistant"/>
              </a:rPr>
              <a:t>“Principals will be responsible for the school’s budget, organizing studies, and adapting it to students’ needs…local authorities will be responsible for setting their education policy…”</a:t>
            </a:r>
            <a:endParaRPr sz="1000" b="1">
              <a:solidFill>
                <a:srgbClr val="2D2D2D"/>
              </a:solidFill>
              <a:latin typeface="Assistant"/>
              <a:ea typeface="Assistant"/>
              <a:cs typeface="Assistant"/>
              <a:sym typeface="Assistant"/>
            </a:endParaRPr>
          </a:p>
        </p:txBody>
      </p:sp>
      <p:sp>
        <p:nvSpPr>
          <p:cNvPr id="242" name="Google Shape;242;p55"/>
          <p:cNvSpPr txBox="1"/>
          <p:nvPr/>
        </p:nvSpPr>
        <p:spPr>
          <a:xfrm>
            <a:off x="7982501" y="2935474"/>
            <a:ext cx="7407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April</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a:solidFill>
                <a:schemeClr val="dk1"/>
              </a:solidFill>
              <a:latin typeface="Assistant Medium"/>
              <a:ea typeface="Assistant Medium"/>
              <a:cs typeface="Assistant Medium"/>
              <a:sym typeface="Assistant Medium"/>
            </a:endParaRPr>
          </a:p>
        </p:txBody>
      </p:sp>
      <p:sp>
        <p:nvSpPr>
          <p:cNvPr id="243" name="Google Shape;243;p55"/>
          <p:cNvSpPr txBox="1"/>
          <p:nvPr/>
        </p:nvSpPr>
        <p:spPr>
          <a:xfrm>
            <a:off x="3526700" y="2935475"/>
            <a:ext cx="4050600" cy="646500"/>
          </a:xfrm>
          <a:prstGeom prst="rect">
            <a:avLst/>
          </a:prstGeom>
          <a:noFill/>
          <a:ln>
            <a:noFill/>
          </a:ln>
        </p:spPr>
        <p:txBody>
          <a:bodyPr spcFirstLastPara="1" wrap="square" lIns="91425" tIns="91425" rIns="91425" bIns="91425" anchor="t" anchorCtr="0">
            <a:spAutoFit/>
          </a:bodyPr>
          <a:lstStyle/>
          <a:p>
            <a:pPr lvl="0"/>
            <a:r>
              <a:rPr lang="en" sz="1000" b="1" dirty="0">
                <a:solidFill>
                  <a:srgbClr val="2D2D2D"/>
                </a:solidFill>
                <a:latin typeface="Assistant"/>
                <a:ea typeface="Assistant"/>
                <a:cs typeface="Assistant"/>
                <a:sym typeface="Assistant"/>
              </a:rPr>
              <a:t>Assistance in research and policy development regarding autonomy in the Education Ministry,</a:t>
            </a:r>
            <a:r>
              <a:rPr lang="en" sz="1000" dirty="0">
                <a:solidFill>
                  <a:srgbClr val="2D2D2D"/>
                </a:solidFill>
                <a:latin typeface="Assistant"/>
                <a:ea typeface="Assistant"/>
                <a:cs typeface="Assistant"/>
                <a:sym typeface="Assistant"/>
              </a:rPr>
              <a:t> in collaboration with the Ministry </a:t>
            </a:r>
            <a:r>
              <a:rPr lang="en-US" sz="1000" dirty="0">
                <a:solidFill>
                  <a:srgbClr val="2D2D2D"/>
                </a:solidFill>
                <a:latin typeface="Assistant"/>
                <a:ea typeface="Assistant"/>
                <a:cs typeface="Assistant"/>
                <a:sym typeface="Assistant"/>
              </a:rPr>
              <a:t>of </a:t>
            </a:r>
            <a:r>
              <a:rPr lang="en" sz="1000" dirty="0">
                <a:solidFill>
                  <a:srgbClr val="2D2D2D"/>
                </a:solidFill>
                <a:latin typeface="Assistant"/>
                <a:ea typeface="Assistant"/>
                <a:cs typeface="Assistant"/>
                <a:sym typeface="Assistant"/>
              </a:rPr>
              <a:t>Finance and the </a:t>
            </a:r>
            <a:r>
              <a:rPr lang="en-US" sz="1000" dirty="0">
                <a:solidFill>
                  <a:srgbClr val="2D2D2D"/>
                </a:solidFill>
                <a:latin typeface="Assistant"/>
                <a:ea typeface="Assistant"/>
                <a:cs typeface="Assistant"/>
                <a:sym typeface="Assistant"/>
              </a:rPr>
              <a:t>Ministry of Education</a:t>
            </a:r>
            <a:r>
              <a:rPr lang="en" sz="1000" dirty="0">
                <a:solidFill>
                  <a:srgbClr val="2D2D2D"/>
                </a:solidFill>
                <a:latin typeface="Assistant"/>
                <a:ea typeface="Assistant"/>
                <a:cs typeface="Assistant"/>
                <a:sym typeface="Assistant"/>
              </a:rPr>
              <a:t>.</a:t>
            </a:r>
            <a:endParaRPr sz="1000" b="1" dirty="0">
              <a:solidFill>
                <a:srgbClr val="2D2D2D"/>
              </a:solidFill>
              <a:latin typeface="Assistant"/>
              <a:ea typeface="Assistant"/>
              <a:cs typeface="Assistant"/>
              <a:sym typeface="Assistant"/>
            </a:endParaRPr>
          </a:p>
        </p:txBody>
      </p:sp>
      <p:sp>
        <p:nvSpPr>
          <p:cNvPr id="244" name="Google Shape;244;p55"/>
          <p:cNvSpPr/>
          <p:nvPr/>
        </p:nvSpPr>
        <p:spPr>
          <a:xfrm>
            <a:off x="7704863" y="305442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5"/>
          <p:cNvSpPr/>
          <p:nvPr/>
        </p:nvSpPr>
        <p:spPr>
          <a:xfrm>
            <a:off x="7704863" y="3818825"/>
            <a:ext cx="128100" cy="131400"/>
          </a:xfrm>
          <a:prstGeom prst="flowChartConnector">
            <a:avLst/>
          </a:prstGeom>
          <a:solidFill>
            <a:srgbClr val="448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6" name="Google Shape;246;p55"/>
          <p:cNvPicPr preferRelativeResize="0"/>
          <p:nvPr/>
        </p:nvPicPr>
        <p:blipFill>
          <a:blip r:embed="rId3">
            <a:alphaModFix/>
          </a:blip>
          <a:stretch>
            <a:fillRect/>
          </a:stretch>
        </p:blipFill>
        <p:spPr>
          <a:xfrm>
            <a:off x="7231250" y="3818825"/>
            <a:ext cx="217725" cy="217725"/>
          </a:xfrm>
          <a:prstGeom prst="rect">
            <a:avLst/>
          </a:prstGeom>
          <a:noFill/>
          <a:ln>
            <a:noFill/>
          </a:ln>
          <a:effectLst>
            <a:outerShdw blurRad="142875" dist="66675" dir="5400000" algn="bl" rotWithShape="0">
              <a:srgbClr val="4489FF">
                <a:alpha val="49000"/>
              </a:srgbClr>
            </a:outerShdw>
          </a:effectLst>
        </p:spPr>
      </p:pic>
      <p:sp>
        <p:nvSpPr>
          <p:cNvPr id="247" name="Google Shape;247;p55"/>
          <p:cNvSpPr/>
          <p:nvPr/>
        </p:nvSpPr>
        <p:spPr>
          <a:xfrm>
            <a:off x="381475" y="1514675"/>
            <a:ext cx="2650500" cy="2906100"/>
          </a:xfrm>
          <a:prstGeom prst="roundRect">
            <a:avLst>
              <a:gd name="adj" fmla="val 8645"/>
            </a:avLst>
          </a:prstGeom>
          <a:solidFill>
            <a:srgbClr val="FFFFFF"/>
          </a:solidFill>
          <a:ln>
            <a:noFill/>
          </a:ln>
          <a:effectLst>
            <a:outerShdw blurRad="200025" dist="57150" dir="5400000" algn="bl" rotWithShape="0">
              <a:srgbClr val="5AA0FF">
                <a:alpha val="17000"/>
              </a:srgbClr>
            </a:outerShdw>
          </a:effectLst>
        </p:spPr>
        <p:txBody>
          <a:bodyPr spcFirstLastPara="1" wrap="square" lIns="182875" tIns="91425" rIns="182875" bIns="91425" anchor="t" anchorCtr="0">
            <a:noAutofit/>
          </a:bodyPr>
          <a:lstStyle/>
          <a:p>
            <a:pPr marL="0" lvl="0" indent="0" algn="l" rtl="0">
              <a:lnSpc>
                <a:spcPct val="115000"/>
              </a:lnSpc>
              <a:spcBef>
                <a:spcPts val="1200"/>
              </a:spcBef>
              <a:spcAft>
                <a:spcPts val="0"/>
              </a:spcAft>
              <a:buNone/>
            </a:pPr>
            <a:r>
              <a:rPr lang="en" sz="800">
                <a:solidFill>
                  <a:schemeClr val="dk1"/>
                </a:solidFill>
                <a:latin typeface="Assistant"/>
                <a:ea typeface="Assistant"/>
                <a:cs typeface="Assistant"/>
                <a:sym typeface="Assistant"/>
              </a:rPr>
              <a:t>"...</a:t>
            </a:r>
            <a:r>
              <a:rPr lang="en" sz="800">
                <a:solidFill>
                  <a:schemeClr val="dk1"/>
                </a:solidFill>
                <a:highlight>
                  <a:srgbClr val="D6F7FF"/>
                </a:highlight>
                <a:latin typeface="Assistant"/>
                <a:ea typeface="Assistant"/>
                <a:cs typeface="Assistant"/>
                <a:sym typeface="Assistant"/>
              </a:rPr>
              <a:t>about half a billion shekels will be dedicated in the Education Ministry to promote “autonomy for principals.”</a:t>
            </a:r>
            <a:r>
              <a:rPr lang="en" sz="800">
                <a:solidFill>
                  <a:schemeClr val="dk1"/>
                </a:solidFill>
                <a:latin typeface="Assistant"/>
                <a:ea typeface="Assistant"/>
                <a:cs typeface="Assistant"/>
                <a:sym typeface="Assistant"/>
              </a:rPr>
              <a:t> This significant addition, which was also inserted into the budget’s base, will be spread over three years, from 2021 to 2023, and is supposed to be transferred to school principals so they can independently manage their schools’ budgets. This is in accordance with Education Minister Yifat Shasha-Biton’s approach that principals know their schools’ needs better than the central regulator in Jerusalem and they can navigate the budget more efficiently and focusedly. The Ministry is in the process of formulating a work plan on the topic…”</a:t>
            </a:r>
            <a:endParaRPr sz="800">
              <a:solidFill>
                <a:schemeClr val="dk1"/>
              </a:solidFill>
              <a:latin typeface="Assistant"/>
              <a:ea typeface="Assistant"/>
              <a:cs typeface="Assistant"/>
              <a:sym typeface="Assistant"/>
            </a:endParaRPr>
          </a:p>
          <a:p>
            <a:pPr marL="457200" lvl="0" indent="-279400" algn="l" rtl="0">
              <a:lnSpc>
                <a:spcPct val="115000"/>
              </a:lnSpc>
              <a:spcBef>
                <a:spcPts val="1700"/>
              </a:spcBef>
              <a:spcAft>
                <a:spcPts val="0"/>
              </a:spcAft>
              <a:buClr>
                <a:schemeClr val="dk1"/>
              </a:buClr>
              <a:buSzPts val="800"/>
              <a:buFont typeface="Assistant"/>
              <a:buChar char="-"/>
            </a:pPr>
            <a:r>
              <a:rPr lang="en" sz="800" b="1" i="1">
                <a:solidFill>
                  <a:schemeClr val="dk1"/>
                </a:solidFill>
                <a:latin typeface="Assistant"/>
                <a:ea typeface="Assistant"/>
                <a:cs typeface="Assistant"/>
                <a:sym typeface="Assistant"/>
              </a:rPr>
              <a:t>Walla</a:t>
            </a:r>
            <a:r>
              <a:rPr lang="en" sz="800" b="1">
                <a:solidFill>
                  <a:schemeClr val="dk1"/>
                </a:solidFill>
                <a:latin typeface="Assistant"/>
                <a:ea typeface="Assistant"/>
                <a:cs typeface="Assistant"/>
                <a:sym typeface="Assistant"/>
              </a:rPr>
              <a:t>, November 3, 2021</a:t>
            </a:r>
            <a:endParaRPr sz="700" b="1">
              <a:solidFill>
                <a:schemeClr val="dk1"/>
              </a:solidFill>
              <a:latin typeface="Assistant"/>
              <a:ea typeface="Assistant"/>
              <a:cs typeface="Assistant"/>
              <a:sym typeface="Assistant"/>
            </a:endParaRPr>
          </a:p>
        </p:txBody>
      </p:sp>
      <p:sp>
        <p:nvSpPr>
          <p:cNvPr id="248" name="Google Shape;248;p55"/>
          <p:cNvSpPr txBox="1"/>
          <p:nvPr/>
        </p:nvSpPr>
        <p:spPr>
          <a:xfrm>
            <a:off x="2830700" y="826025"/>
            <a:ext cx="5442600" cy="431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4489FF"/>
                </a:solidFill>
                <a:latin typeface="Assistant"/>
                <a:ea typeface="Assistant"/>
                <a:cs typeface="Assistant"/>
                <a:sym typeface="Assistant"/>
              </a:rPr>
              <a:t>Expanding autonomy in schools: </a:t>
            </a:r>
            <a:r>
              <a:rPr lang="en" sz="1600" b="1">
                <a:solidFill>
                  <a:srgbClr val="4489FF"/>
                </a:solidFill>
                <a:latin typeface="Assistant"/>
                <a:ea typeface="Assistant"/>
                <a:cs typeface="Assistant"/>
                <a:sym typeface="Assistant"/>
              </a:rPr>
              <a:t>2021 Arrangements Law</a:t>
            </a:r>
            <a:endParaRPr sz="1600">
              <a:solidFill>
                <a:srgbClr val="4489FF"/>
              </a:solidFill>
              <a:latin typeface="Assistant"/>
              <a:ea typeface="Assistant"/>
              <a:cs typeface="Assistant"/>
              <a:sym typeface="Assistant"/>
            </a:endParaRPr>
          </a:p>
        </p:txBody>
      </p:sp>
      <p:sp>
        <p:nvSpPr>
          <p:cNvPr id="249" name="Google Shape;249;p55"/>
          <p:cNvSpPr/>
          <p:nvPr/>
        </p:nvSpPr>
        <p:spPr>
          <a:xfrm>
            <a:off x="8380850" y="856025"/>
            <a:ext cx="371100" cy="371100"/>
          </a:xfrm>
          <a:prstGeom prst="ellipse">
            <a:avLst/>
          </a:prstGeom>
          <a:solidFill>
            <a:srgbClr val="BEDAFF"/>
          </a:solidFill>
          <a:ln>
            <a:noFill/>
          </a:ln>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en" sz="1600" b="1">
                <a:solidFill>
                  <a:srgbClr val="4489FF"/>
                </a:solidFill>
                <a:latin typeface="Assistant"/>
                <a:ea typeface="Assistant"/>
                <a:cs typeface="Assistant"/>
                <a:sym typeface="Assistant"/>
              </a:rPr>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6"/>
          <p:cNvSpPr txBox="1"/>
          <p:nvPr/>
        </p:nvSpPr>
        <p:spPr>
          <a:xfrm>
            <a:off x="2152050" y="1898175"/>
            <a:ext cx="4839900" cy="969600"/>
          </a:xfrm>
          <a:prstGeom prst="rect">
            <a:avLst/>
          </a:prstGeom>
          <a:noFill/>
          <a:ln>
            <a:noFill/>
          </a:ln>
        </p:spPr>
        <p:txBody>
          <a:bodyPr spcFirstLastPara="1" wrap="square" lIns="91425" tIns="91425" rIns="182875" bIns="91425" anchor="ctr" anchorCtr="0">
            <a:noAutofit/>
          </a:bodyPr>
          <a:lstStyle/>
          <a:p>
            <a:pPr marL="0" lvl="0" indent="0" algn="ctr" rtl="1">
              <a:spcBef>
                <a:spcPts val="0"/>
              </a:spcBef>
              <a:spcAft>
                <a:spcPts val="0"/>
              </a:spcAft>
              <a:buNone/>
            </a:pPr>
            <a:r>
              <a:rPr lang="en" sz="3600">
                <a:solidFill>
                  <a:srgbClr val="272727"/>
                </a:solidFill>
                <a:latin typeface="Assistant SemiBold"/>
                <a:ea typeface="Assistant SemiBold"/>
                <a:cs typeface="Assistant SemiBold"/>
                <a:sym typeface="Assistant SemiBold"/>
              </a:rPr>
              <a:t>2</a:t>
            </a:r>
            <a:endParaRPr sz="3600">
              <a:solidFill>
                <a:srgbClr val="272727"/>
              </a:solidFill>
              <a:latin typeface="Assistant SemiBold"/>
              <a:ea typeface="Assistant SemiBold"/>
              <a:cs typeface="Assistant SemiBold"/>
              <a:sym typeface="Assistant SemiBold"/>
            </a:endParaRPr>
          </a:p>
          <a:p>
            <a:pPr marL="0" lvl="0" indent="0" algn="ctr" rtl="0">
              <a:spcBef>
                <a:spcPts val="0"/>
              </a:spcBef>
              <a:spcAft>
                <a:spcPts val="0"/>
              </a:spcAft>
              <a:buNone/>
            </a:pPr>
            <a:r>
              <a:rPr lang="en" sz="5000">
                <a:solidFill>
                  <a:srgbClr val="272727"/>
                </a:solidFill>
                <a:latin typeface="Assistant Light"/>
                <a:ea typeface="Assistant Light"/>
                <a:cs typeface="Assistant Light"/>
                <a:sym typeface="Assistant Light"/>
              </a:rPr>
              <a:t>Transit</a:t>
            </a:r>
            <a:endParaRPr sz="5000">
              <a:solidFill>
                <a:srgbClr val="272727"/>
              </a:solidFill>
              <a:latin typeface="Assistant Light"/>
              <a:ea typeface="Assistant Light"/>
              <a:cs typeface="Assistant Light"/>
              <a:sym typeface="Assistan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7"/>
          <p:cNvSpPr txBox="1"/>
          <p:nvPr/>
        </p:nvSpPr>
        <p:spPr>
          <a:xfrm>
            <a:off x="820057" y="0"/>
            <a:ext cx="8323868"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None/>
            </a:pPr>
            <a:r>
              <a:rPr lang="en" sz="1200" dirty="0">
                <a:latin typeface="Assistant SemiBold"/>
                <a:ea typeface="Assistant SemiBold"/>
                <a:cs typeface="Assistant SemiBold"/>
                <a:sym typeface="Assistant SemiBold"/>
              </a:rPr>
              <a:t>Minimizing traffic</a:t>
            </a:r>
            <a:endParaRPr sz="1200" dirty="0">
              <a:latin typeface="Assistant SemiBold"/>
              <a:ea typeface="Assistant SemiBold"/>
              <a:cs typeface="Assistant SemiBold"/>
              <a:sym typeface="Assistant SemiBold"/>
            </a:endParaRPr>
          </a:p>
        </p:txBody>
      </p:sp>
      <p:cxnSp>
        <p:nvCxnSpPr>
          <p:cNvPr id="260" name="Google Shape;260;p57"/>
          <p:cNvCxnSpPr>
            <a:stCxn id="261" idx="0"/>
          </p:cNvCxnSpPr>
          <p:nvPr/>
        </p:nvCxnSpPr>
        <p:spPr>
          <a:xfrm>
            <a:off x="7768913" y="1803225"/>
            <a:ext cx="0" cy="3341100"/>
          </a:xfrm>
          <a:prstGeom prst="straightConnector1">
            <a:avLst/>
          </a:prstGeom>
          <a:noFill/>
          <a:ln w="9525" cap="flat" cmpd="sng">
            <a:solidFill>
              <a:srgbClr val="F8766D"/>
            </a:solidFill>
            <a:prstDash val="dash"/>
            <a:round/>
            <a:headEnd type="none" w="med" len="med"/>
            <a:tailEnd type="none" w="med" len="med"/>
          </a:ln>
        </p:spPr>
      </p:cxnSp>
      <p:sp>
        <p:nvSpPr>
          <p:cNvPr id="262" name="Google Shape;262;p57"/>
          <p:cNvSpPr txBox="1"/>
          <p:nvPr/>
        </p:nvSpPr>
        <p:spPr>
          <a:xfrm>
            <a:off x="8401572" y="1684275"/>
            <a:ext cx="321600" cy="553968"/>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r>
              <a:rPr lang="en-US" sz="1200" dirty="0">
                <a:solidFill>
                  <a:srgbClr val="2D2D2D"/>
                </a:solidFill>
                <a:latin typeface="Assistant Medium"/>
                <a:ea typeface="Assistant Medium"/>
                <a:cs typeface="Assistant Medium"/>
                <a:sym typeface="Assistant Medium"/>
              </a:rPr>
              <a:t>June</a:t>
            </a:r>
            <a:r>
              <a:rPr lang="en" sz="1200" dirty="0">
                <a:solidFill>
                  <a:srgbClr val="2D2D2D"/>
                </a:solidFill>
                <a:latin typeface="Assistant Medium"/>
                <a:ea typeface="Assistant Medium"/>
                <a:cs typeface="Assistant Medium"/>
                <a:sym typeface="Assistant Medium"/>
              </a:rPr>
              <a:t>2017</a:t>
            </a:r>
            <a:endParaRPr sz="1200" dirty="0">
              <a:solidFill>
                <a:srgbClr val="2D2D2D"/>
              </a:solidFill>
              <a:latin typeface="Assistant Medium"/>
              <a:ea typeface="Assistant Medium"/>
              <a:cs typeface="Assistant Medium"/>
              <a:sym typeface="Assistant Medium"/>
            </a:endParaRPr>
          </a:p>
        </p:txBody>
      </p:sp>
      <p:sp>
        <p:nvSpPr>
          <p:cNvPr id="261" name="Google Shape;261;p57"/>
          <p:cNvSpPr/>
          <p:nvPr/>
        </p:nvSpPr>
        <p:spPr>
          <a:xfrm>
            <a:off x="7704863" y="1803225"/>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7"/>
          <p:cNvSpPr txBox="1"/>
          <p:nvPr/>
        </p:nvSpPr>
        <p:spPr>
          <a:xfrm>
            <a:off x="4543432" y="1727324"/>
            <a:ext cx="3509700" cy="959197"/>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 sz="1200" b="1" dirty="0">
                <a:solidFill>
                  <a:srgbClr val="2D2D2D"/>
                </a:solidFill>
                <a:latin typeface="Assistant"/>
                <a:ea typeface="Assistant"/>
                <a:cs typeface="Assistant"/>
                <a:sym typeface="Assistant"/>
              </a:rPr>
              <a:t>Along with the Ministry </a:t>
            </a:r>
            <a:r>
              <a:rPr lang="en-US" sz="1200" b="1" dirty="0">
                <a:solidFill>
                  <a:srgbClr val="2D2D2D"/>
                </a:solidFill>
                <a:latin typeface="Assistant"/>
                <a:ea typeface="Assistant"/>
                <a:cs typeface="Assistant"/>
                <a:sym typeface="Assistant"/>
              </a:rPr>
              <a:t>of </a:t>
            </a:r>
            <a:r>
              <a:rPr lang="en" sz="1200" b="1" dirty="0">
                <a:solidFill>
                  <a:srgbClr val="2D2D2D"/>
                </a:solidFill>
                <a:latin typeface="Assistant"/>
                <a:ea typeface="Assistant"/>
                <a:cs typeface="Assistant"/>
                <a:sym typeface="Assistant"/>
              </a:rPr>
              <a:t>Finance, we examined how to minimize the problem of traffic.</a:t>
            </a:r>
            <a:endParaRPr sz="12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Mapping the problem of traffic in Israel and focusing possible interventions</a:t>
            </a:r>
            <a:endParaRPr sz="1200" dirty="0">
              <a:solidFill>
                <a:srgbClr val="2D2D2D"/>
              </a:solidFill>
              <a:latin typeface="Assistant"/>
              <a:ea typeface="Assistant"/>
              <a:cs typeface="Assistant"/>
              <a:sym typeface="Assistant"/>
            </a:endParaRPr>
          </a:p>
        </p:txBody>
      </p:sp>
      <p:sp>
        <p:nvSpPr>
          <p:cNvPr id="264" name="Google Shape;264;p57"/>
          <p:cNvSpPr txBox="1"/>
          <p:nvPr/>
        </p:nvSpPr>
        <p:spPr>
          <a:xfrm>
            <a:off x="8131875" y="3008200"/>
            <a:ext cx="591300" cy="1292631"/>
          </a:xfrm>
          <a:prstGeom prst="rect">
            <a:avLst/>
          </a:prstGeom>
          <a:noFill/>
          <a:ln>
            <a:noFill/>
          </a:ln>
        </p:spPr>
        <p:txBody>
          <a:bodyPr spcFirstLastPara="1" wrap="square" lIns="0" tIns="91425" rIns="0" bIns="91425" anchor="t" anchorCtr="0">
            <a:spAutoFit/>
          </a:bodyPr>
          <a:lstStyle/>
          <a:p>
            <a:pPr lvl="0" algn="r" rtl="1"/>
            <a:r>
              <a:rPr lang="en-US" sz="1200" dirty="0">
                <a:solidFill>
                  <a:srgbClr val="2D2D2D"/>
                </a:solidFill>
                <a:latin typeface="Assistant Medium"/>
                <a:ea typeface="Assistant Medium"/>
                <a:cs typeface="Assistant Medium"/>
                <a:sym typeface="Assistant Medium"/>
              </a:rPr>
              <a:t>June    </a:t>
            </a:r>
            <a:r>
              <a:rPr lang="en" sz="1200" dirty="0">
                <a:solidFill>
                  <a:srgbClr val="2D2D2D"/>
                </a:solidFill>
                <a:latin typeface="Assistant Medium"/>
                <a:ea typeface="Assistant Medium"/>
                <a:cs typeface="Assistant Medium"/>
                <a:sym typeface="Assistant Medium"/>
              </a:rPr>
              <a:t>2017 ‒-</a:t>
            </a:r>
            <a:r>
              <a:rPr lang="en-US" sz="1200" dirty="0">
                <a:solidFill>
                  <a:srgbClr val="2D2D2D"/>
                </a:solidFill>
                <a:latin typeface="Assistant Medium"/>
                <a:ea typeface="Assistant Medium"/>
                <a:cs typeface="Assistant Medium"/>
                <a:sym typeface="Assistant Medium"/>
              </a:rPr>
              <a:t>June </a:t>
            </a:r>
            <a:r>
              <a:rPr lang="en" sz="1200" dirty="0">
                <a:solidFill>
                  <a:srgbClr val="2D2D2D"/>
                </a:solidFill>
                <a:latin typeface="Assistant Medium"/>
                <a:ea typeface="Assistant Medium"/>
                <a:cs typeface="Assistant Medium"/>
                <a:sym typeface="Assistant Medium"/>
              </a:rPr>
              <a:t>2018</a:t>
            </a: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Clr>
                <a:schemeClr val="dk1"/>
              </a:buClr>
              <a:buSzPts val="1100"/>
              <a:buFont typeface="Arial"/>
              <a:buNone/>
            </a:pPr>
            <a:endParaRPr sz="1200" dirty="0">
              <a:solidFill>
                <a:srgbClr val="2D2D2D"/>
              </a:solidFill>
              <a:latin typeface="Assistant Medium"/>
              <a:ea typeface="Assistant Medium"/>
              <a:cs typeface="Assistant Medium"/>
              <a:sym typeface="Assistant Medium"/>
            </a:endParaRPr>
          </a:p>
          <a:p>
            <a:pPr marL="0" lvl="0" indent="0" algn="r" rtl="1">
              <a:spcBef>
                <a:spcPts val="0"/>
              </a:spcBef>
              <a:spcAft>
                <a:spcPts val="0"/>
              </a:spcAft>
              <a:buNone/>
            </a:pPr>
            <a:endParaRPr sz="1200" dirty="0">
              <a:solidFill>
                <a:srgbClr val="2D2D2D"/>
              </a:solidFill>
              <a:latin typeface="Assistant Medium"/>
              <a:ea typeface="Assistant Medium"/>
              <a:cs typeface="Assistant Medium"/>
              <a:sym typeface="Assistant Medium"/>
            </a:endParaRPr>
          </a:p>
        </p:txBody>
      </p:sp>
      <p:sp>
        <p:nvSpPr>
          <p:cNvPr id="265" name="Google Shape;265;p57"/>
          <p:cNvSpPr txBox="1"/>
          <p:nvPr/>
        </p:nvSpPr>
        <p:spPr>
          <a:xfrm>
            <a:off x="4448630" y="2686521"/>
            <a:ext cx="3824667" cy="228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Three field experiments (RCT model) to examine different models for changing commuter behavior</a:t>
            </a:r>
            <a:endParaRPr sz="1200" b="1" dirty="0">
              <a:solidFill>
                <a:srgbClr val="2D2D2D"/>
              </a:solidFill>
              <a:latin typeface="Assistant"/>
              <a:ea typeface="Assistant"/>
              <a:cs typeface="Assistant"/>
              <a:sym typeface="Assistant"/>
            </a:endParaRPr>
          </a:p>
          <a:p>
            <a:pPr marL="0" lvl="0" indent="0" algn="l" rtl="0">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A model encouraging alternatives to private car use in collaboration with employers; a model of flexible work hours; a congestion fee mechanism to manage demand</a:t>
            </a:r>
            <a:endParaRPr sz="1200" dirty="0">
              <a:solidFill>
                <a:srgbClr val="2D2D2D"/>
              </a:solidFill>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200" b="1" dirty="0">
                <a:solidFill>
                  <a:srgbClr val="F8766D"/>
                </a:solidFill>
                <a:latin typeface="Assistant"/>
                <a:ea typeface="Assistant"/>
                <a:cs typeface="Assistant"/>
                <a:sym typeface="Assistant"/>
              </a:rPr>
              <a:t>Significant potential was identified for a congestion fee policy.</a:t>
            </a:r>
            <a:endParaRPr sz="1200" dirty="0">
              <a:solidFill>
                <a:srgbClr val="F8766D"/>
              </a:solidFill>
              <a:latin typeface="Assistant"/>
              <a:ea typeface="Assistant"/>
              <a:cs typeface="Assistant"/>
              <a:sym typeface="Assistant"/>
            </a:endParaRPr>
          </a:p>
          <a:p>
            <a:pPr marL="0" lvl="0" indent="0" algn="r" rtl="1">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  </a:t>
            </a:r>
            <a:endParaRPr sz="1200" dirty="0">
              <a:solidFill>
                <a:srgbClr val="2D2D2D"/>
              </a:solidFill>
              <a:latin typeface="Assistant"/>
              <a:ea typeface="Assistant"/>
              <a:cs typeface="Assistant"/>
              <a:sym typeface="Assistant"/>
            </a:endParaRPr>
          </a:p>
          <a:p>
            <a:pPr marL="0" lvl="0" indent="0" algn="r" rtl="1">
              <a:spcBef>
                <a:spcPts val="0"/>
              </a:spcBef>
              <a:spcAft>
                <a:spcPts val="0"/>
              </a:spcAft>
              <a:buClr>
                <a:schemeClr val="dk1"/>
              </a:buClr>
              <a:buSzPts val="1100"/>
              <a:buFont typeface="Arial"/>
              <a:buNone/>
            </a:pPr>
            <a:endParaRPr sz="1200" b="1" dirty="0">
              <a:solidFill>
                <a:srgbClr val="2D2D2D"/>
              </a:solidFill>
              <a:latin typeface="Assistant"/>
              <a:ea typeface="Assistant"/>
              <a:cs typeface="Assistant"/>
              <a:sym typeface="Assistant"/>
            </a:endParaRPr>
          </a:p>
          <a:p>
            <a:pPr marL="0" lvl="0" indent="0" algn="r" rtl="1">
              <a:spcBef>
                <a:spcPts val="0"/>
              </a:spcBef>
              <a:spcAft>
                <a:spcPts val="0"/>
              </a:spcAft>
              <a:buNone/>
            </a:pPr>
            <a:endParaRPr sz="1200" b="1" dirty="0">
              <a:solidFill>
                <a:srgbClr val="2D2D2D"/>
              </a:solidFill>
              <a:latin typeface="Assistant"/>
              <a:ea typeface="Assistant"/>
              <a:cs typeface="Assistant"/>
              <a:sym typeface="Assistant"/>
            </a:endParaRPr>
          </a:p>
        </p:txBody>
      </p:sp>
      <p:sp>
        <p:nvSpPr>
          <p:cNvPr id="266" name="Google Shape;266;p57"/>
          <p:cNvSpPr/>
          <p:nvPr/>
        </p:nvSpPr>
        <p:spPr>
          <a:xfrm>
            <a:off x="7704863" y="312715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57"/>
          <p:cNvPicPr preferRelativeResize="0"/>
          <p:nvPr/>
        </p:nvPicPr>
        <p:blipFill rotWithShape="1">
          <a:blip r:embed="rId3">
            <a:alphaModFix/>
          </a:blip>
          <a:srcRect t="2276"/>
          <a:stretch/>
        </p:blipFill>
        <p:spPr>
          <a:xfrm rot="-339614">
            <a:off x="-96378" y="1383987"/>
            <a:ext cx="1928582" cy="1279363"/>
          </a:xfrm>
          <a:prstGeom prst="roundRect">
            <a:avLst>
              <a:gd name="adj" fmla="val 6032"/>
            </a:avLst>
          </a:prstGeom>
          <a:noFill/>
          <a:ln>
            <a:noFill/>
          </a:ln>
          <a:effectLst>
            <a:outerShdw blurRad="142875" dist="95250" dir="5400000" algn="bl" rotWithShape="0">
              <a:srgbClr val="F8766D">
                <a:alpha val="10000"/>
              </a:srgbClr>
            </a:outerShdw>
          </a:effectLst>
        </p:spPr>
      </p:pic>
      <p:pic>
        <p:nvPicPr>
          <p:cNvPr id="268" name="Google Shape;268;p57"/>
          <p:cNvPicPr preferRelativeResize="0"/>
          <p:nvPr/>
        </p:nvPicPr>
        <p:blipFill rotWithShape="1">
          <a:blip r:embed="rId4">
            <a:alphaModFix/>
          </a:blip>
          <a:srcRect t="2075"/>
          <a:stretch/>
        </p:blipFill>
        <p:spPr>
          <a:xfrm rot="548398">
            <a:off x="68541" y="2133863"/>
            <a:ext cx="1639314" cy="2491373"/>
          </a:xfrm>
          <a:prstGeom prst="roundRect">
            <a:avLst>
              <a:gd name="adj" fmla="val 9461"/>
            </a:avLst>
          </a:prstGeom>
          <a:noFill/>
          <a:ln>
            <a:noFill/>
          </a:ln>
          <a:effectLst>
            <a:outerShdw blurRad="142875" dist="95250" dir="5400000" algn="bl" rotWithShape="0">
              <a:srgbClr val="F8766D">
                <a:alpha val="10000"/>
              </a:srgbClr>
            </a:outerShdw>
          </a:effectLst>
        </p:spPr>
      </p:pic>
      <p:sp>
        <p:nvSpPr>
          <p:cNvPr id="269" name="Google Shape;269;p57"/>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1</a:t>
            </a:r>
            <a:endParaRPr/>
          </a:p>
        </p:txBody>
      </p:sp>
      <p:sp>
        <p:nvSpPr>
          <p:cNvPr id="270" name="Google Shape;270;p57"/>
          <p:cNvSpPr txBox="1"/>
          <p:nvPr/>
        </p:nvSpPr>
        <p:spPr>
          <a:xfrm>
            <a:off x="1528400" y="673625"/>
            <a:ext cx="6744900" cy="11697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F8766D"/>
                </a:solidFill>
                <a:latin typeface="Assistant"/>
                <a:ea typeface="Assistant"/>
                <a:cs typeface="Assistant"/>
                <a:sym typeface="Assistant"/>
              </a:rPr>
              <a:t>Interventions to change commuter behavior: </a:t>
            </a:r>
            <a:r>
              <a:rPr lang="en" sz="1600" b="1">
                <a:solidFill>
                  <a:srgbClr val="F8766D"/>
                </a:solidFill>
                <a:latin typeface="Assistant"/>
                <a:ea typeface="Assistant"/>
                <a:cs typeface="Assistant"/>
                <a:sym typeface="Assistant"/>
              </a:rPr>
              <a:t>From Exploration to the 2021 Arrangements Law</a:t>
            </a:r>
            <a:endParaRPr sz="1600" b="1">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a:solidFill>
                  <a:srgbClr val="272727"/>
                </a:solidFill>
                <a:latin typeface="Assistant"/>
                <a:ea typeface="Assistant"/>
                <a:cs typeface="Assistant"/>
                <a:sym typeface="Assistant"/>
              </a:rPr>
              <a:t>Stage A: Research to evaluate the expected effectiveness of policy alternatives (Evidence Based Policy)</a:t>
            </a:r>
            <a:endParaRPr sz="1600">
              <a:solidFill>
                <a:srgbClr val="4489FF"/>
              </a:solidFill>
              <a:latin typeface="Assistant"/>
              <a:ea typeface="Assistant"/>
              <a:cs typeface="Assistant"/>
              <a:sym typeface="Assistant"/>
            </a:endParaRPr>
          </a:p>
        </p:txBody>
      </p:sp>
      <p:sp>
        <p:nvSpPr>
          <p:cNvPr id="271" name="Google Shape;271;p57"/>
          <p:cNvSpPr txBox="1"/>
          <p:nvPr/>
        </p:nvSpPr>
        <p:spPr>
          <a:xfrm>
            <a:off x="-1207625" y="1677075"/>
            <a:ext cx="108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3" name="Google Shape;273;p57"/>
          <p:cNvSpPr txBox="1"/>
          <p:nvPr/>
        </p:nvSpPr>
        <p:spPr>
          <a:xfrm>
            <a:off x="1492500" y="2238993"/>
            <a:ext cx="2951398" cy="30931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kayma</a:t>
            </a:r>
            <a:endParaRPr b="1" dirty="0"/>
          </a:p>
          <a:p>
            <a:pPr marL="0" lvl="0" indent="0" algn="l" rtl="0">
              <a:spcBef>
                <a:spcPts val="0"/>
              </a:spcBef>
              <a:spcAft>
                <a:spcPts val="0"/>
              </a:spcAft>
              <a:buNone/>
            </a:pPr>
            <a:r>
              <a:rPr lang="en" b="1" dirty="0"/>
              <a:t>Decreasing road congestion</a:t>
            </a:r>
            <a:endParaRPr b="1" dirty="0"/>
          </a:p>
          <a:p>
            <a:pPr marL="0" lvl="0" indent="0" algn="l" rtl="0">
              <a:spcBef>
                <a:spcPts val="0"/>
              </a:spcBef>
              <a:spcAft>
                <a:spcPts val="0"/>
              </a:spcAft>
              <a:buNone/>
            </a:pPr>
            <a:r>
              <a:rPr lang="en" dirty="0"/>
              <a:t>Results of the field experiment examining a congestion rings model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sz="1100" dirty="0">
                <a:solidFill>
                  <a:schemeClr val="dk1"/>
                </a:solidFill>
              </a:rPr>
              <a:t>Findings and Insights Report, June 2020</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June 2018</a:t>
            </a: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u="sng" dirty="0">
                <a:solidFill>
                  <a:schemeClr val="dk1"/>
                </a:solidFill>
              </a:rPr>
              <a:t>Decreasing Road Congestion</a:t>
            </a:r>
            <a:endParaRPr sz="1100" u="sng"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Behavioral tools and solutions: Progress report and experiment results</a:t>
            </a:r>
            <a:endParaRPr sz="1100" dirty="0">
              <a:solidFill>
                <a:schemeClr val="dk1"/>
              </a:solidFill>
            </a:endParaRPr>
          </a:p>
          <a:p>
            <a:pPr marL="0" lvl="0" indent="0" algn="l" rtl="0">
              <a:spcBef>
                <a:spcPts val="0"/>
              </a:spcBef>
              <a:spcAft>
                <a:spcPts val="0"/>
              </a:spcAft>
              <a:buNone/>
            </a:pPr>
            <a:r>
              <a:rPr lang="en-US" sz="1100" dirty="0" err="1">
                <a:solidFill>
                  <a:schemeClr val="dk1"/>
                </a:solidFill>
              </a:rPr>
              <a:t>kayma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8"/>
          <p:cNvSpPr txBox="1"/>
          <p:nvPr/>
        </p:nvSpPr>
        <p:spPr>
          <a:xfrm>
            <a:off x="268514" y="0"/>
            <a:ext cx="8875411"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Assistant SemiBold"/>
                <a:ea typeface="Assistant SemiBold"/>
                <a:cs typeface="Assistant SemiBold"/>
                <a:sym typeface="Assistant SemiBold"/>
              </a:rPr>
              <a:t>Minimizing traffic</a:t>
            </a:r>
            <a:endParaRPr sz="1200">
              <a:latin typeface="Assistant SemiBold"/>
              <a:ea typeface="Assistant SemiBold"/>
              <a:cs typeface="Assistant SemiBold"/>
              <a:sym typeface="Assistant SemiBold"/>
            </a:endParaRPr>
          </a:p>
        </p:txBody>
      </p:sp>
      <p:sp>
        <p:nvSpPr>
          <p:cNvPr id="279" name="Google Shape;279;p58"/>
          <p:cNvSpPr txBox="1"/>
          <p:nvPr/>
        </p:nvSpPr>
        <p:spPr>
          <a:xfrm>
            <a:off x="7932240" y="3145103"/>
            <a:ext cx="7911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November</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2021</a:t>
            </a:r>
            <a:endParaRPr sz="1200">
              <a:solidFill>
                <a:srgbClr val="2D2D2D"/>
              </a:solidFill>
              <a:latin typeface="Assistant Medium"/>
              <a:ea typeface="Assistant Medium"/>
              <a:cs typeface="Assistant Medium"/>
              <a:sym typeface="Assistant Medium"/>
            </a:endParaRPr>
          </a:p>
        </p:txBody>
      </p:sp>
      <p:cxnSp>
        <p:nvCxnSpPr>
          <p:cNvPr id="280" name="Google Shape;280;p58"/>
          <p:cNvCxnSpPr>
            <a:stCxn id="281" idx="0"/>
          </p:cNvCxnSpPr>
          <p:nvPr/>
        </p:nvCxnSpPr>
        <p:spPr>
          <a:xfrm>
            <a:off x="7768913" y="1730500"/>
            <a:ext cx="0" cy="3406500"/>
          </a:xfrm>
          <a:prstGeom prst="straightConnector1">
            <a:avLst/>
          </a:prstGeom>
          <a:noFill/>
          <a:ln w="9525" cap="flat" cmpd="sng">
            <a:solidFill>
              <a:srgbClr val="F8766D"/>
            </a:solidFill>
            <a:prstDash val="dash"/>
            <a:round/>
            <a:headEnd type="none" w="med" len="med"/>
            <a:tailEnd type="none" w="med" len="med"/>
          </a:ln>
        </p:spPr>
      </p:cxnSp>
      <p:sp>
        <p:nvSpPr>
          <p:cNvPr id="282" name="Google Shape;282;p58"/>
          <p:cNvSpPr txBox="1"/>
          <p:nvPr/>
        </p:nvSpPr>
        <p:spPr>
          <a:xfrm>
            <a:off x="7932125" y="1611550"/>
            <a:ext cx="791100" cy="554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January</a:t>
            </a:r>
            <a:endParaRPr sz="1200">
              <a:solidFill>
                <a:srgbClr val="2D2D2D"/>
              </a:solidFill>
              <a:latin typeface="Assistant Medium"/>
              <a:ea typeface="Assistant Medium"/>
              <a:cs typeface="Assistant Medium"/>
              <a:sym typeface="Assistant Medium"/>
            </a:endParaRPr>
          </a:p>
          <a:p>
            <a:pPr marL="0" lvl="0" indent="0" algn="l" rtl="0">
              <a:spcBef>
                <a:spcPts val="0"/>
              </a:spcBef>
              <a:spcAft>
                <a:spcPts val="0"/>
              </a:spcAft>
              <a:buNone/>
            </a:pPr>
            <a:r>
              <a:rPr lang="en" sz="1200">
                <a:solidFill>
                  <a:srgbClr val="2D2D2D"/>
                </a:solidFill>
                <a:latin typeface="Assistant Medium"/>
                <a:ea typeface="Assistant Medium"/>
                <a:cs typeface="Assistant Medium"/>
                <a:sym typeface="Assistant Medium"/>
              </a:rPr>
              <a:t>2020</a:t>
            </a:r>
            <a:endParaRPr sz="1200">
              <a:solidFill>
                <a:srgbClr val="2D2D2D"/>
              </a:solidFill>
              <a:latin typeface="Assistant Medium"/>
              <a:ea typeface="Assistant Medium"/>
              <a:cs typeface="Assistant Medium"/>
              <a:sym typeface="Assistant Medium"/>
            </a:endParaRPr>
          </a:p>
        </p:txBody>
      </p:sp>
      <p:sp>
        <p:nvSpPr>
          <p:cNvPr id="281" name="Google Shape;281;p58"/>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8"/>
          <p:cNvSpPr txBox="1"/>
          <p:nvPr/>
        </p:nvSpPr>
        <p:spPr>
          <a:xfrm>
            <a:off x="4067675" y="1659825"/>
            <a:ext cx="3509700" cy="151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a:solidFill>
                  <a:srgbClr val="2D2D2D"/>
                </a:solidFill>
                <a:latin typeface="Assistant"/>
                <a:ea typeface="Assistant"/>
                <a:cs typeface="Assistant"/>
                <a:sym typeface="Assistant"/>
              </a:rPr>
              <a:t>We launched a field experiment to identify the minimal congestion fee amount that would cause behavioral change.</a:t>
            </a:r>
            <a:endParaRPr sz="1200" b="1">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a:solidFill>
                  <a:srgbClr val="2D2D2D"/>
                </a:solidFill>
                <a:latin typeface="Assistant"/>
                <a:ea typeface="Assistant"/>
                <a:cs typeface="Assistant"/>
                <a:sym typeface="Assistant"/>
              </a:rPr>
              <a:t>Over 800 drivers participated in the experiment for a month. The findings assisted in determining that a fee of NIS 10 would cause the maximal decrease in car use during congestion hours.</a:t>
            </a:r>
            <a:endParaRPr sz="1200" b="1">
              <a:solidFill>
                <a:srgbClr val="2D2D2D"/>
              </a:solidFill>
              <a:latin typeface="Assistant"/>
              <a:ea typeface="Assistant"/>
              <a:cs typeface="Assistant"/>
              <a:sym typeface="Assistant"/>
            </a:endParaRPr>
          </a:p>
        </p:txBody>
      </p:sp>
      <p:sp>
        <p:nvSpPr>
          <p:cNvPr id="284" name="Google Shape;284;p58"/>
          <p:cNvSpPr txBox="1"/>
          <p:nvPr/>
        </p:nvSpPr>
        <p:spPr>
          <a:xfrm>
            <a:off x="3633875" y="3167300"/>
            <a:ext cx="3943500" cy="890100"/>
          </a:xfrm>
          <a:prstGeom prst="rect">
            <a:avLst/>
          </a:prstGeom>
          <a:solidFill>
            <a:srgbClr val="FFEBEB"/>
          </a:solidFill>
          <a:ln>
            <a:noFill/>
          </a:ln>
        </p:spPr>
        <p:txBody>
          <a:bodyPr spcFirstLastPara="1" wrap="square" lIns="182875" tIns="45700" rIns="457200"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Congestion fee (Arrangements Law)</a:t>
            </a:r>
            <a:endParaRPr sz="1200" b="1" dirty="0">
              <a:solidFill>
                <a:srgbClr val="2D2D2D"/>
              </a:solidFill>
              <a:latin typeface="Assistant"/>
              <a:ea typeface="Assistant"/>
              <a:cs typeface="Assistant"/>
              <a:sym typeface="Assistant"/>
            </a:endParaRPr>
          </a:p>
          <a:p>
            <a:pPr marL="0" marR="0" lvl="0" indent="0" algn="l" rtl="0">
              <a:lnSpc>
                <a:spcPct val="100000"/>
              </a:lnSpc>
              <a:spcBef>
                <a:spcPts val="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The congestion fee mechanism, which entails a fee for entering the Gush Dan metropolitan area during congestion hours, was formulated based on the study </a:t>
            </a:r>
            <a:r>
              <a:rPr lang="en-US" sz="1200" dirty="0">
                <a:solidFill>
                  <a:srgbClr val="2D2D2D"/>
                </a:solidFill>
                <a:latin typeface="Assistant"/>
                <a:ea typeface="Assistant"/>
                <a:cs typeface="Assistant"/>
                <a:sym typeface="Assistant"/>
              </a:rPr>
              <a:t>k</a:t>
            </a:r>
            <a:r>
              <a:rPr lang="en" sz="1200" dirty="0">
                <a:solidFill>
                  <a:srgbClr val="2D2D2D"/>
                </a:solidFill>
                <a:latin typeface="Assistant"/>
                <a:ea typeface="Assistant"/>
                <a:cs typeface="Assistant"/>
                <a:sym typeface="Assistant"/>
              </a:rPr>
              <a:t>ayma conducted.</a:t>
            </a:r>
            <a:endParaRPr sz="1200" b="1" dirty="0">
              <a:solidFill>
                <a:srgbClr val="2D2D2D"/>
              </a:solidFill>
              <a:latin typeface="Assistant"/>
              <a:ea typeface="Assistant"/>
              <a:cs typeface="Assistant"/>
              <a:sym typeface="Assistant"/>
            </a:endParaRPr>
          </a:p>
        </p:txBody>
      </p:sp>
      <p:sp>
        <p:nvSpPr>
          <p:cNvPr id="285" name="Google Shape;285;p58"/>
          <p:cNvSpPr/>
          <p:nvPr/>
        </p:nvSpPr>
        <p:spPr>
          <a:xfrm>
            <a:off x="7704863" y="326405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6" name="Google Shape;286;p58"/>
          <p:cNvPicPr preferRelativeResize="0"/>
          <p:nvPr/>
        </p:nvPicPr>
        <p:blipFill>
          <a:blip r:embed="rId3">
            <a:alphaModFix/>
          </a:blip>
          <a:stretch>
            <a:fillRect/>
          </a:stretch>
        </p:blipFill>
        <p:spPr>
          <a:xfrm>
            <a:off x="7231250" y="3264050"/>
            <a:ext cx="217725" cy="217725"/>
          </a:xfrm>
          <a:prstGeom prst="rect">
            <a:avLst/>
          </a:prstGeom>
          <a:noFill/>
          <a:ln>
            <a:noFill/>
          </a:ln>
          <a:effectLst>
            <a:outerShdw blurRad="142875" dist="66675" dir="5400000" algn="bl" rotWithShape="0">
              <a:srgbClr val="F8766D">
                <a:alpha val="49000"/>
              </a:srgbClr>
            </a:outerShdw>
          </a:effectLst>
        </p:spPr>
      </p:pic>
      <p:pic>
        <p:nvPicPr>
          <p:cNvPr id="287" name="Google Shape;287;p58" title="MapA.mp4">
            <a:hlinkClick r:id="rId4"/>
          </p:cNvPr>
          <p:cNvPicPr preferRelativeResize="0"/>
          <p:nvPr/>
        </p:nvPicPr>
        <p:blipFill>
          <a:blip r:embed="rId5">
            <a:alphaModFix/>
          </a:blip>
          <a:stretch>
            <a:fillRect/>
          </a:stretch>
        </p:blipFill>
        <p:spPr>
          <a:xfrm>
            <a:off x="394450" y="3087025"/>
            <a:ext cx="2633102" cy="1481101"/>
          </a:xfrm>
          <a:prstGeom prst="rect">
            <a:avLst/>
          </a:prstGeom>
          <a:noFill/>
          <a:ln>
            <a:noFill/>
          </a:ln>
        </p:spPr>
      </p:pic>
      <p:sp>
        <p:nvSpPr>
          <p:cNvPr id="288" name="Google Shape;288;p58"/>
          <p:cNvSpPr txBox="1"/>
          <p:nvPr/>
        </p:nvSpPr>
        <p:spPr>
          <a:xfrm>
            <a:off x="-3537825" y="1907850"/>
            <a:ext cx="3640500" cy="369300"/>
          </a:xfrm>
          <a:prstGeom prst="rect">
            <a:avLst/>
          </a:prstGeom>
          <a:noFill/>
          <a:ln>
            <a:noFill/>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None/>
            </a:pPr>
            <a:endParaRPr sz="1200">
              <a:solidFill>
                <a:srgbClr val="2D2D2D"/>
              </a:solidFill>
              <a:latin typeface="Assistant"/>
              <a:ea typeface="Assistant"/>
              <a:cs typeface="Assistant"/>
              <a:sym typeface="Assistant"/>
            </a:endParaRPr>
          </a:p>
        </p:txBody>
      </p:sp>
      <p:pic>
        <p:nvPicPr>
          <p:cNvPr id="289" name="Google Shape;289;p58"/>
          <p:cNvPicPr preferRelativeResize="0"/>
          <p:nvPr/>
        </p:nvPicPr>
        <p:blipFill rotWithShape="1">
          <a:blip r:embed="rId6">
            <a:alphaModFix/>
          </a:blip>
          <a:srcRect b="79308"/>
          <a:stretch/>
        </p:blipFill>
        <p:spPr>
          <a:xfrm>
            <a:off x="-5168037" y="867750"/>
            <a:ext cx="4113549" cy="578999"/>
          </a:xfrm>
          <a:prstGeom prst="rect">
            <a:avLst/>
          </a:prstGeom>
          <a:noFill/>
          <a:ln w="9525" cap="flat" cmpd="sng">
            <a:solidFill>
              <a:srgbClr val="4A86E8"/>
            </a:solidFill>
            <a:prstDash val="solid"/>
            <a:round/>
            <a:headEnd type="none" w="sm" len="sm"/>
            <a:tailEnd type="none" w="sm" len="sm"/>
          </a:ln>
        </p:spPr>
      </p:pic>
      <p:sp>
        <p:nvSpPr>
          <p:cNvPr id="290" name="Google Shape;290;p58"/>
          <p:cNvSpPr/>
          <p:nvPr/>
        </p:nvSpPr>
        <p:spPr>
          <a:xfrm>
            <a:off x="381475" y="1514675"/>
            <a:ext cx="2650500" cy="1424100"/>
          </a:xfrm>
          <a:prstGeom prst="roundRect">
            <a:avLst>
              <a:gd name="adj" fmla="val 8645"/>
            </a:avLst>
          </a:prstGeom>
          <a:solidFill>
            <a:srgbClr val="FFFFFF"/>
          </a:solidFill>
          <a:ln>
            <a:noFill/>
          </a:ln>
          <a:effectLst>
            <a:outerShdw blurRad="200025" dist="57150" dir="5400000" algn="bl" rotWithShape="0">
              <a:srgbClr val="F8766D">
                <a:alpha val="17000"/>
              </a:srgbClr>
            </a:outerShdw>
          </a:effectLst>
        </p:spPr>
        <p:txBody>
          <a:bodyPr spcFirstLastPara="1" wrap="square" lIns="182875" tIns="91425" rIns="182875" bIns="91425" anchor="t" anchorCtr="0">
            <a:noAutofit/>
          </a:bodyPr>
          <a:lstStyle/>
          <a:p>
            <a:pPr marL="0" lvl="0" indent="0" algn="l" rtl="0">
              <a:lnSpc>
                <a:spcPct val="115000"/>
              </a:lnSpc>
              <a:spcBef>
                <a:spcPts val="0"/>
              </a:spcBef>
              <a:spcAft>
                <a:spcPts val="0"/>
              </a:spcAft>
              <a:buNone/>
            </a:pPr>
            <a:r>
              <a:rPr lang="en" sz="1000" b="1">
                <a:solidFill>
                  <a:schemeClr val="dk1"/>
                </a:solidFill>
                <a:latin typeface="Assistant"/>
                <a:ea typeface="Assistant"/>
                <a:cs typeface="Assistant"/>
                <a:sym typeface="Assistant"/>
              </a:rPr>
              <a:t>Chapter XVII: Congestion Fee</a:t>
            </a:r>
            <a:endParaRPr sz="1000" b="1">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000">
                <a:solidFill>
                  <a:schemeClr val="dk1"/>
                </a:solidFill>
                <a:latin typeface="Assistant"/>
                <a:ea typeface="Assistant"/>
                <a:cs typeface="Assistant"/>
                <a:sym typeface="Assistant"/>
              </a:rPr>
              <a:t>86. This chapter will be </a:t>
            </a:r>
            <a:r>
              <a:rPr lang="en" sz="900">
                <a:solidFill>
                  <a:schemeClr val="dk1"/>
                </a:solidFill>
                <a:highlight>
                  <a:srgbClr val="FFEBEB"/>
                </a:highlight>
                <a:latin typeface="Assistant"/>
                <a:ea typeface="Assistant"/>
                <a:cs typeface="Assistant"/>
                <a:sym typeface="Assistant"/>
              </a:rPr>
              <a:t>״Tax to Decrease Traffic Congestion in the Gush Dan Region Law, 5781-2021” </a:t>
            </a:r>
            <a:r>
              <a:rPr lang="en" sz="900">
                <a:solidFill>
                  <a:schemeClr val="dk1"/>
                </a:solidFill>
                <a:latin typeface="Assistant"/>
                <a:ea typeface="Assistant"/>
                <a:cs typeface="Assistant"/>
                <a:sym typeface="Assistant"/>
              </a:rPr>
              <a:t>(the name).</a:t>
            </a:r>
            <a:endParaRPr sz="900">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900">
                <a:solidFill>
                  <a:schemeClr val="dk1"/>
                </a:solidFill>
                <a:latin typeface="Assistant"/>
                <a:ea typeface="Assistant"/>
                <a:cs typeface="Assistant"/>
                <a:sym typeface="Assistant"/>
              </a:rPr>
              <a:t>87. And these are the sections of the Tax to Decrease Traffic Congestion in the Gush Dan Region Law, 5781-2021: (the law’s sections)</a:t>
            </a:r>
            <a:endParaRPr sz="900">
              <a:solidFill>
                <a:schemeClr val="dk1"/>
              </a:solidFill>
              <a:latin typeface="Assistant"/>
              <a:ea typeface="Assistant"/>
              <a:cs typeface="Assistant"/>
              <a:sym typeface="Assistant"/>
            </a:endParaRPr>
          </a:p>
          <a:p>
            <a:pPr marL="457200" lvl="0" indent="-285750" algn="l" rtl="0">
              <a:lnSpc>
                <a:spcPct val="115000"/>
              </a:lnSpc>
              <a:spcBef>
                <a:spcPts val="0"/>
              </a:spcBef>
              <a:spcAft>
                <a:spcPts val="0"/>
              </a:spcAft>
              <a:buClr>
                <a:schemeClr val="dk1"/>
              </a:buClr>
              <a:buSzPts val="900"/>
              <a:buFont typeface="Assistant"/>
              <a:buChar char="-"/>
            </a:pPr>
            <a:r>
              <a:rPr lang="en" sz="900" b="1">
                <a:solidFill>
                  <a:schemeClr val="dk1"/>
                </a:solidFill>
                <a:latin typeface="Assistant"/>
                <a:ea typeface="Assistant"/>
                <a:cs typeface="Assistant"/>
                <a:sym typeface="Assistant"/>
              </a:rPr>
              <a:t>From the 2021 Arrangements Law</a:t>
            </a:r>
            <a:endParaRPr sz="900" b="1">
              <a:solidFill>
                <a:schemeClr val="dk1"/>
              </a:solidFill>
              <a:latin typeface="Assistant"/>
              <a:ea typeface="Assistant"/>
              <a:cs typeface="Assistant"/>
              <a:sym typeface="Assistant"/>
            </a:endParaRPr>
          </a:p>
        </p:txBody>
      </p:sp>
      <p:sp>
        <p:nvSpPr>
          <p:cNvPr id="291" name="Google Shape;291;p58"/>
          <p:cNvSpPr txBox="1"/>
          <p:nvPr/>
        </p:nvSpPr>
        <p:spPr>
          <a:xfrm>
            <a:off x="350475" y="4568125"/>
            <a:ext cx="26772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900">
                <a:solidFill>
                  <a:schemeClr val="dk1"/>
                </a:solidFill>
                <a:latin typeface="Assistant"/>
                <a:ea typeface="Assistant"/>
                <a:cs typeface="Assistant"/>
                <a:sym typeface="Assistant"/>
              </a:rPr>
              <a:t>An estimate of the effect in terms of decreasing travel time and residents’ opportunities by residential region</a:t>
            </a:r>
            <a:endParaRPr sz="900">
              <a:solidFill>
                <a:schemeClr val="dk1"/>
              </a:solidFill>
              <a:latin typeface="Assistant"/>
              <a:ea typeface="Assistant"/>
              <a:cs typeface="Assistant"/>
              <a:sym typeface="Assistant"/>
            </a:endParaRPr>
          </a:p>
        </p:txBody>
      </p:sp>
      <p:sp>
        <p:nvSpPr>
          <p:cNvPr id="292" name="Google Shape;292;p58"/>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1</a:t>
            </a:r>
            <a:endParaRPr/>
          </a:p>
        </p:txBody>
      </p:sp>
      <p:sp>
        <p:nvSpPr>
          <p:cNvPr id="293" name="Google Shape;293;p58"/>
          <p:cNvSpPr txBox="1"/>
          <p:nvPr/>
        </p:nvSpPr>
        <p:spPr>
          <a:xfrm>
            <a:off x="1528400" y="521225"/>
            <a:ext cx="6744900" cy="11697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en" sz="1600">
                <a:solidFill>
                  <a:srgbClr val="F8766D"/>
                </a:solidFill>
                <a:latin typeface="Assistant"/>
                <a:ea typeface="Assistant"/>
                <a:cs typeface="Assistant"/>
                <a:sym typeface="Assistant"/>
              </a:rPr>
              <a:t>Interventions to change commuter behavior: </a:t>
            </a:r>
            <a:r>
              <a:rPr lang="en" sz="1600" b="1">
                <a:solidFill>
                  <a:srgbClr val="F8766D"/>
                </a:solidFill>
                <a:latin typeface="Assistant"/>
                <a:ea typeface="Assistant"/>
                <a:cs typeface="Assistant"/>
                <a:sym typeface="Assistant"/>
              </a:rPr>
              <a:t>From Exploration to the 2021 Arrangements Law</a:t>
            </a:r>
            <a:endParaRPr sz="1600" b="1">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a:solidFill>
                  <a:srgbClr val="272727"/>
                </a:solidFill>
                <a:latin typeface="Assistant"/>
                <a:ea typeface="Assistant"/>
                <a:cs typeface="Assistant"/>
                <a:sym typeface="Assistant"/>
              </a:rPr>
              <a:t>Stage B: Evaluating the influence of a congestion fee on behavior and on periphery residents’ opportunities</a:t>
            </a:r>
            <a:endParaRPr sz="1600">
              <a:solidFill>
                <a:srgbClr val="F8766D"/>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9"/>
          <p:cNvSpPr txBox="1"/>
          <p:nvPr/>
        </p:nvSpPr>
        <p:spPr>
          <a:xfrm>
            <a:off x="936171" y="0"/>
            <a:ext cx="8207754" cy="371100"/>
          </a:xfrm>
          <a:prstGeom prst="rect">
            <a:avLst/>
          </a:prstGeom>
          <a:noFill/>
          <a:ln>
            <a:noFill/>
          </a:ln>
        </p:spPr>
        <p:txBody>
          <a:bodyPr spcFirstLastPara="1" wrap="square" lIns="9142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Assistant SemiBold"/>
                <a:ea typeface="Assistant SemiBold"/>
                <a:cs typeface="Assistant SemiBold"/>
                <a:sym typeface="Assistant SemiBold"/>
              </a:rPr>
              <a:t>Minimizing traffic</a:t>
            </a:r>
            <a:endParaRPr sz="1200" dirty="0">
              <a:latin typeface="Assistant SemiBold"/>
              <a:ea typeface="Assistant SemiBold"/>
              <a:cs typeface="Assistant SemiBold"/>
              <a:sym typeface="Assistant SemiBold"/>
            </a:endParaRPr>
          </a:p>
        </p:txBody>
      </p:sp>
      <p:cxnSp>
        <p:nvCxnSpPr>
          <p:cNvPr id="299" name="Google Shape;299;p59"/>
          <p:cNvCxnSpPr/>
          <p:nvPr/>
        </p:nvCxnSpPr>
        <p:spPr>
          <a:xfrm>
            <a:off x="7768913" y="1806700"/>
            <a:ext cx="0" cy="3337800"/>
          </a:xfrm>
          <a:prstGeom prst="straightConnector1">
            <a:avLst/>
          </a:prstGeom>
          <a:noFill/>
          <a:ln w="9525" cap="flat" cmpd="sng">
            <a:solidFill>
              <a:srgbClr val="F8766D"/>
            </a:solidFill>
            <a:prstDash val="dash"/>
            <a:round/>
            <a:headEnd type="none" w="med" len="med"/>
            <a:tailEnd type="none" w="med" len="med"/>
          </a:ln>
        </p:spPr>
      </p:cxnSp>
      <p:sp>
        <p:nvSpPr>
          <p:cNvPr id="300" name="Google Shape;300;p59"/>
          <p:cNvSpPr txBox="1"/>
          <p:nvPr/>
        </p:nvSpPr>
        <p:spPr>
          <a:xfrm>
            <a:off x="8128250" y="1611550"/>
            <a:ext cx="594900" cy="553968"/>
          </a:xfrm>
          <a:prstGeom prst="rect">
            <a:avLst/>
          </a:prstGeom>
          <a:noFill/>
          <a:ln>
            <a:noFill/>
          </a:ln>
        </p:spPr>
        <p:txBody>
          <a:bodyPr spcFirstLastPara="1" wrap="square" lIns="0" tIns="91425" rIns="0" bIns="91425" anchor="t" anchorCtr="0">
            <a:spAutoFit/>
          </a:bodyPr>
          <a:lstStyle/>
          <a:p>
            <a:pPr marL="0" lvl="0" indent="0" algn="r" rtl="1">
              <a:spcBef>
                <a:spcPts val="0"/>
              </a:spcBef>
              <a:spcAft>
                <a:spcPts val="0"/>
              </a:spcAft>
              <a:buNone/>
            </a:pPr>
            <a:r>
              <a:rPr lang="en-US" sz="1200" dirty="0">
                <a:solidFill>
                  <a:srgbClr val="2D2D2D"/>
                </a:solidFill>
                <a:latin typeface="Assistant Medium"/>
                <a:ea typeface="Assistant Medium"/>
                <a:cs typeface="Assistant Medium"/>
                <a:sym typeface="Assistant Medium"/>
              </a:rPr>
              <a:t>March</a:t>
            </a:r>
          </a:p>
          <a:p>
            <a:pPr marL="0" lvl="0" indent="0" algn="r" rtl="1">
              <a:spcBef>
                <a:spcPts val="0"/>
              </a:spcBef>
              <a:spcAft>
                <a:spcPts val="0"/>
              </a:spcAft>
              <a:buNone/>
            </a:pPr>
            <a:r>
              <a:rPr lang="en-IL" sz="1200" dirty="0">
                <a:solidFill>
                  <a:srgbClr val="2D2D2D"/>
                </a:solidFill>
                <a:latin typeface="Assistant Medium"/>
                <a:ea typeface="Assistant Medium"/>
                <a:cs typeface="Assistant Medium"/>
                <a:sym typeface="Assistant Medium"/>
              </a:rPr>
              <a:t>2018</a:t>
            </a:r>
          </a:p>
        </p:txBody>
      </p:sp>
      <p:sp>
        <p:nvSpPr>
          <p:cNvPr id="301" name="Google Shape;301;p59"/>
          <p:cNvSpPr/>
          <p:nvPr/>
        </p:nvSpPr>
        <p:spPr>
          <a:xfrm>
            <a:off x="7704863" y="1730500"/>
            <a:ext cx="128100" cy="131400"/>
          </a:xfrm>
          <a:prstGeom prst="flowChartConnector">
            <a:avLst/>
          </a:prstGeom>
          <a:solidFill>
            <a:srgbClr val="F876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9"/>
          <p:cNvSpPr txBox="1"/>
          <p:nvPr/>
        </p:nvSpPr>
        <p:spPr>
          <a:xfrm>
            <a:off x="4330900" y="1659825"/>
            <a:ext cx="3246600" cy="275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dirty="0">
                <a:solidFill>
                  <a:srgbClr val="2D2D2D"/>
                </a:solidFill>
                <a:latin typeface="Assistant"/>
                <a:ea typeface="Assistant"/>
                <a:cs typeface="Assistant"/>
                <a:sym typeface="Assistant"/>
              </a:rPr>
              <a:t>Using big data to analyze commuter behavior in employment areas</a:t>
            </a:r>
            <a:endParaRPr sz="1200" b="1"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Public transit does not fit residents’ needs because of bad planning. Why? It turns out that since the 1980s, </a:t>
            </a:r>
            <a:r>
              <a:rPr lang="en-US" sz="1200" dirty="0">
                <a:solidFill>
                  <a:srgbClr val="2D2D2D"/>
                </a:solidFill>
                <a:latin typeface="Assistant"/>
                <a:ea typeface="Assistant"/>
                <a:cs typeface="Assistant"/>
                <a:sym typeface="Assistant"/>
              </a:rPr>
              <a:t>planning</a:t>
            </a:r>
            <a:r>
              <a:rPr lang="en" sz="1200" dirty="0">
                <a:solidFill>
                  <a:srgbClr val="2D2D2D"/>
                </a:solidFill>
                <a:latin typeface="Assistant"/>
                <a:ea typeface="Assistant"/>
                <a:cs typeface="Assistant"/>
                <a:sym typeface="Assistant"/>
              </a:rPr>
              <a:t> has been based on responses from surveys and reports on a small scale, held once every five years, rather than on real-time data of actual behavior.</a:t>
            </a:r>
            <a:endParaRPr sz="1200" dirty="0">
              <a:solidFill>
                <a:srgbClr val="2D2D2D"/>
              </a:solidFill>
              <a:latin typeface="Assistant"/>
              <a:ea typeface="Assistant"/>
              <a:cs typeface="Assistant"/>
              <a:sym typeface="Assistant"/>
            </a:endParaRPr>
          </a:p>
          <a:p>
            <a:pPr marL="0" marR="0" lvl="0" indent="0" algn="l" rtl="0">
              <a:lnSpc>
                <a:spcPct val="100000"/>
              </a:lnSpc>
              <a:spcBef>
                <a:spcPts val="1000"/>
              </a:spcBef>
              <a:spcAft>
                <a:spcPts val="0"/>
              </a:spcAft>
              <a:buClr>
                <a:schemeClr val="dk1"/>
              </a:buClr>
              <a:buSzPts val="1100"/>
              <a:buFont typeface="Arial"/>
              <a:buNone/>
            </a:pPr>
            <a:r>
              <a:rPr lang="en" sz="1200" dirty="0">
                <a:solidFill>
                  <a:srgbClr val="2D2D2D"/>
                </a:solidFill>
                <a:latin typeface="Assistant"/>
                <a:ea typeface="Assistant"/>
                <a:cs typeface="Assistant"/>
                <a:sym typeface="Assistant"/>
              </a:rPr>
              <a:t>As part of a joint study by the </a:t>
            </a:r>
            <a:r>
              <a:rPr lang="en-US" sz="1200" dirty="0">
                <a:solidFill>
                  <a:srgbClr val="2D2D2D"/>
                </a:solidFill>
                <a:latin typeface="Assistant"/>
                <a:ea typeface="Assistant"/>
                <a:cs typeface="Assistant"/>
                <a:sym typeface="Assistant"/>
              </a:rPr>
              <a:t>Ministries of </a:t>
            </a:r>
            <a:r>
              <a:rPr lang="en" sz="1200" dirty="0">
                <a:solidFill>
                  <a:srgbClr val="2D2D2D"/>
                </a:solidFill>
                <a:latin typeface="Assistant"/>
                <a:ea typeface="Assistant"/>
                <a:cs typeface="Assistant"/>
                <a:sym typeface="Assistant"/>
              </a:rPr>
              <a:t>Finance and Transport held in 2018, we mapped the transit behavior of commuters traveling to the Ramat Hahayal employment area through cellphone data.</a:t>
            </a:r>
            <a:endParaRPr sz="1200" b="1" dirty="0">
              <a:solidFill>
                <a:srgbClr val="2D2D2D"/>
              </a:solidFill>
              <a:latin typeface="Assistant"/>
              <a:ea typeface="Assistant"/>
              <a:cs typeface="Assistant"/>
              <a:sym typeface="Assistant"/>
            </a:endParaRPr>
          </a:p>
        </p:txBody>
      </p:sp>
      <p:pic>
        <p:nvPicPr>
          <p:cNvPr id="303" name="Google Shape;303;p59"/>
          <p:cNvPicPr preferRelativeResize="0"/>
          <p:nvPr/>
        </p:nvPicPr>
        <p:blipFill rotWithShape="1">
          <a:blip r:embed="rId3">
            <a:alphaModFix/>
          </a:blip>
          <a:srcRect l="2457" t="13036" r="38043" b="9593"/>
          <a:stretch/>
        </p:blipFill>
        <p:spPr>
          <a:xfrm>
            <a:off x="390875" y="1730500"/>
            <a:ext cx="3427200" cy="2368200"/>
          </a:xfrm>
          <a:prstGeom prst="roundRect">
            <a:avLst>
              <a:gd name="adj" fmla="val 5600"/>
            </a:avLst>
          </a:prstGeom>
          <a:noFill/>
          <a:ln>
            <a:noFill/>
          </a:ln>
        </p:spPr>
      </p:pic>
      <p:sp>
        <p:nvSpPr>
          <p:cNvPr id="304" name="Google Shape;304;p59"/>
          <p:cNvSpPr txBox="1"/>
          <p:nvPr/>
        </p:nvSpPr>
        <p:spPr>
          <a:xfrm>
            <a:off x="1528400" y="673625"/>
            <a:ext cx="6744900" cy="6771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en" sz="1600">
                <a:solidFill>
                  <a:srgbClr val="F8766D"/>
                </a:solidFill>
                <a:latin typeface="Assistant"/>
                <a:ea typeface="Assistant"/>
                <a:cs typeface="Assistant"/>
                <a:sym typeface="Assistant"/>
              </a:rPr>
              <a:t>Building Infrastructure - Planning public transit on the basis of data:</a:t>
            </a:r>
            <a:endParaRPr sz="1600">
              <a:solidFill>
                <a:srgbClr val="F8766D"/>
              </a:solidFill>
              <a:latin typeface="Assistant"/>
              <a:ea typeface="Assistant"/>
              <a:cs typeface="Assistant"/>
              <a:sym typeface="Assistant"/>
            </a:endParaRPr>
          </a:p>
          <a:p>
            <a:pPr marL="0" lvl="0" indent="0" algn="l" rtl="0">
              <a:spcBef>
                <a:spcPts val="0"/>
              </a:spcBef>
              <a:spcAft>
                <a:spcPts val="0"/>
              </a:spcAft>
              <a:buNone/>
            </a:pPr>
            <a:r>
              <a:rPr lang="en" sz="1600" b="1">
                <a:solidFill>
                  <a:srgbClr val="F8766D"/>
                </a:solidFill>
                <a:latin typeface="Assistant"/>
                <a:ea typeface="Assistant"/>
                <a:cs typeface="Assistant"/>
                <a:sym typeface="Assistant"/>
              </a:rPr>
              <a:t>Policy-setting tools for Transport Ministry use</a:t>
            </a:r>
            <a:endParaRPr sz="1600">
              <a:solidFill>
                <a:srgbClr val="F8766D"/>
              </a:solidFill>
              <a:latin typeface="Assistant"/>
              <a:ea typeface="Assistant"/>
              <a:cs typeface="Assistant"/>
              <a:sym typeface="Assistant"/>
            </a:endParaRPr>
          </a:p>
        </p:txBody>
      </p:sp>
      <p:sp>
        <p:nvSpPr>
          <p:cNvPr id="305" name="Google Shape;305;p59"/>
          <p:cNvSpPr/>
          <p:nvPr/>
        </p:nvSpPr>
        <p:spPr>
          <a:xfrm>
            <a:off x="8380850" y="702975"/>
            <a:ext cx="371100" cy="371100"/>
          </a:xfrm>
          <a:prstGeom prst="ellipse">
            <a:avLst/>
          </a:prstGeom>
          <a:solidFill>
            <a:srgbClr val="FF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en" sz="1600" b="1">
                <a:solidFill>
                  <a:srgbClr val="F8766D"/>
                </a:solidFill>
                <a:latin typeface="Assistant"/>
                <a:ea typeface="Assistant"/>
                <a:cs typeface="Assistant"/>
                <a:sym typeface="Assistant"/>
              </a:rPr>
              <a:t>2</a:t>
            </a:r>
            <a:endParaRPr/>
          </a:p>
        </p:txBody>
      </p:sp>
      <p:sp>
        <p:nvSpPr>
          <p:cNvPr id="307" name="Google Shape;307;p59"/>
          <p:cNvSpPr txBox="1"/>
          <p:nvPr/>
        </p:nvSpPr>
        <p:spPr>
          <a:xfrm>
            <a:off x="-2879700" y="1997475"/>
            <a:ext cx="287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8" name="Google Shape;308;p59"/>
          <p:cNvSpPr txBox="1"/>
          <p:nvPr/>
        </p:nvSpPr>
        <p:spPr>
          <a:xfrm>
            <a:off x="495600" y="4129725"/>
            <a:ext cx="26799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Goals for visiting Ramat Hahayal</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11% work meetings</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11% Assuta Hospital / clinic</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6% Restaurant / coffee shop</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57% work</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13% Errands / shopping</a:t>
            </a:r>
            <a:endParaRPr sz="1100">
              <a:solidFill>
                <a:schemeClr val="dk1"/>
              </a:solidFill>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000000"/>
      </a:lt1>
      <a:dk2>
        <a:srgbClr val="000000"/>
      </a:dk2>
      <a:lt2>
        <a:srgbClr val="000000"/>
      </a:lt2>
      <a:accent1>
        <a:srgbClr val="90DDF0"/>
      </a:accent1>
      <a:accent2>
        <a:srgbClr val="2C666E"/>
      </a:accent2>
      <a:accent3>
        <a:srgbClr val="A1A1A1"/>
      </a:accent3>
      <a:accent4>
        <a:srgbClr val="DEDEDE"/>
      </a:accent4>
      <a:accent5>
        <a:srgbClr val="000000"/>
      </a:accent5>
      <a:accent6>
        <a:srgbClr val="B7DAD6"/>
      </a:accent6>
      <a:hlink>
        <a:srgbClr val="0000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3957</Words>
  <Application>Microsoft Office PowerPoint</Application>
  <PresentationFormat>On-screen Show (16:9)</PresentationFormat>
  <Paragraphs>316</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Assistant Light</vt:lpstr>
      <vt:lpstr>Rubik</vt:lpstr>
      <vt:lpstr>Assistant Medium</vt:lpstr>
      <vt:lpstr>Helvetica Neue Light</vt:lpstr>
      <vt:lpstr>Assistant</vt:lpstr>
      <vt:lpstr>Assistant ExtraBold</vt:lpstr>
      <vt:lpstr>Arial</vt:lpstr>
      <vt:lpstr>Calibri</vt:lpstr>
      <vt:lpstr>Rubik Medium</vt:lpstr>
      <vt:lpstr>Assistant SemiBold</vt:lpstr>
      <vt:lpstr>Simple Light</vt:lpstr>
      <vt:lpstr>Office Theme</vt:lpstr>
      <vt:lpstr>The Arrangements Law and its Effects on  Public Policy Seven major policy proposal processes in which we were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We are eager to continue our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Arrangements Law and its Effects on  Public Policy Seven major policy proposal processes in which we were involved</dc:title>
  <dc:creator>Susan</dc:creator>
  <cp:lastModifiedBy>Susan</cp:lastModifiedBy>
  <cp:revision>9</cp:revision>
  <dcterms:modified xsi:type="dcterms:W3CDTF">2021-12-30T23:32:50Z</dcterms:modified>
</cp:coreProperties>
</file>