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3"/>
  </p:notes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teendra Joshi" initials="YJ" lastIdx="2" clrIdx="0">
    <p:extLst>
      <p:ext uri="{19B8F6BF-5375-455C-9EA6-DF929625EA0E}">
        <p15:presenceInfo xmlns:p15="http://schemas.microsoft.com/office/powerpoint/2012/main" userId="Yateendra Jos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5D27"/>
    <a:srgbClr val="060F47"/>
    <a:srgbClr val="409347"/>
    <a:srgbClr val="CA171E"/>
    <a:srgbClr val="DA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8T15:48:30.583" idx="1">
    <p:pos x="6130" y="2045"/>
    <p:text>tonnes (1000 kg) or tons (US)?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8T15:49:21.696" idx="2">
    <p:pos x="1824" y="966"/>
    <p:text>tonnes (1000 kg) or US tons?</p:text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1B193F-C0D7-4462-AB4A-686FDD3B1411}" type="datetimeFigureOut">
              <a:rPr lang="he-IL" smtClean="0"/>
              <a:t>י"ז/אב/תשע"ט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8FFDEF-682C-4A0A-ABC4-B4CDF10EDF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599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FFDEF-682C-4A0A-ABC4-B4CDF10EDF7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600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lysulphate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4" y="3390562"/>
            <a:ext cx="6095999" cy="34006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60142" y="61645"/>
            <a:ext cx="5873637" cy="32334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1644" y="61646"/>
            <a:ext cx="2965450" cy="32334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112340" y="61645"/>
            <a:ext cx="3045303" cy="32334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6260832" y="3390562"/>
            <a:ext cx="3036827" cy="34006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9411450" y="3390562"/>
            <a:ext cx="2735009" cy="34006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927" y="2660073"/>
            <a:ext cx="11000509" cy="923635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927" y="3713018"/>
            <a:ext cx="11000509" cy="9790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427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93898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104581" y="365125"/>
            <a:ext cx="1249217" cy="5811838"/>
          </a:xfrm>
        </p:spPr>
        <p:txBody>
          <a:bodyPr vert="eaVert"/>
          <a:lstStyle>
            <a:lvl1pPr>
              <a:defRPr b="1">
                <a:solidFill>
                  <a:srgbClr val="060F4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849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9160-7E05-43AF-81CE-F20287F0C512}" type="datetime1">
              <a:rPr lang="en-US" smtClean="0"/>
              <a:t>8/18/2019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095345" y="365125"/>
            <a:ext cx="0" cy="3200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6912912" y="2981360"/>
            <a:ext cx="5811838" cy="579367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582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50040"/>
            <a:ext cx="10515600" cy="33912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3B4-0633-4E39-B36B-D0613FDE8E87}" type="datetime1">
              <a:rPr lang="en-US" smtClean="0"/>
              <a:t>8/18/2019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09003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900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93898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0934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29B4-1554-437A-A986-B9B37525C382}" type="datetime1">
              <a:rPr lang="en-US" smtClean="0"/>
              <a:t>8/18/2019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787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4831"/>
            <a:ext cx="5181600" cy="41221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4831"/>
            <a:ext cx="5181600" cy="41221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41E-390F-43C3-8B7A-23FF60AA33EF}" type="datetime1">
              <a:rPr lang="en-US" smtClean="0"/>
              <a:t>8/18/2019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09003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91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240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7546-8D56-40E1-B969-DC804262D68F}" type="datetime1">
              <a:rPr lang="en-US" smtClean="0"/>
              <a:t>8/18/2019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8181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509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CC8A-3385-427B-A5F0-25B58045C1EB}" type="datetime1">
              <a:rPr lang="en-US" smtClean="0"/>
              <a:t>8/18/2019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09003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279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868-A147-430E-99F7-28AC44C39E57}" type="datetime1">
              <a:rPr lang="en-US" smtClean="0"/>
              <a:t>8/18/2019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593898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</p:spTree>
    <p:extLst>
      <p:ext uri="{BB962C8B-B14F-4D97-AF65-F5344CB8AC3E}">
        <p14:creationId xmlns:p14="http://schemas.microsoft.com/office/powerpoint/2010/main" val="57658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593898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chemeClr val="bg1"/>
              </a:gs>
              <a:gs pos="100000">
                <a:schemeClr val="bg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26DE-4F81-4825-AF78-E46F5D976164}" type="datetime1">
              <a:rPr lang="en-US" smtClean="0"/>
              <a:t>8/18/2019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B2D12-78DB-4080-A017-3E8CFD4FA84D}"/>
              </a:ext>
            </a:extLst>
          </p:cNvPr>
          <p:cNvSpPr txBox="1"/>
          <p:nvPr userDrawn="1"/>
        </p:nvSpPr>
        <p:spPr>
          <a:xfrm>
            <a:off x="861967" y="2762318"/>
            <a:ext cx="1047163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409347"/>
                </a:solidFill>
                <a:effectLst/>
                <a:uLnTx/>
                <a:uFillTx/>
                <a:latin typeface="+mj-lt"/>
                <a:cs typeface="Almoni DL AAA Black" panose="020B0604020202020204" charset="-79"/>
              </a:rPr>
              <a:t>THANK YOU</a:t>
            </a:r>
            <a:endParaRPr kumimoji="0" lang="he-IL" sz="8800" b="1" i="0" u="none" strike="noStrike" kern="1200" cap="none" spc="0" normalizeH="0" baseline="0" noProof="0" dirty="0">
              <a:ln>
                <a:noFill/>
              </a:ln>
              <a:solidFill>
                <a:srgbClr val="409347"/>
              </a:solidFill>
              <a:effectLst/>
              <a:uLnTx/>
              <a:uFillTx/>
              <a:latin typeface="+mj-lt"/>
              <a:cs typeface="Almoni DL AAA Black" panose="020B0604020202020204" charset="-79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9631" y="4143371"/>
            <a:ext cx="57963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Visit</a:t>
            </a: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</a:rPr>
              <a:t> us at </a:t>
            </a: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www.polysulphate.com</a:t>
            </a:r>
            <a:endParaRPr lang="he-IL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C863F68-C5BF-40DB-9ABB-C2842EDE52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62" y="1125969"/>
            <a:ext cx="5565648" cy="14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08252"/>
            <a:ext cx="10515600" cy="38330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60AA-8729-420E-847B-EA3DCFFE60F5}" type="datetime1">
              <a:rPr lang="en-US" smtClean="0"/>
              <a:t>8/18/2019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67907"/>
            <a:ext cx="10515600" cy="638175"/>
          </a:xfrm>
        </p:spPr>
        <p:txBody>
          <a:bodyPr/>
          <a:lstStyle>
            <a:lvl1pPr marL="0" indent="0">
              <a:buNone/>
              <a:defRPr b="0">
                <a:solidFill>
                  <a:srgbClr val="40934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1530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50000">
              <a:schemeClr val="bg1"/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35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26750"/>
            <a:ext cx="10515600" cy="351450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12727" y="6356350"/>
            <a:ext cx="148012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rgbClr val="060F47"/>
                </a:solidFill>
              </a:defRPr>
            </a:lvl1pPr>
          </a:lstStyle>
          <a:p>
            <a:fld id="{99F4528A-14B0-4332-8771-35120F025591}" type="datetime1">
              <a:rPr lang="en-US" smtClean="0"/>
              <a:t>8/18/2019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rgbClr val="060F47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52180" y="6356350"/>
            <a:ext cx="140161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600">
                <a:solidFill>
                  <a:srgbClr val="060F47"/>
                </a:solidFill>
              </a:defRPr>
            </a:lvl1pPr>
          </a:lstStyle>
          <a:p>
            <a:fld id="{3035B72C-D99A-4A23-AF21-AC213CE102EF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028700"/>
            <a:ext cx="3200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9" y="6454626"/>
            <a:ext cx="1049582" cy="2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8" r:id="rId9"/>
    <p:sldLayoutId id="2147483659" r:id="rId10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60F47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hdphoto" Target="../media/hdphoto1.wdp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 descr="A picture containing person, outdoor, tree, ground&#10;&#10;Description generated with very high confidence">
            <a:extLst>
              <a:ext uri="{FF2B5EF4-FFF2-40B4-BE49-F238E27FC236}">
                <a16:creationId xmlns:a16="http://schemas.microsoft.com/office/drawing/2014/main" id="{CAC4AE35-A7DA-40F4-B651-41A6E1C9E7A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sign on a dirt path&#10;&#10;Description generated with very high confidence">
            <a:extLst>
              <a:ext uri="{FF2B5EF4-FFF2-40B4-BE49-F238E27FC236}">
                <a16:creationId xmlns:a16="http://schemas.microsoft.com/office/drawing/2014/main" id="{E586721F-15AD-4D29-840C-E50CC4685C9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Picture Placeholder 29" descr="A group of people standing in the grass&#10;&#10;Description generated with very high confidence">
            <a:extLst>
              <a:ext uri="{FF2B5EF4-FFF2-40B4-BE49-F238E27FC236}">
                <a16:creationId xmlns:a16="http://schemas.microsoft.com/office/drawing/2014/main" id="{1692F9CF-ACAA-42A0-BEF0-F6CAD53E41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199F1B-C2C3-4E49-88A4-00E4D5B3E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1DF188-EC7C-460F-94AB-6371AC017ADB}"/>
              </a:ext>
            </a:extLst>
          </p:cNvPr>
          <p:cNvSpPr/>
          <p:nvPr/>
        </p:nvSpPr>
        <p:spPr>
          <a:xfrm>
            <a:off x="61644" y="61645"/>
            <a:ext cx="12130356" cy="672957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87927" y="3879266"/>
            <a:ext cx="11000509" cy="13539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Coffee</a:t>
            </a:r>
            <a:endParaRPr lang="he-IL" sz="3600" dirty="0"/>
          </a:p>
          <a:p>
            <a:pPr>
              <a:lnSpc>
                <a:spcPct val="160000"/>
              </a:lnSpc>
            </a:pPr>
            <a:r>
              <a:rPr lang="en-US" sz="3600" dirty="0"/>
              <a:t>Vietnam</a:t>
            </a:r>
            <a:endParaRPr lang="he-IL" sz="36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7927" y="2660073"/>
            <a:ext cx="11000509" cy="9236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dirty="0"/>
              <a:t>Polysulphate trial</a:t>
            </a:r>
            <a:endParaRPr lang="he-IL" sz="4400" dirty="0"/>
          </a:p>
        </p:txBody>
      </p:sp>
      <p:pic>
        <p:nvPicPr>
          <p:cNvPr id="33" name="Picture 3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5087C52-C577-44CE-915A-2B33E2623D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75" y="1220520"/>
            <a:ext cx="6141812" cy="1575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1" descr="C:\Users\Michal2\01-WORKS\גרפיקה\אורי נוה\אלמנטים למצגת\ICL Logo.png">
            <a:extLst>
              <a:ext uri="{FF2B5EF4-FFF2-40B4-BE49-F238E27FC236}">
                <a16:creationId xmlns:a16="http://schemas.microsoft.com/office/drawing/2014/main" id="{FEA16668-A98A-4F93-B187-1CA07AFF5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75636" y="6020946"/>
            <a:ext cx="1326768" cy="603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25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41F2-5CE5-41AE-8A16-6A2FE334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</a:t>
            </a:r>
            <a:r>
              <a:rPr lang="en-GB" dirty="0" err="1"/>
              <a:t>Polysulphate</a:t>
            </a:r>
            <a:r>
              <a:rPr lang="en-GB" dirty="0"/>
              <a:t> in Vietnam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50727-94EF-47A2-83E7-923CBD3A46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GB" dirty="0"/>
              <a:t>Vietnam, the second largest producer of coffee in the world – next only to Brazil – produces about 1.2 million tons of coffee annually.</a:t>
            </a:r>
          </a:p>
          <a:p>
            <a:pPr algn="l"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5F6A-5DA8-4CF9-A15D-7A34D8FF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2</a:t>
            </a:fld>
            <a:endParaRPr lang="he-IL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0D25D2E-FE5B-459C-A808-827018AC50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4" t="25927" r="64434" b="32169"/>
          <a:stretch/>
        </p:blipFill>
        <p:spPr bwMode="auto">
          <a:xfrm>
            <a:off x="2183952" y="2054225"/>
            <a:ext cx="2490096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8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628F-1950-4B50-981E-3C6D9923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</a:t>
            </a:r>
            <a:r>
              <a:rPr lang="en-GB" dirty="0" err="1"/>
              <a:t>Polysulphate</a:t>
            </a:r>
            <a:r>
              <a:rPr lang="en-GB" dirty="0"/>
              <a:t> in Lam Dong, Vietnam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4030E-27AD-48E9-A897-D26D5A17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3</a:t>
            </a:fld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2C138-BC06-483E-A81D-CFB9344A2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/>
            <a:r>
              <a:rPr lang="en-GB" dirty="0">
                <a:solidFill>
                  <a:srgbClr val="002060"/>
                </a:solidFill>
              </a:rPr>
              <a:t>With more than 144,000 ha of coffee and annual production of about 347,000 tons, Lam Dong province is the country’s second largest coffee-growing region. The experiments were conducted in Bao Lam and Di Linh districts of Lam Dong. </a:t>
            </a:r>
            <a:endParaRPr lang="en-US" dirty="0">
              <a:solidFill>
                <a:srgbClr val="002060"/>
              </a:solidFill>
            </a:endParaRPr>
          </a:p>
          <a:p>
            <a:pPr algn="l" rtl="0"/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6EFD38-D211-44D3-8A63-CC2811B52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201" y="2905896"/>
            <a:ext cx="4900434" cy="339248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F0E54A8-3051-473F-B457-5446ACB413B1}"/>
              </a:ext>
            </a:extLst>
          </p:cNvPr>
          <p:cNvSpPr/>
          <p:nvPr/>
        </p:nvSpPr>
        <p:spPr>
          <a:xfrm>
            <a:off x="3077800" y="4510700"/>
            <a:ext cx="357052" cy="182880"/>
          </a:xfrm>
          <a:prstGeom prst="rightArrow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l" rtl="0"/>
            <a:endParaRPr lang="en-GB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B62F269-8519-4E9F-835D-4977A17335CA}"/>
              </a:ext>
            </a:extLst>
          </p:cNvPr>
          <p:cNvSpPr/>
          <p:nvPr/>
        </p:nvSpPr>
        <p:spPr>
          <a:xfrm>
            <a:off x="4049366" y="5168538"/>
            <a:ext cx="357052" cy="182880"/>
          </a:xfrm>
          <a:prstGeom prst="rightArrow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l" rtl="0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9230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C1E2-B068-4AC4-96AF-FFE13F60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Treatments in coffee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CF2A1-1228-4DCE-B676-8C1BED53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4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9CFE2-44BF-4EEA-8CC0-EC972E83F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2" y="730250"/>
            <a:ext cx="5963482" cy="2896004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7347C-FE68-42C0-BC2E-5F1430487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2" y="3895863"/>
            <a:ext cx="8068157" cy="128079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16FF478-D40B-43CE-AC53-4638A714FBF5}"/>
              </a:ext>
            </a:extLst>
          </p:cNvPr>
          <p:cNvSpPr/>
          <p:nvPr/>
        </p:nvSpPr>
        <p:spPr>
          <a:xfrm>
            <a:off x="792438" y="2238080"/>
            <a:ext cx="828000" cy="216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A62429-ECB9-4F4B-9B95-0C976B86F0C8}"/>
              </a:ext>
            </a:extLst>
          </p:cNvPr>
          <p:cNvSpPr/>
          <p:nvPr/>
        </p:nvSpPr>
        <p:spPr>
          <a:xfrm>
            <a:off x="2965227" y="4071235"/>
            <a:ext cx="828000" cy="216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424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1DF6-7061-4683-80A4-5DB1423D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Least fruit shedding due to </a:t>
            </a:r>
            <a:r>
              <a:rPr lang="en-GB" dirty="0" err="1"/>
              <a:t>Polysulphate</a:t>
            </a:r>
            <a:r>
              <a:rPr lang="en-GB" dirty="0"/>
              <a:t> (CT3)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D4F09-50A3-4556-9DE1-79F687B3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5</a:t>
            </a:fld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0F982C-DBA4-47D4-8842-00FBE7700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16" y="1138612"/>
            <a:ext cx="6447568" cy="50400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DF31F-A59F-4557-9BA5-9BC2892DC4EB}"/>
              </a:ext>
            </a:extLst>
          </p:cNvPr>
          <p:cNvSpPr txBox="1"/>
          <p:nvPr/>
        </p:nvSpPr>
        <p:spPr>
          <a:xfrm>
            <a:off x="3640183" y="6309633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Bars indicate LSD at 5%.</a:t>
            </a:r>
          </a:p>
        </p:txBody>
      </p:sp>
    </p:spTree>
    <p:extLst>
      <p:ext uri="{BB962C8B-B14F-4D97-AF65-F5344CB8AC3E}">
        <p14:creationId xmlns:p14="http://schemas.microsoft.com/office/powerpoint/2010/main" val="30067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EB28A-322F-47F3-9821-B68CB1CA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A-size cores due to </a:t>
            </a:r>
            <a:r>
              <a:rPr lang="en-GB" dirty="0" err="1"/>
              <a:t>Polysulphate</a:t>
            </a:r>
            <a:r>
              <a:rPr lang="en-GB" dirty="0"/>
              <a:t> (CT3)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7EC65-60E6-40F2-B3A6-E29B8997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6</a:t>
            </a:fld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6DD68-4991-4013-99CF-C746E1CBA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35" y="1237209"/>
            <a:ext cx="6455731" cy="5040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41971-43E4-40DB-B1D2-8EFB5209BDE3}"/>
              </a:ext>
            </a:extLst>
          </p:cNvPr>
          <p:cNvSpPr txBox="1"/>
          <p:nvPr/>
        </p:nvSpPr>
        <p:spPr>
          <a:xfrm>
            <a:off x="3640183" y="6276077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Bars indicate LSD at 5%.</a:t>
            </a:r>
          </a:p>
        </p:txBody>
      </p:sp>
    </p:spTree>
    <p:extLst>
      <p:ext uri="{BB962C8B-B14F-4D97-AF65-F5344CB8AC3E}">
        <p14:creationId xmlns:p14="http://schemas.microsoft.com/office/powerpoint/2010/main" val="380515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5AD0-FA5A-4390-B847-6C8A2C07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17A64-D3C0-416D-816B-46CF2689B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 rtl="0">
              <a:buFont typeface="+mj-lt"/>
              <a:buAutoNum type="arabicPeriod"/>
            </a:pPr>
            <a:r>
              <a:rPr lang="it-IT" dirty="0"/>
              <a:t>Polysulphate application to coffee grown in Lam Dong province</a:t>
            </a:r>
          </a:p>
          <a:p>
            <a:pPr marL="800100" lvl="1" indent="-342900" algn="l" rtl="0"/>
            <a:r>
              <a:rPr lang="it-IT" dirty="0"/>
              <a:t>Resulted in faster growth and longer fruiting branches</a:t>
            </a:r>
          </a:p>
          <a:p>
            <a:pPr marL="800100" lvl="1" indent="-342900" algn="l" rtl="0"/>
            <a:r>
              <a:rPr lang="it-IT" dirty="0"/>
              <a:t>Lowered the extent of shedding of immature fruit</a:t>
            </a:r>
          </a:p>
          <a:p>
            <a:pPr marL="800100" lvl="1" indent="-342900" algn="l" rtl="0"/>
            <a:r>
              <a:rPr lang="it-IT" dirty="0"/>
              <a:t>Increased the weight and size of beans</a:t>
            </a:r>
          </a:p>
          <a:p>
            <a:pPr marL="800100" lvl="1" indent="-342900" algn="l" rtl="0"/>
            <a:r>
              <a:rPr lang="it-IT" dirty="0"/>
              <a:t>Increased productivity by 9%–11.5%</a:t>
            </a:r>
          </a:p>
          <a:p>
            <a:pPr marL="800100" lvl="1" indent="-342900" algn="l" rtl="0"/>
            <a:r>
              <a:rPr lang="it-IT" dirty="0"/>
              <a:t>Fetched 10%–14% higher profits</a:t>
            </a:r>
          </a:p>
          <a:p>
            <a:pPr marL="342000" indent="-342000" algn="l" rtl="0"/>
            <a:r>
              <a:rPr lang="it-IT" dirty="0"/>
              <a:t>2.	</a:t>
            </a:r>
            <a:r>
              <a:rPr lang="en-GB" dirty="0"/>
              <a:t>Calcium and magnesium are important for higher yields and should be applied in higher doses: this can be achieved by applying </a:t>
            </a:r>
            <a:r>
              <a:rPr lang="it-IT" dirty="0"/>
              <a:t>Polysulphate, </a:t>
            </a:r>
            <a:r>
              <a:rPr lang="en-GB" dirty="0"/>
              <a:t>a stable and slow-release source of Ca, Mg, S, and K, </a:t>
            </a:r>
            <a:r>
              <a:rPr lang="it-IT" dirty="0"/>
              <a:t>at 200 kg/ha.</a:t>
            </a:r>
          </a:p>
          <a:p>
            <a:pPr algn="l"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5C180-093B-4FB9-A6AA-3A34EBE9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597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B72C-D99A-4A23-AF21-AC213CE102EF}" type="slidenum">
              <a:rPr lang="he-IL" smtClean="0"/>
              <a:pPr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752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ICL FERTILIZERS  -  Read-Only" id="{9D0ABBFD-8C3C-46ED-A68C-9AC6C1FE3B2D}" vid="{38CF9176-C009-4860-8C4D-EC0CB5E45C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6732879A3F3545BE3DCF6D399B2576" ma:contentTypeVersion="11" ma:contentTypeDescription="Create a new document." ma:contentTypeScope="" ma:versionID="0f322422b0eb1a8b71e193ee01cd64a5">
  <xsd:schema xmlns:xsd="http://www.w3.org/2001/XMLSchema" xmlns:xs="http://www.w3.org/2001/XMLSchema" xmlns:p="http://schemas.microsoft.com/office/2006/metadata/properties" xmlns:ns3="02fcf128-5d3a-46a6-a8d2-3fc7f7d9e512" xmlns:ns4="22b92b39-07e2-44a5-8409-3995a1ed5a8e" targetNamespace="http://schemas.microsoft.com/office/2006/metadata/properties" ma:root="true" ma:fieldsID="901b911a8bdc1753e59b0c6610e71261" ns3:_="" ns4:_="">
    <xsd:import namespace="02fcf128-5d3a-46a6-a8d2-3fc7f7d9e512"/>
    <xsd:import namespace="22b92b39-07e2-44a5-8409-3995a1ed5a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cf128-5d3a-46a6-a8d2-3fc7f7d9e5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92b39-07e2-44a5-8409-3995a1ed5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E79B2C-90AB-4D0A-828A-75EFE63381E3}">
  <ds:schemaRefs>
    <ds:schemaRef ds:uri="http://purl.org/dc/terms/"/>
    <ds:schemaRef ds:uri="http://schemas.openxmlformats.org/package/2006/metadata/core-properties"/>
    <ds:schemaRef ds:uri="02fcf128-5d3a-46a6-a8d2-3fc7f7d9e512"/>
    <ds:schemaRef ds:uri="http://schemas.microsoft.com/office/2006/documentManagement/types"/>
    <ds:schemaRef ds:uri="22b92b39-07e2-44a5-8409-3995a1ed5a8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1BB6E3-F66C-4CFC-B7E4-E2C7933D0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fcf128-5d3a-46a6-a8d2-3fc7f7d9e512"/>
    <ds:schemaRef ds:uri="22b92b39-07e2-44a5-8409-3995a1ed5a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F91154-036E-4095-A934-7B7DE9647B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ICL FERTILIZERS</Template>
  <TotalTime>97</TotalTime>
  <Words>172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Polysulphate trial</vt:lpstr>
      <vt:lpstr>Testing Polysulphate in Vietnam </vt:lpstr>
      <vt:lpstr>Testing Polysulphate in Lam Dong, Vietnam </vt:lpstr>
      <vt:lpstr>Treatments in coffee </vt:lpstr>
      <vt:lpstr>Least fruit shedding due to Polysulphate (CT3) </vt:lpstr>
      <vt:lpstr>More A-size cores due to Polysulphate (CT3)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Polysulphate trial</dc:title>
  <dc:creator>Patricia Imas</dc:creator>
  <cp:lastModifiedBy>Yateendra Joshi</cp:lastModifiedBy>
  <cp:revision>9</cp:revision>
  <dcterms:created xsi:type="dcterms:W3CDTF">2019-08-13T06:03:40Z</dcterms:created>
  <dcterms:modified xsi:type="dcterms:W3CDTF">2019-08-18T10:21:20Z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0x010100A26732879A3F3545BE3DCF6D399B2576</vt:lpwstr>
  </property>
</Properties>
</file>