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varScale="1">
        <p:scale>
          <a:sx n="63" d="100"/>
          <a:sy n="63" d="100"/>
        </p:scale>
        <p:origin x="7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04-24T09:56:10.227" idx="1">
    <p:pos x="3870" y="3415"/>
    <p:text>When a word with a grave accent is isolated like this and folowed by punctuation it is customary to change it to an acute accent.</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8-04-23T14:55:50.217" idx="2">
    <p:pos x="5241" y="3894"/>
    <p:text>Can't find this abbreviation in the SBL Handbook of Style</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18-04-23T15:10:33.655" idx="3">
    <p:pos x="665" y="795"/>
    <p:text>This slide seems to be duplicate of the previous one.</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e-I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e-IL"/>
          </a:p>
        </p:txBody>
      </p:sp>
      <p:sp>
        <p:nvSpPr>
          <p:cNvPr id="4" name="Date Placeholder 3"/>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98503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835298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e-I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8767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299083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e-I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2853156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4"/>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2391149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e-I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Date Placeholder 6"/>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1352001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Date Placeholder 2"/>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407339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67772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86705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D81988-64A3-4DAD-855C-8B75B9957574}" type="datetimeFigureOut">
              <a:rPr lang="he-IL" smtClean="0"/>
              <a:t>ט'/אייר/תשע"ח</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D1BD1811-8D18-4B96-895E-0300650985E9}" type="slidenum">
              <a:rPr lang="he-IL" smtClean="0"/>
              <a:t>‹#›</a:t>
            </a:fld>
            <a:endParaRPr lang="he-IL"/>
          </a:p>
        </p:txBody>
      </p:sp>
    </p:spTree>
    <p:extLst>
      <p:ext uri="{BB962C8B-B14F-4D97-AF65-F5344CB8AC3E}">
        <p14:creationId xmlns:p14="http://schemas.microsoft.com/office/powerpoint/2010/main" val="277668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he-I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5D81988-64A3-4DAD-855C-8B75B9957574}" type="datetimeFigureOut">
              <a:rPr lang="he-IL" smtClean="0"/>
              <a:t>ט'/אייר/תשע"ח</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1BD1811-8D18-4B96-895E-0300650985E9}" type="slidenum">
              <a:rPr lang="he-IL" smtClean="0"/>
              <a:t>‹#›</a:t>
            </a:fld>
            <a:endParaRPr lang="he-IL"/>
          </a:p>
        </p:txBody>
      </p:sp>
    </p:spTree>
    <p:extLst>
      <p:ext uri="{BB962C8B-B14F-4D97-AF65-F5344CB8AC3E}">
        <p14:creationId xmlns:p14="http://schemas.microsoft.com/office/powerpoint/2010/main" val="3365274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b="1" dirty="0">
                <a:latin typeface="Times New Roman" panose="02020603050405020304" pitchFamily="18" charset="0"/>
                <a:cs typeface="Times New Roman" panose="02020603050405020304" pitchFamily="18" charset="0"/>
              </a:rPr>
              <a:t>Reciting History at Sinai: </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A Study of </a:t>
            </a:r>
            <a:r>
              <a:rPr lang="en-US" sz="4000" b="1" i="1" dirty="0">
                <a:latin typeface="Times New Roman" panose="02020603050405020304" pitchFamily="18" charset="0"/>
                <a:cs typeface="Times New Roman" panose="02020603050405020304" pitchFamily="18" charset="0"/>
              </a:rPr>
              <a:t>Jewish Antiquities </a:t>
            </a:r>
            <a:r>
              <a:rPr lang="en-US" sz="4000" b="1" dirty="0">
                <a:latin typeface="Times New Roman" panose="02020603050405020304" pitchFamily="18" charset="0"/>
                <a:cs typeface="Times New Roman" panose="02020603050405020304" pitchFamily="18" charset="0"/>
              </a:rPr>
              <a:t>3.83-88 from a Comparative Perspective</a:t>
            </a:r>
            <a:br>
              <a:rPr lang="en-US" dirty="0">
                <a:latin typeface="Times New Roman" panose="02020603050405020304" pitchFamily="18" charset="0"/>
                <a:cs typeface="Times New Roman" panose="02020603050405020304" pitchFamily="18" charset="0"/>
              </a:rPr>
            </a:br>
            <a:endParaRPr lang="he-IL"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602038"/>
            <a:ext cx="9144000" cy="2197400"/>
          </a:xfrm>
        </p:spPr>
        <p:txBody>
          <a:bodyPr>
            <a:normAutofit/>
          </a:bodyPr>
          <a:lstStyle/>
          <a:p>
            <a:r>
              <a:rPr lang="en-US" dirty="0">
                <a:latin typeface="Times New Roman" panose="02020603050405020304" pitchFamily="18" charset="0"/>
                <a:cs typeface="Times New Roman" panose="02020603050405020304" pitchFamily="18" charset="0"/>
              </a:rPr>
              <a:t>Atar Livneh</a:t>
            </a:r>
            <a:endParaRPr lang="he-IL" dirty="0">
              <a:latin typeface="Times New Roman" panose="02020603050405020304" pitchFamily="18" charset="0"/>
              <a:cs typeface="Times New Roman" panose="02020603050405020304" pitchFamily="18" charset="0"/>
            </a:endParaRPr>
          </a:p>
          <a:p>
            <a:endParaRPr lang="he-IL" dirty="0">
              <a:latin typeface="Times New Roman" panose="02020603050405020304" pitchFamily="18" charset="0"/>
              <a:cs typeface="Times New Roman" panose="02020603050405020304" pitchFamily="18" charset="0"/>
            </a:endParaRPr>
          </a:p>
          <a:p>
            <a:endParaRPr lang="he-IL"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*Quotations from the Hebrew Bible, New Testament, and the Apocrypha follow NRSV. </a:t>
            </a:r>
          </a:p>
          <a:p>
            <a:pPr rtl="0"/>
            <a:r>
              <a:rPr lang="en-US" sz="1900" dirty="0">
                <a:latin typeface="Times New Roman" panose="02020603050405020304" pitchFamily="18" charset="0"/>
                <a:cs typeface="Times New Roman" panose="02020603050405020304" pitchFamily="18" charset="0"/>
              </a:rPr>
              <a:t>*Translation of passages from </a:t>
            </a:r>
            <a:r>
              <a:rPr lang="en-US" sz="1900" i="1" dirty="0">
                <a:latin typeface="Times New Roman" panose="02020603050405020304" pitchFamily="18" charset="0"/>
                <a:cs typeface="Times New Roman" panose="02020603050405020304" pitchFamily="18" charset="0"/>
              </a:rPr>
              <a:t>Jewish Antiquities</a:t>
            </a:r>
            <a:r>
              <a:rPr lang="en-US" sz="1900" dirty="0">
                <a:latin typeface="Times New Roman" panose="02020603050405020304" pitchFamily="18" charset="0"/>
                <a:cs typeface="Times New Roman" panose="02020603050405020304" pitchFamily="18" charset="0"/>
              </a:rPr>
              <a:t> follows Feldman 2000. </a:t>
            </a:r>
            <a:endParaRPr lang="he-IL"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2494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8" name="Rectangle 7"/>
          <p:cNvSpPr/>
          <p:nvPr/>
        </p:nvSpPr>
        <p:spPr>
          <a:xfrm>
            <a:off x="634314" y="2203389"/>
            <a:ext cx="11079891" cy="1200329"/>
          </a:xfrm>
          <a:prstGeom prst="rect">
            <a:avLst/>
          </a:prstGeom>
        </p:spPr>
        <p:txBody>
          <a:bodyPr wrap="square">
            <a:spAutoFit/>
          </a:bodyPr>
          <a:lstStyle/>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634314" y="2050197"/>
            <a:ext cx="7183394" cy="5427127"/>
          </a:xfrm>
          <a:prstGeom prst="rect">
            <a:avLst/>
          </a:prstGeom>
          <a:noFill/>
        </p:spPr>
        <p:txBody>
          <a:bodyPr wrap="square" rtlCol="1">
            <a:spAutoFit/>
          </a:bodyPr>
          <a:lstStyle/>
          <a:p>
            <a:pPr algn="l" rtl="0"/>
            <a:r>
              <a:rPr lang="en-US" sz="2400" u="sng" dirty="0">
                <a:latin typeface="Times New Roman" panose="02020603050405020304" pitchFamily="18" charset="0"/>
                <a:cs typeface="Times New Roman" panose="02020603050405020304" pitchFamily="18" charset="0"/>
              </a:rPr>
              <a:t>Psalm 105:8-13</a:t>
            </a:r>
            <a:r>
              <a:rPr lang="en-US" sz="2400" b="1" baseline="30000" dirty="0">
                <a:latin typeface="Times New Roman" panose="02020603050405020304" pitchFamily="18" charset="0"/>
                <a:cs typeface="Times New Roman" panose="02020603050405020304" pitchFamily="18" charset="0"/>
              </a:rPr>
              <a:t> </a:t>
            </a:r>
          </a:p>
          <a:p>
            <a:pPr algn="l" rtl="0"/>
            <a:r>
              <a:rPr lang="en-US" sz="2200" b="1" baseline="300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He is mindful of his covenant forever,</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    of the word that he commanded, for a thousand generations,</a:t>
            </a:r>
            <a:br>
              <a:rPr lang="en-US" sz="2200" dirty="0">
                <a:latin typeface="Times New Roman" panose="02020603050405020304" pitchFamily="18" charset="0"/>
                <a:cs typeface="Times New Roman" panose="02020603050405020304" pitchFamily="18" charset="0"/>
              </a:rPr>
            </a:br>
            <a:r>
              <a:rPr lang="en-US" sz="2200" b="1" baseline="300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the covenant that he made with Abraham,</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    his sworn promise to Isaac,</a:t>
            </a:r>
            <a:br>
              <a:rPr lang="en-US" sz="2200" dirty="0">
                <a:latin typeface="Times New Roman" panose="02020603050405020304" pitchFamily="18" charset="0"/>
                <a:cs typeface="Times New Roman" panose="02020603050405020304" pitchFamily="18" charset="0"/>
              </a:rPr>
            </a:br>
            <a:r>
              <a:rPr lang="en-US" sz="2200" b="1" baseline="300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which he confirmed to Jacob as a statute,</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    to Israel as an everlasting covenant,</a:t>
            </a:r>
            <a:br>
              <a:rPr lang="en-US" sz="2200" dirty="0">
                <a:latin typeface="Times New Roman" panose="02020603050405020304" pitchFamily="18" charset="0"/>
                <a:cs typeface="Times New Roman" panose="02020603050405020304" pitchFamily="18" charset="0"/>
              </a:rPr>
            </a:br>
            <a:r>
              <a:rPr lang="en-US" sz="2200" b="1" baseline="300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saying, “To you I will give the land of Canaan</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    as your portion for an inheritance.”</a:t>
            </a:r>
          </a:p>
          <a:p>
            <a:pPr algn="l" rtl="0"/>
            <a:r>
              <a:rPr lang="en-US" sz="2200" dirty="0">
                <a:latin typeface="Times New Roman" panose="02020603050405020304" pitchFamily="18" charset="0"/>
                <a:cs typeface="Times New Roman" panose="02020603050405020304" pitchFamily="18" charset="0"/>
              </a:rPr>
              <a:t>When they were few in number,</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    of little account, and strangers in it,</a:t>
            </a:r>
            <a:br>
              <a:rPr lang="en-US" sz="2200" dirty="0">
                <a:latin typeface="Times New Roman" panose="02020603050405020304" pitchFamily="18" charset="0"/>
                <a:cs typeface="Times New Roman" panose="02020603050405020304" pitchFamily="18" charset="0"/>
              </a:rPr>
            </a:br>
            <a:r>
              <a:rPr lang="en-US" sz="2200" b="1" baseline="300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wandering from nation to nation,</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    from one kingdom to another people…</a:t>
            </a:r>
          </a:p>
          <a:p>
            <a:pPr algn="l" rtl="0"/>
            <a:endParaRPr lang="he-IL" sz="2200" dirty="0"/>
          </a:p>
          <a:p>
            <a:pPr algn="l" rtl="0"/>
            <a:endParaRPr lang="en-US" sz="2200" dirty="0">
              <a:latin typeface="Times New Roman" panose="02020603050405020304" pitchFamily="18" charset="0"/>
              <a:cs typeface="Times New Roman" panose="02020603050405020304" pitchFamily="18" charset="0"/>
            </a:endParaRPr>
          </a:p>
          <a:p>
            <a:pPr algn="l" rtl="0"/>
            <a:endParaRPr lang="en-US" sz="2200" baseline="30000" dirty="0">
              <a:latin typeface="Times New Roman" panose="02020603050405020304" pitchFamily="18" charset="0"/>
              <a:cs typeface="Times New Roman" panose="02020603050405020304" pitchFamily="18" charset="0"/>
            </a:endParaRPr>
          </a:p>
        </p:txBody>
      </p:sp>
      <p:sp>
        <p:nvSpPr>
          <p:cNvPr id="9" name="Rectangle 8"/>
          <p:cNvSpPr/>
          <p:nvPr/>
        </p:nvSpPr>
        <p:spPr>
          <a:xfrm>
            <a:off x="774358" y="1219200"/>
            <a:ext cx="10783328" cy="830997"/>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 #7 – </a:t>
            </a:r>
            <a:r>
              <a:rPr lang="en-US" sz="2400" b="1" i="1" dirty="0">
                <a:latin typeface="Times New Roman" panose="02020603050405020304" pitchFamily="18" charset="0"/>
                <a:cs typeface="Times New Roman" panose="02020603050405020304" pitchFamily="18" charset="0"/>
              </a:rPr>
              <a:t>on account of Whom Abraham, our forefather, obtained possession of the land of Canaan</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p:cNvSpPr txBox="1"/>
          <p:nvPr/>
        </p:nvSpPr>
        <p:spPr>
          <a:xfrm>
            <a:off x="8386118" y="3107156"/>
            <a:ext cx="2405449" cy="3077766"/>
          </a:xfrm>
          <a:prstGeom prst="rect">
            <a:avLst/>
          </a:prstGeom>
          <a:solidFill>
            <a:schemeClr val="accent6">
              <a:lumMod val="40000"/>
              <a:lumOff val="60000"/>
            </a:schemeClr>
          </a:solidFill>
        </p:spPr>
        <p:txBody>
          <a:bodyPr wrap="square" rtlCol="1">
            <a:spAutoFit/>
          </a:bodyPr>
          <a:lstStyle/>
          <a:p>
            <a:pPr algn="l" rtl="0"/>
            <a:r>
              <a:rPr lang="en-US" sz="2200" dirty="0">
                <a:latin typeface="Times New Roman" panose="02020603050405020304" pitchFamily="18" charset="0"/>
                <a:cs typeface="Times New Roman" panose="02020603050405020304" pitchFamily="18" charset="0"/>
              </a:rPr>
              <a:t>*For an analogy between the patriarchs/audience cf. also the catalogue of historical figures/events in CD 2:14-3:14.</a:t>
            </a:r>
          </a:p>
          <a:p>
            <a:pPr algn="l" rtl="0"/>
            <a:endParaRPr lang="he-IL" dirty="0"/>
          </a:p>
        </p:txBody>
      </p:sp>
      <p:graphicFrame>
        <p:nvGraphicFramePr>
          <p:cNvPr id="11" name="Content Placeholder 3"/>
          <p:cNvGraphicFramePr>
            <a:graphicFrameLocks/>
          </p:cNvGraphicFramePr>
          <p:nvPr>
            <p:extLst>
              <p:ext uri="{D42A27DB-BD31-4B8C-83A1-F6EECF244321}">
                <p14:modId xmlns:p14="http://schemas.microsoft.com/office/powerpoint/2010/main" val="3878892969"/>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12811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8" name="Rectangle 7"/>
          <p:cNvSpPr/>
          <p:nvPr/>
        </p:nvSpPr>
        <p:spPr>
          <a:xfrm>
            <a:off x="634314" y="2203389"/>
            <a:ext cx="11079891" cy="1200329"/>
          </a:xfrm>
          <a:prstGeom prst="rect">
            <a:avLst/>
          </a:prstGeom>
        </p:spPr>
        <p:txBody>
          <a:bodyPr wrap="square">
            <a:spAutoFit/>
          </a:bodyPr>
          <a:lstStyle/>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774358" y="2073275"/>
            <a:ext cx="10515600" cy="4996240"/>
          </a:xfrm>
          <a:prstGeom prst="rect">
            <a:avLst/>
          </a:prstGeom>
          <a:noFill/>
        </p:spPr>
        <p:txBody>
          <a:bodyPr wrap="square" rtlCol="1">
            <a:spAutoFit/>
          </a:bodyPr>
          <a:lstStyle/>
          <a:p>
            <a:pPr algn="l" rtl="0"/>
            <a:r>
              <a:rPr lang="en-US" sz="2400" u="sng" dirty="0">
                <a:latin typeface="Times New Roman" panose="02020603050405020304" pitchFamily="18" charset="0"/>
                <a:cs typeface="Times New Roman" panose="02020603050405020304" pitchFamily="18" charset="0"/>
              </a:rPr>
              <a:t>LAB 32:1 </a:t>
            </a:r>
            <a:r>
              <a:rPr lang="en-US" sz="2000" u="sng" dirty="0">
                <a:latin typeface="Times New Roman" panose="02020603050405020304" pitchFamily="18" charset="0"/>
                <a:cs typeface="Times New Roman" panose="02020603050405020304" pitchFamily="18" charset="0"/>
              </a:rPr>
              <a:t>(trans. Jacobson</a:t>
            </a:r>
            <a:r>
              <a:rPr lang="en-US" sz="2400" u="sng" dirty="0">
                <a:latin typeface="Times New Roman" panose="02020603050405020304" pitchFamily="18" charset="0"/>
                <a:cs typeface="Times New Roman" panose="02020603050405020304" pitchFamily="18" charset="0"/>
              </a:rPr>
              <a:t>)</a:t>
            </a:r>
          </a:p>
          <a:p>
            <a:pPr algn="l" rtl="0"/>
            <a:r>
              <a:rPr lang="en-US" sz="2400" dirty="0">
                <a:latin typeface="Times New Roman" panose="02020603050405020304" pitchFamily="18" charset="0"/>
                <a:cs typeface="Times New Roman" panose="02020603050405020304" pitchFamily="18" charset="0"/>
              </a:rPr>
              <a:t>He </a:t>
            </a:r>
            <a:r>
              <a:rPr lang="en-US" sz="2200" dirty="0">
                <a:latin typeface="Times New Roman" panose="02020603050405020304" pitchFamily="18" charset="0"/>
                <a:cs typeface="Times New Roman" panose="02020603050405020304" pitchFamily="18" charset="0"/>
              </a:rPr>
              <a:t>[i.e. God] gave him a son in his late old age</a:t>
            </a:r>
          </a:p>
          <a:p>
            <a:pPr algn="l" rtl="0"/>
            <a:endParaRPr lang="en-US" sz="2200" u="sng" dirty="0">
              <a:latin typeface="Times New Roman" panose="02020603050405020304" pitchFamily="18" charset="0"/>
              <a:cs typeface="Times New Roman" panose="02020603050405020304" pitchFamily="18" charset="0"/>
            </a:endParaRPr>
          </a:p>
          <a:p>
            <a:pPr algn="l" rtl="0"/>
            <a:r>
              <a:rPr lang="en-US" sz="2400" u="sng" dirty="0" err="1">
                <a:latin typeface="Times New Roman" panose="02020603050405020304" pitchFamily="18" charset="0"/>
                <a:cs typeface="Times New Roman" panose="02020603050405020304" pitchFamily="18" charset="0"/>
              </a:rPr>
              <a:t>Heb</a:t>
            </a:r>
            <a:r>
              <a:rPr lang="en-US" sz="2400" u="sng" dirty="0">
                <a:latin typeface="Times New Roman" panose="02020603050405020304" pitchFamily="18" charset="0"/>
                <a:cs typeface="Times New Roman" panose="02020603050405020304" pitchFamily="18" charset="0"/>
              </a:rPr>
              <a:t> 11:11</a:t>
            </a:r>
          </a:p>
          <a:p>
            <a:pPr algn="l" rtl="0"/>
            <a:r>
              <a:rPr lang="en-US" sz="2400" dirty="0">
                <a:latin typeface="Times New Roman" panose="02020603050405020304" pitchFamily="18" charset="0"/>
                <a:cs typeface="Times New Roman" panose="02020603050405020304" pitchFamily="18" charset="0"/>
              </a:rPr>
              <a:t>By faith he received power of procreation, even though he was too old </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and Sarah herself was barren…</a:t>
            </a:r>
          </a:p>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*For further allusions to Isaac’s birth in late second temple catalogues of historical events see e.g. 4Q180 1 5; 4Q225 2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8-9; 1 </a:t>
            </a:r>
            <a:r>
              <a:rPr lang="en-US" sz="2400" dirty="0" err="1">
                <a:latin typeface="Times New Roman" panose="02020603050405020304" pitchFamily="18" charset="0"/>
                <a:cs typeface="Times New Roman" panose="02020603050405020304" pitchFamily="18" charset="0"/>
              </a:rPr>
              <a:t>En</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89:11; 2 Bar</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57:1; 4 Ezra 3:15; LAB 23:8; </a:t>
            </a:r>
            <a:r>
              <a:rPr lang="en-US" sz="2400" i="1" dirty="0">
                <a:latin typeface="Times New Roman" panose="02020603050405020304" pitchFamily="18" charset="0"/>
                <a:cs typeface="Times New Roman" panose="02020603050405020304" pitchFamily="18" charset="0"/>
              </a:rPr>
              <a:t>A.J.</a:t>
            </a:r>
            <a:r>
              <a:rPr lang="en-US" sz="2400" dirty="0">
                <a:latin typeface="Times New Roman" panose="02020603050405020304" pitchFamily="18" charset="0"/>
                <a:cs typeface="Times New Roman" panose="02020603050405020304" pitchFamily="18" charset="0"/>
              </a:rPr>
              <a:t> 2.213; Acts 7:8; 1 Clem. 10:7.</a:t>
            </a:r>
          </a:p>
          <a:p>
            <a:pPr algn="l" rtl="0"/>
            <a:endParaRPr lang="en-US" sz="2200" u="sng" dirty="0">
              <a:latin typeface="Times New Roman" panose="02020603050405020304" pitchFamily="18" charset="0"/>
              <a:cs typeface="Times New Roman" panose="02020603050405020304" pitchFamily="18" charset="0"/>
            </a:endParaRPr>
          </a:p>
          <a:p>
            <a:pPr algn="l" rtl="0"/>
            <a:endParaRPr lang="he-IL" sz="2200" dirty="0"/>
          </a:p>
          <a:p>
            <a:pPr algn="l" rtl="0"/>
            <a:endParaRPr lang="en-US" sz="2200" dirty="0">
              <a:latin typeface="Times New Roman" panose="02020603050405020304" pitchFamily="18" charset="0"/>
              <a:cs typeface="Times New Roman" panose="02020603050405020304" pitchFamily="18" charset="0"/>
            </a:endParaRPr>
          </a:p>
          <a:p>
            <a:pPr algn="l" rtl="0"/>
            <a:endParaRPr lang="en-US" sz="2200" baseline="30000" dirty="0">
              <a:latin typeface="Times New Roman" panose="02020603050405020304" pitchFamily="18" charset="0"/>
              <a:cs typeface="Times New Roman" panose="02020603050405020304" pitchFamily="18" charset="0"/>
            </a:endParaRPr>
          </a:p>
        </p:txBody>
      </p:sp>
      <p:sp>
        <p:nvSpPr>
          <p:cNvPr id="9" name="Rectangle 8"/>
          <p:cNvSpPr/>
          <p:nvPr/>
        </p:nvSpPr>
        <p:spPr>
          <a:xfrm>
            <a:off x="774358" y="1219200"/>
            <a:ext cx="10783328" cy="461665"/>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 #8 – </a:t>
            </a:r>
            <a:r>
              <a:rPr lang="en-US" sz="2400" b="1" i="1" dirty="0">
                <a:latin typeface="Times New Roman" panose="02020603050405020304" pitchFamily="18" charset="0"/>
                <a:cs typeface="Times New Roman" panose="02020603050405020304" pitchFamily="18" charset="0"/>
              </a:rPr>
              <a:t>on account of Whom Isaac was born to aged parents</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12" name="Content Placeholder 3"/>
          <p:cNvGraphicFramePr>
            <a:graphicFrameLocks/>
          </p:cNvGraphicFramePr>
          <p:nvPr>
            <p:extLst>
              <p:ext uri="{D42A27DB-BD31-4B8C-83A1-F6EECF244321}">
                <p14:modId xmlns:p14="http://schemas.microsoft.com/office/powerpoint/2010/main" val="2660930810"/>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785380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8" name="Rectangle 7"/>
          <p:cNvSpPr/>
          <p:nvPr/>
        </p:nvSpPr>
        <p:spPr>
          <a:xfrm>
            <a:off x="634314" y="2203389"/>
            <a:ext cx="11079891" cy="1200329"/>
          </a:xfrm>
          <a:prstGeom prst="rect">
            <a:avLst/>
          </a:prstGeom>
        </p:spPr>
        <p:txBody>
          <a:bodyPr wrap="square">
            <a:spAutoFit/>
          </a:bodyPr>
          <a:lstStyle/>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774358" y="2073275"/>
            <a:ext cx="10515600" cy="4996240"/>
          </a:xfrm>
          <a:prstGeom prst="rect">
            <a:avLst/>
          </a:prstGeom>
          <a:noFill/>
        </p:spPr>
        <p:txBody>
          <a:bodyPr wrap="square" rtlCol="1">
            <a:spAutoFit/>
          </a:bodyPr>
          <a:lstStyle/>
          <a:p>
            <a:pPr algn="l" rtl="0"/>
            <a:r>
              <a:rPr lang="en-US" sz="2400" u="sng" dirty="0">
                <a:latin typeface="Times New Roman" panose="02020603050405020304" pitchFamily="18" charset="0"/>
                <a:cs typeface="Times New Roman" panose="02020603050405020304" pitchFamily="18" charset="0"/>
              </a:rPr>
              <a:t>LAB 32:1 </a:t>
            </a:r>
            <a:r>
              <a:rPr lang="en-US" sz="2000" u="sng" dirty="0">
                <a:latin typeface="Times New Roman" panose="02020603050405020304" pitchFamily="18" charset="0"/>
                <a:cs typeface="Times New Roman" panose="02020603050405020304" pitchFamily="18" charset="0"/>
              </a:rPr>
              <a:t>(trans. Jacobson</a:t>
            </a:r>
            <a:r>
              <a:rPr lang="en-US" sz="2400" u="sng" dirty="0">
                <a:latin typeface="Times New Roman" panose="02020603050405020304" pitchFamily="18" charset="0"/>
                <a:cs typeface="Times New Roman" panose="02020603050405020304" pitchFamily="18" charset="0"/>
              </a:rPr>
              <a:t>)</a:t>
            </a:r>
          </a:p>
          <a:p>
            <a:pPr algn="l" rtl="0"/>
            <a:r>
              <a:rPr lang="en-US" sz="2400" dirty="0">
                <a:latin typeface="Times New Roman" panose="02020603050405020304" pitchFamily="18" charset="0"/>
                <a:cs typeface="Times New Roman" panose="02020603050405020304" pitchFamily="18" charset="0"/>
              </a:rPr>
              <a:t>He </a:t>
            </a:r>
            <a:r>
              <a:rPr lang="en-US" sz="2200" dirty="0">
                <a:latin typeface="Times New Roman" panose="02020603050405020304" pitchFamily="18" charset="0"/>
                <a:cs typeface="Times New Roman" panose="02020603050405020304" pitchFamily="18" charset="0"/>
              </a:rPr>
              <a:t>[i.e. God] gave him a son in his late old age</a:t>
            </a:r>
          </a:p>
          <a:p>
            <a:pPr algn="l" rtl="0"/>
            <a:endParaRPr lang="en-US" sz="2200" u="sng" dirty="0">
              <a:latin typeface="Times New Roman" panose="02020603050405020304" pitchFamily="18" charset="0"/>
              <a:cs typeface="Times New Roman" panose="02020603050405020304" pitchFamily="18" charset="0"/>
            </a:endParaRPr>
          </a:p>
          <a:p>
            <a:pPr algn="l" rtl="0"/>
            <a:r>
              <a:rPr lang="en-US" sz="2400" u="sng" dirty="0" err="1">
                <a:latin typeface="Times New Roman" panose="02020603050405020304" pitchFamily="18" charset="0"/>
                <a:cs typeface="Times New Roman" panose="02020603050405020304" pitchFamily="18" charset="0"/>
              </a:rPr>
              <a:t>Heb</a:t>
            </a:r>
            <a:r>
              <a:rPr lang="en-US" sz="2400" u="sng" dirty="0">
                <a:latin typeface="Times New Roman" panose="02020603050405020304" pitchFamily="18" charset="0"/>
                <a:cs typeface="Times New Roman" panose="02020603050405020304" pitchFamily="18" charset="0"/>
              </a:rPr>
              <a:t> 11:11</a:t>
            </a:r>
          </a:p>
          <a:p>
            <a:pPr algn="l" rtl="0"/>
            <a:r>
              <a:rPr lang="en-US" sz="2400" dirty="0">
                <a:latin typeface="Times New Roman" panose="02020603050405020304" pitchFamily="18" charset="0"/>
                <a:cs typeface="Times New Roman" panose="02020603050405020304" pitchFamily="18" charset="0"/>
              </a:rPr>
              <a:t>By faith he received power of procreation, even though he was too old </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and Sarah herself was barren…</a:t>
            </a:r>
          </a:p>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*For further allusions to Isaac’s birth in late second temple catalogues of historical events see e.g. 4Q180 1 5; 4Q225 2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8-9; 1 </a:t>
            </a:r>
            <a:r>
              <a:rPr lang="en-US" sz="2400" dirty="0" err="1">
                <a:latin typeface="Times New Roman" panose="02020603050405020304" pitchFamily="18" charset="0"/>
                <a:cs typeface="Times New Roman" panose="02020603050405020304" pitchFamily="18" charset="0"/>
              </a:rPr>
              <a:t>En</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89:11; 2 Bar</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57:1; 4 Ezra 3:15; LAB 23:8; </a:t>
            </a:r>
            <a:r>
              <a:rPr lang="en-US" sz="2400" i="1" dirty="0">
                <a:latin typeface="Times New Roman" panose="02020603050405020304" pitchFamily="18" charset="0"/>
                <a:cs typeface="Times New Roman" panose="02020603050405020304" pitchFamily="18" charset="0"/>
              </a:rPr>
              <a:t>A.J.</a:t>
            </a:r>
            <a:r>
              <a:rPr lang="en-US" sz="2400" dirty="0">
                <a:latin typeface="Times New Roman" panose="02020603050405020304" pitchFamily="18" charset="0"/>
                <a:cs typeface="Times New Roman" panose="02020603050405020304" pitchFamily="18" charset="0"/>
              </a:rPr>
              <a:t> 2.213; Acts 7:8; 1 Clem. 10:7.</a:t>
            </a:r>
          </a:p>
          <a:p>
            <a:pPr algn="l" rtl="0"/>
            <a:endParaRPr lang="en-US" sz="2200" u="sng" dirty="0">
              <a:latin typeface="Times New Roman" panose="02020603050405020304" pitchFamily="18" charset="0"/>
              <a:cs typeface="Times New Roman" panose="02020603050405020304" pitchFamily="18" charset="0"/>
            </a:endParaRPr>
          </a:p>
          <a:p>
            <a:pPr algn="l" rtl="0"/>
            <a:endParaRPr lang="he-IL" sz="2200" dirty="0"/>
          </a:p>
          <a:p>
            <a:pPr algn="l" rtl="0"/>
            <a:endParaRPr lang="en-US" sz="2200" dirty="0">
              <a:latin typeface="Times New Roman" panose="02020603050405020304" pitchFamily="18" charset="0"/>
              <a:cs typeface="Times New Roman" panose="02020603050405020304" pitchFamily="18" charset="0"/>
            </a:endParaRPr>
          </a:p>
          <a:p>
            <a:pPr algn="l" rtl="0"/>
            <a:endParaRPr lang="en-US" sz="2200" baseline="30000" dirty="0">
              <a:latin typeface="Times New Roman" panose="02020603050405020304" pitchFamily="18" charset="0"/>
              <a:cs typeface="Times New Roman" panose="02020603050405020304" pitchFamily="18" charset="0"/>
            </a:endParaRPr>
          </a:p>
        </p:txBody>
      </p:sp>
      <p:sp>
        <p:nvSpPr>
          <p:cNvPr id="9" name="Rectangle 8"/>
          <p:cNvSpPr/>
          <p:nvPr/>
        </p:nvSpPr>
        <p:spPr>
          <a:xfrm>
            <a:off x="774358" y="1219200"/>
            <a:ext cx="10783328" cy="461665"/>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 #9 – </a:t>
            </a:r>
            <a:r>
              <a:rPr lang="en-US" sz="2400" b="1" i="1" dirty="0">
                <a:latin typeface="Times New Roman" panose="02020603050405020304" pitchFamily="18" charset="0"/>
                <a:cs typeface="Times New Roman" panose="02020603050405020304" pitchFamily="18" charset="0"/>
              </a:rPr>
              <a:t>on account of Whom Isaac was born to aged parents</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10" name="Content Placeholder 3"/>
          <p:cNvGraphicFramePr>
            <a:graphicFrameLocks/>
          </p:cNvGraphicFramePr>
          <p:nvPr>
            <p:extLst>
              <p:ext uri="{D42A27DB-BD31-4B8C-83A1-F6EECF244321}">
                <p14:modId xmlns:p14="http://schemas.microsoft.com/office/powerpoint/2010/main" val="1004721191"/>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13938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8" name="Rectangle 7"/>
          <p:cNvSpPr/>
          <p:nvPr/>
        </p:nvSpPr>
        <p:spPr>
          <a:xfrm>
            <a:off x="634314" y="2203389"/>
            <a:ext cx="11079891" cy="1200329"/>
          </a:xfrm>
          <a:prstGeom prst="rect">
            <a:avLst/>
          </a:prstGeom>
        </p:spPr>
        <p:txBody>
          <a:bodyPr wrap="square">
            <a:spAutoFit/>
          </a:bodyPr>
          <a:lstStyle/>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774358" y="2386313"/>
            <a:ext cx="10515600" cy="4626908"/>
          </a:xfrm>
          <a:prstGeom prst="rect">
            <a:avLst/>
          </a:prstGeom>
          <a:noFill/>
        </p:spPr>
        <p:txBody>
          <a:bodyPr wrap="square" rtlCol="1">
            <a:spAutoFit/>
          </a:bodyPr>
          <a:lstStyle/>
          <a:p>
            <a:pPr algn="l" rtl="0"/>
            <a:r>
              <a:rPr lang="en-US" sz="2400" u="sng" dirty="0">
                <a:latin typeface="Times New Roman" panose="02020603050405020304" pitchFamily="18" charset="0"/>
                <a:cs typeface="Times New Roman" panose="02020603050405020304" pitchFamily="18" charset="0"/>
              </a:rPr>
              <a:t>Acts 7:8</a:t>
            </a:r>
          </a:p>
          <a:p>
            <a:pPr algn="l" rtl="0"/>
            <a:r>
              <a:rPr lang="en-US" sz="2400" dirty="0">
                <a:latin typeface="Times New Roman" panose="02020603050405020304" pitchFamily="18" charset="0"/>
                <a:cs typeface="Times New Roman" panose="02020603050405020304" pitchFamily="18" charset="0"/>
              </a:rPr>
              <a:t>And so Abraham became the father of Isaac and circumcised him on the eighth day; and Isaac became the father of Jacob, and Jacob of the twelve patriarchs</a:t>
            </a:r>
            <a:endParaRPr lang="en-US" sz="2400" u="sng" dirty="0">
              <a:latin typeface="Times New Roman" panose="02020603050405020304" pitchFamily="18" charset="0"/>
              <a:cs typeface="Times New Roman" panose="02020603050405020304" pitchFamily="18" charset="0"/>
            </a:endParaRPr>
          </a:p>
          <a:p>
            <a:pPr algn="l" rtl="0"/>
            <a:endParaRPr lang="en-US" sz="2200" dirty="0"/>
          </a:p>
          <a:p>
            <a:pPr algn="l" rtl="0"/>
            <a:r>
              <a:rPr lang="en-US" sz="2200" dirty="0">
                <a:latin typeface="Times New Roman" panose="02020603050405020304" pitchFamily="18" charset="0"/>
                <a:cs typeface="Times New Roman" panose="02020603050405020304" pitchFamily="18" charset="0"/>
              </a:rPr>
              <a:t>*Cf. also Sir 44:23; 1 </a:t>
            </a:r>
            <a:r>
              <a:rPr lang="en-US" sz="2200" dirty="0" err="1">
                <a:latin typeface="Times New Roman" panose="02020603050405020304" pitchFamily="18" charset="0"/>
                <a:cs typeface="Times New Roman" panose="02020603050405020304" pitchFamily="18" charset="0"/>
              </a:rPr>
              <a:t>En</a:t>
            </a:r>
            <a:r>
              <a:rPr lang="en-US" sz="2200" dirty="0">
                <a:solidFill>
                  <a:srgbClr val="FF0000"/>
                </a:solidFill>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89:12-14; LAB 32:6.</a:t>
            </a:r>
          </a:p>
          <a:p>
            <a:pPr algn="l" rtl="0"/>
            <a:endParaRPr lang="en-US" sz="2200" dirty="0">
              <a:latin typeface="Times New Roman" panose="02020603050405020304" pitchFamily="18" charset="0"/>
              <a:cs typeface="Times New Roman" panose="02020603050405020304" pitchFamily="18" charset="0"/>
            </a:endParaRPr>
          </a:p>
          <a:p>
            <a:pPr algn="l" rtl="0"/>
            <a:endParaRPr lang="en-US" sz="2400" i="1" u="sng" dirty="0">
              <a:latin typeface="Times New Roman" panose="02020603050405020304" pitchFamily="18" charset="0"/>
              <a:cs typeface="Times New Roman" panose="02020603050405020304" pitchFamily="18" charset="0"/>
            </a:endParaRPr>
          </a:p>
          <a:p>
            <a:pPr algn="l" rtl="0"/>
            <a:r>
              <a:rPr lang="en-US" sz="2400" i="1" u="sng" dirty="0">
                <a:latin typeface="Times New Roman" panose="02020603050405020304" pitchFamily="18" charset="0"/>
                <a:cs typeface="Times New Roman" panose="02020603050405020304" pitchFamily="18" charset="0"/>
              </a:rPr>
              <a:t>A.J</a:t>
            </a:r>
            <a:r>
              <a:rPr lang="en-US" sz="2400" u="sng" dirty="0">
                <a:latin typeface="Times New Roman" panose="02020603050405020304" pitchFamily="18" charset="0"/>
                <a:cs typeface="Times New Roman" panose="02020603050405020304" pitchFamily="18" charset="0"/>
              </a:rPr>
              <a:t>. 2.7</a:t>
            </a:r>
          </a:p>
          <a:p>
            <a:pPr algn="l" rtl="0"/>
            <a:r>
              <a:rPr lang="en-US" sz="2400" dirty="0">
                <a:latin typeface="Times New Roman" panose="02020603050405020304" pitchFamily="18" charset="0"/>
                <a:cs typeface="Times New Roman" panose="02020603050405020304" pitchFamily="18" charset="0"/>
              </a:rPr>
              <a:t>As for </a:t>
            </a:r>
            <a:r>
              <a:rPr lang="en-US" sz="2400" dirty="0" err="1">
                <a:latin typeface="Times New Roman" panose="02020603050405020304" pitchFamily="18" charset="0"/>
                <a:cs typeface="Times New Roman" panose="02020603050405020304" pitchFamily="18" charset="0"/>
              </a:rPr>
              <a:t>Iakobos</a:t>
            </a:r>
            <a:r>
              <a:rPr lang="en-US" sz="2400" dirty="0">
                <a:latin typeface="Times New Roman" panose="02020603050405020304" pitchFamily="18" charset="0"/>
                <a:cs typeface="Times New Roman" panose="02020603050405020304" pitchFamily="18" charset="0"/>
              </a:rPr>
              <a:t>, it happened that he came to the height of happiness such as no other easily attained. For in wealth he surpassed the inhabitants of the region, and because of the virtues of his children he was envied and admired…</a:t>
            </a:r>
            <a:endParaRPr lang="he-IL" sz="2400" u="sng" dirty="0">
              <a:latin typeface="Times New Roman" panose="02020603050405020304" pitchFamily="18" charset="0"/>
              <a:cs typeface="Times New Roman" panose="02020603050405020304" pitchFamily="18" charset="0"/>
            </a:endParaRPr>
          </a:p>
          <a:p>
            <a:pPr algn="l" rtl="0"/>
            <a:endParaRPr lang="en-US" sz="2200" dirty="0">
              <a:latin typeface="Times New Roman" panose="02020603050405020304" pitchFamily="18" charset="0"/>
              <a:cs typeface="Times New Roman" panose="02020603050405020304" pitchFamily="18" charset="0"/>
            </a:endParaRPr>
          </a:p>
          <a:p>
            <a:pPr algn="l" rtl="0"/>
            <a:endParaRPr lang="en-US" sz="2200" baseline="30000" dirty="0">
              <a:latin typeface="Times New Roman" panose="02020603050405020304" pitchFamily="18" charset="0"/>
              <a:cs typeface="Times New Roman" panose="02020603050405020304" pitchFamily="18" charset="0"/>
            </a:endParaRPr>
          </a:p>
        </p:txBody>
      </p:sp>
      <p:sp>
        <p:nvSpPr>
          <p:cNvPr id="9" name="Rectangle 8"/>
          <p:cNvSpPr/>
          <p:nvPr/>
        </p:nvSpPr>
        <p:spPr>
          <a:xfrm>
            <a:off x="782595" y="1478720"/>
            <a:ext cx="10783328" cy="830997"/>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 #9 – </a:t>
            </a:r>
            <a:r>
              <a:rPr lang="en-US" sz="2400" b="1" dirty="0">
                <a:latin typeface="Times New Roman" panose="02020603050405020304" pitchFamily="18" charset="0"/>
                <a:cs typeface="Times New Roman" panose="02020603050405020304" pitchFamily="18" charset="0"/>
              </a:rPr>
              <a:t>on account of Whom Jacob was adorned with the virtues of twelve sons</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10" name="Content Placeholder 3"/>
          <p:cNvGraphicFramePr>
            <a:graphicFrameLocks/>
          </p:cNvGraphicFramePr>
          <p:nvPr>
            <p:extLst>
              <p:ext uri="{D42A27DB-BD31-4B8C-83A1-F6EECF244321}">
                <p14:modId xmlns:p14="http://schemas.microsoft.com/office/powerpoint/2010/main" val="238638674"/>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305097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8" name="Rectangle 7"/>
          <p:cNvSpPr/>
          <p:nvPr/>
        </p:nvSpPr>
        <p:spPr>
          <a:xfrm>
            <a:off x="634314" y="2203389"/>
            <a:ext cx="11079891" cy="1200329"/>
          </a:xfrm>
          <a:prstGeom prst="rect">
            <a:avLst/>
          </a:prstGeom>
        </p:spPr>
        <p:txBody>
          <a:bodyPr wrap="square">
            <a:spAutoFit/>
          </a:bodyPr>
          <a:lstStyle/>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774358" y="2203389"/>
            <a:ext cx="10515600" cy="4626908"/>
          </a:xfrm>
          <a:prstGeom prst="rect">
            <a:avLst/>
          </a:prstGeom>
          <a:noFill/>
        </p:spPr>
        <p:txBody>
          <a:bodyPr wrap="square" rtlCol="1">
            <a:spAutoFit/>
          </a:bodyPr>
          <a:lstStyle/>
          <a:p>
            <a:pPr algn="l" rtl="0"/>
            <a:r>
              <a:rPr lang="en-US" sz="2400" u="sng" dirty="0">
                <a:latin typeface="Times New Roman" panose="02020603050405020304" pitchFamily="18" charset="0"/>
                <a:cs typeface="Times New Roman" panose="02020603050405020304" pitchFamily="18" charset="0"/>
              </a:rPr>
              <a:t>Ps 105:21-22</a:t>
            </a:r>
          </a:p>
          <a:p>
            <a:pPr algn="l" rtl="0"/>
            <a:r>
              <a:rPr lang="en-US" sz="2400" dirty="0">
                <a:latin typeface="Times New Roman" panose="02020603050405020304" pitchFamily="18" charset="0"/>
                <a:cs typeface="Times New Roman" panose="02020603050405020304" pitchFamily="18" charset="0"/>
              </a:rPr>
              <a:t>He made him lord of his house, and ruler of all his possessions,</a:t>
            </a:r>
          </a:p>
          <a:p>
            <a:pPr algn="l" rtl="0"/>
            <a:r>
              <a:rPr lang="en-US" sz="2400" b="1" baseline="30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instruct his officials at his pleasure, and to teach his elders wisdom.</a:t>
            </a:r>
          </a:p>
          <a:p>
            <a:pPr algn="l" rtl="0"/>
            <a:endParaRPr lang="en-US" sz="2400" dirty="0">
              <a:latin typeface="Times New Roman" panose="02020603050405020304" pitchFamily="18" charset="0"/>
              <a:cs typeface="Times New Roman" panose="02020603050405020304" pitchFamily="18" charset="0"/>
            </a:endParaRPr>
          </a:p>
          <a:p>
            <a:pPr algn="l" rtl="0"/>
            <a:r>
              <a:rPr lang="en-US" sz="2200" dirty="0">
                <a:latin typeface="Times New Roman" panose="02020603050405020304" pitchFamily="18" charset="0"/>
                <a:cs typeface="Times New Roman" panose="02020603050405020304" pitchFamily="18" charset="0"/>
              </a:rPr>
              <a:t>*For further allusions to Joseph’s elevated status in late second temple catalogues of historical events see </a:t>
            </a:r>
            <a:r>
              <a:rPr lang="en-US" sz="2200" dirty="0" err="1">
                <a:latin typeface="Times New Roman" panose="02020603050405020304" pitchFamily="18" charset="0"/>
                <a:cs typeface="Times New Roman" panose="02020603050405020304" pitchFamily="18" charset="0"/>
              </a:rPr>
              <a:t>Wis</a:t>
            </a:r>
            <a:r>
              <a:rPr lang="en-US" sz="2200" dirty="0">
                <a:latin typeface="Times New Roman" panose="02020603050405020304" pitchFamily="18" charset="0"/>
                <a:cs typeface="Times New Roman" panose="02020603050405020304" pitchFamily="18" charset="0"/>
              </a:rPr>
              <a:t> 10:13-14 and Acts 7:10</a:t>
            </a:r>
          </a:p>
          <a:p>
            <a:pPr algn="l" rtl="0"/>
            <a:endParaRPr lang="en-US" sz="2200" dirty="0">
              <a:latin typeface="Times New Roman" panose="02020603050405020304" pitchFamily="18" charset="0"/>
              <a:cs typeface="Times New Roman" panose="02020603050405020304" pitchFamily="18" charset="0"/>
            </a:endParaRPr>
          </a:p>
          <a:p>
            <a:pPr algn="l" rtl="0"/>
            <a:endParaRPr lang="en-US" sz="2400" i="1" u="sng" dirty="0">
              <a:latin typeface="Times New Roman" panose="02020603050405020304" pitchFamily="18" charset="0"/>
              <a:cs typeface="Times New Roman" panose="02020603050405020304" pitchFamily="18" charset="0"/>
            </a:endParaRPr>
          </a:p>
          <a:p>
            <a:pPr algn="l" rtl="0"/>
            <a:r>
              <a:rPr lang="en-US" sz="2400" i="1" u="sng" dirty="0">
                <a:latin typeface="Times New Roman" panose="02020603050405020304" pitchFamily="18" charset="0"/>
                <a:cs typeface="Times New Roman" panose="02020603050405020304" pitchFamily="18" charset="0"/>
              </a:rPr>
              <a:t>A.J.</a:t>
            </a:r>
            <a:r>
              <a:rPr lang="en-US" sz="2400" u="sng" dirty="0">
                <a:latin typeface="Times New Roman" panose="02020603050405020304" pitchFamily="18" charset="0"/>
                <a:cs typeface="Times New Roman" panose="02020603050405020304" pitchFamily="18" charset="0"/>
              </a:rPr>
              <a:t> 2.174</a:t>
            </a:r>
          </a:p>
          <a:p>
            <a:pPr algn="l" rtl="0"/>
            <a:r>
              <a:rPr lang="en-US" sz="2400" dirty="0" err="1">
                <a:latin typeface="Times New Roman" panose="02020603050405020304" pitchFamily="18" charset="0"/>
                <a:cs typeface="Times New Roman" panose="02020603050405020304" pitchFamily="18" charset="0"/>
              </a:rPr>
              <a:t>Iosepos</a:t>
            </a:r>
            <a:r>
              <a:rPr lang="en-US" sz="2400" dirty="0">
                <a:latin typeface="Times New Roman" panose="02020603050405020304" pitchFamily="18" charset="0"/>
                <a:cs typeface="Times New Roman" panose="02020603050405020304" pitchFamily="18" charset="0"/>
              </a:rPr>
              <a:t> I led to the enjoyment of great blessings and made lord of Egypt</a:t>
            </a:r>
          </a:p>
          <a:p>
            <a:pPr algn="l" rtl="0"/>
            <a:endParaRPr lang="en-US" sz="2400" u="sng" dirty="0">
              <a:latin typeface="Times New Roman" panose="02020603050405020304" pitchFamily="18" charset="0"/>
              <a:cs typeface="Times New Roman" panose="02020603050405020304" pitchFamily="18" charset="0"/>
            </a:endParaRPr>
          </a:p>
          <a:p>
            <a:pPr algn="l" rtl="0"/>
            <a:endParaRPr lang="en-US" sz="2200" dirty="0">
              <a:latin typeface="Times New Roman" panose="02020603050405020304" pitchFamily="18" charset="0"/>
              <a:cs typeface="Times New Roman" panose="02020603050405020304" pitchFamily="18" charset="0"/>
            </a:endParaRPr>
          </a:p>
          <a:p>
            <a:pPr algn="l" rtl="0"/>
            <a:endParaRPr lang="en-US" sz="2200" baseline="30000" dirty="0">
              <a:latin typeface="Times New Roman" panose="02020603050405020304" pitchFamily="18" charset="0"/>
              <a:cs typeface="Times New Roman" panose="02020603050405020304" pitchFamily="18" charset="0"/>
            </a:endParaRPr>
          </a:p>
        </p:txBody>
      </p:sp>
      <p:sp>
        <p:nvSpPr>
          <p:cNvPr id="9" name="Rectangle 8"/>
          <p:cNvSpPr/>
          <p:nvPr/>
        </p:nvSpPr>
        <p:spPr>
          <a:xfrm>
            <a:off x="782595" y="1372392"/>
            <a:ext cx="10783328" cy="830997"/>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 #10 – </a:t>
            </a:r>
            <a:r>
              <a:rPr lang="en-US" sz="2400" b="1" i="1" dirty="0">
                <a:latin typeface="Times New Roman" panose="02020603050405020304" pitchFamily="18" charset="0"/>
                <a:cs typeface="Times New Roman" panose="02020603050405020304" pitchFamily="18" charset="0"/>
              </a:rPr>
              <a:t>on account of Whom Joseph became master of the power of the Egyptians</a:t>
            </a:r>
          </a:p>
        </p:txBody>
      </p:sp>
      <p:graphicFrame>
        <p:nvGraphicFramePr>
          <p:cNvPr id="11" name="Content Placeholder 3"/>
          <p:cNvGraphicFramePr>
            <a:graphicFrameLocks/>
          </p:cNvGraphicFramePr>
          <p:nvPr>
            <p:extLst>
              <p:ext uri="{D42A27DB-BD31-4B8C-83A1-F6EECF244321}">
                <p14:modId xmlns:p14="http://schemas.microsoft.com/office/powerpoint/2010/main" val="677078071"/>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92633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40507"/>
            <a:ext cx="10515600" cy="712743"/>
          </a:xfrm>
        </p:spPr>
        <p:txBody>
          <a:bodyPr anchor="b">
            <a:normAutofit/>
          </a:bodyPr>
          <a:lstStyle/>
          <a:p>
            <a:pPr algn="ctr"/>
            <a:r>
              <a:rPr lang="en-US" sz="3200" dirty="0">
                <a:solidFill>
                  <a:schemeClr val="accent6">
                    <a:lumMod val="75000"/>
                  </a:schemeClr>
                </a:solidFill>
                <a:latin typeface="Times New Roman" panose="02020603050405020304" pitchFamily="18" charset="0"/>
                <a:cs typeface="Times New Roman" panose="02020603050405020304" pitchFamily="18" charset="0"/>
              </a:rPr>
              <a:t>Conclusion</a:t>
            </a:r>
            <a:endParaRPr lang="he-IL" sz="32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8" name="Rectangle 7"/>
          <p:cNvSpPr/>
          <p:nvPr/>
        </p:nvSpPr>
        <p:spPr>
          <a:xfrm>
            <a:off x="634314" y="2203389"/>
            <a:ext cx="11079891" cy="1200329"/>
          </a:xfrm>
          <a:prstGeom prst="rect">
            <a:avLst/>
          </a:prstGeom>
        </p:spPr>
        <p:txBody>
          <a:bodyPr wrap="square">
            <a:spAutoFit/>
          </a:bodyPr>
          <a:lstStyle/>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560173" y="828679"/>
            <a:ext cx="10515600" cy="5488682"/>
          </a:xfrm>
          <a:prstGeom prst="rect">
            <a:avLst/>
          </a:prstGeom>
          <a:noFill/>
        </p:spPr>
        <p:txBody>
          <a:bodyPr wrap="square" rtlCol="1">
            <a:spAutoFit/>
          </a:bodyPr>
          <a:lstStyle/>
          <a:p>
            <a:pPr marL="342900" indent="-342900" algn="l" rtl="0">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Josephus' selection of historical events/personae in </a:t>
            </a:r>
            <a:r>
              <a:rPr lang="en-US" sz="2300" i="1" dirty="0">
                <a:latin typeface="Times New Roman" panose="02020603050405020304" pitchFamily="18" charset="0"/>
                <a:cs typeface="Times New Roman" panose="02020603050405020304" pitchFamily="18" charset="0"/>
              </a:rPr>
              <a:t>A.J.</a:t>
            </a:r>
            <a:r>
              <a:rPr lang="en-US" sz="2300" dirty="0">
                <a:latin typeface="Times New Roman" panose="02020603050405020304" pitchFamily="18" charset="0"/>
                <a:cs typeface="Times New Roman" panose="02020603050405020304" pitchFamily="18" charset="0"/>
              </a:rPr>
              <a:t> 3.86-87 largely follows models of biblical historical summaries</a:t>
            </a:r>
          </a:p>
          <a:p>
            <a:pPr marL="342900" indent="-342900" algn="l" rtl="0">
              <a:buFont typeface="Arial" panose="020B0604020202020204" pitchFamily="34" charset="0"/>
              <a:buChar char="•"/>
            </a:pPr>
            <a:endParaRPr lang="en-US" sz="2300" dirty="0">
              <a:latin typeface="Times New Roman" panose="02020603050405020304" pitchFamily="18" charset="0"/>
              <a:cs typeface="Times New Roman" panose="02020603050405020304" pitchFamily="18" charset="0"/>
            </a:endParaRPr>
          </a:p>
          <a:p>
            <a:pPr marL="342900" indent="-342900" algn="l" rtl="0">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Most of the references to historical events and personae in </a:t>
            </a:r>
            <a:r>
              <a:rPr lang="en-US" sz="2300" i="1" dirty="0">
                <a:latin typeface="Times New Roman" panose="02020603050405020304" pitchFamily="18" charset="0"/>
                <a:cs typeface="Times New Roman" panose="02020603050405020304" pitchFamily="18" charset="0"/>
              </a:rPr>
              <a:t>A.J.</a:t>
            </a:r>
            <a:r>
              <a:rPr lang="en-US" sz="2300" dirty="0">
                <a:latin typeface="Times New Roman" panose="02020603050405020304" pitchFamily="18" charset="0"/>
                <a:cs typeface="Times New Roman" panose="02020603050405020304" pitchFamily="18" charset="0"/>
              </a:rPr>
              <a:t> 3.86</a:t>
            </a:r>
            <a:r>
              <a:rPr lang="en-US" sz="2300" dirty="0">
                <a:solidFill>
                  <a:srgbClr val="FF0000"/>
                </a:solidFill>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87 are reworked with the aim of achieving one of two goals: </a:t>
            </a:r>
          </a:p>
          <a:p>
            <a:pPr marL="457200" indent="-457200" algn="l" rtl="0">
              <a:buAutoNum type="alphaLcParenR"/>
            </a:pPr>
            <a:r>
              <a:rPr lang="en-US" sz="2300" dirty="0">
                <a:latin typeface="Times New Roman" panose="02020603050405020304" pitchFamily="18" charset="0"/>
                <a:cs typeface="Times New Roman" panose="02020603050405020304" pitchFamily="18" charset="0"/>
              </a:rPr>
              <a:t>linking the biblical hero or event to the central theme of the speech, namely, divine reward for “those who are worthy”, and/or </a:t>
            </a:r>
          </a:p>
          <a:p>
            <a:pPr marL="457200" indent="-457200" algn="l" rtl="0">
              <a:buAutoNum type="alphaLcParenR"/>
            </a:pPr>
            <a:r>
              <a:rPr lang="en-US" sz="2300" dirty="0">
                <a:latin typeface="Times New Roman" panose="02020603050405020304" pitchFamily="18" charset="0"/>
                <a:cs typeface="Times New Roman" panose="02020603050405020304" pitchFamily="18" charset="0"/>
              </a:rPr>
              <a:t>tying individual historical episodes to one another, thereby creating a sense of unity in the sequence of historical events</a:t>
            </a:r>
          </a:p>
          <a:p>
            <a:pPr algn="l" rtl="0"/>
            <a:endParaRPr lang="en-US" sz="2300" dirty="0">
              <a:latin typeface="Times New Roman" panose="02020603050405020304" pitchFamily="18" charset="0"/>
              <a:cs typeface="Times New Roman" panose="02020603050405020304" pitchFamily="18" charset="0"/>
            </a:endParaRPr>
          </a:p>
          <a:p>
            <a:pPr marL="342900" indent="-342900" algn="l" rtl="0">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The recitation of history combines various biblical and classical literary models and terminology</a:t>
            </a:r>
          </a:p>
          <a:p>
            <a:pPr algn="l" rtl="0"/>
            <a:endParaRPr lang="en-US" sz="2400" dirty="0">
              <a:latin typeface="Times New Roman" panose="02020603050405020304" pitchFamily="18" charset="0"/>
              <a:cs typeface="Times New Roman" panose="02020603050405020304" pitchFamily="18" charset="0"/>
            </a:endParaRPr>
          </a:p>
          <a:p>
            <a:pPr marL="342900" indent="-342900" algn="l" rtl="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l" rtl="0"/>
            <a:endParaRPr lang="en-US" sz="2200" baseline="30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229233" y="5226328"/>
            <a:ext cx="8723870" cy="1446550"/>
          </a:xfrm>
          <a:prstGeom prst="rect">
            <a:avLst/>
          </a:prstGeom>
          <a:solidFill>
            <a:schemeClr val="accent6">
              <a:lumMod val="40000"/>
              <a:lumOff val="60000"/>
            </a:schemeClr>
          </a:solidFill>
          <a:ln>
            <a:solidFill>
              <a:schemeClr val="accent6">
                <a:lumMod val="75000"/>
              </a:schemeClr>
            </a:solidFill>
          </a:ln>
        </p:spPr>
        <p:txBody>
          <a:bodyPr wrap="square" rtlCol="1">
            <a:spAutoFit/>
          </a:bodyPr>
          <a:lstStyle/>
          <a:p>
            <a:pPr algn="l" rtl="0"/>
            <a:r>
              <a:rPr lang="en-US" sz="2200" dirty="0">
                <a:latin typeface="Times New Roman" panose="02020603050405020304" pitchFamily="18" charset="0"/>
                <a:cs typeface="Times New Roman" panose="02020603050405020304" pitchFamily="18" charset="0"/>
              </a:rPr>
              <a:t>We aim to it [i.e. the telling of history] with a proper beauty of style … that is derived from proper words harmonically disposed, and from such ornaments of speech also as may contribute to the pleasure of our readers </a:t>
            </a:r>
          </a:p>
          <a:p>
            <a:pPr rtl="0"/>
            <a:r>
              <a:rPr lang="en-US" sz="2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A.J.</a:t>
            </a:r>
            <a:r>
              <a:rPr lang="en-US" sz="2000" dirty="0">
                <a:latin typeface="Times New Roman" panose="02020603050405020304" pitchFamily="18" charset="0"/>
                <a:cs typeface="Times New Roman" panose="02020603050405020304" pitchFamily="18" charset="0"/>
              </a:rPr>
              <a:t> 14.2-3, trans. </a:t>
            </a:r>
            <a:r>
              <a:rPr lang="en-US" sz="2000" dirty="0" err="1">
                <a:latin typeface="Times New Roman" panose="02020603050405020304" pitchFamily="18" charset="0"/>
                <a:cs typeface="Times New Roman" panose="02020603050405020304" pitchFamily="18" charset="0"/>
              </a:rPr>
              <a:t>Whiston</a:t>
            </a:r>
            <a:r>
              <a:rPr lang="en-US" sz="2000" dirty="0">
                <a:latin typeface="Times New Roman" panose="02020603050405020304" pitchFamily="18" charset="0"/>
                <a:cs typeface="Times New Roman" panose="02020603050405020304" pitchFamily="18" charset="0"/>
              </a:rPr>
              <a:t>)</a:t>
            </a:r>
            <a:endParaRPr lang="he-I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5396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3973869"/>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838200" y="2293378"/>
            <a:ext cx="9333470" cy="1938992"/>
          </a:xfrm>
          <a:prstGeom prst="rect">
            <a:avLst/>
          </a:prstGeom>
        </p:spPr>
        <p:txBody>
          <a:bodyPr wrap="square">
            <a:spAutoFit/>
          </a:bodyPr>
          <a:lstStyle/>
          <a:p>
            <a:pPr algn="l" rtl="0"/>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A.J. </a:t>
            </a: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1.14 </a:t>
            </a:r>
          </a:p>
          <a:p>
            <a:pPr algn="l" rtl="0"/>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One would… especially learn from this history </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[i.e. </a:t>
            </a:r>
            <a:r>
              <a:rPr lang="en-US" sz="2200" i="1" dirty="0">
                <a:effectLst/>
                <a:latin typeface="Times New Roman" panose="02020603050405020304" pitchFamily="18" charset="0"/>
                <a:ea typeface="Calibri" panose="020F0502020204030204" pitchFamily="34" charset="0"/>
                <a:cs typeface="Times New Roman" panose="02020603050405020304" pitchFamily="18" charset="0"/>
              </a:rPr>
              <a:t>Jewish Antiquities</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that those who comply with the will of God and do not transgress laws that have been well enacted succeed in all things beyond belief and that happiness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εὐδ</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αιμονία) lies before them as a reward from God… </a:t>
            </a:r>
            <a:endParaRPr lang="he-IL" sz="2400" dirty="0">
              <a:latin typeface="Times New Roman" panose="02020603050405020304" pitchFamily="18" charset="0"/>
              <a:cs typeface="Times New Roman" panose="02020603050405020304" pitchFamily="18" charset="0"/>
            </a:endParaRPr>
          </a:p>
        </p:txBody>
      </p:sp>
      <p:sp>
        <p:nvSpPr>
          <p:cNvPr id="6" name="Rectangle 5"/>
          <p:cNvSpPr/>
          <p:nvPr/>
        </p:nvSpPr>
        <p:spPr>
          <a:xfrm>
            <a:off x="774358" y="4686778"/>
            <a:ext cx="9333470" cy="1938992"/>
          </a:xfrm>
          <a:prstGeom prst="rect">
            <a:avLst/>
          </a:prstGeom>
        </p:spPr>
        <p:txBody>
          <a:bodyPr wrap="square">
            <a:spAutoFit/>
          </a:bodyPr>
          <a:lstStyle/>
          <a:p>
            <a:pPr algn="l" rtl="0"/>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A.J. </a:t>
            </a: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3.88</a:t>
            </a:r>
          </a:p>
          <a:p>
            <a:pPr algn="l" rtl="0"/>
            <a:r>
              <a:rPr lang="en-US" sz="2400" dirty="0">
                <a:latin typeface="Times New Roman" panose="02020603050405020304" pitchFamily="18" charset="0"/>
                <a:cs typeface="Times New Roman" panose="02020603050405020304" pitchFamily="18" charset="0"/>
              </a:rPr>
              <a:t>For you will lead a blessed life (</a:t>
            </a:r>
            <a:r>
              <a:rPr lang="el-GR" sz="2400" dirty="0">
                <a:latin typeface="Times New Roman" panose="02020603050405020304" pitchFamily="18" charset="0"/>
                <a:cs typeface="Times New Roman" panose="02020603050405020304" pitchFamily="18" charset="0"/>
              </a:rPr>
              <a:t>εὐδαίμονα</a:t>
            </a:r>
            <a:r>
              <a:rPr lang="en-US" sz="2400" dirty="0">
                <a:latin typeface="Times New Roman" panose="02020603050405020304" pitchFamily="18" charset="0"/>
                <a:cs typeface="Times New Roman" panose="02020603050405020304" pitchFamily="18" charset="0"/>
              </a:rPr>
              <a:t>…</a:t>
            </a:r>
            <a:r>
              <a:rPr lang="el-GR" sz="2400" dirty="0">
                <a:latin typeface="Times New Roman" panose="02020603050405020304" pitchFamily="18" charset="0"/>
                <a:cs typeface="Times New Roman" panose="02020603050405020304" pitchFamily="18" charset="0"/>
              </a:rPr>
              <a:t>βίον</a:t>
            </a:r>
            <a:r>
              <a:rPr lang="en-US" sz="2400" dirty="0">
                <a:latin typeface="Times New Roman" panose="02020603050405020304" pitchFamily="18" charset="0"/>
                <a:cs typeface="Times New Roman" panose="02020603050405020304" pitchFamily="18" charset="0"/>
              </a:rPr>
              <a:t>) if you follow them </a:t>
            </a:r>
            <a:r>
              <a:rPr lang="en-US" sz="2200" dirty="0">
                <a:latin typeface="Times New Roman" panose="02020603050405020304" pitchFamily="18" charset="0"/>
                <a:cs typeface="Times New Roman" panose="02020603050405020304" pitchFamily="18" charset="0"/>
              </a:rPr>
              <a:t>[i.e. the laws]</a:t>
            </a:r>
            <a:r>
              <a:rPr lang="en-US" sz="2400" dirty="0">
                <a:latin typeface="Times New Roman" panose="02020603050405020304" pitchFamily="18" charset="0"/>
                <a:cs typeface="Times New Roman" panose="02020603050405020304" pitchFamily="18" charset="0"/>
              </a:rPr>
              <a:t> and, enjoying a fruitful earth and a sea that is not stormy and the birth of children begotten in accordance with nature, you will also be terrifying to your enemies.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p:cNvSpPr/>
          <p:nvPr/>
        </p:nvSpPr>
        <p:spPr>
          <a:xfrm>
            <a:off x="774358" y="1604509"/>
            <a:ext cx="10289058" cy="461665"/>
          </a:xfrm>
          <a:prstGeom prst="rect">
            <a:avLst/>
          </a:prstGeom>
        </p:spPr>
        <p:txBody>
          <a:bodyPr wrap="square">
            <a:spAutoFit/>
          </a:bodyPr>
          <a:lstStyle/>
          <a:p>
            <a:pPr algn="l" rtl="0"/>
            <a:r>
              <a:rPr lang="en-US" sz="2400" b="1" i="1" dirty="0">
                <a:effectLst/>
                <a:latin typeface="Times New Roman" panose="02020603050405020304" pitchFamily="18" charset="0"/>
                <a:ea typeface="Calibri" panose="020F0502020204030204" pitchFamily="34" charset="0"/>
                <a:cs typeface="Times New Roman" panose="02020603050405020304" pitchFamily="18" charset="0"/>
              </a:rPr>
              <a:t>Josephus’ Retelling of History and Moses’ Recitation of History </a:t>
            </a:r>
          </a:p>
        </p:txBody>
      </p:sp>
    </p:spTree>
    <p:extLst>
      <p:ext uri="{BB962C8B-B14F-4D97-AF65-F5344CB8AC3E}">
        <p14:creationId xmlns:p14="http://schemas.microsoft.com/office/powerpoint/2010/main" val="2800004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5" name="Rectangle 4"/>
          <p:cNvSpPr/>
          <p:nvPr/>
        </p:nvSpPr>
        <p:spPr>
          <a:xfrm>
            <a:off x="708455" y="2445493"/>
            <a:ext cx="9333470" cy="2308324"/>
          </a:xfrm>
          <a:prstGeom prst="rect">
            <a:avLst/>
          </a:prstGeom>
        </p:spPr>
        <p:txBody>
          <a:bodyPr wrap="square">
            <a:spAutoFit/>
          </a:bodyPr>
          <a:lstStyle/>
          <a:p>
            <a:pPr algn="l" rtl="0"/>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Deuteronomy as a Model</a:t>
            </a: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lgn="l" rtl="0">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a speech by Moses,</a:t>
            </a:r>
          </a:p>
          <a:p>
            <a:pPr marL="342900" indent="-342900" algn="l" rtl="0">
              <a:buFont typeface="Arial" panose="020B0604020202020204" pitchFamily="34" charset="0"/>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which summarizes Israelite history,</a:t>
            </a:r>
          </a:p>
          <a:p>
            <a:pPr marL="342900" indent="-342900" algn="l" rtl="0">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placed immediately prior to the covenant,</a:t>
            </a:r>
          </a:p>
          <a:p>
            <a:pPr marL="342900" indent="-342900" algn="l" rtl="0">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set within a longer story about the people’s past,</a:t>
            </a:r>
          </a:p>
          <a:p>
            <a:pPr marL="342900" indent="-342900" algn="l" rtl="0">
              <a:buFont typeface="Arial" panose="020B0604020202020204" pitchFamily="34" charset="0"/>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ascribing humans’ success to God. </a:t>
            </a:r>
          </a:p>
        </p:txBody>
      </p:sp>
      <p:sp>
        <p:nvSpPr>
          <p:cNvPr id="7" name="Rectangle 6"/>
          <p:cNvSpPr/>
          <p:nvPr/>
        </p:nvSpPr>
        <p:spPr>
          <a:xfrm>
            <a:off x="708455" y="1983828"/>
            <a:ext cx="10783328" cy="461665"/>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Retelling Exodus 19-20 in light of Deuteronomy</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p:cNvSpPr/>
          <p:nvPr/>
        </p:nvSpPr>
        <p:spPr>
          <a:xfrm>
            <a:off x="708455" y="5215482"/>
            <a:ext cx="9333470" cy="800219"/>
          </a:xfrm>
          <a:prstGeom prst="rect">
            <a:avLst/>
          </a:prstGeom>
        </p:spPr>
        <p:txBody>
          <a:bodyPr wrap="square">
            <a:spAutoFit/>
          </a:bodyPr>
          <a:lstStyle/>
          <a:p>
            <a:pPr algn="l" rtl="0"/>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For a reworking of the narrative-frame of the Ten Commandments of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Exod</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19-20 in light of passages from Deuteronomy cf. e.g. 4QReworked Pentateuch</a:t>
            </a:r>
          </a:p>
        </p:txBody>
      </p:sp>
      <p:graphicFrame>
        <p:nvGraphicFramePr>
          <p:cNvPr id="9" name="Content Placeholder 3"/>
          <p:cNvGraphicFramePr>
            <a:graphicFrameLocks/>
          </p:cNvGraphicFramePr>
          <p:nvPr>
            <p:extLst>
              <p:ext uri="{D42A27DB-BD31-4B8C-83A1-F6EECF244321}">
                <p14:modId xmlns:p14="http://schemas.microsoft.com/office/powerpoint/2010/main" val="40095197"/>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4281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6" name="Rectangle 5"/>
          <p:cNvSpPr/>
          <p:nvPr/>
        </p:nvSpPr>
        <p:spPr>
          <a:xfrm>
            <a:off x="708455" y="4004055"/>
            <a:ext cx="9333470" cy="2308324"/>
          </a:xfrm>
          <a:prstGeom prst="rect">
            <a:avLst/>
          </a:prstGeom>
        </p:spPr>
        <p:txBody>
          <a:bodyPr wrap="square">
            <a:spAutoFit/>
          </a:bodyPr>
          <a:lstStyle/>
          <a:p>
            <a:pPr algn="l" rtl="0"/>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The Oath of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Dreros</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u="sng" dirty="0">
                <a:latin typeface="Times New Roman" panose="02020603050405020304" pitchFamily="18" charset="0"/>
                <a:cs typeface="Times New Roman" panose="02020603050405020304" pitchFamily="18" charset="0"/>
              </a:rPr>
              <a:t>(SEG 46-1210; trans. Austin)</a:t>
            </a:r>
            <a:endParaRPr lang="en-US" sz="2000" i="1" u="sng" dirty="0">
              <a:effectLst/>
              <a:latin typeface="Times New Roman" panose="02020603050405020304" pitchFamily="18" charset="0"/>
              <a:ea typeface="Calibri" panose="020F0502020204030204" pitchFamily="34"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If I do not observe these undertakings, may all the gods and goddesses by whom I swore be wroth against me…</a:t>
            </a:r>
            <a:r>
              <a:rPr lang="en-US" sz="2400" b="1" dirty="0">
                <a:latin typeface="Times New Roman" panose="02020603050405020304" pitchFamily="18" charset="0"/>
                <a:cs typeface="Times New Roman" panose="02020603050405020304" pitchFamily="18" charset="0"/>
              </a:rPr>
              <a:t>and may the earth not bear crops [lit. fruit] for me [nor] women [give </a:t>
            </a:r>
            <a:r>
              <a:rPr lang="en-US" sz="2400" b="1" dirty="0" err="1">
                <a:latin typeface="Times New Roman" panose="02020603050405020304" pitchFamily="18" charset="0"/>
                <a:cs typeface="Times New Roman" panose="02020603050405020304" pitchFamily="18" charset="0"/>
              </a:rPr>
              <a:t>birt</a:t>
            </a:r>
            <a:r>
              <a:rPr lang="en-US" sz="2400" b="1" dirty="0">
                <a:latin typeface="Times New Roman" panose="02020603050405020304" pitchFamily="18" charset="0"/>
                <a:cs typeface="Times New Roman" panose="02020603050405020304" pitchFamily="18" charset="0"/>
              </a:rPr>
              <a:t>]h according to </a:t>
            </a:r>
            <a:r>
              <a:rPr lang="en-US" sz="2400" b="1" dirty="0" err="1">
                <a:latin typeface="Times New Roman" panose="02020603050405020304" pitchFamily="18" charset="0"/>
                <a:cs typeface="Times New Roman" panose="02020603050405020304" pitchFamily="18" charset="0"/>
              </a:rPr>
              <a:t>na</a:t>
            </a:r>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ture</a:t>
            </a:r>
            <a:r>
              <a:rPr lang="en-US" sz="2400" dirty="0">
                <a:latin typeface="Times New Roman" panose="02020603050405020304" pitchFamily="18" charset="0"/>
                <a:cs typeface="Times New Roman" panose="02020603050405020304" pitchFamily="18" charset="0"/>
              </a:rPr>
              <a:t> nor] flocks (give birth). But if I [</a:t>
            </a:r>
            <a:r>
              <a:rPr lang="en-US" sz="2400" dirty="0" err="1">
                <a:latin typeface="Times New Roman" panose="02020603050405020304" pitchFamily="18" charset="0"/>
                <a:cs typeface="Times New Roman" panose="02020603050405020304" pitchFamily="18" charset="0"/>
              </a:rPr>
              <a:t>honour</a:t>
            </a:r>
            <a:r>
              <a:rPr lang="en-US" sz="2400" dirty="0">
                <a:latin typeface="Times New Roman" panose="02020603050405020304" pitchFamily="18" charset="0"/>
                <a:cs typeface="Times New Roman" panose="02020603050405020304" pitchFamily="18" charset="0"/>
              </a:rPr>
              <a:t> my oath,] may [the] gods by whom [I swore] be </a:t>
            </a:r>
            <a:r>
              <a:rPr lang="en-US" sz="2400" dirty="0" err="1">
                <a:latin typeface="Times New Roman" panose="02020603050405020304" pitchFamily="18" charset="0"/>
                <a:cs typeface="Times New Roman" panose="02020603050405020304" pitchFamily="18" charset="0"/>
              </a:rPr>
              <a:t>favourable</a:t>
            </a:r>
            <a:r>
              <a:rPr lang="en-US" sz="2400" dirty="0">
                <a:latin typeface="Times New Roman" panose="02020603050405020304" pitchFamily="18" charset="0"/>
                <a:cs typeface="Times New Roman" panose="02020603050405020304" pitchFamily="18" charset="0"/>
              </a:rPr>
              <a:t> [and grant many] blessings. </a:t>
            </a:r>
            <a:endParaRPr lang="en-US" sz="2400" u="sng"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p:cNvSpPr/>
          <p:nvPr/>
        </p:nvSpPr>
        <p:spPr>
          <a:xfrm>
            <a:off x="708455" y="1448369"/>
            <a:ext cx="10783328" cy="461665"/>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Greek Covenantal Terminology</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p:cNvSpPr/>
          <p:nvPr/>
        </p:nvSpPr>
        <p:spPr>
          <a:xfrm>
            <a:off x="708455" y="1910034"/>
            <a:ext cx="9333470" cy="1569660"/>
          </a:xfrm>
          <a:prstGeom prst="rect">
            <a:avLst/>
          </a:prstGeom>
        </p:spPr>
        <p:txBody>
          <a:bodyPr wrap="square">
            <a:spAutoFit/>
          </a:bodyPr>
          <a:lstStyle/>
          <a:p>
            <a:pPr algn="l" rtl="0"/>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A.J. </a:t>
            </a: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3.88</a:t>
            </a:r>
          </a:p>
          <a:p>
            <a:pPr algn="l" rtl="0"/>
            <a:r>
              <a:rPr lang="en-US" sz="2400" dirty="0">
                <a:latin typeface="Times New Roman" panose="02020603050405020304" pitchFamily="18" charset="0"/>
                <a:cs typeface="Times New Roman" panose="02020603050405020304" pitchFamily="18" charset="0"/>
              </a:rPr>
              <a:t>For you will lead a blessed life … enjoying a </a:t>
            </a:r>
            <a:r>
              <a:rPr lang="en-US" sz="2400" b="1" dirty="0">
                <a:latin typeface="Times New Roman" panose="02020603050405020304" pitchFamily="18" charset="0"/>
                <a:cs typeface="Times New Roman" panose="02020603050405020304" pitchFamily="18" charset="0"/>
              </a:rPr>
              <a:t>fruitful earth </a:t>
            </a:r>
            <a:r>
              <a:rPr lang="en-US" sz="2400" dirty="0">
                <a:latin typeface="Times New Roman" panose="02020603050405020304" pitchFamily="18" charset="0"/>
                <a:cs typeface="Times New Roman" panose="02020603050405020304" pitchFamily="18" charset="0"/>
              </a:rPr>
              <a:t>and a sea that is not stormy </a:t>
            </a:r>
            <a:r>
              <a:rPr lang="en-US" sz="2400" b="1" dirty="0">
                <a:latin typeface="Times New Roman" panose="02020603050405020304" pitchFamily="18" charset="0"/>
                <a:cs typeface="Times New Roman" panose="02020603050405020304" pitchFamily="18" charset="0"/>
              </a:rPr>
              <a:t>and the birth of children begotten in accordance with nature, </a:t>
            </a:r>
            <a:r>
              <a:rPr lang="en-US" sz="2400" dirty="0">
                <a:latin typeface="Times New Roman" panose="02020603050405020304" pitchFamily="18" charset="0"/>
                <a:cs typeface="Times New Roman" panose="02020603050405020304" pitchFamily="18" charset="0"/>
              </a:rPr>
              <a:t>you will also be terrifying to your enemies.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p:txBody>
          <a:bodyPr/>
          <a:lstStyle/>
          <a:p>
            <a:endParaRPr lang="he-IL" dirty="0"/>
          </a:p>
        </p:txBody>
      </p:sp>
      <p:graphicFrame>
        <p:nvGraphicFramePr>
          <p:cNvPr id="9" name="Content Placeholder 3"/>
          <p:cNvGraphicFramePr>
            <a:graphicFrameLocks/>
          </p:cNvGraphicFramePr>
          <p:nvPr>
            <p:extLst>
              <p:ext uri="{D42A27DB-BD31-4B8C-83A1-F6EECF244321}">
                <p14:modId xmlns:p14="http://schemas.microsoft.com/office/powerpoint/2010/main" val="3938229575"/>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97373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7" name="Rectangle 6"/>
          <p:cNvSpPr/>
          <p:nvPr/>
        </p:nvSpPr>
        <p:spPr>
          <a:xfrm>
            <a:off x="708455" y="1276557"/>
            <a:ext cx="10783328" cy="461665"/>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Moses’ Recitation of History and Contemporaneous Lists of Examples </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p:cNvSpPr/>
          <p:nvPr/>
        </p:nvSpPr>
        <p:spPr>
          <a:xfrm>
            <a:off x="708454" y="1840924"/>
            <a:ext cx="11079891" cy="5632311"/>
          </a:xfrm>
          <a:prstGeom prst="rect">
            <a:avLst/>
          </a:prstGeom>
        </p:spPr>
        <p:txBody>
          <a:bodyPr wrap="square">
            <a:spAutoFit/>
          </a:bodyPr>
          <a:lstStyle/>
          <a:p>
            <a:pPr algn="l" rtl="0"/>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A.J.</a:t>
            </a: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 3.86</a:t>
            </a:r>
          </a:p>
          <a:p>
            <a:pPr algn="l" rtl="0"/>
            <a:r>
              <a:rPr lang="en-US" sz="2400" dirty="0">
                <a:latin typeface="Times New Roman" panose="02020603050405020304" pitchFamily="18" charset="0"/>
                <a:cs typeface="Times New Roman" panose="02020603050405020304" pitchFamily="18" charset="0"/>
              </a:rPr>
              <a:t>The plagues</a:t>
            </a:r>
          </a:p>
          <a:p>
            <a:pPr algn="l" rtl="0"/>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Crossing the Reed Sea</a:t>
            </a:r>
          </a:p>
          <a:p>
            <a:pPr algn="l" rtl="0"/>
            <a:r>
              <a:rPr lang="en-US" sz="2400" dirty="0">
                <a:latin typeface="Times New Roman" panose="02020603050405020304" pitchFamily="18" charset="0"/>
                <a:ea typeface="Calibri" panose="020F0502020204030204" pitchFamily="34" charset="0"/>
                <a:cs typeface="Times New Roman" panose="02020603050405020304" pitchFamily="18" charset="0"/>
              </a:rPr>
              <a:t>Manna falling from heaven</a:t>
            </a:r>
          </a:p>
          <a:p>
            <a:pPr algn="l" rtl="0"/>
            <a:r>
              <a:rPr lang="en-US" sz="2400" dirty="0">
                <a:effectLst/>
                <a:latin typeface="Times New Roman" panose="02020603050405020304" pitchFamily="18" charset="0"/>
                <a:ea typeface="Calibri" panose="020F0502020204030204" pitchFamily="34" charset="0"/>
                <a:cs typeface="Times New Roman" panose="02020603050405020304" pitchFamily="18" charset="0"/>
              </a:rPr>
              <a:t>Water gushing from a rock</a:t>
            </a: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A.J.</a:t>
            </a: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 3.87</a:t>
            </a:r>
          </a:p>
          <a:p>
            <a:pPr algn="l" rtl="0"/>
            <a:r>
              <a:rPr lang="en-US" sz="2400" dirty="0">
                <a:latin typeface="Times New Roman" panose="02020603050405020304" pitchFamily="18" charset="0"/>
                <a:ea typeface="Calibri" panose="020F0502020204030204" pitchFamily="34" charset="0"/>
                <a:cs typeface="Times New Roman" panose="02020603050405020304" pitchFamily="18" charset="0"/>
              </a:rPr>
              <a:t>Adam</a:t>
            </a:r>
          </a:p>
          <a:p>
            <a:pPr algn="l" rtl="0"/>
            <a:r>
              <a:rPr lang="en-US" sz="2400" dirty="0">
                <a:effectLst/>
                <a:latin typeface="Times New Roman" panose="02020603050405020304" pitchFamily="18" charset="0"/>
                <a:ea typeface="Calibri" panose="020F0502020204030204" pitchFamily="34" charset="0"/>
                <a:cs typeface="Times New Roman" panose="02020603050405020304" pitchFamily="18" charset="0"/>
              </a:rPr>
              <a:t>Noah </a:t>
            </a:r>
          </a:p>
          <a:p>
            <a:pPr algn="l" rtl="0"/>
            <a:r>
              <a:rPr lang="en-US" sz="2400" dirty="0">
                <a:latin typeface="Times New Roman" panose="02020603050405020304" pitchFamily="18" charset="0"/>
                <a:ea typeface="Calibri" panose="020F0502020204030204" pitchFamily="34" charset="0"/>
                <a:cs typeface="Times New Roman" panose="02020603050405020304" pitchFamily="18" charset="0"/>
              </a:rPr>
              <a:t>Abraham</a:t>
            </a:r>
          </a:p>
          <a:p>
            <a:pPr algn="l" rtl="0"/>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Isaac</a:t>
            </a:r>
          </a:p>
          <a:p>
            <a:pPr algn="l" rtl="0"/>
            <a:r>
              <a:rPr lang="en-US" sz="2400" dirty="0">
                <a:latin typeface="Times New Roman" panose="02020603050405020304" pitchFamily="18" charset="0"/>
                <a:ea typeface="Calibri" panose="020F0502020204030204" pitchFamily="34" charset="0"/>
                <a:cs typeface="Times New Roman" panose="02020603050405020304" pitchFamily="18" charset="0"/>
              </a:rPr>
              <a:t>Jacob</a:t>
            </a:r>
          </a:p>
          <a:p>
            <a:pPr algn="l" rtl="0"/>
            <a:r>
              <a:rPr lang="en-US" sz="2400" dirty="0">
                <a:effectLst/>
                <a:latin typeface="Times New Roman" panose="02020603050405020304" pitchFamily="18" charset="0"/>
                <a:ea typeface="Calibri" panose="020F0502020204030204" pitchFamily="34" charset="0"/>
                <a:cs typeface="Times New Roman" panose="02020603050405020304" pitchFamily="18" charset="0"/>
              </a:rPr>
              <a:t>Joseph</a:t>
            </a: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ight Arrow 4"/>
          <p:cNvSpPr/>
          <p:nvPr/>
        </p:nvSpPr>
        <p:spPr>
          <a:xfrm>
            <a:off x="2171702" y="5368804"/>
            <a:ext cx="1029730" cy="251664"/>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TextBox 8"/>
          <p:cNvSpPr txBox="1"/>
          <p:nvPr/>
        </p:nvSpPr>
        <p:spPr>
          <a:xfrm>
            <a:off x="5787083" y="2414782"/>
            <a:ext cx="4444312" cy="1200329"/>
          </a:xfrm>
          <a:prstGeom prst="rect">
            <a:avLst/>
          </a:prstGeom>
          <a:noFill/>
          <a:ln>
            <a:solidFill>
              <a:schemeClr val="accent6">
                <a:lumMod val="75000"/>
              </a:schemeClr>
            </a:solidFill>
          </a:ln>
        </p:spPr>
        <p:txBody>
          <a:bodyPr wrap="square" rtlCol="1">
            <a:spAutoFit/>
          </a:bodyPr>
          <a:lstStyle/>
          <a:p>
            <a:pPr algn="l" rtl="0"/>
            <a:r>
              <a:rPr lang="en-US" sz="2400" dirty="0">
                <a:latin typeface="Times New Roman" panose="02020603050405020304" pitchFamily="18" charset="0"/>
                <a:cs typeface="Times New Roman" panose="02020603050405020304" pitchFamily="18" charset="0"/>
              </a:rPr>
              <a:t>Examples from the speaker’s time: Each example begins with ὁ (“He who …”)</a:t>
            </a:r>
            <a:endParaRPr lang="he-IL" sz="2400" dirty="0">
              <a:latin typeface="Times New Roman" panose="02020603050405020304" pitchFamily="18" charset="0"/>
              <a:cs typeface="Times New Roman" panose="02020603050405020304" pitchFamily="18" charset="0"/>
            </a:endParaRPr>
          </a:p>
        </p:txBody>
      </p:sp>
      <p:sp>
        <p:nvSpPr>
          <p:cNvPr id="10" name="Right Arrow 9"/>
          <p:cNvSpPr/>
          <p:nvPr/>
        </p:nvSpPr>
        <p:spPr>
          <a:xfrm>
            <a:off x="4493743" y="2763283"/>
            <a:ext cx="1029730" cy="251664"/>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TextBox 10"/>
          <p:cNvSpPr txBox="1"/>
          <p:nvPr/>
        </p:nvSpPr>
        <p:spPr>
          <a:xfrm>
            <a:off x="3391933" y="5020303"/>
            <a:ext cx="4263080" cy="1200329"/>
          </a:xfrm>
          <a:prstGeom prst="rect">
            <a:avLst/>
          </a:prstGeom>
          <a:noFill/>
          <a:ln>
            <a:solidFill>
              <a:schemeClr val="accent6">
                <a:lumMod val="75000"/>
              </a:schemeClr>
            </a:solidFill>
          </a:ln>
        </p:spPr>
        <p:txBody>
          <a:bodyPr wrap="square" rtlCol="1">
            <a:spAutoFit/>
          </a:bodyPr>
          <a:lstStyle/>
          <a:p>
            <a:pPr algn="l" rtl="0"/>
            <a:r>
              <a:rPr lang="en-US" sz="2400" dirty="0">
                <a:latin typeface="Times New Roman" panose="02020603050405020304" pitchFamily="18" charset="0"/>
                <a:cs typeface="Times New Roman" panose="02020603050405020304" pitchFamily="18" charset="0"/>
              </a:rPr>
              <a:t>Examples from the far past: Each example begins </a:t>
            </a:r>
            <a:r>
              <a:rPr lang="en-US" sz="2400" dirty="0" err="1">
                <a:latin typeface="Times New Roman" panose="02020603050405020304" pitchFamily="18" charset="0"/>
                <a:cs typeface="Times New Roman" panose="02020603050405020304" pitchFamily="18" charset="0"/>
              </a:rPr>
              <a:t>δι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ὃν</a:t>
            </a:r>
            <a:r>
              <a:rPr lang="en-US" sz="2400" dirty="0">
                <a:latin typeface="Times New Roman" panose="02020603050405020304" pitchFamily="18" charset="0"/>
                <a:cs typeface="Times New Roman" panose="02020603050405020304" pitchFamily="18" charset="0"/>
              </a:rPr>
              <a:t> </a:t>
            </a:r>
          </a:p>
          <a:p>
            <a:pPr algn="l" rtl="0"/>
            <a:r>
              <a:rPr lang="en-US" sz="2400" dirty="0">
                <a:latin typeface="Times New Roman" panose="02020603050405020304" pitchFamily="18" charset="0"/>
                <a:cs typeface="Times New Roman" panose="02020603050405020304" pitchFamily="18" charset="0"/>
              </a:rPr>
              <a:t>(“on account of Whom …”)</a:t>
            </a:r>
            <a:endParaRPr lang="he-IL" sz="2400" dirty="0">
              <a:latin typeface="Times New Roman" panose="02020603050405020304" pitchFamily="18" charset="0"/>
              <a:cs typeface="Times New Roman" panose="02020603050405020304" pitchFamily="18" charset="0"/>
            </a:endParaRPr>
          </a:p>
        </p:txBody>
      </p:sp>
      <p:graphicFrame>
        <p:nvGraphicFramePr>
          <p:cNvPr id="14" name="Content Placeholder 3"/>
          <p:cNvGraphicFramePr>
            <a:graphicFrameLocks/>
          </p:cNvGraphicFramePr>
          <p:nvPr>
            <p:extLst>
              <p:ext uri="{D42A27DB-BD31-4B8C-83A1-F6EECF244321}">
                <p14:modId xmlns:p14="http://schemas.microsoft.com/office/powerpoint/2010/main" val="1205932681"/>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17139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7" name="Rectangle 6"/>
          <p:cNvSpPr/>
          <p:nvPr/>
        </p:nvSpPr>
        <p:spPr>
          <a:xfrm>
            <a:off x="640494" y="1564882"/>
            <a:ext cx="10783328" cy="830997"/>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 #1 – </a:t>
            </a:r>
            <a:r>
              <a:rPr lang="en-US" sz="2400" b="1" i="1" dirty="0">
                <a:latin typeface="Times New Roman" panose="02020603050405020304" pitchFamily="18" charset="0"/>
                <a:cs typeface="Times New Roman" panose="02020603050405020304" pitchFamily="18" charset="0"/>
              </a:rPr>
              <a:t>He who forced the Nile to flow blood-red for your sake, and overpowered the haughtiness of the Egyptians with various plagues.</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p:cNvSpPr/>
          <p:nvPr/>
        </p:nvSpPr>
        <p:spPr>
          <a:xfrm>
            <a:off x="634314" y="2203389"/>
            <a:ext cx="11079891" cy="1200329"/>
          </a:xfrm>
          <a:prstGeom prst="rect">
            <a:avLst/>
          </a:prstGeom>
        </p:spPr>
        <p:txBody>
          <a:bodyPr wrap="square">
            <a:spAutoFit/>
          </a:bodyPr>
          <a:lstStyle/>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634314" y="2803553"/>
            <a:ext cx="10655644" cy="2308324"/>
          </a:xfrm>
          <a:prstGeom prst="rect">
            <a:avLst/>
          </a:prstGeom>
          <a:noFill/>
        </p:spPr>
        <p:txBody>
          <a:bodyPr wrap="square" rtlCol="1">
            <a:spAutoFit/>
          </a:bodyPr>
          <a:lstStyle/>
          <a:p>
            <a:pPr marL="285750" indent="-285750" algn="l" rtl="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Most biblical and late second temple historical summaries refer briefly to the plagues (but cf. </a:t>
            </a:r>
            <a:r>
              <a:rPr lang="en-US" sz="2400" dirty="0" err="1">
                <a:latin typeface="Times New Roman" panose="02020603050405020304" pitchFamily="18" charset="0"/>
                <a:cs typeface="Times New Roman" panose="02020603050405020304" pitchFamily="18" charset="0"/>
              </a:rPr>
              <a:t>Pss</a:t>
            </a:r>
            <a:r>
              <a:rPr lang="en-US" sz="2400" dirty="0">
                <a:latin typeface="Times New Roman" panose="02020603050405020304" pitchFamily="18" charset="0"/>
                <a:cs typeface="Times New Roman" panose="02020603050405020304" pitchFamily="18" charset="0"/>
              </a:rPr>
              <a:t> 78, 105; 4Q422 III)</a:t>
            </a:r>
          </a:p>
          <a:p>
            <a:pPr marL="285750" indent="-285750" algn="l" rtl="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285750" indent="-285750" algn="l" rtl="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They usually refer to the plagues collectively, a few signaling out the plague of the first-borns (e.g. </a:t>
            </a:r>
            <a:r>
              <a:rPr lang="en-US" sz="2400" dirty="0" err="1">
                <a:latin typeface="Times New Roman" panose="02020603050405020304" pitchFamily="18" charset="0"/>
                <a:cs typeface="Times New Roman" panose="02020603050405020304" pitchFamily="18" charset="0"/>
              </a:rPr>
              <a:t>Pss</a:t>
            </a:r>
            <a:r>
              <a:rPr lang="en-US" sz="2400" dirty="0">
                <a:latin typeface="Times New Roman" panose="02020603050405020304" pitchFamily="18" charset="0"/>
                <a:cs typeface="Times New Roman" panose="02020603050405020304" pitchFamily="18" charset="0"/>
              </a:rPr>
              <a:t> 135, 136; 4Q225 1) </a:t>
            </a:r>
          </a:p>
          <a:p>
            <a:pPr marL="285750" indent="-285750" algn="l" rtl="0">
              <a:buFont typeface="Arial" panose="020B0604020202020204" pitchFamily="34" charset="0"/>
              <a:buChar char="•"/>
            </a:pPr>
            <a:endParaRPr lang="he-IL" sz="2400" dirty="0">
              <a:latin typeface="Times New Roman" panose="02020603050405020304" pitchFamily="18" charset="0"/>
              <a:cs typeface="Times New Roman" panose="02020603050405020304" pitchFamily="18" charset="0"/>
            </a:endParaRPr>
          </a:p>
        </p:txBody>
      </p:sp>
      <p:sp>
        <p:nvSpPr>
          <p:cNvPr id="6" name="Down Arrow 5"/>
          <p:cNvSpPr/>
          <p:nvPr/>
        </p:nvSpPr>
        <p:spPr>
          <a:xfrm>
            <a:off x="5540647" y="4932602"/>
            <a:ext cx="270448" cy="489204"/>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TextBox 11"/>
          <p:cNvSpPr txBox="1"/>
          <p:nvPr/>
        </p:nvSpPr>
        <p:spPr>
          <a:xfrm>
            <a:off x="774357" y="5608169"/>
            <a:ext cx="10453815" cy="830997"/>
          </a:xfrm>
          <a:prstGeom prst="rect">
            <a:avLst/>
          </a:prstGeom>
          <a:noFill/>
        </p:spPr>
        <p:txBody>
          <a:bodyPr wrap="square" rtlCol="1">
            <a:spAutoFit/>
          </a:bodyPr>
          <a:lstStyle/>
          <a:p>
            <a:pPr algn="l" rtl="0"/>
            <a:r>
              <a:rPr lang="en-US" sz="2400" dirty="0">
                <a:latin typeface="Times New Roman" panose="02020603050405020304" pitchFamily="18" charset="0"/>
                <a:cs typeface="Times New Roman" panose="02020603050405020304" pitchFamily="18" charset="0"/>
              </a:rPr>
              <a:t>Josephus’ emphasis on the metamorphosis of the Nile into blood, links the “plagues” with the “crossing of the sea,” via the theme of God’s control over water.</a:t>
            </a:r>
            <a:endParaRPr lang="he-IL" sz="2400" dirty="0">
              <a:latin typeface="Times New Roman" panose="02020603050405020304" pitchFamily="18" charset="0"/>
              <a:cs typeface="Times New Roman" panose="02020603050405020304" pitchFamily="18" charset="0"/>
            </a:endParaRPr>
          </a:p>
        </p:txBody>
      </p:sp>
      <p:graphicFrame>
        <p:nvGraphicFramePr>
          <p:cNvPr id="14" name="Content Placeholder 3"/>
          <p:cNvGraphicFramePr>
            <a:graphicFrameLocks/>
          </p:cNvGraphicFramePr>
          <p:nvPr>
            <p:extLst>
              <p:ext uri="{D42A27DB-BD31-4B8C-83A1-F6EECF244321}">
                <p14:modId xmlns:p14="http://schemas.microsoft.com/office/powerpoint/2010/main" val="2906415172"/>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73065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7" name="Rectangle 6"/>
          <p:cNvSpPr/>
          <p:nvPr/>
        </p:nvSpPr>
        <p:spPr>
          <a:xfrm>
            <a:off x="774358" y="3787742"/>
            <a:ext cx="10497064" cy="1200329"/>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Examples #3,4 – </a:t>
            </a:r>
          </a:p>
          <a:p>
            <a:pPr algn="l" rtl="0"/>
            <a:r>
              <a:rPr lang="en-US" sz="2400" b="1" i="1" dirty="0">
                <a:latin typeface="Times New Roman" panose="02020603050405020304" pitchFamily="18" charset="0"/>
                <a:cs typeface="Times New Roman" panose="02020603050405020304" pitchFamily="18" charset="0"/>
              </a:rPr>
              <a:t>He who devised food to come from heaven for you when you were in need </a:t>
            </a:r>
          </a:p>
          <a:p>
            <a:pPr algn="l" rtl="0"/>
            <a:r>
              <a:rPr lang="en-US" sz="2400" b="1" i="1" dirty="0">
                <a:latin typeface="Times New Roman" panose="02020603050405020304" pitchFamily="18" charset="0"/>
                <a:cs typeface="Times New Roman" panose="02020603050405020304" pitchFamily="18" charset="0"/>
              </a:rPr>
              <a:t>He who caused drink to gush forth from a rock when you lacked it</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792894" y="2203389"/>
            <a:ext cx="10655644" cy="830997"/>
          </a:xfrm>
          <a:prstGeom prst="rect">
            <a:avLst/>
          </a:prstGeom>
          <a:noFill/>
        </p:spPr>
        <p:txBody>
          <a:bodyPr wrap="square" rtlCol="1">
            <a:spAutoFit/>
          </a:bodyPr>
          <a:lstStyle/>
          <a:p>
            <a:pPr algn="l" rtl="0"/>
            <a:r>
              <a:rPr lang="en-US" sz="2400" dirty="0">
                <a:latin typeface="Times New Roman" panose="02020603050405020304" pitchFamily="18" charset="0"/>
                <a:cs typeface="Times New Roman" panose="02020603050405020304" pitchFamily="18" charset="0"/>
              </a:rPr>
              <a:t>Cf. Isa 43:16: “Thus says the </a:t>
            </a:r>
            <a:r>
              <a:rPr lang="en-US" sz="2400" cap="small" dirty="0">
                <a:latin typeface="Times New Roman" panose="02020603050405020304" pitchFamily="18" charset="0"/>
                <a:cs typeface="Times New Roman" panose="02020603050405020304" pitchFamily="18" charset="0"/>
              </a:rPr>
              <a:t>Lord</a:t>
            </a:r>
            <a:r>
              <a:rPr lang="en-US" sz="2400" dirty="0">
                <a:latin typeface="Times New Roman" panose="02020603050405020304" pitchFamily="18" charset="0"/>
                <a:cs typeface="Times New Roman" panose="02020603050405020304" pitchFamily="18" charset="0"/>
              </a:rPr>
              <a:t>, who makes a way in the sea, a path in the mighty waters.”</a:t>
            </a:r>
            <a:endParaRPr lang="he-IL" sz="2400" dirty="0">
              <a:latin typeface="Times New Roman" panose="02020603050405020304" pitchFamily="18" charset="0"/>
              <a:cs typeface="Times New Roman" panose="02020603050405020304" pitchFamily="18" charset="0"/>
            </a:endParaRPr>
          </a:p>
        </p:txBody>
      </p:sp>
      <p:sp>
        <p:nvSpPr>
          <p:cNvPr id="9" name="Rectangle 8"/>
          <p:cNvSpPr/>
          <p:nvPr/>
        </p:nvSpPr>
        <p:spPr>
          <a:xfrm>
            <a:off x="792894" y="1717282"/>
            <a:ext cx="10783328" cy="461665"/>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 #2 – </a:t>
            </a:r>
            <a:r>
              <a:rPr lang="en-US" sz="2400" b="1" i="1" dirty="0">
                <a:latin typeface="Times New Roman" panose="02020603050405020304" pitchFamily="18" charset="0"/>
                <a:cs typeface="Times New Roman" panose="02020603050405020304" pitchFamily="18" charset="0"/>
              </a:rPr>
              <a:t>He who supplied a path through the sea for you</a:t>
            </a:r>
            <a:r>
              <a:rPr lang="en-US" sz="2400" b="1" i="1" dirty="0">
                <a:solidFill>
                  <a:srgbClr val="FF0000"/>
                </a:solidFill>
                <a:latin typeface="Times New Roman" panose="02020603050405020304" pitchFamily="18" charset="0"/>
                <a:cs typeface="Times New Roman" panose="02020603050405020304" pitchFamily="18" charset="0"/>
              </a:rPr>
              <a:t> </a:t>
            </a:r>
            <a:endParaRPr lang="en-US" sz="2400" b="1"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extBox 9"/>
          <p:cNvSpPr txBox="1"/>
          <p:nvPr/>
        </p:nvSpPr>
        <p:spPr>
          <a:xfrm>
            <a:off x="774358" y="4988071"/>
            <a:ext cx="10655644" cy="830997"/>
          </a:xfrm>
          <a:prstGeom prst="rect">
            <a:avLst/>
          </a:prstGeom>
          <a:noFill/>
        </p:spPr>
        <p:txBody>
          <a:bodyPr wrap="square" rtlCol="1">
            <a:spAutoFit/>
          </a:bodyPr>
          <a:lstStyle/>
          <a:p>
            <a:pPr algn="l" rtl="0"/>
            <a:r>
              <a:rPr lang="en-US" sz="2400" dirty="0">
                <a:latin typeface="Times New Roman" panose="02020603050405020304" pitchFamily="18" charset="0"/>
                <a:cs typeface="Times New Roman" panose="02020603050405020304" pitchFamily="18" charset="0"/>
              </a:rPr>
              <a:t>Cf. </a:t>
            </a:r>
            <a:r>
              <a:rPr lang="en-US" sz="2400" dirty="0" err="1">
                <a:latin typeface="Times New Roman" panose="02020603050405020304" pitchFamily="18" charset="0"/>
                <a:cs typeface="Times New Roman" panose="02020603050405020304" pitchFamily="18" charset="0"/>
              </a:rPr>
              <a:t>Neh</a:t>
            </a:r>
            <a:r>
              <a:rPr lang="en-US" sz="2400" dirty="0">
                <a:latin typeface="Times New Roman" panose="02020603050405020304" pitchFamily="18" charset="0"/>
                <a:cs typeface="Times New Roman" panose="02020603050405020304" pitchFamily="18" charset="0"/>
              </a:rPr>
              <a:t> 9:15: “For their hunger you gave them bread from heaven, and for their thirst you brought water for them out of the rock” </a:t>
            </a:r>
            <a:r>
              <a:rPr lang="en-US" sz="2000" dirty="0">
                <a:latin typeface="Times New Roman" panose="02020603050405020304" pitchFamily="18" charset="0"/>
                <a:cs typeface="Times New Roman" panose="02020603050405020304" pitchFamily="18" charset="0"/>
              </a:rPr>
              <a:t>(cf. also Ps 105:40</a:t>
            </a:r>
            <a:r>
              <a:rPr lang="en-US" sz="2000" dirty="0">
                <a:solidFill>
                  <a:srgbClr val="FF0000"/>
                </a:solidFill>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41)</a:t>
            </a:r>
            <a:endParaRPr lang="he-IL" sz="2000" dirty="0">
              <a:latin typeface="Times New Roman" panose="02020603050405020304" pitchFamily="18" charset="0"/>
              <a:cs typeface="Times New Roman" panose="02020603050405020304" pitchFamily="18" charset="0"/>
            </a:endParaRPr>
          </a:p>
        </p:txBody>
      </p:sp>
      <p:graphicFrame>
        <p:nvGraphicFramePr>
          <p:cNvPr id="13" name="Content Placeholder 3"/>
          <p:cNvGraphicFramePr>
            <a:graphicFrameLocks/>
          </p:cNvGraphicFramePr>
          <p:nvPr>
            <p:extLst>
              <p:ext uri="{D42A27DB-BD31-4B8C-83A1-F6EECF244321}">
                <p14:modId xmlns:p14="http://schemas.microsoft.com/office/powerpoint/2010/main" val="2981148040"/>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793738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8" name="Rectangle 7"/>
          <p:cNvSpPr/>
          <p:nvPr/>
        </p:nvSpPr>
        <p:spPr>
          <a:xfrm>
            <a:off x="634314" y="2203389"/>
            <a:ext cx="11079891" cy="1200329"/>
          </a:xfrm>
          <a:prstGeom prst="rect">
            <a:avLst/>
          </a:prstGeom>
        </p:spPr>
        <p:txBody>
          <a:bodyPr wrap="square">
            <a:spAutoFit/>
          </a:bodyPr>
          <a:lstStyle/>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764019" y="2081318"/>
            <a:ext cx="10655644" cy="830997"/>
          </a:xfrm>
          <a:prstGeom prst="rect">
            <a:avLst/>
          </a:prstGeom>
          <a:noFill/>
        </p:spPr>
        <p:txBody>
          <a:bodyPr wrap="square" rtlCol="1">
            <a:spAutoFit/>
          </a:bodyPr>
          <a:lstStyle/>
          <a:p>
            <a:pPr algn="l" rtl="0"/>
            <a:r>
              <a:rPr lang="en-US" sz="2400" u="sng" dirty="0">
                <a:latin typeface="Times New Roman" panose="02020603050405020304" pitchFamily="18" charset="0"/>
                <a:cs typeface="Times New Roman" panose="02020603050405020304" pitchFamily="18" charset="0"/>
              </a:rPr>
              <a:t>4Q422 I 9 (</a:t>
            </a:r>
            <a:r>
              <a:rPr lang="en-US" sz="2000" u="sng" dirty="0">
                <a:latin typeface="Times New Roman" panose="02020603050405020304" pitchFamily="18" charset="0"/>
                <a:cs typeface="Times New Roman" panose="02020603050405020304" pitchFamily="18" charset="0"/>
              </a:rPr>
              <a:t>trans. Feldman)</a:t>
            </a:r>
            <a:endParaRPr lang="en-US" sz="2400" u="sng"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He set him [Adam] in charge, to eat </a:t>
            </a:r>
            <a:r>
              <a:rPr lang="en-US" sz="2400" dirty="0" err="1">
                <a:latin typeface="Times New Roman" panose="02020603050405020304" pitchFamily="18" charset="0"/>
                <a:cs typeface="Times New Roman" panose="02020603050405020304" pitchFamily="18" charset="0"/>
              </a:rPr>
              <a:t>frui</a:t>
            </a:r>
            <a:r>
              <a:rPr lang="en-US" sz="2400" dirty="0">
                <a:latin typeface="Times New Roman" panose="02020603050405020304" pitchFamily="18" charset="0"/>
                <a:cs typeface="Times New Roman" panose="02020603050405020304" pitchFamily="18" charset="0"/>
              </a:rPr>
              <a:t>[t]</a:t>
            </a:r>
            <a:endParaRPr lang="he-IL" sz="2400" dirty="0">
              <a:latin typeface="Times New Roman" panose="02020603050405020304" pitchFamily="18" charset="0"/>
              <a:cs typeface="Times New Roman" panose="02020603050405020304" pitchFamily="18" charset="0"/>
            </a:endParaRPr>
          </a:p>
        </p:txBody>
      </p:sp>
      <p:sp>
        <p:nvSpPr>
          <p:cNvPr id="9" name="Rectangle 8"/>
          <p:cNvSpPr/>
          <p:nvPr/>
        </p:nvSpPr>
        <p:spPr>
          <a:xfrm>
            <a:off x="774358" y="1295796"/>
            <a:ext cx="10783328" cy="830997"/>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 #5 – </a:t>
            </a:r>
            <a:r>
              <a:rPr lang="en-US" sz="2400" b="1" i="1" dirty="0">
                <a:latin typeface="Times New Roman" panose="02020603050405020304" pitchFamily="18" charset="0"/>
                <a:cs typeface="Times New Roman" panose="02020603050405020304" pitchFamily="18" charset="0"/>
              </a:rPr>
              <a:t>on account of Whom Adam partook of the fruits of the earth and the sea</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1" name="TextBox 10"/>
          <p:cNvSpPr txBox="1"/>
          <p:nvPr/>
        </p:nvSpPr>
        <p:spPr>
          <a:xfrm>
            <a:off x="764019" y="3034386"/>
            <a:ext cx="10655644" cy="1569660"/>
          </a:xfrm>
          <a:prstGeom prst="rect">
            <a:avLst/>
          </a:prstGeom>
          <a:noFill/>
        </p:spPr>
        <p:txBody>
          <a:bodyPr wrap="square" rtlCol="1">
            <a:spAutoFit/>
          </a:bodyPr>
          <a:lstStyle/>
          <a:p>
            <a:pPr algn="l" rtl="0"/>
            <a:r>
              <a:rPr lang="en-US" sz="2400" u="sng" dirty="0">
                <a:latin typeface="Times New Roman" panose="02020603050405020304" pitchFamily="18" charset="0"/>
                <a:cs typeface="Times New Roman" panose="02020603050405020304" pitchFamily="18" charset="0"/>
              </a:rPr>
              <a:t>4Q381 1 7-9 (</a:t>
            </a:r>
            <a:r>
              <a:rPr lang="en-US" sz="2000" u="sng" dirty="0">
                <a:latin typeface="Times New Roman" panose="02020603050405020304" pitchFamily="18" charset="0"/>
                <a:cs typeface="Times New Roman" panose="02020603050405020304" pitchFamily="18" charset="0"/>
              </a:rPr>
              <a:t>trans. </a:t>
            </a:r>
            <a:r>
              <a:rPr lang="en-US" sz="2000" u="sng" dirty="0" err="1">
                <a:latin typeface="Times New Roman" panose="02020603050405020304" pitchFamily="18" charset="0"/>
                <a:cs typeface="Times New Roman" panose="02020603050405020304" pitchFamily="18" charset="0"/>
              </a:rPr>
              <a:t>Pajunen</a:t>
            </a:r>
            <a:r>
              <a:rPr lang="en-US" sz="2000" u="sng" dirty="0">
                <a:latin typeface="Times New Roman" panose="02020603050405020304" pitchFamily="18" charset="0"/>
                <a:cs typeface="Times New Roman" panose="02020603050405020304" pitchFamily="18" charset="0"/>
              </a:rPr>
              <a:t>)</a:t>
            </a:r>
            <a:endParaRPr lang="en-US" sz="2400" u="sng"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And by His breath he made them [Adam and Eve] stand, to have dominion over all those on the earth and over everything [in the sea] … to eat its fruit that [the land] makes flourish [  ]</a:t>
            </a:r>
            <a:r>
              <a:rPr lang="en-US" sz="2400" i="1" dirty="0">
                <a:latin typeface="Times New Roman" panose="02020603050405020304" pitchFamily="18" charset="0"/>
                <a:cs typeface="Times New Roman" panose="02020603050405020304" pitchFamily="18" charset="0"/>
              </a:rPr>
              <a:t>m</a:t>
            </a:r>
            <a:r>
              <a:rPr lang="en-US" sz="2400" dirty="0">
                <a:latin typeface="Times New Roman" panose="02020603050405020304" pitchFamily="18" charset="0"/>
                <a:cs typeface="Times New Roman" panose="02020603050405020304" pitchFamily="18" charset="0"/>
              </a:rPr>
              <a:t> and [  ]</a:t>
            </a:r>
            <a:r>
              <a:rPr lang="en-US" sz="2400" i="1" dirty="0">
                <a:latin typeface="Times New Roman" panose="02020603050405020304" pitchFamily="18" charset="0"/>
                <a:cs typeface="Times New Roman" panose="02020603050405020304" pitchFamily="18" charset="0"/>
              </a:rPr>
              <a:t>h</a:t>
            </a:r>
            <a:r>
              <a:rPr lang="en-US" sz="2400" dirty="0">
                <a:latin typeface="Times New Roman" panose="02020603050405020304" pitchFamily="18" charset="0"/>
                <a:cs typeface="Times New Roman" panose="02020603050405020304" pitchFamily="18" charset="0"/>
              </a:rPr>
              <a:t> and birds, and all that is to them to eat</a:t>
            </a:r>
            <a:endParaRPr lang="he-IL"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774358" y="4744434"/>
            <a:ext cx="10676321" cy="1815882"/>
          </a:xfrm>
          <a:prstGeom prst="rect">
            <a:avLst/>
          </a:prstGeom>
        </p:spPr>
        <p:txBody>
          <a:bodyPr wrap="none">
            <a:spAutoFit/>
          </a:bodyPr>
          <a:lstStyle/>
          <a:p>
            <a:pPr algn="l"/>
            <a:r>
              <a:rPr lang="en-US" sz="2400" i="0" u="sng" dirty="0">
                <a:solidFill>
                  <a:srgbClr val="000000"/>
                </a:solidFill>
                <a:effectLst/>
                <a:latin typeface="Times New Roman" panose="02020603050405020304" pitchFamily="18" charset="0"/>
                <a:cs typeface="Times New Roman" panose="02020603050405020304" pitchFamily="18" charset="0"/>
              </a:rPr>
              <a:t>Oath of loyalty to Augustus in Paphlagonia </a:t>
            </a:r>
            <a:r>
              <a:rPr lang="en-US" sz="2000" i="0" u="sng" dirty="0">
                <a:solidFill>
                  <a:srgbClr val="000000"/>
                </a:solidFill>
                <a:effectLst/>
                <a:latin typeface="Times New Roman" panose="02020603050405020304" pitchFamily="18" charset="0"/>
                <a:cs typeface="Times New Roman" panose="02020603050405020304" pitchFamily="18" charset="0"/>
              </a:rPr>
              <a:t>(</a:t>
            </a:r>
            <a:r>
              <a:rPr lang="en-US" sz="2000" i="1" u="sng" dirty="0">
                <a:latin typeface="Times New Roman" panose="02020603050405020304" pitchFamily="18" charset="0"/>
                <a:cs typeface="Times New Roman" panose="02020603050405020304" pitchFamily="18" charset="0"/>
              </a:rPr>
              <a:t>OGIS</a:t>
            </a:r>
            <a:r>
              <a:rPr lang="en-US" sz="2000" u="sng" dirty="0">
                <a:latin typeface="Times New Roman" panose="02020603050405020304" pitchFamily="18" charset="0"/>
                <a:cs typeface="Times New Roman" panose="02020603050405020304" pitchFamily="18" charset="0"/>
              </a:rPr>
              <a:t> 532; trans. </a:t>
            </a:r>
            <a:r>
              <a:rPr lang="en-US" sz="2000" u="sng" dirty="0" err="1">
                <a:latin typeface="Times New Roman" panose="02020603050405020304" pitchFamily="18" charset="0"/>
                <a:cs typeface="Times New Roman" panose="02020603050405020304" pitchFamily="18" charset="0"/>
              </a:rPr>
              <a:t>Conolly</a:t>
            </a:r>
            <a:r>
              <a:rPr lang="en-US" sz="2000" u="sng" dirty="0">
                <a:latin typeface="Times New Roman" panose="02020603050405020304" pitchFamily="18" charset="0"/>
                <a:cs typeface="Times New Roman" panose="02020603050405020304" pitchFamily="18" charset="0"/>
              </a:rPr>
              <a:t>)</a:t>
            </a:r>
            <a:endParaRPr lang="he-IL" sz="2000" u="sng" dirty="0">
              <a:latin typeface="Times New Roman" panose="02020603050405020304" pitchFamily="18" charset="0"/>
              <a:cs typeface="Times New Roman" panose="02020603050405020304" pitchFamily="18" charset="0"/>
            </a:endParaRPr>
          </a:p>
          <a:p>
            <a:pPr algn="l" rtl="0"/>
            <a:r>
              <a:rPr lang="en-US" sz="2400" dirty="0">
                <a:solidFill>
                  <a:srgbClr val="000000"/>
                </a:solidFill>
                <a:latin typeface="Times New Roman" panose="02020603050405020304" pitchFamily="18" charset="0"/>
                <a:cs typeface="Times New Roman" panose="02020603050405020304" pitchFamily="18" charset="0"/>
              </a:rPr>
              <a:t>But if I should do something contrary to this oath…neither land or sea [will] bestow </a:t>
            </a:r>
          </a:p>
          <a:p>
            <a:pPr algn="l" rtl="0"/>
            <a:r>
              <a:rPr lang="en-US" sz="2400" dirty="0">
                <a:solidFill>
                  <a:srgbClr val="000000"/>
                </a:solidFill>
                <a:latin typeface="Times New Roman" panose="02020603050405020304" pitchFamily="18" charset="0"/>
                <a:cs typeface="Times New Roman" panose="02020603050405020304" pitchFamily="18" charset="0"/>
              </a:rPr>
              <a:t>its fruits on them </a:t>
            </a:r>
            <a:r>
              <a:rPr lang="en-US" sz="2200" dirty="0">
                <a:solidFill>
                  <a:srgbClr val="000000"/>
                </a:solidFill>
                <a:latin typeface="Times New Roman" panose="02020603050405020304" pitchFamily="18" charset="0"/>
                <a:cs typeface="Times New Roman" panose="02020603050405020304" pitchFamily="18" charset="0"/>
              </a:rPr>
              <a:t>[i.e. on my decedents]</a:t>
            </a:r>
          </a:p>
          <a:p>
            <a:pPr algn="l" rtl="0"/>
            <a:endParaRPr lang="en-US" sz="2000" dirty="0">
              <a:latin typeface="Times New Roman" panose="02020603050405020304" pitchFamily="18" charset="0"/>
              <a:cs typeface="Times New Roman" panose="02020603050405020304" pitchFamily="18" charset="0"/>
            </a:endParaRPr>
          </a:p>
          <a:p>
            <a:pPr algn="l" rtl="0"/>
            <a:r>
              <a:rPr lang="en-US" sz="2000" dirty="0">
                <a:latin typeface="Times New Roman" panose="02020603050405020304" pitchFamily="18" charset="0"/>
                <a:cs typeface="Times New Roman" panose="02020603050405020304" pitchFamily="18" charset="0"/>
              </a:rPr>
              <a:t>*Cf. also an early 3</a:t>
            </a:r>
            <a:r>
              <a:rPr lang="en-US" sz="2000" baseline="30000" dirty="0">
                <a:latin typeface="Times New Roman" panose="02020603050405020304" pitchFamily="18" charset="0"/>
                <a:cs typeface="Times New Roman" panose="02020603050405020304" pitchFamily="18" charset="0"/>
              </a:rPr>
              <a:t>rd</a:t>
            </a:r>
            <a:r>
              <a:rPr lang="en-US" sz="2000" dirty="0">
                <a:latin typeface="Times New Roman" panose="02020603050405020304" pitchFamily="18" charset="0"/>
                <a:cs typeface="Times New Roman" panose="02020603050405020304" pitchFamily="18" charset="0"/>
              </a:rPr>
              <a:t> cent BCE oath of loyalty from </a:t>
            </a:r>
            <a:r>
              <a:rPr lang="en-US" sz="2000" dirty="0" err="1">
                <a:latin typeface="Times New Roman" panose="02020603050405020304" pitchFamily="18" charset="0"/>
                <a:cs typeface="Times New Roman" panose="02020603050405020304" pitchFamily="18" charset="0"/>
              </a:rPr>
              <a:t>Chersonesus</a:t>
            </a:r>
            <a:r>
              <a:rPr lang="en-US" sz="2000" dirty="0">
                <a:latin typeface="Times New Roman" panose="02020603050405020304" pitchFamily="18" charset="0"/>
                <a:cs typeface="Times New Roman" panose="02020603050405020304" pitchFamily="18" charset="0"/>
              </a:rPr>
              <a:t> (IOSPE i</a:t>
            </a:r>
            <a:r>
              <a:rPr lang="en-US" sz="2000" baseline="30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401) </a:t>
            </a:r>
            <a:endParaRPr lang="en-US" sz="2000" i="0" dirty="0">
              <a:solidFill>
                <a:srgbClr val="000000"/>
              </a:solidFill>
              <a:effectLst/>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p:txBody>
          <a:bodyPr/>
          <a:lstStyle/>
          <a:p>
            <a:endParaRPr lang="he-IL"/>
          </a:p>
        </p:txBody>
      </p:sp>
      <p:graphicFrame>
        <p:nvGraphicFramePr>
          <p:cNvPr id="12" name="Content Placeholder 3"/>
          <p:cNvGraphicFramePr>
            <a:graphicFrameLocks/>
          </p:cNvGraphicFramePr>
          <p:nvPr>
            <p:extLst>
              <p:ext uri="{D42A27DB-BD31-4B8C-83A1-F6EECF244321}">
                <p14:modId xmlns:p14="http://schemas.microsoft.com/office/powerpoint/2010/main" val="837266818"/>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4417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358" y="365125"/>
            <a:ext cx="10515600" cy="854075"/>
          </a:xfrm>
        </p:spPr>
        <p:txBody>
          <a:bodyPr anchor="b"/>
          <a:lstStyle/>
          <a:p>
            <a:endParaRPr lang="he-IL" dirty="0"/>
          </a:p>
        </p:txBody>
      </p:sp>
      <p:sp>
        <p:nvSpPr>
          <p:cNvPr id="8" name="Rectangle 7"/>
          <p:cNvSpPr/>
          <p:nvPr/>
        </p:nvSpPr>
        <p:spPr>
          <a:xfrm>
            <a:off x="634314" y="2203389"/>
            <a:ext cx="11079891" cy="1200329"/>
          </a:xfrm>
          <a:prstGeom prst="rect">
            <a:avLst/>
          </a:prstGeom>
        </p:spPr>
        <p:txBody>
          <a:bodyPr wrap="square">
            <a:spAutoFit/>
          </a:bodyPr>
          <a:lstStyle/>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704336" y="2430994"/>
            <a:ext cx="10655644" cy="3416320"/>
          </a:xfrm>
          <a:prstGeom prst="rect">
            <a:avLst/>
          </a:prstGeom>
          <a:noFill/>
        </p:spPr>
        <p:txBody>
          <a:bodyPr wrap="square" rtlCol="1">
            <a:spAutoFit/>
          </a:bodyPr>
          <a:lstStyle/>
          <a:p>
            <a:pPr algn="l" rtl="0"/>
            <a:r>
              <a:rPr lang="en-US" sz="2400" u="sng" dirty="0" err="1">
                <a:latin typeface="Times New Roman" panose="02020603050405020304" pitchFamily="18" charset="0"/>
                <a:cs typeface="Times New Roman" panose="02020603050405020304" pitchFamily="18" charset="0"/>
              </a:rPr>
              <a:t>Wis</a:t>
            </a:r>
            <a:r>
              <a:rPr lang="en-US" sz="2400" u="sng" dirty="0">
                <a:latin typeface="Times New Roman" panose="02020603050405020304" pitchFamily="18" charset="0"/>
                <a:cs typeface="Times New Roman" panose="02020603050405020304" pitchFamily="18" charset="0"/>
              </a:rPr>
              <a:t> 10:4</a:t>
            </a:r>
          </a:p>
          <a:p>
            <a:pPr algn="l" rtl="0"/>
            <a:r>
              <a:rPr lang="en-US" sz="2400" dirty="0">
                <a:latin typeface="Times New Roman" panose="02020603050405020304" pitchFamily="18" charset="0"/>
                <a:cs typeface="Times New Roman" panose="02020603050405020304" pitchFamily="18" charset="0"/>
              </a:rPr>
              <a:t>When the earth was flooded because of him, wisdom again saved it, steering the righteous man by a paltry piece of wood</a:t>
            </a:r>
          </a:p>
          <a:p>
            <a:pPr algn="l" rtl="0"/>
            <a:endParaRPr lang="en-US" sz="2400" dirty="0">
              <a:latin typeface="Times New Roman" panose="02020603050405020304" pitchFamily="18" charset="0"/>
              <a:cs typeface="Times New Roman" panose="02020603050405020304" pitchFamily="18" charset="0"/>
            </a:endParaRPr>
          </a:p>
          <a:p>
            <a:pPr algn="l" rtl="0"/>
            <a:r>
              <a:rPr lang="en-US" sz="22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Cf. also the similar depiction of Noah in a list of examples preserved in the </a:t>
            </a:r>
            <a:r>
              <a:rPr lang="en-US" sz="2400" dirty="0" err="1">
                <a:latin typeface="Times New Roman" panose="02020603050405020304" pitchFamily="18" charset="0"/>
                <a:cs typeface="Times New Roman" panose="02020603050405020304" pitchFamily="18" charset="0"/>
              </a:rPr>
              <a:t>Vetus</a:t>
            </a:r>
            <a:r>
              <a:rPr lang="en-US" sz="2400" dirty="0">
                <a:latin typeface="Times New Roman" panose="02020603050405020304" pitchFamily="18" charset="0"/>
                <a:cs typeface="Times New Roman" panose="02020603050405020304" pitchFamily="18" charset="0"/>
              </a:rPr>
              <a:t> Latina to Add </a:t>
            </a:r>
            <a:r>
              <a:rPr lang="en-US" sz="2400" dirty="0" err="1">
                <a:latin typeface="Times New Roman" panose="02020603050405020304" pitchFamily="18" charset="0"/>
                <a:cs typeface="Times New Roman" panose="02020603050405020304" pitchFamily="18" charset="0"/>
              </a:rPr>
              <a:t>Esth</a:t>
            </a:r>
            <a:r>
              <a:rPr lang="en-US" sz="2400" dirty="0">
                <a:latin typeface="Times New Roman" panose="02020603050405020304" pitchFamily="18" charset="0"/>
                <a:cs typeface="Times New Roman" panose="02020603050405020304" pitchFamily="18" charset="0"/>
              </a:rPr>
              <a:t> C.16. </a:t>
            </a:r>
          </a:p>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**For other representations of Noah in catalogues of historical events see e.g. 4Q252 I; 4Q422 II; 5Q13 1+2+3+7; Sir 44:20-22; 1 </a:t>
            </a:r>
            <a:r>
              <a:rPr lang="en-US" sz="2400" dirty="0" err="1">
                <a:latin typeface="Times New Roman" panose="02020603050405020304" pitchFamily="18" charset="0"/>
                <a:cs typeface="Times New Roman" panose="02020603050405020304" pitchFamily="18" charset="0"/>
              </a:rPr>
              <a:t>En</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89:1-9; </a:t>
            </a:r>
            <a:r>
              <a:rPr lang="en-US" sz="2400" dirty="0" err="1">
                <a:latin typeface="Times New Roman" panose="02020603050405020304" pitchFamily="18" charset="0"/>
                <a:cs typeface="Times New Roman" panose="02020603050405020304" pitchFamily="18" charset="0"/>
              </a:rPr>
              <a:t>Heb</a:t>
            </a:r>
            <a:r>
              <a:rPr lang="en-US" sz="2400" dirty="0">
                <a:latin typeface="Times New Roman" panose="02020603050405020304" pitchFamily="18" charset="0"/>
                <a:cs typeface="Times New Roman" panose="02020603050405020304" pitchFamily="18" charset="0"/>
              </a:rPr>
              <a:t> 11:7; 1 Clem. 9.4</a:t>
            </a:r>
          </a:p>
        </p:txBody>
      </p:sp>
      <p:sp>
        <p:nvSpPr>
          <p:cNvPr id="9" name="Rectangle 8"/>
          <p:cNvSpPr/>
          <p:nvPr/>
        </p:nvSpPr>
        <p:spPr>
          <a:xfrm>
            <a:off x="774358" y="1671556"/>
            <a:ext cx="10783328" cy="461665"/>
          </a:xfrm>
          <a:prstGeom prst="rect">
            <a:avLst/>
          </a:prstGeom>
        </p:spPr>
        <p:txBody>
          <a:bodyPr wrap="square">
            <a:spAutoFit/>
          </a:bodyPr>
          <a:lstStyle/>
          <a:p>
            <a:pPr algn="l" rtl="0"/>
            <a:r>
              <a:rPr lang="en-US" sz="2400" b="1" i="1" dirty="0">
                <a:latin typeface="Times New Roman" panose="02020603050405020304" pitchFamily="18" charset="0"/>
                <a:ea typeface="Calibri" panose="020F0502020204030204" pitchFamily="34" charset="0"/>
                <a:cs typeface="Times New Roman" panose="02020603050405020304" pitchFamily="18" charset="0"/>
              </a:rPr>
              <a:t>Example #6 – </a:t>
            </a:r>
            <a:r>
              <a:rPr lang="en-US" sz="2400" b="1" i="1" dirty="0">
                <a:latin typeface="Times New Roman" panose="02020603050405020304" pitchFamily="18" charset="0"/>
                <a:cs typeface="Times New Roman" panose="02020603050405020304" pitchFamily="18" charset="0"/>
              </a:rPr>
              <a:t>on account of Whom Noah escaped from the Flood</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10" name="Content Placeholder 3"/>
          <p:cNvGraphicFramePr>
            <a:graphicFrameLocks/>
          </p:cNvGraphicFramePr>
          <p:nvPr>
            <p:extLst>
              <p:ext uri="{D42A27DB-BD31-4B8C-83A1-F6EECF244321}">
                <p14:modId xmlns:p14="http://schemas.microsoft.com/office/powerpoint/2010/main" val="2426194805"/>
              </p:ext>
            </p:extLst>
          </p:nvPr>
        </p:nvGraphicFramePr>
        <p:xfrm>
          <a:off x="939114" y="204947"/>
          <a:ext cx="10569147" cy="822960"/>
        </p:xfrm>
        <a:graphic>
          <a:graphicData uri="http://schemas.openxmlformats.org/drawingml/2006/table">
            <a:tbl>
              <a:tblPr rtl="1" firstRow="1" bandRow="1">
                <a:tableStyleId>{5C22544A-7EE6-4342-B048-85BDC9FD1C3A}</a:tableStyleId>
              </a:tblPr>
              <a:tblGrid>
                <a:gridCol w="3523049">
                  <a:extLst>
                    <a:ext uri="{9D8B030D-6E8A-4147-A177-3AD203B41FA5}">
                      <a16:colId xmlns:a16="http://schemas.microsoft.com/office/drawing/2014/main" val="20000"/>
                    </a:ext>
                  </a:extLst>
                </a:gridCol>
                <a:gridCol w="3523049">
                  <a:extLst>
                    <a:ext uri="{9D8B030D-6E8A-4147-A177-3AD203B41FA5}">
                      <a16:colId xmlns:a16="http://schemas.microsoft.com/office/drawing/2014/main" val="20001"/>
                    </a:ext>
                  </a:extLst>
                </a:gridCol>
                <a:gridCol w="3523049">
                  <a:extLst>
                    <a:ext uri="{9D8B030D-6E8A-4147-A177-3AD203B41FA5}">
                      <a16:colId xmlns:a16="http://schemas.microsoft.com/office/drawing/2014/main" val="20002"/>
                    </a:ext>
                  </a:extLst>
                </a:gridCol>
              </a:tblGrid>
              <a:tr h="370840">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3.87 </a:t>
                      </a:r>
                      <a:r>
                        <a:rPr lang="en-US" sz="2400" dirty="0">
                          <a:solidFill>
                            <a:srgbClr val="FF0000"/>
                          </a:solidFill>
                          <a:latin typeface="Times New Roman" panose="02020603050405020304" pitchFamily="18" charset="0"/>
                          <a:cs typeface="Times New Roman" panose="02020603050405020304" pitchFamily="18" charset="0"/>
                        </a:rPr>
                        <a:t>–</a:t>
                      </a:r>
                      <a:r>
                        <a:rPr lang="en-US" sz="2400" dirty="0">
                          <a:solidFill>
                            <a:schemeClr val="tx1"/>
                          </a:solidFill>
                          <a:latin typeface="Times New Roman" panose="02020603050405020304" pitchFamily="18" charset="0"/>
                          <a:cs typeface="Times New Roman" panose="02020603050405020304" pitchFamily="18" charset="0"/>
                        </a:rPr>
                        <a:t> Israel’s Ancestors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rtl="0"/>
                      <a:r>
                        <a:rPr lang="en-US" sz="2400" i="1" dirty="0">
                          <a:solidFill>
                            <a:schemeClr val="tx1"/>
                          </a:solidFill>
                          <a:latin typeface="Times New Roman" panose="02020603050405020304" pitchFamily="18" charset="0"/>
                          <a:cs typeface="Times New Roman" panose="02020603050405020304" pitchFamily="18" charset="0"/>
                        </a:rPr>
                        <a:t>A.J.</a:t>
                      </a:r>
                      <a:r>
                        <a:rPr lang="en-US" sz="2400" dirty="0">
                          <a:solidFill>
                            <a:schemeClr val="tx1"/>
                          </a:solidFill>
                          <a:latin typeface="Times New Roman" panose="02020603050405020304" pitchFamily="18" charset="0"/>
                          <a:cs typeface="Times New Roman" panose="02020603050405020304" pitchFamily="18" charset="0"/>
                        </a:rPr>
                        <a:t> 3.86 – Moses’ Days</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rtl="0"/>
                      <a:r>
                        <a:rPr lang="en-US" sz="2400" dirty="0">
                          <a:solidFill>
                            <a:schemeClr val="tx1"/>
                          </a:solidFill>
                          <a:latin typeface="Times New Roman" panose="02020603050405020304" pitchFamily="18" charset="0"/>
                          <a:cs typeface="Times New Roman" panose="02020603050405020304" pitchFamily="18" charset="0"/>
                        </a:rPr>
                        <a:t>Introduction</a:t>
                      </a:r>
                      <a:endParaRPr lang="he-IL" sz="24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51854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1731</Words>
  <Application>Microsoft Office PowerPoint</Application>
  <PresentationFormat>Widescreen</PresentationFormat>
  <Paragraphs>174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Reciting History at Sinai:  A Study of Jewish Antiquities 3.83-88 from a Comparative Perspective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2018-04-24T11:26:24Z</dcterms:created>
  <dcterms:modified xsi:type="dcterms:W3CDTF">2018-04-24T11:26:30Z</dcterms:modified>
</cp:coreProperties>
</file>