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dy Barnard" initials="JB" lastIdx="5" clrIdx="0">
    <p:extLst>
      <p:ext uri="{19B8F6BF-5375-455C-9EA6-DF929625EA0E}">
        <p15:presenceInfo xmlns:p15="http://schemas.microsoft.com/office/powerpoint/2012/main" userId="208e5419e43ad06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4T10:05:06.765" idx="5">
    <p:pos x="6020" y="3326"/>
    <p:text>I do not have access  to this translation of Josephus so I am trusting the author has copied them correctly.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4T09:56:10.227" idx="4">
    <p:pos x="3870" y="3415"/>
    <p:text>When a word with a grave accent is isolated like this and folowed by punctuation it is customary to change it to an acute accent.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3T14:55:50.217" idx="1">
    <p:pos x="5241" y="3894"/>
    <p:text>Can't find this abbreviation in the SBL Handbook of Style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3T15:03:58.979" idx="2">
    <p:pos x="6011" y="2823"/>
    <p:text>Although catalog is acceptable (in American English), this was the spelling used on the previous side.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3T15:10:33.655" idx="3">
    <p:pos x="665" y="795"/>
    <p:text>This slide seems to be duplicate of the previous one.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503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29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67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083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315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114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00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339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772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70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6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1988-64A3-4DAD-855C-8B75B9957574}" type="datetimeFigureOut">
              <a:rPr lang="he-IL" smtClean="0"/>
              <a:t>ט'/אייר/תשע"ח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1811-8D18-4B96-895E-0300650985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27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Reciting History at Sinai: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of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Jewish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Antiquities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3.83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Comparative Perspective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97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Atar Livneh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*Quotations from the Hebrew Bible, New Testament</a:t>
            </a:r>
            <a:r>
              <a:rPr lang="en-US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Apocrypha </a:t>
            </a:r>
            <a:r>
              <a:rPr lang="en-US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NRSV. </a:t>
            </a:r>
          </a:p>
          <a:p>
            <a:pPr rtl="0"/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*Translation of passages from </a:t>
            </a:r>
            <a:r>
              <a:rPr lang="en-US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Jewish Antiquities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follows Feldman 2000. </a:t>
            </a:r>
            <a:endParaRPr lang="he-I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49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4314" y="2050197"/>
            <a:ext cx="7183394" cy="54271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Psalm 105:8-13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mindful of his covenant forever,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of the word that he commanded, for a thousand generations,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covenant that he made with Abraham,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his sworn promise to Isaac,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he confirmed to Jacob as a statute,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to Israel as an everlasting covenant,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saying, “To you I will give the land of Canaan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as your portion for an inheritance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they were few in number,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of little account, and strangers in it,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wandering from nation to nation,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from one kingdom to another people…</a:t>
            </a:r>
          </a:p>
          <a:p>
            <a:pPr algn="l" rtl="0"/>
            <a:endParaRPr lang="he-IL" sz="2200" dirty="0" smtClean="0"/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358" y="1219200"/>
            <a:ext cx="10783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#7 –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Abraham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our forefather,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possession of the land of Canaan</a:t>
            </a:r>
            <a:endParaRPr lang="en-US" sz="2400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6118" y="3107156"/>
            <a:ext cx="2405449" cy="30777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*For an analogy between the patriarchs/audience cf. also the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historical figures/events in CD 2:14-3:14.</a:t>
            </a:r>
          </a:p>
          <a:p>
            <a:pPr algn="l" rtl="0"/>
            <a:endParaRPr lang="he-IL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720195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81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4358" y="2073275"/>
            <a:ext cx="10515600" cy="49962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32:1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(trans. Jacobson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[i.e. God] gave him a son in his late old age</a:t>
            </a:r>
          </a:p>
          <a:p>
            <a:pPr algn="l" rtl="0"/>
            <a:endParaRPr lang="en-US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11:11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faith he received power of procreation, even though he was too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herself was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barren…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*For further allusions to Isaac’s birth in late second temple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historical events see e.g. 4Q180 1 5; 4Q225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8-9;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89:11; 2 Bar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57:1; 4 Ezra 3:15; LAB 23:8;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A.J.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2.213; Acts 7:8; 1 Clem. 10:7.</a:t>
            </a:r>
          </a:p>
          <a:p>
            <a:pPr algn="l" rtl="0"/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he-IL" sz="2200" dirty="0" smtClean="0"/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358" y="1219200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#8 –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Isaac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born to aged parents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027643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3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4358" y="2073275"/>
            <a:ext cx="10515600" cy="49962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32:1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(trans. Jacobson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[i.e. God] gave him a son in his late old age</a:t>
            </a:r>
          </a:p>
          <a:p>
            <a:pPr algn="l" rtl="0"/>
            <a:endParaRPr lang="en-US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11:11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faith he received power of procreation, even though he was too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herself was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barren…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*For further allusions to Isaac’s birth in late second temple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historical events see e.g. 4Q180 1 5; 4Q225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8-9;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89:11; 2 Bar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57:1; 4 Ezra 3:15; LAB 23:8;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A.J.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2.213; Acts 7:8; 1 Clem. 10:7.</a:t>
            </a:r>
          </a:p>
          <a:p>
            <a:pPr algn="l" rtl="0"/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he-IL" sz="2200" dirty="0" smtClean="0"/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358" y="1219200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#9 –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Isaac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born to aged parents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589521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9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4358" y="2386313"/>
            <a:ext cx="10515600" cy="46269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 7:8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Abraham became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father of Isaac and circumcised him on the eighth day; and Isaac became the father of Jacob, and Jacob of the twelve patriarchs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dirty="0" smtClean="0"/>
          </a:p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*Cf. also Sir 44:23; 1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89:12-14; LAB 32:6.</a:t>
            </a:r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A.J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for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Iakobos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happened that he came to the height of happiness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as no other easily attained. For in wealth he surpassed the inhabitants of the region, and because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virtues of his children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envied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admired…</a:t>
            </a:r>
            <a:endParaRPr lang="he-IL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2595" y="1478720"/>
            <a:ext cx="10783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#9 –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Jacob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adorned with the virtues of twelve sons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510410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0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4358" y="2203389"/>
            <a:ext cx="10515600" cy="46269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 105:21-22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made him lord of his house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ruler of all his possessions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his officials at his pleasure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to teach his elders wisdom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*For further allusions to Joseph’s elevated status in late second temple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historical events see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10:13-14 and Acts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7:10</a:t>
            </a:r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A.J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2.174</a:t>
            </a:r>
          </a:p>
          <a:p>
            <a:pPr algn="l" rt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Iosepos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led to the enjoyment of great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blessings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made lord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Egypt</a:t>
            </a:r>
          </a:p>
          <a:p>
            <a:pPr algn="l" rtl="0"/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2595" y="1372392"/>
            <a:ext cx="10783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#10 –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Joseph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became master of the power of the Egyptians</a:t>
            </a: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22599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3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40507"/>
            <a:ext cx="10515600" cy="712743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he-IL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0173" y="828679"/>
            <a:ext cx="10515600" cy="54886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Josephus' selection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historical events/personae in 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A.J.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3.86-87 largely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follows models of biblical historical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summaries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references to historical events and personae in 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A.J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3.86</a:t>
            </a:r>
            <a:r>
              <a:rPr 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reworked with the aim </a:t>
            </a:r>
            <a:r>
              <a:rPr 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achieving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two goals: </a:t>
            </a: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 rtl="0">
              <a:buAutoNum type="alphaLcParenR"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linking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biblical hero or event to the central theme of the speech, namely, divine reward for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“those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worthy”,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and/or </a:t>
            </a: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 rtl="0">
              <a:buAutoNum type="alphaLcParenR"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tying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historical episodes to one another, thereby creating a sense of unity in the sequence of historical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algn="l" rtl="0"/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recitation of history combines various biblical and classical literary models and terminology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9233" y="5226328"/>
            <a:ext cx="8723870" cy="144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aim to it [i.e. the telling of history] with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proper beauty of style … that is derived from proper words harmonically disposed, and from such ornaments of speech also as may contribute to the pleasure of our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readers </a:t>
            </a:r>
          </a:p>
          <a:p>
            <a:pPr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A.J.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14.2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 trans.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Whiston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e-I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490758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2293378"/>
            <a:ext cx="93334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A.J. 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1.14 </a:t>
            </a:r>
          </a:p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would… especially learn from this history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[i.e. </a:t>
            </a:r>
            <a:r>
              <a:rPr lang="en-US" sz="2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Jewish Antiquities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those who comply with the will of God and do not transgress laws that have been well enacted succeed in all things beyond belief and that happiness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εὐδ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αιμονία) lies before them as a reward from God… 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4358" y="4686778"/>
            <a:ext cx="93334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A.J. 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3.88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you will lead a blessed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εὐδαίμονα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βίον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follow them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[i.e. the laws]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enjoying a fruitful earth and a sea that is not stormy and the birth of children begotten in accordance with nature, you will also be terrifying to your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enemies.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358" y="1604509"/>
            <a:ext cx="10289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Josephus’ Retelling of History and Moses’ Recitation of History </a:t>
            </a:r>
          </a:p>
        </p:txBody>
      </p:sp>
    </p:spTree>
    <p:extLst>
      <p:ext uri="{BB962C8B-B14F-4D97-AF65-F5344CB8AC3E}">
        <p14:creationId xmlns:p14="http://schemas.microsoft.com/office/powerpoint/2010/main" val="28000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708455" y="2445493"/>
            <a:ext cx="9333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Deuteronomy as a Model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speech by Moses,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summarizes Israelite history,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placed immediately prior to the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covenant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 within a longer story about the people’s past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ascribes humans’ success to God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708455" y="1983828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Retelling Exodus 19-20 in light of Deuteronomy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455" y="5215482"/>
            <a:ext cx="933347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 reworking of the narrative-frame of the Ten Commandments of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19-20 in light of passages from Deuteronomy cf. e.g. 4QReworked Pentateuch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693538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81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6" name="Rectangle 5"/>
          <p:cNvSpPr/>
          <p:nvPr/>
        </p:nvSpPr>
        <p:spPr>
          <a:xfrm>
            <a:off x="708455" y="4004055"/>
            <a:ext cx="9333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Oath of </a:t>
            </a:r>
            <a:r>
              <a:rPr lang="en-US" sz="24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Dreros</a:t>
            </a:r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(SEG 46-1210; trans. Austin)</a:t>
            </a:r>
            <a:endParaRPr lang="en-US" sz="2000" i="1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 do not observe these undertakings, may all the gods and goddesses by whom I swore be wroth against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me…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the earth not bear crops [lit. fruit] for me [nor] women [give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]h according to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nor] flocks (give birth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But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 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 oath,] may [the] gods by whom [I swore] be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[and grant many] blessings. </a:t>
            </a:r>
            <a:endParaRPr lang="en-US" sz="2400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455" y="1448369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Greek Covenantal Terminology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455" y="1910034"/>
            <a:ext cx="9333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A.J. 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3.88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you will lead a blessed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…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enjoying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fruitful earth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sea that is not stormy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birth of children begotten in accordance with nature,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also be terrifying to your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enemies.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219401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708455" y="1276557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Moses’ Recitation of History and Contemporaneous Lists of Examples 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454" y="1840924"/>
            <a:ext cx="110798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A.J.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3.86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plagues</a:t>
            </a:r>
          </a:p>
          <a:p>
            <a:pPr algn="l" rtl="0"/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Crossing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Reed Sea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Manna falling from heaven</a:t>
            </a:r>
          </a:p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gushing from a rock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A.J.</a:t>
            </a:r>
            <a:r>
              <a:rPr lang="en-US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3.87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</a:t>
            </a:r>
          </a:p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Noah 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Abraham</a:t>
            </a:r>
          </a:p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Isaac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Jacob</a:t>
            </a:r>
          </a:p>
          <a:p>
            <a:pPr algn="l" rtl="0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Joseph</a:t>
            </a: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171702" y="5368804"/>
            <a:ext cx="1029730" cy="2516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5787083" y="2414782"/>
            <a:ext cx="4444312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from the speaker’s time: Each example begins with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(“He who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…”)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493743" y="2763283"/>
            <a:ext cx="1029730" cy="2516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3391933" y="5020303"/>
            <a:ext cx="4263080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from the far past: Each example begins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᾿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ὃν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…”)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488688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1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640494" y="1564882"/>
            <a:ext cx="10783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#1 –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who forced the Nile to flow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blood-red for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sake, and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overpowered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haughtiness of the Egyptians with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plagues.</a:t>
            </a:r>
            <a:endParaRPr lang="en-US" sz="2400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4314" y="2803553"/>
            <a:ext cx="1065564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biblical and late second temple historical summaries refer briefly to the plagues (but cf.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78, 105; 4Q422 III)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usually refer to the plagues collectively, a few signaling out the plague of the first-borns (e.g.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135, 136; 4Q225 1)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540647" y="4932602"/>
            <a:ext cx="270448" cy="48920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774357" y="5608169"/>
            <a:ext cx="1045381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Josephus’ emphasis on the metamorphosis of the Nile into blood, links the “plagues” with the “crossing of the sea,” via the theme of God’s control over water.</a:t>
            </a:r>
            <a:endParaRPr lang="he-IL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525227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0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774358" y="3787742"/>
            <a:ext cx="104970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 #3,4 – </a:t>
            </a:r>
          </a:p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devised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to come from heaven for you when you were in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who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drink to gush forth from a rock when you lacked it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2894" y="2203389"/>
            <a:ext cx="106556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Cf. Isa 43:16: “Thus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says the </a:t>
            </a:r>
            <a:r>
              <a:rPr lang="en-US" sz="2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a way in the sea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 in the mighty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waters.”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2894" y="1717282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#2 –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who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supplied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 through the sea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endParaRPr lang="en-US" sz="2400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4358" y="4988071"/>
            <a:ext cx="106556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9:15: “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their hunger you gave them bread from heaven, and for their thirst you brought water for them out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rock”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(cf. also Ps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105:40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41)</a:t>
            </a:r>
            <a:endParaRPr lang="he-I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20791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7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019" y="2081318"/>
            <a:ext cx="106556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4Q422 I 9 (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trans. Feldman)</a:t>
            </a:r>
            <a:endParaRPr 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him [Adam] in charge, to eat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[t]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358" y="1295796"/>
            <a:ext cx="10783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#5 –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 Whom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Adam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partook of the fruits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earth and the sea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4019" y="3034386"/>
            <a:ext cx="1065564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4Q381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7-9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trans.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Pajunen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by His breath he made them [Adam and Eve] stand, to have dominion over all those on the earth and over everything [in the sea] … to eat its fruit that [the land] makes flourish [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[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birds, and all that is to them to eat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4358" y="4744434"/>
            <a:ext cx="1067632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i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Oath of loyalty to Augustus in Paphlagonia </a:t>
            </a:r>
            <a:r>
              <a:rPr lang="en-US" sz="2000" i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OGIS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532; trans.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Conolly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e-IL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if I should do something contrary to this oath…neither land or sea [will] bestow </a:t>
            </a:r>
          </a:p>
          <a:p>
            <a:pPr algn="l" rtl="0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fruits on them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[i.e. on my decedents]</a:t>
            </a:r>
          </a:p>
          <a:p>
            <a:pPr algn="l" rtl="0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an early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BCE oath of loyalty from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Chersonesus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(IOSPE i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401) </a:t>
            </a:r>
            <a:endParaRPr lang="en-US" sz="200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40057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1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65125"/>
            <a:ext cx="10515600" cy="854075"/>
          </a:xfrm>
        </p:spPr>
        <p:txBody>
          <a:bodyPr anchor="b"/>
          <a:lstStyle/>
          <a:p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634314" y="2203389"/>
            <a:ext cx="1107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336" y="2430994"/>
            <a:ext cx="10655644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10:4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earth was flooded because of him, wisdom again saved it, steering the righteous man by a paltry piece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wood</a:t>
            </a:r>
          </a:p>
          <a:p>
            <a:pPr algn="l" rtl="0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Cf. also the similar depiction of Noah in a list of examples preserved in the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Vetus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Latina to Add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C.16. </a:t>
            </a:r>
          </a:p>
          <a:p>
            <a:pPr algn="l" rtl="0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**For other representations of Noah in catalogues of historical events see e.g. 4Q252 I; 4Q422 II; 5Q13 1+2+3+7; Sir 44:20-22;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89:1-9;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11:7; 1 Clem. 9.4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358" y="1671556"/>
            <a:ext cx="10783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#6 –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 of Whom Noah escaped from the Flood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194805"/>
              </p:ext>
            </p:extLst>
          </p:nvPr>
        </p:nvGraphicFramePr>
        <p:xfrm>
          <a:off x="939114" y="204947"/>
          <a:ext cx="10569147" cy="822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3049"/>
                <a:gridCol w="3523049"/>
                <a:gridCol w="3523049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Israel’s Ancestors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A.J.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3.86 – Moses’ Days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he-IL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8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1620</Words>
  <Application>Microsoft Office PowerPoint</Application>
  <PresentationFormat>Widescreen</PresentationFormat>
  <Paragraphs>174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Reciting History at Sinai:  A Study of Jewish Antiquities 3.83-88 from a Comparative Perspective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Reciting History at Sinai:  A Study of Jewish Antiquities 3.83–88 from a Comparative Perspective </dc:title>
  <dc:creator>Atar Livneh</dc:creator>
  <cp:lastModifiedBy>Jody Barnard</cp:lastModifiedBy>
  <cp:revision>50</cp:revision>
  <dcterms:created xsi:type="dcterms:W3CDTF">2018-04-22T04:35:00Z</dcterms:created>
  <dcterms:modified xsi:type="dcterms:W3CDTF">2018-04-24T09:06:47Z</dcterms:modified>
</cp:coreProperties>
</file>