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Default Extension="7ADBDBB0" ContentType="image/p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comments/comment2.xml" ContentType="application/vnd.openxmlformats-officedocument.presentationml.comments+xml"/>
  <Override PartName="/ppt/notesSlides/notesSlide4.xml" ContentType="application/vnd.openxmlformats-officedocument.presentationml.notesSlide+xml"/>
  <Override PartName="/ppt/comments/comment3.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omments/comment4.xml" ContentType="application/vnd.openxmlformats-officedocument.presentationml.comments+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omments/comment5.xml" ContentType="application/vnd.openxmlformats-officedocument.presentationml.comments+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omments/comment6.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4"/>
    <p:sldMasterId id="2147483660" r:id="rId5"/>
  </p:sldMasterIdLst>
  <p:notesMasterIdLst>
    <p:notesMasterId r:id="rId23"/>
  </p:notesMasterIdLst>
  <p:sldIdLst>
    <p:sldId id="408" r:id="rId6"/>
    <p:sldId id="370" r:id="rId7"/>
    <p:sldId id="584" r:id="rId8"/>
    <p:sldId id="583" r:id="rId9"/>
    <p:sldId id="579" r:id="rId10"/>
    <p:sldId id="581" r:id="rId11"/>
    <p:sldId id="582" r:id="rId12"/>
    <p:sldId id="573" r:id="rId13"/>
    <p:sldId id="577" r:id="rId14"/>
    <p:sldId id="572" r:id="rId15"/>
    <p:sldId id="574" r:id="rId16"/>
    <p:sldId id="493" r:id="rId17"/>
    <p:sldId id="411" r:id="rId18"/>
    <p:sldId id="355" r:id="rId19"/>
    <p:sldId id="578" r:id="rId20"/>
    <p:sldId id="377" r:id="rId21"/>
    <p:sldId id="489"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1A9439-C99A-A349-1A24-13891C7ADFD5}" name="Noit Kadosh" initials="NK" userId="S::NoitK@cet.ac.il::a88fd2da-46ef-4d0a-a96f-6959a89f09b8" providerId="AD"/>
  <p188:author id="{EF76F96B-C297-2733-30BB-4D158565E27E}" name="Sharon Brand Martin" initials="SBM" userId="S::SharonB@cet.ac.il::a0fb36f2-726f-461a-8261-94a57a32e8c3" providerId="AD"/>
  <p188:author id="{DD10229C-F1ED-F3C4-D39A-2FF1926A8C6A}" name="Tal Mishaan Spiegel" initials="TMS" userId="S::talm@cet.ac.il::3b49d4d9-3b89-4d06-aedf-35a2972b16e6" providerId="AD"/>
  <p188:author id="{32D145CE-3CEA-5153-9B39-BF37DB1552C8}" name="Alona Tsirulnikov" initials="AT" userId="S::AlonaT@cet.ac.il::4bbafd77-0cd3-4d60-af1e-94ad4b8daf4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Tal Mishaan Spiegel" initials="TS" lastIdx="41" clrIdx="6">
    <p:extLst>
      <p:ext uri="{19B8F6BF-5375-455C-9EA6-DF929625EA0E}">
        <p15:presenceInfo xmlns:p15="http://schemas.microsoft.com/office/powerpoint/2012/main" userId="S::talm@cet.ac.il::3b49d4d9-3b89-4d06-aedf-35a2972b16e6" providerId="AD"/>
      </p:ext>
    </p:extLst>
  </p:cmAuthor>
  <p:cmAuthor id="1" name="Shimrit Slonim Franco" initials="SSF" lastIdx="9" clrIdx="0"/>
  <p:cmAuthor id="8" name="Sharon Brand Martin" initials="SBM" lastIdx="55" clrIdx="7">
    <p:extLst>
      <p:ext uri="{19B8F6BF-5375-455C-9EA6-DF929625EA0E}">
        <p15:presenceInfo xmlns:p15="http://schemas.microsoft.com/office/powerpoint/2012/main" userId="S-1-5-21-606772748-477572614-688488514-15397" providerId="AD"/>
      </p:ext>
    </p:extLst>
  </p:cmAuthor>
  <p:cmAuthor id="2" name="Alona Tsirulnikov" initials="AT" lastIdx="223" clrIdx="1"/>
  <p:cmAuthor id="9" name="Netanel Katzir" initials="NK" lastIdx="12" clrIdx="8">
    <p:extLst>
      <p:ext uri="{19B8F6BF-5375-455C-9EA6-DF929625EA0E}">
        <p15:presenceInfo xmlns:p15="http://schemas.microsoft.com/office/powerpoint/2012/main" userId="S-1-5-21-606772748-477572614-688488514-18822" providerId="AD"/>
      </p:ext>
    </p:extLst>
  </p:cmAuthor>
  <p:cmAuthor id="3" name="shimrit slonim" initials="ss" lastIdx="2" clrIdx="2"/>
  <p:cmAuthor id="10" name="‏‏משתמש Windows" initials="‏W" lastIdx="9" clrIdx="9">
    <p:extLst>
      <p:ext uri="{19B8F6BF-5375-455C-9EA6-DF929625EA0E}">
        <p15:presenceInfo xmlns:p15="http://schemas.microsoft.com/office/powerpoint/2012/main" userId="‏‏משתמש Windows" providerId="None"/>
      </p:ext>
    </p:extLst>
  </p:cmAuthor>
  <p:cmAuthor id="4" name="Shimrit Slonim Franco" initials="SSF [2]" lastIdx="2" clrIdx="3"/>
  <p:cmAuthor id="5" name="ofer raz" initials="or" lastIdx="5" clrIdx="4"/>
  <p:cmAuthor id="6" name="Reoute Diamant" initials="RD" lastIdx="169" clrIdx="5">
    <p:extLst>
      <p:ext uri="{19B8F6BF-5375-455C-9EA6-DF929625EA0E}">
        <p15:presenceInfo xmlns:p15="http://schemas.microsoft.com/office/powerpoint/2012/main" userId="S-1-5-21-606772748-477572614-688488514-174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3D5"/>
    <a:srgbClr val="EC1C3C"/>
    <a:srgbClr val="90B6DD"/>
    <a:srgbClr val="F9BDC6"/>
    <a:srgbClr val="F9BC25"/>
    <a:srgbClr val="F594A3"/>
    <a:srgbClr val="A6A6A6"/>
    <a:srgbClr val="4A78A6"/>
    <a:srgbClr val="E6E6E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DBD978-5038-4D6A-A543-DEDC2711CADA}" v="776" dt="2022-06-28T09:59:12.507"/>
    <p1510:client id="{206263C3-76B8-495C-B108-7F2D8DC57F79}" v="33" dt="2022-06-28T14:02:23.121"/>
    <p1510:client id="{72BC5576-25D1-4E5B-AB1A-15DED8ADF86F}" v="27" dt="2022-06-28T09:36:05.079"/>
    <p1510:client id="{AF80074B-7F63-4B9F-9F5C-4B38093EE920}" v="33" dt="2022-06-28T15:11:44.0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505E3EF-67EA-436B-97B2-0124C06EBD24}" styleName="סגנון ביניים 4 - הדגשה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סגנון ביניים 4 - הדגשה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סגנון ביניים 1 - הדגשה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327" autoAdjust="0"/>
    <p:restoredTop sz="84915" autoAdjust="0"/>
  </p:normalViewPr>
  <p:slideViewPr>
    <p:cSldViewPr snapToGrid="0">
      <p:cViewPr varScale="1">
        <p:scale>
          <a:sx n="131" d="100"/>
          <a:sy n="131" d="100"/>
        </p:scale>
        <p:origin x="168" y="-3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ona Tsirulnikov" userId="4bbafd77-0cd3-4d60-af1e-94ad4b8daf43" providerId="ADAL" clId="{AF80074B-7F63-4B9F-9F5C-4B38093EE920}"/>
    <pc:docChg chg="undo custSel addSld delSld modSld sldOrd">
      <pc:chgData name="Alona Tsirulnikov" userId="4bbafd77-0cd3-4d60-af1e-94ad4b8daf43" providerId="ADAL" clId="{AF80074B-7F63-4B9F-9F5C-4B38093EE920}" dt="2022-06-28T15:11:56.401" v="248" actId="6549"/>
      <pc:docMkLst>
        <pc:docMk/>
      </pc:docMkLst>
      <pc:sldChg chg="del addCm modCm">
        <pc:chgData name="Alona Tsirulnikov" userId="4bbafd77-0cd3-4d60-af1e-94ad4b8daf43" providerId="ADAL" clId="{AF80074B-7F63-4B9F-9F5C-4B38093EE920}" dt="2022-06-28T14:58:36.485" v="18" actId="47"/>
        <pc:sldMkLst>
          <pc:docMk/>
          <pc:sldMk cId="2857995789" sldId="258"/>
        </pc:sldMkLst>
      </pc:sldChg>
      <pc:sldChg chg="del addCm modCm">
        <pc:chgData name="Alona Tsirulnikov" userId="4bbafd77-0cd3-4d60-af1e-94ad4b8daf43" providerId="ADAL" clId="{AF80074B-7F63-4B9F-9F5C-4B38093EE920}" dt="2022-06-28T14:58:05.656" v="10" actId="47"/>
        <pc:sldMkLst>
          <pc:docMk/>
          <pc:sldMk cId="3385509769" sldId="261"/>
        </pc:sldMkLst>
      </pc:sldChg>
      <pc:sldChg chg="addSp delSp modSp mod addCm modCm">
        <pc:chgData name="Alona Tsirulnikov" userId="4bbafd77-0cd3-4d60-af1e-94ad4b8daf43" providerId="ADAL" clId="{AF80074B-7F63-4B9F-9F5C-4B38093EE920}" dt="2022-06-28T15:05:31.933" v="121"/>
        <pc:sldMkLst>
          <pc:docMk/>
          <pc:sldMk cId="2160381458" sldId="355"/>
        </pc:sldMkLst>
        <pc:spChg chg="del">
          <ac:chgData name="Alona Tsirulnikov" userId="4bbafd77-0cd3-4d60-af1e-94ad4b8daf43" providerId="ADAL" clId="{AF80074B-7F63-4B9F-9F5C-4B38093EE920}" dt="2022-06-28T15:02:26.247" v="49" actId="478"/>
          <ac:spMkLst>
            <pc:docMk/>
            <pc:sldMk cId="2160381458" sldId="355"/>
            <ac:spMk id="3" creationId="{D8EF5DC2-758D-4AC3-B934-2DD9B470B160}"/>
          </ac:spMkLst>
        </pc:spChg>
        <pc:spChg chg="mod">
          <ac:chgData name="Alona Tsirulnikov" userId="4bbafd77-0cd3-4d60-af1e-94ad4b8daf43" providerId="ADAL" clId="{AF80074B-7F63-4B9F-9F5C-4B38093EE920}" dt="2022-06-28T15:03:00.241" v="58" actId="20577"/>
          <ac:spMkLst>
            <pc:docMk/>
            <pc:sldMk cId="2160381458" sldId="355"/>
            <ac:spMk id="17" creationId="{00000000-0000-0000-0000-000000000000}"/>
          </ac:spMkLst>
        </pc:spChg>
        <pc:graphicFrameChg chg="del">
          <ac:chgData name="Alona Tsirulnikov" userId="4bbafd77-0cd3-4d60-af1e-94ad4b8daf43" providerId="ADAL" clId="{AF80074B-7F63-4B9F-9F5C-4B38093EE920}" dt="2022-06-28T15:01:49.002" v="27" actId="478"/>
          <ac:graphicFrameMkLst>
            <pc:docMk/>
            <pc:sldMk cId="2160381458" sldId="355"/>
            <ac:graphicFrameMk id="4" creationId="{6968951E-32EE-4C23-81EB-E3DC3336C5B1}"/>
          </ac:graphicFrameMkLst>
        </pc:graphicFrameChg>
        <pc:graphicFrameChg chg="add del mod">
          <ac:chgData name="Alona Tsirulnikov" userId="4bbafd77-0cd3-4d60-af1e-94ad4b8daf43" providerId="ADAL" clId="{AF80074B-7F63-4B9F-9F5C-4B38093EE920}" dt="2022-06-28T15:01:57.504" v="29"/>
          <ac:graphicFrameMkLst>
            <pc:docMk/>
            <pc:sldMk cId="2160381458" sldId="355"/>
            <ac:graphicFrameMk id="5" creationId="{01DB1F23-6E20-42E8-B3DF-6546C98C9FDA}"/>
          </ac:graphicFrameMkLst>
        </pc:graphicFrameChg>
        <pc:graphicFrameChg chg="add mod modGraphic">
          <ac:chgData name="Alona Tsirulnikov" userId="4bbafd77-0cd3-4d60-af1e-94ad4b8daf43" providerId="ADAL" clId="{AF80074B-7F63-4B9F-9F5C-4B38093EE920}" dt="2022-06-28T15:03:35.357" v="66" actId="207"/>
          <ac:graphicFrameMkLst>
            <pc:docMk/>
            <pc:sldMk cId="2160381458" sldId="355"/>
            <ac:graphicFrameMk id="6" creationId="{4C0A9EDB-85EB-415D-AE30-9837293777B2}"/>
          </ac:graphicFrameMkLst>
        </pc:graphicFrameChg>
      </pc:sldChg>
      <pc:sldChg chg="addSp delSp modSp mod addCm modCm">
        <pc:chgData name="Alona Tsirulnikov" userId="4bbafd77-0cd3-4d60-af1e-94ad4b8daf43" providerId="ADAL" clId="{AF80074B-7F63-4B9F-9F5C-4B38093EE920}" dt="2022-06-28T14:58:34.665" v="17"/>
        <pc:sldMkLst>
          <pc:docMk/>
          <pc:sldMk cId="121924030" sldId="370"/>
        </pc:sldMkLst>
        <pc:spChg chg="del">
          <ac:chgData name="Alona Tsirulnikov" userId="4bbafd77-0cd3-4d60-af1e-94ad4b8daf43" providerId="ADAL" clId="{AF80074B-7F63-4B9F-9F5C-4B38093EE920}" dt="2022-06-28T14:57:46.274" v="5" actId="478"/>
          <ac:spMkLst>
            <pc:docMk/>
            <pc:sldMk cId="121924030" sldId="370"/>
            <ac:spMk id="6" creationId="{53E05EDB-E3A9-4AE9-BD2C-3E658605C89F}"/>
          </ac:spMkLst>
        </pc:spChg>
        <pc:spChg chg="del">
          <ac:chgData name="Alona Tsirulnikov" userId="4bbafd77-0cd3-4d60-af1e-94ad4b8daf43" providerId="ADAL" clId="{AF80074B-7F63-4B9F-9F5C-4B38093EE920}" dt="2022-06-28T14:57:48.718" v="7" actId="478"/>
          <ac:spMkLst>
            <pc:docMk/>
            <pc:sldMk cId="121924030" sldId="370"/>
            <ac:spMk id="8" creationId="{DC7C768D-E193-4A05-B8E3-3CD6701193C0}"/>
          </ac:spMkLst>
        </pc:spChg>
        <pc:spChg chg="add mod">
          <ac:chgData name="Alona Tsirulnikov" userId="4bbafd77-0cd3-4d60-af1e-94ad4b8daf43" providerId="ADAL" clId="{AF80074B-7F63-4B9F-9F5C-4B38093EE920}" dt="2022-06-28T14:58:34.665" v="17"/>
          <ac:spMkLst>
            <pc:docMk/>
            <pc:sldMk cId="121924030" sldId="370"/>
            <ac:spMk id="11" creationId="{705A6F85-CBC1-4C2E-B046-E4A3425664A5}"/>
          </ac:spMkLst>
        </pc:spChg>
        <pc:spChg chg="add mod">
          <ac:chgData name="Alona Tsirulnikov" userId="4bbafd77-0cd3-4d60-af1e-94ad4b8daf43" providerId="ADAL" clId="{AF80074B-7F63-4B9F-9F5C-4B38093EE920}" dt="2022-06-28T14:58:34.665" v="17"/>
          <ac:spMkLst>
            <pc:docMk/>
            <pc:sldMk cId="121924030" sldId="370"/>
            <ac:spMk id="14" creationId="{C1F09A3E-8BEC-4F41-BCD4-F25A988C1DF6}"/>
          </ac:spMkLst>
        </pc:spChg>
        <pc:spChg chg="add mod">
          <ac:chgData name="Alona Tsirulnikov" userId="4bbafd77-0cd3-4d60-af1e-94ad4b8daf43" providerId="ADAL" clId="{AF80074B-7F63-4B9F-9F5C-4B38093EE920}" dt="2022-06-28T14:58:34.665" v="17"/>
          <ac:spMkLst>
            <pc:docMk/>
            <pc:sldMk cId="121924030" sldId="370"/>
            <ac:spMk id="16" creationId="{1B3334A8-D138-4D8A-AD50-BD3761508258}"/>
          </ac:spMkLst>
        </pc:spChg>
        <pc:spChg chg="mod">
          <ac:chgData name="Alona Tsirulnikov" userId="4bbafd77-0cd3-4d60-af1e-94ad4b8daf43" providerId="ADAL" clId="{AF80074B-7F63-4B9F-9F5C-4B38093EE920}" dt="2022-06-28T14:58:24.525" v="14"/>
          <ac:spMkLst>
            <pc:docMk/>
            <pc:sldMk cId="121924030" sldId="370"/>
            <ac:spMk id="17" creationId="{00000000-0000-0000-0000-000000000000}"/>
          </ac:spMkLst>
        </pc:spChg>
        <pc:spChg chg="add mod">
          <ac:chgData name="Alona Tsirulnikov" userId="4bbafd77-0cd3-4d60-af1e-94ad4b8daf43" providerId="ADAL" clId="{AF80074B-7F63-4B9F-9F5C-4B38093EE920}" dt="2022-06-28T14:58:34.665" v="17"/>
          <ac:spMkLst>
            <pc:docMk/>
            <pc:sldMk cId="121924030" sldId="370"/>
            <ac:spMk id="18" creationId="{3A97D23A-F339-437A-BAF7-D90B98E0C34E}"/>
          </ac:spMkLst>
        </pc:spChg>
        <pc:graphicFrameChg chg="add del mod modGraphic">
          <ac:chgData name="Alona Tsirulnikov" userId="4bbafd77-0cd3-4d60-af1e-94ad4b8daf43" providerId="ADAL" clId="{AF80074B-7F63-4B9F-9F5C-4B38093EE920}" dt="2022-06-28T14:58:29.735" v="16" actId="478"/>
          <ac:graphicFrameMkLst>
            <pc:docMk/>
            <pc:sldMk cId="121924030" sldId="370"/>
            <ac:graphicFrameMk id="10" creationId="{4030F193-11EF-401E-82E8-C8EA740187FB}"/>
          </ac:graphicFrameMkLst>
        </pc:graphicFrameChg>
        <pc:picChg chg="del">
          <ac:chgData name="Alona Tsirulnikov" userId="4bbafd77-0cd3-4d60-af1e-94ad4b8daf43" providerId="ADAL" clId="{AF80074B-7F63-4B9F-9F5C-4B38093EE920}" dt="2022-06-28T14:57:47.544" v="6" actId="478"/>
          <ac:picMkLst>
            <pc:docMk/>
            <pc:sldMk cId="121924030" sldId="370"/>
            <ac:picMk id="7" creationId="{880BBDED-FD17-4EDB-91C2-AE3BC1FE6B07}"/>
          </ac:picMkLst>
        </pc:picChg>
        <pc:picChg chg="add mod">
          <ac:chgData name="Alona Tsirulnikov" userId="4bbafd77-0cd3-4d60-af1e-94ad4b8daf43" providerId="ADAL" clId="{AF80074B-7F63-4B9F-9F5C-4B38093EE920}" dt="2022-06-28T14:58:34.665" v="17"/>
          <ac:picMkLst>
            <pc:docMk/>
            <pc:sldMk cId="121924030" sldId="370"/>
            <ac:picMk id="12" creationId="{20717E24-CAFA-478F-88AB-2BF394054781}"/>
          </ac:picMkLst>
        </pc:picChg>
        <pc:picChg chg="add mod">
          <ac:chgData name="Alona Tsirulnikov" userId="4bbafd77-0cd3-4d60-af1e-94ad4b8daf43" providerId="ADAL" clId="{AF80074B-7F63-4B9F-9F5C-4B38093EE920}" dt="2022-06-28T14:58:34.665" v="17"/>
          <ac:picMkLst>
            <pc:docMk/>
            <pc:sldMk cId="121924030" sldId="370"/>
            <ac:picMk id="13" creationId="{0B38654C-0110-4248-A753-34D79D010FA3}"/>
          </ac:picMkLst>
        </pc:picChg>
        <pc:picChg chg="add mod">
          <ac:chgData name="Alona Tsirulnikov" userId="4bbafd77-0cd3-4d60-af1e-94ad4b8daf43" providerId="ADAL" clId="{AF80074B-7F63-4B9F-9F5C-4B38093EE920}" dt="2022-06-28T14:58:34.665" v="17"/>
          <ac:picMkLst>
            <pc:docMk/>
            <pc:sldMk cId="121924030" sldId="370"/>
            <ac:picMk id="15" creationId="{31BE9233-1D8A-4FCC-B97E-C334C54833A5}"/>
          </ac:picMkLst>
        </pc:picChg>
        <pc:picChg chg="add mod">
          <ac:chgData name="Alona Tsirulnikov" userId="4bbafd77-0cd3-4d60-af1e-94ad4b8daf43" providerId="ADAL" clId="{AF80074B-7F63-4B9F-9F5C-4B38093EE920}" dt="2022-06-28T14:58:34.665" v="17"/>
          <ac:picMkLst>
            <pc:docMk/>
            <pc:sldMk cId="121924030" sldId="370"/>
            <ac:picMk id="19" creationId="{ADC9DA26-37C0-4AE3-90EF-421CD108759D}"/>
          </ac:picMkLst>
        </pc:picChg>
      </pc:sldChg>
      <pc:sldChg chg="ord">
        <pc:chgData name="Alona Tsirulnikov" userId="4bbafd77-0cd3-4d60-af1e-94ad4b8daf43" providerId="ADAL" clId="{AF80074B-7F63-4B9F-9F5C-4B38093EE920}" dt="2022-06-28T15:06:21.222" v="125"/>
        <pc:sldMkLst>
          <pc:docMk/>
          <pc:sldMk cId="1271751967" sldId="377"/>
        </pc:sldMkLst>
      </pc:sldChg>
      <pc:sldChg chg="modSp mod addCm modCm">
        <pc:chgData name="Alona Tsirulnikov" userId="4bbafd77-0cd3-4d60-af1e-94ad4b8daf43" providerId="ADAL" clId="{AF80074B-7F63-4B9F-9F5C-4B38093EE920}" dt="2022-06-28T15:05:20.756" v="119" actId="20577"/>
        <pc:sldMkLst>
          <pc:docMk/>
          <pc:sldMk cId="59942858" sldId="411"/>
        </pc:sldMkLst>
        <pc:spChg chg="mod">
          <ac:chgData name="Alona Tsirulnikov" userId="4bbafd77-0cd3-4d60-af1e-94ad4b8daf43" providerId="ADAL" clId="{AF80074B-7F63-4B9F-9F5C-4B38093EE920}" dt="2022-06-28T15:05:20.756" v="119" actId="20577"/>
          <ac:spMkLst>
            <pc:docMk/>
            <pc:sldMk cId="59942858" sldId="411"/>
            <ac:spMk id="6" creationId="{00000000-0000-0000-0000-000000000000}"/>
          </ac:spMkLst>
        </pc:spChg>
      </pc:sldChg>
      <pc:sldChg chg="addCm modCm">
        <pc:chgData name="Alona Tsirulnikov" userId="4bbafd77-0cd3-4d60-af1e-94ad4b8daf43" providerId="ADAL" clId="{AF80074B-7F63-4B9F-9F5C-4B38093EE920}" dt="2022-06-28T15:01:04.411" v="26"/>
        <pc:sldMkLst>
          <pc:docMk/>
          <pc:sldMk cId="2929246596" sldId="573"/>
        </pc:sldMkLst>
      </pc:sldChg>
      <pc:sldChg chg="modSp mod addCm modCm">
        <pc:chgData name="Alona Tsirulnikov" userId="4bbafd77-0cd3-4d60-af1e-94ad4b8daf43" providerId="ADAL" clId="{AF80074B-7F63-4B9F-9F5C-4B38093EE920}" dt="2022-06-28T15:11:56.401" v="248" actId="6549"/>
        <pc:sldMkLst>
          <pc:docMk/>
          <pc:sldMk cId="1987102102" sldId="578"/>
        </pc:sldMkLst>
        <pc:spChg chg="mod">
          <ac:chgData name="Alona Tsirulnikov" userId="4bbafd77-0cd3-4d60-af1e-94ad4b8daf43" providerId="ADAL" clId="{AF80074B-7F63-4B9F-9F5C-4B38093EE920}" dt="2022-06-28T15:08:52.440" v="154" actId="948"/>
          <ac:spMkLst>
            <pc:docMk/>
            <pc:sldMk cId="1987102102" sldId="578"/>
            <ac:spMk id="8" creationId="{4F1B6406-10BA-4A14-B91A-954ABF5A2A7E}"/>
          </ac:spMkLst>
        </pc:spChg>
        <pc:spChg chg="mod">
          <ac:chgData name="Alona Tsirulnikov" userId="4bbafd77-0cd3-4d60-af1e-94ad4b8daf43" providerId="ADAL" clId="{AF80074B-7F63-4B9F-9F5C-4B38093EE920}" dt="2022-06-28T15:04:11.130" v="70" actId="108"/>
          <ac:spMkLst>
            <pc:docMk/>
            <pc:sldMk cId="1987102102" sldId="578"/>
            <ac:spMk id="17" creationId="{00000000-0000-0000-0000-000000000000}"/>
          </ac:spMkLst>
        </pc:spChg>
        <pc:graphicFrameChg chg="mod modGraphic">
          <ac:chgData name="Alona Tsirulnikov" userId="4bbafd77-0cd3-4d60-af1e-94ad4b8daf43" providerId="ADAL" clId="{AF80074B-7F63-4B9F-9F5C-4B38093EE920}" dt="2022-06-28T15:11:56.401" v="248" actId="6549"/>
          <ac:graphicFrameMkLst>
            <pc:docMk/>
            <pc:sldMk cId="1987102102" sldId="578"/>
            <ac:graphicFrameMk id="5" creationId="{6697B63C-04BE-4CEC-BC50-259981EE1552}"/>
          </ac:graphicFrameMkLst>
        </pc:graphicFrameChg>
      </pc:sldChg>
      <pc:sldChg chg="addCm modCm">
        <pc:chgData name="Alona Tsirulnikov" userId="4bbafd77-0cd3-4d60-af1e-94ad4b8daf43" providerId="ADAL" clId="{AF80074B-7F63-4B9F-9F5C-4B38093EE920}" dt="2022-06-28T14:59:09.825" v="20"/>
        <pc:sldMkLst>
          <pc:docMk/>
          <pc:sldMk cId="3047813440" sldId="581"/>
        </pc:sldMkLst>
      </pc:sldChg>
      <pc:sldChg chg="addCm modCm">
        <pc:chgData name="Alona Tsirulnikov" userId="4bbafd77-0cd3-4d60-af1e-94ad4b8daf43" providerId="ADAL" clId="{AF80074B-7F63-4B9F-9F5C-4B38093EE920}" dt="2022-06-28T14:59:34.825" v="22"/>
        <pc:sldMkLst>
          <pc:docMk/>
          <pc:sldMk cId="1490137544" sldId="582"/>
        </pc:sldMkLst>
      </pc:sldChg>
      <pc:sldChg chg="add addCm modCm">
        <pc:chgData name="Alona Tsirulnikov" userId="4bbafd77-0cd3-4d60-af1e-94ad4b8daf43" providerId="ADAL" clId="{AF80074B-7F63-4B9F-9F5C-4B38093EE920}" dt="2022-06-28T15:00:42.409" v="24"/>
        <pc:sldMkLst>
          <pc:docMk/>
          <pc:sldMk cId="1105733579" sldId="583"/>
        </pc:sldMkLst>
      </pc:sldChg>
      <pc:sldChg chg="add">
        <pc:chgData name="Alona Tsirulnikov" userId="4bbafd77-0cd3-4d60-af1e-94ad4b8daf43" providerId="ADAL" clId="{AF80074B-7F63-4B9F-9F5C-4B38093EE920}" dt="2022-06-28T14:58:17.910" v="13"/>
        <pc:sldMkLst>
          <pc:docMk/>
          <pc:sldMk cId="1577655347" sldId="584"/>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4;&#1514;&#1493;&#1504;&#1497;&#1501;%20&#1493;&#1506;&#1497;&#1489;&#1493;&#1491;&#1497;&#1501;/&#1502;&#1513;&#1493;&#1489;&#1497;&#1501;%20&#1504;&#1502;&#1500;&#1492;/2021/&#1505;&#1491;&#1512;&#1514;%20&#1492;&#1499;&#1513;&#1512;&#1493;&#1514;%20&#1488;&#1493;&#1511;2021-&#1497;&#1504;&#1493;2022/&#1505;&#1497;&#1499;&#1493;&#1502;&#1497;%20&#1489;&#1497;&#1504;&#1497;&#1497;&#1501;%20&#1513;&#1504;&#1513;&#1500;&#1495;&#1493;%20&#1500;&#1488;&#1493;&#1512;&#1489;&#1503;/&#1505;&#1497;&#1499;&#1493;&#1501;%20&#1502;&#1508;&#1490;&#1513;%20&#1513;&#1500;&#1497;&#1513;&#1497;-&#1500;&#1488;&#1493;&#1512;&#1489;&#150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4;&#1514;&#1493;&#1504;&#1497;&#1501;%20&#1493;&#1506;&#1497;&#1489;&#1493;&#1491;&#1497;&#1501;/&#1502;&#1513;&#1493;&#1489;&#1497;&#1501;%20&#1504;&#1502;&#1500;&#1492;/2021/&#1505;&#1491;&#1512;&#1514;%20&#1492;&#1499;&#1513;&#1512;&#1493;&#1514;%20&#1488;&#1493;&#1511;2021-&#1497;&#1504;&#1493;2022/&#1505;&#1497;&#1499;&#1493;&#1502;&#1497;%20&#1489;&#1497;&#1504;&#1497;&#1497;&#1501;%20&#1513;&#1504;&#1513;&#1500;&#1495;&#1493;%20&#1500;&#1488;&#1493;&#1512;&#1489;&#1503;/&#1505;&#1497;&#1499;&#1493;&#1501;%20&#1502;&#1508;&#1490;&#1513;%20&#1513;&#1500;&#1497;&#1513;&#1497;-&#1500;&#1488;&#1493;&#1512;&#1489;&#150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4;&#1514;&#1493;&#1504;&#1497;&#1501;%20&#1493;&#1506;&#1497;&#1489;&#1493;&#1491;&#1497;&#1501;/&#1502;&#1513;&#1493;&#1489;&#1497;&#1501;%20&#1504;&#1502;&#1500;&#1492;/2021/&#1505;&#1491;&#1512;&#1514;%20&#1492;&#1499;&#1513;&#1512;&#1493;&#1514;%20&#1488;&#1493;&#1511;2021-&#1497;&#1504;&#1493;2022/&#1505;&#1497;&#1499;&#1493;&#1502;&#1497;%20&#1489;&#1497;&#1504;&#1497;&#1497;&#1501;%20&#1513;&#1504;&#1513;&#1500;&#1495;&#1493;%20&#1500;&#1488;&#1493;&#1512;&#1489;&#1503;/&#1505;&#1497;&#1499;&#1493;&#1501;%20&#1502;&#1508;&#1490;&#1513;%20&#1513;&#1500;&#1497;&#1513;&#1497;-&#1500;&#1488;&#1493;&#1512;&#1489;&#150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4;&#1514;&#1493;&#1504;&#1497;&#1501;%20&#1493;&#1506;&#1497;&#1489;&#1493;&#1491;&#1497;&#1501;/&#1502;&#1513;&#1493;&#1489;&#1497;&#1501;%20&#1504;&#1502;&#1500;&#1492;/2021/&#1505;&#1491;&#1512;&#1514;%20&#1492;&#1499;&#1513;&#1512;&#1493;&#1514;%20&#1488;&#1493;&#1511;2021-&#1497;&#1504;&#1493;2022/&#1505;&#1497;&#1499;&#1493;&#1502;&#1497;%20&#1489;&#1497;&#1504;&#1497;&#1497;&#1501;%20&#1513;&#1504;&#1513;&#1500;&#1495;&#1493;%20&#1500;&#1488;&#1493;&#1512;&#1489;&#1503;/&#1505;&#1497;&#1499;&#1493;&#1501;%20&#1502;&#1508;&#1490;&#1513;%20&#1513;&#1500;&#1497;&#1513;&#1497;-&#1500;&#1488;&#1493;&#1512;&#1489;&#150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4;&#1514;&#1493;&#1504;&#1497;&#1501;%20&#1493;&#1506;&#1497;&#1489;&#1493;&#1491;&#1497;&#1501;/&#1502;&#1513;&#1493;&#1489;&#1497;&#1501;%20&#1504;&#1502;&#1500;&#1492;/2021/&#1505;&#1491;&#1512;&#1514;%20&#1492;&#1499;&#1513;&#1512;&#1493;&#1514;%20&#1488;&#1493;&#1511;2021-&#1497;&#1504;&#1493;2022/Copy%20of%20&#1513;&#1488;&#1500;&#1493;&#1503;%20&#1502;&#1506;&#1511;&#1489;%20&#1492;&#1499;&#1513;&#1512;&#1493;&#1514;%20-%20&#1514;&#1500;%20&#1488;&#1489;&#1497;&#148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4;&#1514;&#1493;&#1504;&#1497;&#1501;%20&#1493;&#1506;&#1497;&#1489;&#1493;&#1491;&#1497;&#1501;/&#1502;&#1513;&#1493;&#1489;&#1497;&#1501;%20&#1504;&#1502;&#1500;&#1492;/2021/&#1505;&#1491;&#1512;&#1514;%20&#1492;&#1499;&#1513;&#1512;&#1493;&#1514;%20&#1488;&#1493;&#1511;2021-&#1497;&#1504;&#1493;2022/Copy%20of%20&#1513;&#1488;&#1500;&#1493;&#1503;%20&#1502;&#1506;&#1511;&#1489;%20&#1492;&#1499;&#1513;&#1512;&#1493;&#1514;%20-%20&#1514;&#1500;%20&#1488;&#1489;&#1497;&#1489;.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4;&#1514;&#1493;&#1504;&#1497;&#1501;%20&#1493;&#1506;&#1497;&#1489;&#1493;&#1491;&#1497;&#1501;/&#1502;&#1513;&#1493;&#1489;&#1497;&#1501;%20&#1504;&#1502;&#1500;&#1492;/2021/&#1505;&#1491;&#1512;&#1514;%20&#1492;&#1499;&#1513;&#1512;&#1493;&#1514;%20&#1488;&#1493;&#1511;2021-&#1497;&#1504;&#1493;2022/Copy%20of%20&#1513;&#1488;&#1500;&#1493;&#1503;%20&#1502;&#1506;&#1511;&#1489;%20&#1492;&#1499;&#1513;&#1512;&#1493;&#1514;%20-%20&#1514;&#1500;%20&#1488;&#1489;&#1497;&#1489;.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cet365.sharepoint.com/sites/portal/evaluation/nihul/urban%2095/&#1504;&#1514;&#1493;&#1504;&#1497;&#1501;%20&#1493;&#1506;&#1497;&#1489;&#1493;&#1491;&#1497;&#1501;/&#1502;&#1513;&#1493;&#1489;&#1497;&#1501;%20&#1504;&#1502;&#1500;&#1492;/2021/&#1505;&#1491;&#1512;&#1514;%20&#1492;&#1499;&#1513;&#1512;&#1493;&#1514;%20&#1488;&#1493;&#1511;2021-&#1497;&#1504;&#1493;2022/Copy%20of%20&#1513;&#1488;&#1500;&#1493;&#1503;%20&#1502;&#1506;&#1511;&#1489;%20&#1492;&#1499;&#1513;&#1512;&#1493;&#1514;%20-%20&#1514;&#1500;%20&#1488;&#1489;&#1497;&#1489;.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lvl="1" algn="ctr" rtl="1">
              <a:defRPr sz="900" b="0" i="0" u="none" strike="noStrike" kern="1200" spc="0" baseline="0">
                <a:solidFill>
                  <a:sysClr val="windowText" lastClr="000000">
                    <a:lumMod val="65000"/>
                    <a:lumOff val="35000"/>
                  </a:sysClr>
                </a:solidFill>
                <a:latin typeface="+mn-lt"/>
                <a:ea typeface="+mn-ea"/>
                <a:cs typeface="+mn-cs"/>
              </a:defRPr>
            </a:pPr>
            <a:r>
              <a:rPr lang="he-IL" sz="900"/>
              <a:t>מפגש שלישי</a:t>
            </a:r>
          </a:p>
          <a:p>
            <a:pPr lvl="1" algn="ctr" rtl="1">
              <a:defRPr sz="900">
                <a:solidFill>
                  <a:sysClr val="windowText" lastClr="000000">
                    <a:lumMod val="65000"/>
                    <a:lumOff val="35000"/>
                  </a:sysClr>
                </a:solidFill>
              </a:defRPr>
            </a:pPr>
            <a:r>
              <a:rPr lang="en-US" sz="900"/>
              <a:t>N=25</a:t>
            </a:r>
          </a:p>
        </c:rich>
      </c:tx>
      <c:layout/>
      <c:overlay val="0"/>
      <c:spPr>
        <a:noFill/>
        <a:ln>
          <a:noFill/>
        </a:ln>
        <a:effectLst/>
      </c:spPr>
      <c:txPr>
        <a:bodyPr rot="0" spcFirstLastPara="1" vertOverflow="ellipsis" vert="horz" wrap="square" anchor="ctr" anchorCtr="1"/>
        <a:lstStyle/>
        <a:p>
          <a:pPr lvl="1" algn="ctr" rtl="1">
            <a:defRPr sz="9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stacked"/>
        <c:varyColors val="0"/>
        <c:ser>
          <c:idx val="0"/>
          <c:order val="0"/>
          <c:tx>
            <c:strRef>
              <c:f>התפלגויות!$L$127</c:f>
              <c:strCache>
                <c:ptCount val="1"/>
                <c:pt idx="0">
                  <c:v>במידה מועטה</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התפלגויות!$M$126:$P$126</c:f>
              <c:strCache>
                <c:ptCount val="4"/>
                <c:pt idx="0">
                  <c:v>אדום</c:v>
                </c:pt>
                <c:pt idx="1">
                  <c:v>ירוק</c:v>
                </c:pt>
                <c:pt idx="2">
                  <c:v>כחול</c:v>
                </c:pt>
                <c:pt idx="3">
                  <c:v>צהוב</c:v>
                </c:pt>
              </c:strCache>
            </c:strRef>
          </c:cat>
          <c:val>
            <c:numRef>
              <c:f>התפלגויות!$M$127:$P$127</c:f>
              <c:numCache>
                <c:formatCode>General</c:formatCode>
                <c:ptCount val="4"/>
                <c:pt idx="2">
                  <c:v>1</c:v>
                </c:pt>
              </c:numCache>
            </c:numRef>
          </c:val>
          <c:extLst xmlns:c16r2="http://schemas.microsoft.com/office/drawing/2015/06/chart">
            <c:ext xmlns:c16="http://schemas.microsoft.com/office/drawing/2014/chart" uri="{C3380CC4-5D6E-409C-BE32-E72D297353CC}">
              <c16:uniqueId val="{00000000-FF3A-421D-909A-8CD68E1A7E2B}"/>
            </c:ext>
          </c:extLst>
        </c:ser>
        <c:ser>
          <c:idx val="1"/>
          <c:order val="1"/>
          <c:tx>
            <c:strRef>
              <c:f>התפלגויות!$L$128</c:f>
              <c:strCache>
                <c:ptCount val="1"/>
                <c:pt idx="0">
                  <c:v>במידה בינונית</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התפלגויות!$M$126:$P$126</c:f>
              <c:strCache>
                <c:ptCount val="4"/>
                <c:pt idx="0">
                  <c:v>אדום</c:v>
                </c:pt>
                <c:pt idx="1">
                  <c:v>ירוק</c:v>
                </c:pt>
                <c:pt idx="2">
                  <c:v>כחול</c:v>
                </c:pt>
                <c:pt idx="3">
                  <c:v>צהוב</c:v>
                </c:pt>
              </c:strCache>
            </c:strRef>
          </c:cat>
          <c:val>
            <c:numRef>
              <c:f>התפלגויות!$M$128:$P$128</c:f>
              <c:numCache>
                <c:formatCode>General</c:formatCode>
                <c:ptCount val="4"/>
                <c:pt idx="1">
                  <c:v>1</c:v>
                </c:pt>
              </c:numCache>
            </c:numRef>
          </c:val>
          <c:extLst xmlns:c16r2="http://schemas.microsoft.com/office/drawing/2015/06/chart">
            <c:ext xmlns:c16="http://schemas.microsoft.com/office/drawing/2014/chart" uri="{C3380CC4-5D6E-409C-BE32-E72D297353CC}">
              <c16:uniqueId val="{00000001-FF3A-421D-909A-8CD68E1A7E2B}"/>
            </c:ext>
          </c:extLst>
        </c:ser>
        <c:ser>
          <c:idx val="2"/>
          <c:order val="2"/>
          <c:tx>
            <c:strRef>
              <c:f>התפלגויות!$L$129</c:f>
              <c:strCache>
                <c:ptCount val="1"/>
                <c:pt idx="0">
                  <c:v>במידה רבה</c:v>
                </c:pt>
              </c:strCache>
            </c:strRef>
          </c:tx>
          <c:spPr>
            <a:solidFill>
              <a:srgbClr val="FF999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התפלגויות!$M$126:$P$126</c:f>
              <c:strCache>
                <c:ptCount val="4"/>
                <c:pt idx="0">
                  <c:v>אדום</c:v>
                </c:pt>
                <c:pt idx="1">
                  <c:v>ירוק</c:v>
                </c:pt>
                <c:pt idx="2">
                  <c:v>כחול</c:v>
                </c:pt>
                <c:pt idx="3">
                  <c:v>צהוב</c:v>
                </c:pt>
              </c:strCache>
            </c:strRef>
          </c:cat>
          <c:val>
            <c:numRef>
              <c:f>התפלגויות!$M$129:$P$129</c:f>
              <c:numCache>
                <c:formatCode>General</c:formatCode>
                <c:ptCount val="4"/>
                <c:pt idx="0">
                  <c:v>1</c:v>
                </c:pt>
                <c:pt idx="1">
                  <c:v>1</c:v>
                </c:pt>
                <c:pt idx="2">
                  <c:v>2</c:v>
                </c:pt>
                <c:pt idx="3">
                  <c:v>1</c:v>
                </c:pt>
              </c:numCache>
            </c:numRef>
          </c:val>
          <c:extLst xmlns:c16r2="http://schemas.microsoft.com/office/drawing/2015/06/chart">
            <c:ext xmlns:c16="http://schemas.microsoft.com/office/drawing/2014/chart" uri="{C3380CC4-5D6E-409C-BE32-E72D297353CC}">
              <c16:uniqueId val="{00000002-FF3A-421D-909A-8CD68E1A7E2B}"/>
            </c:ext>
          </c:extLst>
        </c:ser>
        <c:ser>
          <c:idx val="3"/>
          <c:order val="3"/>
          <c:tx>
            <c:strRef>
              <c:f>התפלגויות!$L$130</c:f>
              <c:strCache>
                <c:ptCount val="1"/>
                <c:pt idx="0">
                  <c:v>במידה רבה מאוד</c:v>
                </c:pt>
              </c:strCache>
            </c:strRef>
          </c:tx>
          <c:spPr>
            <a:solidFill>
              <a:srgbClr val="FF757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התפלגויות!$M$126:$P$126</c:f>
              <c:strCache>
                <c:ptCount val="4"/>
                <c:pt idx="0">
                  <c:v>אדום</c:v>
                </c:pt>
                <c:pt idx="1">
                  <c:v>ירוק</c:v>
                </c:pt>
                <c:pt idx="2">
                  <c:v>כחול</c:v>
                </c:pt>
                <c:pt idx="3">
                  <c:v>צהוב</c:v>
                </c:pt>
              </c:strCache>
            </c:strRef>
          </c:cat>
          <c:val>
            <c:numRef>
              <c:f>התפלגויות!$M$130:$P$130</c:f>
              <c:numCache>
                <c:formatCode>General</c:formatCode>
                <c:ptCount val="4"/>
                <c:pt idx="0">
                  <c:v>3</c:v>
                </c:pt>
                <c:pt idx="1">
                  <c:v>5</c:v>
                </c:pt>
                <c:pt idx="2">
                  <c:v>5</c:v>
                </c:pt>
                <c:pt idx="3">
                  <c:v>5</c:v>
                </c:pt>
              </c:numCache>
            </c:numRef>
          </c:val>
          <c:extLst xmlns:c16r2="http://schemas.microsoft.com/office/drawing/2015/06/chart">
            <c:ext xmlns:c16="http://schemas.microsoft.com/office/drawing/2014/chart" uri="{C3380CC4-5D6E-409C-BE32-E72D297353CC}">
              <c16:uniqueId val="{00000003-FF3A-421D-909A-8CD68E1A7E2B}"/>
            </c:ext>
          </c:extLst>
        </c:ser>
        <c:dLbls>
          <c:dLblPos val="ctr"/>
          <c:showLegendKey val="0"/>
          <c:showVal val="1"/>
          <c:showCatName val="0"/>
          <c:showSerName val="0"/>
          <c:showPercent val="0"/>
          <c:showBubbleSize val="0"/>
        </c:dLbls>
        <c:gapWidth val="150"/>
        <c:overlap val="100"/>
        <c:axId val="1907290336"/>
        <c:axId val="1907296864"/>
      </c:barChart>
      <c:catAx>
        <c:axId val="1907290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07296864"/>
        <c:crosses val="autoZero"/>
        <c:auto val="1"/>
        <c:lblAlgn val="ctr"/>
        <c:lblOffset val="100"/>
        <c:noMultiLvlLbl val="0"/>
      </c:catAx>
      <c:valAx>
        <c:axId val="1907296864"/>
        <c:scaling>
          <c:orientation val="minMax"/>
          <c:max val="12"/>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907290336"/>
        <c:crosses val="autoZero"/>
        <c:crossBetween val="between"/>
      </c:valAx>
      <c:spPr>
        <a:noFill/>
        <a:ln>
          <a:noFill/>
        </a:ln>
        <a:effectLst/>
      </c:spPr>
    </c:plotArea>
    <c:plotVisOnly val="1"/>
    <c:dispBlanksAs val="gap"/>
    <c:showDLblsOverMax val="0"/>
  </c:chart>
  <c:spPr>
    <a:solidFill>
      <a:schemeClr val="bg1"/>
    </a:solidFill>
    <a:ln w="28575" cap="flat" cmpd="sng" algn="ctr">
      <a:solidFill>
        <a:srgbClr val="002060"/>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lvl="1" algn="ctr" rtl="1">
              <a:defRPr sz="800" b="0" i="0" u="none" strike="noStrike" kern="1200" spc="0" baseline="0">
                <a:solidFill>
                  <a:sysClr val="windowText" lastClr="000000">
                    <a:lumMod val="65000"/>
                    <a:lumOff val="35000"/>
                  </a:sysClr>
                </a:solidFill>
                <a:latin typeface="+mn-lt"/>
                <a:ea typeface="+mn-ea"/>
                <a:cs typeface="+mn-cs"/>
              </a:defRPr>
            </a:pPr>
            <a:r>
              <a:rPr lang="he-IL" sz="800"/>
              <a:t>מפגש שלישי - שיוך קבוצות</a:t>
            </a:r>
            <a:r>
              <a:rPr lang="he-IL" sz="800" baseline="0"/>
              <a:t> קודם (להשוואה)</a:t>
            </a:r>
            <a:endParaRPr lang="he-IL" sz="800"/>
          </a:p>
          <a:p>
            <a:pPr lvl="1" algn="ctr" rtl="1">
              <a:defRPr sz="800">
                <a:solidFill>
                  <a:sysClr val="windowText" lastClr="000000">
                    <a:lumMod val="65000"/>
                    <a:lumOff val="35000"/>
                  </a:sysClr>
                </a:solidFill>
              </a:defRPr>
            </a:pPr>
            <a:r>
              <a:rPr lang="en-US" sz="800"/>
              <a:t>N=25</a:t>
            </a:r>
          </a:p>
        </c:rich>
      </c:tx>
      <c:layout/>
      <c:overlay val="0"/>
      <c:spPr>
        <a:noFill/>
        <a:ln>
          <a:noFill/>
        </a:ln>
        <a:effectLst/>
      </c:spPr>
      <c:txPr>
        <a:bodyPr rot="0" spcFirstLastPara="1" vertOverflow="ellipsis" vert="horz" wrap="square" anchor="ctr" anchorCtr="1"/>
        <a:lstStyle/>
        <a:p>
          <a:pPr lvl="1" algn="ctr" rtl="1">
            <a:defRPr sz="8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stacked"/>
        <c:varyColors val="0"/>
        <c:ser>
          <c:idx val="0"/>
          <c:order val="0"/>
          <c:tx>
            <c:strRef>
              <c:f>התפלגויות!$Z$127</c:f>
              <c:strCache>
                <c:ptCount val="1"/>
                <c:pt idx="0">
                  <c:v>במידה מועטה</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התפלגויות!$AA$126:$AE$126</c:f>
              <c:strCache>
                <c:ptCount val="5"/>
                <c:pt idx="0">
                  <c:v>אדום</c:v>
                </c:pt>
                <c:pt idx="1">
                  <c:v>ירוק</c:v>
                </c:pt>
                <c:pt idx="2">
                  <c:v>כחול</c:v>
                </c:pt>
                <c:pt idx="3">
                  <c:v>צהוב</c:v>
                </c:pt>
                <c:pt idx="4">
                  <c:v>לא ידוע</c:v>
                </c:pt>
              </c:strCache>
            </c:strRef>
          </c:cat>
          <c:val>
            <c:numRef>
              <c:f>התפלגויות!$AA$127:$AE$127</c:f>
              <c:numCache>
                <c:formatCode>General</c:formatCode>
                <c:ptCount val="5"/>
                <c:pt idx="3">
                  <c:v>1</c:v>
                </c:pt>
              </c:numCache>
            </c:numRef>
          </c:val>
          <c:extLst xmlns:c16r2="http://schemas.microsoft.com/office/drawing/2015/06/chart">
            <c:ext xmlns:c16="http://schemas.microsoft.com/office/drawing/2014/chart" uri="{C3380CC4-5D6E-409C-BE32-E72D297353CC}">
              <c16:uniqueId val="{00000000-5919-4162-B4B3-AC45208C36EA}"/>
            </c:ext>
          </c:extLst>
        </c:ser>
        <c:ser>
          <c:idx val="1"/>
          <c:order val="1"/>
          <c:tx>
            <c:strRef>
              <c:f>התפלגויות!$Z$128</c:f>
              <c:strCache>
                <c:ptCount val="1"/>
                <c:pt idx="0">
                  <c:v>במידה בינונית</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התפלגויות!$AA$126:$AE$126</c:f>
              <c:strCache>
                <c:ptCount val="5"/>
                <c:pt idx="0">
                  <c:v>אדום</c:v>
                </c:pt>
                <c:pt idx="1">
                  <c:v>ירוק</c:v>
                </c:pt>
                <c:pt idx="2">
                  <c:v>כחול</c:v>
                </c:pt>
                <c:pt idx="3">
                  <c:v>צהוב</c:v>
                </c:pt>
                <c:pt idx="4">
                  <c:v>לא ידוע</c:v>
                </c:pt>
              </c:strCache>
            </c:strRef>
          </c:cat>
          <c:val>
            <c:numRef>
              <c:f>התפלגויות!$AA$128:$AE$128</c:f>
              <c:numCache>
                <c:formatCode>General</c:formatCode>
                <c:ptCount val="5"/>
                <c:pt idx="0">
                  <c:v>1</c:v>
                </c:pt>
              </c:numCache>
            </c:numRef>
          </c:val>
          <c:extLst xmlns:c16r2="http://schemas.microsoft.com/office/drawing/2015/06/chart">
            <c:ext xmlns:c16="http://schemas.microsoft.com/office/drawing/2014/chart" uri="{C3380CC4-5D6E-409C-BE32-E72D297353CC}">
              <c16:uniqueId val="{00000001-5919-4162-B4B3-AC45208C36EA}"/>
            </c:ext>
          </c:extLst>
        </c:ser>
        <c:ser>
          <c:idx val="2"/>
          <c:order val="2"/>
          <c:tx>
            <c:strRef>
              <c:f>התפלגויות!$Z$129</c:f>
              <c:strCache>
                <c:ptCount val="1"/>
                <c:pt idx="0">
                  <c:v>במידה רבה</c:v>
                </c:pt>
              </c:strCache>
            </c:strRef>
          </c:tx>
          <c:spPr>
            <a:solidFill>
              <a:srgbClr val="FF999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התפלגויות!$AA$126:$AE$126</c:f>
              <c:strCache>
                <c:ptCount val="5"/>
                <c:pt idx="0">
                  <c:v>אדום</c:v>
                </c:pt>
                <c:pt idx="1">
                  <c:v>ירוק</c:v>
                </c:pt>
                <c:pt idx="2">
                  <c:v>כחול</c:v>
                </c:pt>
                <c:pt idx="3">
                  <c:v>צהוב</c:v>
                </c:pt>
                <c:pt idx="4">
                  <c:v>לא ידוע</c:v>
                </c:pt>
              </c:strCache>
            </c:strRef>
          </c:cat>
          <c:val>
            <c:numRef>
              <c:f>התפלגויות!$AA$129:$AE$129</c:f>
              <c:numCache>
                <c:formatCode>General</c:formatCode>
                <c:ptCount val="5"/>
                <c:pt idx="0">
                  <c:v>1</c:v>
                </c:pt>
                <c:pt idx="1">
                  <c:v>2</c:v>
                </c:pt>
                <c:pt idx="2">
                  <c:v>1</c:v>
                </c:pt>
                <c:pt idx="3">
                  <c:v>1</c:v>
                </c:pt>
              </c:numCache>
            </c:numRef>
          </c:val>
          <c:extLst xmlns:c16r2="http://schemas.microsoft.com/office/drawing/2015/06/chart">
            <c:ext xmlns:c16="http://schemas.microsoft.com/office/drawing/2014/chart" uri="{C3380CC4-5D6E-409C-BE32-E72D297353CC}">
              <c16:uniqueId val="{00000002-5919-4162-B4B3-AC45208C36EA}"/>
            </c:ext>
          </c:extLst>
        </c:ser>
        <c:ser>
          <c:idx val="3"/>
          <c:order val="3"/>
          <c:tx>
            <c:strRef>
              <c:f>התפלגויות!$Z$130</c:f>
              <c:strCache>
                <c:ptCount val="1"/>
                <c:pt idx="0">
                  <c:v>במידה רבה מאוד</c:v>
                </c:pt>
              </c:strCache>
            </c:strRef>
          </c:tx>
          <c:spPr>
            <a:solidFill>
              <a:srgbClr val="FF757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התפלגויות!$AA$126:$AE$126</c:f>
              <c:strCache>
                <c:ptCount val="5"/>
                <c:pt idx="0">
                  <c:v>אדום</c:v>
                </c:pt>
                <c:pt idx="1">
                  <c:v>ירוק</c:v>
                </c:pt>
                <c:pt idx="2">
                  <c:v>כחול</c:v>
                </c:pt>
                <c:pt idx="3">
                  <c:v>צהוב</c:v>
                </c:pt>
                <c:pt idx="4">
                  <c:v>לא ידוע</c:v>
                </c:pt>
              </c:strCache>
            </c:strRef>
          </c:cat>
          <c:val>
            <c:numRef>
              <c:f>התפלגויות!$AA$130:$AE$130</c:f>
              <c:numCache>
                <c:formatCode>General</c:formatCode>
                <c:ptCount val="5"/>
                <c:pt idx="0">
                  <c:v>2</c:v>
                </c:pt>
                <c:pt idx="1">
                  <c:v>2</c:v>
                </c:pt>
                <c:pt idx="2">
                  <c:v>7</c:v>
                </c:pt>
                <c:pt idx="3">
                  <c:v>3</c:v>
                </c:pt>
                <c:pt idx="4">
                  <c:v>4</c:v>
                </c:pt>
              </c:numCache>
            </c:numRef>
          </c:val>
          <c:extLst xmlns:c16r2="http://schemas.microsoft.com/office/drawing/2015/06/chart">
            <c:ext xmlns:c16="http://schemas.microsoft.com/office/drawing/2014/chart" uri="{C3380CC4-5D6E-409C-BE32-E72D297353CC}">
              <c16:uniqueId val="{00000003-5919-4162-B4B3-AC45208C36EA}"/>
            </c:ext>
          </c:extLst>
        </c:ser>
        <c:dLbls>
          <c:dLblPos val="ctr"/>
          <c:showLegendKey val="0"/>
          <c:showVal val="1"/>
          <c:showCatName val="0"/>
          <c:showSerName val="0"/>
          <c:showPercent val="0"/>
          <c:showBubbleSize val="0"/>
        </c:dLbls>
        <c:gapWidth val="150"/>
        <c:overlap val="100"/>
        <c:axId val="1907288704"/>
        <c:axId val="1907289248"/>
      </c:barChart>
      <c:catAx>
        <c:axId val="1907288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07289248"/>
        <c:crosses val="autoZero"/>
        <c:auto val="1"/>
        <c:lblAlgn val="ctr"/>
        <c:lblOffset val="100"/>
        <c:noMultiLvlLbl val="0"/>
      </c:catAx>
      <c:valAx>
        <c:axId val="1907289248"/>
        <c:scaling>
          <c:orientation val="minMax"/>
          <c:max val="12"/>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907288704"/>
        <c:crosses val="autoZero"/>
        <c:crossBetween val="between"/>
      </c:valAx>
      <c:spPr>
        <a:noFill/>
        <a:ln>
          <a:noFill/>
        </a:ln>
        <a:effectLst/>
      </c:spPr>
    </c:plotArea>
    <c:plotVisOnly val="1"/>
    <c:dispBlanksAs val="gap"/>
    <c:showDLblsOverMax val="0"/>
  </c:chart>
  <c:spPr>
    <a:solidFill>
      <a:schemeClr val="bg2"/>
    </a:solidFill>
    <a:ln w="28575" cap="flat" cmpd="sng" algn="ctr">
      <a:solidFill>
        <a:schemeClr val="bg1">
          <a:lumMod val="6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lvl="1" algn="ctr" rtl="1">
              <a:defRPr sz="900" b="0" i="0" u="none" strike="noStrike" kern="1200" spc="0" baseline="0">
                <a:solidFill>
                  <a:sysClr val="windowText" lastClr="000000">
                    <a:lumMod val="65000"/>
                    <a:lumOff val="35000"/>
                  </a:sysClr>
                </a:solidFill>
                <a:latin typeface="+mn-lt"/>
                <a:ea typeface="+mn-ea"/>
                <a:cs typeface="+mn-cs"/>
              </a:defRPr>
            </a:pPr>
            <a:r>
              <a:rPr lang="he-IL" sz="900"/>
              <a:t>מפגש שני</a:t>
            </a:r>
          </a:p>
          <a:p>
            <a:pPr lvl="1" algn="ctr" rtl="1">
              <a:defRPr sz="900">
                <a:solidFill>
                  <a:sysClr val="windowText" lastClr="000000">
                    <a:lumMod val="65000"/>
                    <a:lumOff val="35000"/>
                  </a:sysClr>
                </a:solidFill>
              </a:defRPr>
            </a:pPr>
            <a:r>
              <a:rPr lang="en-US" sz="900"/>
              <a:t>N=29</a:t>
            </a:r>
          </a:p>
        </c:rich>
      </c:tx>
      <c:layout/>
      <c:overlay val="0"/>
      <c:spPr>
        <a:noFill/>
        <a:ln>
          <a:noFill/>
        </a:ln>
        <a:effectLst/>
      </c:spPr>
      <c:txPr>
        <a:bodyPr rot="0" spcFirstLastPara="1" vertOverflow="ellipsis" vert="horz" wrap="square" anchor="ctr" anchorCtr="1"/>
        <a:lstStyle/>
        <a:p>
          <a:pPr lvl="1" algn="ctr" rtl="1">
            <a:defRPr sz="9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stacked"/>
        <c:varyColors val="0"/>
        <c:ser>
          <c:idx val="0"/>
          <c:order val="0"/>
          <c:tx>
            <c:strRef>
              <c:f>'https://cet365.sharepoint.com/sites/portal/evaluation/nihul/urban 95/נתונים ועיבודים/משובים נמלה/2021/סדרת הכשרות אוק2021-ינו2022/סיכומי ביניים שנשלחו לאורבן/[סיכום מפגש שני - לאורבן.xlsx]התפלגויות'!$L$126</c:f>
              <c:strCache>
                <c:ptCount val="1"/>
                <c:pt idx="0">
                  <c:v>במידה מועטה</c:v>
                </c:pt>
              </c:strCache>
            </c:strRef>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[1]התפלגויות!$M$125:$P$125</c:f>
              <c:strCache>
                <c:ptCount val="4"/>
                <c:pt idx="0">
                  <c:v>אדום</c:v>
                </c:pt>
                <c:pt idx="1">
                  <c:v>ירוק</c:v>
                </c:pt>
                <c:pt idx="2">
                  <c:v>כחול</c:v>
                </c:pt>
                <c:pt idx="3">
                  <c:v>צהוב</c:v>
                </c:pt>
              </c:strCache>
            </c:strRef>
          </c:cat>
          <c:val>
            <c:numRef>
              <c:f>[1]התפלגויות!$M$126:$P$126</c:f>
              <c:numCache>
                <c:formatCode>General</c:formatCode>
                <c:ptCount val="4"/>
                <c:pt idx="3">
                  <c:v>1</c:v>
                </c:pt>
              </c:numCache>
            </c:numRef>
          </c:val>
          <c:extLst xmlns:c16r2="http://schemas.microsoft.com/office/drawing/2015/06/chart">
            <c:ext xmlns:c16="http://schemas.microsoft.com/office/drawing/2014/chart" uri="{C3380CC4-5D6E-409C-BE32-E72D297353CC}">
              <c16:uniqueId val="{00000000-D0E1-40A5-95B3-C280702AA728}"/>
            </c:ext>
          </c:extLst>
        </c:ser>
        <c:ser>
          <c:idx val="1"/>
          <c:order val="1"/>
          <c:tx>
            <c:strRef>
              <c:f>'https://cet365.sharepoint.com/sites/portal/evaluation/nihul/urban 95/נתונים ועיבודים/משובים נמלה/2021/סדרת הכשרות אוק2021-ינו2022/סיכומי ביניים שנשלחו לאורבן/[סיכום מפגש שני - לאורבן.xlsx]התפלגויות'!$L$127</c:f>
              <c:strCache>
                <c:ptCount val="1"/>
                <c:pt idx="0">
                  <c:v>במידה רבה</c:v>
                </c:pt>
              </c:strCache>
            </c:strRef>
          </c:tx>
          <c:spPr>
            <a:solidFill>
              <a:srgbClr val="FF999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[1]התפלגויות!$M$125:$P$125</c:f>
              <c:strCache>
                <c:ptCount val="4"/>
                <c:pt idx="0">
                  <c:v>אדום</c:v>
                </c:pt>
                <c:pt idx="1">
                  <c:v>ירוק</c:v>
                </c:pt>
                <c:pt idx="2">
                  <c:v>כחול</c:v>
                </c:pt>
                <c:pt idx="3">
                  <c:v>צהוב</c:v>
                </c:pt>
              </c:strCache>
            </c:strRef>
          </c:cat>
          <c:val>
            <c:numRef>
              <c:f>[1]התפלגויות!$M$127:$P$127</c:f>
              <c:numCache>
                <c:formatCode>General</c:formatCode>
                <c:ptCount val="4"/>
                <c:pt idx="0">
                  <c:v>2</c:v>
                </c:pt>
                <c:pt idx="1">
                  <c:v>1</c:v>
                </c:pt>
                <c:pt idx="2">
                  <c:v>2</c:v>
                </c:pt>
                <c:pt idx="3">
                  <c:v>1</c:v>
                </c:pt>
              </c:numCache>
            </c:numRef>
          </c:val>
          <c:extLst xmlns:c16r2="http://schemas.microsoft.com/office/drawing/2015/06/chart">
            <c:ext xmlns:c16="http://schemas.microsoft.com/office/drawing/2014/chart" uri="{C3380CC4-5D6E-409C-BE32-E72D297353CC}">
              <c16:uniqueId val="{00000001-D0E1-40A5-95B3-C280702AA728}"/>
            </c:ext>
          </c:extLst>
        </c:ser>
        <c:ser>
          <c:idx val="2"/>
          <c:order val="2"/>
          <c:tx>
            <c:strRef>
              <c:f>'https://cet365.sharepoint.com/sites/portal/evaluation/nihul/urban 95/נתונים ועיבודים/משובים נמלה/2021/סדרת הכשרות אוק2021-ינו2022/סיכומי ביניים שנשלחו לאורבן/[סיכום מפגש שני - לאורבן.xlsx]התפלגויות'!$L$128</c:f>
              <c:strCache>
                <c:ptCount val="1"/>
                <c:pt idx="0">
                  <c:v>במידה רבה מאוד</c:v>
                </c:pt>
              </c:strCache>
            </c:strRef>
          </c:tx>
          <c:spPr>
            <a:solidFill>
              <a:srgbClr val="FF757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[1]התפלגויות!$M$125:$P$125</c:f>
              <c:strCache>
                <c:ptCount val="4"/>
                <c:pt idx="0">
                  <c:v>אדום</c:v>
                </c:pt>
                <c:pt idx="1">
                  <c:v>ירוק</c:v>
                </c:pt>
                <c:pt idx="2">
                  <c:v>כחול</c:v>
                </c:pt>
                <c:pt idx="3">
                  <c:v>צהוב</c:v>
                </c:pt>
              </c:strCache>
            </c:strRef>
          </c:cat>
          <c:val>
            <c:numRef>
              <c:f>[1]התפלגויות!$M$128:$P$128</c:f>
              <c:numCache>
                <c:formatCode>General</c:formatCode>
                <c:ptCount val="4"/>
                <c:pt idx="0">
                  <c:v>3</c:v>
                </c:pt>
                <c:pt idx="1">
                  <c:v>5</c:v>
                </c:pt>
                <c:pt idx="2">
                  <c:v>6</c:v>
                </c:pt>
                <c:pt idx="3">
                  <c:v>8</c:v>
                </c:pt>
              </c:numCache>
            </c:numRef>
          </c:val>
          <c:extLst xmlns:c16r2="http://schemas.microsoft.com/office/drawing/2015/06/chart">
            <c:ext xmlns:c16="http://schemas.microsoft.com/office/drawing/2014/chart" uri="{C3380CC4-5D6E-409C-BE32-E72D297353CC}">
              <c16:uniqueId val="{00000002-D0E1-40A5-95B3-C280702AA728}"/>
            </c:ext>
          </c:extLst>
        </c:ser>
        <c:dLbls>
          <c:dLblPos val="ctr"/>
          <c:showLegendKey val="0"/>
          <c:showVal val="1"/>
          <c:showCatName val="0"/>
          <c:showSerName val="0"/>
          <c:showPercent val="0"/>
          <c:showBubbleSize val="0"/>
        </c:dLbls>
        <c:gapWidth val="150"/>
        <c:overlap val="100"/>
        <c:axId val="1907284352"/>
        <c:axId val="1907291968"/>
      </c:barChart>
      <c:catAx>
        <c:axId val="1907284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07291968"/>
        <c:crosses val="autoZero"/>
        <c:auto val="1"/>
        <c:lblAlgn val="ctr"/>
        <c:lblOffset val="100"/>
        <c:noMultiLvlLbl val="0"/>
      </c:catAx>
      <c:valAx>
        <c:axId val="190729196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907284352"/>
        <c:crosses val="autoZero"/>
        <c:crossBetween val="between"/>
      </c:valAx>
      <c:spPr>
        <a:noFill/>
        <a:ln>
          <a:noFill/>
        </a:ln>
        <a:effectLst/>
      </c:spPr>
    </c:plotArea>
    <c:plotVisOnly val="1"/>
    <c:dispBlanksAs val="gap"/>
    <c:showDLblsOverMax val="0"/>
  </c:chart>
  <c:spPr>
    <a:solidFill>
      <a:schemeClr val="bg2"/>
    </a:solidFill>
    <a:ln w="28575" cap="flat" cmpd="sng" algn="ctr">
      <a:solidFill>
        <a:schemeClr val="bg1">
          <a:lumMod val="6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900" b="0" i="0" u="none" strike="noStrike" kern="1200" spc="0" baseline="0">
                <a:solidFill>
                  <a:schemeClr val="tx1">
                    <a:lumMod val="65000"/>
                    <a:lumOff val="35000"/>
                  </a:schemeClr>
                </a:solidFill>
                <a:latin typeface="+mn-lt"/>
                <a:ea typeface="+mn-ea"/>
                <a:cs typeface="+mn-cs"/>
              </a:defRPr>
            </a:pPr>
            <a:r>
              <a:rPr lang="he-IL" sz="900"/>
              <a:t>מפגש</a:t>
            </a:r>
            <a:r>
              <a:rPr lang="he-IL" sz="900" baseline="0"/>
              <a:t> ראשון</a:t>
            </a:r>
          </a:p>
          <a:p>
            <a:pPr>
              <a:defRPr sz="900"/>
            </a:pPr>
            <a:r>
              <a:rPr lang="en-US" sz="900" baseline="0"/>
              <a:t>N=37</a:t>
            </a:r>
            <a:endParaRPr lang="en-US" sz="900"/>
          </a:p>
        </c:rich>
      </c:tx>
      <c:layout/>
      <c:overlay val="0"/>
      <c:spPr>
        <a:noFill/>
        <a:ln>
          <a:noFill/>
        </a:ln>
        <a:effectLst/>
      </c:spPr>
      <c:txPr>
        <a:bodyPr rot="0" spcFirstLastPara="1" vertOverflow="ellipsis" vert="horz" wrap="square" anchor="ctr" anchorCtr="1"/>
        <a:lstStyle/>
        <a:p>
          <a:pPr>
            <a:defRPr sz="9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'https://cet365.sharepoint.com/sites/portal/evaluation/nihul/urban 95/נתונים ועיבודים/משובים נמלה/2021/סדרת הכשרות אוק2021-ינו2022/סיכומי ביניים שנשלחו לאורבן/[אורבן- סיכום מפגש ראשון.xlsx]סיכום מפגש 1'!$J$27</c:f>
              <c:strCache>
                <c:ptCount val="1"/>
                <c:pt idx="0">
                  <c:v>במידה בינונית</c:v>
                </c:pt>
              </c:strCache>
            </c:strRef>
          </c:tx>
          <c:spPr>
            <a:solidFill>
              <a:srgbClr val="FFCC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'[1]סיכום מפגש 1'!$K$26:$N$26</c:f>
              <c:strCache>
                <c:ptCount val="4"/>
                <c:pt idx="0">
                  <c:v>אדום</c:v>
                </c:pt>
                <c:pt idx="1">
                  <c:v>ירוק</c:v>
                </c:pt>
                <c:pt idx="2">
                  <c:v>כחול</c:v>
                </c:pt>
                <c:pt idx="3">
                  <c:v>צהוב</c:v>
                </c:pt>
              </c:strCache>
            </c:strRef>
          </c:cat>
          <c:val>
            <c:numRef>
              <c:f>'[1]סיכום מפגש 1'!$K$27:$N$27</c:f>
              <c:numCache>
                <c:formatCode>General</c:formatCode>
                <c:ptCount val="4"/>
                <c:pt idx="0">
                  <c:v>1</c:v>
                </c:pt>
                <c:pt idx="1">
                  <c:v>2</c:v>
                </c:pt>
                <c:pt idx="2">
                  <c:v>2</c:v>
                </c:pt>
              </c:numCache>
            </c:numRef>
          </c:val>
          <c:extLst xmlns:c16r2="http://schemas.microsoft.com/office/drawing/2015/06/chart">
            <c:ext xmlns:c16="http://schemas.microsoft.com/office/drawing/2014/chart" uri="{C3380CC4-5D6E-409C-BE32-E72D297353CC}">
              <c16:uniqueId val="{00000000-3945-40FF-B2C8-B8FC3A76AA1B}"/>
            </c:ext>
          </c:extLst>
        </c:ser>
        <c:ser>
          <c:idx val="1"/>
          <c:order val="1"/>
          <c:tx>
            <c:strRef>
              <c:f>'https://cet365.sharepoint.com/sites/portal/evaluation/nihul/urban 95/נתונים ועיבודים/משובים נמלה/2021/סדרת הכשרות אוק2021-ינו2022/סיכומי ביניים שנשלחו לאורבן/[אורבן- סיכום מפגש ראשון.xlsx]סיכום מפגש 1'!$J$28</c:f>
              <c:strCache>
                <c:ptCount val="1"/>
                <c:pt idx="0">
                  <c:v>במידה רבה</c:v>
                </c:pt>
              </c:strCache>
            </c:strRef>
          </c:tx>
          <c:spPr>
            <a:solidFill>
              <a:srgbClr val="FF999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'[1]סיכום מפגש 1'!$K$26:$N$26</c:f>
              <c:strCache>
                <c:ptCount val="4"/>
                <c:pt idx="0">
                  <c:v>אדום</c:v>
                </c:pt>
                <c:pt idx="1">
                  <c:v>ירוק</c:v>
                </c:pt>
                <c:pt idx="2">
                  <c:v>כחול</c:v>
                </c:pt>
                <c:pt idx="3">
                  <c:v>צהוב</c:v>
                </c:pt>
              </c:strCache>
            </c:strRef>
          </c:cat>
          <c:val>
            <c:numRef>
              <c:f>'[1]סיכום מפגש 1'!$K$28:$N$28</c:f>
              <c:numCache>
                <c:formatCode>General</c:formatCode>
                <c:ptCount val="4"/>
                <c:pt idx="0">
                  <c:v>2</c:v>
                </c:pt>
                <c:pt idx="1">
                  <c:v>2</c:v>
                </c:pt>
                <c:pt idx="2">
                  <c:v>3</c:v>
                </c:pt>
                <c:pt idx="3">
                  <c:v>3</c:v>
                </c:pt>
              </c:numCache>
            </c:numRef>
          </c:val>
          <c:extLst xmlns:c16r2="http://schemas.microsoft.com/office/drawing/2015/06/chart">
            <c:ext xmlns:c16="http://schemas.microsoft.com/office/drawing/2014/chart" uri="{C3380CC4-5D6E-409C-BE32-E72D297353CC}">
              <c16:uniqueId val="{00000001-3945-40FF-B2C8-B8FC3A76AA1B}"/>
            </c:ext>
          </c:extLst>
        </c:ser>
        <c:ser>
          <c:idx val="2"/>
          <c:order val="2"/>
          <c:tx>
            <c:strRef>
              <c:f>'https://cet365.sharepoint.com/sites/portal/evaluation/nihul/urban 95/נתונים ועיבודים/משובים נמלה/2021/סדרת הכשרות אוק2021-ינו2022/סיכומי ביניים שנשלחו לאורבן/[אורבן- סיכום מפגש ראשון.xlsx]סיכום מפגש 1'!$J$29</c:f>
              <c:strCache>
                <c:ptCount val="1"/>
                <c:pt idx="0">
                  <c:v>במידה רבה מאוד</c:v>
                </c:pt>
              </c:strCache>
            </c:strRef>
          </c:tx>
          <c:spPr>
            <a:solidFill>
              <a:srgbClr val="FF7C8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'[1]סיכום מפגש 1'!$K$26:$N$26</c:f>
              <c:strCache>
                <c:ptCount val="4"/>
                <c:pt idx="0">
                  <c:v>אדום</c:v>
                </c:pt>
                <c:pt idx="1">
                  <c:v>ירוק</c:v>
                </c:pt>
                <c:pt idx="2">
                  <c:v>כחול</c:v>
                </c:pt>
                <c:pt idx="3">
                  <c:v>צהוב</c:v>
                </c:pt>
              </c:strCache>
            </c:strRef>
          </c:cat>
          <c:val>
            <c:numRef>
              <c:f>'[1]סיכום מפגש 1'!$K$29:$N$29</c:f>
              <c:numCache>
                <c:formatCode>General</c:formatCode>
                <c:ptCount val="4"/>
                <c:pt idx="0">
                  <c:v>6</c:v>
                </c:pt>
                <c:pt idx="1">
                  <c:v>3</c:v>
                </c:pt>
                <c:pt idx="2">
                  <c:v>7</c:v>
                </c:pt>
                <c:pt idx="3">
                  <c:v>6</c:v>
                </c:pt>
              </c:numCache>
            </c:numRef>
          </c:val>
          <c:extLst xmlns:c16r2="http://schemas.microsoft.com/office/drawing/2015/06/chart">
            <c:ext xmlns:c16="http://schemas.microsoft.com/office/drawing/2014/chart" uri="{C3380CC4-5D6E-409C-BE32-E72D297353CC}">
              <c16:uniqueId val="{00000002-3945-40FF-B2C8-B8FC3A76AA1B}"/>
            </c:ext>
          </c:extLst>
        </c:ser>
        <c:dLbls>
          <c:dLblPos val="ctr"/>
          <c:showLegendKey val="0"/>
          <c:showVal val="1"/>
          <c:showCatName val="0"/>
          <c:showSerName val="0"/>
          <c:showPercent val="0"/>
          <c:showBubbleSize val="0"/>
        </c:dLbls>
        <c:gapWidth val="150"/>
        <c:overlap val="100"/>
        <c:axId val="1907284896"/>
        <c:axId val="1907289792"/>
      </c:barChart>
      <c:catAx>
        <c:axId val="1907284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07289792"/>
        <c:crosses val="autoZero"/>
        <c:auto val="1"/>
        <c:lblAlgn val="ctr"/>
        <c:lblOffset val="100"/>
        <c:noMultiLvlLbl val="0"/>
      </c:catAx>
      <c:valAx>
        <c:axId val="190728979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907284896"/>
        <c:crosses val="autoZero"/>
        <c:crossBetween val="between"/>
      </c:valAx>
      <c:spPr>
        <a:noFill/>
        <a:ln>
          <a:noFill/>
        </a:ln>
        <a:effectLst/>
      </c:spPr>
    </c:plotArea>
    <c:plotVisOnly val="1"/>
    <c:dispBlanksAs val="gap"/>
    <c:showDLblsOverMax val="0"/>
  </c:chart>
  <c:spPr>
    <a:solidFill>
      <a:schemeClr val="bg2"/>
    </a:solidFill>
    <a:ln w="28575" cap="flat" cmpd="sng" algn="ctr">
      <a:solidFill>
        <a:schemeClr val="bg1">
          <a:lumMod val="6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'נתונים השוואתיים'!$A$165</c:f>
              <c:strCache>
                <c:ptCount val="1"/>
                <c:pt idx="0">
                  <c:v>דיגיטף</c:v>
                </c:pt>
              </c:strCache>
            </c:strRef>
          </c:tx>
          <c:spPr>
            <a:solidFill>
              <a:srgbClr val="F9BC2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'נתונים השוואתיים'!$B$164:$E$164</c:f>
              <c:strCache>
                <c:ptCount val="4"/>
                <c:pt idx="0">
                  <c:v>מפגש ראשון
N=45</c:v>
                </c:pt>
                <c:pt idx="1">
                  <c:v>מפגש שני
N=37</c:v>
                </c:pt>
                <c:pt idx="2">
                  <c:v>מפגש שלישי
N=31</c:v>
                </c:pt>
                <c:pt idx="3">
                  <c:v>מפגש רביעי
N=21</c:v>
                </c:pt>
              </c:strCache>
            </c:strRef>
          </c:cat>
          <c:val>
            <c:numRef>
              <c:f>'נתונים השוואתיים'!$B$165:$E$165</c:f>
              <c:numCache>
                <c:formatCode>0%</c:formatCode>
                <c:ptCount val="4"/>
                <c:pt idx="0">
                  <c:v>0.42222222222222222</c:v>
                </c:pt>
                <c:pt idx="1">
                  <c:v>0.45945945945945948</c:v>
                </c:pt>
                <c:pt idx="2">
                  <c:v>0.4838709677419355</c:v>
                </c:pt>
                <c:pt idx="3">
                  <c:v>0.52380952380952384</c:v>
                </c:pt>
              </c:numCache>
            </c:numRef>
          </c:val>
          <c:extLst xmlns:c16r2="http://schemas.microsoft.com/office/drawing/2015/06/chart">
            <c:ext xmlns:c16="http://schemas.microsoft.com/office/drawing/2014/chart" uri="{C3380CC4-5D6E-409C-BE32-E72D297353CC}">
              <c16:uniqueId val="{00000000-C02C-47D5-81DF-4D04BA814BFC}"/>
            </c:ext>
          </c:extLst>
        </c:ser>
        <c:ser>
          <c:idx val="1"/>
          <c:order val="1"/>
          <c:tx>
            <c:strRef>
              <c:f>'נתונים השוואתיים'!$A$166</c:f>
              <c:strCache>
                <c:ptCount val="1"/>
                <c:pt idx="0">
                  <c:v>סלתא</c:v>
                </c:pt>
              </c:strCache>
            </c:strRef>
          </c:tx>
          <c:spPr>
            <a:solidFill>
              <a:srgbClr val="F9BDC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'נתונים השוואתיים'!$B$164:$E$164</c:f>
              <c:strCache>
                <c:ptCount val="4"/>
                <c:pt idx="0">
                  <c:v>מפגש ראשון
N=45</c:v>
                </c:pt>
                <c:pt idx="1">
                  <c:v>מפגש שני
N=37</c:v>
                </c:pt>
                <c:pt idx="2">
                  <c:v>מפגש שלישי
N=31</c:v>
                </c:pt>
                <c:pt idx="3">
                  <c:v>מפגש רביעי
N=21</c:v>
                </c:pt>
              </c:strCache>
            </c:strRef>
          </c:cat>
          <c:val>
            <c:numRef>
              <c:f>'נתונים השוואתיים'!$B$166:$E$166</c:f>
              <c:numCache>
                <c:formatCode>0%</c:formatCode>
                <c:ptCount val="4"/>
                <c:pt idx="0">
                  <c:v>0.24444444444444444</c:v>
                </c:pt>
                <c:pt idx="1">
                  <c:v>0.27027027027027029</c:v>
                </c:pt>
                <c:pt idx="2">
                  <c:v>0.25806451612903225</c:v>
                </c:pt>
                <c:pt idx="3">
                  <c:v>9.5238095238095233E-2</c:v>
                </c:pt>
              </c:numCache>
            </c:numRef>
          </c:val>
          <c:extLst xmlns:c16r2="http://schemas.microsoft.com/office/drawing/2015/06/chart">
            <c:ext xmlns:c16="http://schemas.microsoft.com/office/drawing/2014/chart" uri="{C3380CC4-5D6E-409C-BE32-E72D297353CC}">
              <c16:uniqueId val="{00000001-C02C-47D5-81DF-4D04BA814BFC}"/>
            </c:ext>
          </c:extLst>
        </c:ser>
        <c:ser>
          <c:idx val="2"/>
          <c:order val="2"/>
          <c:tx>
            <c:strRef>
              <c:f>'נתונים השוואתיים'!$A$167</c:f>
              <c:strCache>
                <c:ptCount val="1"/>
                <c:pt idx="0">
                  <c:v>רכז.ת הגיל הרך</c:v>
                </c:pt>
              </c:strCache>
            </c:strRef>
          </c:tx>
          <c:spPr>
            <a:solidFill>
              <a:srgbClr val="90B6DD"/>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'נתונים השוואתיים'!$B$164:$E$164</c:f>
              <c:strCache>
                <c:ptCount val="4"/>
                <c:pt idx="0">
                  <c:v>מפגש ראשון
N=45</c:v>
                </c:pt>
                <c:pt idx="1">
                  <c:v>מפגש שני
N=37</c:v>
                </c:pt>
                <c:pt idx="2">
                  <c:v>מפגש שלישי
N=31</c:v>
                </c:pt>
                <c:pt idx="3">
                  <c:v>מפגש רביעי
N=21</c:v>
                </c:pt>
              </c:strCache>
            </c:strRef>
          </c:cat>
          <c:val>
            <c:numRef>
              <c:f>'נתונים השוואתיים'!$B$167:$E$167</c:f>
              <c:numCache>
                <c:formatCode>0%</c:formatCode>
                <c:ptCount val="4"/>
                <c:pt idx="0">
                  <c:v>0.22222222222222221</c:v>
                </c:pt>
                <c:pt idx="1">
                  <c:v>0.10810810810810811</c:v>
                </c:pt>
                <c:pt idx="2">
                  <c:v>0.19354838709677419</c:v>
                </c:pt>
                <c:pt idx="3">
                  <c:v>0.19047619047619047</c:v>
                </c:pt>
              </c:numCache>
            </c:numRef>
          </c:val>
          <c:extLst xmlns:c16r2="http://schemas.microsoft.com/office/drawing/2015/06/chart">
            <c:ext xmlns:c16="http://schemas.microsoft.com/office/drawing/2014/chart" uri="{C3380CC4-5D6E-409C-BE32-E72D297353CC}">
              <c16:uniqueId val="{00000002-C02C-47D5-81DF-4D04BA814BFC}"/>
            </c:ext>
          </c:extLst>
        </c:ser>
        <c:ser>
          <c:idx val="3"/>
          <c:order val="3"/>
          <c:tx>
            <c:strRef>
              <c:f>'נתונים השוואתיים'!$A$168</c:f>
              <c:strCache>
                <c:ptCount val="1"/>
                <c:pt idx="0">
                  <c:v>טיפת חלב</c:v>
                </c:pt>
              </c:strCache>
            </c:strRef>
          </c:tx>
          <c:spPr>
            <a:solidFill>
              <a:srgbClr val="EC1C3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'נתונים השוואתיים'!$B$164:$E$164</c:f>
              <c:strCache>
                <c:ptCount val="4"/>
                <c:pt idx="0">
                  <c:v>מפגש ראשון
N=45</c:v>
                </c:pt>
                <c:pt idx="1">
                  <c:v>מפגש שני
N=37</c:v>
                </c:pt>
                <c:pt idx="2">
                  <c:v>מפגש שלישי
N=31</c:v>
                </c:pt>
                <c:pt idx="3">
                  <c:v>מפגש רביעי
N=21</c:v>
                </c:pt>
              </c:strCache>
            </c:strRef>
          </c:cat>
          <c:val>
            <c:numRef>
              <c:f>'נתונים השוואתיים'!$B$168:$E$168</c:f>
              <c:numCache>
                <c:formatCode>0%</c:formatCode>
                <c:ptCount val="4"/>
                <c:pt idx="0">
                  <c:v>0.09</c:v>
                </c:pt>
                <c:pt idx="1">
                  <c:v>0.10810810810810811</c:v>
                </c:pt>
                <c:pt idx="2">
                  <c:v>0.12903225806451613</c:v>
                </c:pt>
                <c:pt idx="3">
                  <c:v>4.7619047619047616E-2</c:v>
                </c:pt>
              </c:numCache>
            </c:numRef>
          </c:val>
          <c:extLst xmlns:c16r2="http://schemas.microsoft.com/office/drawing/2015/06/chart">
            <c:ext xmlns:c16="http://schemas.microsoft.com/office/drawing/2014/chart" uri="{C3380CC4-5D6E-409C-BE32-E72D297353CC}">
              <c16:uniqueId val="{00000003-C02C-47D5-81DF-4D04BA814BFC}"/>
            </c:ext>
          </c:extLst>
        </c:ser>
        <c:ser>
          <c:idx val="4"/>
          <c:order val="4"/>
          <c:tx>
            <c:strRef>
              <c:f>'נתונים השוואתיים'!$A$169</c:f>
              <c:strCache>
                <c:ptCount val="1"/>
                <c:pt idx="0">
                  <c:v>אחר</c:v>
                </c:pt>
              </c:strCache>
            </c:strRef>
          </c:tx>
          <c:spPr>
            <a:solidFill>
              <a:srgbClr val="D2D3D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'נתונים השוואתיים'!$B$164:$E$164</c:f>
              <c:strCache>
                <c:ptCount val="4"/>
                <c:pt idx="0">
                  <c:v>מפגש ראשון
N=45</c:v>
                </c:pt>
                <c:pt idx="1">
                  <c:v>מפגש שני
N=37</c:v>
                </c:pt>
                <c:pt idx="2">
                  <c:v>מפגש שלישי
N=31</c:v>
                </c:pt>
                <c:pt idx="3">
                  <c:v>מפגש רביעי
N=21</c:v>
                </c:pt>
              </c:strCache>
            </c:strRef>
          </c:cat>
          <c:val>
            <c:numRef>
              <c:f>'נתונים השוואתיים'!$B$169:$E$169</c:f>
              <c:numCache>
                <c:formatCode>0%</c:formatCode>
                <c:ptCount val="4"/>
                <c:pt idx="0">
                  <c:v>0.18</c:v>
                </c:pt>
                <c:pt idx="1">
                  <c:v>0.1891891891891892</c:v>
                </c:pt>
                <c:pt idx="2">
                  <c:v>9.6774193548387094E-2</c:v>
                </c:pt>
                <c:pt idx="3">
                  <c:v>0.23809523809523808</c:v>
                </c:pt>
              </c:numCache>
            </c:numRef>
          </c:val>
          <c:extLst xmlns:c16r2="http://schemas.microsoft.com/office/drawing/2015/06/chart">
            <c:ext xmlns:c16="http://schemas.microsoft.com/office/drawing/2014/chart" uri="{C3380CC4-5D6E-409C-BE32-E72D297353CC}">
              <c16:uniqueId val="{00000004-C02C-47D5-81DF-4D04BA814BFC}"/>
            </c:ext>
          </c:extLst>
        </c:ser>
        <c:dLbls>
          <c:dLblPos val="outEnd"/>
          <c:showLegendKey val="0"/>
          <c:showVal val="1"/>
          <c:showCatName val="0"/>
          <c:showSerName val="0"/>
          <c:showPercent val="0"/>
          <c:showBubbleSize val="0"/>
        </c:dLbls>
        <c:gapWidth val="102"/>
        <c:overlap val="-11"/>
        <c:axId val="1907293056"/>
        <c:axId val="1907293600"/>
      </c:barChart>
      <c:catAx>
        <c:axId val="1907293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907293600"/>
        <c:crosses val="autoZero"/>
        <c:auto val="1"/>
        <c:lblAlgn val="ctr"/>
        <c:lblOffset val="100"/>
        <c:noMultiLvlLbl val="0"/>
      </c:catAx>
      <c:valAx>
        <c:axId val="1907293600"/>
        <c:scaling>
          <c:orientation val="minMax"/>
          <c:max val="1"/>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907293056"/>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'נתונים השוואתיים'!$B$183</c:f>
              <c:strCache>
                <c:ptCount val="1"/>
                <c:pt idx="0">
                  <c:v>כללי
N=118</c:v>
                </c:pt>
              </c:strCache>
            </c:strRef>
          </c:tx>
          <c:spPr>
            <a:solidFill>
              <a:schemeClr val="accent1"/>
            </a:solidFill>
            <a:ln>
              <a:noFill/>
            </a:ln>
            <a:effectLst/>
          </c:spPr>
          <c:invertIfNegative val="0"/>
          <c:dPt>
            <c:idx val="0"/>
            <c:invertIfNegative val="0"/>
            <c:bubble3D val="0"/>
            <c:spPr>
              <a:solidFill>
                <a:srgbClr val="F9BC25"/>
              </a:solidFill>
              <a:ln>
                <a:noFill/>
              </a:ln>
              <a:effectLst/>
            </c:spPr>
            <c:extLst xmlns:c16r2="http://schemas.microsoft.com/office/drawing/2015/06/chart">
              <c:ext xmlns:c16="http://schemas.microsoft.com/office/drawing/2014/chart" uri="{C3380CC4-5D6E-409C-BE32-E72D297353CC}">
                <c16:uniqueId val="{00000002-F8FA-49C1-A92A-B00EBBD8B5D5}"/>
              </c:ext>
            </c:extLst>
          </c:dPt>
          <c:dPt>
            <c:idx val="1"/>
            <c:invertIfNegative val="0"/>
            <c:bubble3D val="0"/>
            <c:spPr>
              <a:solidFill>
                <a:srgbClr val="F9BDC6"/>
              </a:solidFill>
              <a:ln>
                <a:noFill/>
              </a:ln>
              <a:effectLst/>
            </c:spPr>
            <c:extLst xmlns:c16r2="http://schemas.microsoft.com/office/drawing/2015/06/chart">
              <c:ext xmlns:c16="http://schemas.microsoft.com/office/drawing/2014/chart" uri="{C3380CC4-5D6E-409C-BE32-E72D297353CC}">
                <c16:uniqueId val="{00000003-F8FA-49C1-A92A-B00EBBD8B5D5}"/>
              </c:ext>
            </c:extLst>
          </c:dPt>
          <c:dPt>
            <c:idx val="2"/>
            <c:invertIfNegative val="0"/>
            <c:bubble3D val="0"/>
            <c:spPr>
              <a:solidFill>
                <a:srgbClr val="90B6DD"/>
              </a:solidFill>
              <a:ln>
                <a:noFill/>
              </a:ln>
              <a:effectLst/>
            </c:spPr>
            <c:extLst xmlns:c16r2="http://schemas.microsoft.com/office/drawing/2015/06/chart">
              <c:ext xmlns:c16="http://schemas.microsoft.com/office/drawing/2014/chart" uri="{C3380CC4-5D6E-409C-BE32-E72D297353CC}">
                <c16:uniqueId val="{00000004-F8FA-49C1-A92A-B00EBBD8B5D5}"/>
              </c:ext>
            </c:extLst>
          </c:dPt>
          <c:dPt>
            <c:idx val="3"/>
            <c:invertIfNegative val="0"/>
            <c:bubble3D val="0"/>
            <c:spPr>
              <a:solidFill>
                <a:srgbClr val="EC1C3C"/>
              </a:solidFill>
              <a:ln>
                <a:noFill/>
              </a:ln>
              <a:effectLst/>
            </c:spPr>
            <c:extLst xmlns:c16r2="http://schemas.microsoft.com/office/drawing/2015/06/chart">
              <c:ext xmlns:c16="http://schemas.microsoft.com/office/drawing/2014/chart" uri="{C3380CC4-5D6E-409C-BE32-E72D297353CC}">
                <c16:uniqueId val="{00000005-F8FA-49C1-A92A-B00EBBD8B5D5}"/>
              </c:ext>
            </c:extLst>
          </c:dPt>
          <c:dPt>
            <c:idx val="4"/>
            <c:invertIfNegative val="0"/>
            <c:bubble3D val="0"/>
            <c:spPr>
              <a:solidFill>
                <a:srgbClr val="D2D3D5"/>
              </a:solidFill>
              <a:ln>
                <a:noFill/>
              </a:ln>
              <a:effectLst/>
            </c:spPr>
            <c:extLst xmlns:c16r2="http://schemas.microsoft.com/office/drawing/2015/06/chart">
              <c:ext xmlns:c16="http://schemas.microsoft.com/office/drawing/2014/chart" uri="{C3380CC4-5D6E-409C-BE32-E72D297353CC}">
                <c16:uniqueId val="{00000006-F8FA-49C1-A92A-B00EBBD8B5D5}"/>
              </c:ext>
            </c:extLst>
          </c:dPt>
          <c:dLbls>
            <c:spPr>
              <a:noFill/>
              <a:ln>
                <a:noFill/>
              </a:ln>
              <a:effectLst/>
            </c:spPr>
            <c:txPr>
              <a:bodyPr rot="0" spcFirstLastPara="1" vertOverflow="ellipsis" vert="horz" wrap="square" anchor="ctr" anchorCtr="1"/>
              <a:lstStyle/>
              <a:p>
                <a:pPr>
                  <a:defRPr sz="1200" b="1"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'נתונים השוואתיים'!$A$184:$A$188</c:f>
              <c:strCache>
                <c:ptCount val="5"/>
                <c:pt idx="0">
                  <c:v>דיגיטף</c:v>
                </c:pt>
                <c:pt idx="1">
                  <c:v>סלתא</c:v>
                </c:pt>
                <c:pt idx="2">
                  <c:v>רכז.ת הגיל הרך</c:v>
                </c:pt>
                <c:pt idx="3">
                  <c:v>טיפת חלב</c:v>
                </c:pt>
                <c:pt idx="4">
                  <c:v>אחר</c:v>
                </c:pt>
              </c:strCache>
            </c:strRef>
          </c:cat>
          <c:val>
            <c:numRef>
              <c:f>'נתונים השוואתיים'!$B$184:$B$188</c:f>
              <c:numCache>
                <c:formatCode>0%</c:formatCode>
                <c:ptCount val="5"/>
                <c:pt idx="0">
                  <c:v>0.40677966101694918</c:v>
                </c:pt>
                <c:pt idx="1">
                  <c:v>0.17796610169491525</c:v>
                </c:pt>
                <c:pt idx="2">
                  <c:v>0.27966101694915252</c:v>
                </c:pt>
                <c:pt idx="3">
                  <c:v>0.17796610169491525</c:v>
                </c:pt>
                <c:pt idx="4">
                  <c:v>0.10169491525423729</c:v>
                </c:pt>
              </c:numCache>
            </c:numRef>
          </c:val>
          <c:extLst xmlns:c16r2="http://schemas.microsoft.com/office/drawing/2015/06/chart">
            <c:ext xmlns:c16="http://schemas.microsoft.com/office/drawing/2014/chart" uri="{C3380CC4-5D6E-409C-BE32-E72D297353CC}">
              <c16:uniqueId val="{00000000-F8FA-49C1-A92A-B00EBBD8B5D5}"/>
            </c:ext>
          </c:extLst>
        </c:ser>
        <c:dLbls>
          <c:dLblPos val="outEnd"/>
          <c:showLegendKey val="0"/>
          <c:showVal val="1"/>
          <c:showCatName val="0"/>
          <c:showSerName val="0"/>
          <c:showPercent val="0"/>
          <c:showBubbleSize val="0"/>
        </c:dLbls>
        <c:gapWidth val="50"/>
        <c:overlap val="-27"/>
        <c:axId val="1907294688"/>
        <c:axId val="1907282720"/>
      </c:barChart>
      <c:catAx>
        <c:axId val="1907294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bg1"/>
                </a:solidFill>
                <a:latin typeface="+mn-lt"/>
                <a:ea typeface="+mn-ea"/>
                <a:cs typeface="+mn-cs"/>
              </a:defRPr>
            </a:pPr>
            <a:endParaRPr lang="en-US"/>
          </a:p>
        </c:txPr>
        <c:crossAx val="1907282720"/>
        <c:crosses val="autoZero"/>
        <c:auto val="1"/>
        <c:lblAlgn val="ctr"/>
        <c:lblOffset val="100"/>
        <c:noMultiLvlLbl val="0"/>
      </c:catAx>
      <c:valAx>
        <c:axId val="1907282720"/>
        <c:scaling>
          <c:orientation val="minMax"/>
          <c:max val="1"/>
        </c:scaling>
        <c:delete val="1"/>
        <c:axPos val="l"/>
        <c:numFmt formatCode="0%" sourceLinked="1"/>
        <c:majorTickMark val="none"/>
        <c:minorTickMark val="none"/>
        <c:tickLblPos val="nextTo"/>
        <c:crossAx val="1907294688"/>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'נתונים השוואתיים'!$C$149</c:f>
              <c:strCache>
                <c:ptCount val="1"/>
                <c:pt idx="0">
                  <c:v>כלל לא</c:v>
                </c:pt>
              </c:strCache>
            </c:strRef>
          </c:tx>
          <c:spPr>
            <a:solidFill>
              <a:schemeClr val="bg1">
                <a:lumMod val="95000"/>
              </a:schemeClr>
            </a:solidFill>
            <a:ln>
              <a:noFill/>
            </a:ln>
            <a:effectLst/>
          </c:spPr>
          <c:invertIfNegative val="0"/>
          <c:dPt>
            <c:idx val="0"/>
            <c:invertIfNegative val="0"/>
            <c:bubble3D val="0"/>
            <c:spPr>
              <a:solidFill>
                <a:srgbClr val="BBD0E3"/>
              </a:solidFill>
              <a:ln>
                <a:noFill/>
              </a:ln>
              <a:effectLst/>
            </c:spPr>
            <c:extLst xmlns:c16r2="http://schemas.microsoft.com/office/drawing/2015/06/chart">
              <c:ext xmlns:c16="http://schemas.microsoft.com/office/drawing/2014/chart" uri="{C3380CC4-5D6E-409C-BE32-E72D297353CC}">
                <c16:uniqueId val="{0000000D-73EF-42EB-9D3F-F13660AECB1A}"/>
              </c:ext>
            </c:extLst>
          </c:dPt>
          <c:dPt>
            <c:idx val="1"/>
            <c:invertIfNegative val="0"/>
            <c:bubble3D val="0"/>
            <c:spPr>
              <a:solidFill>
                <a:srgbClr val="FBD5DA"/>
              </a:solidFill>
              <a:ln>
                <a:noFill/>
              </a:ln>
              <a:effectLst/>
            </c:spPr>
            <c:extLst xmlns:c16r2="http://schemas.microsoft.com/office/drawing/2015/06/chart">
              <c:ext xmlns:c16="http://schemas.microsoft.com/office/drawing/2014/chart" uri="{C3380CC4-5D6E-409C-BE32-E72D297353CC}">
                <c16:uniqueId val="{00000019-73EF-42EB-9D3F-F13660AECB1A}"/>
              </c:ext>
            </c:extLst>
          </c:dPt>
          <c:dPt>
            <c:idx val="2"/>
            <c:invertIfNegative val="0"/>
            <c:bubble3D val="0"/>
            <c:spPr>
              <a:solidFill>
                <a:srgbClr val="BBD0E3"/>
              </a:solidFill>
              <a:ln>
                <a:noFill/>
              </a:ln>
              <a:effectLst/>
            </c:spPr>
            <c:extLst xmlns:c16r2="http://schemas.microsoft.com/office/drawing/2015/06/chart">
              <c:ext xmlns:c16="http://schemas.microsoft.com/office/drawing/2014/chart" uri="{C3380CC4-5D6E-409C-BE32-E72D297353CC}">
                <c16:uniqueId val="{0000000E-73EF-42EB-9D3F-F13660AECB1A}"/>
              </c:ext>
            </c:extLst>
          </c:dPt>
          <c:dPt>
            <c:idx val="3"/>
            <c:invertIfNegative val="0"/>
            <c:bubble3D val="0"/>
            <c:spPr>
              <a:solidFill>
                <a:srgbClr val="FBD5DA"/>
              </a:solidFill>
              <a:ln>
                <a:noFill/>
              </a:ln>
              <a:effectLst/>
            </c:spPr>
            <c:extLst xmlns:c16r2="http://schemas.microsoft.com/office/drawing/2015/06/chart">
              <c:ext xmlns:c16="http://schemas.microsoft.com/office/drawing/2014/chart" uri="{C3380CC4-5D6E-409C-BE32-E72D297353CC}">
                <c16:uniqueId val="{0000001A-73EF-42EB-9D3F-F13660AECB1A}"/>
              </c:ext>
            </c:extLst>
          </c:dPt>
          <c:dPt>
            <c:idx val="4"/>
            <c:invertIfNegative val="0"/>
            <c:bubble3D val="0"/>
            <c:spPr>
              <a:solidFill>
                <a:srgbClr val="BBD0E3"/>
              </a:solidFill>
              <a:ln>
                <a:noFill/>
              </a:ln>
              <a:effectLst/>
            </c:spPr>
            <c:extLst xmlns:c16r2="http://schemas.microsoft.com/office/drawing/2015/06/chart">
              <c:ext xmlns:c16="http://schemas.microsoft.com/office/drawing/2014/chart" uri="{C3380CC4-5D6E-409C-BE32-E72D297353CC}">
                <c16:uniqueId val="{0000000F-73EF-42EB-9D3F-F13660AECB1A}"/>
              </c:ext>
            </c:extLst>
          </c:dPt>
          <c:dPt>
            <c:idx val="5"/>
            <c:invertIfNegative val="0"/>
            <c:bubble3D val="0"/>
            <c:spPr>
              <a:solidFill>
                <a:srgbClr val="FBD5DA"/>
              </a:solidFill>
              <a:ln>
                <a:noFill/>
              </a:ln>
              <a:effectLst/>
            </c:spPr>
            <c:extLst xmlns:c16r2="http://schemas.microsoft.com/office/drawing/2015/06/chart">
              <c:ext xmlns:c16="http://schemas.microsoft.com/office/drawing/2014/chart" uri="{C3380CC4-5D6E-409C-BE32-E72D297353CC}">
                <c16:uniqueId val="{0000001B-73EF-42EB-9D3F-F13660AECB1A}"/>
              </c:ext>
            </c:extLst>
          </c:dPt>
          <c:dPt>
            <c:idx val="6"/>
            <c:invertIfNegative val="0"/>
            <c:bubble3D val="0"/>
            <c:spPr>
              <a:solidFill>
                <a:srgbClr val="BBD0E3"/>
              </a:solidFill>
              <a:ln>
                <a:noFill/>
              </a:ln>
              <a:effectLst/>
            </c:spPr>
            <c:extLst xmlns:c16r2="http://schemas.microsoft.com/office/drawing/2015/06/chart">
              <c:ext xmlns:c16="http://schemas.microsoft.com/office/drawing/2014/chart" uri="{C3380CC4-5D6E-409C-BE32-E72D297353CC}">
                <c16:uniqueId val="{00000010-73EF-42EB-9D3F-F13660AECB1A}"/>
              </c:ext>
            </c:extLst>
          </c:dPt>
          <c:dLbls>
            <c:dLbl>
              <c:idx val="0"/>
              <c:layout>
                <c:manualLayout>
                  <c:x val="-2.7777777777777779E-3"/>
                  <c:y val="-4.6296296296297144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73EF-42EB-9D3F-F13660AECB1A}"/>
                </c:ext>
                <c:ext xmlns:c15="http://schemas.microsoft.com/office/drawing/2012/chart" uri="{CE6537A1-D6FC-4f65-9D91-7224C49458BB}">
                  <c15:layout/>
                </c:ext>
              </c:extLst>
            </c:dLbl>
            <c:dLbl>
              <c:idx val="1"/>
              <c:layout>
                <c:manualLayout>
                  <c:x val="0"/>
                  <c:y val="-4.6296296296297144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9-73EF-42EB-9D3F-F13660AECB1A}"/>
                </c:ext>
                <c:ext xmlns:c15="http://schemas.microsoft.com/office/drawing/2012/chart" uri="{CE6537A1-D6FC-4f65-9D91-7224C49458BB}">
                  <c15:layout/>
                </c:ext>
              </c:extLst>
            </c:dLbl>
            <c:dLbl>
              <c:idx val="2"/>
              <c:layout>
                <c:manualLayout>
                  <c:x val="-5.0925337632079971E-17"/>
                  <c:y val="-9.2592592592593437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73EF-42EB-9D3F-F13660AECB1A}"/>
                </c:ext>
                <c:ext xmlns:c15="http://schemas.microsoft.com/office/drawing/2012/chart" uri="{CE6537A1-D6FC-4f65-9D91-7224C49458BB}">
                  <c15:layout/>
                </c:ext>
              </c:extLst>
            </c:dLbl>
            <c:dLbl>
              <c:idx val="3"/>
              <c:layout>
                <c:manualLayout>
                  <c:x val="0"/>
                  <c:y val="0"/>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A-73EF-42EB-9D3F-F13660AECB1A}"/>
                </c:ext>
                <c:ext xmlns:c15="http://schemas.microsoft.com/office/drawing/2012/chart" uri="{CE6537A1-D6FC-4f65-9D91-7224C49458BB}">
                  <c15:layout/>
                </c:ext>
              </c:extLst>
            </c:dLbl>
            <c:dLbl>
              <c:idx val="4"/>
              <c:layout>
                <c:manualLayout>
                  <c:x val="2.7777777777777779E-3"/>
                  <c:y val="-1.3888888888888973E-2"/>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F-73EF-42EB-9D3F-F13660AECB1A}"/>
                </c:ext>
                <c:ext xmlns:c15="http://schemas.microsoft.com/office/drawing/2012/chart" uri="{CE6537A1-D6FC-4f65-9D91-7224C49458BB}">
                  <c15:layout/>
                </c:ext>
              </c:extLst>
            </c:dLbl>
            <c:dLbl>
              <c:idx val="5"/>
              <c:layout>
                <c:manualLayout>
                  <c:x val="6.9444444444444441E-3"/>
                  <c:y val="-2.3148148148149032E-3"/>
                </c:manualLayout>
              </c:layout>
              <c:spPr>
                <a:noFill/>
                <a:ln>
                  <a:noFill/>
                </a:ln>
                <a:effectLst/>
              </c:spPr>
              <c:txPr>
                <a:bodyPr rot="0" spcFirstLastPara="1" vertOverflow="ellipsis" vert="horz" wrap="square" lIns="38100" tIns="19050" rIns="38100" bIns="19050" anchor="ctr" anchorCtr="1">
                  <a:no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B-73EF-42EB-9D3F-F13660AECB1A}"/>
                </c:ext>
                <c:ext xmlns:c15="http://schemas.microsoft.com/office/drawing/2012/chart" uri="{CE6537A1-D6FC-4f65-9D91-7224C49458BB}">
                  <c15:layout>
                    <c:manualLayout>
                      <c:w val="5.5541776027996502E-2"/>
                      <c:h val="7.4004811898512685E-2"/>
                    </c:manualLayout>
                  </c15:layout>
                </c:ext>
              </c:extLst>
            </c:dLbl>
            <c:dLbl>
              <c:idx val="6"/>
              <c:delete val="1"/>
              <c:extLst xmlns:c16r2="http://schemas.microsoft.com/office/drawing/2015/06/chart">
                <c:ext xmlns:c16="http://schemas.microsoft.com/office/drawing/2014/chart" uri="{C3380CC4-5D6E-409C-BE32-E72D297353CC}">
                  <c16:uniqueId val="{00000010-73EF-42EB-9D3F-F13660AECB1A}"/>
                </c:ext>
                <c:ext xmlns:c15="http://schemas.microsoft.com/office/drawing/2012/chart" uri="{CE6537A1-D6FC-4f65-9D91-7224C49458BB}"/>
              </c:extLst>
            </c:dLbl>
            <c:dLbl>
              <c:idx val="7"/>
              <c:delete val="1"/>
              <c:extLst xmlns:c16r2="http://schemas.microsoft.com/office/drawing/2015/06/chart">
                <c:ext xmlns:c16="http://schemas.microsoft.com/office/drawing/2014/chart" uri="{C3380CC4-5D6E-409C-BE32-E72D297353CC}">
                  <c16:uniqueId val="{00000004-73EF-42EB-9D3F-F13660AECB1A}"/>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'נתונים השוואתיים'!$A$150:$B$157</c:f>
              <c:multiLvlStrCache>
                <c:ptCount val="8"/>
                <c:lvl>
                  <c:pt idx="0">
                    <c:v>ידע</c:v>
                  </c:pt>
                  <c:pt idx="1">
                    <c:v>כלים</c:v>
                  </c:pt>
                  <c:pt idx="2">
                    <c:v>ידע</c:v>
                  </c:pt>
                  <c:pt idx="3">
                    <c:v>כלים</c:v>
                  </c:pt>
                  <c:pt idx="4">
                    <c:v>ידע</c:v>
                  </c:pt>
                  <c:pt idx="5">
                    <c:v>כלים</c:v>
                  </c:pt>
                  <c:pt idx="6">
                    <c:v>ידע</c:v>
                  </c:pt>
                  <c:pt idx="7">
                    <c:v>כלים</c:v>
                  </c:pt>
                </c:lvl>
                <c:lvl>
                  <c:pt idx="0">
                    <c:v>מפגש ראשון
N=44</c:v>
                  </c:pt>
                  <c:pt idx="2">
                    <c:v>מפגש שני
N=35</c:v>
                  </c:pt>
                  <c:pt idx="4">
                    <c:v>מפגש שלישי
N=30</c:v>
                  </c:pt>
                  <c:pt idx="6">
                    <c:v>מפגש רביעי
N=20</c:v>
                  </c:pt>
                </c:lvl>
              </c:multiLvlStrCache>
            </c:multiLvlStrRef>
          </c:cat>
          <c:val>
            <c:numRef>
              <c:f>'נתונים השוואתיים'!$C$150:$C$157</c:f>
              <c:numCache>
                <c:formatCode>0%</c:formatCode>
                <c:ptCount val="8"/>
                <c:pt idx="0">
                  <c:v>6.8181818181818177E-2</c:v>
                </c:pt>
                <c:pt idx="1">
                  <c:v>6.8181818181818177E-2</c:v>
                </c:pt>
                <c:pt idx="2">
                  <c:v>5.7142857142857141E-2</c:v>
                </c:pt>
                <c:pt idx="3">
                  <c:v>2.8571428571428571E-2</c:v>
                </c:pt>
                <c:pt idx="4">
                  <c:v>3.3333333333333333E-2</c:v>
                </c:pt>
                <c:pt idx="5">
                  <c:v>6.6666666666666666E-2</c:v>
                </c:pt>
                <c:pt idx="6">
                  <c:v>0</c:v>
                </c:pt>
                <c:pt idx="7">
                  <c:v>0</c:v>
                </c:pt>
              </c:numCache>
            </c:numRef>
          </c:val>
          <c:extLst xmlns:c16r2="http://schemas.microsoft.com/office/drawing/2015/06/chart">
            <c:ext xmlns:c16="http://schemas.microsoft.com/office/drawing/2014/chart" uri="{C3380CC4-5D6E-409C-BE32-E72D297353CC}">
              <c16:uniqueId val="{00000000-73EF-42EB-9D3F-F13660AECB1A}"/>
            </c:ext>
          </c:extLst>
        </c:ser>
        <c:ser>
          <c:idx val="1"/>
          <c:order val="1"/>
          <c:tx>
            <c:strRef>
              <c:f>'נתונים השוואתיים'!$D$149</c:f>
              <c:strCache>
                <c:ptCount val="1"/>
                <c:pt idx="0">
                  <c:v>במידה מעטה-בינונית</c:v>
                </c:pt>
              </c:strCache>
            </c:strRef>
          </c:tx>
          <c:spPr>
            <a:solidFill>
              <a:schemeClr val="bg1">
                <a:lumMod val="75000"/>
              </a:schemeClr>
            </a:solidFill>
            <a:ln>
              <a:noFill/>
            </a:ln>
            <a:effectLst/>
          </c:spPr>
          <c:invertIfNegative val="0"/>
          <c:dPt>
            <c:idx val="0"/>
            <c:invertIfNegative val="0"/>
            <c:bubble3D val="0"/>
            <c:spPr>
              <a:solidFill>
                <a:srgbClr val="6F9BC3"/>
              </a:solidFill>
              <a:ln>
                <a:noFill/>
              </a:ln>
              <a:effectLst/>
            </c:spPr>
            <c:extLst xmlns:c16r2="http://schemas.microsoft.com/office/drawing/2015/06/chart">
              <c:ext xmlns:c16="http://schemas.microsoft.com/office/drawing/2014/chart" uri="{C3380CC4-5D6E-409C-BE32-E72D297353CC}">
                <c16:uniqueId val="{00000009-73EF-42EB-9D3F-F13660AECB1A}"/>
              </c:ext>
            </c:extLst>
          </c:dPt>
          <c:dPt>
            <c:idx val="1"/>
            <c:invertIfNegative val="0"/>
            <c:bubble3D val="0"/>
            <c:spPr>
              <a:solidFill>
                <a:srgbClr val="F9BDC6"/>
              </a:solidFill>
              <a:ln>
                <a:noFill/>
              </a:ln>
              <a:effectLst/>
            </c:spPr>
            <c:extLst xmlns:c16r2="http://schemas.microsoft.com/office/drawing/2015/06/chart">
              <c:ext xmlns:c16="http://schemas.microsoft.com/office/drawing/2014/chart" uri="{C3380CC4-5D6E-409C-BE32-E72D297353CC}">
                <c16:uniqueId val="{00000015-73EF-42EB-9D3F-F13660AECB1A}"/>
              </c:ext>
            </c:extLst>
          </c:dPt>
          <c:dPt>
            <c:idx val="2"/>
            <c:invertIfNegative val="0"/>
            <c:bubble3D val="0"/>
            <c:spPr>
              <a:solidFill>
                <a:srgbClr val="6F9BC3"/>
              </a:solidFill>
              <a:ln>
                <a:noFill/>
              </a:ln>
              <a:effectLst/>
            </c:spPr>
            <c:extLst xmlns:c16r2="http://schemas.microsoft.com/office/drawing/2015/06/chart">
              <c:ext xmlns:c16="http://schemas.microsoft.com/office/drawing/2014/chart" uri="{C3380CC4-5D6E-409C-BE32-E72D297353CC}">
                <c16:uniqueId val="{0000000A-73EF-42EB-9D3F-F13660AECB1A}"/>
              </c:ext>
            </c:extLst>
          </c:dPt>
          <c:dPt>
            <c:idx val="3"/>
            <c:invertIfNegative val="0"/>
            <c:bubble3D val="0"/>
            <c:spPr>
              <a:solidFill>
                <a:srgbClr val="F9BDC6"/>
              </a:solidFill>
              <a:ln>
                <a:noFill/>
              </a:ln>
              <a:effectLst/>
            </c:spPr>
            <c:extLst xmlns:c16r2="http://schemas.microsoft.com/office/drawing/2015/06/chart">
              <c:ext xmlns:c16="http://schemas.microsoft.com/office/drawing/2014/chart" uri="{C3380CC4-5D6E-409C-BE32-E72D297353CC}">
                <c16:uniqueId val="{00000016-73EF-42EB-9D3F-F13660AECB1A}"/>
              </c:ext>
            </c:extLst>
          </c:dPt>
          <c:dPt>
            <c:idx val="4"/>
            <c:invertIfNegative val="0"/>
            <c:bubble3D val="0"/>
            <c:spPr>
              <a:solidFill>
                <a:srgbClr val="6F9BC3"/>
              </a:solidFill>
              <a:ln>
                <a:noFill/>
              </a:ln>
              <a:effectLst/>
            </c:spPr>
            <c:extLst xmlns:c16r2="http://schemas.microsoft.com/office/drawing/2015/06/chart">
              <c:ext xmlns:c16="http://schemas.microsoft.com/office/drawing/2014/chart" uri="{C3380CC4-5D6E-409C-BE32-E72D297353CC}">
                <c16:uniqueId val="{0000000B-73EF-42EB-9D3F-F13660AECB1A}"/>
              </c:ext>
            </c:extLst>
          </c:dPt>
          <c:dPt>
            <c:idx val="5"/>
            <c:invertIfNegative val="0"/>
            <c:bubble3D val="0"/>
            <c:spPr>
              <a:solidFill>
                <a:srgbClr val="F9BDC6"/>
              </a:solidFill>
              <a:ln>
                <a:noFill/>
              </a:ln>
              <a:effectLst/>
            </c:spPr>
            <c:extLst xmlns:c16r2="http://schemas.microsoft.com/office/drawing/2015/06/chart">
              <c:ext xmlns:c16="http://schemas.microsoft.com/office/drawing/2014/chart" uri="{C3380CC4-5D6E-409C-BE32-E72D297353CC}">
                <c16:uniqueId val="{00000017-73EF-42EB-9D3F-F13660AECB1A}"/>
              </c:ext>
            </c:extLst>
          </c:dPt>
          <c:dPt>
            <c:idx val="6"/>
            <c:invertIfNegative val="0"/>
            <c:bubble3D val="0"/>
            <c:spPr>
              <a:solidFill>
                <a:srgbClr val="6F9BC3"/>
              </a:solidFill>
              <a:ln>
                <a:noFill/>
              </a:ln>
              <a:effectLst/>
            </c:spPr>
            <c:extLst xmlns:c16r2="http://schemas.microsoft.com/office/drawing/2015/06/chart">
              <c:ext xmlns:c16="http://schemas.microsoft.com/office/drawing/2014/chart" uri="{C3380CC4-5D6E-409C-BE32-E72D297353CC}">
                <c16:uniqueId val="{0000000C-73EF-42EB-9D3F-F13660AECB1A}"/>
              </c:ext>
            </c:extLst>
          </c:dPt>
          <c:dPt>
            <c:idx val="7"/>
            <c:invertIfNegative val="0"/>
            <c:bubble3D val="0"/>
            <c:spPr>
              <a:solidFill>
                <a:srgbClr val="F9BDC6"/>
              </a:solidFill>
              <a:ln>
                <a:noFill/>
              </a:ln>
              <a:effectLst/>
            </c:spPr>
            <c:extLst xmlns:c16r2="http://schemas.microsoft.com/office/drawing/2015/06/chart">
              <c:ext xmlns:c16="http://schemas.microsoft.com/office/drawing/2014/chart" uri="{C3380CC4-5D6E-409C-BE32-E72D297353CC}">
                <c16:uniqueId val="{00000018-73EF-42EB-9D3F-F13660AECB1A}"/>
              </c:ext>
            </c:extLst>
          </c:dPt>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'נתונים השוואתיים'!$A$150:$B$157</c:f>
              <c:multiLvlStrCache>
                <c:ptCount val="8"/>
                <c:lvl>
                  <c:pt idx="0">
                    <c:v>ידע</c:v>
                  </c:pt>
                  <c:pt idx="1">
                    <c:v>כלים</c:v>
                  </c:pt>
                  <c:pt idx="2">
                    <c:v>ידע</c:v>
                  </c:pt>
                  <c:pt idx="3">
                    <c:v>כלים</c:v>
                  </c:pt>
                  <c:pt idx="4">
                    <c:v>ידע</c:v>
                  </c:pt>
                  <c:pt idx="5">
                    <c:v>כלים</c:v>
                  </c:pt>
                  <c:pt idx="6">
                    <c:v>ידע</c:v>
                  </c:pt>
                  <c:pt idx="7">
                    <c:v>כלים</c:v>
                  </c:pt>
                </c:lvl>
                <c:lvl>
                  <c:pt idx="0">
                    <c:v>מפגש ראשון
N=44</c:v>
                  </c:pt>
                  <c:pt idx="2">
                    <c:v>מפגש שני
N=35</c:v>
                  </c:pt>
                  <c:pt idx="4">
                    <c:v>מפגש שלישי
N=30</c:v>
                  </c:pt>
                  <c:pt idx="6">
                    <c:v>מפגש רביעי
N=20</c:v>
                  </c:pt>
                </c:lvl>
              </c:multiLvlStrCache>
            </c:multiLvlStrRef>
          </c:cat>
          <c:val>
            <c:numRef>
              <c:f>'נתונים השוואתיים'!$D$150:$D$157</c:f>
              <c:numCache>
                <c:formatCode>0%</c:formatCode>
                <c:ptCount val="8"/>
                <c:pt idx="0">
                  <c:v>0.5</c:v>
                </c:pt>
                <c:pt idx="1">
                  <c:v>0.66</c:v>
                </c:pt>
                <c:pt idx="2">
                  <c:v>0.31428571428571428</c:v>
                </c:pt>
                <c:pt idx="3">
                  <c:v>0.37142857142857144</c:v>
                </c:pt>
                <c:pt idx="4">
                  <c:v>0.53333333333333333</c:v>
                </c:pt>
                <c:pt idx="5">
                  <c:v>0.53333333333333333</c:v>
                </c:pt>
                <c:pt idx="6">
                  <c:v>0.45</c:v>
                </c:pt>
                <c:pt idx="7">
                  <c:v>0.4</c:v>
                </c:pt>
              </c:numCache>
            </c:numRef>
          </c:val>
          <c:extLst xmlns:c16r2="http://schemas.microsoft.com/office/drawing/2015/06/chart">
            <c:ext xmlns:c16="http://schemas.microsoft.com/office/drawing/2014/chart" uri="{C3380CC4-5D6E-409C-BE32-E72D297353CC}">
              <c16:uniqueId val="{00000001-73EF-42EB-9D3F-F13660AECB1A}"/>
            </c:ext>
          </c:extLst>
        </c:ser>
        <c:ser>
          <c:idx val="2"/>
          <c:order val="2"/>
          <c:tx>
            <c:strRef>
              <c:f>'נתונים השוואתיים'!$E$149</c:f>
              <c:strCache>
                <c:ptCount val="1"/>
                <c:pt idx="0">
                  <c:v>במידה רבה-רבה מאוד</c:v>
                </c:pt>
              </c:strCache>
            </c:strRef>
          </c:tx>
          <c:spPr>
            <a:solidFill>
              <a:schemeClr val="bg1">
                <a:lumMod val="50000"/>
              </a:schemeClr>
            </a:solidFill>
            <a:ln>
              <a:noFill/>
            </a:ln>
            <a:effectLst/>
          </c:spPr>
          <c:invertIfNegative val="0"/>
          <c:dPt>
            <c:idx val="0"/>
            <c:invertIfNegative val="0"/>
            <c:bubble3D val="0"/>
            <c:spPr>
              <a:solidFill>
                <a:srgbClr val="41719C"/>
              </a:solidFill>
              <a:ln>
                <a:noFill/>
              </a:ln>
              <a:effectLst/>
            </c:spPr>
            <c:extLst xmlns:c16r2="http://schemas.microsoft.com/office/drawing/2015/06/chart">
              <c:ext xmlns:c16="http://schemas.microsoft.com/office/drawing/2014/chart" uri="{C3380CC4-5D6E-409C-BE32-E72D297353CC}">
                <c16:uniqueId val="{00000005-73EF-42EB-9D3F-F13660AECB1A}"/>
              </c:ext>
            </c:extLst>
          </c:dPt>
          <c:dPt>
            <c:idx val="1"/>
            <c:invertIfNegative val="0"/>
            <c:bubble3D val="0"/>
            <c:spPr>
              <a:solidFill>
                <a:srgbClr val="F698A5"/>
              </a:solidFill>
              <a:ln>
                <a:noFill/>
              </a:ln>
              <a:effectLst/>
            </c:spPr>
            <c:extLst xmlns:c16r2="http://schemas.microsoft.com/office/drawing/2015/06/chart">
              <c:ext xmlns:c16="http://schemas.microsoft.com/office/drawing/2014/chart" uri="{C3380CC4-5D6E-409C-BE32-E72D297353CC}">
                <c16:uniqueId val="{00000011-73EF-42EB-9D3F-F13660AECB1A}"/>
              </c:ext>
            </c:extLst>
          </c:dPt>
          <c:dPt>
            <c:idx val="2"/>
            <c:invertIfNegative val="0"/>
            <c:bubble3D val="0"/>
            <c:spPr>
              <a:solidFill>
                <a:srgbClr val="41719C"/>
              </a:solidFill>
              <a:ln>
                <a:noFill/>
              </a:ln>
              <a:effectLst/>
            </c:spPr>
            <c:extLst xmlns:c16r2="http://schemas.microsoft.com/office/drawing/2015/06/chart">
              <c:ext xmlns:c16="http://schemas.microsoft.com/office/drawing/2014/chart" uri="{C3380CC4-5D6E-409C-BE32-E72D297353CC}">
                <c16:uniqueId val="{00000006-73EF-42EB-9D3F-F13660AECB1A}"/>
              </c:ext>
            </c:extLst>
          </c:dPt>
          <c:dPt>
            <c:idx val="3"/>
            <c:invertIfNegative val="0"/>
            <c:bubble3D val="0"/>
            <c:spPr>
              <a:solidFill>
                <a:srgbClr val="F698A5"/>
              </a:solidFill>
              <a:ln>
                <a:noFill/>
              </a:ln>
              <a:effectLst/>
            </c:spPr>
            <c:extLst xmlns:c16r2="http://schemas.microsoft.com/office/drawing/2015/06/chart">
              <c:ext xmlns:c16="http://schemas.microsoft.com/office/drawing/2014/chart" uri="{C3380CC4-5D6E-409C-BE32-E72D297353CC}">
                <c16:uniqueId val="{00000012-73EF-42EB-9D3F-F13660AECB1A}"/>
              </c:ext>
            </c:extLst>
          </c:dPt>
          <c:dPt>
            <c:idx val="4"/>
            <c:invertIfNegative val="0"/>
            <c:bubble3D val="0"/>
            <c:spPr>
              <a:solidFill>
                <a:srgbClr val="41719C"/>
              </a:solidFill>
              <a:ln>
                <a:noFill/>
              </a:ln>
              <a:effectLst/>
            </c:spPr>
            <c:extLst xmlns:c16r2="http://schemas.microsoft.com/office/drawing/2015/06/chart">
              <c:ext xmlns:c16="http://schemas.microsoft.com/office/drawing/2014/chart" uri="{C3380CC4-5D6E-409C-BE32-E72D297353CC}">
                <c16:uniqueId val="{00000007-73EF-42EB-9D3F-F13660AECB1A}"/>
              </c:ext>
            </c:extLst>
          </c:dPt>
          <c:dPt>
            <c:idx val="5"/>
            <c:invertIfNegative val="0"/>
            <c:bubble3D val="0"/>
            <c:spPr>
              <a:solidFill>
                <a:srgbClr val="F698A5"/>
              </a:solidFill>
              <a:ln>
                <a:noFill/>
              </a:ln>
              <a:effectLst/>
            </c:spPr>
            <c:extLst xmlns:c16r2="http://schemas.microsoft.com/office/drawing/2015/06/chart">
              <c:ext xmlns:c16="http://schemas.microsoft.com/office/drawing/2014/chart" uri="{C3380CC4-5D6E-409C-BE32-E72D297353CC}">
                <c16:uniqueId val="{00000013-73EF-42EB-9D3F-F13660AECB1A}"/>
              </c:ext>
            </c:extLst>
          </c:dPt>
          <c:dPt>
            <c:idx val="6"/>
            <c:invertIfNegative val="0"/>
            <c:bubble3D val="0"/>
            <c:spPr>
              <a:solidFill>
                <a:srgbClr val="41719C"/>
              </a:solidFill>
              <a:ln>
                <a:noFill/>
              </a:ln>
              <a:effectLst/>
            </c:spPr>
            <c:extLst xmlns:c16r2="http://schemas.microsoft.com/office/drawing/2015/06/chart">
              <c:ext xmlns:c16="http://schemas.microsoft.com/office/drawing/2014/chart" uri="{C3380CC4-5D6E-409C-BE32-E72D297353CC}">
                <c16:uniqueId val="{00000008-73EF-42EB-9D3F-F13660AECB1A}"/>
              </c:ext>
            </c:extLst>
          </c:dPt>
          <c:dPt>
            <c:idx val="7"/>
            <c:invertIfNegative val="0"/>
            <c:bubble3D val="0"/>
            <c:spPr>
              <a:solidFill>
                <a:srgbClr val="F698A5"/>
              </a:solidFill>
              <a:ln>
                <a:noFill/>
              </a:ln>
              <a:effectLst/>
            </c:spPr>
            <c:extLst xmlns:c16r2="http://schemas.microsoft.com/office/drawing/2015/06/chart">
              <c:ext xmlns:c16="http://schemas.microsoft.com/office/drawing/2014/chart" uri="{C3380CC4-5D6E-409C-BE32-E72D297353CC}">
                <c16:uniqueId val="{00000014-73EF-42EB-9D3F-F13660AECB1A}"/>
              </c:ext>
            </c:extLst>
          </c:dPt>
          <c:dLbls>
            <c:dLbl>
              <c:idx val="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dLbl>
            <c:dLbl>
              <c:idx val="2"/>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dLbl>
            <c:dLbl>
              <c:idx val="4"/>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dLbl>
            <c:dLbl>
              <c:idx val="6"/>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'נתונים השוואתיים'!$A$150:$B$157</c:f>
              <c:multiLvlStrCache>
                <c:ptCount val="8"/>
                <c:lvl>
                  <c:pt idx="0">
                    <c:v>ידע</c:v>
                  </c:pt>
                  <c:pt idx="1">
                    <c:v>כלים</c:v>
                  </c:pt>
                  <c:pt idx="2">
                    <c:v>ידע</c:v>
                  </c:pt>
                  <c:pt idx="3">
                    <c:v>כלים</c:v>
                  </c:pt>
                  <c:pt idx="4">
                    <c:v>ידע</c:v>
                  </c:pt>
                  <c:pt idx="5">
                    <c:v>כלים</c:v>
                  </c:pt>
                  <c:pt idx="6">
                    <c:v>ידע</c:v>
                  </c:pt>
                  <c:pt idx="7">
                    <c:v>כלים</c:v>
                  </c:pt>
                </c:lvl>
                <c:lvl>
                  <c:pt idx="0">
                    <c:v>מפגש ראשון
N=44</c:v>
                  </c:pt>
                  <c:pt idx="2">
                    <c:v>מפגש שני
N=35</c:v>
                  </c:pt>
                  <c:pt idx="4">
                    <c:v>מפגש שלישי
N=30</c:v>
                  </c:pt>
                  <c:pt idx="6">
                    <c:v>מפגש רביעי
N=20</c:v>
                  </c:pt>
                </c:lvl>
              </c:multiLvlStrCache>
            </c:multiLvlStrRef>
          </c:cat>
          <c:val>
            <c:numRef>
              <c:f>'נתונים השוואתיים'!$E$150:$E$157</c:f>
              <c:numCache>
                <c:formatCode>0%</c:formatCode>
                <c:ptCount val="8"/>
                <c:pt idx="0">
                  <c:v>0.43</c:v>
                </c:pt>
                <c:pt idx="1">
                  <c:v>0.27</c:v>
                </c:pt>
                <c:pt idx="2">
                  <c:v>0.62857142857142856</c:v>
                </c:pt>
                <c:pt idx="3">
                  <c:v>0.6</c:v>
                </c:pt>
                <c:pt idx="4">
                  <c:v>0.43333333333333335</c:v>
                </c:pt>
                <c:pt idx="5">
                  <c:v>0.4</c:v>
                </c:pt>
                <c:pt idx="6">
                  <c:v>0.55000000000000004</c:v>
                </c:pt>
                <c:pt idx="7">
                  <c:v>0.6</c:v>
                </c:pt>
              </c:numCache>
            </c:numRef>
          </c:val>
          <c:extLst xmlns:c16r2="http://schemas.microsoft.com/office/drawing/2015/06/chart">
            <c:ext xmlns:c16="http://schemas.microsoft.com/office/drawing/2014/chart" uri="{C3380CC4-5D6E-409C-BE32-E72D297353CC}">
              <c16:uniqueId val="{00000002-73EF-42EB-9D3F-F13660AECB1A}"/>
            </c:ext>
          </c:extLst>
        </c:ser>
        <c:dLbls>
          <c:dLblPos val="ctr"/>
          <c:showLegendKey val="0"/>
          <c:showVal val="1"/>
          <c:showCatName val="0"/>
          <c:showSerName val="0"/>
          <c:showPercent val="0"/>
          <c:showBubbleSize val="0"/>
        </c:dLbls>
        <c:gapWidth val="50"/>
        <c:overlap val="100"/>
        <c:axId val="1907283264"/>
        <c:axId val="2054632592"/>
      </c:barChart>
      <c:catAx>
        <c:axId val="1907283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54632592"/>
        <c:crosses val="autoZero"/>
        <c:auto val="1"/>
        <c:lblAlgn val="ctr"/>
        <c:lblOffset val="100"/>
        <c:noMultiLvlLbl val="0"/>
      </c:catAx>
      <c:valAx>
        <c:axId val="205463259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907283264"/>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'נתונים השוואתיים'!$C$122</c:f>
              <c:strCache>
                <c:ptCount val="1"/>
                <c:pt idx="0">
                  <c:v>כלל לא</c:v>
                </c:pt>
              </c:strCache>
            </c:strRef>
          </c:tx>
          <c:spPr>
            <a:solidFill>
              <a:schemeClr val="bg1">
                <a:lumMod val="95000"/>
              </a:schemeClr>
            </a:solidFill>
            <a:ln>
              <a:noFill/>
            </a:ln>
            <a:effectLst/>
          </c:spPr>
          <c:invertIfNegative val="0"/>
          <c:dPt>
            <c:idx val="2"/>
            <c:invertIfNegative val="0"/>
            <c:bubble3D val="0"/>
            <c:spPr>
              <a:solidFill>
                <a:srgbClr val="BBD0E3"/>
              </a:solidFill>
              <a:ln>
                <a:noFill/>
              </a:ln>
              <a:effectLst/>
            </c:spPr>
            <c:extLst xmlns:c16r2="http://schemas.microsoft.com/office/drawing/2015/06/chart">
              <c:ext xmlns:c16="http://schemas.microsoft.com/office/drawing/2014/chart" uri="{C3380CC4-5D6E-409C-BE32-E72D297353CC}">
                <c16:uniqueId val="{0000000F-4324-492F-89B3-B0DC058F66B8}"/>
              </c:ext>
            </c:extLst>
          </c:dPt>
          <c:dPt>
            <c:idx val="3"/>
            <c:invertIfNegative val="0"/>
            <c:bubble3D val="0"/>
            <c:spPr>
              <a:solidFill>
                <a:srgbClr val="FBD5DA"/>
              </a:solidFill>
              <a:ln>
                <a:noFill/>
              </a:ln>
              <a:effectLst/>
            </c:spPr>
            <c:extLst xmlns:c16r2="http://schemas.microsoft.com/office/drawing/2015/06/chart">
              <c:ext xmlns:c16="http://schemas.microsoft.com/office/drawing/2014/chart" uri="{C3380CC4-5D6E-409C-BE32-E72D297353CC}">
                <c16:uniqueId val="{0000000E-4324-492F-89B3-B0DC058F66B8}"/>
              </c:ext>
            </c:extLst>
          </c:dPt>
          <c:dLbls>
            <c:dLbl>
              <c:idx val="0"/>
              <c:delete val="1"/>
              <c:extLst xmlns:c16r2="http://schemas.microsoft.com/office/drawing/2015/06/chart">
                <c:ext xmlns:c16="http://schemas.microsoft.com/office/drawing/2014/chart" uri="{C3380CC4-5D6E-409C-BE32-E72D297353CC}">
                  <c16:uniqueId val="{00000000-4324-492F-89B3-B0DC058F66B8}"/>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01-4324-492F-89B3-B0DC058F66B8}"/>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'נתונים השוואתיים'!$A$123:$B$126</c:f>
              <c:multiLvlStrCache>
                <c:ptCount val="4"/>
                <c:lvl>
                  <c:pt idx="0">
                    <c:v>רעיונות ותכנים ליצירת או עדכון הסדנאות</c:v>
                  </c:pt>
                  <c:pt idx="1">
                    <c:v>פיתוח מיומנויות הנחייה ו/או התנהלות כללית</c:v>
                  </c:pt>
                  <c:pt idx="2">
                    <c:v>רעיונות ותכנים ליצירת או עדכון הסדנאות</c:v>
                  </c:pt>
                  <c:pt idx="3">
                    <c:v>פיתוח מיומנויות הנחייה ו/או התנהלות כללית</c:v>
                  </c:pt>
                </c:lvl>
                <c:lvl>
                  <c:pt idx="0">
                    <c:v>הרצאות</c:v>
                  </c:pt>
                  <c:pt idx="2">
                    <c:v>סדנאות</c:v>
                  </c:pt>
                </c:lvl>
              </c:multiLvlStrCache>
            </c:multiLvlStrRef>
          </c:cat>
          <c:val>
            <c:numRef>
              <c:f>'נתונים השוואתיים'!$C$123:$C$126</c:f>
              <c:numCache>
                <c:formatCode>0%</c:formatCode>
                <c:ptCount val="4"/>
                <c:pt idx="0">
                  <c:v>0</c:v>
                </c:pt>
                <c:pt idx="1">
                  <c:v>0</c:v>
                </c:pt>
                <c:pt idx="2">
                  <c:v>0.05</c:v>
                </c:pt>
                <c:pt idx="3">
                  <c:v>0.05</c:v>
                </c:pt>
              </c:numCache>
            </c:numRef>
          </c:val>
          <c:extLst xmlns:c16r2="http://schemas.microsoft.com/office/drawing/2015/06/chart">
            <c:ext xmlns:c16="http://schemas.microsoft.com/office/drawing/2014/chart" uri="{C3380CC4-5D6E-409C-BE32-E72D297353CC}">
              <c16:uniqueId val="{00000002-4324-492F-89B3-B0DC058F66B8}"/>
            </c:ext>
          </c:extLst>
        </c:ser>
        <c:ser>
          <c:idx val="1"/>
          <c:order val="1"/>
          <c:tx>
            <c:strRef>
              <c:f>'נתונים השוואתיים'!$D$122</c:f>
              <c:strCache>
                <c:ptCount val="1"/>
                <c:pt idx="0">
                  <c:v>במידה מעטה-בינונית</c:v>
                </c:pt>
              </c:strCache>
            </c:strRef>
          </c:tx>
          <c:spPr>
            <a:solidFill>
              <a:schemeClr val="bg1">
                <a:lumMod val="75000"/>
              </a:schemeClr>
            </a:solidFill>
            <a:ln>
              <a:noFill/>
            </a:ln>
            <a:effectLst/>
          </c:spPr>
          <c:invertIfNegative val="0"/>
          <c:dPt>
            <c:idx val="0"/>
            <c:invertIfNegative val="0"/>
            <c:bubble3D val="0"/>
            <c:spPr>
              <a:solidFill>
                <a:srgbClr val="6F9BC3"/>
              </a:solidFill>
              <a:ln>
                <a:noFill/>
              </a:ln>
              <a:effectLst/>
            </c:spPr>
            <c:extLst xmlns:c16r2="http://schemas.microsoft.com/office/drawing/2015/06/chart">
              <c:ext xmlns:c16="http://schemas.microsoft.com/office/drawing/2014/chart" uri="{C3380CC4-5D6E-409C-BE32-E72D297353CC}">
                <c16:uniqueId val="{00000007-4324-492F-89B3-B0DC058F66B8}"/>
              </c:ext>
            </c:extLst>
          </c:dPt>
          <c:dPt>
            <c:idx val="1"/>
            <c:invertIfNegative val="0"/>
            <c:bubble3D val="0"/>
            <c:spPr>
              <a:solidFill>
                <a:srgbClr val="F9BDC6"/>
              </a:solidFill>
              <a:ln>
                <a:noFill/>
              </a:ln>
              <a:effectLst/>
            </c:spPr>
            <c:extLst xmlns:c16r2="http://schemas.microsoft.com/office/drawing/2015/06/chart">
              <c:ext xmlns:c16="http://schemas.microsoft.com/office/drawing/2014/chart" uri="{C3380CC4-5D6E-409C-BE32-E72D297353CC}">
                <c16:uniqueId val="{0000000B-4324-492F-89B3-B0DC058F66B8}"/>
              </c:ext>
            </c:extLst>
          </c:dPt>
          <c:dPt>
            <c:idx val="2"/>
            <c:invertIfNegative val="0"/>
            <c:bubble3D val="0"/>
            <c:spPr>
              <a:solidFill>
                <a:srgbClr val="6F9BC3"/>
              </a:solidFill>
              <a:ln>
                <a:noFill/>
              </a:ln>
              <a:effectLst/>
            </c:spPr>
            <c:extLst xmlns:c16r2="http://schemas.microsoft.com/office/drawing/2015/06/chart">
              <c:ext xmlns:c16="http://schemas.microsoft.com/office/drawing/2014/chart" uri="{C3380CC4-5D6E-409C-BE32-E72D297353CC}">
                <c16:uniqueId val="{00000009-4324-492F-89B3-B0DC058F66B8}"/>
              </c:ext>
            </c:extLst>
          </c:dPt>
          <c:dPt>
            <c:idx val="3"/>
            <c:invertIfNegative val="0"/>
            <c:bubble3D val="0"/>
            <c:spPr>
              <a:solidFill>
                <a:srgbClr val="F9BDC6"/>
              </a:solidFill>
              <a:ln>
                <a:noFill/>
              </a:ln>
              <a:effectLst/>
            </c:spPr>
            <c:extLst xmlns:c16r2="http://schemas.microsoft.com/office/drawing/2015/06/chart">
              <c:ext xmlns:c16="http://schemas.microsoft.com/office/drawing/2014/chart" uri="{C3380CC4-5D6E-409C-BE32-E72D297353CC}">
                <c16:uniqueId val="{0000000D-4324-492F-89B3-B0DC058F66B8}"/>
              </c:ext>
            </c:extLst>
          </c:dPt>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'נתונים השוואתיים'!$A$123:$B$126</c:f>
              <c:multiLvlStrCache>
                <c:ptCount val="4"/>
                <c:lvl>
                  <c:pt idx="0">
                    <c:v>רעיונות ותכנים ליצירת או עדכון הסדנאות</c:v>
                  </c:pt>
                  <c:pt idx="1">
                    <c:v>פיתוח מיומנויות הנחייה ו/או התנהלות כללית</c:v>
                  </c:pt>
                  <c:pt idx="2">
                    <c:v>רעיונות ותכנים ליצירת או עדכון הסדנאות</c:v>
                  </c:pt>
                  <c:pt idx="3">
                    <c:v>פיתוח מיומנויות הנחייה ו/או התנהלות כללית</c:v>
                  </c:pt>
                </c:lvl>
                <c:lvl>
                  <c:pt idx="0">
                    <c:v>הרצאות</c:v>
                  </c:pt>
                  <c:pt idx="2">
                    <c:v>סדנאות</c:v>
                  </c:pt>
                </c:lvl>
              </c:multiLvlStrCache>
            </c:multiLvlStrRef>
          </c:cat>
          <c:val>
            <c:numRef>
              <c:f>'נתונים השוואתיים'!$D$123:$D$126</c:f>
              <c:numCache>
                <c:formatCode>0%</c:formatCode>
                <c:ptCount val="4"/>
                <c:pt idx="0">
                  <c:v>0.42</c:v>
                </c:pt>
                <c:pt idx="1">
                  <c:v>0.47</c:v>
                </c:pt>
                <c:pt idx="2">
                  <c:v>0.53</c:v>
                </c:pt>
                <c:pt idx="3">
                  <c:v>0.53</c:v>
                </c:pt>
              </c:numCache>
            </c:numRef>
          </c:val>
          <c:extLst xmlns:c16r2="http://schemas.microsoft.com/office/drawing/2015/06/chart">
            <c:ext xmlns:c16="http://schemas.microsoft.com/office/drawing/2014/chart" uri="{C3380CC4-5D6E-409C-BE32-E72D297353CC}">
              <c16:uniqueId val="{00000003-4324-492F-89B3-B0DC058F66B8}"/>
            </c:ext>
          </c:extLst>
        </c:ser>
        <c:ser>
          <c:idx val="2"/>
          <c:order val="2"/>
          <c:tx>
            <c:strRef>
              <c:f>'נתונים השוואתיים'!$E$122</c:f>
              <c:strCache>
                <c:ptCount val="1"/>
                <c:pt idx="0">
                  <c:v>במידה רבה-רבה מאוד</c:v>
                </c:pt>
              </c:strCache>
            </c:strRef>
          </c:tx>
          <c:spPr>
            <a:solidFill>
              <a:schemeClr val="bg1">
                <a:lumMod val="50000"/>
              </a:schemeClr>
            </a:solidFill>
            <a:ln>
              <a:noFill/>
            </a:ln>
            <a:effectLst/>
          </c:spPr>
          <c:invertIfNegative val="0"/>
          <c:dPt>
            <c:idx val="0"/>
            <c:invertIfNegative val="0"/>
            <c:bubble3D val="0"/>
            <c:spPr>
              <a:solidFill>
                <a:srgbClr val="41719C"/>
              </a:solidFill>
              <a:ln>
                <a:noFill/>
              </a:ln>
              <a:effectLst/>
            </c:spPr>
            <c:extLst xmlns:c16r2="http://schemas.microsoft.com/office/drawing/2015/06/chart">
              <c:ext xmlns:c16="http://schemas.microsoft.com/office/drawing/2014/chart" uri="{C3380CC4-5D6E-409C-BE32-E72D297353CC}">
                <c16:uniqueId val="{00000006-4324-492F-89B3-B0DC058F66B8}"/>
              </c:ext>
            </c:extLst>
          </c:dPt>
          <c:dPt>
            <c:idx val="1"/>
            <c:invertIfNegative val="0"/>
            <c:bubble3D val="0"/>
            <c:spPr>
              <a:solidFill>
                <a:srgbClr val="F698A5"/>
              </a:solidFill>
              <a:ln>
                <a:noFill/>
              </a:ln>
              <a:effectLst/>
            </c:spPr>
            <c:extLst xmlns:c16r2="http://schemas.microsoft.com/office/drawing/2015/06/chart">
              <c:ext xmlns:c16="http://schemas.microsoft.com/office/drawing/2014/chart" uri="{C3380CC4-5D6E-409C-BE32-E72D297353CC}">
                <c16:uniqueId val="{0000000A-4324-492F-89B3-B0DC058F66B8}"/>
              </c:ext>
            </c:extLst>
          </c:dPt>
          <c:dPt>
            <c:idx val="2"/>
            <c:invertIfNegative val="0"/>
            <c:bubble3D val="0"/>
            <c:spPr>
              <a:solidFill>
                <a:srgbClr val="41719C"/>
              </a:solidFill>
              <a:ln>
                <a:noFill/>
              </a:ln>
              <a:effectLst/>
            </c:spPr>
            <c:extLst xmlns:c16r2="http://schemas.microsoft.com/office/drawing/2015/06/chart">
              <c:ext xmlns:c16="http://schemas.microsoft.com/office/drawing/2014/chart" uri="{C3380CC4-5D6E-409C-BE32-E72D297353CC}">
                <c16:uniqueId val="{00000008-4324-492F-89B3-B0DC058F66B8}"/>
              </c:ext>
            </c:extLst>
          </c:dPt>
          <c:dPt>
            <c:idx val="3"/>
            <c:invertIfNegative val="0"/>
            <c:bubble3D val="0"/>
            <c:spPr>
              <a:solidFill>
                <a:srgbClr val="F698A5"/>
              </a:solidFill>
              <a:ln>
                <a:noFill/>
              </a:ln>
              <a:effectLst/>
            </c:spPr>
            <c:extLst xmlns:c16r2="http://schemas.microsoft.com/office/drawing/2015/06/chart">
              <c:ext xmlns:c16="http://schemas.microsoft.com/office/drawing/2014/chart" uri="{C3380CC4-5D6E-409C-BE32-E72D297353CC}">
                <c16:uniqueId val="{0000000C-4324-492F-89B3-B0DC058F66B8}"/>
              </c:ext>
            </c:extLst>
          </c:dPt>
          <c:dLbls>
            <c:dLbl>
              <c:idx val="1"/>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dLbl>
            <c:dLbl>
              <c:idx val="3"/>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'נתונים השוואתיים'!$A$123:$B$126</c:f>
              <c:multiLvlStrCache>
                <c:ptCount val="4"/>
                <c:lvl>
                  <c:pt idx="0">
                    <c:v>רעיונות ותכנים ליצירת או עדכון הסדנאות</c:v>
                  </c:pt>
                  <c:pt idx="1">
                    <c:v>פיתוח מיומנויות הנחייה ו/או התנהלות כללית</c:v>
                  </c:pt>
                  <c:pt idx="2">
                    <c:v>רעיונות ותכנים ליצירת או עדכון הסדנאות</c:v>
                  </c:pt>
                  <c:pt idx="3">
                    <c:v>פיתוח מיומנויות הנחייה ו/או התנהלות כללית</c:v>
                  </c:pt>
                </c:lvl>
                <c:lvl>
                  <c:pt idx="0">
                    <c:v>הרצאות</c:v>
                  </c:pt>
                  <c:pt idx="2">
                    <c:v>סדנאות</c:v>
                  </c:pt>
                </c:lvl>
              </c:multiLvlStrCache>
            </c:multiLvlStrRef>
          </c:cat>
          <c:val>
            <c:numRef>
              <c:f>'נתונים השוואתיים'!$E$123:$E$126</c:f>
              <c:numCache>
                <c:formatCode>0%</c:formatCode>
                <c:ptCount val="4"/>
                <c:pt idx="0">
                  <c:v>0.57999999999999996</c:v>
                </c:pt>
                <c:pt idx="1">
                  <c:v>0.53</c:v>
                </c:pt>
                <c:pt idx="2">
                  <c:v>0.42</c:v>
                </c:pt>
                <c:pt idx="3">
                  <c:v>0.42</c:v>
                </c:pt>
              </c:numCache>
            </c:numRef>
          </c:val>
          <c:extLst xmlns:c16r2="http://schemas.microsoft.com/office/drawing/2015/06/chart">
            <c:ext xmlns:c16="http://schemas.microsoft.com/office/drawing/2014/chart" uri="{C3380CC4-5D6E-409C-BE32-E72D297353CC}">
              <c16:uniqueId val="{00000004-4324-492F-89B3-B0DC058F66B8}"/>
            </c:ext>
          </c:extLst>
        </c:ser>
        <c:dLbls>
          <c:dLblPos val="ctr"/>
          <c:showLegendKey val="0"/>
          <c:showVal val="1"/>
          <c:showCatName val="0"/>
          <c:showSerName val="0"/>
          <c:showPercent val="0"/>
          <c:showBubbleSize val="0"/>
        </c:dLbls>
        <c:gapWidth val="50"/>
        <c:overlap val="100"/>
        <c:axId val="2054637488"/>
        <c:axId val="2054634224"/>
      </c:barChart>
      <c:catAx>
        <c:axId val="2054637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54634224"/>
        <c:crosses val="autoZero"/>
        <c:auto val="1"/>
        <c:lblAlgn val="ctr"/>
        <c:lblOffset val="100"/>
        <c:noMultiLvlLbl val="0"/>
      </c:catAx>
      <c:valAx>
        <c:axId val="2054634224"/>
        <c:scaling>
          <c:orientation val="minMax"/>
          <c:max val="1"/>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2054637488"/>
        <c:crosses val="autoZero"/>
        <c:crossBetween val="between"/>
        <c:majorUnit val="0.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2" dt="2022-06-28T17:58:06.902" idx="215">
    <p:pos x="7670" y="10"/>
    <p:text>שקף לא לתרגום</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22-06-28T17:58:06.902" idx="216">
    <p:pos x="7670" y="10"/>
    <p:text>שקף לא לתרגום</p:text>
    <p:extLst>
      <p:ext uri="{C676402C-5697-4E1C-873F-D02D1690AC5C}">
        <p15:threadingInfo xmlns:p15="http://schemas.microsoft.com/office/powerpoint/2012/main" timeZoneBias="-1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22-06-28T18:00:36.232" idx="219">
    <p:pos x="7670" y="10"/>
    <p:text>תמונה לא לתרגום</p:text>
    <p:extLst>
      <p:ext uri="{C676402C-5697-4E1C-873F-D02D1690AC5C}">
        <p15:threadingInfo xmlns:p15="http://schemas.microsoft.com/office/powerpoint/2012/main" timeZoneBias="-18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2" dt="2022-06-28T17:58:59.908" idx="217">
    <p:pos x="7670" y="10"/>
    <p:text>גרפים לא לתרגום</p:text>
    <p:extLst>
      <p:ext uri="{C676402C-5697-4E1C-873F-D02D1690AC5C}">
        <p15:threadingInfo xmlns:p15="http://schemas.microsoft.com/office/powerpoint/2012/main" timeZoneBias="-18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2" dt="2022-06-28T17:59:29.926" idx="218">
    <p:pos x="7670" y="10"/>
    <p:text>גרפים לא לתרגום</p:text>
    <p:extLst>
      <p:ext uri="{C676402C-5697-4E1C-873F-D02D1690AC5C}">
        <p15:threadingInfo xmlns:p15="http://schemas.microsoft.com/office/powerpoint/2012/main" timeZoneBias="-18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2" dt="2022-06-28T18:01:00.216" idx="220">
    <p:pos x="7670" y="10"/>
    <p:text>גרפים לא לתרגום</p:text>
    <p:extLst>
      <p:ext uri="{C676402C-5697-4E1C-873F-D02D1690AC5C}">
        <p15:threadingInfo xmlns:p15="http://schemas.microsoft.com/office/powerpoint/2012/main" timeZoneBias="-18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2" dt="2022-06-28T18:04:16.726" idx="221">
    <p:pos x="7670" y="10"/>
    <p:text>שקף לא לתרגום</p:text>
    <p:extLst>
      <p:ext uri="{C676402C-5697-4E1C-873F-D02D1690AC5C}">
        <p15:threadingInfo xmlns:p15="http://schemas.microsoft.com/office/powerpoint/2012/main" timeZoneBias="-18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2" dt="2022-06-28T18:05:25.685" idx="222">
    <p:pos x="7670" y="10"/>
    <p:text>שקף לא לתרגום</p:text>
    <p:extLst>
      <p:ext uri="{C676402C-5697-4E1C-873F-D02D1690AC5C}">
        <p15:threadingInfo xmlns:p15="http://schemas.microsoft.com/office/powerpoint/2012/main" timeZoneBias="-18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2" dt="2022-06-28T18:05:34.721" idx="223">
    <p:pos x="7670" y="10"/>
    <p:text>שקף לא לתרגום</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4AA2456-E9B1-4D7F-B3C7-7289AEB4E5B5}" type="datetimeFigureOut">
              <a:rPr lang="en-US" smtClean="0"/>
              <a:t>03-Jul-22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37E0950-7630-4B72-A91E-FC6ABBB00A8C}" type="slidenum">
              <a:rPr lang="en-US" smtClean="0"/>
              <a:t>‹#›</a:t>
            </a:fld>
            <a:endParaRPr lang="en-US"/>
          </a:p>
        </p:txBody>
      </p:sp>
    </p:spTree>
    <p:extLst>
      <p:ext uri="{BB962C8B-B14F-4D97-AF65-F5344CB8AC3E}">
        <p14:creationId xmlns:p14="http://schemas.microsoft.com/office/powerpoint/2010/main" val="3346955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en-US" dirty="0"/>
          </a:p>
        </p:txBody>
      </p:sp>
      <p:sp>
        <p:nvSpPr>
          <p:cNvPr id="4" name="Slide Number Placeholder 3"/>
          <p:cNvSpPr>
            <a:spLocks noGrp="1"/>
          </p:cNvSpPr>
          <p:nvPr>
            <p:ph type="sldNum" sz="quarter" idx="5"/>
          </p:nvPr>
        </p:nvSpPr>
        <p:spPr/>
        <p:txBody>
          <a:bodyPr/>
          <a:lstStyle/>
          <a:p>
            <a:fld id="{937E0950-7630-4B72-A91E-FC6ABBB00A8C}" type="slidenum">
              <a:rPr lang="en-US" smtClean="0"/>
              <a:t>1</a:t>
            </a:fld>
            <a:endParaRPr lang="en-US" dirty="0"/>
          </a:p>
        </p:txBody>
      </p:sp>
    </p:spTree>
    <p:extLst>
      <p:ext uri="{BB962C8B-B14F-4D97-AF65-F5344CB8AC3E}">
        <p14:creationId xmlns:p14="http://schemas.microsoft.com/office/powerpoint/2010/main" val="21542439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7443" rtl="1"/>
            <a:endParaRPr lang="he-IL"/>
          </a:p>
        </p:txBody>
      </p:sp>
      <p:sp>
        <p:nvSpPr>
          <p:cNvPr id="4" name="Slide Number Placeholder 3"/>
          <p:cNvSpPr>
            <a:spLocks noGrp="1"/>
          </p:cNvSpPr>
          <p:nvPr>
            <p:ph type="sldNum" sz="quarter" idx="5"/>
          </p:nvPr>
        </p:nvSpPr>
        <p:spPr/>
        <p:txBody>
          <a:bodyPr/>
          <a:lstStyle/>
          <a:p>
            <a:fld id="{937E0950-7630-4B72-A91E-FC6ABBB00A8C}" type="slidenum">
              <a:rPr lang="en-US" smtClean="0"/>
              <a:t>10</a:t>
            </a:fld>
            <a:endParaRPr lang="en-US"/>
          </a:p>
        </p:txBody>
      </p:sp>
    </p:spTree>
    <p:extLst>
      <p:ext uri="{BB962C8B-B14F-4D97-AF65-F5344CB8AC3E}">
        <p14:creationId xmlns:p14="http://schemas.microsoft.com/office/powerpoint/2010/main" val="41170367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7443" rtl="1"/>
            <a:endParaRPr lang="he-IL"/>
          </a:p>
        </p:txBody>
      </p:sp>
      <p:sp>
        <p:nvSpPr>
          <p:cNvPr id="4" name="Slide Number Placeholder 3"/>
          <p:cNvSpPr>
            <a:spLocks noGrp="1"/>
          </p:cNvSpPr>
          <p:nvPr>
            <p:ph type="sldNum" sz="quarter" idx="5"/>
          </p:nvPr>
        </p:nvSpPr>
        <p:spPr/>
        <p:txBody>
          <a:bodyPr/>
          <a:lstStyle/>
          <a:p>
            <a:fld id="{937E0950-7630-4B72-A91E-FC6ABBB00A8C}" type="slidenum">
              <a:rPr lang="en-US" smtClean="0"/>
              <a:t>11</a:t>
            </a:fld>
            <a:endParaRPr lang="en-US"/>
          </a:p>
        </p:txBody>
      </p:sp>
    </p:spTree>
    <p:extLst>
      <p:ext uri="{BB962C8B-B14F-4D97-AF65-F5344CB8AC3E}">
        <p14:creationId xmlns:p14="http://schemas.microsoft.com/office/powerpoint/2010/main" val="21887194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en-US" dirty="0"/>
          </a:p>
        </p:txBody>
      </p:sp>
      <p:sp>
        <p:nvSpPr>
          <p:cNvPr id="4" name="Slide Number Placeholder 3"/>
          <p:cNvSpPr>
            <a:spLocks noGrp="1"/>
          </p:cNvSpPr>
          <p:nvPr>
            <p:ph type="sldNum" sz="quarter" idx="5"/>
          </p:nvPr>
        </p:nvSpPr>
        <p:spPr/>
        <p:txBody>
          <a:bodyPr/>
          <a:lstStyle/>
          <a:p>
            <a:fld id="{937E0950-7630-4B72-A91E-FC6ABBB00A8C}" type="slidenum">
              <a:rPr lang="en-US" smtClean="0"/>
              <a:t>12</a:t>
            </a:fld>
            <a:endParaRPr lang="en-US"/>
          </a:p>
        </p:txBody>
      </p:sp>
    </p:spTree>
    <p:extLst>
      <p:ext uri="{BB962C8B-B14F-4D97-AF65-F5344CB8AC3E}">
        <p14:creationId xmlns:p14="http://schemas.microsoft.com/office/powerpoint/2010/main" val="2265581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en-US"/>
          </a:p>
        </p:txBody>
      </p:sp>
      <p:sp>
        <p:nvSpPr>
          <p:cNvPr id="4" name="Slide Number Placeholder 3"/>
          <p:cNvSpPr>
            <a:spLocks noGrp="1"/>
          </p:cNvSpPr>
          <p:nvPr>
            <p:ph type="sldNum" sz="quarter" idx="5"/>
          </p:nvPr>
        </p:nvSpPr>
        <p:spPr/>
        <p:txBody>
          <a:bodyPr/>
          <a:lstStyle/>
          <a:p>
            <a:fld id="{937E0950-7630-4B72-A91E-FC6ABBB00A8C}" type="slidenum">
              <a:rPr lang="en-US" smtClean="0"/>
              <a:t>13</a:t>
            </a:fld>
            <a:endParaRPr lang="en-US"/>
          </a:p>
        </p:txBody>
      </p:sp>
    </p:spTree>
    <p:extLst>
      <p:ext uri="{BB962C8B-B14F-4D97-AF65-F5344CB8AC3E}">
        <p14:creationId xmlns:p14="http://schemas.microsoft.com/office/powerpoint/2010/main" val="4264940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en-US" dirty="0"/>
          </a:p>
        </p:txBody>
      </p:sp>
      <p:sp>
        <p:nvSpPr>
          <p:cNvPr id="4" name="מציין מיקום של מספר שקופית 3"/>
          <p:cNvSpPr>
            <a:spLocks noGrp="1"/>
          </p:cNvSpPr>
          <p:nvPr>
            <p:ph type="sldNum" sz="quarter" idx="5"/>
          </p:nvPr>
        </p:nvSpPr>
        <p:spPr/>
        <p:txBody>
          <a:bodyPr/>
          <a:lstStyle/>
          <a:p>
            <a:fld id="{937E0950-7630-4B72-A91E-FC6ABBB00A8C}" type="slidenum">
              <a:rPr lang="en-US" smtClean="0"/>
              <a:t>16</a:t>
            </a:fld>
            <a:endParaRPr lang="en-US"/>
          </a:p>
        </p:txBody>
      </p:sp>
    </p:spTree>
    <p:extLst>
      <p:ext uri="{BB962C8B-B14F-4D97-AF65-F5344CB8AC3E}">
        <p14:creationId xmlns:p14="http://schemas.microsoft.com/office/powerpoint/2010/main" val="2084640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dirty="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2</a:t>
            </a:fld>
            <a:endParaRPr lang="en-US" dirty="0"/>
          </a:p>
        </p:txBody>
      </p:sp>
    </p:spTree>
    <p:extLst>
      <p:ext uri="{BB962C8B-B14F-4D97-AF65-F5344CB8AC3E}">
        <p14:creationId xmlns:p14="http://schemas.microsoft.com/office/powerpoint/2010/main" val="3164887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dirty="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3</a:t>
            </a:fld>
            <a:endParaRPr lang="en-US" dirty="0"/>
          </a:p>
        </p:txBody>
      </p:sp>
    </p:spTree>
    <p:extLst>
      <p:ext uri="{BB962C8B-B14F-4D97-AF65-F5344CB8AC3E}">
        <p14:creationId xmlns:p14="http://schemas.microsoft.com/office/powerpoint/2010/main" val="39586073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dirty="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4</a:t>
            </a:fld>
            <a:endParaRPr lang="en-US" dirty="0"/>
          </a:p>
        </p:txBody>
      </p:sp>
    </p:spTree>
    <p:extLst>
      <p:ext uri="{BB962C8B-B14F-4D97-AF65-F5344CB8AC3E}">
        <p14:creationId xmlns:p14="http://schemas.microsoft.com/office/powerpoint/2010/main" val="3589129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dirty="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5</a:t>
            </a:fld>
            <a:endParaRPr lang="en-US" dirty="0"/>
          </a:p>
        </p:txBody>
      </p:sp>
    </p:spTree>
    <p:extLst>
      <p:ext uri="{BB962C8B-B14F-4D97-AF65-F5344CB8AC3E}">
        <p14:creationId xmlns:p14="http://schemas.microsoft.com/office/powerpoint/2010/main" val="454150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dirty="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6</a:t>
            </a:fld>
            <a:endParaRPr lang="en-US" dirty="0"/>
          </a:p>
        </p:txBody>
      </p:sp>
    </p:spTree>
    <p:extLst>
      <p:ext uri="{BB962C8B-B14F-4D97-AF65-F5344CB8AC3E}">
        <p14:creationId xmlns:p14="http://schemas.microsoft.com/office/powerpoint/2010/main" val="2040073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7443" rtl="1"/>
            <a:endParaRPr lang="he-IL"/>
          </a:p>
        </p:txBody>
      </p:sp>
      <p:sp>
        <p:nvSpPr>
          <p:cNvPr id="4" name="Slide Number Placeholder 3"/>
          <p:cNvSpPr>
            <a:spLocks noGrp="1"/>
          </p:cNvSpPr>
          <p:nvPr>
            <p:ph type="sldNum" sz="quarter" idx="5"/>
          </p:nvPr>
        </p:nvSpPr>
        <p:spPr/>
        <p:txBody>
          <a:bodyPr/>
          <a:lstStyle/>
          <a:p>
            <a:fld id="{937E0950-7630-4B72-A91E-FC6ABBB00A8C}" type="slidenum">
              <a:rPr lang="en-US" smtClean="0"/>
              <a:t>7</a:t>
            </a:fld>
            <a:endParaRPr lang="en-US"/>
          </a:p>
        </p:txBody>
      </p:sp>
    </p:spTree>
    <p:extLst>
      <p:ext uri="{BB962C8B-B14F-4D97-AF65-F5344CB8AC3E}">
        <p14:creationId xmlns:p14="http://schemas.microsoft.com/office/powerpoint/2010/main" val="3726520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7443" rtl="1"/>
            <a:endParaRPr lang="he-IL"/>
          </a:p>
        </p:txBody>
      </p:sp>
      <p:sp>
        <p:nvSpPr>
          <p:cNvPr id="4" name="Slide Number Placeholder 3"/>
          <p:cNvSpPr>
            <a:spLocks noGrp="1"/>
          </p:cNvSpPr>
          <p:nvPr>
            <p:ph type="sldNum" sz="quarter" idx="5"/>
          </p:nvPr>
        </p:nvSpPr>
        <p:spPr/>
        <p:txBody>
          <a:bodyPr/>
          <a:lstStyle/>
          <a:p>
            <a:fld id="{937E0950-7630-4B72-A91E-FC6ABBB00A8C}" type="slidenum">
              <a:rPr lang="en-US" smtClean="0"/>
              <a:t>8</a:t>
            </a:fld>
            <a:endParaRPr lang="en-US"/>
          </a:p>
        </p:txBody>
      </p:sp>
    </p:spTree>
    <p:extLst>
      <p:ext uri="{BB962C8B-B14F-4D97-AF65-F5344CB8AC3E}">
        <p14:creationId xmlns:p14="http://schemas.microsoft.com/office/powerpoint/2010/main" val="3657977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7443" rtl="1"/>
            <a:endParaRPr lang="he-IL"/>
          </a:p>
        </p:txBody>
      </p:sp>
      <p:sp>
        <p:nvSpPr>
          <p:cNvPr id="4" name="Slide Number Placeholder 3"/>
          <p:cNvSpPr>
            <a:spLocks noGrp="1"/>
          </p:cNvSpPr>
          <p:nvPr>
            <p:ph type="sldNum" sz="quarter" idx="5"/>
          </p:nvPr>
        </p:nvSpPr>
        <p:spPr/>
        <p:txBody>
          <a:bodyPr/>
          <a:lstStyle/>
          <a:p>
            <a:fld id="{937E0950-7630-4B72-A91E-FC6ABBB00A8C}" type="slidenum">
              <a:rPr lang="en-US" smtClean="0"/>
              <a:t>9</a:t>
            </a:fld>
            <a:endParaRPr lang="en-US"/>
          </a:p>
        </p:txBody>
      </p:sp>
    </p:spTree>
    <p:extLst>
      <p:ext uri="{BB962C8B-B14F-4D97-AF65-F5344CB8AC3E}">
        <p14:creationId xmlns:p14="http://schemas.microsoft.com/office/powerpoint/2010/main" val="717505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39FC992-AF5B-4D59-9D90-6A8F9D412563}" type="datetime1">
              <a:rPr lang="en-US" smtClean="0"/>
              <a:t>03-Jul-22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950696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1F77D4-166E-48D9-A3CA-8B0A879C5474}" type="datetime1">
              <a:rPr lang="en-US" smtClean="0"/>
              <a:t>03-Jul-22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455958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9BB745-6BDD-4D37-8B69-ED3B432C141A}" type="datetime1">
              <a:rPr lang="en-US" smtClean="0"/>
              <a:t>03-Jul-22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4237265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123635CD-D618-4EB1-964F-030AA1383326}" type="datetime1">
              <a:rPr lang="en-US" smtClean="0"/>
              <a:t>03-Jul-22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5948070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77B53F5-C931-41C5-9280-267697094343}" type="datetime1">
              <a:rPr lang="en-US" smtClean="0"/>
              <a:t>03-Jul-22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359774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F4821033-706E-43AA-94C6-BBF503A0CF4D}" type="datetime1">
              <a:rPr lang="en-US" smtClean="0"/>
              <a:t>03-Jul-22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9690111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8ABD1946-85EE-49AD-8A74-0C6EFB88D725}" type="datetime1">
              <a:rPr lang="en-US" smtClean="0"/>
              <a:t>03-Jul-22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24251081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C372F003-9096-4EC0-BA3D-391C28B14389}" type="datetime1">
              <a:rPr lang="en-US" smtClean="0"/>
              <a:t>03-Jul-22</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177123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7CA00E47-E9AE-4E2B-99C9-78926CA065FE}" type="datetime1">
              <a:rPr lang="en-US" smtClean="0"/>
              <a:t>03-Jul-22</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0949354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1EC36759-85E7-445E-A9DF-B6C766204F5A}" type="datetime1">
              <a:rPr lang="en-US" smtClean="0"/>
              <a:t>03-Jul-22</a:t>
            </a:fld>
            <a:endParaRPr lang="en-US"/>
          </a:p>
        </p:txBody>
      </p:sp>
      <p:sp>
        <p:nvSpPr>
          <p:cNvPr id="4" name="Slide Number Placeholder 3"/>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0907707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1AB0491D-EF4C-42F2-A425-B198861576F2}" type="datetime1">
              <a:rPr lang="en-US" smtClean="0"/>
              <a:t>03-Jul-22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954894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158B67-E16B-4FF9-84B5-FAD9510B0DD8}" type="datetime1">
              <a:rPr lang="en-US" smtClean="0"/>
              <a:t>03-Jul-22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6317141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C78787E-D425-4CAC-9240-D893A290CE6F}" type="datetime1">
              <a:rPr lang="en-US" smtClean="0"/>
              <a:t>03-Jul-22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565875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E916E8CD-72A0-4A5A-81D5-FDE579735042}" type="datetime1">
              <a:rPr lang="en-US" smtClean="0"/>
              <a:t>03-Jul-22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4697022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55CFF85-3B0F-466A-A87E-48458BCD5333}" type="datetime1">
              <a:rPr lang="en-US" smtClean="0"/>
              <a:t>03-Jul-22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00467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0BC201-8936-48B8-97BB-668116EDFF90}" type="datetime1">
              <a:rPr lang="en-US" smtClean="0"/>
              <a:t>03-Jul-22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2437838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98E30B-E174-4FB1-A7C0-9C53DF7E44BD}" type="datetime1">
              <a:rPr lang="en-US" smtClean="0"/>
              <a:t>03-Jul-22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2390895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1C9466-9D77-474F-B312-726298696D52}" type="datetime1">
              <a:rPr lang="en-US" smtClean="0"/>
              <a:t>03-Jul-22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835171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4457F69-8AAE-4A3A-A9D1-0B1CD2B039DF}" type="datetime1">
              <a:rPr lang="en-US" smtClean="0"/>
              <a:t>03-Jul-22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4132477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845CD-DA5F-4BD4-BD2B-299822222C8A}" type="datetime1">
              <a:rPr lang="en-US" smtClean="0"/>
              <a:t>03-Jul-22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680040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9306660-596A-4449-8081-172EC7248888}" type="datetime1">
              <a:rPr lang="en-US" smtClean="0"/>
              <a:t>03-Jul-22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1236369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CA04647-7884-4116-905A-28C4B76EF37B}" type="datetime1">
              <a:rPr lang="en-US" smtClean="0"/>
              <a:t>03-Jul-22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4236224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16914F-C768-4286-84F8-347F79655982}" type="datetime1">
              <a:rPr lang="en-US" smtClean="0"/>
              <a:t>03-Jul-22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E0DA88-D2F3-4C8D-A6CB-6A2B1F716DE8}" type="slidenum">
              <a:rPr lang="en-US" smtClean="0"/>
              <a:t>‹#›</a:t>
            </a:fld>
            <a:endParaRPr lang="en-US"/>
          </a:p>
        </p:txBody>
      </p:sp>
    </p:spTree>
    <p:extLst>
      <p:ext uri="{BB962C8B-B14F-4D97-AF65-F5344CB8AC3E}">
        <p14:creationId xmlns:p14="http://schemas.microsoft.com/office/powerpoint/2010/main" val="3508828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153910" y="6440809"/>
            <a:ext cx="10683087" cy="561315"/>
          </a:xfrm>
          <a:prstGeom prst="rect">
            <a:avLst/>
          </a:prstGeom>
          <a:solidFill>
            <a:srgbClr val="D2D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rotWithShape="1">
          <a:blip r:embed="rId13" cstate="print">
            <a:extLst>
              <a:ext uri="{28A0092B-C50C-407E-A947-70E740481C1C}">
                <a14:useLocalDpi xmlns:a14="http://schemas.microsoft.com/office/drawing/2010/main" val="0"/>
              </a:ext>
            </a:extLst>
          </a:blip>
          <a:srcRect l="83639"/>
          <a:stretch/>
        </p:blipFill>
        <p:spPr>
          <a:xfrm>
            <a:off x="10402430" y="5839735"/>
            <a:ext cx="1112539" cy="1633728"/>
          </a:xfrm>
          <a:prstGeom prst="rect">
            <a:avLst/>
          </a:prstGeom>
        </p:spPr>
      </p:pic>
      <p:sp>
        <p:nvSpPr>
          <p:cNvPr id="8" name="Rectangle 7"/>
          <p:cNvSpPr/>
          <p:nvPr userDrawn="1"/>
        </p:nvSpPr>
        <p:spPr>
          <a:xfrm>
            <a:off x="11647141" y="6258247"/>
            <a:ext cx="307817" cy="38929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53048" y="6285406"/>
            <a:ext cx="638122" cy="365125"/>
          </a:xfrm>
          <a:prstGeom prst="rect">
            <a:avLst/>
          </a:prstGeom>
        </p:spPr>
        <p:txBody>
          <a:bodyPr vert="horz" lIns="91440" tIns="45720" rIns="91440" bIns="45720" rtlCol="0" anchor="ctr"/>
          <a:lstStyle>
            <a:lvl1pPr algn="r">
              <a:defRPr sz="1200">
                <a:solidFill>
                  <a:schemeClr val="bg1">
                    <a:lumMod val="50000"/>
                  </a:schemeClr>
                </a:solidFill>
              </a:defRPr>
            </a:lvl1pPr>
          </a:lstStyle>
          <a:p>
            <a:fld id="{F2736200-3204-44C4-A5EC-985817706BA3}" type="slidenum">
              <a:rPr lang="en-US" smtClean="0"/>
              <a:pPr/>
              <a:t>‹#›</a:t>
            </a:fld>
            <a:endParaRPr lang="en-US"/>
          </a:p>
        </p:txBody>
      </p:sp>
      <p:sp>
        <p:nvSpPr>
          <p:cNvPr id="10" name="TextBox 9"/>
          <p:cNvSpPr txBox="1"/>
          <p:nvPr userDrawn="1"/>
        </p:nvSpPr>
        <p:spPr>
          <a:xfrm>
            <a:off x="4106640" y="6488223"/>
            <a:ext cx="6554709" cy="246221"/>
          </a:xfrm>
          <a:prstGeom prst="rect">
            <a:avLst/>
          </a:prstGeom>
          <a:noFill/>
        </p:spPr>
        <p:txBody>
          <a:bodyPr wrap="square" rtlCol="0">
            <a:spAutoFit/>
          </a:bodyPr>
          <a:lstStyle/>
          <a:p>
            <a:pPr algn="r"/>
            <a:r>
              <a:rPr lang="he-IL" sz="1000">
                <a:latin typeface="Almoni Neue DL 4.0 AAA Light" panose="00000400000000000000" pitchFamily="50" charset="-79"/>
                <a:cs typeface="Almoni Neue DL 4.0 AAA Light" panose="00000400000000000000" pitchFamily="50" charset="-79"/>
              </a:rPr>
              <a:t>היחידה להערכת </a:t>
            </a:r>
            <a:r>
              <a:rPr lang="he-IL" sz="1000" err="1">
                <a:latin typeface="Almoni Neue DL 4.0 AAA Light" panose="00000400000000000000" pitchFamily="50" charset="-79"/>
                <a:cs typeface="Almoni Neue DL 4.0 AAA Light" panose="00000400000000000000" pitchFamily="50" charset="-79"/>
              </a:rPr>
              <a:t>תוכניות</a:t>
            </a:r>
            <a:r>
              <a:rPr lang="he-IL" sz="1000">
                <a:latin typeface="Almoni Neue DL 4.0 AAA Light" panose="00000400000000000000" pitchFamily="50" charset="-79"/>
                <a:cs typeface="Almoni Neue DL 4.0 AAA Light" panose="00000400000000000000" pitchFamily="50" charset="-79"/>
              </a:rPr>
              <a:t> במטח מציעה מגוון כלים ושירותים התומכים ביוזמות חברתיות וחינוכיות ומסייעים להצלחתן</a:t>
            </a:r>
            <a:endParaRPr lang="en-US" sz="1000">
              <a:latin typeface="Almoni Neue DL 4.0 AAA Light" panose="00000400000000000000" pitchFamily="50" charset="-79"/>
              <a:cs typeface="Almoni Neue DL 4.0 AAA Light" panose="00000400000000000000" pitchFamily="50" charset="-79"/>
            </a:endParaRPr>
          </a:p>
        </p:txBody>
      </p:sp>
    </p:spTree>
    <p:extLst>
      <p:ext uri="{BB962C8B-B14F-4D97-AF65-F5344CB8AC3E}">
        <p14:creationId xmlns:p14="http://schemas.microsoft.com/office/powerpoint/2010/main" val="37499252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www.cet.ac.il/" TargetMode="External"/><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18.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9.svg"/></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7.xml"/><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microsoft.com/office/2007/relationships/hdphoto" Target="../media/hdphoto2.wdp"/><Relationship Id="rId11" Type="http://schemas.openxmlformats.org/officeDocument/2006/relationships/comments" Target="../comments/comment1.xml"/><Relationship Id="rId5" Type="http://schemas.openxmlformats.org/officeDocument/2006/relationships/image" Target="../media/image10.png"/><Relationship Id="rId10" Type="http://schemas.microsoft.com/office/2007/relationships/hdphoto" Target="../media/hdphoto4.wdp"/><Relationship Id="rId4" Type="http://schemas.microsoft.com/office/2007/relationships/hdphoto" Target="../media/hdphoto1.wdp"/><Relationship Id="rId9"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13.7ADBDBB0"/><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comments" Target="../comments/commen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chart" Target="../charts/chart1.xml"/><Relationship Id="rId7"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18.xml"/><Relationship Id="rId6" Type="http://schemas.openxmlformats.org/officeDocument/2006/relationships/chart" Target="../charts/chart4.xml"/><Relationship Id="rId5" Type="http://schemas.openxmlformats.org/officeDocument/2006/relationships/chart" Target="../charts/chart3.xml"/><Relationship Id="rId10" Type="http://schemas.openxmlformats.org/officeDocument/2006/relationships/comments" Target="../comments/comment4.xml"/><Relationship Id="rId4" Type="http://schemas.openxmlformats.org/officeDocument/2006/relationships/chart" Target="../charts/chart2.xml"/><Relationship Id="rId9" Type="http://schemas.openxmlformats.org/officeDocument/2006/relationships/image" Target="../media/image16.svg"/></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8.xml"/><Relationship Id="rId5" Type="http://schemas.openxmlformats.org/officeDocument/2006/relationships/comments" Target="../comments/comment5.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8.xml"/><Relationship Id="rId5" Type="http://schemas.openxmlformats.org/officeDocument/2006/relationships/comments" Target="../comments/comment6.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image" Target="../media/image1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5230841" y="6352067"/>
            <a:ext cx="6854687" cy="246221"/>
          </a:xfrm>
          <a:prstGeom prst="rect">
            <a:avLst/>
          </a:prstGeom>
          <a:noFill/>
        </p:spPr>
        <p:txBody>
          <a:bodyPr wrap="square" rtlCol="0">
            <a:spAutoFit/>
          </a:bodyPr>
          <a:lstStyle/>
          <a:p>
            <a:r>
              <a:rPr lang="en-US" sz="1000" dirty="0">
                <a:solidFill>
                  <a:schemeClr val="tx1">
                    <a:lumMod val="50000"/>
                    <a:lumOff val="50000"/>
                  </a:schemeClr>
                </a:solidFill>
                <a:latin typeface="Almoni Neue DL 4.0 AAA" panose="00000500000000000000" pitchFamily="50" charset="-79"/>
                <a:cs typeface="Almoni Neue DL 4.0 AAA" panose="00000500000000000000" pitchFamily="50" charset="-79"/>
                <a:hlinkClick r:id="rId3"/>
              </a:rPr>
              <a:t>www.cet.ac.il</a:t>
            </a:r>
            <a:r>
              <a:rPr lang="en-US" sz="1000" dirty="0">
                <a:solidFill>
                  <a:schemeClr val="tx1">
                    <a:lumMod val="50000"/>
                    <a:lumOff val="50000"/>
                  </a:schemeClr>
                </a:solidFill>
                <a:latin typeface="Almoni Neue DL 4.0 AAA" panose="00000500000000000000" pitchFamily="50" charset="-79"/>
                <a:cs typeface="Almoni Neue DL 4.0 AAA" panose="00000500000000000000" pitchFamily="50" charset="-79"/>
              </a:rPr>
              <a:t> </a:t>
            </a:r>
            <a:r>
              <a:rPr lang="he-IL" sz="1000">
                <a:solidFill>
                  <a:schemeClr val="tx1">
                    <a:lumMod val="50000"/>
                    <a:lumOff val="50000"/>
                  </a:schemeClr>
                </a:solidFill>
                <a:latin typeface="Almoni Neue DL 4.0 AAA" panose="00000500000000000000" pitchFamily="50" charset="-79"/>
                <a:cs typeface="Almoni Neue DL 4.0 AAA" panose="00000500000000000000" pitchFamily="50" charset="-79"/>
              </a:rPr>
              <a:t>המרכז לטכנולוגיה חינוכית, חברה לתועלת הציבור, רח' </a:t>
            </a:r>
            <a:r>
              <a:rPr lang="he-IL" sz="1000" err="1">
                <a:solidFill>
                  <a:schemeClr val="tx1">
                    <a:lumMod val="50000"/>
                    <a:lumOff val="50000"/>
                  </a:schemeClr>
                </a:solidFill>
                <a:latin typeface="Almoni Neue DL 4.0 AAA" panose="00000500000000000000" pitchFamily="50" charset="-79"/>
                <a:cs typeface="Almoni Neue DL 4.0 AAA" panose="00000500000000000000" pitchFamily="50" charset="-79"/>
              </a:rPr>
              <a:t>קלאוזנר</a:t>
            </a:r>
            <a:r>
              <a:rPr lang="he-IL" sz="1000">
                <a:solidFill>
                  <a:schemeClr val="tx1">
                    <a:lumMod val="50000"/>
                    <a:lumOff val="50000"/>
                  </a:schemeClr>
                </a:solidFill>
                <a:latin typeface="Almoni Neue DL 4.0 AAA" panose="00000500000000000000" pitchFamily="50" charset="-79"/>
                <a:cs typeface="Almoni Neue DL 4.0 AAA" panose="00000500000000000000" pitchFamily="50" charset="-79"/>
              </a:rPr>
              <a:t> 16 תל-אביב, טל' 03-6460163 </a:t>
            </a:r>
            <a:endParaRPr lang="en-US" sz="1000" dirty="0">
              <a:solidFill>
                <a:schemeClr val="tx1">
                  <a:lumMod val="50000"/>
                  <a:lumOff val="50000"/>
                </a:schemeClr>
              </a:solidFill>
              <a:latin typeface="Almoni Neue DL 4.0 AAA" panose="00000500000000000000" pitchFamily="50" charset="-79"/>
              <a:cs typeface="Almoni Neue DL 4.0 AAA" panose="00000500000000000000" pitchFamily="50" charset="-79"/>
            </a:endParaRPr>
          </a:p>
        </p:txBody>
      </p:sp>
      <p:sp>
        <p:nvSpPr>
          <p:cNvPr id="19" name="Rectangle 18"/>
          <p:cNvSpPr/>
          <p:nvPr/>
        </p:nvSpPr>
        <p:spPr>
          <a:xfrm>
            <a:off x="577671" y="-32864"/>
            <a:ext cx="5880878" cy="5948147"/>
          </a:xfrm>
          <a:custGeom>
            <a:avLst/>
            <a:gdLst>
              <a:gd name="connsiteX0" fmla="*/ 0 w 6011501"/>
              <a:gd name="connsiteY0" fmla="*/ 0 h 4722439"/>
              <a:gd name="connsiteX1" fmla="*/ 6011501 w 6011501"/>
              <a:gd name="connsiteY1" fmla="*/ 0 h 4722439"/>
              <a:gd name="connsiteX2" fmla="*/ 6011501 w 6011501"/>
              <a:gd name="connsiteY2" fmla="*/ 4722439 h 4722439"/>
              <a:gd name="connsiteX3" fmla="*/ 0 w 6011501"/>
              <a:gd name="connsiteY3" fmla="*/ 4722439 h 4722439"/>
              <a:gd name="connsiteX4" fmla="*/ 0 w 6011501"/>
              <a:gd name="connsiteY4" fmla="*/ 0 h 4722439"/>
              <a:gd name="connsiteX0" fmla="*/ 0 w 6011501"/>
              <a:gd name="connsiteY0" fmla="*/ 0 h 4731492"/>
              <a:gd name="connsiteX1" fmla="*/ 6011501 w 6011501"/>
              <a:gd name="connsiteY1" fmla="*/ 0 h 4731492"/>
              <a:gd name="connsiteX2" fmla="*/ 5441133 w 6011501"/>
              <a:gd name="connsiteY2" fmla="*/ 4731492 h 4731492"/>
              <a:gd name="connsiteX3" fmla="*/ 0 w 6011501"/>
              <a:gd name="connsiteY3" fmla="*/ 4722439 h 4731492"/>
              <a:gd name="connsiteX4" fmla="*/ 0 w 6011501"/>
              <a:gd name="connsiteY4" fmla="*/ 0 h 4731492"/>
              <a:gd name="connsiteX0" fmla="*/ 0 w 6011501"/>
              <a:gd name="connsiteY0" fmla="*/ 0 h 4722439"/>
              <a:gd name="connsiteX1" fmla="*/ 6011501 w 6011501"/>
              <a:gd name="connsiteY1" fmla="*/ 0 h 4722439"/>
              <a:gd name="connsiteX2" fmla="*/ 5486288 w 6011501"/>
              <a:gd name="connsiteY2" fmla="*/ 4663759 h 4722439"/>
              <a:gd name="connsiteX3" fmla="*/ 0 w 6011501"/>
              <a:gd name="connsiteY3" fmla="*/ 4722439 h 4722439"/>
              <a:gd name="connsiteX4" fmla="*/ 0 w 6011501"/>
              <a:gd name="connsiteY4" fmla="*/ 0 h 4722439"/>
              <a:gd name="connsiteX0" fmla="*/ 0 w 6011501"/>
              <a:gd name="connsiteY0" fmla="*/ 0 h 4722439"/>
              <a:gd name="connsiteX1" fmla="*/ 6011501 w 6011501"/>
              <a:gd name="connsiteY1" fmla="*/ 0 h 4722439"/>
              <a:gd name="connsiteX2" fmla="*/ 5508866 w 6011501"/>
              <a:gd name="connsiteY2" fmla="*/ 4641308 h 4722439"/>
              <a:gd name="connsiteX3" fmla="*/ 0 w 6011501"/>
              <a:gd name="connsiteY3" fmla="*/ 4722439 h 4722439"/>
              <a:gd name="connsiteX4" fmla="*/ 0 w 6011501"/>
              <a:gd name="connsiteY4" fmla="*/ 0 h 4722439"/>
              <a:gd name="connsiteX0" fmla="*/ 0 w 6011501"/>
              <a:gd name="connsiteY0" fmla="*/ 0 h 4722439"/>
              <a:gd name="connsiteX1" fmla="*/ 6011501 w 6011501"/>
              <a:gd name="connsiteY1" fmla="*/ 0 h 4722439"/>
              <a:gd name="connsiteX2" fmla="*/ 5508866 w 6011501"/>
              <a:gd name="connsiteY2" fmla="*/ 4624070 h 4722439"/>
              <a:gd name="connsiteX3" fmla="*/ 0 w 6011501"/>
              <a:gd name="connsiteY3" fmla="*/ 4722439 h 4722439"/>
              <a:gd name="connsiteX4" fmla="*/ 0 w 6011501"/>
              <a:gd name="connsiteY4" fmla="*/ 0 h 4722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1501" h="4722439">
                <a:moveTo>
                  <a:pt x="0" y="0"/>
                </a:moveTo>
                <a:lnTo>
                  <a:pt x="6011501" y="0"/>
                </a:lnTo>
                <a:lnTo>
                  <a:pt x="5508866" y="4624070"/>
                </a:lnTo>
                <a:lnTo>
                  <a:pt x="0" y="4722439"/>
                </a:lnTo>
                <a:lnTo>
                  <a:pt x="0" y="0"/>
                </a:lnTo>
                <a:close/>
              </a:path>
            </a:pathLst>
          </a:custGeom>
          <a:solidFill>
            <a:srgbClr val="EC1C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18"/>
          <p:cNvSpPr/>
          <p:nvPr/>
        </p:nvSpPr>
        <p:spPr>
          <a:xfrm>
            <a:off x="-13075" y="99514"/>
            <a:ext cx="6201625" cy="5824051"/>
          </a:xfrm>
          <a:custGeom>
            <a:avLst/>
            <a:gdLst>
              <a:gd name="connsiteX0" fmla="*/ 0 w 6011501"/>
              <a:gd name="connsiteY0" fmla="*/ 0 h 4722439"/>
              <a:gd name="connsiteX1" fmla="*/ 6011501 w 6011501"/>
              <a:gd name="connsiteY1" fmla="*/ 0 h 4722439"/>
              <a:gd name="connsiteX2" fmla="*/ 6011501 w 6011501"/>
              <a:gd name="connsiteY2" fmla="*/ 4722439 h 4722439"/>
              <a:gd name="connsiteX3" fmla="*/ 0 w 6011501"/>
              <a:gd name="connsiteY3" fmla="*/ 4722439 h 4722439"/>
              <a:gd name="connsiteX4" fmla="*/ 0 w 6011501"/>
              <a:gd name="connsiteY4" fmla="*/ 0 h 4722439"/>
              <a:gd name="connsiteX0" fmla="*/ 0 w 6011501"/>
              <a:gd name="connsiteY0" fmla="*/ 0 h 4731492"/>
              <a:gd name="connsiteX1" fmla="*/ 6011501 w 6011501"/>
              <a:gd name="connsiteY1" fmla="*/ 0 h 4731492"/>
              <a:gd name="connsiteX2" fmla="*/ 5441133 w 6011501"/>
              <a:gd name="connsiteY2" fmla="*/ 4731492 h 4731492"/>
              <a:gd name="connsiteX3" fmla="*/ 0 w 6011501"/>
              <a:gd name="connsiteY3" fmla="*/ 4722439 h 4731492"/>
              <a:gd name="connsiteX4" fmla="*/ 0 w 6011501"/>
              <a:gd name="connsiteY4" fmla="*/ 0 h 4731492"/>
              <a:gd name="connsiteX0" fmla="*/ 0 w 6011501"/>
              <a:gd name="connsiteY0" fmla="*/ 0 h 4722439"/>
              <a:gd name="connsiteX1" fmla="*/ 6011501 w 6011501"/>
              <a:gd name="connsiteY1" fmla="*/ 0 h 4722439"/>
              <a:gd name="connsiteX2" fmla="*/ 5463711 w 6011501"/>
              <a:gd name="connsiteY2" fmla="*/ 4663759 h 4722439"/>
              <a:gd name="connsiteX3" fmla="*/ 0 w 6011501"/>
              <a:gd name="connsiteY3" fmla="*/ 4722439 h 4722439"/>
              <a:gd name="connsiteX4" fmla="*/ 0 w 6011501"/>
              <a:gd name="connsiteY4" fmla="*/ 0 h 4722439"/>
              <a:gd name="connsiteX0" fmla="*/ 0 w 6011501"/>
              <a:gd name="connsiteY0" fmla="*/ 0 h 4880484"/>
              <a:gd name="connsiteX1" fmla="*/ 6011501 w 6011501"/>
              <a:gd name="connsiteY1" fmla="*/ 0 h 4880484"/>
              <a:gd name="connsiteX2" fmla="*/ 5463711 w 6011501"/>
              <a:gd name="connsiteY2" fmla="*/ 4663759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52422 w 6011501"/>
              <a:gd name="connsiteY2" fmla="*/ 4709015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48088 w 6011501"/>
              <a:gd name="connsiteY2" fmla="*/ 4722045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48088 w 6011501"/>
              <a:gd name="connsiteY2" fmla="*/ 4704673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555370 w 6011501"/>
              <a:gd name="connsiteY2" fmla="*/ 4721645 h 4880484"/>
              <a:gd name="connsiteX3" fmla="*/ 0 w 6011501"/>
              <a:gd name="connsiteY3" fmla="*/ 4880484 h 4880484"/>
              <a:gd name="connsiteX4" fmla="*/ 0 w 6011501"/>
              <a:gd name="connsiteY4" fmla="*/ 0 h 4880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1501" h="4880484">
                <a:moveTo>
                  <a:pt x="0" y="0"/>
                </a:moveTo>
                <a:lnTo>
                  <a:pt x="6011501" y="0"/>
                </a:lnTo>
                <a:lnTo>
                  <a:pt x="5555370" y="4721645"/>
                </a:lnTo>
                <a:lnTo>
                  <a:pt x="0" y="4880484"/>
                </a:lnTo>
                <a:lnTo>
                  <a:pt x="0" y="0"/>
                </a:lnTo>
                <a:close/>
              </a:path>
            </a:pathLst>
          </a:custGeom>
          <a:solidFill>
            <a:srgbClr val="90B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p:cNvPicPr>
            <a:picLocks noChangeAspect="1"/>
          </p:cNvPicPr>
          <p:nvPr/>
        </p:nvPicPr>
        <p:blipFill rotWithShape="1">
          <a:blip r:embed="rId4" cstate="print">
            <a:extLst>
              <a:ext uri="{28A0092B-C50C-407E-A947-70E740481C1C}">
                <a14:useLocalDpi xmlns:a14="http://schemas.microsoft.com/office/drawing/2010/main" val="0"/>
              </a:ext>
            </a:extLst>
          </a:blip>
          <a:srcRect t="28926" b="28712"/>
          <a:stretch/>
        </p:blipFill>
        <p:spPr>
          <a:xfrm>
            <a:off x="10925032" y="6216807"/>
            <a:ext cx="942503" cy="398046"/>
          </a:xfrm>
          <a:prstGeom prst="rect">
            <a:avLst/>
          </a:prstGeom>
        </p:spPr>
      </p:pic>
      <p:pic>
        <p:nvPicPr>
          <p:cNvPr id="23" name="Picture 2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456" y="6200246"/>
            <a:ext cx="1117561" cy="564741"/>
          </a:xfrm>
          <a:prstGeom prst="rect">
            <a:avLst/>
          </a:prstGeom>
        </p:spPr>
      </p:pic>
      <p:pic>
        <p:nvPicPr>
          <p:cNvPr id="25" name="Picture 24"/>
          <p:cNvPicPr>
            <a:picLocks noChangeAspect="1"/>
          </p:cNvPicPr>
          <p:nvPr/>
        </p:nvPicPr>
        <p:blipFill rotWithShape="1">
          <a:blip r:embed="rId6" cstate="print">
            <a:extLst>
              <a:ext uri="{28A0092B-C50C-407E-A947-70E740481C1C}">
                <a14:useLocalDpi xmlns:a14="http://schemas.microsoft.com/office/drawing/2010/main" val="0"/>
              </a:ext>
            </a:extLst>
          </a:blip>
          <a:srcRect l="24102" t="14557" r="35656" b="18161"/>
          <a:stretch/>
        </p:blipFill>
        <p:spPr>
          <a:xfrm>
            <a:off x="272976" y="6176640"/>
            <a:ext cx="607088" cy="607781"/>
          </a:xfrm>
          <a:prstGeom prst="rect">
            <a:avLst/>
          </a:prstGeom>
        </p:spPr>
      </p:pic>
      <p:pic>
        <p:nvPicPr>
          <p:cNvPr id="26" name="Picture 25"/>
          <p:cNvPicPr>
            <a:picLocks noChangeAspect="1"/>
          </p:cNvPicPr>
          <p:nvPr/>
        </p:nvPicPr>
        <p:blipFill rotWithShape="1">
          <a:blip r:embed="rId7" cstate="print">
            <a:extLst>
              <a:ext uri="{28A0092B-C50C-407E-A947-70E740481C1C}">
                <a14:useLocalDpi xmlns:a14="http://schemas.microsoft.com/office/drawing/2010/main" val="0"/>
              </a:ext>
            </a:extLst>
          </a:blip>
          <a:srcRect l="14481" t="29143" r="21913" b="33350"/>
          <a:stretch/>
        </p:blipFill>
        <p:spPr>
          <a:xfrm>
            <a:off x="2482263" y="6334735"/>
            <a:ext cx="1210950" cy="326924"/>
          </a:xfrm>
          <a:prstGeom prst="rect">
            <a:avLst/>
          </a:prstGeom>
        </p:spPr>
      </p:pic>
      <p:sp>
        <p:nvSpPr>
          <p:cNvPr id="28" name="כותרת משנה 2"/>
          <p:cNvSpPr>
            <a:spLocks noGrp="1"/>
          </p:cNvSpPr>
          <p:nvPr>
            <p:ph type="subTitle" idx="1"/>
          </p:nvPr>
        </p:nvSpPr>
        <p:spPr>
          <a:xfrm>
            <a:off x="2164813" y="5169349"/>
            <a:ext cx="1825379" cy="467548"/>
          </a:xfrm>
        </p:spPr>
        <p:txBody>
          <a:bodyPr>
            <a:normAutofit/>
          </a:bodyPr>
          <a:lstStyle/>
          <a:p>
            <a:r>
              <a:rPr lang="he-IL" sz="1800" dirty="0">
                <a:solidFill>
                  <a:schemeClr val="bg1"/>
                </a:solidFill>
                <a:latin typeface="Tahoma" pitchFamily="34" charset="0"/>
                <a:ea typeface="Tahoma" pitchFamily="34" charset="0"/>
                <a:cs typeface="Tahoma" pitchFamily="34" charset="0"/>
              </a:rPr>
              <a:t>יוני 2022</a:t>
            </a:r>
          </a:p>
        </p:txBody>
      </p:sp>
      <p:sp>
        <p:nvSpPr>
          <p:cNvPr id="3" name="Rectangle 2"/>
          <p:cNvSpPr/>
          <p:nvPr/>
        </p:nvSpPr>
        <p:spPr>
          <a:xfrm>
            <a:off x="654013" y="495340"/>
            <a:ext cx="5215936" cy="4401205"/>
          </a:xfrm>
          <a:prstGeom prst="rect">
            <a:avLst/>
          </a:prstGeom>
        </p:spPr>
        <p:txBody>
          <a:bodyPr wrap="square">
            <a:spAutoFit/>
          </a:bodyPr>
          <a:lstStyle/>
          <a:p>
            <a:pPr algn="ctr" rtl="1"/>
            <a:r>
              <a:rPr lang="he-IL" sz="2800" b="1" dirty="0">
                <a:solidFill>
                  <a:srgbClr val="EC1C3C"/>
                </a:solidFill>
                <a:latin typeface="Tahoma" pitchFamily="34" charset="0"/>
                <a:ea typeface="Tahoma" pitchFamily="34" charset="0"/>
                <a:cs typeface="Tahoma" pitchFamily="34" charset="0"/>
              </a:rPr>
              <a:t>דוח מסכם </a:t>
            </a:r>
            <a:r>
              <a:rPr lang="en-US" sz="2800" b="1" dirty="0">
                <a:solidFill>
                  <a:srgbClr val="EC1C3C"/>
                </a:solidFill>
                <a:latin typeface="Tahoma" pitchFamily="34" charset="0"/>
                <a:ea typeface="Tahoma" pitchFamily="34" charset="0"/>
                <a:cs typeface="Tahoma" pitchFamily="34" charset="0"/>
              </a:rPr>
              <a:t/>
            </a:r>
            <a:br>
              <a:rPr lang="en-US" sz="2800" b="1" dirty="0">
                <a:solidFill>
                  <a:srgbClr val="EC1C3C"/>
                </a:solidFill>
                <a:latin typeface="Tahoma" pitchFamily="34" charset="0"/>
                <a:ea typeface="Tahoma" pitchFamily="34" charset="0"/>
                <a:cs typeface="Tahoma" pitchFamily="34" charset="0"/>
              </a:rPr>
            </a:br>
            <a:endParaRPr lang="he-IL" sz="2800" b="1" dirty="0">
              <a:solidFill>
                <a:srgbClr val="EC1C3C"/>
              </a:solidFill>
              <a:highlight>
                <a:srgbClr val="FFFF00"/>
              </a:highlight>
              <a:latin typeface="Tahoma" pitchFamily="34" charset="0"/>
              <a:ea typeface="Tahoma" pitchFamily="34" charset="0"/>
              <a:cs typeface="Tahoma" pitchFamily="34" charset="0"/>
            </a:endParaRPr>
          </a:p>
          <a:p>
            <a:pPr algn="ctr" rtl="1"/>
            <a:r>
              <a:rPr lang="he-IL" sz="4400" b="1" dirty="0">
                <a:solidFill>
                  <a:srgbClr val="EC1C3C"/>
                </a:solidFill>
                <a:latin typeface="Tahoma" pitchFamily="34" charset="0"/>
                <a:ea typeface="Tahoma" pitchFamily="34" charset="0"/>
                <a:cs typeface="Tahoma" pitchFamily="34" charset="0"/>
              </a:rPr>
              <a:t>מערך הכשרות צוות 2021/22</a:t>
            </a:r>
            <a:r>
              <a:rPr lang="he-IL" sz="3200" b="1" dirty="0">
                <a:solidFill>
                  <a:srgbClr val="EC1C3C"/>
                </a:solidFill>
                <a:latin typeface="Tahoma" panose="020B0604030504040204" pitchFamily="34" charset="0"/>
                <a:ea typeface="Tahoma" panose="020B0604030504040204" pitchFamily="34" charset="0"/>
                <a:cs typeface="Tahoma" panose="020B0604030504040204" pitchFamily="34" charset="0"/>
              </a:rPr>
              <a:t/>
            </a:r>
            <a:br>
              <a:rPr lang="he-IL" sz="3200" b="1" dirty="0">
                <a:solidFill>
                  <a:srgbClr val="EC1C3C"/>
                </a:solidFill>
                <a:latin typeface="Tahoma" panose="020B0604030504040204" pitchFamily="34" charset="0"/>
                <a:ea typeface="Tahoma" panose="020B0604030504040204" pitchFamily="34" charset="0"/>
                <a:cs typeface="Tahoma" panose="020B0604030504040204" pitchFamily="34" charset="0"/>
              </a:rPr>
            </a:br>
            <a:endParaRPr lang="he-IL" sz="3200" b="1" dirty="0">
              <a:solidFill>
                <a:srgbClr val="EC1C3C"/>
              </a:solidFill>
              <a:latin typeface="Tahoma" panose="020B0604030504040204" pitchFamily="34" charset="0"/>
              <a:ea typeface="Tahoma" panose="020B0604030504040204" pitchFamily="34" charset="0"/>
              <a:cs typeface="Tahoma" panose="020B0604030504040204" pitchFamily="34" charset="0"/>
            </a:endParaRPr>
          </a:p>
          <a:p>
            <a:pPr algn="ctr" rtl="1"/>
            <a:endParaRPr lang="he-IL" sz="3200" b="1" dirty="0">
              <a:solidFill>
                <a:srgbClr val="EC1C3C"/>
              </a:solidFill>
              <a:latin typeface="Tahoma" panose="020B0604030504040204" pitchFamily="34" charset="0"/>
              <a:ea typeface="Tahoma" panose="020B0604030504040204" pitchFamily="34" charset="0"/>
              <a:cs typeface="Tahoma" panose="020B0604030504040204" pitchFamily="34" charset="0"/>
            </a:endParaRPr>
          </a:p>
          <a:p>
            <a:pPr algn="ctr" rtl="1"/>
            <a:r>
              <a:rPr lang="he-IL" sz="2400" b="1" dirty="0">
                <a:solidFill>
                  <a:srgbClr val="EC1C3C"/>
                </a:solidFill>
                <a:latin typeface="Tahoma" panose="020B0604030504040204" pitchFamily="34" charset="0"/>
                <a:ea typeface="Tahoma" panose="020B0604030504040204" pitchFamily="34" charset="0"/>
                <a:cs typeface="Tahoma" panose="020B0604030504040204" pitchFamily="34" charset="0"/>
              </a:rPr>
              <a:t> </a:t>
            </a:r>
            <a:r>
              <a:rPr lang="en-US" sz="2400" b="1" dirty="0">
                <a:solidFill>
                  <a:srgbClr val="EC1C3C"/>
                </a:solidFill>
                <a:latin typeface="Tahoma" panose="020B0604030504040204" pitchFamily="34" charset="0"/>
                <a:ea typeface="Tahoma" panose="020B0604030504040204" pitchFamily="34" charset="0"/>
                <a:cs typeface="Tahoma" panose="020B0604030504040204" pitchFamily="34" charset="0"/>
              </a:rPr>
              <a:t/>
            </a:r>
            <a:br>
              <a:rPr lang="en-US" sz="2400" b="1" dirty="0">
                <a:solidFill>
                  <a:srgbClr val="EC1C3C"/>
                </a:solidFill>
                <a:latin typeface="Tahoma" panose="020B0604030504040204" pitchFamily="34" charset="0"/>
                <a:ea typeface="Tahoma" panose="020B0604030504040204" pitchFamily="34" charset="0"/>
                <a:cs typeface="Tahoma" panose="020B0604030504040204" pitchFamily="34" charset="0"/>
              </a:rPr>
            </a:br>
            <a:r>
              <a:rPr lang="he-IL" sz="2400" b="1" dirty="0">
                <a:solidFill>
                  <a:srgbClr val="EC1C3C"/>
                </a:solidFill>
                <a:latin typeface="Tahoma" panose="020B0604030504040204" pitchFamily="34" charset="0"/>
                <a:ea typeface="Tahoma" panose="020B0604030504040204" pitchFamily="34" charset="0"/>
                <a:cs typeface="Tahoma" panose="020B0604030504040204" pitchFamily="34" charset="0"/>
              </a:rPr>
              <a:t>  מוגש כחלק מהערכת שלב ב' של תוכנית </a:t>
            </a:r>
            <a:r>
              <a:rPr lang="en-US" sz="2400" b="1" dirty="0">
                <a:solidFill>
                  <a:srgbClr val="EC1C3C"/>
                </a:solidFill>
                <a:latin typeface="Tahoma" panose="020B0604030504040204" pitchFamily="34" charset="0"/>
                <a:ea typeface="Tahoma" panose="020B0604030504040204" pitchFamily="34" charset="0"/>
                <a:cs typeface="Tahoma" panose="020B0604030504040204" pitchFamily="34" charset="0"/>
              </a:rPr>
              <a:t>Urban95 TLV</a:t>
            </a:r>
          </a:p>
        </p:txBody>
      </p:sp>
      <p:sp>
        <p:nvSpPr>
          <p:cNvPr id="24" name="Rectangle 23"/>
          <p:cNvSpPr/>
          <p:nvPr/>
        </p:nvSpPr>
        <p:spPr>
          <a:xfrm>
            <a:off x="49356" y="-32864"/>
            <a:ext cx="604657" cy="2327671"/>
          </a:xfrm>
          <a:prstGeom prst="rect">
            <a:avLst/>
          </a:prstGeom>
          <a:solidFill>
            <a:srgbClr val="F7E8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 xmlns:a16="http://schemas.microsoft.com/office/drawing/2014/main" id="{448C34A4-B4F7-4AA3-A081-B0B84C733A35}"/>
              </a:ext>
            </a:extLst>
          </p:cNvPr>
          <p:cNvPicPr>
            <a:picLocks noChangeAspect="1"/>
          </p:cNvPicPr>
          <p:nvPr/>
        </p:nvPicPr>
        <p:blipFill>
          <a:blip r:embed="rId8"/>
          <a:stretch>
            <a:fillRect/>
          </a:stretch>
        </p:blipFill>
        <p:spPr>
          <a:xfrm>
            <a:off x="8970668" y="2806839"/>
            <a:ext cx="2914650" cy="2809875"/>
          </a:xfrm>
          <a:prstGeom prst="rect">
            <a:avLst/>
          </a:prstGeom>
        </p:spPr>
      </p:pic>
      <p:pic>
        <p:nvPicPr>
          <p:cNvPr id="6" name="Picture 5">
            <a:extLst>
              <a:ext uri="{FF2B5EF4-FFF2-40B4-BE49-F238E27FC236}">
                <a16:creationId xmlns="" xmlns:a16="http://schemas.microsoft.com/office/drawing/2014/main" id="{B4BF99CA-3511-4A75-B72B-EAEF6183FA7C}"/>
              </a:ext>
            </a:extLst>
          </p:cNvPr>
          <p:cNvPicPr>
            <a:picLocks noChangeAspect="1"/>
          </p:cNvPicPr>
          <p:nvPr/>
        </p:nvPicPr>
        <p:blipFill>
          <a:blip r:embed="rId9"/>
          <a:stretch>
            <a:fillRect/>
          </a:stretch>
        </p:blipFill>
        <p:spPr>
          <a:xfrm>
            <a:off x="6669381" y="272999"/>
            <a:ext cx="5215937" cy="2536876"/>
          </a:xfrm>
          <a:prstGeom prst="rect">
            <a:avLst/>
          </a:prstGeom>
        </p:spPr>
      </p:pic>
      <p:grpSp>
        <p:nvGrpSpPr>
          <p:cNvPr id="10" name="Group 9">
            <a:extLst>
              <a:ext uri="{FF2B5EF4-FFF2-40B4-BE49-F238E27FC236}">
                <a16:creationId xmlns="" xmlns:a16="http://schemas.microsoft.com/office/drawing/2014/main" id="{1A30C684-FCC2-4274-AD97-E50613D244E9}"/>
              </a:ext>
            </a:extLst>
          </p:cNvPr>
          <p:cNvGrpSpPr/>
          <p:nvPr/>
        </p:nvGrpSpPr>
        <p:grpSpPr>
          <a:xfrm>
            <a:off x="6749877" y="4538392"/>
            <a:ext cx="1247686" cy="1336810"/>
            <a:chOff x="8029663" y="4403132"/>
            <a:chExt cx="1247686" cy="1336810"/>
          </a:xfrm>
        </p:grpSpPr>
        <p:pic>
          <p:nvPicPr>
            <p:cNvPr id="1026" name="Picture 2" descr="אירוע הפתיחה של סלתא דב הוז | עיריית תל אביב - יפו">
              <a:extLst>
                <a:ext uri="{FF2B5EF4-FFF2-40B4-BE49-F238E27FC236}">
                  <a16:creationId xmlns="" xmlns:a16="http://schemas.microsoft.com/office/drawing/2014/main" id="{E07E2B01-6B17-4D06-A992-CC71590307D9}"/>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l="51327" t="21646" b="33085"/>
            <a:stretch/>
          </p:blipFill>
          <p:spPr bwMode="auto">
            <a:xfrm>
              <a:off x="8045691" y="4403132"/>
              <a:ext cx="1217498" cy="1132349"/>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 xmlns:a16="http://schemas.microsoft.com/office/drawing/2014/main" id="{19E51557-597B-4AE5-8ED9-6570E352AC78}"/>
                </a:ext>
              </a:extLst>
            </p:cNvPr>
            <p:cNvSpPr/>
            <p:nvPr/>
          </p:nvSpPr>
          <p:spPr>
            <a:xfrm>
              <a:off x="8029663" y="5285422"/>
              <a:ext cx="1247686" cy="454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sp>
        <p:nvSpPr>
          <p:cNvPr id="9" name="Rectangle 8">
            <a:extLst>
              <a:ext uri="{FF2B5EF4-FFF2-40B4-BE49-F238E27FC236}">
                <a16:creationId xmlns="" xmlns:a16="http://schemas.microsoft.com/office/drawing/2014/main" id="{1CD17136-B045-4FBE-8C60-8C19661469DD}"/>
              </a:ext>
            </a:extLst>
          </p:cNvPr>
          <p:cNvSpPr/>
          <p:nvPr/>
        </p:nvSpPr>
        <p:spPr>
          <a:xfrm>
            <a:off x="6534891" y="272999"/>
            <a:ext cx="5458594" cy="5478975"/>
          </a:xfrm>
          <a:prstGeom prst="rect">
            <a:avLst/>
          </a:prstGeom>
          <a:noFill/>
          <a:ln w="762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120382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 xmlns:a16="http://schemas.microsoft.com/office/drawing/2014/main" id="{4C321712-9436-436B-964E-73BED85A0BA7}"/>
              </a:ext>
            </a:extLst>
          </p:cNvPr>
          <p:cNvSpPr/>
          <p:nvPr/>
        </p:nvSpPr>
        <p:spPr>
          <a:xfrm>
            <a:off x="0" y="400110"/>
            <a:ext cx="5402160" cy="6035524"/>
          </a:xfrm>
          <a:prstGeom prst="rect">
            <a:avLst/>
          </a:prstGeom>
          <a:solidFill>
            <a:srgbClr val="F2D63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pPr/>
              <a:t>10</a:t>
            </a:fld>
            <a:endParaRPr lang="en-US" sz="1400"/>
          </a:p>
        </p:txBody>
      </p:sp>
      <p:sp>
        <p:nvSpPr>
          <p:cNvPr id="3" name="Rectangle 2"/>
          <p:cNvSpPr/>
          <p:nvPr/>
        </p:nvSpPr>
        <p:spPr>
          <a:xfrm>
            <a:off x="127574" y="869911"/>
            <a:ext cx="11936852" cy="415498"/>
          </a:xfrm>
          <a:prstGeom prst="rect">
            <a:avLst/>
          </a:prstGeom>
        </p:spPr>
        <p:txBody>
          <a:bodyPr wrap="square">
            <a:spAutoFit/>
          </a:bodyPr>
          <a:lstStyle/>
          <a:p>
            <a:pPr algn="l">
              <a:lnSpc>
                <a:spcPct val="150000"/>
              </a:lnSpc>
            </a:pPr>
            <a:r>
              <a:rPr lang="en-US" sz="1400">
                <a:latin typeface="Tahoma" panose="020B0604030504040204" pitchFamily="34" charset="0"/>
                <a:ea typeface="Tahoma" panose="020B0604030504040204" pitchFamily="34" charset="0"/>
                <a:cs typeface="Tahoma" panose="020B0604030504040204" pitchFamily="34" charset="0"/>
              </a:rPr>
              <a:t> </a:t>
            </a:r>
          </a:p>
        </p:txBody>
      </p:sp>
      <p:sp>
        <p:nvSpPr>
          <p:cNvPr id="9" name="TextBox 8">
            <a:extLst>
              <a:ext uri="{FF2B5EF4-FFF2-40B4-BE49-F238E27FC236}">
                <a16:creationId xmlns="" xmlns:a16="http://schemas.microsoft.com/office/drawing/2014/main" id="{AA2CE96C-6C84-469E-BF73-6DE55D02A9A7}"/>
              </a:ext>
            </a:extLst>
          </p:cNvPr>
          <p:cNvSpPr txBox="1"/>
          <p:nvPr/>
        </p:nvSpPr>
        <p:spPr>
          <a:xfrm>
            <a:off x="0" y="0"/>
            <a:ext cx="12192000" cy="400110"/>
          </a:xfrm>
          <a:prstGeom prst="rect">
            <a:avLst/>
          </a:prstGeom>
          <a:solidFill>
            <a:srgbClr val="EC1C3C"/>
          </a:solidFill>
        </p:spPr>
        <p:txBody>
          <a:bodyPr wrap="square" rtlCol="0">
            <a:spAutoFit/>
          </a:bodyPr>
          <a:lstStyle/>
          <a:p>
            <a:r>
              <a:rPr lang="en-US" sz="2000" b="1" dirty="0" smtClean="0">
                <a:solidFill>
                  <a:schemeClr val="bg1"/>
                </a:solidFill>
                <a:latin typeface="Tahoma" pitchFamily="34" charset="0"/>
                <a:ea typeface="Tahoma" pitchFamily="34" charset="0"/>
                <a:cs typeface="Tahoma" pitchFamily="34" charset="0"/>
              </a:rPr>
              <a:t>The Mix of Participants – Aligning All Relevant Bodies in the Municipality</a:t>
            </a:r>
            <a:endParaRPr lang="he-IL" sz="2000" b="1" dirty="0">
              <a:solidFill>
                <a:schemeClr val="bg1"/>
              </a:solidFill>
              <a:latin typeface="Tahoma" pitchFamily="34" charset="0"/>
              <a:ea typeface="Tahoma" pitchFamily="34" charset="0"/>
              <a:cs typeface="Tahoma" pitchFamily="34" charset="0"/>
            </a:endParaRPr>
          </a:p>
        </p:txBody>
      </p:sp>
      <p:sp>
        <p:nvSpPr>
          <p:cNvPr id="7" name="TextBox 6">
            <a:extLst>
              <a:ext uri="{FF2B5EF4-FFF2-40B4-BE49-F238E27FC236}">
                <a16:creationId xmlns="" xmlns:a16="http://schemas.microsoft.com/office/drawing/2014/main" id="{68748D62-E8AB-4163-8613-5B86FB1C4511}"/>
              </a:ext>
            </a:extLst>
          </p:cNvPr>
          <p:cNvSpPr txBox="1"/>
          <p:nvPr/>
        </p:nvSpPr>
        <p:spPr>
          <a:xfrm>
            <a:off x="5410617" y="-162160"/>
            <a:ext cx="6334186" cy="6948056"/>
          </a:xfrm>
          <a:prstGeom prst="rect">
            <a:avLst/>
          </a:prstGeom>
          <a:noFill/>
        </p:spPr>
        <p:txBody>
          <a:bodyPr wrap="square">
            <a:spAutoFit/>
          </a:bodyPr>
          <a:lstStyle/>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There were</a:t>
            </a:r>
            <a:r>
              <a:rPr kumimoji="0" lang="en-US" sz="1100" b="1"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knowledge gaps</a:t>
            </a:r>
            <a:r>
              <a:rPr kumimoji="0" lang="en-US" sz="110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between headquarter staff members and facilitators. Therefore, the relevance and amount of academic content and workshops</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were experienced differently:</a:t>
            </a:r>
            <a:b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Among </a:t>
            </a:r>
            <a:r>
              <a:rPr kumimoji="0" lang="en-US" sz="1100" b="1"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headquarter </a:t>
            </a:r>
            <a:r>
              <a:rPr kumimoji="0" lang="en-US" sz="1100" b="1"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staff members</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r>
              <a:rPr kumimoji="0" lang="en-US" sz="1100" b="1"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who are focused on organizational aspects, being exposed to information on parents and children was </a:t>
            </a:r>
            <a:r>
              <a:rPr kumimoji="0" lang="en-US" sz="1100" b="1"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mind opening</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and influenced how they perceived their relationship and communication with the consumers.</a:t>
            </a:r>
            <a:b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1100" b="1"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Workshop facilitators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expressed the need for a </a:t>
            </a:r>
            <a:r>
              <a:rPr kumimoji="0" lang="en-US" sz="1100" b="1"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more practical discourse</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that was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relevant to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their work.</a:t>
            </a:r>
            <a:endParaRPr kumimoji="0" lang="he-IL" sz="110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Training instructors</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reported that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when the group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mix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was diverse,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they found it difficult to provide</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 solutions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and make adjustments to the participants’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various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needs.</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defRPr/>
            </a:pP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Variance was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also notable in the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group of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facilitators,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due to the different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characteristics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of each type of activity:</a:t>
            </a: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r>
            <a:b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r>
            <a:b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r>
            <a:b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r>
            <a:b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r>
            <a:br>
              <a:rPr kumimoji="0" lang="en-US"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Participants l</a:t>
            </a:r>
            <a:r>
              <a:rPr kumimoji="0" lang="en-US" sz="110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ook at</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and think about </a:t>
            </a:r>
            <a:r>
              <a:rPr kumimoji="0" lang="en-US" sz="1100" b="1"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group</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in fundamentally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different ways and have different </a:t>
            </a:r>
            <a:r>
              <a:rPr lang="en-US" sz="11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perceptions of the role of the facilitator</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a:t>
            </a:r>
            <a:endParaRPr lang="he-IL" sz="1100" b="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defRPr/>
            </a:pPr>
            <a:r>
              <a:rPr kumimoji="0" lang="en-US" sz="1100" i="0" u="none" strike="noStrike" kern="1200" cap="none" spc="0" normalizeH="0" baseline="0" noProof="0" dirty="0" err="1"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Digita</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f facilitators expressed a need for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solutions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for coping with the transience and low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participant commitment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and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for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processing their feelings as facilitators in this unique position.</a:t>
            </a:r>
            <a:endParaRPr kumimoji="0" lang="he-IL" sz="110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 the start of the process</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the </a:t>
            </a:r>
            <a:r>
              <a:rPr kumimoji="0" lang="en-US" sz="1100" b="1"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diversity in the groups contributed to expanding perspectives</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and getting to know additional aspects of the ‘activity event.’ Later on, it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became necessary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to divide the groups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by professional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affiliation so the work could be more </a:t>
            </a:r>
            <a:r>
              <a:rPr kumimoji="0" lang="en-US" sz="1100" b="1"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relevant and focused</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The discussions indicated that the coordinators, as an ‘activity supporting arm,’ gained more from the diversity and being exposed to the facilitators’ experience, while the facilitators did not gain as much from being exposed to the coordinators’ perspective, and needed a sharing circle that was relevant to their role.</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graphicFrame>
        <p:nvGraphicFramePr>
          <p:cNvPr id="5" name="Table 5">
            <a:extLst>
              <a:ext uri="{FF2B5EF4-FFF2-40B4-BE49-F238E27FC236}">
                <a16:creationId xmlns="" xmlns:a16="http://schemas.microsoft.com/office/drawing/2014/main" id="{47CD98C8-3234-4552-8128-94E373D39D2D}"/>
              </a:ext>
            </a:extLst>
          </p:cNvPr>
          <p:cNvGraphicFramePr>
            <a:graphicFrameLocks noGrp="1"/>
          </p:cNvGraphicFramePr>
          <p:nvPr>
            <p:extLst>
              <p:ext uri="{D42A27DB-BD31-4B8C-83A1-F6EECF244321}">
                <p14:modId xmlns:p14="http://schemas.microsoft.com/office/powerpoint/2010/main" val="1155256144"/>
              </p:ext>
            </p:extLst>
          </p:nvPr>
        </p:nvGraphicFramePr>
        <p:xfrm>
          <a:off x="5820689" y="3016475"/>
          <a:ext cx="5797102" cy="1300312"/>
        </p:xfrm>
        <a:graphic>
          <a:graphicData uri="http://schemas.openxmlformats.org/drawingml/2006/table">
            <a:tbl>
              <a:tblPr rtl="1">
                <a:tableStyleId>{5940675A-B579-460E-94D1-54222C63F5DA}</a:tableStyleId>
              </a:tblPr>
              <a:tblGrid>
                <a:gridCol w="2898551">
                  <a:extLst>
                    <a:ext uri="{9D8B030D-6E8A-4147-A177-3AD203B41FA5}">
                      <a16:colId xmlns="" xmlns:a16="http://schemas.microsoft.com/office/drawing/2014/main" val="2756848628"/>
                    </a:ext>
                  </a:extLst>
                </a:gridCol>
                <a:gridCol w="2898551">
                  <a:extLst>
                    <a:ext uri="{9D8B030D-6E8A-4147-A177-3AD203B41FA5}">
                      <a16:colId xmlns="" xmlns:a16="http://schemas.microsoft.com/office/drawing/2014/main" val="4120871959"/>
                    </a:ext>
                  </a:extLst>
                </a:gridCol>
              </a:tblGrid>
              <a:tr h="253916">
                <a:tc>
                  <a:txBody>
                    <a:bodyPr/>
                    <a:lstStyle/>
                    <a:p>
                      <a:pPr algn="l" rtl="0"/>
                      <a:r>
                        <a:rPr lang="en-US" sz="1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SALTA</a:t>
                      </a:r>
                      <a:endParaRPr lang="he-IL" sz="1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0B6DD"/>
                    </a:solidFill>
                  </a:tcPr>
                </a:tc>
                <a:tc>
                  <a:txBody>
                    <a:bodyPr/>
                    <a:lstStyle/>
                    <a:p>
                      <a:pPr algn="l" rtl="0"/>
                      <a:r>
                        <a:rPr lang="en-US" sz="1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Digitaf</a:t>
                      </a:r>
                      <a:endParaRPr lang="he-IL" sz="1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0B6DD"/>
                    </a:solidFill>
                  </a:tcPr>
                </a:tc>
                <a:extLst>
                  <a:ext uri="{0D108BD9-81ED-4DB2-BD59-A6C34878D82A}">
                    <a16:rowId xmlns="" xmlns:a16="http://schemas.microsoft.com/office/drawing/2014/main" val="937352845"/>
                  </a:ext>
                </a:extLst>
              </a:tr>
              <a:tr h="253916">
                <a:tc>
                  <a:txBody>
                    <a:bodyPr/>
                    <a:lstStyle/>
                    <a:p>
                      <a:pPr algn="l" rtl="0"/>
                      <a:r>
                        <a:rPr lang="en-US" sz="1000" dirty="0" smtClean="0">
                          <a:latin typeface="Tahoma" panose="020B0604030504040204" pitchFamily="34" charset="0"/>
                          <a:ea typeface="Tahoma" panose="020B0604030504040204" pitchFamily="34" charset="0"/>
                          <a:cs typeface="Tahoma" panose="020B0604030504040204" pitchFamily="34" charset="0"/>
                        </a:rPr>
                        <a:t>Ongoing workshops</a:t>
                      </a:r>
                      <a:endParaRPr lang="he-IL" sz="1000" dirty="0">
                        <a:latin typeface="Tahoma" panose="020B0604030504040204" pitchFamily="34" charset="0"/>
                        <a:ea typeface="Tahoma" panose="020B0604030504040204" pitchFamily="34" charset="0"/>
                        <a:cs typeface="Tahom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0B6DD"/>
                    </a:solidFill>
                  </a:tcPr>
                </a:tc>
                <a:tc>
                  <a:txBody>
                    <a:bodyPr/>
                    <a:lstStyle/>
                    <a:p>
                      <a:pPr algn="l" rtl="0"/>
                      <a:r>
                        <a:rPr lang="en-US" sz="1000" dirty="0" smtClean="0">
                          <a:latin typeface="Tahoma" panose="020B0604030504040204" pitchFamily="34" charset="0"/>
                          <a:ea typeface="Tahoma" panose="020B0604030504040204" pitchFamily="34" charset="0"/>
                          <a:cs typeface="Tahoma" panose="020B0604030504040204" pitchFamily="34" charset="0"/>
                        </a:rPr>
                        <a:t>One-time activities</a:t>
                      </a:r>
                      <a:endParaRPr lang="he-IL" sz="1000" dirty="0">
                        <a:latin typeface="Tahoma" panose="020B0604030504040204" pitchFamily="34" charset="0"/>
                        <a:ea typeface="Tahoma" panose="020B0604030504040204" pitchFamily="34" charset="0"/>
                        <a:cs typeface="Tahom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0B6DD"/>
                    </a:solidFill>
                  </a:tcPr>
                </a:tc>
                <a:extLst>
                  <a:ext uri="{0D108BD9-81ED-4DB2-BD59-A6C34878D82A}">
                    <a16:rowId xmlns="" xmlns:a16="http://schemas.microsoft.com/office/drawing/2014/main" val="3598211917"/>
                  </a:ext>
                </a:extLst>
              </a:tr>
              <a:tr h="253916">
                <a:tc>
                  <a:txBody>
                    <a:bodyPr/>
                    <a:lstStyle/>
                    <a:p>
                      <a:pPr algn="l" rtl="0"/>
                      <a:r>
                        <a:rPr lang="en-US" sz="1000" dirty="0" smtClean="0">
                          <a:latin typeface="Tahoma" panose="020B0604030504040204" pitchFamily="34" charset="0"/>
                          <a:ea typeface="Tahoma" panose="020B0604030504040204" pitchFamily="34" charset="0"/>
                          <a:cs typeface="Tahoma" panose="020B0604030504040204" pitchFamily="34" charset="0"/>
                        </a:rPr>
                        <a:t>Process-oriented workshops, </a:t>
                      </a:r>
                      <a:r>
                        <a:rPr lang="en-US" sz="1000" dirty="0" smtClean="0">
                          <a:latin typeface="Tahoma" panose="020B0604030504040204" pitchFamily="34" charset="0"/>
                          <a:ea typeface="Tahoma" panose="020B0604030504040204" pitchFamily="34" charset="0"/>
                          <a:cs typeface="Tahoma" panose="020B0604030504040204" pitchFamily="34" charset="0"/>
                        </a:rPr>
                        <a:t>emotional involvement</a:t>
                      </a:r>
                      <a:endParaRPr lang="he-IL" sz="1000" dirty="0">
                        <a:latin typeface="Tahoma" panose="020B0604030504040204" pitchFamily="34" charset="0"/>
                        <a:ea typeface="Tahoma" panose="020B0604030504040204" pitchFamily="34" charset="0"/>
                        <a:cs typeface="Tahom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0B6DD"/>
                    </a:solidFill>
                  </a:tcPr>
                </a:tc>
                <a:tc>
                  <a:txBody>
                    <a:bodyPr/>
                    <a:lstStyle/>
                    <a:p>
                      <a:pPr algn="l" rtl="0"/>
                      <a:r>
                        <a:rPr lang="en-US" sz="1000" dirty="0" smtClean="0">
                          <a:latin typeface="Tahoma" panose="020B0604030504040204" pitchFamily="34" charset="0"/>
                          <a:ea typeface="Tahoma" panose="020B0604030504040204" pitchFamily="34" charset="0"/>
                          <a:cs typeface="Tahoma" panose="020B0604030504040204" pitchFamily="34" charset="0"/>
                        </a:rPr>
                        <a:t>Cultural consumption – arts and crafts, music, theater</a:t>
                      </a:r>
                      <a:endParaRPr lang="he-IL" sz="1000" dirty="0">
                        <a:latin typeface="Tahoma" panose="020B0604030504040204" pitchFamily="34" charset="0"/>
                        <a:ea typeface="Tahoma" panose="020B0604030504040204" pitchFamily="34" charset="0"/>
                        <a:cs typeface="Tahom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0B6DD"/>
                    </a:solidFill>
                  </a:tcPr>
                </a:tc>
                <a:extLst>
                  <a:ext uri="{0D108BD9-81ED-4DB2-BD59-A6C34878D82A}">
                    <a16:rowId xmlns="" xmlns:a16="http://schemas.microsoft.com/office/drawing/2014/main" val="3154839620"/>
                  </a:ext>
                </a:extLst>
              </a:tr>
              <a:tr h="253916">
                <a:tc>
                  <a:txBody>
                    <a:bodyPr/>
                    <a:lstStyle/>
                    <a:p>
                      <a:pPr algn="l" rtl="0"/>
                      <a:r>
                        <a:rPr lang="en-US" sz="1000" dirty="0" smtClean="0">
                          <a:latin typeface="Tahoma" panose="020B0604030504040204" pitchFamily="34" charset="0"/>
                          <a:ea typeface="Tahoma" panose="020B0604030504040204" pitchFamily="34" charset="0"/>
                          <a:cs typeface="Tahoma" panose="020B0604030504040204" pitchFamily="34" charset="0"/>
                        </a:rPr>
                        <a:t>Subsidized cost</a:t>
                      </a:r>
                      <a:r>
                        <a:rPr lang="en-US" sz="1000" baseline="0" dirty="0" smtClean="0">
                          <a:latin typeface="Tahoma" panose="020B0604030504040204" pitchFamily="34" charset="0"/>
                          <a:ea typeface="Tahoma" panose="020B0604030504040204" pitchFamily="34" charset="0"/>
                          <a:cs typeface="Tahoma" panose="020B0604030504040204" pitchFamily="34" charset="0"/>
                        </a:rPr>
                        <a:t> – higher consumer commitment</a:t>
                      </a:r>
                      <a:endParaRPr lang="he-IL" sz="1000" dirty="0">
                        <a:latin typeface="Tahoma" panose="020B0604030504040204" pitchFamily="34" charset="0"/>
                        <a:ea typeface="Tahoma" panose="020B0604030504040204" pitchFamily="34" charset="0"/>
                        <a:cs typeface="Tahom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0B6DD"/>
                    </a:solidFill>
                  </a:tcPr>
                </a:tc>
                <a:tc>
                  <a:txBody>
                    <a:bodyPr/>
                    <a:lstStyle/>
                    <a:p>
                      <a:pPr algn="l" rtl="0"/>
                      <a:r>
                        <a:rPr lang="en-US" sz="1000" dirty="0" smtClean="0">
                          <a:latin typeface="Tahoma" panose="020B0604030504040204" pitchFamily="34" charset="0"/>
                          <a:ea typeface="Tahoma" panose="020B0604030504040204" pitchFamily="34" charset="0"/>
                          <a:cs typeface="Tahoma" panose="020B0604030504040204" pitchFamily="34" charset="0"/>
                        </a:rPr>
                        <a:t>Minimal cost or free – low consumer</a:t>
                      </a:r>
                      <a:r>
                        <a:rPr lang="en-US" sz="1000" baseline="0" dirty="0" smtClean="0">
                          <a:latin typeface="Tahoma" panose="020B0604030504040204" pitchFamily="34" charset="0"/>
                          <a:ea typeface="Tahoma" panose="020B0604030504040204" pitchFamily="34" charset="0"/>
                          <a:cs typeface="Tahoma" panose="020B0604030504040204" pitchFamily="34" charset="0"/>
                        </a:rPr>
                        <a:t> commitment</a:t>
                      </a:r>
                      <a:endParaRPr lang="he-IL" sz="1000" dirty="0">
                        <a:latin typeface="Tahoma" panose="020B0604030504040204" pitchFamily="34" charset="0"/>
                        <a:ea typeface="Tahoma" panose="020B0604030504040204" pitchFamily="34" charset="0"/>
                        <a:cs typeface="Tahom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0B6DD"/>
                    </a:solidFill>
                  </a:tcPr>
                </a:tc>
                <a:extLst>
                  <a:ext uri="{0D108BD9-81ED-4DB2-BD59-A6C34878D82A}">
                    <a16:rowId xmlns="" xmlns:a16="http://schemas.microsoft.com/office/drawing/2014/main" val="3942640000"/>
                  </a:ext>
                </a:extLst>
              </a:tr>
            </a:tbl>
          </a:graphicData>
        </a:graphic>
      </p:graphicFrame>
      <p:sp>
        <p:nvSpPr>
          <p:cNvPr id="10" name="TextBox 9">
            <a:extLst>
              <a:ext uri="{FF2B5EF4-FFF2-40B4-BE49-F238E27FC236}">
                <a16:creationId xmlns="" xmlns:a16="http://schemas.microsoft.com/office/drawing/2014/main" id="{4BC4B664-2A07-4F7A-8727-8263BC05755C}"/>
              </a:ext>
            </a:extLst>
          </p:cNvPr>
          <p:cNvSpPr txBox="1"/>
          <p:nvPr/>
        </p:nvSpPr>
        <p:spPr>
          <a:xfrm>
            <a:off x="5768550" y="3612870"/>
            <a:ext cx="3812660" cy="600164"/>
          </a:xfrm>
          <a:prstGeom prst="rect">
            <a:avLst/>
          </a:prstGeom>
          <a:solidFill>
            <a:schemeClr val="bg2"/>
          </a:solidFill>
        </p:spPr>
        <p:txBody>
          <a:bodyPr wrap="square">
            <a:spAutoFit/>
          </a:bodyPr>
          <a:lstStyle/>
          <a:p>
            <a:pPr algn="l"/>
            <a:r>
              <a:rPr kumimoji="0" lang="en-US" sz="1100" b="0" i="1" u="none" strike="noStrike" kern="1200" cap="none" spc="0" normalizeH="0" baseline="0" noProof="0" dirty="0" smtClean="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rPr>
              <a:t>“People are a lot more invested</a:t>
            </a:r>
            <a:r>
              <a:rPr kumimoji="0" lang="en-US" sz="1100" b="0" i="1" u="none" strike="noStrike" kern="1200" cap="none" spc="0" normalizeH="0" noProof="0" dirty="0" smtClean="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rPr>
              <a:t> </a:t>
            </a:r>
            <a:r>
              <a:rPr lang="en-US" sz="1100" i="1" dirty="0" smtClean="0">
                <a:solidFill>
                  <a:prstClr val="black"/>
                </a:solidFill>
                <a:latin typeface="Calibri" panose="020F0502020204030204" pitchFamily="34" charset="0"/>
                <a:ea typeface="Tahoma" panose="020B0604030504040204" pitchFamily="34" charset="0"/>
                <a:cs typeface="Calibri" panose="020F0502020204030204" pitchFamily="34" charset="0"/>
              </a:rPr>
              <a:t>In a process-oriented workshop. They don’t see it as a one-time thing. Sometimes they think of us as a street performance” (Digitaf)</a:t>
            </a:r>
            <a:endParaRPr lang="he-IL" sz="1100" i="1" dirty="0">
              <a:latin typeface="Calibri" panose="020F0502020204030204" pitchFamily="34" charset="0"/>
              <a:cs typeface="Calibri" panose="020F0502020204030204" pitchFamily="34" charset="0"/>
            </a:endParaRPr>
          </a:p>
        </p:txBody>
      </p:sp>
      <p:sp>
        <p:nvSpPr>
          <p:cNvPr id="13" name="TextBox 12">
            <a:extLst>
              <a:ext uri="{FF2B5EF4-FFF2-40B4-BE49-F238E27FC236}">
                <a16:creationId xmlns="" xmlns:a16="http://schemas.microsoft.com/office/drawing/2014/main" id="{05C22B28-6896-42A6-9CDC-3DBCC04CBACC}"/>
              </a:ext>
            </a:extLst>
          </p:cNvPr>
          <p:cNvSpPr txBox="1"/>
          <p:nvPr/>
        </p:nvSpPr>
        <p:spPr>
          <a:xfrm>
            <a:off x="0" y="400110"/>
            <a:ext cx="5399313" cy="6948056"/>
          </a:xfrm>
          <a:prstGeom prst="rect">
            <a:avLst/>
          </a:prstGeom>
          <a:noFill/>
        </p:spPr>
        <p:txBody>
          <a:bodyPr wrap="square">
            <a:spAutoFit/>
          </a:bodyPr>
          <a:lstStyle/>
          <a:p>
            <a:pPr marR="0" lvl="0" algn="l" defTabSz="914400" eaLnBrk="1" fontAlgn="auto" latinLnBrk="0" hangingPunct="1">
              <a:lnSpc>
                <a:spcPct val="150000"/>
              </a:lnSpc>
              <a:spcBef>
                <a:spcPts val="0"/>
              </a:spcBef>
              <a:spcAft>
                <a:spcPts val="0"/>
              </a:spcAft>
              <a:buClr>
                <a:srgbClr val="F9BC25"/>
              </a:buClr>
              <a:buSzTx/>
              <a:tabLst/>
              <a:defRPr/>
            </a:pPr>
            <a:endParaRPr lang="he-IL" sz="1100" dirty="0">
              <a:latin typeface="Tahoma" panose="020B0604030504040204" pitchFamily="34" charset="0"/>
              <a:ea typeface="Tahoma" panose="020B0604030504040204" pitchFamily="34" charset="0"/>
              <a:cs typeface="Tahoma" panose="020B0604030504040204" pitchFamily="34" charset="0"/>
            </a:endParaRPr>
          </a:p>
          <a:p>
            <a:pPr marR="0" lvl="0" algn="l" defTabSz="914400" eaLnBrk="1" fontAlgn="auto" latinLnBrk="0" hangingPunct="1">
              <a:lnSpc>
                <a:spcPct val="150000"/>
              </a:lnSpc>
              <a:spcBef>
                <a:spcPts val="0"/>
              </a:spcBef>
              <a:spcAft>
                <a:spcPts val="0"/>
              </a:spcAft>
              <a:buClr>
                <a:srgbClr val="F9BC25"/>
              </a:buClr>
              <a:buSzTx/>
              <a:tabLst/>
              <a:defRPr/>
            </a:pPr>
            <a:r>
              <a:rPr lang="en-US" sz="1100" dirty="0" smtClean="0">
                <a:latin typeface="Tahoma" panose="020B0604030504040204" pitchFamily="34" charset="0"/>
                <a:ea typeface="Tahoma" panose="020B0604030504040204" pitchFamily="34" charset="0"/>
                <a:cs typeface="Tahoma" panose="020B0604030504040204" pitchFamily="34" charset="0"/>
              </a:rPr>
              <a:t>The </a:t>
            </a:r>
            <a:r>
              <a:rPr lang="en-US" sz="1100" b="1" dirty="0" smtClean="0">
                <a:latin typeface="Tahoma" panose="020B0604030504040204" pitchFamily="34" charset="0"/>
                <a:ea typeface="Tahoma" panose="020B0604030504040204" pitchFamily="34" charset="0"/>
                <a:cs typeface="Tahoma" panose="020B0604030504040204" pitchFamily="34" charset="0"/>
              </a:rPr>
              <a:t>coordinators’ role</a:t>
            </a:r>
            <a:r>
              <a:rPr lang="en-US" sz="1100" dirty="0" smtClean="0">
                <a:latin typeface="Tahoma" panose="020B0604030504040204" pitchFamily="34" charset="0"/>
                <a:ea typeface="Tahoma" panose="020B0604030504040204" pitchFamily="34" charset="0"/>
                <a:cs typeface="Tahoma" panose="020B0604030504040204" pitchFamily="34" charset="0"/>
              </a:rPr>
              <a:t> is less consistent and professionally anchored and they </a:t>
            </a:r>
            <a:r>
              <a:rPr lang="en-US" sz="1100" dirty="0" smtClean="0">
                <a:latin typeface="Tahoma" panose="020B0604030504040204" pitchFamily="34" charset="0"/>
                <a:ea typeface="Tahoma" panose="020B0604030504040204" pitchFamily="34" charset="0"/>
                <a:cs typeface="Tahoma" panose="020B0604030504040204" pitchFamily="34" charset="0"/>
              </a:rPr>
              <a:t>have </a:t>
            </a:r>
            <a:r>
              <a:rPr lang="en-US" sz="1100" dirty="0" smtClean="0">
                <a:latin typeface="Tahoma" panose="020B0604030504040204" pitchFamily="34" charset="0"/>
                <a:ea typeface="Tahoma" panose="020B0604030504040204" pitchFamily="34" charset="0"/>
                <a:cs typeface="Tahoma" panose="020B0604030504040204" pitchFamily="34" charset="0"/>
              </a:rPr>
              <a:t>various </a:t>
            </a:r>
            <a:r>
              <a:rPr lang="en-US" sz="1100" dirty="0" smtClean="0">
                <a:latin typeface="Tahoma" panose="020B0604030504040204" pitchFamily="34" charset="0"/>
                <a:ea typeface="Tahoma" panose="020B0604030504040204" pitchFamily="34" charset="0"/>
                <a:cs typeface="Tahoma" panose="020B0604030504040204" pitchFamily="34" charset="0"/>
              </a:rPr>
              <a:t>professional backgrounds:</a:t>
            </a:r>
            <a:endParaRPr kumimoji="0" lang="he-IL"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r>
              <a:rPr kumimoji="0" lang="en-US" sz="1100" b="0" i="0" u="none" strike="noStrike" kern="1200" cap="none" spc="0" normalizeH="0" baseline="0" noProof="0" dirty="0" smtClean="0">
                <a:ln>
                  <a:noFill/>
                </a:ln>
                <a:effectLst/>
                <a:uLnTx/>
                <a:uFillTx/>
                <a:latin typeface="Tahoma" panose="020B0604030504040204" pitchFamily="34" charset="0"/>
                <a:ea typeface="Tahoma" panose="020B0604030504040204" pitchFamily="34" charset="0"/>
                <a:cs typeface="Tahoma" panose="020B0604030504040204" pitchFamily="34" charset="0"/>
              </a:rPr>
              <a:t>They are very open to learning and enriching content.</a:t>
            </a:r>
            <a:endParaRPr kumimoji="0" lang="he-IL"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r>
              <a:rPr kumimoji="0" lang="en-US" sz="1100" b="0" i="0" u="none" strike="noStrike" kern="1200" cap="none" spc="0" normalizeH="0" baseline="0" noProof="0" dirty="0" smtClean="0">
                <a:ln>
                  <a:noFill/>
                </a:ln>
                <a:effectLst/>
                <a:uLnTx/>
                <a:uFillTx/>
                <a:latin typeface="Tahoma" panose="020B0604030504040204" pitchFamily="34" charset="0"/>
                <a:ea typeface="Tahoma" panose="020B0604030504040204" pitchFamily="34" charset="0"/>
                <a:cs typeface="Tahoma" panose="020B0604030504040204" pitchFamily="34" charset="0"/>
              </a:rPr>
              <a:t>There is a need to standardize and clarify the role definition </a:t>
            </a:r>
            <a:r>
              <a:rPr kumimoji="0" lang="en-US" sz="1100" b="0" i="0" u="none" strike="noStrike" kern="1200" cap="none" spc="0" normalizeH="0" baseline="0" noProof="0" dirty="0" smtClean="0">
                <a:ln>
                  <a:noFill/>
                </a:ln>
                <a:effectLst/>
                <a:uLnTx/>
                <a:uFillTx/>
                <a:latin typeface="Tahoma" panose="020B0604030504040204" pitchFamily="34" charset="0"/>
                <a:ea typeface="Tahoma" panose="020B0604030504040204" pitchFamily="34" charset="0"/>
                <a:cs typeface="Tahoma" panose="020B0604030504040204" pitchFamily="34" charset="0"/>
              </a:rPr>
              <a:t>– the </a:t>
            </a:r>
            <a:r>
              <a:rPr kumimoji="0" lang="en-US" sz="1100" b="0" i="0" u="none" strike="noStrike" kern="1200" cap="none" spc="0" normalizeH="0" baseline="0" noProof="0" dirty="0" smtClean="0">
                <a:ln>
                  <a:noFill/>
                </a:ln>
                <a:effectLst/>
                <a:uLnTx/>
                <a:uFillTx/>
                <a:latin typeface="Tahoma" panose="020B0604030504040204" pitchFamily="34" charset="0"/>
                <a:ea typeface="Tahoma" panose="020B0604030504040204" pitchFamily="34" charset="0"/>
                <a:cs typeface="Tahoma" panose="020B0604030504040204" pitchFamily="34" charset="0"/>
              </a:rPr>
              <a:t>possibility of dedicated training prior to role </a:t>
            </a:r>
            <a:r>
              <a:rPr kumimoji="0" lang="en-US" sz="1100" b="0" i="0" u="none" strike="noStrike" kern="1200" cap="none" spc="0" normalizeH="0" baseline="0" noProof="0" dirty="0" smtClean="0">
                <a:ln>
                  <a:noFill/>
                </a:ln>
                <a:effectLst/>
                <a:uLnTx/>
                <a:uFillTx/>
                <a:latin typeface="Tahoma" panose="020B0604030504040204" pitchFamily="34" charset="0"/>
                <a:ea typeface="Tahoma" panose="020B0604030504040204" pitchFamily="34" charset="0"/>
                <a:cs typeface="Tahoma" panose="020B0604030504040204" pitchFamily="34" charset="0"/>
              </a:rPr>
              <a:t>placement should be considered.</a:t>
            </a:r>
            <a:endParaRPr kumimoji="0" lang="he-IL"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r>
              <a:rPr kumimoji="0" lang="en-US" sz="1100" b="0" i="0" u="none" strike="noStrike" kern="1200" cap="none" spc="0" normalizeH="0" baseline="0" noProof="0" dirty="0" smtClean="0">
                <a:ln>
                  <a:noFill/>
                </a:ln>
                <a:effectLst/>
                <a:uLnTx/>
                <a:uFillTx/>
                <a:latin typeface="Tahoma" panose="020B0604030504040204" pitchFamily="34" charset="0"/>
                <a:ea typeface="Tahoma" panose="020B0604030504040204" pitchFamily="34" charset="0"/>
                <a:cs typeface="Tahoma" panose="020B0604030504040204" pitchFamily="34" charset="0"/>
              </a:rPr>
              <a:t>Similarly</a:t>
            </a:r>
            <a:r>
              <a:rPr kumimoji="0" lang="en-US" sz="1100" b="0" i="0" u="none" strike="noStrike" kern="1200" cap="none" spc="0" normalizeH="0" noProof="0" dirty="0" smtClean="0">
                <a:ln>
                  <a:noFill/>
                </a:ln>
                <a:effectLst/>
                <a:uLnTx/>
                <a:uFillTx/>
                <a:latin typeface="Tahoma" panose="020B0604030504040204" pitchFamily="34" charset="0"/>
                <a:ea typeface="Tahoma" panose="020B0604030504040204" pitchFamily="34" charset="0"/>
                <a:cs typeface="Tahoma" panose="020B0604030504040204" pitchFamily="34" charset="0"/>
              </a:rPr>
              <a:t> to the experience Digitaf facilitators noted, the fact that the service is public and provided </a:t>
            </a:r>
            <a:r>
              <a:rPr kumimoji="0" lang="en-US" sz="1100" b="0" i="0" u="none" strike="noStrike" kern="1200" cap="none" spc="0" normalizeH="0" noProof="0" dirty="0" smtClean="0">
                <a:ln>
                  <a:noFill/>
                </a:ln>
                <a:effectLst/>
                <a:uLnTx/>
                <a:uFillTx/>
                <a:latin typeface="Tahoma" panose="020B0604030504040204" pitchFamily="34" charset="0"/>
                <a:ea typeface="Tahoma" panose="020B0604030504040204" pitchFamily="34" charset="0"/>
                <a:cs typeface="Tahoma" panose="020B0604030504040204" pitchFamily="34" charset="0"/>
              </a:rPr>
              <a:t>for free affects </a:t>
            </a:r>
            <a:r>
              <a:rPr kumimoji="0" lang="en-US" sz="1100" b="0" i="0" u="none" strike="noStrike" kern="1200" cap="none" spc="0" normalizeH="0" noProof="0" dirty="0" smtClean="0">
                <a:ln>
                  <a:noFill/>
                </a:ln>
                <a:effectLst/>
                <a:uLnTx/>
                <a:uFillTx/>
                <a:latin typeface="Tahoma" panose="020B0604030504040204" pitchFamily="34" charset="0"/>
                <a:ea typeface="Tahoma" panose="020B0604030504040204" pitchFamily="34" charset="0"/>
                <a:cs typeface="Tahoma" panose="020B0604030504040204" pitchFamily="34" charset="0"/>
              </a:rPr>
              <a:t>consumers’ attitude toward those representing and providing the service, which often tends to be demanding and belittling.</a:t>
            </a:r>
            <a:endParaRPr kumimoji="0" lang="he-IL"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r>
              <a:rPr kumimoji="0" lang="en-US" sz="1100" b="0" i="0" u="none" strike="noStrike" kern="1200" cap="none" spc="0" normalizeH="0" baseline="0" noProof="0" dirty="0" smtClean="0">
                <a:ln>
                  <a:noFill/>
                </a:ln>
                <a:effectLst/>
                <a:uLnTx/>
                <a:uFillTx/>
                <a:latin typeface="Tahoma" panose="020B0604030504040204" pitchFamily="34" charset="0"/>
                <a:ea typeface="Tahoma" panose="020B0604030504040204" pitchFamily="34" charset="0"/>
                <a:cs typeface="Tahoma" panose="020B0604030504040204" pitchFamily="34" charset="0"/>
              </a:rPr>
              <a:t>The organizational</a:t>
            </a:r>
            <a:r>
              <a:rPr kumimoji="0" lang="en-US" sz="1100" b="0" i="0" u="none" strike="noStrike" kern="1200" cap="none" spc="0" normalizeH="0" noProof="0" dirty="0" smtClean="0">
                <a:ln>
                  <a:noFill/>
                </a:ln>
                <a:effectLst/>
                <a:uLnTx/>
                <a:uFillTx/>
                <a:latin typeface="Tahoma" panose="020B0604030504040204" pitchFamily="34" charset="0"/>
                <a:ea typeface="Tahoma" panose="020B0604030504040204" pitchFamily="34" charset="0"/>
                <a:cs typeface="Tahoma" panose="020B0604030504040204" pitchFamily="34" charset="0"/>
              </a:rPr>
              <a:t> interface at the community center is generally unaligned with the professional early childhood interface. </a:t>
            </a:r>
            <a:r>
              <a:rPr kumimoji="0" lang="en-US" sz="1100" b="0" i="0" u="none" strike="noStrike" kern="1200" cap="none" spc="0" normalizeH="0" noProof="0" dirty="0" smtClean="0">
                <a:ln>
                  <a:noFill/>
                </a:ln>
                <a:effectLst/>
                <a:uLnTx/>
                <a:uFillTx/>
                <a:latin typeface="Tahoma" panose="020B0604030504040204" pitchFamily="34" charset="0"/>
                <a:ea typeface="Tahoma" panose="020B0604030504040204" pitchFamily="34" charset="0"/>
                <a:cs typeface="Tahoma" panose="020B0604030504040204" pitchFamily="34" charset="0"/>
              </a:rPr>
              <a:t>This </a:t>
            </a:r>
            <a:r>
              <a:rPr lang="en-US" sz="1100" dirty="0" smtClean="0">
                <a:latin typeface="Tahoma" panose="020B0604030504040204" pitchFamily="34" charset="0"/>
                <a:ea typeface="Tahoma" panose="020B0604030504040204" pitchFamily="34" charset="0"/>
                <a:cs typeface="Tahoma" panose="020B0604030504040204" pitchFamily="34" charset="0"/>
              </a:rPr>
              <a:t>means </a:t>
            </a:r>
            <a:r>
              <a:rPr kumimoji="0" lang="en-US" sz="1100" b="0" i="0" u="none" strike="noStrike" kern="1200" cap="none" spc="0" normalizeH="0" noProof="0" dirty="0" smtClean="0">
                <a:ln>
                  <a:noFill/>
                </a:ln>
                <a:effectLst/>
                <a:uLnTx/>
                <a:uFillTx/>
                <a:latin typeface="Tahoma" panose="020B0604030504040204" pitchFamily="34" charset="0"/>
                <a:ea typeface="Tahoma" panose="020B0604030504040204" pitchFamily="34" charset="0"/>
                <a:cs typeface="Tahoma" panose="020B0604030504040204" pitchFamily="34" charset="0"/>
              </a:rPr>
              <a:t>the </a:t>
            </a:r>
            <a:r>
              <a:rPr kumimoji="0" lang="en-US" sz="1100" b="0" i="0" u="none" strike="noStrike" kern="1200" cap="none" spc="0" normalizeH="0" noProof="0" dirty="0" smtClean="0">
                <a:ln>
                  <a:noFill/>
                </a:ln>
                <a:effectLst/>
                <a:uLnTx/>
                <a:uFillTx/>
                <a:latin typeface="Tahoma" panose="020B0604030504040204" pitchFamily="34" charset="0"/>
                <a:ea typeface="Tahoma" panose="020B0604030504040204" pitchFamily="34" charset="0"/>
                <a:cs typeface="Tahoma" panose="020B0604030504040204" pitchFamily="34" charset="0"/>
              </a:rPr>
              <a:t>professional </a:t>
            </a:r>
            <a:r>
              <a:rPr lang="en-US" sz="1100" dirty="0" smtClean="0">
                <a:latin typeface="Tahoma" panose="020B0604030504040204" pitchFamily="34" charset="0"/>
                <a:ea typeface="Tahoma" panose="020B0604030504040204" pitchFamily="34" charset="0"/>
                <a:cs typeface="Tahoma" panose="020B0604030504040204" pitchFamily="34" charset="0"/>
              </a:rPr>
              <a:t>who</a:t>
            </a:r>
            <a:r>
              <a:rPr kumimoji="0" lang="en-US" sz="1100" b="0" i="0" u="none" strike="noStrike" kern="1200" cap="none" spc="0" normalizeH="0" noProof="0" dirty="0" smtClean="0">
                <a:ln>
                  <a:noFill/>
                </a:ln>
                <a:effectLst/>
                <a:uLnTx/>
                <a:uFillTx/>
                <a:latin typeface="Tahoma" panose="020B0604030504040204" pitchFamily="34" charset="0"/>
                <a:ea typeface="Tahoma" panose="020B0604030504040204" pitchFamily="34" charset="0"/>
                <a:cs typeface="Tahoma" panose="020B0604030504040204" pitchFamily="34" charset="0"/>
              </a:rPr>
              <a:t> is meant meant to evaluate, accompany, and support them in practice </a:t>
            </a:r>
            <a:r>
              <a:rPr kumimoji="0" lang="en-US" sz="1100" b="0" i="0" u="none" strike="noStrike" kern="1200" cap="none" spc="0" normalizeH="0" noProof="0" dirty="0" smtClean="0">
                <a:ln>
                  <a:noFill/>
                </a:ln>
                <a:effectLst/>
                <a:uLnTx/>
                <a:uFillTx/>
                <a:latin typeface="Tahoma" panose="020B0604030504040204" pitchFamily="34" charset="0"/>
                <a:ea typeface="Tahoma" panose="020B0604030504040204" pitchFamily="34" charset="0"/>
                <a:cs typeface="Tahoma" panose="020B0604030504040204" pitchFamily="34" charset="0"/>
              </a:rPr>
              <a:t>does not always operate from a suitable professional basis.</a:t>
            </a:r>
            <a:endParaRPr kumimoji="0" lang="he-IL"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a:p>
            <a:pPr marR="0" lvl="0" algn="l" defTabSz="914400" eaLnBrk="1" fontAlgn="auto" latinLnBrk="0" hangingPunct="1">
              <a:lnSpc>
                <a:spcPct val="150000"/>
              </a:lnSpc>
              <a:spcBef>
                <a:spcPts val="0"/>
              </a:spcBef>
              <a:spcAft>
                <a:spcPts val="0"/>
              </a:spcAft>
              <a:buClr>
                <a:srgbClr val="41719C"/>
              </a:buClr>
              <a:buSzTx/>
              <a:tabLst/>
              <a:defRPr/>
            </a:pPr>
            <a:endParaRPr lang="he-IL" sz="11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kumimoji="0" lang="he-IL"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lang="he-IL" sz="11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kumimoji="0" lang="he-IL"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lang="he-IL" sz="11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kumimoji="0" lang="he-IL"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lang="he-IL" sz="11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lang="he-IL" sz="11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lang="he-IL" sz="11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lang="he-IL" sz="1100" dirty="0">
              <a:latin typeface="Tahoma" panose="020B0604030504040204" pitchFamily="34" charset="0"/>
              <a:ea typeface="Tahoma" panose="020B0604030504040204" pitchFamily="34" charset="0"/>
              <a:cs typeface="Tahoma" panose="020B0604030504040204" pitchFamily="34" charset="0"/>
            </a:endParaRPr>
          </a:p>
          <a:p>
            <a:pPr marR="0" lvl="0" algn="l" defTabSz="914400" eaLnBrk="1" fontAlgn="auto" latinLnBrk="0" hangingPunct="1">
              <a:lnSpc>
                <a:spcPct val="150000"/>
              </a:lnSpc>
              <a:spcBef>
                <a:spcPts val="0"/>
              </a:spcBef>
              <a:spcAft>
                <a:spcPts val="0"/>
              </a:spcAft>
              <a:buClr>
                <a:srgbClr val="41719C"/>
              </a:buClr>
              <a:buSzTx/>
              <a:tabLst/>
              <a:defRPr/>
            </a:pPr>
            <a:endParaRPr lang="he-IL" sz="1100" dirty="0">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41719C"/>
              </a:buClr>
              <a:buSzTx/>
              <a:buFont typeface="Tahoma" panose="020B0604030504040204" pitchFamily="34" charset="0"/>
              <a:buChar char="█"/>
              <a:tabLst/>
              <a:defRPr/>
            </a:pPr>
            <a:endParaRPr kumimoji="0" lang="he-IL" sz="1100" b="0"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1" name="TextBox 10">
            <a:extLst>
              <a:ext uri="{FF2B5EF4-FFF2-40B4-BE49-F238E27FC236}">
                <a16:creationId xmlns="" xmlns:a16="http://schemas.microsoft.com/office/drawing/2014/main" id="{30768CCF-8A47-46FC-8CCA-78E2621923F3}"/>
              </a:ext>
            </a:extLst>
          </p:cNvPr>
          <p:cNvSpPr txBox="1"/>
          <p:nvPr/>
        </p:nvSpPr>
        <p:spPr>
          <a:xfrm>
            <a:off x="917677" y="4007396"/>
            <a:ext cx="3377096" cy="1446550"/>
          </a:xfrm>
          <a:prstGeom prst="rect">
            <a:avLst/>
          </a:prstGeom>
          <a:solidFill>
            <a:schemeClr val="bg2"/>
          </a:solidFill>
        </p:spPr>
        <p:txBody>
          <a:bodyPr wrap="square">
            <a:spAutoFit/>
          </a:bodyPr>
          <a:lstStyle/>
          <a:p>
            <a:pPr algn="l"/>
            <a:r>
              <a:rPr lang="en-US" sz="1100" b="0" i="1" u="none" strike="noStrike" dirty="0" smtClean="0">
                <a:effectLst/>
                <a:latin typeface="Calibri" panose="020F0502020204030204" pitchFamily="34" charset="0"/>
                <a:cs typeface="Calibri" panose="020F0502020204030204" pitchFamily="34" charset="0"/>
              </a:rPr>
              <a:t>“I would like to talk more about what actually goes on in practice. We spoke about it a little, but not enough in my opinion. I would like to put more emphasis on it and devote more time to this issue… to talk about the mothers, the fathers, the caregivers, the rules, the ‘neighborhood,’ the difficulties, the collogues at the center, how </a:t>
            </a:r>
            <a:r>
              <a:rPr lang="en-US" sz="1100" b="0" i="1" u="none" strike="noStrike" dirty="0" smtClean="0">
                <a:effectLst/>
                <a:latin typeface="Calibri" panose="020F0502020204030204" pitchFamily="34" charset="0"/>
                <a:cs typeface="Calibri" panose="020F0502020204030204" pitchFamily="34" charset="0"/>
              </a:rPr>
              <a:t>early </a:t>
            </a:r>
            <a:r>
              <a:rPr lang="en-US" sz="1100" b="0" i="1" u="none" strike="noStrike" dirty="0" smtClean="0">
                <a:effectLst/>
                <a:latin typeface="Calibri" panose="020F0502020204030204" pitchFamily="34" charset="0"/>
                <a:cs typeface="Calibri" panose="020F0502020204030204" pitchFamily="34" charset="0"/>
              </a:rPr>
              <a:t>childhood is perceived </a:t>
            </a:r>
            <a:r>
              <a:rPr lang="en-US" sz="1100" b="0" i="1" u="none" strike="noStrike" dirty="0" smtClean="0">
                <a:effectLst/>
                <a:latin typeface="Calibri" panose="020F0502020204030204" pitchFamily="34" charset="0"/>
                <a:cs typeface="Calibri" panose="020F0502020204030204" pitchFamily="34" charset="0"/>
              </a:rPr>
              <a:t>at each </a:t>
            </a:r>
            <a:r>
              <a:rPr lang="en-US" sz="1100" b="0" i="1" u="none" strike="noStrike" dirty="0" smtClean="0">
                <a:effectLst/>
                <a:latin typeface="Calibri" panose="020F0502020204030204" pitchFamily="34" charset="0"/>
                <a:cs typeface="Calibri" panose="020F0502020204030204" pitchFamily="34" charset="0"/>
              </a:rPr>
              <a:t>center” </a:t>
            </a:r>
            <a:r>
              <a:rPr lang="en-US" sz="1100" b="0" i="1" u="none" strike="noStrike" dirty="0" smtClean="0">
                <a:effectLst/>
                <a:latin typeface="Calibri" panose="020F0502020204030204" pitchFamily="34" charset="0"/>
                <a:cs typeface="Calibri" panose="020F0502020204030204" pitchFamily="34" charset="0"/>
              </a:rPr>
              <a:t>(Coordinator</a:t>
            </a:r>
            <a:r>
              <a:rPr lang="en-US" sz="1100" b="0" i="1" u="none" strike="noStrike" dirty="0" smtClean="0">
                <a:effectLst/>
                <a:latin typeface="Calibri" panose="020F0502020204030204" pitchFamily="34" charset="0"/>
                <a:cs typeface="Calibri" panose="020F0502020204030204" pitchFamily="34" charset="0"/>
              </a:rPr>
              <a:t>)</a:t>
            </a:r>
            <a:endParaRPr lang="he-IL" sz="1100" i="1" dirty="0">
              <a:latin typeface="Calibri" panose="020F0502020204030204" pitchFamily="34" charset="0"/>
              <a:cs typeface="Calibri" panose="020F0502020204030204" pitchFamily="34" charset="0"/>
            </a:endParaRPr>
          </a:p>
        </p:txBody>
      </p:sp>
      <p:sp>
        <p:nvSpPr>
          <p:cNvPr id="12" name="TextBox 11">
            <a:extLst>
              <a:ext uri="{FF2B5EF4-FFF2-40B4-BE49-F238E27FC236}">
                <a16:creationId xmlns="" xmlns:a16="http://schemas.microsoft.com/office/drawing/2014/main" id="{16D80DC1-4456-4ECD-B76A-AB1800B39EEB}"/>
              </a:ext>
            </a:extLst>
          </p:cNvPr>
          <p:cNvSpPr txBox="1"/>
          <p:nvPr/>
        </p:nvSpPr>
        <p:spPr>
          <a:xfrm>
            <a:off x="661857" y="5237863"/>
            <a:ext cx="3377097" cy="1107996"/>
          </a:xfrm>
          <a:prstGeom prst="rect">
            <a:avLst/>
          </a:prstGeom>
          <a:solidFill>
            <a:schemeClr val="bg2"/>
          </a:solidFill>
        </p:spPr>
        <p:txBody>
          <a:bodyPr wrap="square">
            <a:spAutoFit/>
          </a:bodyPr>
          <a:lstStyle>
            <a:defPPr>
              <a:defRPr lang="en-US"/>
            </a:defPPr>
            <a:lvl1pPr algn="r" rtl="1">
              <a:defRPr sz="1100" b="0" i="1" u="none" strike="noStrike">
                <a:effectLst/>
                <a:latin typeface="Calibri" panose="020F0502020204030204" pitchFamily="34" charset="0"/>
                <a:cs typeface="Calibri" panose="020F0502020204030204" pitchFamily="34" charset="0"/>
              </a:defRPr>
            </a:lvl1pPr>
          </a:lstStyle>
          <a:p>
            <a:pPr algn="l" rtl="0"/>
            <a:r>
              <a:rPr lang="en-US" dirty="0" smtClean="0"/>
              <a:t>“Things should be standardized – we need some ground rules – to talk about what my goal is as an early childhood coordinator, the universal goals and my personal goals, how I can achieve them in the best possible way, and do some focused brain-storming on each issue” </a:t>
            </a:r>
            <a:r>
              <a:rPr lang="en-US" dirty="0" smtClean="0"/>
              <a:t>(Coordinator)</a:t>
            </a:r>
            <a:endParaRPr lang="he-IL" dirty="0"/>
          </a:p>
        </p:txBody>
      </p:sp>
    </p:spTree>
    <p:extLst>
      <p:ext uri="{BB962C8B-B14F-4D97-AF65-F5344CB8AC3E}">
        <p14:creationId xmlns:p14="http://schemas.microsoft.com/office/powerpoint/2010/main" val="2866373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 xmlns:a16="http://schemas.microsoft.com/office/drawing/2014/main" id="{CB4AFEC4-8D23-4EBC-A31C-A71877A1BC05}"/>
              </a:ext>
            </a:extLst>
          </p:cNvPr>
          <p:cNvSpPr/>
          <p:nvPr/>
        </p:nvSpPr>
        <p:spPr>
          <a:xfrm>
            <a:off x="1" y="5867981"/>
            <a:ext cx="6232738" cy="575170"/>
          </a:xfrm>
          <a:prstGeom prst="rect">
            <a:avLst/>
          </a:prstGeom>
          <a:solidFill>
            <a:srgbClr val="90B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TextBox 12">
            <a:extLst>
              <a:ext uri="{FF2B5EF4-FFF2-40B4-BE49-F238E27FC236}">
                <a16:creationId xmlns="" xmlns:a16="http://schemas.microsoft.com/office/drawing/2014/main" id="{7AF411F0-5ADE-43E8-93EC-5B8CDA1AAB06}"/>
              </a:ext>
            </a:extLst>
          </p:cNvPr>
          <p:cNvSpPr txBox="1"/>
          <p:nvPr/>
        </p:nvSpPr>
        <p:spPr>
          <a:xfrm>
            <a:off x="0" y="396077"/>
            <a:ext cx="6232738" cy="7225055"/>
          </a:xfrm>
          <a:prstGeom prst="rect">
            <a:avLst/>
          </a:prstGeom>
          <a:solidFill>
            <a:srgbClr val="90B6DD"/>
          </a:solidFill>
        </p:spPr>
        <p:txBody>
          <a:bodyPr wrap="square">
            <a:spAutoFit/>
          </a:bodyPr>
          <a:lstStyle/>
          <a:p>
            <a:pPr marL="0" marR="0" lvl="0" indent="0" algn="l" defTabSz="914400" eaLnBrk="1" fontAlgn="auto" latinLnBrk="0" hangingPunct="1">
              <a:lnSpc>
                <a:spcPct val="150000"/>
              </a:lnSpc>
              <a:spcBef>
                <a:spcPts val="0"/>
              </a:spcBef>
              <a:spcAft>
                <a:spcPts val="0"/>
              </a:spcAft>
              <a:buClr>
                <a:srgbClr val="F9BC25"/>
              </a:buClr>
              <a:buSzTx/>
              <a:buFontTx/>
              <a:buNone/>
              <a:tabLst/>
              <a:defRPr/>
            </a:pPr>
            <a:r>
              <a:rPr kumimoji="0" lang="en-US" sz="1200" b="1" i="0" u="none" strike="noStrike" kern="1200" cap="none" spc="0" normalizeH="0" baseline="0" noProof="0" dirty="0" smtClean="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A professional and organizational </a:t>
            </a:r>
            <a:r>
              <a:rPr kumimoji="0" lang="en-US" sz="1200" b="1" i="0" u="none" strike="noStrike" kern="1200" cap="none" spc="0" normalizeH="0" baseline="0" noProof="0" dirty="0" smtClean="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“mother</a:t>
            </a:r>
            <a:r>
              <a:rPr kumimoji="0" lang="en-US" sz="1200" b="1" i="0" u="none" strike="noStrike" kern="1200" cap="none" spc="0" normalizeH="0" noProof="0" dirty="0" smtClean="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200" b="1" i="0" u="none" strike="noStrike" kern="1200" cap="none" spc="0" normalizeH="0" baseline="0" noProof="0" dirty="0" smtClean="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base</a:t>
            </a:r>
            <a:r>
              <a:rPr kumimoji="0" lang="en-US" sz="1200" b="1" i="0" u="none" strike="noStrike" kern="1200" cap="none" spc="0" normalizeH="0" baseline="0" noProof="0" dirty="0" smtClean="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he-IL" sz="1100" b="0"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chemeClr val="bg1"/>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need for an</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organizational and community-oriented support structure was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initial motivation for the training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and was also noted in the participants’ feedback. The training base can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meet the needs of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all the participants from the various fields of occupation. However, it is important to differentiate between the various needs of headquarter staff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and those of the facilitators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in order to gain the most out of it:</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540000" lvl="1" indent="-285750" algn="l">
              <a:lnSpc>
                <a:spcPct val="150000"/>
              </a:lnSpc>
              <a:buClr>
                <a:schemeClr val="bg1"/>
              </a:buClr>
              <a:buFont typeface="Wingdings" panose="05000000000000000000" pitchFamily="2" charset="2"/>
              <a:buChar char="§"/>
              <a:defRPr/>
            </a:pPr>
            <a:r>
              <a:rPr kumimoji="0" lang="en-US" sz="1100" b="1"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Activity facilitators</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raised the need for addressing the organizational aspect, for a unifying body they could </a:t>
            </a:r>
            <a:r>
              <a:rPr kumimoji="0" lang="en-US" sz="1100" b="1"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belong to</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that would foster social and professional relationships, professional enrichment, and peer learning.</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742950" lvl="1" indent="-285750" algn="l">
              <a:lnSpc>
                <a:spcPct val="150000"/>
              </a:lnSpc>
              <a:buClr>
                <a:schemeClr val="bg1"/>
              </a:buClr>
              <a:buFont typeface="Wingdings" panose="05000000000000000000" pitchFamily="2" charset="2"/>
              <a:buChar char="§"/>
              <a:defRPr/>
            </a:pP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742950" lvl="1" indent="-285750" algn="l">
              <a:lnSpc>
                <a:spcPct val="150000"/>
              </a:lnSpc>
              <a:buClr>
                <a:schemeClr val="bg1"/>
              </a:buClr>
              <a:buFont typeface="Wingdings" panose="05000000000000000000" pitchFamily="2" charset="2"/>
              <a:buChar char="§"/>
              <a:defRPr/>
            </a:pPr>
            <a:endParaRPr lang="he-IL" sz="11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742950" lvl="1" indent="-285750" algn="l">
              <a:lnSpc>
                <a:spcPct val="150000"/>
              </a:lnSpc>
              <a:buClr>
                <a:schemeClr val="bg1"/>
              </a:buClr>
              <a:buFont typeface="Wingdings" panose="05000000000000000000" pitchFamily="2" charset="2"/>
              <a:buChar char="§"/>
              <a:defRPr/>
            </a:pP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lvl="1" algn="l">
              <a:lnSpc>
                <a:spcPct val="150000"/>
              </a:lnSpc>
              <a:buClr>
                <a:schemeClr val="bg1"/>
              </a:buClr>
              <a:defRPr/>
            </a:pP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lvl="1" algn="l">
              <a:lnSpc>
                <a:spcPct val="150000"/>
              </a:lnSpc>
              <a:buClr>
                <a:schemeClr val="bg1"/>
              </a:buClr>
              <a:defRPr/>
            </a:pP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lvl="1" algn="l">
              <a:lnSpc>
                <a:spcPct val="150000"/>
              </a:lnSpc>
              <a:buClr>
                <a:schemeClr val="bg1"/>
              </a:buClr>
              <a:defRPr/>
            </a:pP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540000" lvl="1" indent="-285750" algn="l">
              <a:lnSpc>
                <a:spcPct val="150000"/>
              </a:lnSpc>
              <a:buClr>
                <a:schemeClr val="bg1"/>
              </a:buClr>
              <a:buFont typeface="Wingdings" panose="05000000000000000000" pitchFamily="2" charset="2"/>
              <a:buChar char="§"/>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a:t>
            </a:r>
            <a:r>
              <a:rPr kumimoji="0" lang="en-US" sz="1100" b="1"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headquarter</a:t>
            </a:r>
            <a:r>
              <a:rPr kumimoji="0" lang="en-US" sz="1100" b="1"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staff members’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need is based on the gap between their organizational affiliation, and their professional early childhood-oriented work.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Therefore, the base should provide a </a:t>
            </a:r>
            <a:r>
              <a:rPr lang="en-US" sz="11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professional support system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focused on early childhood, and </a:t>
            </a:r>
            <a:r>
              <a:rPr lang="en-US" sz="11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solutions for and </a:t>
            </a:r>
            <a:r>
              <a:rPr lang="en-US" sz="11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support </a:t>
            </a:r>
            <a:r>
              <a:rPr lang="en-US" sz="11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in maneuvering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between the organizational aspects (financial, service-related, administrative) and early childhood related aspects (appropriated conditions for optimal workshop operation, community management</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chemeClr val="bg1"/>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Belonging to</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such a base could promote higher identification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and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commitment to the role and organization,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and provide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an opportunity for social discussions, venting, peer learning, and professional development.</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chemeClr val="bg1"/>
              </a:buClr>
              <a:buSzTx/>
              <a:buFont typeface="Tahoma" panose="020B0604030504040204" pitchFamily="34" charset="0"/>
              <a:buChar char="█"/>
              <a:tabLst/>
              <a:defRPr/>
            </a:pP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Organizational maintenance that includes communication, content, and sessions, could promote the development of a </a:t>
            </a:r>
            <a:r>
              <a:rPr lang="en-US" sz="11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body of knowledge to serve as a professional authority</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 for training and learning.</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pPr/>
              <a:t>11</a:t>
            </a:fld>
            <a:endParaRPr lang="en-US" sz="1400"/>
          </a:p>
        </p:txBody>
      </p:sp>
      <p:sp>
        <p:nvSpPr>
          <p:cNvPr id="3" name="Rectangle 2"/>
          <p:cNvSpPr/>
          <p:nvPr/>
        </p:nvSpPr>
        <p:spPr>
          <a:xfrm>
            <a:off x="127574" y="869911"/>
            <a:ext cx="11936852" cy="371577"/>
          </a:xfrm>
          <a:prstGeom prst="rect">
            <a:avLst/>
          </a:prstGeom>
        </p:spPr>
        <p:txBody>
          <a:bodyPr wrap="square">
            <a:spAutoFit/>
          </a:bodyPr>
          <a:lstStyle/>
          <a:p>
            <a:pPr algn="l">
              <a:lnSpc>
                <a:spcPct val="150000"/>
              </a:lnSpc>
            </a:pPr>
            <a:r>
              <a:rPr lang="en-US" sz="1400">
                <a:latin typeface="Tahoma" panose="020B0604030504040204" pitchFamily="34" charset="0"/>
                <a:ea typeface="Tahoma" panose="020B0604030504040204" pitchFamily="34" charset="0"/>
                <a:cs typeface="Tahoma" panose="020B0604030504040204" pitchFamily="34" charset="0"/>
              </a:rPr>
              <a:t> </a:t>
            </a:r>
          </a:p>
        </p:txBody>
      </p:sp>
      <p:sp>
        <p:nvSpPr>
          <p:cNvPr id="9" name="TextBox 8">
            <a:extLst>
              <a:ext uri="{FF2B5EF4-FFF2-40B4-BE49-F238E27FC236}">
                <a16:creationId xmlns="" xmlns:a16="http://schemas.microsoft.com/office/drawing/2014/main" id="{AA2CE96C-6C84-469E-BF73-6DE55D02A9A7}"/>
              </a:ext>
            </a:extLst>
          </p:cNvPr>
          <p:cNvSpPr txBox="1"/>
          <p:nvPr/>
        </p:nvSpPr>
        <p:spPr>
          <a:xfrm>
            <a:off x="0" y="0"/>
            <a:ext cx="12192000" cy="400110"/>
          </a:xfrm>
          <a:prstGeom prst="rect">
            <a:avLst/>
          </a:prstGeom>
          <a:solidFill>
            <a:srgbClr val="EC1C3C"/>
          </a:solidFill>
        </p:spPr>
        <p:txBody>
          <a:bodyPr wrap="square" rtlCol="0">
            <a:spAutoFit/>
          </a:bodyPr>
          <a:lstStyle/>
          <a:p>
            <a:r>
              <a:rPr lang="en-US" sz="2000" b="1" dirty="0" smtClean="0">
                <a:solidFill>
                  <a:schemeClr val="bg1"/>
                </a:solidFill>
                <a:latin typeface="Tahoma" pitchFamily="34" charset="0"/>
                <a:ea typeface="Tahoma" pitchFamily="34" charset="0"/>
                <a:cs typeface="Tahoma" pitchFamily="34" charset="0"/>
              </a:rPr>
              <a:t>Process-Oriented Training and a Foundation for Continuity</a:t>
            </a:r>
            <a:endParaRPr lang="he-IL" sz="2000" b="1" dirty="0">
              <a:solidFill>
                <a:schemeClr val="bg1"/>
              </a:solidFill>
              <a:latin typeface="Tahoma" pitchFamily="34" charset="0"/>
              <a:ea typeface="Tahoma" pitchFamily="34" charset="0"/>
              <a:cs typeface="Tahoma" pitchFamily="34" charset="0"/>
            </a:endParaRPr>
          </a:p>
        </p:txBody>
      </p:sp>
      <p:sp>
        <p:nvSpPr>
          <p:cNvPr id="7" name="TextBox 6">
            <a:extLst>
              <a:ext uri="{FF2B5EF4-FFF2-40B4-BE49-F238E27FC236}">
                <a16:creationId xmlns="" xmlns:a16="http://schemas.microsoft.com/office/drawing/2014/main" id="{68748D62-E8AB-4163-8613-5B86FB1C4511}"/>
              </a:ext>
            </a:extLst>
          </p:cNvPr>
          <p:cNvSpPr txBox="1"/>
          <p:nvPr/>
        </p:nvSpPr>
        <p:spPr>
          <a:xfrm>
            <a:off x="6360312" y="400110"/>
            <a:ext cx="5576540" cy="6994222"/>
          </a:xfrm>
          <a:prstGeom prst="rect">
            <a:avLst/>
          </a:prstGeom>
          <a:solidFill>
            <a:schemeClr val="bg1"/>
          </a:solidFill>
        </p:spPr>
        <p:txBody>
          <a:bodyPr wrap="square">
            <a:spAutoFit/>
          </a:bodyPr>
          <a:lstStyle/>
          <a:p>
            <a:pPr marL="0" marR="0" lvl="0" indent="0" algn="l" defTabSz="914400" eaLnBrk="1" fontAlgn="auto" latinLnBrk="0" hangingPunct="1">
              <a:lnSpc>
                <a:spcPct val="150000"/>
              </a:lnSpc>
              <a:spcBef>
                <a:spcPts val="0"/>
              </a:spcBef>
              <a:spcAft>
                <a:spcPts val="0"/>
              </a:spcAft>
              <a:buClr>
                <a:srgbClr val="F9BC25"/>
              </a:buClr>
              <a:buSzTx/>
              <a:buFontTx/>
              <a:buNone/>
              <a:tabLst/>
              <a:defRPr/>
            </a:pPr>
            <a:r>
              <a:rPr lang="en-US" sz="1200" b="1" noProof="0" dirty="0">
                <a:solidFill>
                  <a:srgbClr val="4978A6"/>
                </a:solidFill>
                <a:latin typeface="Tahoma" panose="020B0604030504040204" pitchFamily="34" charset="0"/>
                <a:ea typeface="Tahoma" panose="020B0604030504040204" pitchFamily="34" charset="0"/>
                <a:cs typeface="Tahoma" panose="020B0604030504040204" pitchFamily="34" charset="0"/>
              </a:rPr>
              <a:t>P</a:t>
            </a:r>
            <a:r>
              <a:rPr kumimoji="0" lang="en-US" sz="1200" b="1" i="0" u="none" strike="noStrike" kern="1200" cap="none" spc="0" normalizeH="0" baseline="0" noProof="0" dirty="0" smtClean="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rPr>
              <a:t>erseverance and participation in </a:t>
            </a:r>
            <a:r>
              <a:rPr kumimoji="0" lang="en-US" sz="1200" b="1" i="0" u="none" strike="noStrike" kern="1200" cap="none" spc="0" normalizeH="0" baseline="0" noProof="0" dirty="0" smtClean="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rPr>
              <a:t>all </a:t>
            </a:r>
            <a:r>
              <a:rPr kumimoji="0" lang="en-US" sz="1200" b="1" i="0" u="none" strike="noStrike" kern="1200" cap="none" spc="0" normalizeH="0" baseline="0" noProof="0" dirty="0" smtClean="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rPr>
              <a:t>training </a:t>
            </a:r>
            <a:r>
              <a:rPr kumimoji="0" lang="en-US" sz="1200" b="1" i="0" u="none" strike="noStrike" kern="1200" cap="none" spc="0" normalizeH="0" baseline="0" noProof="0" dirty="0" smtClean="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rPr>
              <a:t>sessions</a:t>
            </a:r>
            <a:endParaRPr kumimoji="0" lang="he-IL" sz="1200" b="1" i="0" u="none" strike="noStrike" kern="1200" cap="none" spc="0" normalizeH="0" baseline="0" noProof="0" dirty="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importance of participant perseverance</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and commitment is a condition for positioning the activity as </a:t>
            </a:r>
            <a:r>
              <a:rPr kumimoji="0" lang="en-US" sz="1100" b="1"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training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rather than isolated </a:t>
            </a:r>
            <a:r>
              <a:rPr kumimoji="0" lang="en-US" sz="1100" b="1"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enrichment</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sessions.</a:t>
            </a:r>
            <a:endParaRPr kumimoji="0" lang="he-IL" sz="11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lang="en-US" sz="1100" dirty="0">
                <a:solidFill>
                  <a:prstClr val="black"/>
                </a:solidFill>
                <a:latin typeface="Tahoma" panose="020B0604030504040204" pitchFamily="34" charset="0"/>
                <a:ea typeface="Tahoma" panose="020B0604030504040204" pitchFamily="34" charset="0"/>
                <a:cs typeface="Tahoma" panose="020B0604030504040204" pitchFamily="34" charset="0"/>
              </a:rPr>
              <a:t>U</a:t>
            </a:r>
            <a:r>
              <a:rPr kumimoji="0" lang="en-US" sz="1100" b="0" i="0" u="none" strike="noStrike" kern="1200" cap="none" spc="0" normalizeH="0" baseline="0" noProof="0" dirty="0" err="1"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ncertainty</a:t>
            </a: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regarding</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the participants’ commitment and intention to persist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in the workshops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required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lot of organizational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planning effort to group participants appropriately. </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Many of the participants work independently</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and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had to give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up work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hours in order to attend the sessions and they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expressed the need to prepare in advance so they could fit the sessions in their schedule. Headquarter staff members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noted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that there were municipal events that prevented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them from attending.</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a:t>
            </a: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training instructors </a:t>
            </a: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proposed</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1100" b="0" i="0" u="sng"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highlighting the process-oriented aspects</a:t>
            </a:r>
            <a:r>
              <a:rPr kumimoji="0" lang="en-US" sz="1100" i="0"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when marketing and </a:t>
            </a:r>
            <a:r>
              <a:rPr kumimoji="0" lang="en-US" sz="1100" i="0"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registering participants for </a:t>
            </a:r>
            <a:r>
              <a:rPr kumimoji="0" lang="en-US" sz="1100" i="0"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workshop and stressing</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g the importance of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perseverance.</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Participants noted</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that providing </a:t>
            </a:r>
            <a:r>
              <a:rPr kumimoji="0" lang="en-US" sz="1100" b="1"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professional and financial incentives</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could promote participation, e.g. certification, advantageous activity placement, etc.</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algn="l">
              <a:lnSpc>
                <a:spcPct val="150000"/>
              </a:lnSpc>
            </a:pPr>
            <a:r>
              <a:rPr lang="en-US" sz="1200" b="1" dirty="0" smtClean="0">
                <a:solidFill>
                  <a:srgbClr val="4978A6"/>
                </a:solidFill>
                <a:latin typeface="Tahoma" panose="020B0604030504040204" pitchFamily="34" charset="0"/>
                <a:ea typeface="Tahoma" panose="020B0604030504040204" pitchFamily="34" charset="0"/>
                <a:cs typeface="Tahoma" panose="020B0604030504040204" pitchFamily="34" charset="0"/>
              </a:rPr>
              <a:t>The training program as a process-oriented workshop model</a:t>
            </a:r>
            <a:endParaRPr lang="he-IL" sz="1200" b="1" dirty="0">
              <a:solidFill>
                <a:srgbClr val="4978A6"/>
              </a:solidFill>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pPr>
            <a:r>
              <a:rPr lang="en-US" sz="1100" dirty="0" smtClean="0">
                <a:latin typeface="Tahoma" panose="020B0604030504040204" pitchFamily="34" charset="0"/>
                <a:ea typeface="Tahoma" panose="020B0604030504040204" pitchFamily="34" charset="0"/>
                <a:cs typeface="Tahoma" panose="020B0604030504040204" pitchFamily="34" charset="0"/>
              </a:rPr>
              <a:t>Participants perceived the way the program was organized and </a:t>
            </a:r>
            <a:r>
              <a:rPr lang="en-US" sz="1100" dirty="0" smtClean="0">
                <a:latin typeface="Tahoma" panose="020B0604030504040204" pitchFamily="34" charset="0"/>
                <a:ea typeface="Tahoma" panose="020B0604030504040204" pitchFamily="34" charset="0"/>
                <a:cs typeface="Tahoma" panose="020B0604030504040204" pitchFamily="34" charset="0"/>
              </a:rPr>
              <a:t>executed </a:t>
            </a:r>
            <a:r>
              <a:rPr lang="en-US" sz="1100" dirty="0" smtClean="0">
                <a:latin typeface="Tahoma" panose="020B0604030504040204" pitchFamily="34" charset="0"/>
                <a:ea typeface="Tahoma" panose="020B0604030504040204" pitchFamily="34" charset="0"/>
                <a:cs typeface="Tahoma" panose="020B0604030504040204" pitchFamily="34" charset="0"/>
              </a:rPr>
              <a:t>as a type of </a:t>
            </a:r>
            <a:r>
              <a:rPr lang="en-US" sz="1100" dirty="0" smtClean="0">
                <a:latin typeface="Tahoma" panose="020B0604030504040204" pitchFamily="34" charset="0"/>
                <a:ea typeface="Tahoma" panose="020B0604030504040204" pitchFamily="34" charset="0"/>
                <a:cs typeface="Tahoma" panose="020B0604030504040204" pitchFamily="34" charset="0"/>
              </a:rPr>
              <a:t>model </a:t>
            </a:r>
            <a:r>
              <a:rPr lang="en-US" sz="1100" dirty="0" smtClean="0">
                <a:latin typeface="Tahoma" panose="020B0604030504040204" pitchFamily="34" charset="0"/>
                <a:ea typeface="Tahoma" panose="020B0604030504040204" pitchFamily="34" charset="0"/>
                <a:cs typeface="Tahoma" panose="020B0604030504040204" pitchFamily="34" charset="0"/>
              </a:rPr>
              <a:t>for how to organize a workshop. </a:t>
            </a:r>
            <a:r>
              <a:rPr lang="en-US" sz="1100" dirty="0" smtClean="0">
                <a:latin typeface="Tahoma" panose="020B0604030504040204" pitchFamily="34" charset="0"/>
                <a:ea typeface="Tahoma" panose="020B0604030504040204" pitchFamily="34" charset="0"/>
                <a:cs typeface="Tahoma" panose="020B0604030504040204" pitchFamily="34" charset="0"/>
              </a:rPr>
              <a:t>The </a:t>
            </a:r>
            <a:r>
              <a:rPr lang="en-US" sz="1100" dirty="0" smtClean="0">
                <a:latin typeface="Tahoma" panose="020B0604030504040204" pitchFamily="34" charset="0"/>
                <a:ea typeface="Tahoma" panose="020B0604030504040204" pitchFamily="34" charset="0"/>
                <a:cs typeface="Tahoma" panose="020B0604030504040204" pitchFamily="34" charset="0"/>
              </a:rPr>
              <a:t>quality of the hosting, </a:t>
            </a:r>
            <a:r>
              <a:rPr lang="en-US" sz="1100" dirty="0" smtClean="0">
                <a:latin typeface="Tahoma" panose="020B0604030504040204" pitchFamily="34" charset="0"/>
                <a:ea typeface="Tahoma" panose="020B0604030504040204" pitchFamily="34" charset="0"/>
                <a:cs typeface="Tahoma" panose="020B0604030504040204" pitchFamily="34" charset="0"/>
              </a:rPr>
              <a:t>the efforts made, the communication </a:t>
            </a:r>
            <a:r>
              <a:rPr lang="en-US" sz="1100" dirty="0" smtClean="0">
                <a:latin typeface="Tahoma" panose="020B0604030504040204" pitchFamily="34" charset="0"/>
                <a:ea typeface="Tahoma" panose="020B0604030504040204" pitchFamily="34" charset="0"/>
                <a:cs typeface="Tahoma" panose="020B0604030504040204" pitchFamily="34" charset="0"/>
              </a:rPr>
              <a:t>between the </a:t>
            </a:r>
            <a:r>
              <a:rPr lang="en-US" sz="1100" dirty="0" smtClean="0">
                <a:latin typeface="Tahoma" panose="020B0604030504040204" pitchFamily="34" charset="0"/>
                <a:ea typeface="Tahoma" panose="020B0604030504040204" pitchFamily="34" charset="0"/>
                <a:cs typeface="Tahoma" panose="020B0604030504040204" pitchFamily="34" charset="0"/>
              </a:rPr>
              <a:t>instructors </a:t>
            </a:r>
            <a:r>
              <a:rPr lang="en-US" sz="1100" dirty="0" smtClean="0">
                <a:latin typeface="Tahoma" panose="020B0604030504040204" pitchFamily="34" charset="0"/>
                <a:ea typeface="Tahoma" panose="020B0604030504040204" pitchFamily="34" charset="0"/>
                <a:cs typeface="Tahoma" panose="020B0604030504040204" pitchFamily="34" charset="0"/>
              </a:rPr>
              <a:t>and participants, and the feedback, were highly appreciated and perceived as a source of inspiration</a:t>
            </a:r>
            <a:r>
              <a:rPr lang="en-GB" sz="1100" dirty="0" smtClean="0">
                <a:latin typeface="Tahoma" panose="020B0604030504040204" pitchFamily="34" charset="0"/>
                <a:ea typeface="Tahoma" panose="020B0604030504040204" pitchFamily="34" charset="0"/>
                <a:cs typeface="Tahoma" panose="020B0604030504040204" pitchFamily="34" charset="0"/>
              </a:rPr>
              <a:t> - an example of how </a:t>
            </a:r>
            <a:r>
              <a:rPr lang="en-GB" sz="1100" dirty="0" smtClean="0">
                <a:latin typeface="Tahoma" panose="020B0604030504040204" pitchFamily="34" charset="0"/>
                <a:ea typeface="Tahoma" panose="020B0604030504040204" pitchFamily="34" charset="0"/>
                <a:cs typeface="Tahoma" panose="020B0604030504040204" pitchFamily="34" charset="0"/>
              </a:rPr>
              <a:t>principles are </a:t>
            </a:r>
            <a:r>
              <a:rPr lang="en-GB" sz="1100" dirty="0" smtClean="0">
                <a:latin typeface="Tahoma" panose="020B0604030504040204" pitchFamily="34" charset="0"/>
                <a:ea typeface="Tahoma" panose="020B0604030504040204" pitchFamily="34" charset="0"/>
                <a:cs typeface="Tahoma" panose="020B0604030504040204" pitchFamily="34" charset="0"/>
              </a:rPr>
              <a:t>put into action.</a:t>
            </a:r>
            <a:endParaRPr lang="he-IL" sz="1100" dirty="0">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pPr>
            <a:r>
              <a:rPr lang="en-GB" sz="1100" dirty="0" smtClean="0">
                <a:latin typeface="Tahoma" panose="020B0604030504040204" pitchFamily="34" charset="0"/>
                <a:ea typeface="Tahoma" panose="020B0604030504040204" pitchFamily="34" charset="0"/>
                <a:cs typeface="Tahoma" panose="020B0604030504040204" pitchFamily="34" charset="0"/>
              </a:rPr>
              <a:t>Leading </a:t>
            </a:r>
            <a:r>
              <a:rPr lang="en-GB" sz="1100" dirty="0" smtClean="0">
                <a:latin typeface="Tahoma" panose="020B0604030504040204" pitchFamily="34" charset="0"/>
                <a:ea typeface="Tahoma" panose="020B0604030504040204" pitchFamily="34" charset="0"/>
                <a:cs typeface="Tahoma" panose="020B0604030504040204" pitchFamily="34" charset="0"/>
              </a:rPr>
              <a:t>the team of instructors </a:t>
            </a:r>
            <a:r>
              <a:rPr lang="en-GB" sz="1100" dirty="0" smtClean="0">
                <a:latin typeface="Tahoma" panose="020B0604030504040204" pitchFamily="34" charset="0"/>
                <a:ea typeface="Tahoma" panose="020B0604030504040204" pitchFamily="34" charset="0"/>
                <a:cs typeface="Tahoma" panose="020B0604030504040204" pitchFamily="34" charset="0"/>
              </a:rPr>
              <a:t>included frequent meetings and </a:t>
            </a:r>
            <a:r>
              <a:rPr lang="en-GB" sz="1100" dirty="0" smtClean="0">
                <a:latin typeface="Tahoma" panose="020B0604030504040204" pitchFamily="34" charset="0"/>
                <a:ea typeface="Tahoma" panose="020B0604030504040204" pitchFamily="34" charset="0"/>
                <a:cs typeface="Tahoma" panose="020B0604030504040204" pitchFamily="34" charset="0"/>
              </a:rPr>
              <a:t>high </a:t>
            </a:r>
            <a:r>
              <a:rPr lang="en-GB" sz="1100" dirty="0" smtClean="0">
                <a:latin typeface="Tahoma" panose="020B0604030504040204" pitchFamily="34" charset="0"/>
                <a:ea typeface="Tahoma" panose="020B0604030504040204" pitchFamily="34" charset="0"/>
                <a:cs typeface="Tahoma" panose="020B0604030504040204" pitchFamily="34" charset="0"/>
              </a:rPr>
              <a:t>involvement in all stages of planning, processing the feedback, </a:t>
            </a:r>
            <a:r>
              <a:rPr lang="en-GB" sz="1100" dirty="0" smtClean="0">
                <a:latin typeface="Tahoma" panose="020B0604030504040204" pitchFamily="34" charset="0"/>
                <a:ea typeface="Tahoma" panose="020B0604030504040204" pitchFamily="34" charset="0"/>
                <a:cs typeface="Tahoma" panose="020B0604030504040204" pitchFamily="34" charset="0"/>
              </a:rPr>
              <a:t>adaptation, and </a:t>
            </a:r>
            <a:r>
              <a:rPr lang="en-GB" sz="1100" dirty="0" smtClean="0">
                <a:latin typeface="Tahoma" panose="020B0604030504040204" pitchFamily="34" charset="0"/>
                <a:ea typeface="Tahoma" panose="020B0604030504040204" pitchFamily="34" charset="0"/>
                <a:cs typeface="Tahoma" panose="020B0604030504040204" pitchFamily="34" charset="0"/>
              </a:rPr>
              <a:t>fine-tuning the program. The </a:t>
            </a:r>
            <a:r>
              <a:rPr lang="en-GB" sz="1100" dirty="0" smtClean="0">
                <a:latin typeface="Tahoma" panose="020B0604030504040204" pitchFamily="34" charset="0"/>
                <a:ea typeface="Tahoma" panose="020B0604030504040204" pitchFamily="34" charset="0"/>
                <a:cs typeface="Tahoma" panose="020B0604030504040204" pitchFamily="34" charset="0"/>
              </a:rPr>
              <a:t>instructors </a:t>
            </a:r>
            <a:r>
              <a:rPr lang="en-GB" sz="1100" dirty="0" smtClean="0">
                <a:latin typeface="Tahoma" panose="020B0604030504040204" pitchFamily="34" charset="0"/>
                <a:ea typeface="Tahoma" panose="020B0604030504040204" pitchFamily="34" charset="0"/>
                <a:cs typeface="Tahoma" panose="020B0604030504040204" pitchFamily="34" charset="0"/>
              </a:rPr>
              <a:t>reported that the team experience was enriching and professional. It may be appropriate to incorporate group processes that took place </a:t>
            </a:r>
            <a:r>
              <a:rPr lang="en-GB" sz="1100" dirty="0" smtClean="0">
                <a:latin typeface="Tahoma" panose="020B0604030504040204" pitchFamily="34" charset="0"/>
                <a:ea typeface="Tahoma" panose="020B0604030504040204" pitchFamily="34" charset="0"/>
                <a:cs typeface="Tahoma" panose="020B0604030504040204" pitchFamily="34" charset="0"/>
              </a:rPr>
              <a:t>in the </a:t>
            </a:r>
            <a:r>
              <a:rPr lang="en-GB" sz="1100" dirty="0" smtClean="0">
                <a:latin typeface="Tahoma" panose="020B0604030504040204" pitchFamily="34" charset="0"/>
                <a:ea typeface="Tahoma" panose="020B0604030504040204" pitchFamily="34" charset="0"/>
                <a:cs typeface="Tahoma" panose="020B0604030504040204" pitchFamily="34" charset="0"/>
              </a:rPr>
              <a:t>training team in smaller training groups for SALTA/Digitaf facilitators. </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1" name="TextBox 10">
            <a:extLst>
              <a:ext uri="{FF2B5EF4-FFF2-40B4-BE49-F238E27FC236}">
                <a16:creationId xmlns="" xmlns:a16="http://schemas.microsoft.com/office/drawing/2014/main" id="{BDC2A5E6-483F-4722-88AA-80E34738635C}"/>
              </a:ext>
            </a:extLst>
          </p:cNvPr>
          <p:cNvSpPr txBox="1"/>
          <p:nvPr/>
        </p:nvSpPr>
        <p:spPr>
          <a:xfrm>
            <a:off x="180643" y="3564746"/>
            <a:ext cx="5871452" cy="600164"/>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l" rtl="0"/>
            <a:r>
              <a:rPr lang="en-US" dirty="0" smtClean="0">
                <a:solidFill>
                  <a:schemeClr val="tx1"/>
                </a:solidFill>
              </a:rPr>
              <a:t>“Ultimately, they’re all operators. They come with their </a:t>
            </a:r>
            <a:r>
              <a:rPr lang="en-US" dirty="0" smtClean="0">
                <a:solidFill>
                  <a:schemeClr val="tx1"/>
                </a:solidFill>
              </a:rPr>
              <a:t>‘baggage’ </a:t>
            </a:r>
            <a:r>
              <a:rPr lang="en-US" dirty="0" smtClean="0">
                <a:solidFill>
                  <a:schemeClr val="tx1"/>
                </a:solidFill>
              </a:rPr>
              <a:t>and each person does it alone and then goes home. There’s no holding, no trading of experiences, no professional accompaniment over time. This is very, very lacking” (The program developer)</a:t>
            </a:r>
            <a:endParaRPr lang="he-IL" dirty="0">
              <a:solidFill>
                <a:schemeClr val="tx1"/>
              </a:solidFill>
            </a:endParaRPr>
          </a:p>
        </p:txBody>
      </p:sp>
      <p:sp>
        <p:nvSpPr>
          <p:cNvPr id="12" name="TextBox 11">
            <a:extLst>
              <a:ext uri="{FF2B5EF4-FFF2-40B4-BE49-F238E27FC236}">
                <a16:creationId xmlns="" xmlns:a16="http://schemas.microsoft.com/office/drawing/2014/main" id="{1AFD37C5-8F53-4BA9-B5AD-4EC13D350123}"/>
              </a:ext>
            </a:extLst>
          </p:cNvPr>
          <p:cNvSpPr txBox="1"/>
          <p:nvPr/>
        </p:nvSpPr>
        <p:spPr>
          <a:xfrm>
            <a:off x="180643" y="2475199"/>
            <a:ext cx="5871452" cy="938719"/>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l" rtl="0"/>
            <a:r>
              <a:rPr lang="en-US" dirty="0" smtClean="0"/>
              <a:t>“Like in hi-tech, </a:t>
            </a:r>
            <a:r>
              <a:rPr lang="en-US" dirty="0" smtClean="0"/>
              <a:t>where they give perks to the employees – happy employees make happy employers, and this will be evident in the field… I was happy we had these sessions, because </a:t>
            </a:r>
            <a:r>
              <a:rPr lang="en-US" dirty="0" smtClean="0"/>
              <a:t>now I </a:t>
            </a:r>
            <a:r>
              <a:rPr lang="en-US" dirty="0" smtClean="0"/>
              <a:t>have a community, I have a home, beyond the pat on the back, it enriches me. It’s nice not to be alone, and I heard this from others, too. We’re very lonely. We see tens of people every day, but we’re alone, and this is really important to me” (A Digitaf and SALTA facilitator)</a:t>
            </a:r>
            <a:endParaRPr lang="he-IL" dirty="0"/>
          </a:p>
        </p:txBody>
      </p:sp>
    </p:spTree>
    <p:extLst>
      <p:ext uri="{BB962C8B-B14F-4D97-AF65-F5344CB8AC3E}">
        <p14:creationId xmlns:p14="http://schemas.microsoft.com/office/powerpoint/2010/main" val="2572407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pPr/>
              <a:t>12</a:t>
            </a:fld>
            <a:endParaRPr lang="en-US" sz="1400"/>
          </a:p>
        </p:txBody>
      </p:sp>
      <p:sp>
        <p:nvSpPr>
          <p:cNvPr id="17" name="TextBox 16"/>
          <p:cNvSpPr txBox="1"/>
          <p:nvPr/>
        </p:nvSpPr>
        <p:spPr>
          <a:xfrm>
            <a:off x="0" y="-10458"/>
            <a:ext cx="12192000" cy="400110"/>
          </a:xfrm>
          <a:prstGeom prst="rect">
            <a:avLst/>
          </a:prstGeom>
          <a:solidFill>
            <a:srgbClr val="EC1C3C"/>
          </a:solidFill>
        </p:spPr>
        <p:txBody>
          <a:bodyPr wrap="square" rtlCol="0">
            <a:spAutoFit/>
          </a:bodyPr>
          <a:lstStyle/>
          <a:p>
            <a:pPr algn="l"/>
            <a:r>
              <a:rPr lang="en-US" sz="2000" b="1" dirty="0" smtClean="0">
                <a:solidFill>
                  <a:schemeClr val="bg1"/>
                </a:solidFill>
                <a:latin typeface="Tahoma" pitchFamily="34" charset="0"/>
                <a:ea typeface="Tahoma" pitchFamily="34" charset="0"/>
                <a:cs typeface="Tahoma" pitchFamily="34" charset="0"/>
              </a:rPr>
              <a:t>Summary</a:t>
            </a:r>
            <a:endParaRPr lang="he-IL" sz="2000" b="1" dirty="0">
              <a:solidFill>
                <a:schemeClr val="bg1"/>
              </a:solidFill>
              <a:latin typeface="Tahoma" pitchFamily="34" charset="0"/>
              <a:ea typeface="Tahoma" pitchFamily="34" charset="0"/>
              <a:cs typeface="Tahoma" pitchFamily="34" charset="0"/>
            </a:endParaRPr>
          </a:p>
        </p:txBody>
      </p:sp>
      <p:grpSp>
        <p:nvGrpSpPr>
          <p:cNvPr id="3" name="Group 2">
            <a:extLst>
              <a:ext uri="{FF2B5EF4-FFF2-40B4-BE49-F238E27FC236}">
                <a16:creationId xmlns="" xmlns:a16="http://schemas.microsoft.com/office/drawing/2014/main" id="{EE69B400-7585-4941-A71D-93638423C23D}"/>
              </a:ext>
            </a:extLst>
          </p:cNvPr>
          <p:cNvGrpSpPr/>
          <p:nvPr/>
        </p:nvGrpSpPr>
        <p:grpSpPr>
          <a:xfrm>
            <a:off x="165425" y="367317"/>
            <a:ext cx="8341316" cy="5955352"/>
            <a:chOff x="165425" y="367317"/>
            <a:chExt cx="8341316" cy="5955352"/>
          </a:xfrm>
        </p:grpSpPr>
        <p:sp>
          <p:nvSpPr>
            <p:cNvPr id="5" name="Oval 4">
              <a:extLst>
                <a:ext uri="{FF2B5EF4-FFF2-40B4-BE49-F238E27FC236}">
                  <a16:creationId xmlns="" xmlns:a16="http://schemas.microsoft.com/office/drawing/2014/main" id="{E26ACBB4-67A4-4004-9AB4-ACE9C0892B86}"/>
                </a:ext>
              </a:extLst>
            </p:cNvPr>
            <p:cNvSpPr/>
            <p:nvPr/>
          </p:nvSpPr>
          <p:spPr>
            <a:xfrm>
              <a:off x="2084043" y="864663"/>
              <a:ext cx="5861100" cy="3743186"/>
            </a:xfrm>
            <a:prstGeom prst="ellipse">
              <a:avLst/>
            </a:prstGeom>
            <a:solidFill>
              <a:srgbClr val="F698A5">
                <a:alpha val="3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Calibri" panose="020F0502020204030204" pitchFamily="34" charset="0"/>
                <a:cs typeface="Calibri" panose="020F0502020204030204" pitchFamily="34" charset="0"/>
              </a:endParaRPr>
            </a:p>
          </p:txBody>
        </p:sp>
        <p:sp>
          <p:nvSpPr>
            <p:cNvPr id="10" name="Oval 9">
              <a:extLst>
                <a:ext uri="{FF2B5EF4-FFF2-40B4-BE49-F238E27FC236}">
                  <a16:creationId xmlns="" xmlns:a16="http://schemas.microsoft.com/office/drawing/2014/main" id="{C9768FF2-00F7-455F-BB13-DBB773B7F72E}"/>
                </a:ext>
              </a:extLst>
            </p:cNvPr>
            <p:cNvSpPr/>
            <p:nvPr/>
          </p:nvSpPr>
          <p:spPr>
            <a:xfrm>
              <a:off x="2056976" y="2303033"/>
              <a:ext cx="6258523" cy="3578200"/>
            </a:xfrm>
            <a:prstGeom prst="ellipse">
              <a:avLst/>
            </a:prstGeom>
            <a:solidFill>
              <a:srgbClr val="F9BC25">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Calibri" panose="020F0502020204030204" pitchFamily="34" charset="0"/>
                <a:cs typeface="Calibri" panose="020F0502020204030204" pitchFamily="34" charset="0"/>
              </a:endParaRPr>
            </a:p>
          </p:txBody>
        </p:sp>
        <p:sp>
          <p:nvSpPr>
            <p:cNvPr id="13" name="Oval 12">
              <a:extLst>
                <a:ext uri="{FF2B5EF4-FFF2-40B4-BE49-F238E27FC236}">
                  <a16:creationId xmlns="" xmlns:a16="http://schemas.microsoft.com/office/drawing/2014/main" id="{A22CF96C-C0D3-49A1-8B4C-C98F39E16E56}"/>
                </a:ext>
              </a:extLst>
            </p:cNvPr>
            <p:cNvSpPr/>
            <p:nvPr/>
          </p:nvSpPr>
          <p:spPr>
            <a:xfrm>
              <a:off x="165425" y="864663"/>
              <a:ext cx="4178855" cy="5233177"/>
            </a:xfrm>
            <a:prstGeom prst="ellipse">
              <a:avLst/>
            </a:prstGeom>
            <a:solidFill>
              <a:srgbClr val="90B6DD">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Calibri" panose="020F0502020204030204" pitchFamily="34" charset="0"/>
                <a:cs typeface="Calibri" panose="020F0502020204030204" pitchFamily="34" charset="0"/>
              </a:endParaRPr>
            </a:p>
          </p:txBody>
        </p:sp>
        <p:sp>
          <p:nvSpPr>
            <p:cNvPr id="6" name="TextBox 5">
              <a:extLst>
                <a:ext uri="{FF2B5EF4-FFF2-40B4-BE49-F238E27FC236}">
                  <a16:creationId xmlns="" xmlns:a16="http://schemas.microsoft.com/office/drawing/2014/main" id="{4D2F11A0-65CD-4146-B1C8-759F2CCD8E82}"/>
                </a:ext>
              </a:extLst>
            </p:cNvPr>
            <p:cNvSpPr txBox="1"/>
            <p:nvPr/>
          </p:nvSpPr>
          <p:spPr>
            <a:xfrm>
              <a:off x="4625251" y="474673"/>
              <a:ext cx="745545" cy="369332"/>
            </a:xfrm>
            <a:prstGeom prst="rect">
              <a:avLst/>
            </a:prstGeom>
            <a:noFill/>
          </p:spPr>
          <p:txBody>
            <a:bodyPr wrap="square" rtlCol="1">
              <a:spAutoFit/>
            </a:bodyPr>
            <a:lstStyle/>
            <a:p>
              <a:pPr algn="l"/>
              <a:r>
                <a:rPr lang="en-US" b="1" dirty="0" smtClean="0">
                  <a:solidFill>
                    <a:srgbClr val="F698A5"/>
                  </a:solidFill>
                  <a:latin typeface="Calibri" panose="020F0502020204030204" pitchFamily="34" charset="0"/>
                  <a:cs typeface="Calibri" panose="020F0502020204030204" pitchFamily="34" charset="0"/>
                </a:rPr>
                <a:t>SALTA</a:t>
              </a:r>
              <a:endParaRPr lang="he-IL" b="1" dirty="0">
                <a:solidFill>
                  <a:srgbClr val="F698A5"/>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 xmlns:a16="http://schemas.microsoft.com/office/drawing/2014/main" id="{18786582-92DB-4E60-9C34-95A068108FB1}"/>
                </a:ext>
              </a:extLst>
            </p:cNvPr>
            <p:cNvSpPr txBox="1"/>
            <p:nvPr/>
          </p:nvSpPr>
          <p:spPr>
            <a:xfrm>
              <a:off x="5002378" y="5852998"/>
              <a:ext cx="1074572" cy="369332"/>
            </a:xfrm>
            <a:prstGeom prst="rect">
              <a:avLst/>
            </a:prstGeom>
            <a:noFill/>
          </p:spPr>
          <p:txBody>
            <a:bodyPr wrap="square" rtlCol="1">
              <a:spAutoFit/>
            </a:bodyPr>
            <a:lstStyle>
              <a:defPPr>
                <a:defRPr lang="en-US"/>
              </a:defPPr>
              <a:lvl1pPr algn="r" rtl="1">
                <a:defRPr b="1">
                  <a:latin typeface="Calibri" panose="020F0502020204030204" pitchFamily="34" charset="0"/>
                  <a:cs typeface="Calibri" panose="020F0502020204030204" pitchFamily="34" charset="0"/>
                </a:defRPr>
              </a:lvl1pPr>
            </a:lstStyle>
            <a:p>
              <a:pPr algn="l" rtl="0"/>
              <a:r>
                <a:rPr lang="en-US" dirty="0" smtClean="0">
                  <a:solidFill>
                    <a:srgbClr val="F9BC25"/>
                  </a:solidFill>
                </a:rPr>
                <a:t>Digitaf</a:t>
              </a:r>
              <a:endParaRPr lang="he-IL" dirty="0">
                <a:solidFill>
                  <a:srgbClr val="F9BC25"/>
                </a:solidFill>
              </a:endParaRPr>
            </a:p>
          </p:txBody>
        </p:sp>
        <p:sp>
          <p:nvSpPr>
            <p:cNvPr id="15" name="TextBox 14">
              <a:extLst>
                <a:ext uri="{FF2B5EF4-FFF2-40B4-BE49-F238E27FC236}">
                  <a16:creationId xmlns="" xmlns:a16="http://schemas.microsoft.com/office/drawing/2014/main" id="{EF821D9F-BE00-485A-907F-CA08C47219F7}"/>
                </a:ext>
              </a:extLst>
            </p:cNvPr>
            <p:cNvSpPr txBox="1"/>
            <p:nvPr/>
          </p:nvSpPr>
          <p:spPr>
            <a:xfrm>
              <a:off x="1468502" y="367317"/>
              <a:ext cx="1531093" cy="923330"/>
            </a:xfrm>
            <a:prstGeom prst="rect">
              <a:avLst/>
            </a:prstGeom>
            <a:noFill/>
          </p:spPr>
          <p:txBody>
            <a:bodyPr wrap="square" rtlCol="1">
              <a:spAutoFit/>
            </a:bodyPr>
            <a:lstStyle>
              <a:defPPr>
                <a:defRPr lang="en-US"/>
              </a:defPPr>
              <a:lvl1pPr algn="r" rtl="1">
                <a:defRPr b="1">
                  <a:latin typeface="Calibri" panose="020F0502020204030204" pitchFamily="34" charset="0"/>
                  <a:cs typeface="Calibri" panose="020F0502020204030204" pitchFamily="34" charset="0"/>
                </a:defRPr>
              </a:lvl1pPr>
            </a:lstStyle>
            <a:p>
              <a:pPr algn="ctr" rtl="0"/>
              <a:r>
                <a:rPr lang="en-US" dirty="0" smtClean="0">
                  <a:solidFill>
                    <a:srgbClr val="90B6DD"/>
                  </a:solidFill>
                </a:rPr>
                <a:t>Headquarters</a:t>
              </a:r>
              <a:endParaRPr lang="he-IL" dirty="0">
                <a:solidFill>
                  <a:srgbClr val="90B6DD"/>
                </a:solidFill>
              </a:endParaRPr>
            </a:p>
            <a:p>
              <a:pPr algn="ctr" rtl="0"/>
              <a:r>
                <a:rPr lang="en-US" dirty="0" smtClean="0">
                  <a:solidFill>
                    <a:srgbClr val="90B6DD"/>
                  </a:solidFill>
                </a:rPr>
                <a:t>(community coordination)</a:t>
              </a:r>
              <a:endParaRPr lang="he-IL" dirty="0">
                <a:solidFill>
                  <a:srgbClr val="90B6DD"/>
                </a:solidFill>
              </a:endParaRPr>
            </a:p>
          </p:txBody>
        </p:sp>
        <p:sp>
          <p:nvSpPr>
            <p:cNvPr id="16" name="TextBox 15">
              <a:extLst>
                <a:ext uri="{FF2B5EF4-FFF2-40B4-BE49-F238E27FC236}">
                  <a16:creationId xmlns="" xmlns:a16="http://schemas.microsoft.com/office/drawing/2014/main" id="{94A507E3-8320-4960-A9DC-357AB5967D2F}"/>
                </a:ext>
              </a:extLst>
            </p:cNvPr>
            <p:cNvSpPr txBox="1"/>
            <p:nvPr/>
          </p:nvSpPr>
          <p:spPr>
            <a:xfrm>
              <a:off x="4329649" y="1063505"/>
              <a:ext cx="1622402" cy="1107996"/>
            </a:xfrm>
            <a:prstGeom prst="rect">
              <a:avLst/>
            </a:prstGeom>
            <a:noFill/>
          </p:spPr>
          <p:txBody>
            <a:bodyPr wrap="square" rtlCol="1">
              <a:spAutoFit/>
            </a:bodyPr>
            <a:lstStyle/>
            <a:p>
              <a:pPr algn="ctr"/>
              <a:r>
                <a:rPr lang="en-US" sz="1100" b="1" dirty="0" smtClean="0">
                  <a:latin typeface="Calibri" panose="020F0502020204030204" pitchFamily="34" charset="0"/>
                  <a:cs typeface="Calibri" panose="020F0502020204030204" pitchFamily="34" charset="0"/>
                </a:rPr>
                <a:t>Consumer perception:</a:t>
              </a:r>
              <a:endParaRPr lang="he-IL" sz="1100" b="1" dirty="0">
                <a:latin typeface="Calibri" panose="020F0502020204030204" pitchFamily="34" charset="0"/>
                <a:cs typeface="Calibri" panose="020F0502020204030204" pitchFamily="34" charset="0"/>
              </a:endParaRPr>
            </a:p>
            <a:p>
              <a:pPr algn="ctr"/>
              <a:r>
                <a:rPr lang="en-US" sz="1100" dirty="0" smtClean="0">
                  <a:latin typeface="Calibri" panose="020F0502020204030204" pitchFamily="34" charset="0"/>
                  <a:cs typeface="Calibri" panose="020F0502020204030204" pitchFamily="34" charset="0"/>
                </a:rPr>
                <a:t>*Professional </a:t>
              </a:r>
              <a:r>
                <a:rPr lang="en-US" sz="1100" dirty="0" smtClean="0">
                  <a:latin typeface="Calibri" panose="020F0502020204030204" pitchFamily="34" charset="0"/>
                  <a:cs typeface="Calibri" panose="020F0502020204030204" pitchFamily="34" charset="0"/>
                </a:rPr>
                <a:t>and consulting  </a:t>
              </a:r>
              <a:r>
                <a:rPr lang="en-US" sz="1100" dirty="0" smtClean="0">
                  <a:latin typeface="Calibri" panose="020F0502020204030204" pitchFamily="34" charset="0"/>
                  <a:cs typeface="Calibri" panose="020F0502020204030204" pitchFamily="34" charset="0"/>
                </a:rPr>
                <a:t>authority</a:t>
              </a:r>
              <a:endParaRPr lang="he-IL" sz="1100" dirty="0">
                <a:latin typeface="Calibri" panose="020F0502020204030204" pitchFamily="34" charset="0"/>
                <a:cs typeface="Calibri" panose="020F0502020204030204" pitchFamily="34" charset="0"/>
              </a:endParaRPr>
            </a:p>
            <a:p>
              <a:pPr algn="ctr"/>
              <a:r>
                <a:rPr lang="en-US" sz="1100" dirty="0" smtClean="0">
                  <a:latin typeface="Calibri" panose="020F0502020204030204" pitchFamily="34" charset="0"/>
                  <a:cs typeface="Calibri" panose="020F0502020204030204" pitchFamily="34" charset="0"/>
                </a:rPr>
                <a:t>*Commitment to </a:t>
              </a:r>
              <a:r>
                <a:rPr lang="en-US" sz="1100" dirty="0" smtClean="0">
                  <a:latin typeface="Calibri" panose="020F0502020204030204" pitchFamily="34" charset="0"/>
                  <a:cs typeface="Calibri" panose="020F0502020204030204" pitchFamily="34" charset="0"/>
                </a:rPr>
                <a:t>persevere</a:t>
              </a:r>
              <a:endParaRPr lang="he-IL" sz="1100" dirty="0">
                <a:latin typeface="Calibri" panose="020F0502020204030204" pitchFamily="34" charset="0"/>
                <a:cs typeface="Calibri" panose="020F0502020204030204" pitchFamily="34" charset="0"/>
              </a:endParaRPr>
            </a:p>
            <a:p>
              <a:pPr algn="ctr"/>
              <a:r>
                <a:rPr lang="en-US" sz="1100" dirty="0" smtClean="0">
                  <a:latin typeface="Calibri" panose="020F0502020204030204" pitchFamily="34" charset="0"/>
                  <a:cs typeface="Calibri" panose="020F0502020204030204" pitchFamily="34" charset="0"/>
                </a:rPr>
                <a:t>* Ongoing relationship</a:t>
              </a:r>
              <a:endParaRPr lang="he-IL" sz="1100" dirty="0">
                <a:latin typeface="Calibri" panose="020F0502020204030204" pitchFamily="34" charset="0"/>
                <a:cs typeface="Calibri" panose="020F0502020204030204" pitchFamily="34" charset="0"/>
              </a:endParaRPr>
            </a:p>
          </p:txBody>
        </p:sp>
        <p:sp>
          <p:nvSpPr>
            <p:cNvPr id="18" name="TextBox 17">
              <a:extLst>
                <a:ext uri="{FF2B5EF4-FFF2-40B4-BE49-F238E27FC236}">
                  <a16:creationId xmlns="" xmlns:a16="http://schemas.microsoft.com/office/drawing/2014/main" id="{0FF897F6-9B63-4265-95A5-C1258B0AA71D}"/>
                </a:ext>
              </a:extLst>
            </p:cNvPr>
            <p:cNvSpPr txBox="1"/>
            <p:nvPr/>
          </p:nvSpPr>
          <p:spPr>
            <a:xfrm>
              <a:off x="2556225" y="4383948"/>
              <a:ext cx="1467544" cy="1615827"/>
            </a:xfrm>
            <a:prstGeom prst="rect">
              <a:avLst/>
            </a:prstGeom>
            <a:noFill/>
          </p:spPr>
          <p:txBody>
            <a:bodyPr wrap="square" rtlCol="1">
              <a:spAutoFit/>
            </a:bodyPr>
            <a:lstStyle/>
            <a:p>
              <a:pPr algn="ctr"/>
              <a:r>
                <a:rPr lang="en-US" sz="1100" b="1" dirty="0" smtClean="0">
                  <a:latin typeface="Calibri" panose="020F0502020204030204" pitchFamily="34" charset="0"/>
                  <a:cs typeface="Calibri" panose="020F0502020204030204" pitchFamily="34" charset="0"/>
                </a:rPr>
                <a:t>Consumer perception:</a:t>
              </a:r>
              <a:br>
                <a:rPr lang="en-US" sz="1100" b="1" dirty="0" smtClean="0">
                  <a:latin typeface="Calibri" panose="020F0502020204030204" pitchFamily="34" charset="0"/>
                  <a:cs typeface="Calibri" panose="020F0502020204030204" pitchFamily="34" charset="0"/>
                </a:rPr>
              </a:br>
              <a:r>
                <a:rPr lang="en-US" sz="1100" dirty="0" smtClean="0">
                  <a:latin typeface="Calibri" panose="020F0502020204030204" pitchFamily="34" charset="0"/>
                  <a:cs typeface="Calibri" panose="020F0502020204030204" pitchFamily="34" charset="0"/>
                </a:rPr>
                <a:t>*Cultural service, entertainment</a:t>
              </a:r>
              <a:br>
                <a:rPr lang="en-US" sz="1100" dirty="0" smtClean="0">
                  <a:latin typeface="Calibri" panose="020F0502020204030204" pitchFamily="34" charset="0"/>
                  <a:cs typeface="Calibri" panose="020F0502020204030204" pitchFamily="34" charset="0"/>
                </a:rPr>
              </a:br>
              <a:r>
                <a:rPr lang="en-US" sz="1100" dirty="0" smtClean="0">
                  <a:latin typeface="Calibri" panose="020F0502020204030204" pitchFamily="34" charset="0"/>
                  <a:cs typeface="Calibri" panose="020F0502020204030204" pitchFamily="34" charset="0"/>
                </a:rPr>
                <a:t>*Free – at times transparent</a:t>
              </a:r>
              <a:endParaRPr lang="he-IL" sz="1100" dirty="0">
                <a:latin typeface="Calibri" panose="020F0502020204030204" pitchFamily="34" charset="0"/>
                <a:cs typeface="Calibri" panose="020F0502020204030204" pitchFamily="34" charset="0"/>
              </a:endParaRPr>
            </a:p>
            <a:p>
              <a:pPr algn="ctr"/>
              <a:r>
                <a:rPr lang="en-US" sz="1100" dirty="0" smtClean="0">
                  <a:latin typeface="Calibri" panose="020F0502020204030204" pitchFamily="34" charset="0"/>
                  <a:cs typeface="Calibri" panose="020F0502020204030204" pitchFamily="34" charset="0"/>
                </a:rPr>
                <a:t>*Low commitment</a:t>
              </a:r>
              <a:endParaRPr lang="he-IL" sz="1100" dirty="0">
                <a:latin typeface="Calibri" panose="020F0502020204030204" pitchFamily="34" charset="0"/>
                <a:cs typeface="Calibri" panose="020F0502020204030204" pitchFamily="34" charset="0"/>
              </a:endParaRPr>
            </a:p>
            <a:p>
              <a:pPr algn="ctr"/>
              <a:r>
                <a:rPr lang="en-US" sz="1100" dirty="0" smtClean="0">
                  <a:latin typeface="Calibri" panose="020F0502020204030204" pitchFamily="34" charset="0"/>
                  <a:cs typeface="Calibri" panose="020F0502020204030204" pitchFamily="34" charset="0"/>
                </a:rPr>
                <a:t>*A generally transient relationship</a:t>
              </a:r>
              <a:endParaRPr lang="he-IL" sz="1100" dirty="0">
                <a:latin typeface="Calibri" panose="020F0502020204030204" pitchFamily="34" charset="0"/>
                <a:cs typeface="Calibri" panose="020F0502020204030204" pitchFamily="34" charset="0"/>
              </a:endParaRPr>
            </a:p>
          </p:txBody>
        </p:sp>
        <p:sp>
          <p:nvSpPr>
            <p:cNvPr id="19" name="TextBox 18">
              <a:extLst>
                <a:ext uri="{FF2B5EF4-FFF2-40B4-BE49-F238E27FC236}">
                  <a16:creationId xmlns="" xmlns:a16="http://schemas.microsoft.com/office/drawing/2014/main" id="{C62016F5-54E7-4D76-BF96-F2320265B13C}"/>
                </a:ext>
              </a:extLst>
            </p:cNvPr>
            <p:cNvSpPr txBox="1"/>
            <p:nvPr/>
          </p:nvSpPr>
          <p:spPr>
            <a:xfrm>
              <a:off x="4141134" y="2332209"/>
              <a:ext cx="3341028" cy="1277273"/>
            </a:xfrm>
            <a:prstGeom prst="rect">
              <a:avLst/>
            </a:prstGeom>
            <a:noFill/>
          </p:spPr>
          <p:txBody>
            <a:bodyPr wrap="square" rtlCol="1">
              <a:spAutoFit/>
            </a:bodyPr>
            <a:lstStyle/>
            <a:p>
              <a:pPr algn="ctr"/>
              <a:r>
                <a:rPr lang="en-US" sz="1100" dirty="0" smtClean="0">
                  <a:latin typeface="Calibri" panose="020F0502020204030204" pitchFamily="34" charset="0"/>
                  <a:cs typeface="Calibri" panose="020F0502020204030204" pitchFamily="34" charset="0"/>
                </a:rPr>
                <a:t>Facilitating status (related to </a:t>
              </a:r>
              <a:r>
                <a:rPr lang="en-US" sz="1100" b="1" dirty="0" smtClean="0">
                  <a:latin typeface="Calibri" panose="020F0502020204030204" pitchFamily="34" charset="0"/>
                  <a:cs typeface="Calibri" panose="020F0502020204030204" pitchFamily="34" charset="0"/>
                </a:rPr>
                <a:t>consumer perception</a:t>
              </a:r>
              <a:r>
                <a:rPr lang="en-US" sz="1100" dirty="0" smtClean="0">
                  <a:latin typeface="Calibri" panose="020F0502020204030204" pitchFamily="34" charset="0"/>
                  <a:cs typeface="Calibri" panose="020F0502020204030204" pitchFamily="34" charset="0"/>
                </a:rPr>
                <a:t>):</a:t>
              </a:r>
              <a:endParaRPr lang="he-IL" sz="1100" dirty="0">
                <a:latin typeface="Calibri" panose="020F0502020204030204" pitchFamily="34" charset="0"/>
                <a:cs typeface="Calibri" panose="020F0502020204030204" pitchFamily="34" charset="0"/>
              </a:endParaRPr>
            </a:p>
            <a:p>
              <a:pPr algn="ctr"/>
              <a:r>
                <a:rPr lang="en-US" sz="1100" b="1" dirty="0" smtClean="0">
                  <a:solidFill>
                    <a:schemeClr val="bg1"/>
                  </a:solidFill>
                  <a:latin typeface="Calibri" panose="020F0502020204030204" pitchFamily="34" charset="0"/>
                  <a:cs typeface="Calibri" panose="020F0502020204030204" pitchFamily="34" charset="0"/>
                </a:rPr>
                <a:t>*Group </a:t>
              </a:r>
              <a:r>
                <a:rPr lang="en-US" sz="1100" b="1" dirty="0" smtClean="0">
                  <a:solidFill>
                    <a:schemeClr val="bg1"/>
                  </a:solidFill>
                  <a:latin typeface="Calibri" panose="020F0502020204030204" pitchFamily="34" charset="0"/>
                  <a:cs typeface="Calibri" panose="020F0502020204030204" pitchFamily="34" charset="0"/>
                </a:rPr>
                <a:t>holding:</a:t>
              </a:r>
              <a:r>
                <a:rPr lang="en-US" sz="1100" dirty="0" smtClean="0">
                  <a:latin typeface="Calibri" panose="020F0502020204030204" pitchFamily="34" charset="0"/>
                  <a:cs typeface="Calibri" panose="020F0502020204030204" pitchFamily="34" charset="0"/>
                </a:rPr>
                <a:t> </a:t>
              </a:r>
              <a:r>
                <a:rPr lang="en-US" sz="1100" dirty="0" smtClean="0">
                  <a:latin typeface="Calibri" panose="020F0502020204030204" pitchFamily="34" charset="0"/>
                  <a:cs typeface="Calibri" panose="020F0502020204030204" pitchFamily="34" charset="0"/>
                </a:rPr>
                <a:t>trust, respect, cooperation, seeing the individual</a:t>
              </a:r>
              <a:endParaRPr lang="he-IL" sz="1100" dirty="0">
                <a:latin typeface="Calibri" panose="020F0502020204030204" pitchFamily="34" charset="0"/>
                <a:cs typeface="Calibri" panose="020F0502020204030204" pitchFamily="34" charset="0"/>
              </a:endParaRPr>
            </a:p>
            <a:p>
              <a:pPr algn="ctr"/>
              <a:r>
                <a:rPr lang="en-US" sz="1100" dirty="0" smtClean="0">
                  <a:latin typeface="Calibri" panose="020F0502020204030204" pitchFamily="34" charset="0"/>
                  <a:cs typeface="Calibri" panose="020F0502020204030204" pitchFamily="34" charset="0"/>
                </a:rPr>
                <a:t>* Professional communication with children</a:t>
              </a:r>
              <a:endParaRPr lang="he-IL" sz="1100" dirty="0">
                <a:latin typeface="Calibri" panose="020F0502020204030204" pitchFamily="34" charset="0"/>
                <a:cs typeface="Calibri" panose="020F0502020204030204" pitchFamily="34" charset="0"/>
              </a:endParaRPr>
            </a:p>
            <a:p>
              <a:pPr algn="ctr"/>
              <a:r>
                <a:rPr lang="en-US" sz="1100" dirty="0" smtClean="0">
                  <a:latin typeface="Calibri" panose="020F0502020204030204" pitchFamily="34" charset="0"/>
                  <a:cs typeface="Calibri" panose="020F0502020204030204" pitchFamily="34" charset="0"/>
                </a:rPr>
                <a:t>* Adapting the activity to age, time, and space requirements (modular planning)</a:t>
              </a:r>
              <a:br>
                <a:rPr lang="en-US" sz="1100" dirty="0" smtClean="0">
                  <a:latin typeface="Calibri" panose="020F0502020204030204" pitchFamily="34" charset="0"/>
                  <a:cs typeface="Calibri" panose="020F0502020204030204" pitchFamily="34" charset="0"/>
                </a:rPr>
              </a:br>
              <a:r>
                <a:rPr lang="en-US" sz="1100" dirty="0" smtClean="0">
                  <a:latin typeface="Calibri" panose="020F0502020204030204" pitchFamily="34" charset="0"/>
                  <a:cs typeface="Calibri" panose="020F0502020204030204" pitchFamily="34" charset="0"/>
                </a:rPr>
                <a:t>*Work format: Changing frequency and location</a:t>
              </a:r>
              <a:endParaRPr lang="he-IL" sz="1100" dirty="0">
                <a:latin typeface="Calibri" panose="020F0502020204030204" pitchFamily="34" charset="0"/>
                <a:cs typeface="Calibri" panose="020F0502020204030204" pitchFamily="34" charset="0"/>
              </a:endParaRPr>
            </a:p>
          </p:txBody>
        </p:sp>
        <p:sp>
          <p:nvSpPr>
            <p:cNvPr id="20" name="TextBox 19">
              <a:extLst>
                <a:ext uri="{FF2B5EF4-FFF2-40B4-BE49-F238E27FC236}">
                  <a16:creationId xmlns="" xmlns:a16="http://schemas.microsoft.com/office/drawing/2014/main" id="{74209663-5894-4582-BEEE-6B7AF9FB1405}"/>
                </a:ext>
              </a:extLst>
            </p:cNvPr>
            <p:cNvSpPr txBox="1"/>
            <p:nvPr/>
          </p:nvSpPr>
          <p:spPr>
            <a:xfrm>
              <a:off x="4178082" y="4739451"/>
              <a:ext cx="2014174" cy="1277273"/>
            </a:xfrm>
            <a:prstGeom prst="rect">
              <a:avLst/>
            </a:prstGeom>
            <a:noFill/>
          </p:spPr>
          <p:txBody>
            <a:bodyPr wrap="square" rtlCol="1">
              <a:spAutoFit/>
            </a:bodyPr>
            <a:lstStyle/>
            <a:p>
              <a:pPr algn="ctr"/>
              <a:r>
                <a:rPr lang="en-US" sz="1100" b="1" dirty="0" smtClean="0">
                  <a:latin typeface="Calibri" panose="020F0502020204030204" pitchFamily="34" charset="0"/>
                  <a:cs typeface="Calibri" panose="020F0502020204030204" pitchFamily="34" charset="0"/>
                </a:rPr>
                <a:t>Consumer perception:</a:t>
              </a:r>
              <a:endParaRPr lang="he-IL" sz="1100" b="1" dirty="0">
                <a:latin typeface="Calibri" panose="020F0502020204030204" pitchFamily="34" charset="0"/>
                <a:cs typeface="Calibri" panose="020F0502020204030204" pitchFamily="34" charset="0"/>
              </a:endParaRPr>
            </a:p>
            <a:p>
              <a:pPr algn="ctr"/>
              <a:r>
                <a:rPr lang="en-US" sz="1100" dirty="0" smtClean="0">
                  <a:latin typeface="Calibri" panose="020F0502020204030204" pitchFamily="34" charset="0"/>
                  <a:cs typeface="Calibri" panose="020F0502020204030204" pitchFamily="34" charset="0"/>
                </a:rPr>
                <a:t>* A leading and well-known brand</a:t>
              </a:r>
            </a:p>
            <a:p>
              <a:pPr algn="ctr"/>
              <a:r>
                <a:rPr lang="en-US" sz="1100" dirty="0" smtClean="0">
                  <a:latin typeface="Calibri" panose="020F0502020204030204" pitchFamily="34" charset="0"/>
                  <a:cs typeface="Calibri" panose="020F0502020204030204" pitchFamily="34" charset="0"/>
                </a:rPr>
                <a:t>* </a:t>
              </a:r>
              <a:r>
                <a:rPr lang="en-US" sz="1100" dirty="0" smtClean="0">
                  <a:latin typeface="Calibri" panose="020F0502020204030204" pitchFamily="34" charset="0"/>
                  <a:cs typeface="Calibri" panose="020F0502020204030204" pitchFamily="34" charset="0"/>
                </a:rPr>
                <a:t>High </a:t>
              </a:r>
              <a:r>
                <a:rPr lang="en-US" sz="1100" dirty="0" smtClean="0">
                  <a:latin typeface="Calibri" panose="020F0502020204030204" pitchFamily="34" charset="0"/>
                  <a:cs typeface="Calibri" panose="020F0502020204030204" pitchFamily="34" charset="0"/>
                </a:rPr>
                <a:t>demand</a:t>
              </a:r>
              <a:br>
                <a:rPr lang="en-US" sz="1100" dirty="0" smtClean="0">
                  <a:latin typeface="Calibri" panose="020F0502020204030204" pitchFamily="34" charset="0"/>
                  <a:cs typeface="Calibri" panose="020F0502020204030204" pitchFamily="34" charset="0"/>
                </a:rPr>
              </a:br>
              <a:r>
                <a:rPr lang="en-US" sz="1100" dirty="0" smtClean="0">
                  <a:latin typeface="Calibri" panose="020F0502020204030204" pitchFamily="34" charset="0"/>
                  <a:cs typeface="Calibri" panose="020F0502020204030204" pitchFamily="34" charset="0"/>
                </a:rPr>
                <a:t>* Well-established marketing mechanism</a:t>
              </a:r>
              <a:endParaRPr lang="he-IL" sz="1100" dirty="0">
                <a:latin typeface="Calibri" panose="020F0502020204030204" pitchFamily="34" charset="0"/>
                <a:cs typeface="Calibri" panose="020F0502020204030204" pitchFamily="34" charset="0"/>
              </a:endParaRPr>
            </a:p>
            <a:p>
              <a:pPr algn="ctr"/>
              <a:endParaRPr lang="he-IL" sz="1100" dirty="0">
                <a:latin typeface="Calibri" panose="020F0502020204030204" pitchFamily="34" charset="0"/>
                <a:cs typeface="Calibri" panose="020F0502020204030204" pitchFamily="34" charset="0"/>
              </a:endParaRPr>
            </a:p>
          </p:txBody>
        </p:sp>
        <p:sp>
          <p:nvSpPr>
            <p:cNvPr id="21" name="TextBox 20">
              <a:extLst>
                <a:ext uri="{FF2B5EF4-FFF2-40B4-BE49-F238E27FC236}">
                  <a16:creationId xmlns="" xmlns:a16="http://schemas.microsoft.com/office/drawing/2014/main" id="{E686DCA8-6F05-488A-AEBA-F4E9756DD31D}"/>
                </a:ext>
              </a:extLst>
            </p:cNvPr>
            <p:cNvSpPr txBox="1"/>
            <p:nvPr/>
          </p:nvSpPr>
          <p:spPr>
            <a:xfrm>
              <a:off x="178040" y="911093"/>
              <a:ext cx="1771196" cy="3308598"/>
            </a:xfrm>
            <a:prstGeom prst="rect">
              <a:avLst/>
            </a:prstGeom>
            <a:noFill/>
          </p:spPr>
          <p:txBody>
            <a:bodyPr wrap="square" rtlCol="1">
              <a:spAutoFit/>
            </a:bodyPr>
            <a:lstStyle/>
            <a:p>
              <a:pPr algn="ctr"/>
              <a:r>
                <a:rPr lang="en-US" sz="1100" dirty="0" smtClean="0">
                  <a:latin typeface="Calibri" panose="020F0502020204030204" pitchFamily="34" charset="0"/>
                  <a:cs typeface="Calibri" panose="020F0502020204030204" pitchFamily="34" charset="0"/>
                </a:rPr>
                <a:t>Managerial </a:t>
              </a:r>
              <a:r>
                <a:rPr lang="en-US" sz="1100" dirty="0" smtClean="0">
                  <a:latin typeface="Calibri" panose="020F0502020204030204" pitchFamily="34" charset="0"/>
                  <a:cs typeface="Calibri" panose="020F0502020204030204" pitchFamily="34" charset="0"/>
                </a:rPr>
                <a:t>status </a:t>
              </a:r>
              <a:r>
                <a:rPr lang="en-US" sz="1100" dirty="0" smtClean="0">
                  <a:latin typeface="Calibri" panose="020F0502020204030204" pitchFamily="34" charset="0"/>
                  <a:cs typeface="Calibri" panose="020F0502020204030204" pitchFamily="34" charset="0"/>
                </a:rPr>
                <a:t>– audience reception, making services accessible, setting boundaries </a:t>
              </a:r>
              <a:r>
                <a:rPr lang="en-US" sz="1100" dirty="0" smtClean="0">
                  <a:latin typeface="Calibri" panose="020F0502020204030204" pitchFamily="34" charset="0"/>
                  <a:cs typeface="Calibri" panose="020F0502020204030204" pitchFamily="34" charset="0"/>
                </a:rPr>
                <a:t>(late arrivals, </a:t>
              </a:r>
              <a:r>
                <a:rPr lang="en-US" sz="1100" dirty="0" smtClean="0">
                  <a:latin typeface="Calibri" panose="020F0502020204030204" pitchFamily="34" charset="0"/>
                  <a:cs typeface="Calibri" panose="020F0502020204030204" pitchFamily="34" charset="0"/>
                </a:rPr>
                <a:t>food), marketing</a:t>
              </a:r>
              <a:endParaRPr lang="he-IL" sz="1100" dirty="0">
                <a:latin typeface="Calibri" panose="020F0502020204030204" pitchFamily="34" charset="0"/>
                <a:cs typeface="Calibri" panose="020F0502020204030204" pitchFamily="34" charset="0"/>
              </a:endParaRPr>
            </a:p>
            <a:p>
              <a:pPr algn="ctr"/>
              <a:r>
                <a:rPr lang="en-US" sz="1100" dirty="0" smtClean="0">
                  <a:latin typeface="Calibri" panose="020F0502020204030204" pitchFamily="34" charset="0"/>
                  <a:cs typeface="Calibri" panose="020F0502020204030204" pitchFamily="34" charset="0"/>
                </a:rPr>
                <a:t>* Consistent time and space, belonging to an umbrella organization (the center, the municipality)</a:t>
              </a:r>
              <a:endParaRPr lang="he-IL" sz="1100" dirty="0">
                <a:latin typeface="Calibri" panose="020F0502020204030204" pitchFamily="34" charset="0"/>
                <a:cs typeface="Calibri" panose="020F0502020204030204" pitchFamily="34" charset="0"/>
              </a:endParaRPr>
            </a:p>
            <a:p>
              <a:pPr algn="ctr"/>
              <a:r>
                <a:rPr lang="en-US" sz="1100" dirty="0" smtClean="0">
                  <a:latin typeface="Calibri" panose="020F0502020204030204" pitchFamily="34" charset="0"/>
                  <a:cs typeface="Calibri" panose="020F0502020204030204" pitchFamily="34" charset="0"/>
                </a:rPr>
                <a:t>* Varying professional background – the need to establish knowledge</a:t>
              </a:r>
              <a:endParaRPr lang="he-IL" sz="1100" dirty="0">
                <a:latin typeface="Calibri" panose="020F0502020204030204" pitchFamily="34" charset="0"/>
                <a:cs typeface="Calibri" panose="020F0502020204030204" pitchFamily="34" charset="0"/>
              </a:endParaRPr>
            </a:p>
            <a:p>
              <a:pPr algn="ctr"/>
              <a:r>
                <a:rPr lang="en-US" sz="1100" dirty="0" smtClean="0">
                  <a:latin typeface="Calibri" panose="020F0502020204030204" pitchFamily="34" charset="0"/>
                  <a:cs typeface="Calibri" panose="020F0502020204030204" pitchFamily="34" charset="0"/>
                </a:rPr>
                <a:t>* Gap between the organizational and professional interfaces – the community center and the professional  echelon, which is not only focused on early childhood</a:t>
              </a:r>
              <a:endParaRPr lang="he-IL" sz="1100" dirty="0">
                <a:latin typeface="Calibri" panose="020F0502020204030204" pitchFamily="34" charset="0"/>
                <a:cs typeface="Calibri" panose="020F0502020204030204" pitchFamily="34" charset="0"/>
              </a:endParaRPr>
            </a:p>
          </p:txBody>
        </p:sp>
        <p:sp>
          <p:nvSpPr>
            <p:cNvPr id="22" name="TextBox 21">
              <a:extLst>
                <a:ext uri="{FF2B5EF4-FFF2-40B4-BE49-F238E27FC236}">
                  <a16:creationId xmlns="" xmlns:a16="http://schemas.microsoft.com/office/drawing/2014/main" id="{41FCCA46-61B5-4CD3-9EE6-2C59CC6D1EF6}"/>
                </a:ext>
              </a:extLst>
            </p:cNvPr>
            <p:cNvSpPr txBox="1"/>
            <p:nvPr/>
          </p:nvSpPr>
          <p:spPr>
            <a:xfrm>
              <a:off x="2888543" y="588137"/>
              <a:ext cx="1182848" cy="1615827"/>
            </a:xfrm>
            <a:prstGeom prst="rect">
              <a:avLst/>
            </a:prstGeom>
            <a:noFill/>
          </p:spPr>
          <p:txBody>
            <a:bodyPr wrap="square" rtlCol="1">
              <a:spAutoFit/>
            </a:bodyPr>
            <a:lstStyle/>
            <a:p>
              <a:pPr algn="ctr"/>
              <a:r>
                <a:rPr lang="en-US" sz="1100" dirty="0" smtClean="0">
                  <a:latin typeface="Calibri" panose="020F0502020204030204" pitchFamily="34" charset="0"/>
                  <a:cs typeface="Calibri" panose="020F0502020204030204" pitchFamily="34" charset="0"/>
                </a:rPr>
                <a:t>Potential for establishing an ongoing relationship with the consumers (as part of facilitation/community management)</a:t>
              </a:r>
              <a:endParaRPr lang="he-IL" sz="1100" dirty="0">
                <a:latin typeface="Calibri" panose="020F0502020204030204" pitchFamily="34" charset="0"/>
                <a:cs typeface="Calibri" panose="020F0502020204030204" pitchFamily="34" charset="0"/>
              </a:endParaRPr>
            </a:p>
          </p:txBody>
        </p:sp>
        <p:sp>
          <p:nvSpPr>
            <p:cNvPr id="23" name="TextBox 22">
              <a:extLst>
                <a:ext uri="{FF2B5EF4-FFF2-40B4-BE49-F238E27FC236}">
                  <a16:creationId xmlns="" xmlns:a16="http://schemas.microsoft.com/office/drawing/2014/main" id="{2051B556-0BE1-4522-9759-669DF9C1C056}"/>
                </a:ext>
              </a:extLst>
            </p:cNvPr>
            <p:cNvSpPr txBox="1"/>
            <p:nvPr/>
          </p:nvSpPr>
          <p:spPr>
            <a:xfrm>
              <a:off x="2495878" y="2098531"/>
              <a:ext cx="1833771" cy="1954381"/>
            </a:xfrm>
            <a:prstGeom prst="rect">
              <a:avLst/>
            </a:prstGeom>
            <a:noFill/>
          </p:spPr>
          <p:txBody>
            <a:bodyPr wrap="square" rtlCol="1">
              <a:spAutoFit/>
            </a:bodyPr>
            <a:lstStyle/>
            <a:p>
              <a:pPr algn="ctr"/>
              <a:r>
                <a:rPr lang="en-US" sz="1100" dirty="0" smtClean="0">
                  <a:latin typeface="Calibri" panose="020F0502020204030204" pitchFamily="34" charset="0"/>
                  <a:cs typeface="Calibri" panose="020F0502020204030204" pitchFamily="34" charset="0"/>
                </a:rPr>
                <a:t>*Communication with parents</a:t>
              </a:r>
              <a:br>
                <a:rPr lang="en-US" sz="1100" dirty="0" smtClean="0">
                  <a:latin typeface="Calibri" panose="020F0502020204030204" pitchFamily="34" charset="0"/>
                  <a:cs typeface="Calibri" panose="020F0502020204030204" pitchFamily="34" charset="0"/>
                </a:rPr>
              </a:br>
              <a:r>
                <a:rPr lang="en-US" sz="1100" dirty="0" smtClean="0">
                  <a:latin typeface="Calibri" panose="020F0502020204030204" pitchFamily="34" charset="0"/>
                  <a:cs typeface="Calibri" panose="020F0502020204030204" pitchFamily="34" charset="0"/>
                </a:rPr>
                <a:t>*Periodic </a:t>
              </a:r>
              <a:r>
                <a:rPr lang="en-US" sz="1100" dirty="0" smtClean="0">
                  <a:latin typeface="Calibri" panose="020F0502020204030204" pitchFamily="34" charset="0"/>
                  <a:cs typeface="Calibri" panose="020F0502020204030204" pitchFamily="34" charset="0"/>
                </a:rPr>
                <a:t>training:  </a:t>
              </a:r>
              <a:r>
                <a:rPr lang="en-US" sz="1100" dirty="0" smtClean="0">
                  <a:latin typeface="Calibri" panose="020F0502020204030204" pitchFamily="34" charset="0"/>
                  <a:cs typeface="Calibri" panose="020F0502020204030204" pitchFamily="34" charset="0"/>
                </a:rPr>
                <a:t>enriching content and practices for working with young children and their caregivers (based on the role)</a:t>
              </a:r>
              <a:endParaRPr lang="he-IL" sz="1100" dirty="0">
                <a:latin typeface="Calibri" panose="020F0502020204030204" pitchFamily="34" charset="0"/>
                <a:cs typeface="Calibri" panose="020F0502020204030204" pitchFamily="34" charset="0"/>
              </a:endParaRPr>
            </a:p>
            <a:p>
              <a:pPr algn="ctr"/>
              <a:r>
                <a:rPr lang="en-US" sz="1100" b="1" dirty="0" smtClean="0">
                  <a:solidFill>
                    <a:schemeClr val="bg1"/>
                  </a:solidFill>
                  <a:latin typeface="Calibri" panose="020F0502020204030204" pitchFamily="34" charset="0"/>
                  <a:cs typeface="Calibri" panose="020F0502020204030204" pitchFamily="34" charset="0"/>
                </a:rPr>
                <a:t>* The need for a “mother base</a:t>
              </a:r>
              <a:r>
                <a:rPr lang="en-US" sz="1100" b="1" dirty="0" smtClean="0">
                  <a:solidFill>
                    <a:schemeClr val="bg1"/>
                  </a:solidFill>
                  <a:latin typeface="Calibri" panose="020F0502020204030204" pitchFamily="34" charset="0"/>
                  <a:cs typeface="Calibri" panose="020F0502020204030204" pitchFamily="34" charset="0"/>
                </a:rPr>
                <a:t>”:</a:t>
              </a:r>
              <a:r>
                <a:rPr lang="en-US" sz="1100" dirty="0" smtClean="0">
                  <a:latin typeface="Calibri" panose="020F0502020204030204" pitchFamily="34" charset="0"/>
                  <a:cs typeface="Calibri" panose="020F0502020204030204" pitchFamily="34" charset="0"/>
                </a:rPr>
                <a:t> </a:t>
              </a:r>
              <a:r>
                <a:rPr lang="en-US" sz="1100" dirty="0" smtClean="0">
                  <a:latin typeface="Calibri" panose="020F0502020204030204" pitchFamily="34" charset="0"/>
                  <a:cs typeface="Calibri" panose="020F0502020204030204" pitchFamily="34" charset="0"/>
                </a:rPr>
                <a:t>collegial communication, support, belonging, peer learning</a:t>
              </a:r>
              <a:endParaRPr lang="he-IL" sz="1100" dirty="0">
                <a:latin typeface="Calibri" panose="020F0502020204030204" pitchFamily="34" charset="0"/>
                <a:cs typeface="Calibri" panose="020F0502020204030204" pitchFamily="34" charset="0"/>
              </a:endParaRPr>
            </a:p>
          </p:txBody>
        </p:sp>
        <p:sp>
          <p:nvSpPr>
            <p:cNvPr id="24" name="TextBox 23">
              <a:extLst>
                <a:ext uri="{FF2B5EF4-FFF2-40B4-BE49-F238E27FC236}">
                  <a16:creationId xmlns="" xmlns:a16="http://schemas.microsoft.com/office/drawing/2014/main" id="{A4DD351C-CCFC-4D9D-BBB5-B12173B0AA4D}"/>
                </a:ext>
              </a:extLst>
            </p:cNvPr>
            <p:cNvSpPr txBox="1"/>
            <p:nvPr/>
          </p:nvSpPr>
          <p:spPr>
            <a:xfrm>
              <a:off x="6995278" y="1470748"/>
              <a:ext cx="1121188" cy="938719"/>
            </a:xfrm>
            <a:prstGeom prst="rect">
              <a:avLst/>
            </a:prstGeom>
            <a:solidFill>
              <a:srgbClr val="FFFFFF">
                <a:alpha val="34902"/>
              </a:srgbClr>
            </a:solidFill>
          </p:spPr>
          <p:txBody>
            <a:bodyPr wrap="square" rtlCol="1">
              <a:spAutoFit/>
            </a:bodyPr>
            <a:lstStyle>
              <a:defPPr>
                <a:defRPr lang="en-US"/>
              </a:defPPr>
              <a:lvl1pPr algn="ctr" rtl="1">
                <a:defRPr sz="1100">
                  <a:latin typeface="Calibri" panose="020F0502020204030204" pitchFamily="34" charset="0"/>
                  <a:cs typeface="Calibri" panose="020F0502020204030204" pitchFamily="34" charset="0"/>
                </a:defRPr>
              </a:lvl1pPr>
            </a:lstStyle>
            <a:p>
              <a:pPr rtl="0"/>
              <a:r>
                <a:rPr lang="en-US" dirty="0" smtClean="0"/>
                <a:t>Process-oriented </a:t>
              </a:r>
              <a:r>
                <a:rPr lang="en-US" dirty="0" smtClean="0"/>
                <a:t>acquaintance; </a:t>
              </a:r>
              <a:r>
                <a:rPr lang="en-US" dirty="0" smtClean="0"/>
                <a:t/>
              </a:r>
              <a:br>
                <a:rPr lang="en-US" dirty="0" smtClean="0"/>
              </a:br>
              <a:r>
                <a:rPr lang="en-US" dirty="0" smtClean="0"/>
                <a:t>Individual communication</a:t>
              </a:r>
              <a:endParaRPr lang="he-IL" dirty="0"/>
            </a:p>
          </p:txBody>
        </p:sp>
        <p:sp>
          <p:nvSpPr>
            <p:cNvPr id="25" name="TextBox 24">
              <a:extLst>
                <a:ext uri="{FF2B5EF4-FFF2-40B4-BE49-F238E27FC236}">
                  <a16:creationId xmlns="" xmlns:a16="http://schemas.microsoft.com/office/drawing/2014/main" id="{F683F79A-1C7E-4708-858E-BE292F4C6989}"/>
                </a:ext>
              </a:extLst>
            </p:cNvPr>
            <p:cNvSpPr txBox="1"/>
            <p:nvPr/>
          </p:nvSpPr>
          <p:spPr>
            <a:xfrm>
              <a:off x="7244419" y="3925208"/>
              <a:ext cx="1262322" cy="769441"/>
            </a:xfrm>
            <a:prstGeom prst="rect">
              <a:avLst/>
            </a:prstGeom>
            <a:solidFill>
              <a:srgbClr val="FFFFFF">
                <a:alpha val="34902"/>
              </a:srgbClr>
            </a:solidFill>
          </p:spPr>
          <p:txBody>
            <a:bodyPr wrap="square" rtlCol="1">
              <a:spAutoFit/>
            </a:bodyPr>
            <a:lstStyle>
              <a:defPPr>
                <a:defRPr lang="en-US"/>
              </a:defPPr>
              <a:lvl1pPr algn="ctr" rtl="1">
                <a:defRPr sz="1100">
                  <a:latin typeface="Calibri" panose="020F0502020204030204" pitchFamily="34" charset="0"/>
                  <a:cs typeface="Calibri" panose="020F0502020204030204" pitchFamily="34" charset="0"/>
                </a:defRPr>
              </a:lvl1pPr>
            </a:lstStyle>
            <a:p>
              <a:pPr rtl="0"/>
              <a:r>
                <a:rPr lang="en-US" dirty="0" smtClean="0"/>
                <a:t>Temporary </a:t>
              </a:r>
              <a:r>
                <a:rPr lang="en-US" dirty="0" smtClean="0"/>
                <a:t>acquaintance;</a:t>
              </a:r>
              <a:r>
                <a:rPr lang="en-US" dirty="0" smtClean="0"/>
                <a:t/>
              </a:r>
              <a:br>
                <a:rPr lang="en-US" dirty="0" smtClean="0"/>
              </a:br>
              <a:r>
                <a:rPr lang="en-US" dirty="0" smtClean="0"/>
                <a:t>commitment to the group cell</a:t>
              </a:r>
              <a:endParaRPr lang="he-IL" dirty="0"/>
            </a:p>
          </p:txBody>
        </p:sp>
        <p:sp>
          <p:nvSpPr>
            <p:cNvPr id="26" name="TextBox 25">
              <a:extLst>
                <a:ext uri="{FF2B5EF4-FFF2-40B4-BE49-F238E27FC236}">
                  <a16:creationId xmlns="" xmlns:a16="http://schemas.microsoft.com/office/drawing/2014/main" id="{71EFC684-2F99-4F19-8ED3-92ADE6E2FCFB}"/>
                </a:ext>
              </a:extLst>
            </p:cNvPr>
            <p:cNvSpPr txBox="1"/>
            <p:nvPr/>
          </p:nvSpPr>
          <p:spPr>
            <a:xfrm>
              <a:off x="4079463" y="4102958"/>
              <a:ext cx="896126" cy="430887"/>
            </a:xfrm>
            <a:prstGeom prst="rect">
              <a:avLst/>
            </a:prstGeom>
            <a:solidFill>
              <a:srgbClr val="FFFFFF">
                <a:alpha val="34902"/>
              </a:srgbClr>
            </a:solidFill>
          </p:spPr>
          <p:txBody>
            <a:bodyPr wrap="square" rtlCol="1">
              <a:spAutoFit/>
            </a:bodyPr>
            <a:lstStyle>
              <a:defPPr>
                <a:defRPr lang="en-US"/>
              </a:defPPr>
              <a:lvl1pPr algn="ctr" rtl="1">
                <a:defRPr sz="1100">
                  <a:latin typeface="Calibri" panose="020F0502020204030204" pitchFamily="34" charset="0"/>
                  <a:cs typeface="Calibri" panose="020F0502020204030204" pitchFamily="34" charset="0"/>
                </a:defRPr>
              </a:lvl1pPr>
            </a:lstStyle>
            <a:p>
              <a:pPr rtl="0"/>
              <a:r>
                <a:rPr lang="en-US" dirty="0" smtClean="0"/>
                <a:t>Organizational base</a:t>
              </a:r>
              <a:endParaRPr lang="he-IL" dirty="0"/>
            </a:p>
          </p:txBody>
        </p:sp>
        <p:sp>
          <p:nvSpPr>
            <p:cNvPr id="27" name="TextBox 26">
              <a:extLst>
                <a:ext uri="{FF2B5EF4-FFF2-40B4-BE49-F238E27FC236}">
                  <a16:creationId xmlns="" xmlns:a16="http://schemas.microsoft.com/office/drawing/2014/main" id="{E4BE4720-E775-4FE0-9BC9-1256F4607272}"/>
                </a:ext>
              </a:extLst>
            </p:cNvPr>
            <p:cNvSpPr txBox="1"/>
            <p:nvPr/>
          </p:nvSpPr>
          <p:spPr>
            <a:xfrm>
              <a:off x="976832" y="4172240"/>
              <a:ext cx="1006434" cy="769441"/>
            </a:xfrm>
            <a:prstGeom prst="rect">
              <a:avLst/>
            </a:prstGeom>
            <a:solidFill>
              <a:srgbClr val="FFFFFF">
                <a:alpha val="34902"/>
              </a:srgbClr>
            </a:solidFill>
          </p:spPr>
          <p:txBody>
            <a:bodyPr wrap="square" rtlCol="1">
              <a:spAutoFit/>
            </a:bodyPr>
            <a:lstStyle>
              <a:defPPr>
                <a:defRPr lang="en-US"/>
              </a:defPPr>
              <a:lvl1pPr algn="ctr" rtl="1">
                <a:defRPr sz="1100">
                  <a:latin typeface="Calibri" panose="020F0502020204030204" pitchFamily="34" charset="0"/>
                  <a:cs typeface="Calibri" panose="020F0502020204030204" pitchFamily="34" charset="0"/>
                </a:defRPr>
              </a:lvl1pPr>
            </a:lstStyle>
            <a:p>
              <a:pPr rtl="0"/>
              <a:r>
                <a:rPr lang="en-US" dirty="0" smtClean="0"/>
                <a:t>Professional base focused on early childhood</a:t>
              </a:r>
              <a:endParaRPr lang="he-IL" dirty="0"/>
            </a:p>
          </p:txBody>
        </p:sp>
        <p:pic>
          <p:nvPicPr>
            <p:cNvPr id="41" name="Graphic 40" descr="Back with solid fill">
              <a:extLst>
                <a:ext uri="{FF2B5EF4-FFF2-40B4-BE49-F238E27FC236}">
                  <a16:creationId xmlns="" xmlns:a16="http://schemas.microsoft.com/office/drawing/2014/main" id="{FC597AEC-CC08-407F-95B1-2E6F3853C17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5122470">
              <a:off x="7153132" y="2520673"/>
              <a:ext cx="731866" cy="631678"/>
            </a:xfrm>
            <a:prstGeom prst="rect">
              <a:avLst/>
            </a:prstGeom>
          </p:spPr>
        </p:pic>
        <p:pic>
          <p:nvPicPr>
            <p:cNvPr id="44" name="Graphic 43" descr="Back with solid fill">
              <a:extLst>
                <a:ext uri="{FF2B5EF4-FFF2-40B4-BE49-F238E27FC236}">
                  <a16:creationId xmlns="" xmlns:a16="http://schemas.microsoft.com/office/drawing/2014/main" id="{65E878CB-F10B-4823-852C-5F449163DE0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15978967" flipV="1">
              <a:off x="7186505" y="3221708"/>
              <a:ext cx="870906" cy="682197"/>
            </a:xfrm>
            <a:prstGeom prst="rect">
              <a:avLst/>
            </a:prstGeom>
          </p:spPr>
        </p:pic>
        <p:pic>
          <p:nvPicPr>
            <p:cNvPr id="45" name="Graphic 44" descr="Back with solid fill">
              <a:extLst>
                <a:ext uri="{FF2B5EF4-FFF2-40B4-BE49-F238E27FC236}">
                  <a16:creationId xmlns="" xmlns:a16="http://schemas.microsoft.com/office/drawing/2014/main" id="{E42B6ADF-DB9A-4725-9355-7687D72CD663}"/>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20555497" flipV="1">
              <a:off x="1720788" y="3979727"/>
              <a:ext cx="1459252" cy="448927"/>
            </a:xfrm>
            <a:prstGeom prst="rect">
              <a:avLst/>
            </a:prstGeom>
          </p:spPr>
        </p:pic>
        <p:pic>
          <p:nvPicPr>
            <p:cNvPr id="46" name="Graphic 45" descr="Back with solid fill">
              <a:extLst>
                <a:ext uri="{FF2B5EF4-FFF2-40B4-BE49-F238E27FC236}">
                  <a16:creationId xmlns="" xmlns:a16="http://schemas.microsoft.com/office/drawing/2014/main" id="{41CACEF2-404B-4774-8E64-062FE4CB064F}"/>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10317647">
              <a:off x="3860742" y="3830172"/>
              <a:ext cx="731866" cy="518241"/>
            </a:xfrm>
            <a:prstGeom prst="rect">
              <a:avLst/>
            </a:prstGeom>
          </p:spPr>
        </p:pic>
        <p:sp>
          <p:nvSpPr>
            <p:cNvPr id="47" name="TextBox 46">
              <a:extLst>
                <a:ext uri="{FF2B5EF4-FFF2-40B4-BE49-F238E27FC236}">
                  <a16:creationId xmlns="" xmlns:a16="http://schemas.microsoft.com/office/drawing/2014/main" id="{6A44D680-6D5D-4C76-8907-2782B5E16B79}"/>
                </a:ext>
              </a:extLst>
            </p:cNvPr>
            <p:cNvSpPr txBox="1"/>
            <p:nvPr/>
          </p:nvSpPr>
          <p:spPr>
            <a:xfrm>
              <a:off x="1541060" y="5045396"/>
              <a:ext cx="898071" cy="1277273"/>
            </a:xfrm>
            <a:prstGeom prst="rect">
              <a:avLst/>
            </a:prstGeom>
            <a:solidFill>
              <a:srgbClr val="FFFFFF">
                <a:alpha val="34902"/>
              </a:srgbClr>
            </a:solidFill>
          </p:spPr>
          <p:txBody>
            <a:bodyPr wrap="square" rtlCol="1">
              <a:spAutoFit/>
            </a:bodyPr>
            <a:lstStyle>
              <a:defPPr>
                <a:defRPr lang="en-US"/>
              </a:defPPr>
              <a:lvl1pPr algn="ctr" rtl="1">
                <a:defRPr sz="1100">
                  <a:latin typeface="Calibri" panose="020F0502020204030204" pitchFamily="34" charset="0"/>
                  <a:cs typeface="Calibri" panose="020F0502020204030204" pitchFamily="34" charset="0"/>
                </a:defRPr>
              </a:lvl1pPr>
            </a:lstStyle>
            <a:p>
              <a:pPr rtl="0"/>
              <a:r>
                <a:rPr lang="en-US" dirty="0" smtClean="0"/>
                <a:t>Gained from </a:t>
              </a:r>
              <a:r>
                <a:rPr lang="en-US" dirty="0" smtClean="0"/>
                <a:t>the diverse grouping, which expanded </a:t>
              </a:r>
              <a:r>
                <a:rPr lang="en-US" dirty="0" smtClean="0"/>
                <a:t>their perspective</a:t>
              </a:r>
              <a:endParaRPr lang="he-IL" dirty="0"/>
            </a:p>
          </p:txBody>
        </p:sp>
        <p:sp>
          <p:nvSpPr>
            <p:cNvPr id="31" name="TextBox 30">
              <a:extLst>
                <a:ext uri="{FF2B5EF4-FFF2-40B4-BE49-F238E27FC236}">
                  <a16:creationId xmlns="" xmlns:a16="http://schemas.microsoft.com/office/drawing/2014/main" id="{19DFBF3E-6F58-4E00-9F32-C2C1FC59E3B9}"/>
                </a:ext>
              </a:extLst>
            </p:cNvPr>
            <p:cNvSpPr txBox="1"/>
            <p:nvPr/>
          </p:nvSpPr>
          <p:spPr>
            <a:xfrm>
              <a:off x="5070213" y="3724811"/>
              <a:ext cx="1418110" cy="938719"/>
            </a:xfrm>
            <a:prstGeom prst="rect">
              <a:avLst/>
            </a:prstGeom>
            <a:solidFill>
              <a:srgbClr val="FFFFFF">
                <a:alpha val="34902"/>
              </a:srgbClr>
            </a:solidFill>
          </p:spPr>
          <p:txBody>
            <a:bodyPr wrap="square" rtlCol="1">
              <a:spAutoFit/>
            </a:bodyPr>
            <a:lstStyle/>
            <a:p>
              <a:pPr algn="ctr"/>
              <a:r>
                <a:rPr lang="en-US" sz="1100" dirty="0" smtClean="0">
                  <a:latin typeface="Calibri" panose="020F0502020204030204" pitchFamily="34" charset="0"/>
                  <a:cs typeface="Calibri" panose="020F0502020204030204" pitchFamily="34" charset="0"/>
                </a:rPr>
                <a:t>Gained less from </a:t>
              </a:r>
              <a:r>
                <a:rPr lang="en-US" sz="1100" dirty="0" smtClean="0">
                  <a:latin typeface="Calibri" panose="020F0502020204030204" pitchFamily="34" charset="0"/>
                  <a:cs typeface="Calibri" panose="020F0502020204030204" pitchFamily="34" charset="0"/>
                </a:rPr>
                <a:t>diverse grouping: preferred </a:t>
              </a:r>
              <a:r>
                <a:rPr lang="en-US" sz="1100" dirty="0" smtClean="0">
                  <a:latin typeface="Calibri" panose="020F0502020204030204" pitchFamily="34" charset="0"/>
                  <a:cs typeface="Calibri" panose="020F0502020204030204" pitchFamily="34" charset="0"/>
                </a:rPr>
                <a:t>focused and relevant discussions</a:t>
              </a:r>
              <a:endParaRPr lang="he-IL" sz="1100" dirty="0">
                <a:latin typeface="Calibri" panose="020F0502020204030204" pitchFamily="34" charset="0"/>
                <a:cs typeface="Calibri" panose="020F0502020204030204" pitchFamily="34" charset="0"/>
              </a:endParaRPr>
            </a:p>
          </p:txBody>
        </p:sp>
      </p:grpSp>
      <p:sp>
        <p:nvSpPr>
          <p:cNvPr id="28" name="TextBox 27">
            <a:extLst>
              <a:ext uri="{FF2B5EF4-FFF2-40B4-BE49-F238E27FC236}">
                <a16:creationId xmlns="" xmlns:a16="http://schemas.microsoft.com/office/drawing/2014/main" id="{2CC348DB-4EE0-41C5-B6F1-849CE2F38145}"/>
              </a:ext>
            </a:extLst>
          </p:cNvPr>
          <p:cNvSpPr txBox="1"/>
          <p:nvPr/>
        </p:nvSpPr>
        <p:spPr>
          <a:xfrm>
            <a:off x="8358381" y="567887"/>
            <a:ext cx="3626656" cy="7294305"/>
          </a:xfrm>
          <a:prstGeom prst="rect">
            <a:avLst/>
          </a:prstGeom>
          <a:solidFill>
            <a:schemeClr val="bg2"/>
          </a:solidFill>
        </p:spPr>
        <p:txBody>
          <a:bodyPr wrap="square">
            <a:spAutoFit/>
          </a:bodyPr>
          <a:lstStyle/>
          <a:p>
            <a:pPr marL="285750" lvl="0" indent="-285750">
              <a:lnSpc>
                <a:spcPct val="150000"/>
              </a:lnSpc>
              <a:buClr>
                <a:srgbClr val="F9BC25"/>
              </a:buClr>
              <a:buFont typeface="Tahoma" panose="020B0604030504040204" pitchFamily="34" charset="0"/>
              <a:buChar char="█"/>
              <a:defRPr/>
            </a:pPr>
            <a:r>
              <a:rPr kumimoji="0" lang="en-US" sz="12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training was mainly </a:t>
            </a:r>
            <a:r>
              <a:rPr lang="en-US" sz="1200" dirty="0" smtClean="0">
                <a:solidFill>
                  <a:prstClr val="black"/>
                </a:solidFill>
                <a:latin typeface="Tahoma" panose="020B0604030504040204" pitchFamily="34" charset="0"/>
                <a:ea typeface="Tahoma" panose="020B0604030504040204" pitchFamily="34" charset="0"/>
                <a:cs typeface="Tahoma" panose="020B0604030504040204" pitchFamily="34" charset="0"/>
              </a:rPr>
              <a:t>designed for </a:t>
            </a:r>
            <a:r>
              <a:rPr kumimoji="0" lang="en-US" sz="12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SALTA</a:t>
            </a:r>
            <a:r>
              <a:rPr kumimoji="0" lang="en-US" sz="12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and Digitaf facilitators </a:t>
            </a:r>
            <a:r>
              <a:rPr lang="en-US" sz="1200" dirty="0">
                <a:solidFill>
                  <a:prstClr val="black"/>
                </a:solidFill>
                <a:latin typeface="Tahoma" panose="020B0604030504040204" pitchFamily="34" charset="0"/>
                <a:ea typeface="Tahoma" panose="020B0604030504040204" pitchFamily="34" charset="0"/>
                <a:cs typeface="Tahoma" panose="020B0604030504040204" pitchFamily="34" charset="0"/>
              </a:rPr>
              <a:t>and </a:t>
            </a:r>
            <a:r>
              <a:rPr lang="en-US" sz="1200" dirty="0" smtClean="0">
                <a:solidFill>
                  <a:prstClr val="black"/>
                </a:solidFill>
                <a:latin typeface="Tahoma" panose="020B0604030504040204" pitchFamily="34" charset="0"/>
                <a:ea typeface="Tahoma" panose="020B0604030504040204" pitchFamily="34" charset="0"/>
                <a:cs typeface="Tahoma" panose="020B0604030504040204" pitchFamily="34" charset="0"/>
              </a:rPr>
              <a:t>early </a:t>
            </a:r>
            <a:r>
              <a:rPr kumimoji="0" lang="en-US" sz="12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childhood </a:t>
            </a:r>
            <a:r>
              <a:rPr kumimoji="0" lang="en-US" sz="12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coordinators in </a:t>
            </a:r>
            <a:r>
              <a:rPr lang="en-US" sz="1200" dirty="0">
                <a:solidFill>
                  <a:prstClr val="black"/>
                </a:solidFill>
                <a:latin typeface="Tahoma" panose="020B0604030504040204" pitchFamily="34" charset="0"/>
                <a:ea typeface="Tahoma" panose="020B0604030504040204" pitchFamily="34" charset="0"/>
                <a:cs typeface="Tahoma" panose="020B0604030504040204" pitchFamily="34" charset="0"/>
              </a:rPr>
              <a:t>community </a:t>
            </a:r>
            <a:r>
              <a:rPr lang="en-US" sz="1200" dirty="0" smtClean="0">
                <a:solidFill>
                  <a:prstClr val="black"/>
                </a:solidFill>
                <a:latin typeface="Tahoma" panose="020B0604030504040204" pitchFamily="34" charset="0"/>
                <a:ea typeface="Tahoma" panose="020B0604030504040204" pitchFamily="34" charset="0"/>
                <a:cs typeface="Tahoma" panose="020B0604030504040204" pitchFamily="34" charset="0"/>
              </a:rPr>
              <a:t>centers</a:t>
            </a:r>
            <a:r>
              <a:rPr kumimoji="0" lang="en-US" sz="12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r>
              <a:rPr kumimoji="0" lang="en-US" sz="12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r>
            <a:br>
              <a:rPr kumimoji="0" lang="en-US" sz="12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12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These had similar characteristics regarding certain issues, yet required </a:t>
            </a:r>
            <a:r>
              <a:rPr lang="en-US" sz="1200" dirty="0" smtClean="0">
                <a:solidFill>
                  <a:prstClr val="black"/>
                </a:solidFill>
                <a:latin typeface="Tahoma" panose="020B0604030504040204" pitchFamily="34" charset="0"/>
                <a:ea typeface="Tahoma" panose="020B0604030504040204" pitchFamily="34" charset="0"/>
                <a:cs typeface="Tahoma" panose="020B0604030504040204" pitchFamily="34" charset="0"/>
              </a:rPr>
              <a:t>specific solutions for the unique demands of each role.</a:t>
            </a:r>
            <a:r>
              <a:rPr kumimoji="0" lang="en-US" sz="12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endParaRPr kumimoji="0" lang="he-IL" sz="12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lang="en-US" sz="12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The training provided </a:t>
            </a:r>
            <a:r>
              <a:rPr lang="en-US" sz="12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a high </a:t>
            </a:r>
            <a:r>
              <a:rPr lang="en-US" sz="12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quality </a:t>
            </a:r>
            <a:r>
              <a:rPr lang="en-US" sz="12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response </a:t>
            </a:r>
            <a:r>
              <a:rPr lang="en-US" sz="1200" dirty="0" smtClean="0">
                <a:solidFill>
                  <a:prstClr val="black"/>
                </a:solidFill>
                <a:latin typeface="Tahoma" panose="020B0604030504040204" pitchFamily="34" charset="0"/>
                <a:ea typeface="Tahoma" panose="020B0604030504040204" pitchFamily="34" charset="0"/>
                <a:cs typeface="Tahoma" panose="020B0604030504040204" pitchFamily="34" charset="0"/>
              </a:rPr>
              <a:t>to the needs of all </a:t>
            </a:r>
            <a:r>
              <a:rPr lang="en-US" sz="1200" dirty="0" smtClean="0">
                <a:solidFill>
                  <a:prstClr val="black"/>
                </a:solidFill>
                <a:latin typeface="Tahoma" panose="020B0604030504040204" pitchFamily="34" charset="0"/>
                <a:ea typeface="Tahoma" panose="020B0604030504040204" pitchFamily="34" charset="0"/>
                <a:cs typeface="Tahoma" panose="020B0604030504040204" pitchFamily="34" charset="0"/>
              </a:rPr>
              <a:t>those it was </a:t>
            </a:r>
            <a:r>
              <a:rPr lang="en-US" sz="1200" dirty="0" smtClean="0">
                <a:solidFill>
                  <a:prstClr val="black"/>
                </a:solidFill>
                <a:latin typeface="Tahoma" panose="020B0604030504040204" pitchFamily="34" charset="0"/>
                <a:ea typeface="Tahoma" panose="020B0604030504040204" pitchFamily="34" charset="0"/>
                <a:cs typeface="Tahoma" panose="020B0604030504040204" pitchFamily="34" charset="0"/>
              </a:rPr>
              <a:t>designed for </a:t>
            </a:r>
            <a:r>
              <a:rPr lang="en-US" sz="1200" dirty="0" smtClean="0">
                <a:solidFill>
                  <a:prstClr val="black"/>
                </a:solidFill>
                <a:latin typeface="Tahoma" panose="020B0604030504040204" pitchFamily="34" charset="0"/>
                <a:ea typeface="Tahoma" panose="020B0604030504040204" pitchFamily="34" charset="0"/>
                <a:cs typeface="Tahoma" panose="020B0604030504040204" pitchFamily="34" charset="0"/>
              </a:rPr>
              <a:t>and </a:t>
            </a:r>
            <a:r>
              <a:rPr lang="en-US" sz="1200" dirty="0" smtClean="0">
                <a:solidFill>
                  <a:prstClr val="black"/>
                </a:solidFill>
                <a:latin typeface="Tahoma" panose="020B0604030504040204" pitchFamily="34" charset="0"/>
                <a:ea typeface="Tahoma" panose="020B0604030504040204" pitchFamily="34" charset="0"/>
                <a:cs typeface="Tahoma" panose="020B0604030504040204" pitchFamily="34" charset="0"/>
              </a:rPr>
              <a:t>was experienced with great appreciation as </a:t>
            </a:r>
            <a:r>
              <a:rPr lang="en-US" sz="1200" dirty="0" smtClean="0">
                <a:solidFill>
                  <a:prstClr val="black"/>
                </a:solidFill>
                <a:latin typeface="Tahoma" panose="020B0604030504040204" pitchFamily="34" charset="0"/>
                <a:ea typeface="Tahoma" panose="020B0604030504040204" pitchFamily="34" charset="0"/>
                <a:cs typeface="Tahoma" panose="020B0604030504040204" pitchFamily="34" charset="0"/>
              </a:rPr>
              <a:t>an essential starting point for </a:t>
            </a:r>
            <a:r>
              <a:rPr lang="en-US" sz="1200" dirty="0" smtClean="0">
                <a:solidFill>
                  <a:prstClr val="black"/>
                </a:solidFill>
                <a:latin typeface="Tahoma" panose="020B0604030504040204" pitchFamily="34" charset="0"/>
                <a:ea typeface="Tahoma" panose="020B0604030504040204" pitchFamily="34" charset="0"/>
                <a:cs typeface="Tahoma" panose="020B0604030504040204" pitchFamily="34" charset="0"/>
              </a:rPr>
              <a:t>creating an </a:t>
            </a:r>
            <a:r>
              <a:rPr lang="en-US" sz="1200" dirty="0" smtClean="0">
                <a:solidFill>
                  <a:prstClr val="black"/>
                </a:solidFill>
                <a:latin typeface="Tahoma" panose="020B0604030504040204" pitchFamily="34" charset="0"/>
                <a:ea typeface="Tahoma" panose="020B0604030504040204" pitchFamily="34" charset="0"/>
                <a:cs typeface="Tahoma" panose="020B0604030504040204" pitchFamily="34" charset="0"/>
              </a:rPr>
              <a:t>organizational, community, and professional </a:t>
            </a:r>
            <a:r>
              <a:rPr lang="en-US" sz="1200" dirty="0" smtClean="0">
                <a:solidFill>
                  <a:prstClr val="black"/>
                </a:solidFill>
                <a:latin typeface="Tahoma" panose="020B0604030504040204" pitchFamily="34" charset="0"/>
                <a:ea typeface="Tahoma" panose="020B0604030504040204" pitchFamily="34" charset="0"/>
                <a:cs typeface="Tahoma" panose="020B0604030504040204" pitchFamily="34" charset="0"/>
              </a:rPr>
              <a:t>foundation for </a:t>
            </a:r>
            <a:r>
              <a:rPr lang="en-US" sz="1200" dirty="0" smtClean="0">
                <a:solidFill>
                  <a:prstClr val="black"/>
                </a:solidFill>
                <a:latin typeface="Tahoma" panose="020B0604030504040204" pitchFamily="34" charset="0"/>
                <a:ea typeface="Tahoma" panose="020B0604030504040204" pitchFamily="34" charset="0"/>
                <a:cs typeface="Tahoma" panose="020B0604030504040204" pitchFamily="34" charset="0"/>
              </a:rPr>
              <a:t>those working with young children and their caregivers in the city.</a:t>
            </a: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lang="en-US" sz="1200" dirty="0" smtClean="0">
                <a:solidFill>
                  <a:prstClr val="black"/>
                </a:solidFill>
                <a:latin typeface="Tahoma" panose="020B0604030504040204" pitchFamily="34" charset="0"/>
                <a:ea typeface="Tahoma" panose="020B0604030504040204" pitchFamily="34" charset="0"/>
                <a:cs typeface="Tahoma" panose="020B0604030504040204" pitchFamily="34" charset="0"/>
              </a:rPr>
              <a:t>Establishing the training program, alongside steps for developing an independent operating model, is another component in promoting and positioning </a:t>
            </a:r>
            <a:r>
              <a:rPr lang="en-US" sz="12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Tel Aviv as a lighthouse: A body of professional knowledge on early childhood</a:t>
            </a:r>
            <a:r>
              <a:rPr lang="en-US" sz="1200" dirty="0" smtClean="0">
                <a:solidFill>
                  <a:prstClr val="black"/>
                </a:solidFill>
                <a:latin typeface="Tahoma" panose="020B0604030504040204" pitchFamily="34" charset="0"/>
                <a:ea typeface="Tahoma" panose="020B0604030504040204" pitchFamily="34" charset="0"/>
                <a:cs typeface="Tahoma" panose="020B0604030504040204" pitchFamily="34" charset="0"/>
              </a:rPr>
              <a:t>, based on models developed in the  Urban95 program.</a:t>
            </a:r>
            <a:endParaRPr lang="he-IL" sz="12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lang="en-US" sz="1200" dirty="0" smtClean="0">
                <a:solidFill>
                  <a:prstClr val="black"/>
                </a:solidFill>
                <a:latin typeface="Tahoma" panose="020B0604030504040204" pitchFamily="34" charset="0"/>
                <a:ea typeface="Tahoma" panose="020B0604030504040204" pitchFamily="34" charset="0"/>
                <a:cs typeface="Tahoma" panose="020B0604030504040204" pitchFamily="34" charset="0"/>
              </a:rPr>
              <a:t>Establishing the training program could promote participation and perseverance, and get all those working with young children and their caregivers in the city aligned in terms of knowledge and skills. </a:t>
            </a:r>
            <a:endParaRPr kumimoji="0" lang="he-IL" sz="12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57755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343460" y="6267302"/>
            <a:ext cx="638122" cy="365125"/>
          </a:xfrm>
        </p:spPr>
        <p:txBody>
          <a:bodyPr/>
          <a:lstStyle/>
          <a:p>
            <a:fld id="{F2736200-3204-44C4-A5EC-985817706BA3}" type="slidenum">
              <a:rPr lang="en-US" sz="1400" smtClean="0"/>
              <a:t>13</a:t>
            </a:fld>
            <a:endParaRPr lang="en-US" sz="1400"/>
          </a:p>
        </p:txBody>
      </p:sp>
      <p:sp>
        <p:nvSpPr>
          <p:cNvPr id="6" name="TextBox 5"/>
          <p:cNvSpPr txBox="1"/>
          <p:nvPr/>
        </p:nvSpPr>
        <p:spPr>
          <a:xfrm>
            <a:off x="3377259" y="2497664"/>
            <a:ext cx="5191007" cy="1015663"/>
          </a:xfrm>
          <a:prstGeom prst="rect">
            <a:avLst/>
          </a:prstGeom>
          <a:solidFill>
            <a:srgbClr val="EC1C3C"/>
          </a:solidFill>
        </p:spPr>
        <p:txBody>
          <a:bodyPr wrap="square" rtlCol="0">
            <a:spAutoFit/>
          </a:bodyPr>
          <a:lstStyle/>
          <a:p>
            <a:pPr algn="ctr" rtl="1"/>
            <a:r>
              <a:rPr lang="en-US" sz="6000" b="1" dirty="0">
                <a:solidFill>
                  <a:schemeClr val="bg1"/>
                </a:solidFill>
                <a:latin typeface="Tahoma" pitchFamily="34" charset="0"/>
                <a:ea typeface="Tahoma" pitchFamily="34" charset="0"/>
                <a:cs typeface="Tahoma" pitchFamily="34" charset="0"/>
              </a:rPr>
              <a:t>Appendices</a:t>
            </a:r>
            <a:endParaRPr lang="he-IL" sz="6000" b="1" dirty="0">
              <a:solidFill>
                <a:schemeClr val="bg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59942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t>14</a:t>
            </a:fld>
            <a:endParaRPr lang="en-US" sz="1400" dirty="0"/>
          </a:p>
        </p:txBody>
      </p:sp>
      <p:sp>
        <p:nvSpPr>
          <p:cNvPr id="17" name="TextBox 16"/>
          <p:cNvSpPr txBox="1"/>
          <p:nvPr/>
        </p:nvSpPr>
        <p:spPr>
          <a:xfrm>
            <a:off x="0" y="0"/>
            <a:ext cx="12192000" cy="323165"/>
          </a:xfrm>
          <a:prstGeom prst="rect">
            <a:avLst/>
          </a:prstGeom>
          <a:solidFill>
            <a:srgbClr val="EC1C3C"/>
          </a:solidFill>
        </p:spPr>
        <p:txBody>
          <a:bodyPr wrap="square" rtlCol="0">
            <a:spAutoFit/>
          </a:bodyPr>
          <a:lstStyle/>
          <a:p>
            <a:pPr rtl="0">
              <a:lnSpc>
                <a:spcPts val="1800"/>
              </a:lnSpc>
              <a:spcBef>
                <a:spcPts val="1800"/>
              </a:spcBef>
              <a:spcAft>
                <a:spcPts val="1200"/>
              </a:spcAft>
              <a:tabLst>
                <a:tab pos="4523740" algn="l"/>
              </a:tabLst>
            </a:pPr>
            <a:r>
              <a:rPr lang="en-US" sz="2000" b="1" dirty="0">
                <a:solidFill>
                  <a:schemeClr val="bg1"/>
                </a:solidFill>
                <a:latin typeface="Tahoma" pitchFamily="34" charset="0"/>
                <a:ea typeface="Tahoma" pitchFamily="34" charset="0"/>
                <a:cs typeface="Tahoma" pitchFamily="34" charset="0"/>
              </a:rPr>
              <a:t>Logic Model for Urban95 TLV Initiative</a:t>
            </a:r>
          </a:p>
        </p:txBody>
      </p:sp>
      <p:graphicFrame>
        <p:nvGraphicFramePr>
          <p:cNvPr id="6" name="Table 5">
            <a:extLst>
              <a:ext uri="{FF2B5EF4-FFF2-40B4-BE49-F238E27FC236}">
                <a16:creationId xmlns="" xmlns:a16="http://schemas.microsoft.com/office/drawing/2014/main" id="{4C0A9EDB-85EB-415D-AE30-9837293777B2}"/>
              </a:ext>
            </a:extLst>
          </p:cNvPr>
          <p:cNvGraphicFramePr>
            <a:graphicFrameLocks noGrp="1"/>
          </p:cNvGraphicFramePr>
          <p:nvPr>
            <p:extLst>
              <p:ext uri="{D42A27DB-BD31-4B8C-83A1-F6EECF244321}">
                <p14:modId xmlns:p14="http://schemas.microsoft.com/office/powerpoint/2010/main" val="2462196946"/>
              </p:ext>
            </p:extLst>
          </p:nvPr>
        </p:nvGraphicFramePr>
        <p:xfrm>
          <a:off x="295375" y="553589"/>
          <a:ext cx="11601250" cy="5438902"/>
        </p:xfrm>
        <a:graphic>
          <a:graphicData uri="http://schemas.openxmlformats.org/drawingml/2006/table">
            <a:tbl>
              <a:tblPr rtl="1" firstRow="1" bandRow="1"/>
              <a:tblGrid>
                <a:gridCol w="1198723">
                  <a:extLst>
                    <a:ext uri="{9D8B030D-6E8A-4147-A177-3AD203B41FA5}">
                      <a16:colId xmlns="" xmlns:a16="http://schemas.microsoft.com/office/drawing/2014/main" val="2502626695"/>
                    </a:ext>
                  </a:extLst>
                </a:gridCol>
                <a:gridCol w="1400241">
                  <a:extLst>
                    <a:ext uri="{9D8B030D-6E8A-4147-A177-3AD203B41FA5}">
                      <a16:colId xmlns="" xmlns:a16="http://schemas.microsoft.com/office/drawing/2014/main" val="1177709714"/>
                    </a:ext>
                  </a:extLst>
                </a:gridCol>
                <a:gridCol w="1666952">
                  <a:extLst>
                    <a:ext uri="{9D8B030D-6E8A-4147-A177-3AD203B41FA5}">
                      <a16:colId xmlns="" xmlns:a16="http://schemas.microsoft.com/office/drawing/2014/main" val="1856442363"/>
                    </a:ext>
                  </a:extLst>
                </a:gridCol>
                <a:gridCol w="1933666">
                  <a:extLst>
                    <a:ext uri="{9D8B030D-6E8A-4147-A177-3AD203B41FA5}">
                      <a16:colId xmlns="" xmlns:a16="http://schemas.microsoft.com/office/drawing/2014/main" val="3308509457"/>
                    </a:ext>
                  </a:extLst>
                </a:gridCol>
                <a:gridCol w="1600275">
                  <a:extLst>
                    <a:ext uri="{9D8B030D-6E8A-4147-A177-3AD203B41FA5}">
                      <a16:colId xmlns="" xmlns:a16="http://schemas.microsoft.com/office/drawing/2014/main" val="1854581963"/>
                    </a:ext>
                  </a:extLst>
                </a:gridCol>
                <a:gridCol w="1733630">
                  <a:extLst>
                    <a:ext uri="{9D8B030D-6E8A-4147-A177-3AD203B41FA5}">
                      <a16:colId xmlns="" xmlns:a16="http://schemas.microsoft.com/office/drawing/2014/main" val="284972996"/>
                    </a:ext>
                  </a:extLst>
                </a:gridCol>
                <a:gridCol w="1066850">
                  <a:extLst>
                    <a:ext uri="{9D8B030D-6E8A-4147-A177-3AD203B41FA5}">
                      <a16:colId xmlns="" xmlns:a16="http://schemas.microsoft.com/office/drawing/2014/main" val="3273362355"/>
                    </a:ext>
                  </a:extLst>
                </a:gridCol>
                <a:gridCol w="1000913">
                  <a:extLst>
                    <a:ext uri="{9D8B030D-6E8A-4147-A177-3AD203B41FA5}">
                      <a16:colId xmlns="" xmlns:a16="http://schemas.microsoft.com/office/drawing/2014/main" val="1723952512"/>
                    </a:ext>
                  </a:extLst>
                </a:gridCol>
              </a:tblGrid>
              <a:tr h="302503">
                <a:tc>
                  <a:txBody>
                    <a:bodyPr/>
                    <a:lstStyle/>
                    <a:p>
                      <a:pPr algn="ctr" rtl="0">
                        <a:lnSpc>
                          <a:spcPct val="115000"/>
                        </a:lnSpc>
                        <a:spcAft>
                          <a:spcPts val="1000"/>
                        </a:spcAft>
                      </a:pPr>
                      <a:r>
                        <a:rPr lang="en-US" sz="12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Impact</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8064A2"/>
                    </a:solidFill>
                  </a:tcPr>
                </a:tc>
                <a:tc>
                  <a:txBody>
                    <a:bodyPr/>
                    <a:lstStyle/>
                    <a:p>
                      <a:pPr algn="ctr" rtl="0">
                        <a:lnSpc>
                          <a:spcPct val="115000"/>
                        </a:lnSpc>
                        <a:spcAft>
                          <a:spcPts val="1000"/>
                        </a:spcAft>
                      </a:pPr>
                      <a:r>
                        <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Long Term Results (5-10 Years)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algn="ctr" rtl="0">
                        <a:lnSpc>
                          <a:spcPct val="115000"/>
                        </a:lnSpc>
                        <a:spcAft>
                          <a:spcPts val="1000"/>
                        </a:spcAft>
                      </a:pPr>
                      <a:r>
                        <a:rPr lang="en-US"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Mid-Term results </a:t>
                      </a:r>
                      <a:br>
                        <a:rPr lang="en-US"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(3-5 Years)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algn="ctr" rtl="0">
                        <a:lnSpc>
                          <a:spcPct val="115000"/>
                        </a:lnSpc>
                        <a:spcAft>
                          <a:spcPts val="1000"/>
                        </a:spcAft>
                      </a:pPr>
                      <a:r>
                        <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Short Term results (End of Phase II)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5636" marR="55636" marT="27818" marB="2781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algn="ctr" rtl="0">
                        <a:lnSpc>
                          <a:spcPct val="115000"/>
                        </a:lnSpc>
                        <a:spcAft>
                          <a:spcPts val="1000"/>
                        </a:spcAft>
                      </a:pPr>
                      <a:r>
                        <a:rPr lang="en-US"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Outputs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5636" marR="55636" marT="27818" marB="2781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algn="ctr" rtl="0">
                        <a:lnSpc>
                          <a:spcPct val="115000"/>
                        </a:lnSpc>
                        <a:spcAft>
                          <a:spcPts val="1000"/>
                        </a:spcAft>
                      </a:pPr>
                      <a:r>
                        <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Actions</a:t>
                      </a:r>
                      <a:endParaRPr lang="en-US" sz="1100">
                        <a:effectLst/>
                        <a:latin typeface="Calibri" panose="020F0502020204030204" pitchFamily="34" charset="0"/>
                        <a:ea typeface="Calibri" panose="020F0502020204030204" pitchFamily="34" charset="0"/>
                        <a:cs typeface="Arial" panose="020B0604020202020204" pitchFamily="34" charset="0"/>
                      </a:endParaRPr>
                    </a:p>
                    <a:p>
                      <a:pPr algn="ctr" rtl="0">
                        <a:lnSpc>
                          <a:spcPct val="115000"/>
                        </a:lnSpc>
                        <a:spcAft>
                          <a:spcPts val="1000"/>
                        </a:spcAft>
                      </a:pPr>
                      <a:r>
                        <a:rPr lang="he-IL" sz="1200" b="1">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algn="ctr" rtl="0">
                        <a:lnSpc>
                          <a:spcPct val="115000"/>
                        </a:lnSpc>
                        <a:spcAft>
                          <a:spcPts val="1000"/>
                        </a:spcAft>
                      </a:pPr>
                      <a:r>
                        <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Inputs</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55636" marR="55636" marT="27818" marB="2781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B9BD5"/>
                    </a:solidFill>
                  </a:tcPr>
                </a:tc>
                <a:tc>
                  <a:txBody>
                    <a:bodyPr/>
                    <a:lstStyle/>
                    <a:p>
                      <a:pPr algn="ctr" rtl="0">
                        <a:lnSpc>
                          <a:spcPct val="115000"/>
                        </a:lnSpc>
                        <a:spcAft>
                          <a:spcPts val="1000"/>
                        </a:spcAft>
                      </a:pPr>
                      <a:r>
                        <a:rPr lang="en-US"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Target Audience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55636" marR="55636" marT="27818" marB="2781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48DD4"/>
                    </a:solidFill>
                  </a:tcPr>
                </a:tc>
                <a:extLst>
                  <a:ext uri="{0D108BD9-81ED-4DB2-BD59-A6C34878D82A}">
                    <a16:rowId xmlns="" xmlns:a16="http://schemas.microsoft.com/office/drawing/2014/main" val="1505608130"/>
                  </a:ext>
                </a:extLst>
              </a:tr>
              <a:tr h="3917070">
                <a:tc>
                  <a:txBody>
                    <a:bodyPr/>
                    <a:lstStyle/>
                    <a:p>
                      <a:pPr algn="ctr" rtl="0">
                        <a:lnSpc>
                          <a:spcPct val="115000"/>
                        </a:lnSpc>
                        <a:spcAft>
                          <a:spcPts val="1000"/>
                        </a:spcAft>
                      </a:pPr>
                      <a: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en-US" sz="1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ctr" rtl="0">
                        <a:lnSpc>
                          <a:spcPct val="115000"/>
                        </a:lnSpc>
                        <a:spcAft>
                          <a:spcPts val="600"/>
                        </a:spcAft>
                      </a:pPr>
                      <a: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Municipal policies </a:t>
                      </a:r>
                      <a:b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br>
                      <a: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to advance optimal early childhood development </a:t>
                      </a:r>
                      <a:b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br>
                      <a: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in Tel Aviv–Jaffa, </a:t>
                      </a:r>
                      <a:b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br>
                      <a: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is properly embedded in urban work plans throughout all departments</a:t>
                      </a:r>
                      <a:endParaRPr lang="en-US" sz="1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ctr" rtl="0">
                        <a:lnSpc>
                          <a:spcPct val="115000"/>
                        </a:lnSpc>
                        <a:spcAft>
                          <a:spcPts val="600"/>
                        </a:spcAft>
                      </a:pPr>
                      <a: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en-US" sz="1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ctr" rtl="0">
                        <a:lnSpc>
                          <a:spcPct val="115000"/>
                        </a:lnSpc>
                        <a:spcAft>
                          <a:spcPts val="600"/>
                        </a:spcAft>
                      </a:pPr>
                      <a:r>
                        <a:rPr lang="en-US" sz="1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urban space promotes equal early childhood development and parental wellbeing in a supportive and enabling environment</a:t>
                      </a:r>
                      <a:endParaRPr lang="en-US" sz="1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a:noFill/>
                    </a:lnB>
                    <a:solidFill>
                      <a:srgbClr val="CCC0D9"/>
                    </a:solidFill>
                  </a:tcPr>
                </a:tc>
                <a:tc>
                  <a:txBody>
                    <a:bodyPr/>
                    <a:lstStyle/>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Long term planning acknowledging early childhood needs, according to continually collected data</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Program sustainability: Urban95 principles translated into a long-term urban standard</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Municipality initiates and promotes independent actions contributing to early childhood development</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Design of public spaces to suit young children and their caregivers’ needs (playgrounds, accessible sidewalks, public transport, shade, clear air, parks)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2DEEF"/>
                    </a:solidFill>
                  </a:tcPr>
                </a:tc>
                <a:tc>
                  <a:txBody>
                    <a:bodyPr/>
                    <a:lstStyle/>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Clear policies regarding early childhood throughout municipal administrations, including those not related to the subject directly (holistic thinking)</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Embedment of sustainable work models into municipal mechanisms in accordance with Urban95 principles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Investment in physical infrastructures for the benefit of young children and their caregivers (public spaces, sidewalks, public transportation, shade, air pollution) in vulnerable neighborhoods in particular</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The professional data and information center updates regularly; other cities reach out to educate about pro-early childhood municipal practices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2DEEF"/>
                    </a:solidFill>
                  </a:tcPr>
                </a:tc>
                <a:tc>
                  <a:txBody>
                    <a:bodyPr/>
                    <a:lstStyle/>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Early childhood is on the municipal agenda</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Municipal stakeholders are knowledgeable and understand early childhood development needs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Extent of budgets and personnel positions allocated to promote early childhood issues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Integration of work mechanisms between municipality and external partners to promote early childhood needs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Execution of pilots across the city (SALTA, playground, public spaces and mobility)</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“Tel Aviv Jaffa as a Lighthouse”: Establish a professional data and information center based on Urban95 models developed throughout the program</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5636" marR="55636" marT="27818" marB="2781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2DEEF"/>
                    </a:solidFill>
                  </a:tcPr>
                </a:tc>
                <a:tc>
                  <a:txBody>
                    <a:bodyPr/>
                    <a:lstStyle/>
                    <a:p>
                      <a:pPr algn="l" rtl="0">
                        <a:lnSpc>
                          <a:spcPct val="115000"/>
                        </a:lnSpc>
                        <a:spcAft>
                          <a:spcPts val="10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Permanent place around the decision-making table, regarding early childhood issues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10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 of municipal officials participating in seminars, acquiring local and global knowledge and tools regarding early childhood promotion</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10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Participants’ satisfaction with seminars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10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Extent of partners onboarding and cross-sectorial collaborations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10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Extent and variety of new products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10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Willingness on behalf of the municipality to implement pilot initiatives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55636" marR="55636" marT="27818" marB="2781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2DEEF"/>
                    </a:solidFill>
                  </a:tcPr>
                </a:tc>
                <a:tc>
                  <a:txBody>
                    <a:bodyPr/>
                    <a:lstStyle/>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Participate in meetings on early childhood promotion</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Raise awareness to early childhood issues in all life realms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Increase budgets and personnel positions to promote early childhood issues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Educational training, tours and conferences for municipal stakeholders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Partners onboarding: collaborations for pilot initiatives and ad-hoc projects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Establish inter-administration work models such as the Early Childhood Municipal Forum</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Promote municipal data center, collecting and sharing of professional knowledge regarding early childhood issues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2DEEF"/>
                    </a:solidFill>
                  </a:tcPr>
                </a:tc>
                <a:tc>
                  <a:txBody>
                    <a:bodyPr/>
                    <a:lstStyle/>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professional advisors</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Pilot initiatives’ budgeting</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Program partners (internal and external to the municipality)</a:t>
                      </a:r>
                      <a:endParaRPr lang="en-US" sz="1200">
                        <a:effectLst/>
                        <a:latin typeface="Calibri" panose="020F0502020204030204" pitchFamily="34" charset="0"/>
                        <a:ea typeface="Calibri" panose="020F0502020204030204" pitchFamily="34" charset="0"/>
                        <a:cs typeface="Arial" panose="020B0604020202020204" pitchFamily="34" charset="0"/>
                      </a:endParaRPr>
                    </a:p>
                    <a:p>
                      <a:pPr algn="l" rtl="0">
                        <a:lnSpc>
                          <a:spcPct val="115000"/>
                        </a:lnSpc>
                        <a:spcAft>
                          <a:spcPts val="600"/>
                        </a:spcAft>
                      </a:pPr>
                      <a:r>
                        <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rPr>
                        <a:t>International knowledge</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55636" marR="55636" marT="27818" marB="2781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2DEEF"/>
                    </a:solidFill>
                  </a:tcPr>
                </a:tc>
                <a:tc>
                  <a:txBody>
                    <a:bodyPr/>
                    <a:lstStyle/>
                    <a:p>
                      <a:pPr algn="ctr" rtl="0">
                        <a:lnSpc>
                          <a:spcPct val="115000"/>
                        </a:lnSpc>
                        <a:spcAft>
                          <a:spcPts val="1000"/>
                        </a:spcAft>
                      </a:pPr>
                      <a:r>
                        <a:rPr lang="en-US" sz="1050" b="1"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ctr" rtl="0">
                        <a:lnSpc>
                          <a:spcPct val="115000"/>
                        </a:lnSpc>
                        <a:spcAft>
                          <a:spcPts val="1000"/>
                        </a:spcAft>
                      </a:pPr>
                      <a:r>
                        <a:rPr lang="en-US" sz="1050" b="1"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ctr" rtl="0">
                        <a:lnSpc>
                          <a:spcPct val="115000"/>
                        </a:lnSpc>
                        <a:spcAft>
                          <a:spcPts val="1000"/>
                        </a:spcAft>
                      </a:pPr>
                      <a:r>
                        <a:rPr lang="en-US" sz="1050" b="1"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ctr" rtl="0">
                        <a:lnSpc>
                          <a:spcPct val="115000"/>
                        </a:lnSpc>
                        <a:spcAft>
                          <a:spcPts val="1000"/>
                        </a:spcAft>
                      </a:pP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ctr" rtl="0">
                        <a:lnSpc>
                          <a:spcPct val="115000"/>
                        </a:lnSpc>
                        <a:spcAft>
                          <a:spcPts val="1000"/>
                        </a:spcAft>
                      </a:pPr>
                      <a:r>
                        <a:rPr lang="en-US" sz="1050" b="1"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ctr" rtl="0">
                        <a:lnSpc>
                          <a:spcPct val="115000"/>
                        </a:lnSpc>
                        <a:spcAft>
                          <a:spcPts val="1000"/>
                        </a:spcAft>
                      </a:pPr>
                      <a:r>
                        <a:rPr lang="en-US" sz="11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Municipal officials, decision makers </a:t>
                      </a:r>
                      <a:br>
                        <a:rPr lang="en-US" sz="11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11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and field professionals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55636" marR="55636" marT="27818" marB="27818">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D2DEEF"/>
                    </a:solidFill>
                  </a:tcPr>
                </a:tc>
                <a:extLst>
                  <a:ext uri="{0D108BD9-81ED-4DB2-BD59-A6C34878D82A}">
                    <a16:rowId xmlns="" xmlns:a16="http://schemas.microsoft.com/office/drawing/2014/main" val="266420838"/>
                  </a:ext>
                </a:extLst>
              </a:tr>
            </a:tbl>
          </a:graphicData>
        </a:graphic>
      </p:graphicFrame>
    </p:spTree>
    <p:extLst>
      <p:ext uri="{BB962C8B-B14F-4D97-AF65-F5344CB8AC3E}">
        <p14:creationId xmlns:p14="http://schemas.microsoft.com/office/powerpoint/2010/main" val="2160381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t>15</a:t>
            </a:fld>
            <a:endParaRPr lang="en-US" sz="1400" dirty="0"/>
          </a:p>
        </p:txBody>
      </p:sp>
      <p:sp>
        <p:nvSpPr>
          <p:cNvPr id="17" name="TextBox 16"/>
          <p:cNvSpPr txBox="1"/>
          <p:nvPr/>
        </p:nvSpPr>
        <p:spPr>
          <a:xfrm>
            <a:off x="0" y="0"/>
            <a:ext cx="12192000" cy="410433"/>
          </a:xfrm>
          <a:prstGeom prst="rect">
            <a:avLst/>
          </a:prstGeom>
          <a:solidFill>
            <a:srgbClr val="EC1C3C"/>
          </a:solidFill>
        </p:spPr>
        <p:txBody>
          <a:bodyPr wrap="square" rtlCol="0">
            <a:spAutoFit/>
          </a:bodyPr>
          <a:lstStyle/>
          <a:p>
            <a:pPr algn="l" rtl="0">
              <a:lnSpc>
                <a:spcPct val="115000"/>
              </a:lnSpc>
              <a:spcAft>
                <a:spcPts val="1000"/>
              </a:spcAft>
            </a:pPr>
            <a:r>
              <a:rPr lang="en-US" sz="2000" b="1" dirty="0">
                <a:solidFill>
                  <a:schemeClr val="bg1"/>
                </a:solidFill>
                <a:latin typeface="Tahoma" pitchFamily="34" charset="0"/>
                <a:ea typeface="Tahoma" pitchFamily="34" charset="0"/>
                <a:cs typeface="Tahoma" pitchFamily="34" charset="0"/>
              </a:rPr>
              <a:t>Evaluation Indicators for the Urban95 Logic Model</a:t>
            </a:r>
          </a:p>
        </p:txBody>
      </p:sp>
      <p:graphicFrame>
        <p:nvGraphicFramePr>
          <p:cNvPr id="5" name="Table 4">
            <a:extLst>
              <a:ext uri="{FF2B5EF4-FFF2-40B4-BE49-F238E27FC236}">
                <a16:creationId xmlns="" xmlns:a16="http://schemas.microsoft.com/office/drawing/2014/main" id="{6697B63C-04BE-4CEC-BC50-259981EE1552}"/>
              </a:ext>
            </a:extLst>
          </p:cNvPr>
          <p:cNvGraphicFramePr>
            <a:graphicFrameLocks noGrp="1"/>
          </p:cNvGraphicFramePr>
          <p:nvPr>
            <p:extLst>
              <p:ext uri="{D42A27DB-BD31-4B8C-83A1-F6EECF244321}">
                <p14:modId xmlns:p14="http://schemas.microsoft.com/office/powerpoint/2010/main" val="3278064135"/>
              </p:ext>
            </p:extLst>
          </p:nvPr>
        </p:nvGraphicFramePr>
        <p:xfrm>
          <a:off x="205801" y="4035260"/>
          <a:ext cx="11731051" cy="2184758"/>
        </p:xfrm>
        <a:graphic>
          <a:graphicData uri="http://schemas.openxmlformats.org/drawingml/2006/table">
            <a:tbl>
              <a:tblPr firstRow="1" bandRow="1">
                <a:tableStyleId>{5C22544A-7EE6-4342-B048-85BDC9FD1C3A}</a:tableStyleId>
              </a:tblPr>
              <a:tblGrid>
                <a:gridCol w="4400254">
                  <a:extLst>
                    <a:ext uri="{9D8B030D-6E8A-4147-A177-3AD203B41FA5}">
                      <a16:colId xmlns="" xmlns:a16="http://schemas.microsoft.com/office/drawing/2014/main" val="2931396578"/>
                    </a:ext>
                  </a:extLst>
                </a:gridCol>
                <a:gridCol w="2331114">
                  <a:extLst>
                    <a:ext uri="{9D8B030D-6E8A-4147-A177-3AD203B41FA5}">
                      <a16:colId xmlns="" xmlns:a16="http://schemas.microsoft.com/office/drawing/2014/main" val="3653059919"/>
                    </a:ext>
                  </a:extLst>
                </a:gridCol>
                <a:gridCol w="1531874">
                  <a:extLst>
                    <a:ext uri="{9D8B030D-6E8A-4147-A177-3AD203B41FA5}">
                      <a16:colId xmlns="" xmlns:a16="http://schemas.microsoft.com/office/drawing/2014/main" val="3986044126"/>
                    </a:ext>
                  </a:extLst>
                </a:gridCol>
                <a:gridCol w="1557035">
                  <a:extLst>
                    <a:ext uri="{9D8B030D-6E8A-4147-A177-3AD203B41FA5}">
                      <a16:colId xmlns="" xmlns:a16="http://schemas.microsoft.com/office/drawing/2014/main" val="875501543"/>
                    </a:ext>
                  </a:extLst>
                </a:gridCol>
                <a:gridCol w="1910774">
                  <a:extLst>
                    <a:ext uri="{9D8B030D-6E8A-4147-A177-3AD203B41FA5}">
                      <a16:colId xmlns="" xmlns:a16="http://schemas.microsoft.com/office/drawing/2014/main" val="3042049583"/>
                    </a:ext>
                  </a:extLst>
                </a:gridCol>
              </a:tblGrid>
              <a:tr h="267374">
                <a:tc>
                  <a:txBody>
                    <a:bodyPr/>
                    <a:lstStyle/>
                    <a:p>
                      <a:pPr algn="ctr" rtl="1">
                        <a:lnSpc>
                          <a:spcPct val="115000"/>
                        </a:lnSpc>
                        <a:spcAft>
                          <a:spcPts val="1000"/>
                        </a:spcAft>
                      </a:pPr>
                      <a:r>
                        <a:rPr lang="en-US" sz="1100" b="1" dirty="0">
                          <a:solidFill>
                            <a:schemeClr val="bg1"/>
                          </a:solidFill>
                          <a:effectLst/>
                          <a:latin typeface="Calibri Light" panose="020F0302020204030204" pitchFamily="34" charset="0"/>
                          <a:ea typeface="Calibri" panose="020F0502020204030204" pitchFamily="34" charset="0"/>
                          <a:cs typeface="Arial" panose="020B0604020202020204" pitchFamily="34" charset="0"/>
                        </a:rPr>
                        <a:t>Indicator/ Tool</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15000"/>
                        </a:lnSpc>
                        <a:spcAft>
                          <a:spcPts val="1000"/>
                        </a:spcAft>
                      </a:pPr>
                      <a:r>
                        <a:rPr lang="en-US" sz="1100">
                          <a:solidFill>
                            <a:schemeClr val="bg1"/>
                          </a:solidFill>
                          <a:effectLst/>
                          <a:latin typeface="Calibri Light" panose="020F0302020204030204" pitchFamily="34" charset="0"/>
                          <a:ea typeface="Calibri" panose="020F0502020204030204" pitchFamily="34" charset="0"/>
                          <a:cs typeface="Arial" panose="020B0604020202020204" pitchFamily="34" charset="0"/>
                        </a:rPr>
                        <a:t>Retrospective Review </a:t>
                      </a:r>
                      <a:r>
                        <a:rPr lang="he-IL" sz="1100">
                          <a:solidFill>
                            <a:schemeClr val="bg1"/>
                          </a:solidFill>
                          <a:effectLst/>
                          <a:latin typeface="Calibri Light" panose="020F0302020204030204" pitchFamily="34" charset="0"/>
                          <a:ea typeface="Calibri" panose="020F0502020204030204" pitchFamily="34" charset="0"/>
                          <a:cs typeface="Arial" panose="020B0604020202020204" pitchFamily="34" charset="0"/>
                        </a:rPr>
                        <a:t>&amp; </a:t>
                      </a:r>
                      <a:r>
                        <a:rPr lang="en-US" sz="1100">
                          <a:solidFill>
                            <a:schemeClr val="bg1"/>
                          </a:solidFill>
                          <a:effectLst/>
                          <a:latin typeface="Calibri Light" panose="020F0302020204030204" pitchFamily="34" charset="0"/>
                          <a:ea typeface="Calibri" panose="020F0502020204030204" pitchFamily="34" charset="0"/>
                          <a:cs typeface="Arial" panose="020B0604020202020204" pitchFamily="34" charset="0"/>
                        </a:rPr>
                        <a:t>Data Analysis</a:t>
                      </a:r>
                      <a:endParaRPr lang="en-US" sz="11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15000"/>
                        </a:lnSpc>
                        <a:spcAft>
                          <a:spcPts val="1000"/>
                        </a:spcAft>
                      </a:pPr>
                      <a:r>
                        <a:rPr lang="en-US" sz="1100" dirty="0">
                          <a:solidFill>
                            <a:schemeClr val="bg1"/>
                          </a:solidFill>
                          <a:effectLst/>
                          <a:latin typeface="Calibri Light" panose="020F0302020204030204" pitchFamily="34" charset="0"/>
                          <a:ea typeface="Calibri" panose="020F0502020204030204" pitchFamily="34" charset="0"/>
                          <a:cs typeface="Arial" panose="020B0604020202020204" pitchFamily="34" charset="0"/>
                        </a:rPr>
                        <a:t>In-depth Interviews </a:t>
                      </a:r>
                      <a:endParaRPr lang="en-US"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1">
                        <a:lnSpc>
                          <a:spcPct val="115000"/>
                        </a:lnSpc>
                        <a:spcAft>
                          <a:spcPts val="1000"/>
                        </a:spcAft>
                      </a:pPr>
                      <a:r>
                        <a:rPr lang="en-US" sz="1100" b="1" kern="1200" dirty="0">
                          <a:solidFill>
                            <a:schemeClr val="bg1"/>
                          </a:solidFill>
                          <a:effectLst/>
                          <a:latin typeface="Calibri Light" panose="020F0302020204030204" pitchFamily="34" charset="0"/>
                          <a:ea typeface="Calibri" panose="020F0502020204030204" pitchFamily="34" charset="0"/>
                          <a:cs typeface="Arial" panose="020B0604020202020204" pitchFamily="34" charset="0"/>
                        </a:rPr>
                        <a:t>Focus Groups </a:t>
                      </a:r>
                    </a:p>
                  </a:txBody>
                  <a:tcPr marL="68580" marR="68580" marT="0" marB="0"/>
                </a:tc>
                <a:tc>
                  <a:txBody>
                    <a:bodyPr/>
                    <a:lstStyle/>
                    <a:p>
                      <a:pPr algn="ctr" rtl="1">
                        <a:lnSpc>
                          <a:spcPct val="115000"/>
                        </a:lnSpc>
                        <a:spcAft>
                          <a:spcPts val="1000"/>
                        </a:spcAft>
                      </a:pPr>
                      <a:r>
                        <a:rPr lang="en-US" sz="1100" b="1" kern="1200" dirty="0">
                          <a:solidFill>
                            <a:schemeClr val="bg1"/>
                          </a:solidFill>
                          <a:effectLst/>
                          <a:latin typeface="Calibri Light" panose="020F0302020204030204" pitchFamily="34" charset="0"/>
                          <a:ea typeface="Calibri" panose="020F0502020204030204" pitchFamily="34" charset="0"/>
                          <a:cs typeface="Arial" panose="020B0604020202020204" pitchFamily="34" charset="0"/>
                        </a:rPr>
                        <a:t>Activities Feedback Surveys</a:t>
                      </a:r>
                    </a:p>
                  </a:txBody>
                  <a:tcPr marL="68580" marR="68580" marT="0" marB="0"/>
                </a:tc>
                <a:extLst>
                  <a:ext uri="{0D108BD9-81ED-4DB2-BD59-A6C34878D82A}">
                    <a16:rowId xmlns="" xmlns:a16="http://schemas.microsoft.com/office/drawing/2014/main" val="3977662804"/>
                  </a:ext>
                </a:extLst>
              </a:tr>
              <a:tr h="229248">
                <a:tc gridSpan="5">
                  <a:txBody>
                    <a:bodyPr/>
                    <a:lstStyle/>
                    <a:p>
                      <a:pPr algn="ctr" rtl="1">
                        <a:lnSpc>
                          <a:spcPct val="115000"/>
                        </a:lnSpc>
                        <a:spcAft>
                          <a:spcPts val="1000"/>
                        </a:spcAft>
                      </a:pPr>
                      <a:r>
                        <a:rPr lang="en-US" sz="1100" b="1" kern="1200" dirty="0">
                          <a:solidFill>
                            <a:schemeClr val="dk1"/>
                          </a:solidFill>
                          <a:effectLst/>
                          <a:latin typeface="+mn-lt"/>
                          <a:ea typeface="+mn-ea"/>
                          <a:cs typeface="+mn-cs"/>
                        </a:rPr>
                        <a:t>Target Audience: Municipal Stakeholders and External Partners</a:t>
                      </a:r>
                    </a:p>
                  </a:txBody>
                  <a:tcPr marL="68580" marR="68580" marT="0" marB="0">
                    <a:solidFill>
                      <a:srgbClr val="90B6DD"/>
                    </a:solidFill>
                  </a:tcPr>
                </a:tc>
                <a:tc hMerge="1">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solidFill>
                      <a:srgbClr val="90B6DD"/>
                    </a:solidFill>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extLst>
                  <a:ext uri="{0D108BD9-81ED-4DB2-BD59-A6C34878D82A}">
                    <a16:rowId xmlns="" xmlns:a16="http://schemas.microsoft.com/office/drawing/2014/main" val="619406571"/>
                  </a:ext>
                </a:extLst>
              </a:tr>
              <a:tr h="229248">
                <a:tc>
                  <a:txBody>
                    <a:bodyPr/>
                    <a:lstStyle/>
                    <a:p>
                      <a:pPr algn="l" rtl="0">
                        <a:lnSpc>
                          <a:spcPct val="115000"/>
                        </a:lnSpc>
                        <a:spcAft>
                          <a:spcPts val="1000"/>
                        </a:spcAft>
                      </a:pPr>
                      <a:r>
                        <a:rPr lang="en-US" sz="1100" kern="1200" dirty="0">
                          <a:solidFill>
                            <a:schemeClr val="dk1"/>
                          </a:solidFill>
                          <a:effectLst/>
                          <a:latin typeface="+mn-lt"/>
                          <a:ea typeface="+mn-ea"/>
                          <a:cs typeface="+mn-cs"/>
                        </a:rPr>
                        <a:t>Knowledge and awareness of early childhood importance </a:t>
                      </a: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V </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 xmlns:a16="http://schemas.microsoft.com/office/drawing/2014/main" val="2597241725"/>
                  </a:ext>
                </a:extLst>
              </a:tr>
              <a:tr h="229248">
                <a:tc>
                  <a:txBody>
                    <a:bodyPr/>
                    <a:lstStyle/>
                    <a:p>
                      <a:pPr algn="l" rtl="0">
                        <a:lnSpc>
                          <a:spcPct val="115000"/>
                        </a:lnSpc>
                        <a:spcAft>
                          <a:spcPts val="1000"/>
                        </a:spcAft>
                      </a:pPr>
                      <a:r>
                        <a:rPr lang="en-US" sz="1100" kern="1200" dirty="0">
                          <a:solidFill>
                            <a:schemeClr val="dk1"/>
                          </a:solidFill>
                          <a:effectLst/>
                          <a:latin typeface="+mn-lt"/>
                          <a:ea typeface="+mn-ea"/>
                          <a:cs typeface="+mn-cs"/>
                        </a:rPr>
                        <a:t>Partners onboarding &amp; municipal cross-sectoral collaborations </a:t>
                      </a:r>
                    </a:p>
                  </a:txBody>
                  <a:tcPr marL="68580" marR="68580" marT="0" marB="0"/>
                </a:tc>
                <a:tc>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V</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V</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V</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 xmlns:a16="http://schemas.microsoft.com/office/drawing/2014/main" val="105014673"/>
                  </a:ext>
                </a:extLst>
              </a:tr>
              <a:tr h="229248">
                <a:tc>
                  <a:txBody>
                    <a:bodyPr/>
                    <a:lstStyle/>
                    <a:p>
                      <a:pPr algn="l" rtl="0">
                        <a:lnSpc>
                          <a:spcPct val="115000"/>
                        </a:lnSpc>
                        <a:spcAft>
                          <a:spcPts val="1000"/>
                        </a:spcAft>
                      </a:pPr>
                      <a:r>
                        <a:rPr lang="en-US" sz="1100" kern="1200" dirty="0">
                          <a:solidFill>
                            <a:schemeClr val="dk1"/>
                          </a:solidFill>
                          <a:effectLst/>
                          <a:latin typeface="+mn-lt"/>
                          <a:ea typeface="+mn-ea"/>
                          <a:cs typeface="+mn-cs"/>
                        </a:rPr>
                        <a:t>Independent urban initiatives</a:t>
                      </a: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 xmlns:a16="http://schemas.microsoft.com/office/drawing/2014/main" val="2884617413"/>
                  </a:ext>
                </a:extLst>
              </a:tr>
              <a:tr h="229248">
                <a:tc>
                  <a:txBody>
                    <a:bodyPr/>
                    <a:lstStyle/>
                    <a:p>
                      <a:pPr algn="l" rtl="0">
                        <a:lnSpc>
                          <a:spcPct val="115000"/>
                        </a:lnSpc>
                        <a:spcAft>
                          <a:spcPts val="1000"/>
                        </a:spcAft>
                      </a:pPr>
                      <a:r>
                        <a:rPr lang="en-US" sz="1100" kern="1200" dirty="0">
                          <a:solidFill>
                            <a:schemeClr val="dk1"/>
                          </a:solidFill>
                          <a:effectLst/>
                          <a:latin typeface="+mn-lt"/>
                          <a:ea typeface="+mn-ea"/>
                          <a:cs typeface="+mn-cs"/>
                        </a:rPr>
                        <a:t>Standards for pro-early childhood policies embedded in municipal work (sustainability)</a:t>
                      </a: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 V</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 xmlns:a16="http://schemas.microsoft.com/office/drawing/2014/main" val="2061079963"/>
                  </a:ext>
                </a:extLst>
              </a:tr>
              <a:tr h="229248">
                <a:tc>
                  <a:txBody>
                    <a:bodyPr/>
                    <a:lstStyle/>
                    <a:p>
                      <a:pPr algn="l" rtl="0">
                        <a:lnSpc>
                          <a:spcPct val="115000"/>
                        </a:lnSpc>
                        <a:spcAft>
                          <a:spcPts val="1000"/>
                        </a:spcAft>
                      </a:pPr>
                      <a:r>
                        <a:rPr lang="en-US" sz="1100" kern="1200" dirty="0">
                          <a:solidFill>
                            <a:schemeClr val="dk1"/>
                          </a:solidFill>
                          <a:effectLst/>
                          <a:latin typeface="+mn-lt"/>
                          <a:ea typeface="+mn-ea"/>
                          <a:cs typeface="+mn-cs"/>
                        </a:rPr>
                        <a:t>Long term data-based urban planning takes into consideration early childhood needs</a:t>
                      </a: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 V</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 xmlns:a16="http://schemas.microsoft.com/office/drawing/2014/main" val="4049165778"/>
                  </a:ext>
                </a:extLst>
              </a:tr>
              <a:tr h="229248">
                <a:tc>
                  <a:txBody>
                    <a:bodyPr/>
                    <a:lstStyle/>
                    <a:p>
                      <a:pPr algn="l" rtl="0">
                        <a:lnSpc>
                          <a:spcPct val="115000"/>
                        </a:lnSpc>
                        <a:spcAft>
                          <a:spcPts val="1000"/>
                        </a:spcAft>
                      </a:pPr>
                      <a:r>
                        <a:rPr lang="en-US" sz="1100" kern="1200" dirty="0">
                          <a:solidFill>
                            <a:schemeClr val="dk1"/>
                          </a:solidFill>
                          <a:effectLst/>
                          <a:latin typeface="+mn-lt"/>
                          <a:ea typeface="+mn-ea"/>
                          <a:cs typeface="+mn-cs"/>
                        </a:rPr>
                        <a:t>Professional data center access to internal &amp; external parties</a:t>
                      </a: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a:effectLst/>
                          <a:latin typeface="Calibri" panose="020F0502020204030204" pitchFamily="34" charset="0"/>
                          <a:cs typeface="Calibri" panose="020F0502020204030204" pitchFamily="34" charset="0"/>
                        </a:rPr>
                        <a:t>V</a:t>
                      </a:r>
                      <a:endParaRPr lang="en-US" sz="11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V</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rtl="1">
                        <a:lnSpc>
                          <a:spcPct val="115000"/>
                        </a:lnSpc>
                        <a:spcAft>
                          <a:spcPts val="1000"/>
                        </a:spcAft>
                      </a:pPr>
                      <a:r>
                        <a:rPr lang="en-US" sz="1100" dirty="0">
                          <a:effectLst/>
                          <a:latin typeface="Calibri" panose="020F0502020204030204" pitchFamily="34" charset="0"/>
                          <a:cs typeface="Calibri" panose="020F0502020204030204" pitchFamily="34" charset="0"/>
                        </a:rPr>
                        <a:t> V</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 xmlns:a16="http://schemas.microsoft.com/office/drawing/2014/main" val="1962847327"/>
                  </a:ext>
                </a:extLst>
              </a:tr>
            </a:tbl>
          </a:graphicData>
        </a:graphic>
      </p:graphicFrame>
      <p:sp>
        <p:nvSpPr>
          <p:cNvPr id="8" name="TextBox 7">
            <a:extLst>
              <a:ext uri="{FF2B5EF4-FFF2-40B4-BE49-F238E27FC236}">
                <a16:creationId xmlns="" xmlns:a16="http://schemas.microsoft.com/office/drawing/2014/main" id="{4F1B6406-10BA-4A14-B91A-954ABF5A2A7E}"/>
              </a:ext>
            </a:extLst>
          </p:cNvPr>
          <p:cNvSpPr txBox="1"/>
          <p:nvPr/>
        </p:nvSpPr>
        <p:spPr>
          <a:xfrm>
            <a:off x="565876" y="400110"/>
            <a:ext cx="11051915" cy="3751733"/>
          </a:xfrm>
          <a:prstGeom prst="rect">
            <a:avLst/>
          </a:prstGeom>
          <a:noFill/>
        </p:spPr>
        <p:txBody>
          <a:bodyPr wrap="square">
            <a:spAutoFit/>
          </a:bodyPr>
          <a:lstStyle/>
          <a:p>
            <a:pPr algn="just" rtl="0"/>
            <a:r>
              <a:rPr lang="en-US" sz="1200" b="1" i="1" dirty="0">
                <a:effectLst/>
                <a:latin typeface="Calibri Light" panose="020F0302020204030204" pitchFamily="34" charset="0"/>
                <a:ea typeface="Calibri" panose="020F0502020204030204" pitchFamily="34" charset="0"/>
                <a:cs typeface="Arial" panose="020B0604020202020204" pitchFamily="34" charset="0"/>
              </a:rPr>
              <a:t>Short Term Evaluation Indicators: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just" rtl="0"/>
            <a:r>
              <a:rPr lang="en-US" sz="1200" b="1" i="1" dirty="0">
                <a:effectLst/>
                <a:latin typeface="Calibri Light" panose="020F0302020204030204" pitchFamily="34" charset="0"/>
                <a:ea typeface="Calibri" panose="020F0502020204030204" pitchFamily="34" charset="0"/>
                <a:cs typeface="Arial" panose="020B0604020202020204" pitchFamily="34" charset="0"/>
              </a:rPr>
              <a:t>-</a:t>
            </a:r>
            <a:r>
              <a:rPr lang="en-US" sz="1200" dirty="0">
                <a:effectLst/>
                <a:latin typeface="Calibri Light" panose="020F0302020204030204" pitchFamily="34" charset="0"/>
                <a:ea typeface="Calibri" panose="020F0502020204030204" pitchFamily="34" charset="0"/>
                <a:cs typeface="Arial" panose="020B0604020202020204" pitchFamily="34" charset="0"/>
              </a:rPr>
              <a:t> </a:t>
            </a:r>
            <a:r>
              <a:rPr lang="en-US" sz="1200" u="sng" dirty="0">
                <a:effectLst/>
                <a:latin typeface="Calibri Light" panose="020F0302020204030204" pitchFamily="34" charset="0"/>
                <a:ea typeface="Calibri" panose="020F0502020204030204" pitchFamily="34" charset="0"/>
                <a:cs typeface="Arial" panose="020B0604020202020204" pitchFamily="34" charset="0"/>
              </a:rPr>
              <a:t>Knowledge and awareness</a:t>
            </a:r>
            <a:r>
              <a:rPr lang="en-US" sz="1200" dirty="0">
                <a:effectLst/>
                <a:latin typeface="Calibri Light" panose="020F0302020204030204" pitchFamily="34" charset="0"/>
                <a:ea typeface="Calibri" panose="020F0502020204030204" pitchFamily="34" charset="0"/>
                <a:cs typeface="Arial" panose="020B0604020202020204" pitchFamily="34" charset="0"/>
              </a:rPr>
              <a:t> - Extent to which municipal officials become knowledgeable about, gain an understanding of the importance of early childhood development, and acquire tools to promote related issues, as a result of their participation in Urban95 seminars (including participant satisfaction).</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285750" indent="-285750" algn="just" rtl="0">
              <a:buFontTx/>
              <a:buChar char="-"/>
            </a:pPr>
            <a:r>
              <a:rPr lang="en-US" sz="1200" u="sng" dirty="0">
                <a:effectLst/>
                <a:latin typeface="Calibri Light" panose="020F0302020204030204" pitchFamily="34" charset="0"/>
                <a:ea typeface="Calibri" panose="020F0502020204030204" pitchFamily="34" charset="0"/>
                <a:cs typeface="Arial" panose="020B0604020202020204" pitchFamily="34" charset="0"/>
              </a:rPr>
              <a:t>Partners onboarding and establishment of collaboration mechanisms (cross-sectoral, multi-partners)</a:t>
            </a:r>
            <a:r>
              <a:rPr lang="en-US" sz="1200" dirty="0">
                <a:effectLst/>
                <a:latin typeface="Calibri Light" panose="020F0302020204030204" pitchFamily="34" charset="0"/>
                <a:ea typeface="Calibri" panose="020F0502020204030204" pitchFamily="34" charset="0"/>
                <a:cs typeface="Arial" panose="020B0604020202020204" pitchFamily="34" charset="0"/>
              </a:rPr>
              <a:t> - Advancing early childhood on the municipal agenda is carried out by Urban95 holding a permanent seat at the decision-making table, the extent of allocated budgets and designated positions, extent of successful partnerships, and the establishment of collaborative mechanisms with and between stakeholders.</a:t>
            </a:r>
            <a:r>
              <a:rPr lang="en-US" sz="1200" dirty="0">
                <a:effectLst/>
                <a:latin typeface="Calibri" panose="020F0502020204030204" pitchFamily="34" charset="0"/>
                <a:ea typeface="Calibri" panose="020F0502020204030204" pitchFamily="34" charset="0"/>
                <a:cs typeface="Arial" panose="020B0604020202020204" pitchFamily="34" charset="0"/>
              </a:rPr>
              <a:t> </a:t>
            </a:r>
          </a:p>
          <a:p>
            <a:pPr marL="285750" indent="-285750" algn="just" rtl="0">
              <a:buFontTx/>
              <a:buChar char="-"/>
            </a:pPr>
            <a:r>
              <a:rPr lang="en-US" sz="1200" u="sng" dirty="0">
                <a:effectLst/>
                <a:latin typeface="Calibri Light" panose="020F0302020204030204" pitchFamily="34" charset="0"/>
                <a:ea typeface="Calibri" panose="020F0502020204030204" pitchFamily="34" charset="0"/>
                <a:cs typeface="Arial" panose="020B0604020202020204" pitchFamily="34" charset="0"/>
              </a:rPr>
              <a:t>Early childhood data and information center, based on Urban95 developed models</a:t>
            </a:r>
            <a:r>
              <a:rPr lang="en-US" sz="1200" dirty="0">
                <a:effectLst/>
                <a:latin typeface="Calibri Light" panose="020F0302020204030204" pitchFamily="34" charset="0"/>
                <a:ea typeface="Calibri" panose="020F0502020204030204" pitchFamily="34" charset="0"/>
                <a:cs typeface="Arial" panose="020B0604020202020204" pitchFamily="34" charset="0"/>
              </a:rPr>
              <a:t> - Ongoing maintenance of a municipal body for collecting and managing information regarding early childhood, sharing professional data (documents, action models, and work plans for policy implementation) with all municipal departments.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just" rtl="0">
              <a:spcBef>
                <a:spcPts val="600"/>
              </a:spcBef>
            </a:pPr>
            <a:r>
              <a:rPr lang="en-US" sz="1200" b="1" i="1" dirty="0">
                <a:effectLst/>
                <a:latin typeface="Calibri Light" panose="020F0302020204030204" pitchFamily="34" charset="0"/>
                <a:ea typeface="Calibri" panose="020F0502020204030204" pitchFamily="34" charset="0"/>
                <a:cs typeface="Arial" panose="020B0604020202020204" pitchFamily="34" charset="0"/>
              </a:rPr>
              <a:t>Mid-Term Evaluation Indicators: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just" rtl="0"/>
            <a:r>
              <a:rPr lang="en-US" sz="1200" dirty="0">
                <a:effectLst/>
                <a:latin typeface="Calibri Light" panose="020F0302020204030204" pitchFamily="34" charset="0"/>
                <a:ea typeface="Calibri" panose="020F0502020204030204" pitchFamily="34" charset="0"/>
                <a:cs typeface="Arial" panose="020B0604020202020204" pitchFamily="34" charset="0"/>
              </a:rPr>
              <a:t>- </a:t>
            </a:r>
            <a:r>
              <a:rPr lang="en-US" sz="1200" u="sng" dirty="0">
                <a:effectLst/>
                <a:latin typeface="Calibri Light" panose="020F0302020204030204" pitchFamily="34" charset="0"/>
                <a:ea typeface="Calibri" panose="020F0502020204030204" pitchFamily="34" charset="0"/>
                <a:cs typeface="Arial" panose="020B0604020202020204" pitchFamily="34" charset="0"/>
              </a:rPr>
              <a:t>Incorporation of Urban95 principles into policies and action models in all departments (sustainability)</a:t>
            </a:r>
            <a:r>
              <a:rPr lang="en-US" sz="1200" dirty="0">
                <a:effectLst/>
                <a:latin typeface="Calibri Light" panose="020F0302020204030204" pitchFamily="34" charset="0"/>
                <a:ea typeface="Calibri" panose="020F0502020204030204" pitchFamily="34" charset="0"/>
                <a:cs typeface="Arial" panose="020B0604020202020204" pitchFamily="34" charset="0"/>
              </a:rPr>
              <a:t> - Extent to which work plans are based on holistic principles benefiting early childhood (pre-set mutual objectives).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just" rtl="0"/>
            <a:r>
              <a:rPr lang="en-US" sz="1200" dirty="0">
                <a:effectLst/>
                <a:latin typeface="Calibri Light" panose="020F0302020204030204" pitchFamily="34" charset="0"/>
                <a:ea typeface="Calibri" panose="020F0502020204030204" pitchFamily="34" charset="0"/>
                <a:cs typeface="Arial" panose="020B0604020202020204" pitchFamily="34" charset="0"/>
              </a:rPr>
              <a:t>- </a:t>
            </a:r>
            <a:r>
              <a:rPr lang="en-US" sz="1200" u="sng" dirty="0">
                <a:effectLst/>
                <a:latin typeface="Calibri Light" panose="020F0302020204030204" pitchFamily="34" charset="0"/>
                <a:ea typeface="Calibri" panose="020F0502020204030204" pitchFamily="34" charset="0"/>
                <a:cs typeface="Arial" panose="020B0604020202020204" pitchFamily="34" charset="0"/>
              </a:rPr>
              <a:t>‘Tel Aviv as a Lighthouse’</a:t>
            </a:r>
            <a:r>
              <a:rPr lang="en-US" sz="1200" dirty="0">
                <a:effectLst/>
                <a:latin typeface="Calibri Light" panose="020F0302020204030204" pitchFamily="34" charset="0"/>
                <a:ea typeface="Calibri" panose="020F0502020204030204" pitchFamily="34" charset="0"/>
                <a:cs typeface="Arial" panose="020B0604020202020204" pitchFamily="34" charset="0"/>
              </a:rPr>
              <a:t>- Extent to which the Information and Data Center, regarding early childhood development, is regularly updated, making it relevant and accessible to internal and external partners.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just" rtl="0">
              <a:spcBef>
                <a:spcPts val="600"/>
              </a:spcBef>
            </a:pPr>
            <a:r>
              <a:rPr lang="en-US" sz="1200" b="1" i="1" dirty="0">
                <a:effectLst/>
                <a:latin typeface="Calibri Light" panose="020F0302020204030204" pitchFamily="34" charset="0"/>
                <a:ea typeface="Calibri" panose="020F0502020204030204" pitchFamily="34" charset="0"/>
                <a:cs typeface="Arial" panose="020B0604020202020204" pitchFamily="34" charset="0"/>
              </a:rPr>
              <a:t>Long Term Evaluation Indicators: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just" rtl="0"/>
            <a:r>
              <a:rPr lang="en-US" sz="1200" dirty="0">
                <a:effectLst/>
                <a:latin typeface="Calibri Light" panose="020F0302020204030204" pitchFamily="34" charset="0"/>
                <a:ea typeface="Calibri" panose="020F0502020204030204" pitchFamily="34" charset="0"/>
                <a:cs typeface="Arial" panose="020B0604020202020204" pitchFamily="34" charset="0"/>
              </a:rPr>
              <a:t>- </a:t>
            </a:r>
            <a:r>
              <a:rPr lang="en-US" sz="1200" u="sng" dirty="0">
                <a:effectLst/>
                <a:latin typeface="Calibri Light" panose="020F0302020204030204" pitchFamily="34" charset="0"/>
                <a:ea typeface="Calibri" panose="020F0502020204030204" pitchFamily="34" charset="0"/>
                <a:cs typeface="Arial" panose="020B0604020202020204" pitchFamily="34" charset="0"/>
              </a:rPr>
              <a:t>Long term &amp; data based urban planning, taking into account early childhood needs</a:t>
            </a:r>
            <a:r>
              <a:rPr lang="en-US" sz="1200" dirty="0">
                <a:effectLst/>
                <a:latin typeface="Calibri Light" panose="020F0302020204030204" pitchFamily="34" charset="0"/>
                <a:ea typeface="Calibri" panose="020F0502020204030204" pitchFamily="34" charset="0"/>
                <a:cs typeface="Arial" panose="020B0604020202020204" pitchFamily="34" charset="0"/>
              </a:rPr>
              <a:t> - Extent to which relevant field-based data and action models are incorporated into long term municipal workplans.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algn="just" rtl="0"/>
            <a:r>
              <a:rPr lang="en-US" sz="1200" dirty="0">
                <a:effectLst/>
                <a:latin typeface="Calibri Light" panose="020F0302020204030204" pitchFamily="34" charset="0"/>
                <a:ea typeface="Calibri" panose="020F0502020204030204" pitchFamily="34" charset="0"/>
                <a:cs typeface="Arial" panose="020B0604020202020204" pitchFamily="34" charset="0"/>
              </a:rPr>
              <a:t>- </a:t>
            </a:r>
            <a:r>
              <a:rPr lang="en-US" sz="1200" u="sng" dirty="0">
                <a:effectLst/>
                <a:latin typeface="Calibri Light" panose="020F0302020204030204" pitchFamily="34" charset="0"/>
                <a:ea typeface="Calibri" panose="020F0502020204030204" pitchFamily="34" charset="0"/>
                <a:cs typeface="Arial" panose="020B0604020202020204" pitchFamily="34" charset="0"/>
              </a:rPr>
              <a:t>Program sustainability (Urban95 as municipal standard)</a:t>
            </a:r>
            <a:r>
              <a:rPr lang="en-US" sz="1200" dirty="0">
                <a:effectLst/>
                <a:latin typeface="Calibri Light" panose="020F0302020204030204" pitchFamily="34" charset="0"/>
                <a:ea typeface="Calibri" panose="020F0502020204030204" pitchFamily="34" charset="0"/>
                <a:cs typeface="Arial" panose="020B0604020202020204" pitchFamily="34" charset="0"/>
              </a:rPr>
              <a:t> - Extent to which Urban95 principles are part of urban policies settings, decision-making processes and early childhood pilot initiatives’ implementations.</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indent="-342900" algn="just" rtl="1" fontAlgn="auto">
              <a:lnSpc>
                <a:spcPts val="1600"/>
              </a:lnSpc>
              <a:spcBef>
                <a:spcPts val="0"/>
              </a:spcBef>
              <a:spcAft>
                <a:spcPts val="0"/>
              </a:spcAft>
              <a:buClrTx/>
              <a:buSzTx/>
              <a:buFont typeface="Arial" panose="020B0604020202020204" pitchFamily="34" charset="0"/>
              <a:buChar char="-"/>
              <a:tabLst>
                <a:tab pos="228600" algn="l"/>
              </a:tabLst>
              <a:defRPr/>
            </a:pPr>
            <a:endParaRPr lang="he-IL" sz="105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87102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2F04ADEB-BDB7-4CC8-A15D-EB62B8AD39F1}"/>
              </a:ext>
            </a:extLst>
          </p:cNvPr>
          <p:cNvSpPr>
            <a:spLocks noGrp="1"/>
          </p:cNvSpPr>
          <p:nvPr>
            <p:ph type="sldNum" sz="quarter" idx="12"/>
          </p:nvPr>
        </p:nvSpPr>
        <p:spPr/>
        <p:txBody>
          <a:bodyPr/>
          <a:lstStyle/>
          <a:p>
            <a:pPr algn="l"/>
            <a:fld id="{F2736200-3204-44C4-A5EC-985817706BA3}" type="slidenum">
              <a:rPr lang="en-US" smtClean="0"/>
              <a:pPr algn="l"/>
              <a:t>16</a:t>
            </a:fld>
            <a:endParaRPr lang="en-US"/>
          </a:p>
        </p:txBody>
      </p:sp>
      <p:sp>
        <p:nvSpPr>
          <p:cNvPr id="5" name="TextBox 4">
            <a:extLst>
              <a:ext uri="{FF2B5EF4-FFF2-40B4-BE49-F238E27FC236}">
                <a16:creationId xmlns="" xmlns:a16="http://schemas.microsoft.com/office/drawing/2014/main" id="{D8628082-3AF0-4124-8DDF-887C234DA15C}"/>
              </a:ext>
            </a:extLst>
          </p:cNvPr>
          <p:cNvSpPr txBox="1"/>
          <p:nvPr/>
        </p:nvSpPr>
        <p:spPr>
          <a:xfrm>
            <a:off x="1" y="0"/>
            <a:ext cx="12192000" cy="400110"/>
          </a:xfrm>
          <a:prstGeom prst="rect">
            <a:avLst/>
          </a:prstGeom>
          <a:solidFill>
            <a:srgbClr val="EC1C3C"/>
          </a:solidFill>
        </p:spPr>
        <p:txBody>
          <a:bodyPr wrap="square" rtlCol="0">
            <a:spAutoFit/>
          </a:bodyPr>
          <a:lstStyle/>
          <a:p>
            <a:r>
              <a:rPr lang="en-US" sz="2000" b="1" dirty="0" smtClean="0">
                <a:solidFill>
                  <a:schemeClr val="bg1"/>
                </a:solidFill>
                <a:latin typeface="Tahoma" pitchFamily="34" charset="0"/>
                <a:ea typeface="Tahoma" pitchFamily="34" charset="0"/>
                <a:cs typeface="Tahoma" pitchFamily="34" charset="0"/>
              </a:rPr>
              <a:t>Session </a:t>
            </a:r>
            <a:r>
              <a:rPr lang="en-US" sz="2000" b="1" dirty="0" err="1" smtClean="0">
                <a:solidFill>
                  <a:schemeClr val="bg1"/>
                </a:solidFill>
                <a:latin typeface="Tahoma" pitchFamily="34" charset="0"/>
                <a:ea typeface="Tahoma" pitchFamily="34" charset="0"/>
                <a:cs typeface="Tahoma" pitchFamily="34" charset="0"/>
              </a:rPr>
              <a:t>Feeback</a:t>
            </a:r>
            <a:r>
              <a:rPr lang="en-US" sz="2000" b="1" dirty="0" smtClean="0">
                <a:solidFill>
                  <a:schemeClr val="bg1"/>
                </a:solidFill>
                <a:latin typeface="Tahoma" pitchFamily="34" charset="0"/>
                <a:ea typeface="Tahoma" pitchFamily="34" charset="0"/>
                <a:cs typeface="Tahoma" pitchFamily="34" charset="0"/>
              </a:rPr>
              <a:t> Questionnaire for Training Participants</a:t>
            </a:r>
            <a:endParaRPr lang="he-IL" sz="2000" b="1" dirty="0">
              <a:solidFill>
                <a:schemeClr val="bg1"/>
              </a:solidFill>
              <a:latin typeface="Tahoma" pitchFamily="34" charset="0"/>
              <a:ea typeface="Tahoma" pitchFamily="34" charset="0"/>
              <a:cs typeface="Tahoma" pitchFamily="34" charset="0"/>
            </a:endParaRPr>
          </a:p>
        </p:txBody>
      </p:sp>
      <p:sp>
        <p:nvSpPr>
          <p:cNvPr id="4" name="TextBox 3"/>
          <p:cNvSpPr txBox="1"/>
          <p:nvPr/>
        </p:nvSpPr>
        <p:spPr>
          <a:xfrm>
            <a:off x="525295" y="6643547"/>
            <a:ext cx="10069978" cy="400110"/>
          </a:xfrm>
          <a:prstGeom prst="rect">
            <a:avLst/>
          </a:prstGeom>
          <a:solidFill>
            <a:schemeClr val="bg1"/>
          </a:solidFill>
        </p:spPr>
        <p:txBody>
          <a:bodyPr wrap="square" rtlCol="1">
            <a:spAutoFit/>
          </a:bodyPr>
          <a:lstStyle/>
          <a:p>
            <a:r>
              <a:rPr lang="en-US" sz="1000" dirty="0" smtClean="0">
                <a:latin typeface="Tahoma" panose="020B0604030504040204" pitchFamily="34" charset="0"/>
                <a:ea typeface="Tahoma" panose="020B0604030504040204" pitchFamily="34" charset="0"/>
                <a:cs typeface="Tahoma" panose="020B0604030504040204" pitchFamily="34" charset="0"/>
              </a:rPr>
              <a:t>The questionnaire was distributed at the end of the final session and included questions from the session summary surveys distributed at previous sessions, and questions for summarizing the entire training.</a:t>
            </a:r>
            <a:endParaRPr lang="he-IL" sz="10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3" name="Table 2">
            <a:extLst>
              <a:ext uri="{FF2B5EF4-FFF2-40B4-BE49-F238E27FC236}">
                <a16:creationId xmlns="" xmlns:a16="http://schemas.microsoft.com/office/drawing/2014/main" id="{CB3BDE1C-A516-40A5-961D-403B39B46FD1}"/>
              </a:ext>
            </a:extLst>
          </p:cNvPr>
          <p:cNvGraphicFramePr>
            <a:graphicFrameLocks noGrp="1"/>
          </p:cNvGraphicFramePr>
          <p:nvPr>
            <p:extLst>
              <p:ext uri="{D42A27DB-BD31-4B8C-83A1-F6EECF244321}">
                <p14:modId xmlns:p14="http://schemas.microsoft.com/office/powerpoint/2010/main" val="1484388490"/>
              </p:ext>
            </p:extLst>
          </p:nvPr>
        </p:nvGraphicFramePr>
        <p:xfrm>
          <a:off x="6801853" y="528442"/>
          <a:ext cx="5249778" cy="5986773"/>
        </p:xfrm>
        <a:graphic>
          <a:graphicData uri="http://schemas.openxmlformats.org/drawingml/2006/table">
            <a:tbl>
              <a:tblPr rtl="1">
                <a:tableStyleId>{5C22544A-7EE6-4342-B048-85BDC9FD1C3A}</a:tableStyleId>
              </a:tblPr>
              <a:tblGrid>
                <a:gridCol w="5249778">
                  <a:extLst>
                    <a:ext uri="{9D8B030D-6E8A-4147-A177-3AD203B41FA5}">
                      <a16:colId xmlns="" xmlns:a16="http://schemas.microsoft.com/office/drawing/2014/main" val="2985656583"/>
                    </a:ext>
                  </a:extLst>
                </a:gridCol>
              </a:tblGrid>
              <a:tr h="100063">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In what capacity did you participate in the training? (You can mark more than one answer) </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1804352356"/>
                  </a:ext>
                </a:extLst>
              </a:tr>
              <a:tr h="100063">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Gender:</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1104109979"/>
                  </a:ext>
                </a:extLst>
              </a:tr>
              <a:tr h="181167">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How much</a:t>
                      </a:r>
                      <a:r>
                        <a:rPr lang="en-GB" sz="1200" u="none" strike="noStrike" baseline="0" dirty="0" smtClean="0">
                          <a:effectLst/>
                          <a:latin typeface="Calibri" panose="020F0502020204030204" pitchFamily="34" charset="0"/>
                          <a:cs typeface="Calibri" panose="020F0502020204030204" pitchFamily="34" charset="0"/>
                        </a:rPr>
                        <a:t> of the session did you participate in?</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1115844585"/>
                  </a:ext>
                </a:extLst>
              </a:tr>
              <a:tr h="100063">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To what</a:t>
                      </a:r>
                      <a:r>
                        <a:rPr lang="en-GB" sz="1200" u="none" strike="noStrike" baseline="0" dirty="0" smtClean="0">
                          <a:effectLst/>
                          <a:latin typeface="Calibri" panose="020F0502020204030204" pitchFamily="34" charset="0"/>
                          <a:cs typeface="Calibri" panose="020F0502020204030204" pitchFamily="34" charset="0"/>
                        </a:rPr>
                        <a:t> extent did the instructors relay the content in a clear and accessible way?</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773047434"/>
                  </a:ext>
                </a:extLst>
              </a:tr>
              <a:tr h="100063">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In the lecture at the start of the session:</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3353738640"/>
                  </a:ext>
                </a:extLst>
              </a:tr>
              <a:tr h="100063">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In the practical workshop:</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1757965803"/>
                  </a:ext>
                </a:extLst>
              </a:tr>
              <a:tr h="100063">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To</a:t>
                      </a:r>
                      <a:r>
                        <a:rPr lang="en-GB" sz="1200" u="none" strike="noStrike" baseline="0" dirty="0" smtClean="0">
                          <a:effectLst/>
                          <a:latin typeface="Calibri" panose="020F0502020204030204" pitchFamily="34" charset="0"/>
                          <a:cs typeface="Calibri" panose="020F0502020204030204" pitchFamily="34" charset="0"/>
                        </a:rPr>
                        <a:t> what extent were the instructors available to answer questions?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4137142725"/>
                  </a:ext>
                </a:extLst>
              </a:tr>
              <a:tr h="100063">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In the lecture at the start of the session:</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4207918492"/>
                  </a:ext>
                </a:extLst>
              </a:tr>
              <a:tr h="100063">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In the practical workshop:</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668993995"/>
                  </a:ext>
                </a:extLst>
              </a:tr>
              <a:tr h="100063">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To what extent did the session provide you with new information that was relevant to your work?</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1394649230"/>
                  </a:ext>
                </a:extLst>
              </a:tr>
              <a:tr h="100063">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To what extent did the session provide</a:t>
                      </a:r>
                      <a:r>
                        <a:rPr lang="en-GB" sz="1200" u="none" strike="noStrike" baseline="0" dirty="0" smtClean="0">
                          <a:effectLst/>
                          <a:latin typeface="Calibri" panose="020F0502020204030204" pitchFamily="34" charset="0"/>
                          <a:cs typeface="Calibri" panose="020F0502020204030204" pitchFamily="34" charset="0"/>
                        </a:rPr>
                        <a:t> you with practices and/or practical tools you can use in your work?</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2834052646"/>
                  </a:ext>
                </a:extLst>
              </a:tr>
              <a:tr h="199029">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What new practices and/or practical tools did you receive from the session?</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2404662658"/>
                  </a:ext>
                </a:extLst>
              </a:tr>
              <a:tr h="181167">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Was the session long enough?</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227725351"/>
                  </a:ext>
                </a:extLst>
              </a:tr>
              <a:tr h="100063">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To what extent was the training format (lecture + practical workshop) successful in </a:t>
                      </a:r>
                      <a:r>
                        <a:rPr lang="en-GB" sz="1200" u="none" strike="noStrike" dirty="0" smtClean="0">
                          <a:effectLst/>
                          <a:latin typeface="Calibri" panose="020F0502020204030204" pitchFamily="34" charset="0"/>
                          <a:cs typeface="Calibri" panose="020F0502020204030204" pitchFamily="34" charset="0"/>
                        </a:rPr>
                        <a:t>your </a:t>
                      </a:r>
                      <a:r>
                        <a:rPr lang="en-GB" sz="1200" u="none" strike="noStrike" dirty="0" smtClean="0">
                          <a:effectLst/>
                          <a:latin typeface="Calibri" panose="020F0502020204030204" pitchFamily="34" charset="0"/>
                          <a:cs typeface="Calibri" panose="020F0502020204030204" pitchFamily="34" charset="0"/>
                        </a:rPr>
                        <a:t>opinion?</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2429748909"/>
                  </a:ext>
                </a:extLst>
              </a:tr>
              <a:tr h="100063">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To what extent did the session meet your expectations?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482437441"/>
                  </a:ext>
                </a:extLst>
              </a:tr>
              <a:tr h="237518">
                <a:tc>
                  <a:txBody>
                    <a:bodyPr/>
                    <a:lstStyle/>
                    <a:p>
                      <a:pPr algn="r" rtl="0"/>
                      <a:endParaRPr lang="he-IL" sz="1200" dirty="0"/>
                    </a:p>
                  </a:txBody>
                  <a:tcPr/>
                </a:tc>
                <a:extLst>
                  <a:ext uri="{0D108BD9-81ED-4DB2-BD59-A6C34878D82A}">
                    <a16:rowId xmlns="" xmlns:a16="http://schemas.microsoft.com/office/drawing/2014/main" val="2389508979"/>
                  </a:ext>
                </a:extLst>
              </a:tr>
              <a:tr h="241333">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Which</a:t>
                      </a:r>
                      <a:r>
                        <a:rPr lang="en-GB" sz="1200" u="none" strike="noStrike" baseline="0" dirty="0" smtClean="0">
                          <a:effectLst/>
                          <a:latin typeface="Calibri" panose="020F0502020204030204" pitchFamily="34" charset="0"/>
                          <a:cs typeface="Calibri" panose="020F0502020204030204" pitchFamily="34" charset="0"/>
                        </a:rPr>
                        <a:t> of the sessions did you participate in? (Multiple choice answers with details and dates)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2922545497"/>
                  </a:ext>
                </a:extLst>
              </a:tr>
              <a:tr h="792824">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What are your takeaways from the session</a:t>
                      </a:r>
                      <a:r>
                        <a:rPr lang="en-GB" sz="1200" u="none" strike="noStrike" baseline="0" dirty="0" smtClean="0">
                          <a:effectLst/>
                          <a:latin typeface="Calibri" panose="020F0502020204030204" pitchFamily="34" charset="0"/>
                          <a:cs typeface="Calibri" panose="020F0502020204030204" pitchFamily="34" charset="0"/>
                        </a:rPr>
                        <a:t> series? What did you gain from participating in the sessions? (You can mark more than one answer)</a:t>
                      </a:r>
                      <a:endParaRPr lang="he-IL" sz="1200" u="none" strike="noStrike" dirty="0">
                        <a:effectLst/>
                        <a:latin typeface="Calibri" panose="020F0502020204030204" pitchFamily="34" charset="0"/>
                        <a:cs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smtClean="0">
                          <a:effectLst/>
                          <a:latin typeface="Calibri" panose="020F0502020204030204" pitchFamily="34" charset="0"/>
                          <a:cs typeface="Calibri" panose="020F0502020204030204" pitchFamily="34" charset="0"/>
                        </a:rPr>
                        <a:t>1) I gained new professional knowledge about my fields</a:t>
                      </a:r>
                      <a:r>
                        <a:rPr lang="en-GB" sz="1200" u="none" strike="noStrike" baseline="0" dirty="0" smtClean="0">
                          <a:effectLst/>
                          <a:latin typeface="Calibri" panose="020F0502020204030204" pitchFamily="34" charset="0"/>
                          <a:cs typeface="Calibri" panose="020F0502020204030204" pitchFamily="34" charset="0"/>
                        </a:rPr>
                        <a:t> of occupation</a:t>
                      </a:r>
                      <a:endParaRPr lang="en-GB" sz="1200" u="none" strike="noStrike" dirty="0" smtClean="0">
                        <a:effectLst/>
                        <a:latin typeface="Calibri" panose="020F0502020204030204" pitchFamily="34" charset="0"/>
                        <a:cs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smtClean="0">
                          <a:effectLst/>
                          <a:latin typeface="Calibri" panose="020F0502020204030204" pitchFamily="34" charset="0"/>
                          <a:cs typeface="Calibri" panose="020F0502020204030204" pitchFamily="34" charset="0"/>
                        </a:rPr>
                        <a:t>2) I gained</a:t>
                      </a:r>
                      <a:r>
                        <a:rPr lang="en-GB" sz="1200" u="none" strike="noStrike" baseline="0" dirty="0" smtClean="0">
                          <a:effectLst/>
                          <a:latin typeface="Calibri" panose="020F0502020204030204" pitchFamily="34" charset="0"/>
                          <a:cs typeface="Calibri" panose="020F0502020204030204" pitchFamily="34" charset="0"/>
                        </a:rPr>
                        <a:t> more in-depth knowledge about the needs of young children and their </a:t>
                      </a:r>
                      <a:r>
                        <a:rPr lang="en-GB" sz="1200" u="none" strike="noStrike" baseline="0" dirty="0" smtClean="0">
                          <a:effectLst/>
                          <a:latin typeface="Calibri" panose="020F0502020204030204" pitchFamily="34" charset="0"/>
                          <a:cs typeface="Calibri" panose="020F0502020204030204" pitchFamily="34" charset="0"/>
                        </a:rPr>
                        <a:t>caregivers</a:t>
                      </a:r>
                      <a:endParaRPr lang="en-GB" sz="1200" u="none" strike="noStrike" dirty="0" smtClean="0">
                        <a:effectLst/>
                        <a:latin typeface="Calibri" panose="020F0502020204030204" pitchFamily="34" charset="0"/>
                        <a:cs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smtClean="0">
                          <a:effectLst/>
                          <a:latin typeface="Calibri" panose="020F0502020204030204" pitchFamily="34" charset="0"/>
                          <a:cs typeface="Calibri" panose="020F0502020204030204" pitchFamily="34" charset="0"/>
                        </a:rPr>
                        <a:t>3) I acquired practical</a:t>
                      </a:r>
                      <a:r>
                        <a:rPr lang="en-GB" sz="1200" u="none" strike="noStrike" baseline="0" dirty="0" smtClean="0">
                          <a:effectLst/>
                          <a:latin typeface="Calibri" panose="020F0502020204030204" pitchFamily="34" charset="0"/>
                          <a:cs typeface="Calibri" panose="020F0502020204030204" pitchFamily="34" charset="0"/>
                        </a:rPr>
                        <a:t> tools I can implement in my work</a:t>
                      </a:r>
                      <a:endParaRPr lang="en-GB" sz="1200" u="none" strike="noStrike" dirty="0" smtClean="0">
                        <a:effectLst/>
                        <a:latin typeface="Calibri" panose="020F0502020204030204" pitchFamily="34" charset="0"/>
                        <a:cs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smtClean="0">
                          <a:effectLst/>
                          <a:latin typeface="Calibri" panose="020F0502020204030204" pitchFamily="34" charset="0"/>
                          <a:cs typeface="Calibri" panose="020F0502020204030204" pitchFamily="34" charset="0"/>
                        </a:rPr>
                        <a:t>4) I was</a:t>
                      </a:r>
                      <a:r>
                        <a:rPr lang="en-GB" sz="1200" u="none" strike="noStrike" baseline="0" dirty="0" smtClean="0">
                          <a:effectLst/>
                          <a:latin typeface="Calibri" panose="020F0502020204030204" pitchFamily="34" charset="0"/>
                          <a:cs typeface="Calibri" panose="020F0502020204030204" pitchFamily="34" charset="0"/>
                        </a:rPr>
                        <a:t> inspired and thought of new actionable ideas </a:t>
                      </a:r>
                      <a:endParaRPr lang="en-GB" sz="1200" u="none" strike="noStrike" dirty="0" smtClean="0">
                        <a:effectLst/>
                        <a:latin typeface="Calibri" panose="020F0502020204030204" pitchFamily="34" charset="0"/>
                        <a:cs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smtClean="0">
                          <a:effectLst/>
                          <a:latin typeface="Calibri" panose="020F0502020204030204" pitchFamily="34" charset="0"/>
                          <a:cs typeface="Calibri" panose="020F0502020204030204" pitchFamily="34" charset="0"/>
                        </a:rPr>
                        <a:t>5) I </a:t>
                      </a:r>
                      <a:r>
                        <a:rPr lang="en-GB" sz="1200" u="none" strike="noStrike" dirty="0" smtClean="0">
                          <a:effectLst/>
                          <a:latin typeface="Calibri" panose="020F0502020204030204" pitchFamily="34" charset="0"/>
                          <a:cs typeface="Calibri" panose="020F0502020204030204" pitchFamily="34" charset="0"/>
                        </a:rPr>
                        <a:t>met </a:t>
                      </a:r>
                      <a:r>
                        <a:rPr lang="en-GB" sz="1200" u="none" strike="noStrike" dirty="0" smtClean="0">
                          <a:effectLst/>
                          <a:latin typeface="Calibri" panose="020F0502020204030204" pitchFamily="34" charset="0"/>
                          <a:cs typeface="Calibri" panose="020F0502020204030204" pitchFamily="34" charset="0"/>
                        </a:rPr>
                        <a:t>with colleagues</a:t>
                      </a:r>
                      <a:r>
                        <a:rPr lang="en-GB" sz="1200" u="none" strike="noStrike" baseline="0" dirty="0" smtClean="0">
                          <a:effectLst/>
                          <a:latin typeface="Calibri" panose="020F0502020204030204" pitchFamily="34" charset="0"/>
                          <a:cs typeface="Calibri" panose="020F0502020204030204" pitchFamily="34" charset="0"/>
                        </a:rPr>
                        <a:t> and learned from them</a:t>
                      </a:r>
                      <a:endParaRPr lang="en-GB" sz="1200" u="none" strike="noStrike" dirty="0" smtClean="0">
                        <a:effectLst/>
                        <a:latin typeface="Calibri" panose="020F0502020204030204" pitchFamily="34" charset="0"/>
                        <a:cs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smtClean="0">
                          <a:effectLst/>
                          <a:latin typeface="Calibri" panose="020F0502020204030204" pitchFamily="34" charset="0"/>
                          <a:cs typeface="Calibri" panose="020F0502020204030204" pitchFamily="34" charset="0"/>
                        </a:rPr>
                        <a:t>6) I made new professional/business/social contacts</a:t>
                      </a: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smtClean="0">
                          <a:effectLst/>
                          <a:latin typeface="Calibri" panose="020F0502020204030204" pitchFamily="34" charset="0"/>
                          <a:cs typeface="Calibri" panose="020F0502020204030204" pitchFamily="34" charset="0"/>
                        </a:rPr>
                        <a:t>7) Other, please specify:</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1662884885"/>
                  </a:ext>
                </a:extLst>
              </a:tr>
            </a:tbl>
          </a:graphicData>
        </a:graphic>
      </p:graphicFrame>
      <p:graphicFrame>
        <p:nvGraphicFramePr>
          <p:cNvPr id="6" name="Table 5">
            <a:extLst>
              <a:ext uri="{FF2B5EF4-FFF2-40B4-BE49-F238E27FC236}">
                <a16:creationId xmlns="" xmlns:a16="http://schemas.microsoft.com/office/drawing/2014/main" id="{513F3242-E845-4A76-A770-B85F08F523D0}"/>
              </a:ext>
            </a:extLst>
          </p:cNvPr>
          <p:cNvGraphicFramePr>
            <a:graphicFrameLocks noGrp="1"/>
          </p:cNvGraphicFramePr>
          <p:nvPr>
            <p:extLst>
              <p:ext uri="{D42A27DB-BD31-4B8C-83A1-F6EECF244321}">
                <p14:modId xmlns:p14="http://schemas.microsoft.com/office/powerpoint/2010/main" val="166703825"/>
              </p:ext>
            </p:extLst>
          </p:nvPr>
        </p:nvGraphicFramePr>
        <p:xfrm>
          <a:off x="385012" y="528444"/>
          <a:ext cx="6216314" cy="6015889"/>
        </p:xfrm>
        <a:graphic>
          <a:graphicData uri="http://schemas.openxmlformats.org/drawingml/2006/table">
            <a:tbl>
              <a:tblPr rtl="1">
                <a:tableStyleId>{5C22544A-7EE6-4342-B048-85BDC9FD1C3A}</a:tableStyleId>
              </a:tblPr>
              <a:tblGrid>
                <a:gridCol w="6216314">
                  <a:extLst>
                    <a:ext uri="{9D8B030D-6E8A-4147-A177-3AD203B41FA5}">
                      <a16:colId xmlns="" xmlns:a16="http://schemas.microsoft.com/office/drawing/2014/main" val="2123395942"/>
                    </a:ext>
                  </a:extLst>
                </a:gridCol>
              </a:tblGrid>
              <a:tr h="946676">
                <a:tc>
                  <a:txBody>
                    <a:bodyPr/>
                    <a:lstStyle/>
                    <a:p>
                      <a:pPr algn="l" rtl="0" fontAlgn="t"/>
                      <a:r>
                        <a:rPr lang="en-US" sz="1200" u="none" strike="noStrike" dirty="0" smtClean="0">
                          <a:effectLst/>
                          <a:latin typeface="Calibri" panose="020F0502020204030204" pitchFamily="34" charset="0"/>
                          <a:cs typeface="Calibri" panose="020F0502020204030204" pitchFamily="34" charset="0"/>
                        </a:rPr>
                        <a:t>To what</a:t>
                      </a:r>
                      <a:r>
                        <a:rPr lang="en-US" sz="1200" u="none" strike="noStrike" baseline="0" dirty="0" smtClean="0">
                          <a:effectLst/>
                          <a:latin typeface="Calibri" panose="020F0502020204030204" pitchFamily="34" charset="0"/>
                          <a:cs typeface="Calibri" panose="020F0502020204030204" pitchFamily="34" charset="0"/>
                        </a:rPr>
                        <a:t> extent did the training contribute to </a:t>
                      </a:r>
                      <a:r>
                        <a:rPr lang="en-US" sz="1200" u="none" strike="noStrike" baseline="0" dirty="0" smtClean="0">
                          <a:effectLst/>
                          <a:latin typeface="Calibri" panose="020F0502020204030204" pitchFamily="34" charset="0"/>
                          <a:cs typeface="Calibri" panose="020F0502020204030204" pitchFamily="34" charset="0"/>
                        </a:rPr>
                        <a:t>your </a:t>
                      </a:r>
                      <a:r>
                        <a:rPr lang="en-US" sz="1200" u="none" strike="noStrike" baseline="0" dirty="0" smtClean="0">
                          <a:effectLst/>
                          <a:latin typeface="Calibri" panose="020F0502020204030204" pitchFamily="34" charset="0"/>
                          <a:cs typeface="Calibri" panose="020F0502020204030204" pitchFamily="34" charset="0"/>
                        </a:rPr>
                        <a:t>understanding of each of the following topics:</a:t>
                      </a:r>
                    </a:p>
                    <a:p>
                      <a:pPr algn="l" rtl="0" fontAlgn="t"/>
                      <a:r>
                        <a:rPr lang="en-US" sz="1200" u="none" strike="noStrike" dirty="0" smtClean="0">
                          <a:effectLst/>
                          <a:latin typeface="Calibri" panose="020F0502020204030204" pitchFamily="34" charset="0"/>
                          <a:cs typeface="Calibri" panose="020F0502020204030204" pitchFamily="34" charset="0"/>
                        </a:rPr>
                        <a:t>1) </a:t>
                      </a:r>
                      <a:r>
                        <a:rPr lang="en-US" sz="1200" u="none" strike="noStrike" dirty="0" smtClean="0">
                          <a:effectLst/>
                          <a:latin typeface="Calibri" panose="020F0502020204030204" pitchFamily="34" charset="0"/>
                          <a:cs typeface="Calibri" panose="020F0502020204030204" pitchFamily="34" charset="0"/>
                        </a:rPr>
                        <a:t>B</a:t>
                      </a:r>
                      <a:r>
                        <a:rPr lang="en-US" sz="1200" u="none" strike="noStrike" baseline="0" dirty="0" smtClean="0">
                          <a:effectLst/>
                          <a:latin typeface="Calibri" panose="020F0502020204030204" pitchFamily="34" charset="0"/>
                          <a:cs typeface="Calibri" panose="020F0502020204030204" pitchFamily="34" charset="0"/>
                        </a:rPr>
                        <a:t>rain development in e</a:t>
                      </a:r>
                      <a:r>
                        <a:rPr lang="en-US" sz="1200" u="none" strike="noStrike" dirty="0" smtClean="0">
                          <a:effectLst/>
                          <a:latin typeface="Calibri" panose="020F0502020204030204" pitchFamily="34" charset="0"/>
                          <a:cs typeface="Calibri" panose="020F0502020204030204" pitchFamily="34" charset="0"/>
                        </a:rPr>
                        <a:t>arly</a:t>
                      </a:r>
                      <a:r>
                        <a:rPr lang="en-US" sz="1200" u="none" strike="noStrike" baseline="0" dirty="0" smtClean="0">
                          <a:effectLst/>
                          <a:latin typeface="Calibri" panose="020F0502020204030204" pitchFamily="34" charset="0"/>
                          <a:cs typeface="Calibri" panose="020F0502020204030204" pitchFamily="34" charset="0"/>
                        </a:rPr>
                        <a:t> childhood</a:t>
                      </a:r>
                      <a:endParaRPr lang="en-US" sz="1200" u="none" strike="noStrike" dirty="0" smtClean="0">
                        <a:effectLst/>
                        <a:latin typeface="Calibri" panose="020F0502020204030204" pitchFamily="34" charset="0"/>
                        <a:cs typeface="Calibri" panose="020F0502020204030204" pitchFamily="34" charset="0"/>
                      </a:endParaRPr>
                    </a:p>
                    <a:p>
                      <a:pPr algn="l" rtl="0" fontAlgn="t"/>
                      <a:r>
                        <a:rPr lang="en-US" sz="1200" u="none" strike="noStrike" dirty="0" smtClean="0">
                          <a:effectLst/>
                          <a:latin typeface="Calibri" panose="020F0502020204030204" pitchFamily="34" charset="0"/>
                          <a:cs typeface="Calibri" panose="020F0502020204030204" pitchFamily="34" charset="0"/>
                        </a:rPr>
                        <a:t>2) How new parents experience their new reality</a:t>
                      </a:r>
                    </a:p>
                    <a:p>
                      <a:pPr algn="l" rtl="0" fontAlgn="t"/>
                      <a:r>
                        <a:rPr lang="en-GB" sz="1200" u="none" strike="noStrike" dirty="0" smtClean="0">
                          <a:effectLst/>
                          <a:latin typeface="Calibri" panose="020F0502020204030204" pitchFamily="34" charset="0"/>
                          <a:cs typeface="Calibri" panose="020F0502020204030204" pitchFamily="34" charset="0"/>
                        </a:rPr>
                        <a:t>3)Using play as a space for dialogue</a:t>
                      </a:r>
                    </a:p>
                    <a:p>
                      <a:pPr algn="l" rtl="0" fontAlgn="t"/>
                      <a:r>
                        <a:rPr lang="en-GB" sz="1200" u="none" strike="noStrike" dirty="0" smtClean="0">
                          <a:effectLst/>
                          <a:latin typeface="Calibri" panose="020F0502020204030204" pitchFamily="34" charset="0"/>
                          <a:cs typeface="Calibri" panose="020F0502020204030204" pitchFamily="34" charset="0"/>
                        </a:rPr>
                        <a:t>4) Group work as a means for promoting the parent-child relationship</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3746316035"/>
                  </a:ext>
                </a:extLst>
              </a:tr>
              <a:tr h="190732">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To what extent did the training provide you with new ideas and content for creating or updating workshops</a:t>
                      </a:r>
                      <a:r>
                        <a:rPr lang="en-GB" sz="1200" u="none" strike="noStrike" baseline="0" dirty="0" smtClean="0">
                          <a:effectLst/>
                          <a:latin typeface="Calibri" panose="020F0502020204030204" pitchFamily="34" charset="0"/>
                          <a:cs typeface="Calibri" panose="020F0502020204030204" pitchFamily="34" charset="0"/>
                        </a:rPr>
                        <a:t> for young children and their caregivers?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4221637238"/>
                  </a:ext>
                </a:extLst>
              </a:tr>
              <a:tr h="190732">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In regard to the </a:t>
                      </a:r>
                      <a:r>
                        <a:rPr lang="en-GB" sz="1200" u="none" strike="noStrike" dirty="0" smtClean="0">
                          <a:effectLst/>
                          <a:latin typeface="Calibri" panose="020F0502020204030204" pitchFamily="34" charset="0"/>
                          <a:cs typeface="Calibri" panose="020F0502020204030204" pitchFamily="34" charset="0"/>
                        </a:rPr>
                        <a:t>lecture</a:t>
                      </a:r>
                      <a:r>
                        <a:rPr lang="en-GB" sz="1200" u="none" strike="noStrike" baseline="0" dirty="0" smtClean="0">
                          <a:effectLst/>
                          <a:latin typeface="Calibri" panose="020F0502020204030204" pitchFamily="34" charset="0"/>
                          <a:cs typeface="Calibri" panose="020F0502020204030204" pitchFamily="34" charset="0"/>
                        </a:rPr>
                        <a:t> series at the start of each session:</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1810549296"/>
                  </a:ext>
                </a:extLst>
              </a:tr>
              <a:tr h="190732">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In regard to </a:t>
                      </a:r>
                      <a:r>
                        <a:rPr lang="en-GB" sz="1200" u="none" strike="noStrike" dirty="0" smtClean="0">
                          <a:effectLst/>
                          <a:latin typeface="Calibri" panose="020F0502020204030204" pitchFamily="34" charset="0"/>
                          <a:cs typeface="Calibri" panose="020F0502020204030204" pitchFamily="34" charset="0"/>
                        </a:rPr>
                        <a:t>the practical workshop series: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1863894897"/>
                  </a:ext>
                </a:extLst>
              </a:tr>
              <a:tr h="190732">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To what extent did the training help</a:t>
                      </a:r>
                      <a:r>
                        <a:rPr lang="en-GB" sz="1200" u="none" strike="noStrike" baseline="0" dirty="0" smtClean="0">
                          <a:effectLst/>
                          <a:latin typeface="Calibri" panose="020F0502020204030204" pitchFamily="34" charset="0"/>
                          <a:cs typeface="Calibri" panose="020F0502020204030204" pitchFamily="34" charset="0"/>
                        </a:rPr>
                        <a:t> you develop facilitation skills and/or </a:t>
                      </a:r>
                      <a:r>
                        <a:rPr lang="en-GB" sz="1200" u="none" strike="noStrike" baseline="0" dirty="0" smtClean="0">
                          <a:effectLst/>
                          <a:latin typeface="Calibri" panose="020F0502020204030204" pitchFamily="34" charset="0"/>
                          <a:cs typeface="Calibri" panose="020F0502020204030204" pitchFamily="34" charset="0"/>
                        </a:rPr>
                        <a:t>improve your </a:t>
                      </a:r>
                      <a:r>
                        <a:rPr lang="en-GB" sz="1200" u="none" strike="noStrike" baseline="0" dirty="0" smtClean="0">
                          <a:effectLst/>
                          <a:latin typeface="Calibri" panose="020F0502020204030204" pitchFamily="34" charset="0"/>
                          <a:cs typeface="Calibri" panose="020F0502020204030204" pitchFamily="34" charset="0"/>
                        </a:rPr>
                        <a:t>general conduct when working with young children and their caregivers?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3892299811"/>
                  </a:ext>
                </a:extLst>
              </a:tr>
              <a:tr h="190732">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In regard to the </a:t>
                      </a:r>
                      <a:r>
                        <a:rPr lang="en-GB" sz="1200" u="none" strike="noStrike" dirty="0" smtClean="0">
                          <a:effectLst/>
                          <a:latin typeface="Calibri" panose="020F0502020204030204" pitchFamily="34" charset="0"/>
                          <a:cs typeface="Calibri" panose="020F0502020204030204" pitchFamily="34" charset="0"/>
                        </a:rPr>
                        <a:t>lecture series at the start</a:t>
                      </a:r>
                      <a:r>
                        <a:rPr lang="en-GB" sz="1200" u="none" strike="noStrike" baseline="0" dirty="0" smtClean="0">
                          <a:effectLst/>
                          <a:latin typeface="Calibri" panose="020F0502020204030204" pitchFamily="34" charset="0"/>
                          <a:cs typeface="Calibri" panose="020F0502020204030204" pitchFamily="34" charset="0"/>
                        </a:rPr>
                        <a:t> of each session:</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2063325894"/>
                  </a:ext>
                </a:extLst>
              </a:tr>
              <a:tr h="190732">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In regard to the </a:t>
                      </a:r>
                      <a:r>
                        <a:rPr lang="en-GB" sz="1200" u="none" strike="noStrike" dirty="0" smtClean="0">
                          <a:effectLst/>
                          <a:latin typeface="Calibri" panose="020F0502020204030204" pitchFamily="34" charset="0"/>
                          <a:cs typeface="Calibri" panose="020F0502020204030204" pitchFamily="34" charset="0"/>
                        </a:rPr>
                        <a:t>practical workshop series: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3637419018"/>
                  </a:ext>
                </a:extLst>
              </a:tr>
              <a:tr h="568704">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Which of the tools and practices you acquired in the training</a:t>
                      </a:r>
                      <a:r>
                        <a:rPr lang="en-GB" sz="1200" u="none" strike="noStrike" baseline="0" dirty="0" smtClean="0">
                          <a:effectLst/>
                          <a:latin typeface="Calibri" panose="020F0502020204030204" pitchFamily="34" charset="0"/>
                          <a:cs typeface="Calibri" panose="020F0502020204030204" pitchFamily="34" charset="0"/>
                        </a:rPr>
                        <a:t> have you actually put into practice? Please provide an example of how you successfully implemented one of these tools or practices.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3623475579"/>
                  </a:ext>
                </a:extLst>
              </a:tr>
              <a:tr h="379718">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To what extent</a:t>
                      </a:r>
                      <a:r>
                        <a:rPr lang="en-GB" sz="1200" u="none" strike="noStrike" baseline="0" dirty="0" smtClean="0">
                          <a:effectLst/>
                          <a:latin typeface="Calibri" panose="020F0502020204030204" pitchFamily="34" charset="0"/>
                          <a:cs typeface="Calibri" panose="020F0502020204030204" pitchFamily="34" charset="0"/>
                        </a:rPr>
                        <a:t> do you think the tools and knowledge you acquired will serve you in your work over the next six months?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1273472664"/>
                  </a:ext>
                </a:extLst>
              </a:tr>
              <a:tr h="190732">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To</a:t>
                      </a:r>
                      <a:r>
                        <a:rPr lang="en-GB" sz="1200" u="none" strike="noStrike" baseline="0" dirty="0" smtClean="0">
                          <a:effectLst/>
                          <a:latin typeface="Calibri" panose="020F0502020204030204" pitchFamily="34" charset="0"/>
                          <a:cs typeface="Calibri" panose="020F0502020204030204" pitchFamily="34" charset="0"/>
                        </a:rPr>
                        <a:t> what extent do you think the training is essential for anyone working with young children and their caregivers?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143329351"/>
                  </a:ext>
                </a:extLst>
              </a:tr>
              <a:tr h="190732">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To what extent did meeting with colleagues contribute to your</a:t>
                      </a:r>
                      <a:r>
                        <a:rPr lang="en-GB" sz="1200" u="none" strike="noStrike" baseline="0" dirty="0" smtClean="0">
                          <a:effectLst/>
                          <a:latin typeface="Calibri" panose="020F0502020204030204" pitchFamily="34" charset="0"/>
                          <a:cs typeface="Calibri" panose="020F0502020204030204" pitchFamily="34" charset="0"/>
                        </a:rPr>
                        <a:t> learning?</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3237544270"/>
                  </a:ext>
                </a:extLst>
              </a:tr>
              <a:tr h="757690">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Do you think the number</a:t>
                      </a:r>
                      <a:r>
                        <a:rPr lang="en-GB" sz="1200" u="none" strike="noStrike" baseline="0" dirty="0" smtClean="0">
                          <a:effectLst/>
                          <a:latin typeface="Calibri" panose="020F0502020204030204" pitchFamily="34" charset="0"/>
                          <a:cs typeface="Calibri" panose="020F0502020204030204" pitchFamily="34" charset="0"/>
                        </a:rPr>
                        <a:t> of training sessions was sufficient?</a:t>
                      </a:r>
                      <a:endParaRPr lang="he-IL" sz="1200" u="none" strike="noStrike" dirty="0">
                        <a:effectLst/>
                        <a:latin typeface="Calibri" panose="020F0502020204030204" pitchFamily="34" charset="0"/>
                        <a:cs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smtClean="0">
                          <a:effectLst/>
                          <a:latin typeface="Calibri" panose="020F0502020204030204" pitchFamily="34" charset="0"/>
                          <a:cs typeface="Calibri" panose="020F0502020204030204" pitchFamily="34" charset="0"/>
                        </a:rPr>
                        <a:t>The training was too short</a:t>
                      </a: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smtClean="0">
                          <a:effectLst/>
                          <a:latin typeface="Calibri" panose="020F0502020204030204" pitchFamily="34" charset="0"/>
                          <a:cs typeface="Calibri" panose="020F0502020204030204" pitchFamily="34" charset="0"/>
                        </a:rPr>
                        <a:t>The</a:t>
                      </a:r>
                      <a:r>
                        <a:rPr lang="en-GB" sz="1200" u="none" strike="noStrike" baseline="0" dirty="0" smtClean="0">
                          <a:effectLst/>
                          <a:latin typeface="Calibri" panose="020F0502020204030204" pitchFamily="34" charset="0"/>
                          <a:cs typeface="Calibri" panose="020F0502020204030204" pitchFamily="34" charset="0"/>
                        </a:rPr>
                        <a:t> training was too long</a:t>
                      </a:r>
                      <a:endParaRPr lang="en-GB" sz="1200" u="none" strike="noStrike" dirty="0" smtClean="0">
                        <a:effectLst/>
                        <a:latin typeface="Calibri" panose="020F0502020204030204" pitchFamily="34" charset="0"/>
                        <a:cs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GB" sz="1200" u="none" strike="noStrike" dirty="0" smtClean="0">
                          <a:effectLst/>
                          <a:latin typeface="Calibri" panose="020F0502020204030204" pitchFamily="34" charset="0"/>
                          <a:cs typeface="Calibri" panose="020F0502020204030204" pitchFamily="34" charset="0"/>
                        </a:rPr>
                        <a:t>The training was just right</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1783526840"/>
                  </a:ext>
                </a:extLst>
              </a:tr>
              <a:tr h="190732">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To what extent </a:t>
                      </a:r>
                      <a:r>
                        <a:rPr lang="en-GB" sz="1200" u="none" strike="noStrike" dirty="0" smtClean="0">
                          <a:effectLst/>
                          <a:latin typeface="Calibri" panose="020F0502020204030204" pitchFamily="34" charset="0"/>
                          <a:cs typeface="Calibri" panose="020F0502020204030204" pitchFamily="34" charset="0"/>
                        </a:rPr>
                        <a:t>did you find </a:t>
                      </a:r>
                      <a:r>
                        <a:rPr lang="en-GB" sz="1200" u="none" strike="noStrike" baseline="0" dirty="0" smtClean="0">
                          <a:effectLst/>
                          <a:latin typeface="Calibri" panose="020F0502020204030204" pitchFamily="34" charset="0"/>
                          <a:cs typeface="Calibri" panose="020F0502020204030204" pitchFamily="34" charset="0"/>
                        </a:rPr>
                        <a:t>the </a:t>
                      </a:r>
                      <a:r>
                        <a:rPr lang="en-GB" sz="1200" u="none" strike="noStrike" baseline="0" dirty="0" smtClean="0">
                          <a:effectLst/>
                          <a:latin typeface="Calibri" panose="020F0502020204030204" pitchFamily="34" charset="0"/>
                          <a:cs typeface="Calibri" panose="020F0502020204030204" pitchFamily="34" charset="0"/>
                        </a:rPr>
                        <a:t>physical conditions and organizational conduct satisfactory?</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2165005068"/>
                  </a:ext>
                </a:extLst>
              </a:tr>
              <a:tr h="190732">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To what extent</a:t>
                      </a:r>
                      <a:r>
                        <a:rPr lang="en-GB" sz="1200" u="none" strike="noStrike" baseline="0" dirty="0" smtClean="0">
                          <a:effectLst/>
                          <a:latin typeface="Calibri" panose="020F0502020204030204" pitchFamily="34" charset="0"/>
                          <a:cs typeface="Calibri" panose="020F0502020204030204" pitchFamily="34" charset="0"/>
                        </a:rPr>
                        <a:t> was </a:t>
                      </a:r>
                      <a:r>
                        <a:rPr lang="en-GB" sz="1200" u="none" strike="noStrike" baseline="0" dirty="0" smtClean="0">
                          <a:effectLst/>
                          <a:latin typeface="Calibri" panose="020F0502020204030204" pitchFamily="34" charset="0"/>
                          <a:cs typeface="Calibri" panose="020F0502020204030204" pitchFamily="34" charset="0"/>
                        </a:rPr>
                        <a:t>the training enjoyable </a:t>
                      </a:r>
                      <a:r>
                        <a:rPr lang="en-GB" sz="1200" u="none" strike="noStrike" baseline="0" dirty="0" smtClean="0">
                          <a:effectLst/>
                          <a:latin typeface="Calibri" panose="020F0502020204030204" pitchFamily="34" charset="0"/>
                          <a:cs typeface="Calibri" panose="020F0502020204030204" pitchFamily="34" charset="0"/>
                        </a:rPr>
                        <a:t>and </a:t>
                      </a:r>
                      <a:r>
                        <a:rPr lang="en-GB" sz="1200" u="none" strike="noStrike" baseline="0" dirty="0" smtClean="0">
                          <a:effectLst/>
                          <a:latin typeface="Calibri" panose="020F0502020204030204" pitchFamily="34" charset="0"/>
                          <a:cs typeface="Calibri" panose="020F0502020204030204" pitchFamily="34" charset="0"/>
                        </a:rPr>
                        <a:t>did it encouraged </a:t>
                      </a:r>
                      <a:r>
                        <a:rPr lang="en-GB" sz="1200" u="none" strike="noStrike" baseline="0" dirty="0" smtClean="0">
                          <a:effectLst/>
                          <a:latin typeface="Calibri" panose="020F0502020204030204" pitchFamily="34" charset="0"/>
                          <a:cs typeface="Calibri" panose="020F0502020204030204" pitchFamily="34" charset="0"/>
                        </a:rPr>
                        <a:t>creativity?</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315319767"/>
                  </a:ext>
                </a:extLst>
              </a:tr>
              <a:tr h="190732">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To what extent did the training meet </a:t>
                      </a:r>
                      <a:r>
                        <a:rPr lang="en-GB" sz="1200" u="none" strike="noStrike" dirty="0" smtClean="0">
                          <a:effectLst/>
                          <a:latin typeface="Calibri" panose="020F0502020204030204" pitchFamily="34" charset="0"/>
                          <a:cs typeface="Calibri" panose="020F0502020204030204" pitchFamily="34" charset="0"/>
                        </a:rPr>
                        <a:t>your </a:t>
                      </a:r>
                      <a:r>
                        <a:rPr lang="en-GB" sz="1200" u="none" strike="noStrike" dirty="0" smtClean="0">
                          <a:effectLst/>
                          <a:latin typeface="Calibri" panose="020F0502020204030204" pitchFamily="34" charset="0"/>
                          <a:cs typeface="Calibri" panose="020F0502020204030204" pitchFamily="34" charset="0"/>
                        </a:rPr>
                        <a:t>expectations?</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2573607601"/>
                  </a:ext>
                </a:extLst>
              </a:tr>
              <a:tr h="190732">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Please tell us more about what you gained from </a:t>
                      </a:r>
                      <a:r>
                        <a:rPr lang="en-GB" sz="1200" u="none" strike="noStrike" dirty="0" smtClean="0">
                          <a:effectLst/>
                          <a:latin typeface="Calibri" panose="020F0502020204030204" pitchFamily="34" charset="0"/>
                          <a:cs typeface="Calibri" panose="020F0502020204030204" pitchFamily="34" charset="0"/>
                        </a:rPr>
                        <a:t>the sessions and </a:t>
                      </a:r>
                      <a:r>
                        <a:rPr lang="en-GB" sz="1200" u="none" strike="noStrike" dirty="0" smtClean="0">
                          <a:effectLst/>
                          <a:latin typeface="Calibri" panose="020F0502020204030204" pitchFamily="34" charset="0"/>
                          <a:cs typeface="Calibri" panose="020F0502020204030204" pitchFamily="34" charset="0"/>
                        </a:rPr>
                        <a:t>what we should</a:t>
                      </a:r>
                      <a:r>
                        <a:rPr lang="en-GB" sz="1200" u="none" strike="noStrike" baseline="0" dirty="0" smtClean="0">
                          <a:effectLst/>
                          <a:latin typeface="Calibri" panose="020F0502020204030204" pitchFamily="34" charset="0"/>
                          <a:cs typeface="Calibri" panose="020F0502020204030204" pitchFamily="34" charset="0"/>
                        </a:rPr>
                        <a:t> </a:t>
                      </a:r>
                      <a:r>
                        <a:rPr lang="en-GB" sz="1200" u="none" strike="noStrike" baseline="0" dirty="0" smtClean="0">
                          <a:effectLst/>
                          <a:latin typeface="Calibri" panose="020F0502020204030204" pitchFamily="34" charset="0"/>
                          <a:cs typeface="Calibri" panose="020F0502020204030204" pitchFamily="34" charset="0"/>
                        </a:rPr>
                        <a:t>preserve; </a:t>
                      </a:r>
                      <a:r>
                        <a:rPr lang="en-GB" sz="1200" u="none" strike="noStrike" baseline="0" dirty="0" smtClean="0">
                          <a:effectLst/>
                          <a:latin typeface="Calibri" panose="020F0502020204030204" pitchFamily="34" charset="0"/>
                          <a:cs typeface="Calibri" panose="020F0502020204030204" pitchFamily="34" charset="0"/>
                        </a:rPr>
                        <a:t>any other insights and thoughts would be most welcome.</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3456369102"/>
                  </a:ext>
                </a:extLst>
              </a:tr>
              <a:tr h="355986">
                <a:tc>
                  <a:txBody>
                    <a:bodyPr/>
                    <a:lstStyle/>
                    <a:p>
                      <a:pPr algn="l" rtl="0" fontAlgn="t"/>
                      <a:r>
                        <a:rPr lang="en-GB" sz="1200" u="none" strike="noStrike" dirty="0" smtClean="0">
                          <a:effectLst/>
                          <a:latin typeface="Calibri" panose="020F0502020204030204" pitchFamily="34" charset="0"/>
                          <a:cs typeface="Calibri" panose="020F0502020204030204" pitchFamily="34" charset="0"/>
                        </a:rPr>
                        <a:t>What additional work tools and/or practices would you like to receive? Please share any suggestions for improvements we could implement in the</a:t>
                      </a:r>
                      <a:r>
                        <a:rPr lang="en-GB" sz="1200" u="none" strike="noStrike" baseline="0" dirty="0" smtClean="0">
                          <a:effectLst/>
                          <a:latin typeface="Calibri" panose="020F0502020204030204" pitchFamily="34" charset="0"/>
                          <a:cs typeface="Calibri" panose="020F0502020204030204" pitchFamily="34" charset="0"/>
                        </a:rPr>
                        <a:t> future.</a:t>
                      </a:r>
                      <a:endParaRPr lang="he-IL" sz="1200" b="0" i="0" u="none" strike="noStrike" dirty="0">
                        <a:solidFill>
                          <a:srgbClr val="000000"/>
                        </a:solidFill>
                        <a:effectLst/>
                        <a:latin typeface="Calibri" panose="020F0502020204030204" pitchFamily="34" charset="0"/>
                        <a:cs typeface="Calibri" panose="020F0502020204030204" pitchFamily="34" charset="0"/>
                      </a:endParaRPr>
                    </a:p>
                  </a:txBody>
                  <a:tcPr marL="1689" marR="1689" marT="1689" marB="0"/>
                </a:tc>
                <a:extLst>
                  <a:ext uri="{0D108BD9-81ED-4DB2-BD59-A6C34878D82A}">
                    <a16:rowId xmlns="" xmlns:a16="http://schemas.microsoft.com/office/drawing/2014/main" val="2504637771"/>
                  </a:ext>
                </a:extLst>
              </a:tr>
            </a:tbl>
          </a:graphicData>
        </a:graphic>
      </p:graphicFrame>
    </p:spTree>
    <p:extLst>
      <p:ext uri="{BB962C8B-B14F-4D97-AF65-F5344CB8AC3E}">
        <p14:creationId xmlns:p14="http://schemas.microsoft.com/office/powerpoint/2010/main" val="1271751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2F04ADEB-BDB7-4CC8-A15D-EB62B8AD39F1}"/>
              </a:ext>
            </a:extLst>
          </p:cNvPr>
          <p:cNvSpPr>
            <a:spLocks noGrp="1"/>
          </p:cNvSpPr>
          <p:nvPr>
            <p:ph type="sldNum" sz="quarter" idx="12"/>
          </p:nvPr>
        </p:nvSpPr>
        <p:spPr/>
        <p:txBody>
          <a:bodyPr/>
          <a:lstStyle/>
          <a:p>
            <a:fld id="{F2736200-3204-44C4-A5EC-985817706BA3}" type="slidenum">
              <a:rPr lang="en-US" smtClean="0"/>
              <a:t>17</a:t>
            </a:fld>
            <a:endParaRPr lang="en-US"/>
          </a:p>
        </p:txBody>
      </p:sp>
      <p:sp>
        <p:nvSpPr>
          <p:cNvPr id="5" name="TextBox 4">
            <a:extLst>
              <a:ext uri="{FF2B5EF4-FFF2-40B4-BE49-F238E27FC236}">
                <a16:creationId xmlns="" xmlns:a16="http://schemas.microsoft.com/office/drawing/2014/main" id="{D8628082-3AF0-4124-8DDF-887C234DA15C}"/>
              </a:ext>
            </a:extLst>
          </p:cNvPr>
          <p:cNvSpPr txBox="1"/>
          <p:nvPr/>
        </p:nvSpPr>
        <p:spPr>
          <a:xfrm>
            <a:off x="1" y="0"/>
            <a:ext cx="12192000" cy="400110"/>
          </a:xfrm>
          <a:prstGeom prst="rect">
            <a:avLst/>
          </a:prstGeom>
          <a:solidFill>
            <a:srgbClr val="EC1C3C"/>
          </a:solidFill>
        </p:spPr>
        <p:txBody>
          <a:bodyPr wrap="square" rtlCol="0">
            <a:spAutoFit/>
          </a:bodyPr>
          <a:lstStyle/>
          <a:p>
            <a:r>
              <a:rPr lang="en-GB" sz="2000" b="1" dirty="0" smtClean="0">
                <a:solidFill>
                  <a:schemeClr val="bg1"/>
                </a:solidFill>
                <a:latin typeface="Tahoma" pitchFamily="34" charset="0"/>
                <a:ea typeface="Tahoma" pitchFamily="34" charset="0"/>
                <a:cs typeface="Tahoma" pitchFamily="34" charset="0"/>
              </a:rPr>
              <a:t>Blueprint for Discussion Groups with Training Participants</a:t>
            </a:r>
            <a:endParaRPr lang="he-IL" sz="2000" b="1" dirty="0">
              <a:solidFill>
                <a:schemeClr val="bg1"/>
              </a:solidFill>
              <a:latin typeface="Tahoma" pitchFamily="34" charset="0"/>
              <a:ea typeface="Tahoma" pitchFamily="34" charset="0"/>
              <a:cs typeface="Tahoma" pitchFamily="34" charset="0"/>
            </a:endParaRPr>
          </a:p>
        </p:txBody>
      </p:sp>
      <p:sp>
        <p:nvSpPr>
          <p:cNvPr id="6" name="Rectangle 1">
            <a:extLst>
              <a:ext uri="{FF2B5EF4-FFF2-40B4-BE49-F238E27FC236}">
                <a16:creationId xmlns="" xmlns:a16="http://schemas.microsoft.com/office/drawing/2014/main" id="{E54F8FBD-70FA-4E8C-9C8A-D8CD4C2D5B98}"/>
              </a:ext>
            </a:extLst>
          </p:cNvPr>
          <p:cNvSpPr>
            <a:spLocks noChangeArrowheads="1"/>
          </p:cNvSpPr>
          <p:nvPr/>
        </p:nvSpPr>
        <p:spPr bwMode="auto">
          <a:xfrm>
            <a:off x="295628" y="-133839"/>
            <a:ext cx="11288932"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eaLnBrk="0" fontAlgn="base" latinLnBrk="0" hangingPunct="0">
              <a:lnSpc>
                <a:spcPct val="150000"/>
              </a:lnSpc>
              <a:spcBef>
                <a:spcPct val="0"/>
              </a:spcBef>
              <a:spcAft>
                <a:spcPct val="0"/>
              </a:spcAft>
              <a:buClrTx/>
              <a:buSzTx/>
              <a:buFontTx/>
              <a:buNone/>
              <a:tabLst/>
            </a:pPr>
            <a:r>
              <a:rPr kumimoji="0" lang="he-IL" altLang="he-IL"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kumimoji="0" lang="en-US" altLang="he-IL"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None/>
              <a:tabLst/>
            </a:pPr>
            <a:r>
              <a:rPr kumimoji="0" lang="en-GB" altLang="he-IL" sz="1200" b="1" i="0" u="sng"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Introduction round and general questions</a:t>
            </a:r>
            <a:r>
              <a:rPr lang="en-GB" altLang="he-IL" sz="1200" b="1" u="sng"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GB" altLang="he-IL" sz="12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GB" altLang="he-IL" sz="12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Each participant </a:t>
            </a:r>
            <a:r>
              <a:rPr lang="en-GB" altLang="he-IL" sz="12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states their name, role + seniority, </a:t>
            </a:r>
            <a:r>
              <a:rPr lang="en-GB" altLang="he-IL" sz="12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and the </a:t>
            </a:r>
            <a:r>
              <a:rPr lang="en-GB" altLang="he-IL" sz="12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sessions they participated </a:t>
            </a:r>
            <a:r>
              <a:rPr lang="en-GB" altLang="he-IL" sz="12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in.</a:t>
            </a:r>
            <a:endParaRPr kumimoji="0" lang="en-US" altLang="he-IL"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Why did you participate in the training? (Personal/professional interest, sent by the organization..) What were you hoping to gain from the sessions? What</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need was it meant to meet? To what extent did it meet your expectations?</a:t>
            </a:r>
            <a:endParaRPr kumimoji="0" lang="en-US" altLang="he-IL"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 were your most significant takeaways from the sessions? What did you gain</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from the sessions?</a:t>
            </a:r>
            <a:b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(New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professional knowledge, expanding existing knowledge, practical tools, motivation and inspiration for action, networking)</a:t>
            </a:r>
            <a:endParaRPr kumimoji="0" lang="en-US" altLang="he-IL"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Please share which tools/practices you received and whether and how </a:t>
            </a: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you’ve </a:t>
            </a: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managed to implement them in</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recent months between the sessions? Please provide examples.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 light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of the gap between sessions – what do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 remember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from the previous sessions and has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anything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changed in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your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workshops?</a:t>
            </a:r>
            <a:endParaRPr kumimoji="0" lang="en-US" altLang="he-IL"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How did participating (the information/tools </a:t>
            </a: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 were </a:t>
            </a: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exposed to) affect </a:t>
            </a: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your attitude </a:t>
            </a: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conduct in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your daily work?</a:t>
            </a:r>
            <a:endParaRPr kumimoji="0" lang="en-US" altLang="he-IL"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lvl="1" algn="l">
              <a:lnSpc>
                <a:spcPct val="150000"/>
              </a:lnSpc>
              <a:buFontTx/>
              <a:buChar char="•"/>
            </a:pP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With </a:t>
            </a: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parents</a:t>
            </a:r>
            <a:endParaRPr kumimoji="0" lang="en-US" altLang="he-IL"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lvl="1" algn="l">
              <a:lnSpc>
                <a:spcPct val="150000"/>
              </a:lnSpc>
              <a:buFontTx/>
              <a:buChar char="•"/>
            </a:pPr>
            <a:r>
              <a:rPr lang="en-GB" altLang="he-IL" sz="12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With</a:t>
            </a: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children</a:t>
            </a:r>
            <a:endParaRPr kumimoji="0" lang="en-US" altLang="he-IL"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lvl="1" algn="l">
              <a:lnSpc>
                <a:spcPct val="150000"/>
              </a:lnSpc>
              <a:buFontTx/>
              <a:buChar char="•"/>
            </a:pP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Working</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with other interfaces – in the field, headquarters</a:t>
            </a:r>
            <a:endParaRPr kumimoji="0" lang="en-US" altLang="he-IL"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2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What</a:t>
            </a:r>
            <a:r>
              <a:rPr kumimoji="0" lang="en-GB" altLang="he-IL" sz="1200" b="0" i="0" u="none" strike="noStrike" cap="none" normalizeH="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do </a:t>
            </a:r>
            <a:r>
              <a:rPr kumimoji="0" lang="en-GB" altLang="he-IL" sz="1200" b="0" i="0" u="none" strike="noStrike" cap="none" normalizeH="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you think </a:t>
            </a:r>
            <a:r>
              <a:rPr kumimoji="0" lang="en-GB" altLang="he-IL" sz="1200" b="0" i="0" u="none" strike="noStrike" cap="none" normalizeH="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of the concept of having an open lecture followed by a group workshop? </a:t>
            </a:r>
            <a:r>
              <a:rPr kumimoji="0" lang="en-GB" altLang="he-IL" sz="1200" b="0" i="0" u="none" strike="noStrike" cap="none" normalizeH="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Did </a:t>
            </a:r>
            <a:r>
              <a:rPr kumimoji="0" lang="en-GB" altLang="he-IL" sz="1200" b="0" i="0" u="none" strike="noStrike" cap="none" normalizeH="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it work for </a:t>
            </a:r>
            <a:r>
              <a:rPr kumimoji="0" lang="en-GB" altLang="he-IL" sz="1200" b="0" i="0" u="none" strike="noStrike" cap="none" normalizeH="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you?</a:t>
            </a:r>
            <a:endParaRPr kumimoji="0" lang="en-US" altLang="he-IL"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first the groups</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were mixed, and at a certain point we decided to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group the participants by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occupation – what do they think about that?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Which way was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more successful and why?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(Address the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pros and cons of each option)</a:t>
            </a:r>
            <a:endParaRPr kumimoji="0" lang="en-US" altLang="he-IL"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 did </a:t>
            </a: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 gain </a:t>
            </a: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from each  of the different parts of the </a:t>
            </a: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training?</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The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lectures and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workshops,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 was the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difference between them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your opinion</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Which was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more beneficial and why?</a:t>
            </a:r>
            <a:endParaRPr kumimoji="0" lang="en-US" altLang="he-IL"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 what extent (if at all) did </a:t>
            </a: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 feel you were</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active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 the sessions, that the sessions encouraged involvement and allowed </a:t>
            </a:r>
            <a:r>
              <a:rPr lang="en-GB" altLang="he-IL" sz="12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you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express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yourself,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ask questions, and practice what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 were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learning?</a:t>
            </a:r>
            <a:endParaRPr kumimoji="0" lang="en-US" altLang="he-IL"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Was there any communication outside</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the sessions? With new/familiar colleagues, with the instructors? (Try to find out if a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community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has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evolved around the training)</a:t>
            </a:r>
            <a:endParaRPr kumimoji="0" lang="en-US" altLang="he-IL"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Can </a:t>
            </a: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 point </a:t>
            </a: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 sessions</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that were more and less successful? What do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you think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caused this?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content: personal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and professional interest, relevance, innovation…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presentation: professional </a:t>
            </a:r>
            <a:r>
              <a:rPr kumimoji="0" lang="en-GB" altLang="he-IL" sz="1200" b="0" i="0" u="none" strike="noStrike" cap="none" normalizeH="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facilitation, group management… mix of participants, other issues)</a:t>
            </a:r>
            <a:endParaRPr kumimoji="0" lang="en-US" altLang="he-IL"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lang="en-GB" altLang="he-IL" sz="12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What more is needed? What types of sessions/information/tools?</a:t>
            </a:r>
            <a:endParaRPr kumimoji="0" lang="en-US" altLang="he-IL"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eaLnBrk="0" fontAlgn="base" latinLnBrk="0" hangingPunct="0">
              <a:lnSpc>
                <a:spcPct val="150000"/>
              </a:lnSpc>
              <a:spcBef>
                <a:spcPct val="0"/>
              </a:spcBef>
              <a:spcAft>
                <a:spcPct val="0"/>
              </a:spcAft>
              <a:buClrTx/>
              <a:buSzTx/>
              <a:buFontTx/>
              <a:buChar char="•"/>
              <a:tabLst/>
            </a:pPr>
            <a:r>
              <a:rPr kumimoji="0" lang="en-GB" altLang="he-IL" sz="12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 should be changed/improved in future training?</a:t>
            </a:r>
            <a:endParaRPr kumimoji="0" lang="he-IL" altLang="he-IL"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17274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t>2</a:t>
            </a:fld>
            <a:endParaRPr lang="en-US" sz="1400" dirty="0"/>
          </a:p>
        </p:txBody>
      </p:sp>
      <p:sp>
        <p:nvSpPr>
          <p:cNvPr id="17" name="TextBox 16"/>
          <p:cNvSpPr txBox="1"/>
          <p:nvPr/>
        </p:nvSpPr>
        <p:spPr>
          <a:xfrm>
            <a:off x="0" y="-9067"/>
            <a:ext cx="12192001" cy="400110"/>
          </a:xfrm>
          <a:prstGeom prst="rect">
            <a:avLst/>
          </a:prstGeom>
          <a:solidFill>
            <a:srgbClr val="EC1C3C"/>
          </a:solidFill>
        </p:spPr>
        <p:txBody>
          <a:bodyPr wrap="square" rtlCol="0">
            <a:spAutoFit/>
          </a:bodyPr>
          <a:lstStyle/>
          <a:p>
            <a:pPr algn="r"/>
            <a:r>
              <a:rPr lang="he-IL" sz="2000" b="1" dirty="0">
                <a:solidFill>
                  <a:schemeClr val="bg1"/>
                </a:solidFill>
                <a:latin typeface="Tahoma" pitchFamily="34" charset="0"/>
                <a:ea typeface="Tahoma" pitchFamily="34" charset="0"/>
                <a:cs typeface="Tahoma" pitchFamily="34" charset="0"/>
              </a:rPr>
              <a:t>צוות המחקר</a:t>
            </a:r>
          </a:p>
        </p:txBody>
      </p:sp>
      <p:sp>
        <p:nvSpPr>
          <p:cNvPr id="9" name="TextBox 8">
            <a:extLst>
              <a:ext uri="{FF2B5EF4-FFF2-40B4-BE49-F238E27FC236}">
                <a16:creationId xmlns="" xmlns:a16="http://schemas.microsoft.com/office/drawing/2014/main" id="{2CD4A68E-38AE-4FDD-AEEC-A127853CE22E}"/>
              </a:ext>
            </a:extLst>
          </p:cNvPr>
          <p:cNvSpPr txBox="1"/>
          <p:nvPr/>
        </p:nvSpPr>
        <p:spPr>
          <a:xfrm>
            <a:off x="4150893" y="3244692"/>
            <a:ext cx="271103" cy="246221"/>
          </a:xfrm>
          <a:prstGeom prst="rect">
            <a:avLst/>
          </a:prstGeom>
          <a:noFill/>
        </p:spPr>
        <p:txBody>
          <a:bodyPr wrap="square" rtlCol="1">
            <a:spAutoFit/>
          </a:bodyPr>
          <a:lstStyle/>
          <a:p>
            <a:pPr algn="r" rtl="1"/>
            <a:r>
              <a:rPr lang="he-IL" sz="1000" dirty="0">
                <a:latin typeface="Tahoma" pitchFamily="34" charset="0"/>
                <a:ea typeface="Tahoma" pitchFamily="34" charset="0"/>
                <a:cs typeface="Tahoma" pitchFamily="34" charset="0"/>
              </a:rPr>
              <a:t>*</a:t>
            </a:r>
          </a:p>
        </p:txBody>
      </p:sp>
      <p:sp>
        <p:nvSpPr>
          <p:cNvPr id="11" name="Rectangle 10">
            <a:extLst>
              <a:ext uri="{FF2B5EF4-FFF2-40B4-BE49-F238E27FC236}">
                <a16:creationId xmlns="" xmlns:a16="http://schemas.microsoft.com/office/drawing/2014/main" id="{705A6F85-CBC1-4C2E-B046-E4A3425664A5}"/>
              </a:ext>
            </a:extLst>
          </p:cNvPr>
          <p:cNvSpPr/>
          <p:nvPr/>
        </p:nvSpPr>
        <p:spPr>
          <a:xfrm>
            <a:off x="3495732" y="3803377"/>
            <a:ext cx="6096000" cy="584775"/>
          </a:xfrm>
          <a:prstGeom prst="rect">
            <a:avLst/>
          </a:prstGeom>
        </p:spPr>
        <p:txBody>
          <a:bodyPr>
            <a:spAutoFit/>
          </a:bodyPr>
          <a:lstStyle/>
          <a:p>
            <a:pPr lvl="0" algn="r">
              <a:defRPr/>
            </a:pPr>
            <a:r>
              <a:rPr lang="he-IL" sz="1600" b="1">
                <a:latin typeface="Tahoma" pitchFamily="34" charset="0"/>
                <a:ea typeface="Tahoma" pitchFamily="34" charset="0"/>
                <a:cs typeface="Tahoma" pitchFamily="34" charset="0"/>
              </a:rPr>
              <a:t>אלונה </a:t>
            </a:r>
            <a:r>
              <a:rPr lang="he-IL" sz="1600" b="1" err="1">
                <a:latin typeface="Tahoma" pitchFamily="34" charset="0"/>
                <a:ea typeface="Tahoma" pitchFamily="34" charset="0"/>
                <a:cs typeface="Tahoma" pitchFamily="34" charset="0"/>
              </a:rPr>
              <a:t>צירולניקוב</a:t>
            </a:r>
            <a:r>
              <a:rPr lang="he-IL" sz="1600" b="1">
                <a:solidFill>
                  <a:srgbClr val="36636F"/>
                </a:solidFill>
                <a:latin typeface="Tahoma" pitchFamily="34" charset="0"/>
                <a:ea typeface="Tahoma" pitchFamily="34" charset="0"/>
                <a:cs typeface="Tahoma" pitchFamily="34" charset="0"/>
              </a:rPr>
              <a:t>  </a:t>
            </a:r>
          </a:p>
          <a:p>
            <a:pPr lvl="0" algn="r" rtl="1">
              <a:defRPr/>
            </a:pPr>
            <a:r>
              <a:rPr lang="he-IL" sz="1600">
                <a:latin typeface="Tahoma" pitchFamily="34" charset="0"/>
                <a:ea typeface="Tahoma" pitchFamily="34" charset="0"/>
                <a:cs typeface="Tahoma" pitchFamily="34" charset="0"/>
              </a:rPr>
              <a:t>חוקרת ומעריכת תוכניות</a:t>
            </a:r>
          </a:p>
        </p:txBody>
      </p:sp>
      <p:pic>
        <p:nvPicPr>
          <p:cNvPr id="12" name="תמונה 18">
            <a:extLst>
              <a:ext uri="{FF2B5EF4-FFF2-40B4-BE49-F238E27FC236}">
                <a16:creationId xmlns="" xmlns:a16="http://schemas.microsoft.com/office/drawing/2014/main" id="{20717E24-CAFA-478F-88AB-2BF394054781}"/>
              </a:ext>
            </a:extLst>
          </p:cNvPr>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9712129" y="3504326"/>
            <a:ext cx="1159617" cy="1329417"/>
          </a:xfrm>
          <a:prstGeom prst="ellipse">
            <a:avLst/>
          </a:prstGeom>
          <a:ln>
            <a:noFill/>
          </a:ln>
          <a:effectLst>
            <a:softEdge rad="112500"/>
          </a:effectLst>
        </p:spPr>
      </p:pic>
      <p:pic>
        <p:nvPicPr>
          <p:cNvPr id="13" name="תמונה 18">
            <a:extLst>
              <a:ext uri="{FF2B5EF4-FFF2-40B4-BE49-F238E27FC236}">
                <a16:creationId xmlns="" xmlns:a16="http://schemas.microsoft.com/office/drawing/2014/main" id="{0B38654C-0110-4248-A753-34D79D010FA3}"/>
              </a:ext>
            </a:extLst>
          </p:cNvPr>
          <p:cNvPicPr>
            <a:picLocks noChangeAspect="1"/>
          </p:cNvPicPr>
          <p:nvPr/>
        </p:nvPicPr>
        <p:blipFill rotWithShape="1">
          <a:blip r:embed="rId5" cstate="print">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val="0"/>
              </a:ext>
            </a:extLst>
          </a:blip>
          <a:srcRect t="-1" b="24513"/>
          <a:stretch/>
        </p:blipFill>
        <p:spPr>
          <a:xfrm>
            <a:off x="4334633" y="3504326"/>
            <a:ext cx="1205555" cy="1259217"/>
          </a:xfrm>
          <a:prstGeom prst="ellipse">
            <a:avLst/>
          </a:prstGeom>
          <a:ln>
            <a:noFill/>
          </a:ln>
          <a:effectLst>
            <a:softEdge rad="112500"/>
          </a:effectLst>
        </p:spPr>
      </p:pic>
      <p:sp>
        <p:nvSpPr>
          <p:cNvPr id="14" name="Rectangle 13">
            <a:extLst>
              <a:ext uri="{FF2B5EF4-FFF2-40B4-BE49-F238E27FC236}">
                <a16:creationId xmlns="" xmlns:a16="http://schemas.microsoft.com/office/drawing/2014/main" id="{C1F09A3E-8BEC-4F41-BCD4-F25A988C1DF6}"/>
              </a:ext>
            </a:extLst>
          </p:cNvPr>
          <p:cNvSpPr/>
          <p:nvPr/>
        </p:nvSpPr>
        <p:spPr>
          <a:xfrm>
            <a:off x="367907" y="3768278"/>
            <a:ext cx="3922754" cy="584775"/>
          </a:xfrm>
          <a:prstGeom prst="rect">
            <a:avLst/>
          </a:prstGeom>
        </p:spPr>
        <p:txBody>
          <a:bodyPr wrap="square">
            <a:spAutoFit/>
          </a:bodyPr>
          <a:lstStyle/>
          <a:p>
            <a:pPr lvl="0" algn="r">
              <a:defRPr/>
            </a:pPr>
            <a:r>
              <a:rPr lang="he-IL" sz="1600" b="1" dirty="0">
                <a:latin typeface="Tahoma" pitchFamily="34" charset="0"/>
                <a:ea typeface="Tahoma" pitchFamily="34" charset="0"/>
                <a:cs typeface="Tahoma" pitchFamily="34" charset="0"/>
              </a:rPr>
              <a:t>ד"ר טל משען שפיגל </a:t>
            </a:r>
          </a:p>
          <a:p>
            <a:pPr lvl="0" algn="r">
              <a:defRPr/>
            </a:pPr>
            <a:r>
              <a:rPr lang="he-IL" sz="1600" dirty="0">
                <a:latin typeface="Tahoma" pitchFamily="34" charset="0"/>
                <a:ea typeface="Tahoma" pitchFamily="34" charset="0"/>
                <a:cs typeface="Tahoma" pitchFamily="34" charset="0"/>
              </a:rPr>
              <a:t>מנהלת היחידה להערכת תוכניות במטח</a:t>
            </a:r>
            <a:r>
              <a:rPr lang="he-IL" sz="1600" dirty="0">
                <a:solidFill>
                  <a:srgbClr val="36636F"/>
                </a:solidFill>
                <a:latin typeface="Tahoma" pitchFamily="34" charset="0"/>
                <a:ea typeface="Tahoma" pitchFamily="34" charset="0"/>
                <a:cs typeface="Tahoma" pitchFamily="34" charset="0"/>
              </a:rPr>
              <a:t> </a:t>
            </a:r>
            <a:endParaRPr lang="en-US" sz="1600" dirty="0">
              <a:solidFill>
                <a:srgbClr val="36636F"/>
              </a:solidFill>
              <a:latin typeface="Tahoma" pitchFamily="34" charset="0"/>
              <a:ea typeface="Tahoma" pitchFamily="34" charset="0"/>
              <a:cs typeface="Tahoma" pitchFamily="34" charset="0"/>
            </a:endParaRPr>
          </a:p>
        </p:txBody>
      </p:sp>
      <p:pic>
        <p:nvPicPr>
          <p:cNvPr id="15" name="תמונה 3">
            <a:extLst>
              <a:ext uri="{FF2B5EF4-FFF2-40B4-BE49-F238E27FC236}">
                <a16:creationId xmlns="" xmlns:a16="http://schemas.microsoft.com/office/drawing/2014/main" id="{31BE9233-1D8A-4FCC-B97E-C334C54833A5}"/>
              </a:ext>
            </a:extLst>
          </p:cNvPr>
          <p:cNvPicPr>
            <a:picLocks noChangeAspect="1"/>
          </p:cNvPicPr>
          <p:nvPr/>
        </p:nvPicPr>
        <p:blipFill rotWithShape="1">
          <a:blip r:embed="rId7">
            <a:extLst>
              <a:ext uri="{BEBA8EAE-BF5A-486C-A8C5-ECC9F3942E4B}">
                <a14:imgProps xmlns:a14="http://schemas.microsoft.com/office/drawing/2010/main">
                  <a14:imgLayer r:embed="rId8">
                    <a14:imgEffect>
                      <a14:saturation sat="0"/>
                    </a14:imgEffect>
                  </a14:imgLayer>
                </a14:imgProps>
              </a:ext>
              <a:ext uri="{28A0092B-C50C-407E-A947-70E740481C1C}">
                <a14:useLocalDpi xmlns:a14="http://schemas.microsoft.com/office/drawing/2010/main" val="0"/>
              </a:ext>
            </a:extLst>
          </a:blip>
          <a:srcRect t="17863" r="7690"/>
          <a:stretch/>
        </p:blipFill>
        <p:spPr>
          <a:xfrm>
            <a:off x="9663693" y="1573841"/>
            <a:ext cx="1208053" cy="1285478"/>
          </a:xfrm>
          <a:prstGeom prst="ellipse">
            <a:avLst/>
          </a:prstGeom>
          <a:ln>
            <a:noFill/>
          </a:ln>
          <a:effectLst>
            <a:softEdge rad="112500"/>
          </a:effectLst>
        </p:spPr>
      </p:pic>
      <p:sp>
        <p:nvSpPr>
          <p:cNvPr id="16" name="Rectangle 19">
            <a:extLst>
              <a:ext uri="{FF2B5EF4-FFF2-40B4-BE49-F238E27FC236}">
                <a16:creationId xmlns="" xmlns:a16="http://schemas.microsoft.com/office/drawing/2014/main" id="{1B3334A8-D138-4D8A-AD50-BD3761508258}"/>
              </a:ext>
            </a:extLst>
          </p:cNvPr>
          <p:cNvSpPr/>
          <p:nvPr/>
        </p:nvSpPr>
        <p:spPr>
          <a:xfrm>
            <a:off x="5612149" y="1907245"/>
            <a:ext cx="3921915" cy="584775"/>
          </a:xfrm>
          <a:prstGeom prst="rect">
            <a:avLst/>
          </a:prstGeom>
        </p:spPr>
        <p:txBody>
          <a:bodyPr wrap="square">
            <a:spAutoFit/>
          </a:bodyPr>
          <a:lstStyle/>
          <a:p>
            <a:pPr lvl="0" algn="r">
              <a:defRPr/>
            </a:pPr>
            <a:r>
              <a:rPr lang="he-IL" sz="1600" b="1">
                <a:latin typeface="Tahoma" pitchFamily="34" charset="0"/>
                <a:ea typeface="Tahoma" pitchFamily="34" charset="0"/>
                <a:cs typeface="Tahoma" pitchFamily="34" charset="0"/>
              </a:rPr>
              <a:t>שרון ברנד מרטין</a:t>
            </a:r>
          </a:p>
          <a:p>
            <a:pPr lvl="0" algn="r">
              <a:defRPr/>
            </a:pPr>
            <a:r>
              <a:rPr lang="he-IL" sz="1600">
                <a:latin typeface="Tahoma" pitchFamily="34" charset="0"/>
                <a:ea typeface="Tahoma" pitchFamily="34" charset="0"/>
                <a:cs typeface="Tahoma" pitchFamily="34" charset="0"/>
              </a:rPr>
              <a:t>חוקרת ומעריכת תוכניות</a:t>
            </a:r>
            <a:endParaRPr lang="en-US" sz="1600">
              <a:latin typeface="Tahoma" pitchFamily="34" charset="0"/>
              <a:ea typeface="Tahoma" pitchFamily="34" charset="0"/>
              <a:cs typeface="Tahoma" pitchFamily="34" charset="0"/>
            </a:endParaRPr>
          </a:p>
        </p:txBody>
      </p:sp>
      <p:sp>
        <p:nvSpPr>
          <p:cNvPr id="18" name="TextBox 17">
            <a:extLst>
              <a:ext uri="{FF2B5EF4-FFF2-40B4-BE49-F238E27FC236}">
                <a16:creationId xmlns="" xmlns:a16="http://schemas.microsoft.com/office/drawing/2014/main" id="{3A97D23A-F339-437A-BAF7-D90B98E0C34E}"/>
              </a:ext>
            </a:extLst>
          </p:cNvPr>
          <p:cNvSpPr txBox="1"/>
          <p:nvPr/>
        </p:nvSpPr>
        <p:spPr>
          <a:xfrm>
            <a:off x="1178103" y="1926136"/>
            <a:ext cx="2941831" cy="584775"/>
          </a:xfrm>
          <a:prstGeom prst="rect">
            <a:avLst/>
          </a:prstGeom>
        </p:spPr>
        <p:txBody>
          <a:bodyPr wrap="square">
            <a:spAutoFit/>
          </a:bodyPr>
          <a:lstStyle>
            <a:defPPr>
              <a:defRPr lang="en-US"/>
            </a:defPPr>
            <a:lvl1pPr lvl="0" algn="r">
              <a:defRPr sz="1600" b="1">
                <a:latin typeface="Tahoma" pitchFamily="34" charset="0"/>
                <a:ea typeface="Tahoma" pitchFamily="34" charset="0"/>
                <a:cs typeface="Tahoma" pitchFamily="34" charset="0"/>
              </a:defRPr>
            </a:lvl1pPr>
          </a:lstStyle>
          <a:p>
            <a:r>
              <a:rPr lang="he-IL" dirty="0" err="1"/>
              <a:t>נואית</a:t>
            </a:r>
            <a:r>
              <a:rPr lang="he-IL" dirty="0"/>
              <a:t> קדוש</a:t>
            </a:r>
          </a:p>
          <a:p>
            <a:r>
              <a:rPr lang="he-IL" b="0" dirty="0"/>
              <a:t>רכזת תפעול מחקרי הערכה</a:t>
            </a:r>
          </a:p>
        </p:txBody>
      </p:sp>
      <p:pic>
        <p:nvPicPr>
          <p:cNvPr id="19" name="Picture 2">
            <a:extLst>
              <a:ext uri="{FF2B5EF4-FFF2-40B4-BE49-F238E27FC236}">
                <a16:creationId xmlns="" xmlns:a16="http://schemas.microsoft.com/office/drawing/2014/main" id="{ADC9DA26-37C0-4AE3-90EF-421CD108759D}"/>
              </a:ext>
            </a:extLst>
          </p:cNvPr>
          <p:cNvPicPr>
            <a:picLocks noChangeAspect="1" noChangeArrowheads="1"/>
          </p:cNvPicPr>
          <p:nvPr/>
        </p:nvPicPr>
        <p:blipFill>
          <a:blip r:embed="rId9">
            <a:extLst>
              <a:ext uri="{BEBA8EAE-BF5A-486C-A8C5-ECC9F3942E4B}">
                <a14:imgProps xmlns:a14="http://schemas.microsoft.com/office/drawing/2010/main">
                  <a14:imgLayer r:embed="rId10">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4177595" y="1626248"/>
            <a:ext cx="1304925" cy="1304925"/>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924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t>3</a:t>
            </a:fld>
            <a:endParaRPr lang="en-US" sz="1400" dirty="0"/>
          </a:p>
        </p:txBody>
      </p:sp>
      <p:sp>
        <p:nvSpPr>
          <p:cNvPr id="17" name="TextBox 16"/>
          <p:cNvSpPr txBox="1"/>
          <p:nvPr/>
        </p:nvSpPr>
        <p:spPr>
          <a:xfrm>
            <a:off x="0" y="-9067"/>
            <a:ext cx="12192001" cy="400110"/>
          </a:xfrm>
          <a:prstGeom prst="rect">
            <a:avLst/>
          </a:prstGeom>
          <a:solidFill>
            <a:srgbClr val="EC1C3C"/>
          </a:solidFill>
        </p:spPr>
        <p:txBody>
          <a:bodyPr wrap="square" rtlCol="0">
            <a:spAutoFit/>
          </a:bodyPr>
          <a:lstStyle/>
          <a:p>
            <a:pPr algn="r" rtl="1"/>
            <a:r>
              <a:rPr lang="he-IL" sz="2000" b="1" dirty="0">
                <a:solidFill>
                  <a:schemeClr val="bg1"/>
                </a:solidFill>
                <a:latin typeface="Tahoma" pitchFamily="34" charset="0"/>
                <a:ea typeface="Tahoma" pitchFamily="34" charset="0"/>
                <a:cs typeface="Tahoma" pitchFamily="34" charset="0"/>
              </a:rPr>
              <a:t>תוכן העניינים</a:t>
            </a:r>
          </a:p>
        </p:txBody>
      </p:sp>
      <p:sp>
        <p:nvSpPr>
          <p:cNvPr id="9" name="TextBox 8">
            <a:extLst>
              <a:ext uri="{FF2B5EF4-FFF2-40B4-BE49-F238E27FC236}">
                <a16:creationId xmlns="" xmlns:a16="http://schemas.microsoft.com/office/drawing/2014/main" id="{2CD4A68E-38AE-4FDD-AEEC-A127853CE22E}"/>
              </a:ext>
            </a:extLst>
          </p:cNvPr>
          <p:cNvSpPr txBox="1"/>
          <p:nvPr/>
        </p:nvSpPr>
        <p:spPr>
          <a:xfrm>
            <a:off x="4150893" y="3244692"/>
            <a:ext cx="271103" cy="246221"/>
          </a:xfrm>
          <a:prstGeom prst="rect">
            <a:avLst/>
          </a:prstGeom>
          <a:noFill/>
        </p:spPr>
        <p:txBody>
          <a:bodyPr wrap="square" rtlCol="1">
            <a:spAutoFit/>
          </a:bodyPr>
          <a:lstStyle/>
          <a:p>
            <a:pPr algn="r" rtl="1"/>
            <a:r>
              <a:rPr lang="he-IL" sz="1000" dirty="0">
                <a:latin typeface="Tahoma" pitchFamily="34" charset="0"/>
                <a:ea typeface="Tahoma" pitchFamily="34" charset="0"/>
                <a:cs typeface="Tahoma" pitchFamily="34" charset="0"/>
              </a:rPr>
              <a:t>*</a:t>
            </a:r>
          </a:p>
        </p:txBody>
      </p:sp>
      <p:graphicFrame>
        <p:nvGraphicFramePr>
          <p:cNvPr id="10" name="טבלה 3">
            <a:extLst>
              <a:ext uri="{FF2B5EF4-FFF2-40B4-BE49-F238E27FC236}">
                <a16:creationId xmlns="" xmlns:a16="http://schemas.microsoft.com/office/drawing/2014/main" id="{4030F193-11EF-401E-82E8-C8EA740187FB}"/>
              </a:ext>
            </a:extLst>
          </p:cNvPr>
          <p:cNvGraphicFramePr>
            <a:graphicFrameLocks noGrp="1"/>
          </p:cNvGraphicFramePr>
          <p:nvPr/>
        </p:nvGraphicFramePr>
        <p:xfrm>
          <a:off x="3271982" y="1318317"/>
          <a:ext cx="7663782" cy="3751361"/>
        </p:xfrm>
        <a:graphic>
          <a:graphicData uri="http://schemas.openxmlformats.org/drawingml/2006/table">
            <a:tbl>
              <a:tblPr rtl="1" firstRow="1" bandRow="1">
                <a:tableStyleId>{2D5ABB26-0587-4C30-8999-92F81FD0307C}</a:tableStyleId>
              </a:tblPr>
              <a:tblGrid>
                <a:gridCol w="6665182">
                  <a:extLst>
                    <a:ext uri="{9D8B030D-6E8A-4147-A177-3AD203B41FA5}">
                      <a16:colId xmlns="" xmlns:a16="http://schemas.microsoft.com/office/drawing/2014/main" val="3471558985"/>
                    </a:ext>
                  </a:extLst>
                </a:gridCol>
                <a:gridCol w="998600">
                  <a:extLst>
                    <a:ext uri="{9D8B030D-6E8A-4147-A177-3AD203B41FA5}">
                      <a16:colId xmlns="" xmlns:a16="http://schemas.microsoft.com/office/drawing/2014/main" val="2516456985"/>
                    </a:ext>
                  </a:extLst>
                </a:gridCol>
              </a:tblGrid>
              <a:tr h="330176">
                <a:tc>
                  <a:txBody>
                    <a:bodyPr/>
                    <a:lstStyle/>
                    <a:p>
                      <a:pPr algn="r" rtl="1">
                        <a:lnSpc>
                          <a:spcPct val="150000"/>
                        </a:lnSpc>
                      </a:pPr>
                      <a:r>
                        <a:rPr lang="he-IL" sz="1400" b="0" kern="1200" dirty="0">
                          <a:solidFill>
                            <a:schemeClr val="tx1"/>
                          </a:solidFill>
                          <a:latin typeface="Tahoma"/>
                          <a:ea typeface="Tahoma"/>
                          <a:cs typeface="Tahoma"/>
                        </a:rPr>
                        <a:t>רקע............................................................................................................</a:t>
                      </a:r>
                      <a:endParaRPr lang="he-IL" sz="1400" b="0" dirty="0">
                        <a:latin typeface="Tahoma"/>
                        <a:ea typeface="Tahoma"/>
                        <a:cs typeface="Tahom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a:lnSpc>
                          <a:spcPct val="150000"/>
                        </a:lnSpc>
                      </a:pPr>
                      <a:r>
                        <a:rPr lang="en-US" sz="1400" b="0">
                          <a:latin typeface="Tahoma"/>
                          <a:ea typeface="Tahoma"/>
                          <a:cs typeface="Tahoma"/>
                        </a:rPr>
                        <a:t>4</a:t>
                      </a:r>
                      <a:endParaRPr lang="he-IL" sz="1400" b="0">
                        <a:latin typeface="Tahoma"/>
                        <a:ea typeface="Tahoma"/>
                        <a:cs typeface="Tahom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49452756"/>
                  </a:ext>
                </a:extLst>
              </a:tr>
              <a:tr h="330176">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he-IL" sz="1400" b="0" kern="1200">
                          <a:solidFill>
                            <a:schemeClr val="tx1"/>
                          </a:solidFill>
                          <a:latin typeface="Tahoma"/>
                          <a:ea typeface="Tahoma"/>
                          <a:cs typeface="Tahoma"/>
                        </a:rPr>
                        <a:t>מערך המחקר – פעולות הערכה שבוצעו עבור מערך ההכשרה.......................</a:t>
                      </a:r>
                      <a:endParaRPr lang="en-US" sz="1400" b="0" kern="1200">
                        <a:solidFill>
                          <a:schemeClr val="tx1"/>
                        </a:solidFill>
                        <a:latin typeface="Tahoma"/>
                        <a:ea typeface="Tahoma"/>
                        <a:cs typeface="Tahom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a:lnSpc>
                          <a:spcPct val="150000"/>
                        </a:lnSpc>
                      </a:pPr>
                      <a:r>
                        <a:rPr lang="he-IL" sz="1400" b="0">
                          <a:latin typeface="Tahoma"/>
                          <a:ea typeface="Tahoma"/>
                          <a:cs typeface="Tahoma"/>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441269790"/>
                  </a:ext>
                </a:extLst>
              </a:tr>
              <a:tr h="459521">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he-IL" sz="1400" b="0" kern="1200" dirty="0">
                          <a:solidFill>
                            <a:schemeClr val="tx1"/>
                          </a:solidFill>
                          <a:latin typeface="Tahoma"/>
                          <a:ea typeface="Tahoma"/>
                          <a:cs typeface="Tahoma"/>
                        </a:rPr>
                        <a:t>ממצאי משובי מפגשים – דיווח ביניים לדוגמה................................................</a:t>
                      </a:r>
                      <a:endParaRPr lang="en-US" sz="1400" b="0" kern="1200" dirty="0">
                        <a:solidFill>
                          <a:schemeClr val="tx1"/>
                        </a:solidFill>
                        <a:latin typeface="Tahoma"/>
                        <a:ea typeface="Tahoma"/>
                        <a:cs typeface="Tahom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a:lnSpc>
                          <a:spcPct val="150000"/>
                        </a:lnSpc>
                      </a:pPr>
                      <a:r>
                        <a:rPr lang="he-IL" sz="1400" b="0">
                          <a:solidFill>
                            <a:schemeClr val="tx1"/>
                          </a:solidFill>
                          <a:latin typeface="Tahoma"/>
                          <a:ea typeface="Tahoma"/>
                          <a:cs typeface="Tahoma"/>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106394090"/>
                  </a:ext>
                </a:extLst>
              </a:tr>
              <a:tr h="0">
                <a:tc>
                  <a:txBody>
                    <a:bodyPr/>
                    <a:lstStyle/>
                    <a:p>
                      <a:pPr algn="r" rtl="1"/>
                      <a:r>
                        <a:rPr lang="he-IL" sz="1400" b="0" kern="1200" dirty="0">
                          <a:solidFill>
                            <a:schemeClr val="tx1"/>
                          </a:solidFill>
                          <a:latin typeface="Tahoma"/>
                          <a:ea typeface="Tahoma"/>
                          <a:cs typeface="Tahoma"/>
                        </a:rPr>
                        <a:t>דמוגרפיה – משתתפי ההכשרה ומשיבי הסקרים............................................</a:t>
                      </a:r>
                      <a:endParaRPr lang="en-US" sz="1400" b="0" kern="1200" dirty="0">
                        <a:solidFill>
                          <a:schemeClr val="tx1"/>
                        </a:solidFill>
                        <a:latin typeface="Tahoma"/>
                        <a:ea typeface="Tahoma"/>
                        <a:cs typeface="Tahom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a:lnSpc>
                          <a:spcPct val="150000"/>
                        </a:lnSpc>
                      </a:pPr>
                      <a:r>
                        <a:rPr lang="he-IL" sz="1400" b="0">
                          <a:latin typeface="Tahoma"/>
                          <a:ea typeface="Tahoma"/>
                          <a:cs typeface="Tahoma"/>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623656617"/>
                  </a:ext>
                </a:extLst>
              </a:tr>
              <a:tr h="0">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he-IL" sz="1400" b="0" kern="1200" baseline="0" dirty="0">
                          <a:solidFill>
                            <a:schemeClr val="tx1"/>
                          </a:solidFill>
                          <a:latin typeface="Tahoma"/>
                          <a:ea typeface="Tahoma"/>
                          <a:cs typeface="Tahoma"/>
                        </a:rPr>
                        <a:t>הכשרה משולבת למידה והתנסות.................................................................</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a:lnSpc>
                          <a:spcPct val="150000"/>
                        </a:lnSpc>
                      </a:pPr>
                      <a:r>
                        <a:rPr lang="he-IL" sz="1400" b="0">
                          <a:latin typeface="Tahoma"/>
                          <a:ea typeface="Tahoma"/>
                          <a:cs typeface="Tahoma"/>
                        </a:rPr>
                        <a:t>9-8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34199321"/>
                  </a:ext>
                </a:extLst>
              </a:tr>
              <a:tr h="330176">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he-IL" sz="1400" b="0" kern="1200" baseline="0">
                          <a:solidFill>
                            <a:schemeClr val="tx1"/>
                          </a:solidFill>
                          <a:latin typeface="Tahoma"/>
                          <a:ea typeface="Tahoma"/>
                          <a:cs typeface="Tahoma"/>
                        </a:rPr>
                        <a:t>תמהיל המשתתפים – יישור קו כלל עירוני.....................................................</a:t>
                      </a:r>
                      <a:endParaRPr lang="en-US" sz="1400" b="0" kern="1200" baseline="0">
                        <a:solidFill>
                          <a:schemeClr val="tx1"/>
                        </a:solidFill>
                        <a:latin typeface="Tahoma"/>
                        <a:ea typeface="Tahoma"/>
                        <a:cs typeface="Tahom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a:lnSpc>
                          <a:spcPct val="150000"/>
                        </a:lnSpc>
                      </a:pPr>
                      <a:r>
                        <a:rPr lang="he-IL" sz="1400" b="0">
                          <a:latin typeface="Tahoma"/>
                          <a:ea typeface="Tahoma"/>
                          <a:cs typeface="Tahoma"/>
                        </a:rPr>
                        <a:t>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77330963"/>
                  </a:ext>
                </a:extLst>
              </a:tr>
              <a:tr h="330176">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he-IL" sz="1400" b="0" kern="1200" baseline="0">
                          <a:solidFill>
                            <a:schemeClr val="tx1"/>
                          </a:solidFill>
                          <a:latin typeface="Tahoma"/>
                          <a:ea typeface="Tahoma"/>
                          <a:cs typeface="Tahoma"/>
                        </a:rPr>
                        <a:t>מערך תהליכי ובסיס להמשכיות...................................................................</a:t>
                      </a:r>
                      <a:endParaRPr lang="en-US" sz="1400" b="0" kern="1200" baseline="0">
                        <a:solidFill>
                          <a:schemeClr val="tx1"/>
                        </a:solidFill>
                        <a:latin typeface="Tahoma"/>
                        <a:ea typeface="Tahoma"/>
                        <a:cs typeface="Tahom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a:lnSpc>
                          <a:spcPct val="150000"/>
                        </a:lnSpc>
                      </a:pPr>
                      <a:r>
                        <a:rPr lang="he-IL" sz="1400" b="0">
                          <a:latin typeface="Tahoma"/>
                          <a:ea typeface="Tahoma"/>
                          <a:cs typeface="Tahoma"/>
                        </a:rPr>
                        <a:t>11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718804156"/>
                  </a:ext>
                </a:extLst>
              </a:tr>
              <a:tr h="330176">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he-IL" sz="1400" b="0" kern="1200">
                          <a:solidFill>
                            <a:schemeClr val="tx1"/>
                          </a:solidFill>
                          <a:latin typeface="Tahoma"/>
                          <a:ea typeface="Tahoma"/>
                          <a:cs typeface="Tahoma"/>
                        </a:rPr>
                        <a:t>סיכום.........................................................................................................</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a:lnSpc>
                          <a:spcPct val="150000"/>
                        </a:lnSpc>
                      </a:pPr>
                      <a:r>
                        <a:rPr lang="he-IL" sz="1400" b="0">
                          <a:latin typeface="Tahoma"/>
                          <a:ea typeface="Tahoma"/>
                          <a:cs typeface="Tahoma"/>
                        </a:rPr>
                        <a:t>12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506406597"/>
                  </a:ext>
                </a:extLst>
              </a:tr>
              <a:tr h="330176">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he-IL" sz="1400" b="0" kern="1200">
                          <a:solidFill>
                            <a:schemeClr val="tx1"/>
                          </a:solidFill>
                          <a:latin typeface="Tahoma"/>
                          <a:ea typeface="Tahoma"/>
                          <a:cs typeface="Tahoma"/>
                        </a:rPr>
                        <a:t>נספחים......................................................................................................</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a:lnSpc>
                          <a:spcPct val="150000"/>
                        </a:lnSpc>
                      </a:pPr>
                      <a:r>
                        <a:rPr lang="he-IL" sz="1400" b="0" dirty="0">
                          <a:latin typeface="Tahoma"/>
                          <a:ea typeface="Tahoma"/>
                          <a:cs typeface="Tahoma"/>
                        </a:rPr>
                        <a:t>13-17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970251747"/>
                  </a:ext>
                </a:extLst>
              </a:tr>
            </a:tbl>
          </a:graphicData>
        </a:graphic>
      </p:graphicFrame>
    </p:spTree>
    <p:extLst>
      <p:ext uri="{BB962C8B-B14F-4D97-AF65-F5344CB8AC3E}">
        <p14:creationId xmlns:p14="http://schemas.microsoft.com/office/powerpoint/2010/main" val="1577655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pPr/>
              <a:t>4</a:t>
            </a:fld>
            <a:endParaRPr lang="en-US" sz="1400" dirty="0"/>
          </a:p>
        </p:txBody>
      </p:sp>
      <p:sp>
        <p:nvSpPr>
          <p:cNvPr id="17" name="TextBox 16"/>
          <p:cNvSpPr txBox="1"/>
          <p:nvPr/>
        </p:nvSpPr>
        <p:spPr>
          <a:xfrm>
            <a:off x="0" y="-9067"/>
            <a:ext cx="12192001" cy="400110"/>
          </a:xfrm>
          <a:prstGeom prst="rect">
            <a:avLst/>
          </a:prstGeom>
          <a:solidFill>
            <a:srgbClr val="EC1C3C"/>
          </a:solidFill>
        </p:spPr>
        <p:txBody>
          <a:bodyPr wrap="square" rtlCol="0">
            <a:spAutoFit/>
          </a:bodyPr>
          <a:lstStyle/>
          <a:p>
            <a:pPr algn="l"/>
            <a:r>
              <a:rPr lang="en-US" sz="2000" b="1" dirty="0" smtClean="0">
                <a:solidFill>
                  <a:schemeClr val="bg1"/>
                </a:solidFill>
                <a:latin typeface="Tahoma" pitchFamily="34" charset="0"/>
                <a:ea typeface="Tahoma" pitchFamily="34" charset="0"/>
                <a:cs typeface="Tahoma" pitchFamily="34" charset="0"/>
              </a:rPr>
              <a:t>Background</a:t>
            </a:r>
            <a:endParaRPr lang="he-IL" sz="2000" b="1" dirty="0">
              <a:solidFill>
                <a:schemeClr val="bg1"/>
              </a:solidFill>
              <a:latin typeface="Tahoma" pitchFamily="34" charset="0"/>
              <a:ea typeface="Tahoma" pitchFamily="34" charset="0"/>
              <a:cs typeface="Tahoma" pitchFamily="34" charset="0"/>
            </a:endParaRPr>
          </a:p>
        </p:txBody>
      </p:sp>
      <p:sp>
        <p:nvSpPr>
          <p:cNvPr id="6" name="Rectangle 5">
            <a:extLst>
              <a:ext uri="{FF2B5EF4-FFF2-40B4-BE49-F238E27FC236}">
                <a16:creationId xmlns="" xmlns:a16="http://schemas.microsoft.com/office/drawing/2014/main" id="{53E05EDB-E3A9-4AE9-BD2C-3E658605C89F}"/>
              </a:ext>
            </a:extLst>
          </p:cNvPr>
          <p:cNvSpPr/>
          <p:nvPr/>
        </p:nvSpPr>
        <p:spPr>
          <a:xfrm>
            <a:off x="5122718" y="991932"/>
            <a:ext cx="6495073" cy="4478149"/>
          </a:xfrm>
          <a:prstGeom prst="rect">
            <a:avLst/>
          </a:prstGeom>
          <a:noFill/>
        </p:spPr>
        <p:txBody>
          <a:bodyPr wrap="square" lIns="91440" tIns="45720" rIns="91440" bIns="45720" anchor="t">
            <a:spAutoFit/>
          </a:bodyPr>
          <a:lstStyle/>
          <a:p>
            <a:pPr marL="285750" indent="-285750" algn="l">
              <a:lnSpc>
                <a:spcPct val="150000"/>
              </a:lnSpc>
              <a:buClr>
                <a:srgbClr val="FFC000"/>
              </a:buClr>
              <a:buFontTx/>
              <a:buChar char="█"/>
              <a:defRPr/>
            </a:pPr>
            <a:r>
              <a:rPr lang="en-US" sz="1200" dirty="0" smtClean="0">
                <a:latin typeface="Tahoma" panose="020B0604030504040204" pitchFamily="34" charset="0"/>
                <a:ea typeface="Tahoma" panose="020B0604030504040204" pitchFamily="34" charset="0"/>
                <a:cs typeface="Tahoma" panose="020B0604030504040204" pitchFamily="34" charset="0"/>
              </a:rPr>
              <a:t>While creating the </a:t>
            </a:r>
            <a:r>
              <a:rPr lang="en-US" sz="1200" dirty="0" smtClean="0">
                <a:latin typeface="Tahoma" panose="020B0604030504040204" pitchFamily="34" charset="0"/>
                <a:ea typeface="Tahoma" panose="020B0604030504040204" pitchFamily="34" charset="0"/>
                <a:cs typeface="Tahoma" panose="020B0604030504040204" pitchFamily="34" charset="0"/>
              </a:rPr>
              <a:t>SALTA brand as part of Urban95’s activity to promote </a:t>
            </a:r>
            <a:r>
              <a:rPr lang="en-US" sz="1200" dirty="0" smtClean="0">
                <a:latin typeface="Tahoma" panose="020B0604030504040204" pitchFamily="34" charset="0"/>
                <a:ea typeface="Tahoma" panose="020B0604030504040204" pitchFamily="34" charset="0"/>
                <a:cs typeface="Tahoma" panose="020B0604030504040204" pitchFamily="34" charset="0"/>
              </a:rPr>
              <a:t>young parents in </a:t>
            </a:r>
            <a:r>
              <a:rPr lang="en-US" sz="1200" dirty="0" smtClean="0">
                <a:latin typeface="Tahoma" panose="020B0604030504040204" pitchFamily="34" charset="0"/>
                <a:ea typeface="Tahoma" panose="020B0604030504040204" pitchFamily="34" charset="0"/>
                <a:cs typeface="Tahoma" panose="020B0604030504040204" pitchFamily="34" charset="0"/>
              </a:rPr>
              <a:t>the city, </a:t>
            </a:r>
            <a:r>
              <a:rPr lang="en-US" sz="1200" dirty="0" smtClean="0">
                <a:latin typeface="Tahoma" panose="020B0604030504040204" pitchFamily="34" charset="0"/>
                <a:ea typeface="Tahoma" panose="020B0604030504040204" pitchFamily="34" charset="0"/>
                <a:cs typeface="Tahoma" panose="020B0604030504040204" pitchFamily="34" charset="0"/>
              </a:rPr>
              <a:t>guidelines for developing workshops </a:t>
            </a:r>
            <a:r>
              <a:rPr lang="en-US" sz="1200" dirty="0" smtClean="0">
                <a:latin typeface="Tahoma" panose="020B0604030504040204" pitchFamily="34" charset="0"/>
                <a:ea typeface="Tahoma" panose="020B0604030504040204" pitchFamily="34" charset="0"/>
                <a:cs typeface="Tahoma" panose="020B0604030504040204" pitchFamily="34" charset="0"/>
              </a:rPr>
              <a:t>for parents and their young children </a:t>
            </a:r>
            <a:r>
              <a:rPr lang="en-US" sz="1200" dirty="0" smtClean="0">
                <a:latin typeface="Tahoma" panose="020B0604030504040204" pitchFamily="34" charset="0"/>
                <a:ea typeface="Tahoma" panose="020B0604030504040204" pitchFamily="34" charset="0"/>
                <a:cs typeface="Tahoma" panose="020B0604030504040204" pitchFamily="34" charset="0"/>
              </a:rPr>
              <a:t>were formulated seminar </a:t>
            </a:r>
            <a:r>
              <a:rPr lang="en-US" sz="1200" dirty="0" smtClean="0">
                <a:latin typeface="Tahoma" panose="020B0604030504040204" pitchFamily="34" charset="0"/>
                <a:ea typeface="Tahoma" panose="020B0604030504040204" pitchFamily="34" charset="0"/>
                <a:cs typeface="Tahoma" panose="020B0604030504040204" pitchFamily="34" charset="0"/>
              </a:rPr>
              <a:t>days and enrichment activities </a:t>
            </a:r>
            <a:r>
              <a:rPr lang="en-US" sz="1200" dirty="0" smtClean="0">
                <a:latin typeface="Tahoma" panose="020B0604030504040204" pitchFamily="34" charset="0"/>
                <a:ea typeface="Tahoma" panose="020B0604030504040204" pitchFamily="34" charset="0"/>
                <a:cs typeface="Tahoma" panose="020B0604030504040204" pitchFamily="34" charset="0"/>
              </a:rPr>
              <a:t>were held with </a:t>
            </a:r>
            <a:r>
              <a:rPr lang="en-US" sz="1200" dirty="0" smtClean="0">
                <a:latin typeface="Tahoma" panose="020B0604030504040204" pitchFamily="34" charset="0"/>
                <a:ea typeface="Tahoma" panose="020B0604030504040204" pitchFamily="34" charset="0"/>
                <a:cs typeface="Tahoma" panose="020B0604030504040204" pitchFamily="34" charset="0"/>
              </a:rPr>
              <a:t>workshop </a:t>
            </a:r>
            <a:r>
              <a:rPr lang="en-US" sz="1200" dirty="0" smtClean="0">
                <a:latin typeface="Tahoma" panose="020B0604030504040204" pitchFamily="34" charset="0"/>
                <a:ea typeface="Tahoma" panose="020B0604030504040204" pitchFamily="34" charset="0"/>
                <a:cs typeface="Tahoma" panose="020B0604030504040204" pitchFamily="34" charset="0"/>
              </a:rPr>
              <a:t>leaders and </a:t>
            </a:r>
            <a:r>
              <a:rPr lang="en-US" sz="1200" dirty="0" smtClean="0">
                <a:latin typeface="Tahoma" panose="020B0604030504040204" pitchFamily="34" charset="0"/>
                <a:ea typeface="Tahoma" panose="020B0604030504040204" pitchFamily="34" charset="0"/>
                <a:cs typeface="Tahoma" panose="020B0604030504040204" pitchFamily="34" charset="0"/>
              </a:rPr>
              <a:t>early childhood coordinators.</a:t>
            </a:r>
            <a:endParaRPr lang="he-IL" sz="1200" dirty="0">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FC000"/>
              </a:buClr>
              <a:buFontTx/>
              <a:buChar char="█"/>
              <a:defRPr/>
            </a:pPr>
            <a:r>
              <a:rPr lang="en-US" sz="1200" dirty="0" smtClean="0">
                <a:latin typeface="Tahoma" panose="020B0604030504040204" pitchFamily="34" charset="0"/>
                <a:ea typeface="Tahoma" panose="020B0604030504040204" pitchFamily="34" charset="0"/>
                <a:cs typeface="Tahoma" panose="020B0604030504040204" pitchFamily="34" charset="0"/>
              </a:rPr>
              <a:t>As several other bodies work under the municipality to provide services and content for young children and their </a:t>
            </a:r>
            <a:r>
              <a:rPr lang="en-US" sz="1200" dirty="0" smtClean="0">
                <a:latin typeface="Tahoma" panose="020B0604030504040204" pitchFamily="34" charset="0"/>
                <a:ea typeface="Tahoma" panose="020B0604030504040204" pitchFamily="34" charset="0"/>
                <a:cs typeface="Tahoma" panose="020B0604030504040204" pitchFamily="34" charset="0"/>
              </a:rPr>
              <a:t>caregivers (e.g. Digitaf</a:t>
            </a:r>
            <a:r>
              <a:rPr lang="en-US" sz="1200" dirty="0" smtClean="0">
                <a:latin typeface="Tahoma" panose="020B0604030504040204" pitchFamily="34" charset="0"/>
                <a:ea typeface="Tahoma" panose="020B0604030504040204" pitchFamily="34" charset="0"/>
                <a:cs typeface="Tahoma" panose="020B0604030504040204" pitchFamily="34" charset="0"/>
              </a:rPr>
              <a:t>, family health centers, community center services, and </a:t>
            </a:r>
            <a:r>
              <a:rPr lang="en-US" sz="1200" dirty="0" smtClean="0">
                <a:latin typeface="Tahoma" panose="020B0604030504040204" pitchFamily="34" charset="0"/>
                <a:ea typeface="Tahoma" panose="020B0604030504040204" pitchFamily="34" charset="0"/>
                <a:cs typeface="Tahoma" panose="020B0604030504040204" pitchFamily="34" charset="0"/>
              </a:rPr>
              <a:t>more) </a:t>
            </a:r>
            <a:r>
              <a:rPr lang="en-US" sz="1200" dirty="0" smtClean="0">
                <a:latin typeface="Tahoma" panose="020B0604030504040204" pitchFamily="34" charset="0"/>
                <a:ea typeface="Tahoma" panose="020B0604030504040204" pitchFamily="34" charset="0"/>
                <a:cs typeface="Tahoma" panose="020B0604030504040204" pitchFamily="34" charset="0"/>
              </a:rPr>
              <a:t>there was a need </a:t>
            </a:r>
            <a:r>
              <a:rPr lang="en-US" sz="1200" dirty="0" smtClean="0">
                <a:latin typeface="Tahoma" panose="020B0604030504040204" pitchFamily="34" charset="0"/>
                <a:ea typeface="Tahoma" panose="020B0604030504040204" pitchFamily="34" charset="0"/>
                <a:cs typeface="Tahoma" panose="020B0604030504040204" pitchFamily="34" charset="0"/>
              </a:rPr>
              <a:t>for professional standardization regarding </a:t>
            </a:r>
            <a:r>
              <a:rPr lang="en-US" sz="1200" dirty="0" smtClean="0">
                <a:latin typeface="Tahoma" panose="020B0604030504040204" pitchFamily="34" charset="0"/>
                <a:ea typeface="Tahoma" panose="020B0604030504040204" pitchFamily="34" charset="0"/>
                <a:cs typeface="Tahoma" panose="020B0604030504040204" pitchFamily="34" charset="0"/>
              </a:rPr>
              <a:t>the knowledge and skills required for working with the target audience and </a:t>
            </a:r>
            <a:r>
              <a:rPr lang="en-US" sz="1200" dirty="0" smtClean="0">
                <a:latin typeface="Tahoma" panose="020B0604030504040204" pitchFamily="34" charset="0"/>
                <a:ea typeface="Tahoma" panose="020B0604030504040204" pitchFamily="34" charset="0"/>
                <a:cs typeface="Tahoma" panose="020B0604030504040204" pitchFamily="34" charset="0"/>
              </a:rPr>
              <a:t>for a</a:t>
            </a:r>
            <a:r>
              <a:rPr lang="en-US" sz="1200" b="1" dirty="0" smtClean="0">
                <a:latin typeface="Tahoma" panose="020B0604030504040204" pitchFamily="34" charset="0"/>
                <a:ea typeface="Tahoma" panose="020B0604030504040204" pitchFamily="34" charset="0"/>
                <a:cs typeface="Tahoma" panose="020B0604030504040204" pitchFamily="34" charset="0"/>
              </a:rPr>
              <a:t> </a:t>
            </a:r>
            <a:r>
              <a:rPr lang="en-US" sz="1200" b="1" dirty="0" smtClean="0">
                <a:latin typeface="Tahoma" panose="020B0604030504040204" pitchFamily="34" charset="0"/>
                <a:ea typeface="Tahoma" panose="020B0604030504040204" pitchFamily="34" charset="0"/>
                <a:cs typeface="Tahoma" panose="020B0604030504040204" pitchFamily="34" charset="0"/>
              </a:rPr>
              <a:t>unified municipal language </a:t>
            </a:r>
            <a:r>
              <a:rPr lang="en-US" sz="1200" b="1" dirty="0" smtClean="0">
                <a:latin typeface="Tahoma" panose="020B0604030504040204" pitchFamily="34" charset="0"/>
                <a:ea typeface="Tahoma" panose="020B0604030504040204" pitchFamily="34" charset="0"/>
                <a:cs typeface="Tahoma" panose="020B0604030504040204" pitchFamily="34" charset="0"/>
              </a:rPr>
              <a:t>for all matters related to </a:t>
            </a:r>
            <a:r>
              <a:rPr lang="en-US" sz="1200" b="1" dirty="0" smtClean="0">
                <a:latin typeface="Tahoma" panose="020B0604030504040204" pitchFamily="34" charset="0"/>
                <a:ea typeface="Tahoma" panose="020B0604030504040204" pitchFamily="34" charset="0"/>
                <a:cs typeface="Tahoma" panose="020B0604030504040204" pitchFamily="34" charset="0"/>
              </a:rPr>
              <a:t>young children and their caregivers.</a:t>
            </a:r>
            <a:endParaRPr lang="he-IL" sz="1200" dirty="0">
              <a:latin typeface="Tahoma" panose="020B0604030504040204" pitchFamily="34" charset="0"/>
              <a:ea typeface="Tahoma" panose="020B0604030504040204" pitchFamily="34" charset="0"/>
              <a:cs typeface="Tahoma" panose="020B0604030504040204" pitchFamily="34" charset="0"/>
            </a:endParaRPr>
          </a:p>
          <a:p>
            <a:pPr algn="l">
              <a:lnSpc>
                <a:spcPct val="150000"/>
              </a:lnSpc>
              <a:buClr>
                <a:srgbClr val="FFC000"/>
              </a:buClr>
              <a:defRPr/>
            </a:pPr>
            <a:endParaRPr lang="he-IL" sz="1400" b="1" dirty="0">
              <a:solidFill>
                <a:srgbClr val="F594A3"/>
              </a:solidFill>
              <a:latin typeface="Tahoma" panose="020B0604030504040204" pitchFamily="34" charset="0"/>
              <a:ea typeface="Tahoma" panose="020B0604030504040204" pitchFamily="34" charset="0"/>
              <a:cs typeface="Tahoma" panose="020B0604030504040204" pitchFamily="34" charset="0"/>
            </a:endParaRPr>
          </a:p>
          <a:p>
            <a:pPr algn="l">
              <a:lnSpc>
                <a:spcPct val="150000"/>
              </a:lnSpc>
              <a:buClr>
                <a:srgbClr val="FFC000"/>
              </a:buClr>
              <a:defRPr/>
            </a:pPr>
            <a:r>
              <a:rPr lang="en-US" sz="1400" b="1" dirty="0" smtClean="0">
                <a:solidFill>
                  <a:srgbClr val="F594A3"/>
                </a:solidFill>
                <a:latin typeface="Tahoma" panose="020B0604030504040204" pitchFamily="34" charset="0"/>
                <a:ea typeface="Tahoma" panose="020B0604030504040204" pitchFamily="34" charset="0"/>
                <a:cs typeface="Tahoma" panose="020B0604030504040204" pitchFamily="34" charset="0"/>
              </a:rPr>
              <a:t>The Urban95 </a:t>
            </a:r>
            <a:r>
              <a:rPr lang="en-US" sz="1400" b="1" dirty="0" smtClean="0">
                <a:solidFill>
                  <a:srgbClr val="F594A3"/>
                </a:solidFill>
                <a:latin typeface="Tahoma" panose="020B0604030504040204" pitchFamily="34" charset="0"/>
                <a:ea typeface="Tahoma" panose="020B0604030504040204" pitchFamily="34" charset="0"/>
                <a:cs typeface="Tahoma" panose="020B0604030504040204" pitchFamily="34" charset="0"/>
              </a:rPr>
              <a:t>team, </a:t>
            </a:r>
            <a:r>
              <a:rPr lang="en-US" sz="1400" b="1" dirty="0" smtClean="0">
                <a:solidFill>
                  <a:srgbClr val="F594A3"/>
                </a:solidFill>
                <a:latin typeface="Tahoma" panose="020B0604030504040204" pitchFamily="34" charset="0"/>
                <a:ea typeface="Tahoma" panose="020B0604030504040204" pitchFamily="34" charset="0"/>
                <a:cs typeface="Tahoma" panose="020B0604030504040204" pitchFamily="34" charset="0"/>
              </a:rPr>
              <a:t>in collaboration with Dr. Dana Shai of the SEED </a:t>
            </a:r>
            <a:r>
              <a:rPr lang="en-US" sz="1400" b="1" dirty="0" smtClean="0">
                <a:solidFill>
                  <a:srgbClr val="F594A3"/>
                </a:solidFill>
                <a:latin typeface="Tahoma" panose="020B0604030504040204" pitchFamily="34" charset="0"/>
                <a:ea typeface="Tahoma" panose="020B0604030504040204" pitchFamily="34" charset="0"/>
                <a:cs typeface="Tahoma" panose="020B0604030504040204" pitchFamily="34" charset="0"/>
              </a:rPr>
              <a:t>Institute, </a:t>
            </a:r>
            <a:r>
              <a:rPr lang="en-US" sz="1400" b="1" dirty="0" smtClean="0">
                <a:solidFill>
                  <a:srgbClr val="F594A3"/>
                </a:solidFill>
                <a:latin typeface="Tahoma" panose="020B0604030504040204" pitchFamily="34" charset="0"/>
                <a:ea typeface="Tahoma" panose="020B0604030504040204" pitchFamily="34" charset="0"/>
                <a:cs typeface="Tahoma" panose="020B0604030504040204" pitchFamily="34" charset="0"/>
              </a:rPr>
              <a:t>developed a process-oriented training program comprising four sessions, to establish the essential knowledge and skills required for providing beneficial services to the target audience:</a:t>
            </a:r>
            <a:endParaRPr lang="he-IL" sz="1400" b="1" dirty="0">
              <a:solidFill>
                <a:srgbClr val="F594A3"/>
              </a:solidFill>
              <a:latin typeface="Tahoma" panose="020B0604030504040204" pitchFamily="34" charset="0"/>
              <a:ea typeface="Tahoma" panose="020B0604030504040204" pitchFamily="34" charset="0"/>
              <a:cs typeface="Tahoma" panose="020B0604030504040204" pitchFamily="34" charset="0"/>
            </a:endParaRPr>
          </a:p>
        </p:txBody>
      </p:sp>
      <p:pic>
        <p:nvPicPr>
          <p:cNvPr id="7" name="תמונה 1">
            <a:extLst>
              <a:ext uri="{FF2B5EF4-FFF2-40B4-BE49-F238E27FC236}">
                <a16:creationId xmlns="" xmlns:a16="http://schemas.microsoft.com/office/drawing/2014/main" id="{880BBDED-FD17-4EDB-91C2-AE3BC1FE6B07}"/>
              </a:ext>
            </a:extLst>
          </p:cNvPr>
          <p:cNvPicPr>
            <a:picLocks noChangeAspect="1"/>
          </p:cNvPicPr>
          <p:nvPr/>
        </p:nvPicPr>
        <p:blipFill rotWithShape="1">
          <a:blip r:embed="rId3">
            <a:extLst>
              <a:ext uri="{28A0092B-C50C-407E-A947-70E740481C1C}">
                <a14:useLocalDpi xmlns:a14="http://schemas.microsoft.com/office/drawing/2010/main" val="0"/>
              </a:ext>
            </a:extLst>
          </a:blip>
          <a:srcRect t="2664"/>
          <a:stretch/>
        </p:blipFill>
        <p:spPr bwMode="auto">
          <a:xfrm>
            <a:off x="0" y="391043"/>
            <a:ext cx="4620126" cy="6373770"/>
          </a:xfrm>
          <a:prstGeom prst="rect">
            <a:avLst/>
          </a:prstGeom>
          <a:noFill/>
          <a:ln>
            <a:noFill/>
          </a:ln>
        </p:spPr>
      </p:pic>
      <p:sp>
        <p:nvSpPr>
          <p:cNvPr id="8" name="TextBox 7">
            <a:extLst>
              <a:ext uri="{FF2B5EF4-FFF2-40B4-BE49-F238E27FC236}">
                <a16:creationId xmlns="" xmlns:a16="http://schemas.microsoft.com/office/drawing/2014/main" id="{DC7C768D-E193-4A05-B8E3-3CD6701193C0}"/>
              </a:ext>
            </a:extLst>
          </p:cNvPr>
          <p:cNvSpPr txBox="1"/>
          <p:nvPr/>
        </p:nvSpPr>
        <p:spPr>
          <a:xfrm>
            <a:off x="4960566" y="5947859"/>
            <a:ext cx="6890994" cy="246221"/>
          </a:xfrm>
          <a:prstGeom prst="rect">
            <a:avLst/>
          </a:prstGeom>
          <a:noFill/>
        </p:spPr>
        <p:txBody>
          <a:bodyPr wrap="square" rtlCol="1">
            <a:spAutoFit/>
          </a:bodyPr>
          <a:lstStyle/>
          <a:p>
            <a:pPr algn="l"/>
            <a:r>
              <a:rPr lang="en-US" sz="1000" dirty="0" smtClean="0">
                <a:latin typeface="Tahoma" pitchFamily="34" charset="0"/>
                <a:ea typeface="Tahoma" pitchFamily="34" charset="0"/>
                <a:cs typeface="Tahoma" pitchFamily="34" charset="0"/>
              </a:rPr>
              <a:t>* The fourth session was postponed due to the COVID crisis and was held on March 6, 2022</a:t>
            </a:r>
            <a:endParaRPr lang="he-IL" sz="1000" dirty="0">
              <a:latin typeface="Tahoma" pitchFamily="34" charset="0"/>
              <a:ea typeface="Tahoma" pitchFamily="34" charset="0"/>
              <a:cs typeface="Tahoma" pitchFamily="34" charset="0"/>
            </a:endParaRPr>
          </a:p>
        </p:txBody>
      </p:sp>
      <p:sp>
        <p:nvSpPr>
          <p:cNvPr id="9" name="TextBox 8">
            <a:extLst>
              <a:ext uri="{FF2B5EF4-FFF2-40B4-BE49-F238E27FC236}">
                <a16:creationId xmlns="" xmlns:a16="http://schemas.microsoft.com/office/drawing/2014/main" id="{2CD4A68E-38AE-4FDD-AEEC-A127853CE22E}"/>
              </a:ext>
            </a:extLst>
          </p:cNvPr>
          <p:cNvSpPr txBox="1"/>
          <p:nvPr/>
        </p:nvSpPr>
        <p:spPr>
          <a:xfrm>
            <a:off x="4150893" y="3244692"/>
            <a:ext cx="271103" cy="246221"/>
          </a:xfrm>
          <a:prstGeom prst="rect">
            <a:avLst/>
          </a:prstGeom>
          <a:noFill/>
        </p:spPr>
        <p:txBody>
          <a:bodyPr wrap="square" rtlCol="1">
            <a:spAutoFit/>
          </a:bodyPr>
          <a:lstStyle/>
          <a:p>
            <a:pPr algn="l"/>
            <a:r>
              <a:rPr lang="he-IL" sz="1000" dirty="0">
                <a:latin typeface="Tahoma" pitchFamily="34" charset="0"/>
                <a:ea typeface="Tahoma" pitchFamily="34" charset="0"/>
                <a:cs typeface="Tahoma" pitchFamily="34" charset="0"/>
              </a:rPr>
              <a:t>*</a:t>
            </a:r>
          </a:p>
        </p:txBody>
      </p:sp>
    </p:spTree>
    <p:extLst>
      <p:ext uri="{BB962C8B-B14F-4D97-AF65-F5344CB8AC3E}">
        <p14:creationId xmlns:p14="http://schemas.microsoft.com/office/powerpoint/2010/main" val="1105733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pPr/>
              <a:t>5</a:t>
            </a:fld>
            <a:endParaRPr lang="en-US" sz="1400" dirty="0"/>
          </a:p>
        </p:txBody>
      </p:sp>
      <p:sp>
        <p:nvSpPr>
          <p:cNvPr id="17" name="TextBox 16"/>
          <p:cNvSpPr txBox="1"/>
          <p:nvPr/>
        </p:nvSpPr>
        <p:spPr>
          <a:xfrm>
            <a:off x="0" y="-9067"/>
            <a:ext cx="12192001" cy="400110"/>
          </a:xfrm>
          <a:prstGeom prst="rect">
            <a:avLst/>
          </a:prstGeom>
          <a:solidFill>
            <a:srgbClr val="EC1C3C"/>
          </a:solidFill>
        </p:spPr>
        <p:txBody>
          <a:bodyPr wrap="square" rtlCol="0">
            <a:spAutoFit/>
          </a:bodyPr>
          <a:lstStyle/>
          <a:p>
            <a:pPr algn="l"/>
            <a:r>
              <a:rPr lang="en-US" sz="2000" b="1" dirty="0" smtClean="0">
                <a:solidFill>
                  <a:schemeClr val="bg1"/>
                </a:solidFill>
                <a:latin typeface="Tahoma" pitchFamily="34" charset="0"/>
                <a:ea typeface="Tahoma" pitchFamily="34" charset="0"/>
                <a:cs typeface="Tahoma" pitchFamily="34" charset="0"/>
              </a:rPr>
              <a:t>Research Design – Training Evaluation Actions </a:t>
            </a:r>
            <a:endParaRPr lang="he-IL" sz="2000" b="1" dirty="0">
              <a:solidFill>
                <a:schemeClr val="bg1"/>
              </a:solidFill>
              <a:latin typeface="Tahoma" pitchFamily="34" charset="0"/>
              <a:ea typeface="Tahoma" pitchFamily="34" charset="0"/>
              <a:cs typeface="Tahoma" pitchFamily="34" charset="0"/>
            </a:endParaRPr>
          </a:p>
        </p:txBody>
      </p:sp>
      <p:sp>
        <p:nvSpPr>
          <p:cNvPr id="5" name="Rectangle 4">
            <a:extLst>
              <a:ext uri="{FF2B5EF4-FFF2-40B4-BE49-F238E27FC236}">
                <a16:creationId xmlns="" xmlns:a16="http://schemas.microsoft.com/office/drawing/2014/main" id="{8C000658-30B4-4712-A047-43D95F96F111}"/>
              </a:ext>
            </a:extLst>
          </p:cNvPr>
          <p:cNvSpPr/>
          <p:nvPr/>
        </p:nvSpPr>
        <p:spPr>
          <a:xfrm>
            <a:off x="943601" y="830019"/>
            <a:ext cx="9991492" cy="5539978"/>
          </a:xfrm>
          <a:prstGeom prst="rect">
            <a:avLst/>
          </a:prstGeom>
        </p:spPr>
        <p:txBody>
          <a:bodyPr wrap="square" lIns="91440" tIns="45720" rIns="91440" bIns="45720" anchor="t">
            <a:spAutoFit/>
          </a:bodyPr>
          <a:lstStyle/>
          <a:p>
            <a:pPr algn="l">
              <a:lnSpc>
                <a:spcPct val="150000"/>
              </a:lnSpc>
            </a:pPr>
            <a:r>
              <a:rPr lang="en-US" sz="1400" dirty="0" smtClean="0">
                <a:latin typeface="Tahoma"/>
                <a:ea typeface="Tahoma"/>
                <a:cs typeface="Tahoma"/>
              </a:rPr>
              <a:t>The research was conducted from October 2021 to April 2022 and included:*</a:t>
            </a:r>
            <a:endParaRPr lang="he-IL" sz="1400" dirty="0">
              <a:latin typeface="Tahoma"/>
              <a:ea typeface="Tahoma"/>
              <a:cs typeface="Tahoma"/>
            </a:endParaRPr>
          </a:p>
          <a:p>
            <a:pPr algn="l">
              <a:lnSpc>
                <a:spcPct val="150000"/>
              </a:lnSpc>
            </a:pPr>
            <a:endParaRPr lang="he-IL" sz="1000" dirty="0">
              <a:latin typeface="Tahoma"/>
              <a:ea typeface="Tahoma"/>
              <a:cs typeface="Tahoma"/>
            </a:endParaRPr>
          </a:p>
          <a:p>
            <a:pPr algn="l">
              <a:lnSpc>
                <a:spcPct val="150000"/>
              </a:lnSpc>
            </a:pPr>
            <a:r>
              <a:rPr lang="en-US" sz="1400" b="1" dirty="0" smtClean="0">
                <a:solidFill>
                  <a:srgbClr val="4978A6"/>
                </a:solidFill>
                <a:latin typeface="Tahoma" pitchFamily="34" charset="0"/>
                <a:ea typeface="Tahoma" pitchFamily="34" charset="0"/>
                <a:cs typeface="Tahoma" pitchFamily="34" charset="0"/>
              </a:rPr>
              <a:t>Surveys – Ongoing Formative Assessment:</a:t>
            </a:r>
            <a:endParaRPr lang="he-IL" sz="1400" b="1" dirty="0">
              <a:solidFill>
                <a:srgbClr val="4978A6"/>
              </a:solidFill>
              <a:latin typeface="Tahoma" pitchFamily="34" charset="0"/>
              <a:ea typeface="Tahoma" pitchFamily="34" charset="0"/>
              <a:cs typeface="Tahoma" pitchFamily="34" charset="0"/>
            </a:endParaRPr>
          </a:p>
          <a:p>
            <a:pPr marL="285750" indent="-285750" algn="l">
              <a:lnSpc>
                <a:spcPct val="150000"/>
              </a:lnSpc>
              <a:buClr>
                <a:srgbClr val="FFC000"/>
              </a:buClr>
              <a:buFontTx/>
              <a:buChar char="█"/>
            </a:pPr>
            <a:r>
              <a:rPr lang="en-US" sz="1400" dirty="0" smtClean="0">
                <a:latin typeface="Tahoma" panose="020B0604030504040204" pitchFamily="34" charset="0"/>
                <a:ea typeface="Tahoma" panose="020B0604030504040204" pitchFamily="34" charset="0"/>
                <a:cs typeface="Tahoma" panose="020B0604030504040204" pitchFamily="34" charset="0"/>
              </a:rPr>
              <a:t>Preliminary survey to map expectations </a:t>
            </a:r>
            <a:r>
              <a:rPr lang="en-US" sz="1400" dirty="0" smtClean="0">
                <a:latin typeface="Tahoma" panose="020B0604030504040204" pitchFamily="34" charset="0"/>
                <a:ea typeface="Tahoma" panose="020B0604030504040204" pitchFamily="34" charset="0"/>
                <a:cs typeface="Tahoma" panose="020B0604030504040204" pitchFamily="34" charset="0"/>
              </a:rPr>
              <a:t>from the </a:t>
            </a:r>
            <a:r>
              <a:rPr lang="en-US" sz="1400" dirty="0" smtClean="0">
                <a:latin typeface="Tahoma" panose="020B0604030504040204" pitchFamily="34" charset="0"/>
                <a:ea typeface="Tahoma" panose="020B0604030504040204" pitchFamily="34" charset="0"/>
                <a:cs typeface="Tahoma" panose="020B0604030504040204" pitchFamily="34" charset="0"/>
              </a:rPr>
              <a:t>training (N=47)</a:t>
            </a:r>
            <a:endParaRPr lang="he-IL" sz="1400" dirty="0">
              <a:latin typeface="Tahoma" panose="020B0604030504040204" pitchFamily="34" charset="0"/>
              <a:ea typeface="Tahoma" panose="020B0604030504040204" pitchFamily="34" charset="0"/>
              <a:cs typeface="Tahoma" panose="020B0604030504040204" pitchFamily="34" charset="0"/>
            </a:endParaRPr>
          </a:p>
          <a:p>
            <a:pPr marL="285750" indent="-285750">
              <a:lnSpc>
                <a:spcPct val="150000"/>
              </a:lnSpc>
              <a:buClr>
                <a:srgbClr val="FFC000"/>
              </a:buClr>
              <a:buFontTx/>
              <a:buChar char="█"/>
            </a:pPr>
            <a:r>
              <a:rPr lang="en-US" sz="1400" dirty="0" smtClean="0">
                <a:latin typeface="Tahoma" panose="020B0604030504040204" pitchFamily="34" charset="0"/>
                <a:ea typeface="Tahoma" panose="020B0604030504040204" pitchFamily="34" charset="0"/>
                <a:cs typeface="Tahoma" panose="020B0604030504040204" pitchFamily="34" charset="0"/>
              </a:rPr>
              <a:t>Session summary survey – distributed after each of the 4 sessions (N1=45), (N2=37), (N3=31), (N4=21)</a:t>
            </a:r>
            <a:br>
              <a:rPr lang="en-US" sz="1400" dirty="0" smtClean="0">
                <a:latin typeface="Tahoma" panose="020B0604030504040204" pitchFamily="34" charset="0"/>
                <a:ea typeface="Tahoma" panose="020B0604030504040204" pitchFamily="34" charset="0"/>
                <a:cs typeface="Tahoma" panose="020B0604030504040204" pitchFamily="34" charset="0"/>
              </a:rPr>
            </a:br>
            <a:r>
              <a:rPr lang="en-US" sz="1400" dirty="0" smtClean="0">
                <a:latin typeface="Tahoma" panose="020B0604030504040204" pitchFamily="34" charset="0"/>
                <a:ea typeface="Tahoma" panose="020B0604030504040204" pitchFamily="34" charset="0"/>
                <a:cs typeface="Tahoma" panose="020B0604030504040204" pitchFamily="34" charset="0"/>
              </a:rPr>
              <a:t>A</a:t>
            </a:r>
            <a:r>
              <a:rPr lang="en-US" sz="1400" dirty="0" smtClean="0">
                <a:latin typeface="Tahoma" panose="020B0604030504040204" pitchFamily="34" charset="0"/>
                <a:ea typeface="Tahoma" panose="020B0604030504040204" pitchFamily="34" charset="0"/>
                <a:cs typeface="Tahoma" panose="020B0604030504040204" pitchFamily="34" charset="0"/>
              </a:rPr>
              <a:t>ll the feedback </a:t>
            </a:r>
            <a:r>
              <a:rPr lang="en-US" sz="1400" dirty="0">
                <a:latin typeface="Tahoma" panose="020B0604030504040204" pitchFamily="34" charset="0"/>
                <a:ea typeface="Tahoma" panose="020B0604030504040204" pitchFamily="34" charset="0"/>
                <a:cs typeface="Tahoma" panose="020B0604030504040204" pitchFamily="34" charset="0"/>
              </a:rPr>
              <a:t>data </a:t>
            </a:r>
            <a:r>
              <a:rPr lang="en-US" sz="1400" dirty="0" smtClean="0">
                <a:latin typeface="Tahoma" panose="020B0604030504040204" pitchFamily="34" charset="0"/>
                <a:ea typeface="Tahoma" panose="020B0604030504040204" pitchFamily="34" charset="0"/>
                <a:cs typeface="Tahoma" panose="020B0604030504040204" pitchFamily="34" charset="0"/>
              </a:rPr>
              <a:t>was </a:t>
            </a:r>
            <a:r>
              <a:rPr lang="en-US" sz="1400" dirty="0">
                <a:latin typeface="Tahoma" panose="020B0604030504040204" pitchFamily="34" charset="0"/>
                <a:ea typeface="Tahoma" panose="020B0604030504040204" pitchFamily="34" charset="0"/>
                <a:cs typeface="Tahoma" panose="020B0604030504040204" pitchFamily="34" charset="0"/>
              </a:rPr>
              <a:t>analyzed </a:t>
            </a:r>
            <a:r>
              <a:rPr lang="en-US" sz="1400" dirty="0" smtClean="0">
                <a:latin typeface="Tahoma" panose="020B0604030504040204" pitchFamily="34" charset="0"/>
                <a:ea typeface="Tahoma" panose="020B0604030504040204" pitchFamily="34" charset="0"/>
                <a:cs typeface="Tahoma" panose="020B0604030504040204" pitchFamily="34" charset="0"/>
              </a:rPr>
              <a:t>after </a:t>
            </a:r>
            <a:r>
              <a:rPr lang="en-US" sz="1400" dirty="0">
                <a:latin typeface="Tahoma" panose="020B0604030504040204" pitchFamily="34" charset="0"/>
                <a:ea typeface="Tahoma" panose="020B0604030504040204" pitchFamily="34" charset="0"/>
                <a:cs typeface="Tahoma" panose="020B0604030504040204" pitchFamily="34" charset="0"/>
              </a:rPr>
              <a:t>each session (</a:t>
            </a:r>
            <a:r>
              <a:rPr lang="en-US" sz="1400" dirty="0" smtClean="0">
                <a:latin typeface="Tahoma" panose="020B0604030504040204" pitchFamily="34" charset="0"/>
                <a:ea typeface="Tahoma" panose="020B0604030504040204" pitchFamily="34" charset="0"/>
                <a:cs typeface="Tahoma" panose="020B0604030504040204" pitchFamily="34" charset="0"/>
              </a:rPr>
              <a:t>including answers to the open-ended questions) and compared to previous feedback. The findings were given to the </a:t>
            </a:r>
            <a:r>
              <a:rPr lang="en-US" sz="1400" dirty="0" smtClean="0">
                <a:latin typeface="Tahoma" panose="020B0604030504040204" pitchFamily="34" charset="0"/>
                <a:ea typeface="Tahoma" panose="020B0604030504040204" pitchFamily="34" charset="0"/>
                <a:cs typeface="Tahoma" panose="020B0604030504040204" pitchFamily="34" charset="0"/>
              </a:rPr>
              <a:t>instructors so they could gain </a:t>
            </a:r>
            <a:r>
              <a:rPr lang="en-US" sz="1400" dirty="0" smtClean="0">
                <a:latin typeface="Tahoma" panose="020B0604030504040204" pitchFamily="34" charset="0"/>
                <a:ea typeface="Tahoma" panose="020B0604030504040204" pitchFamily="34" charset="0"/>
                <a:cs typeface="Tahoma" panose="020B0604030504040204" pitchFamily="34" charset="0"/>
              </a:rPr>
              <a:t>insights and derive conclusions for the following session.</a:t>
            </a:r>
            <a:endParaRPr lang="he-IL" sz="1400" dirty="0">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FC000"/>
              </a:buClr>
              <a:buFontTx/>
              <a:buChar char="█"/>
            </a:pPr>
            <a:r>
              <a:rPr lang="en-US" sz="1400" dirty="0" smtClean="0">
                <a:latin typeface="Tahoma" panose="020B0604030504040204" pitchFamily="34" charset="0"/>
                <a:ea typeface="Tahoma" panose="020B0604030504040204" pitchFamily="34" charset="0"/>
                <a:cs typeface="Tahoma" panose="020B0604030504040204" pitchFamily="34" charset="0"/>
              </a:rPr>
              <a:t>Training summary survey (N=26) – distributed after the fourth session</a:t>
            </a:r>
            <a:endParaRPr lang="he-IL" sz="1400" dirty="0">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FC000"/>
              </a:buClr>
              <a:buFontTx/>
              <a:buChar char="█"/>
            </a:pPr>
            <a:r>
              <a:rPr lang="en-US" sz="1400" dirty="0" smtClean="0">
                <a:latin typeface="Tahoma" panose="020B0604030504040204" pitchFamily="34" charset="0"/>
                <a:ea typeface="Tahoma" panose="020B0604030504040204" pitchFamily="34" charset="0"/>
                <a:cs typeface="Tahoma" panose="020B0604030504040204" pitchFamily="34" charset="0"/>
              </a:rPr>
              <a:t>Follow-up survey – distributed about a month after the training ended (N=13)</a:t>
            </a:r>
            <a:endParaRPr lang="he-IL" sz="1400" dirty="0">
              <a:latin typeface="Tahoma"/>
              <a:ea typeface="Tahoma"/>
              <a:cs typeface="Tahoma"/>
            </a:endParaRPr>
          </a:p>
          <a:p>
            <a:pPr algn="l">
              <a:lnSpc>
                <a:spcPct val="150000"/>
              </a:lnSpc>
              <a:buClr>
                <a:srgbClr val="FFC000"/>
              </a:buClr>
            </a:pPr>
            <a:endParaRPr lang="he-IL" sz="1000" dirty="0">
              <a:latin typeface="Tahoma"/>
              <a:ea typeface="Tahoma"/>
              <a:cs typeface="Tahoma"/>
            </a:endParaRPr>
          </a:p>
          <a:p>
            <a:pPr algn="l">
              <a:lnSpc>
                <a:spcPct val="150000"/>
              </a:lnSpc>
            </a:pPr>
            <a:r>
              <a:rPr lang="en-US" sz="1400" b="1" dirty="0" smtClean="0">
                <a:solidFill>
                  <a:srgbClr val="4978A6"/>
                </a:solidFill>
                <a:latin typeface="Tahoma" pitchFamily="34" charset="0"/>
                <a:ea typeface="Tahoma" pitchFamily="34" charset="0"/>
                <a:cs typeface="Tahoma" pitchFamily="34" charset="0"/>
              </a:rPr>
              <a:t>Qualitative in-depth assessment:</a:t>
            </a:r>
            <a:endParaRPr lang="he-IL" sz="1400" b="1" dirty="0">
              <a:solidFill>
                <a:srgbClr val="4978A6"/>
              </a:solidFill>
              <a:latin typeface="Tahoma" pitchFamily="34" charset="0"/>
              <a:ea typeface="Tahoma" pitchFamily="34" charset="0"/>
              <a:cs typeface="Tahoma" pitchFamily="34" charset="0"/>
            </a:endParaRPr>
          </a:p>
          <a:p>
            <a:pPr marL="285750" indent="-285750" algn="l">
              <a:lnSpc>
                <a:spcPct val="150000"/>
              </a:lnSpc>
              <a:buClr>
                <a:srgbClr val="FFC000"/>
              </a:buClr>
              <a:buFontTx/>
              <a:buChar char="█"/>
            </a:pPr>
            <a:r>
              <a:rPr lang="en-US" sz="1400" b="1" dirty="0" smtClean="0">
                <a:latin typeface="Tahoma"/>
                <a:ea typeface="Tahoma"/>
                <a:cs typeface="Tahoma"/>
              </a:rPr>
              <a:t>Personal interview</a:t>
            </a:r>
            <a:r>
              <a:rPr lang="en-US" sz="1400" dirty="0" smtClean="0">
                <a:latin typeface="Tahoma"/>
                <a:ea typeface="Tahoma"/>
                <a:cs typeface="Tahoma"/>
              </a:rPr>
              <a:t> with Dr. Dana Shai, </a:t>
            </a:r>
            <a:r>
              <a:rPr lang="en-US" sz="1400" dirty="0" smtClean="0">
                <a:latin typeface="Tahoma"/>
                <a:ea typeface="Tahoma"/>
                <a:cs typeface="Tahoma"/>
              </a:rPr>
              <a:t>the training program developer </a:t>
            </a:r>
            <a:endParaRPr lang="he-IL" sz="1400" dirty="0">
              <a:latin typeface="Tahoma"/>
              <a:ea typeface="Tahoma"/>
              <a:cs typeface="Tahoma"/>
            </a:endParaRPr>
          </a:p>
          <a:p>
            <a:pPr marL="285750" indent="-285750" algn="l">
              <a:lnSpc>
                <a:spcPct val="150000"/>
              </a:lnSpc>
              <a:buClr>
                <a:srgbClr val="FFC000"/>
              </a:buClr>
              <a:buFontTx/>
              <a:buChar char="█"/>
            </a:pPr>
            <a:r>
              <a:rPr lang="en-US" sz="1400" b="1" dirty="0" smtClean="0">
                <a:latin typeface="Tahoma"/>
                <a:ea typeface="Tahoma"/>
                <a:cs typeface="Tahoma"/>
              </a:rPr>
              <a:t>Three discussion groups:</a:t>
            </a:r>
            <a:endParaRPr lang="he-IL" sz="1400" b="1" dirty="0">
              <a:latin typeface="Tahoma"/>
              <a:ea typeface="Tahoma"/>
              <a:cs typeface="Tahoma"/>
            </a:endParaRPr>
          </a:p>
          <a:p>
            <a:pPr marL="742950" lvl="1" indent="-285750" algn="l">
              <a:lnSpc>
                <a:spcPct val="150000"/>
              </a:lnSpc>
              <a:buClr>
                <a:srgbClr val="FFC000"/>
              </a:buClr>
              <a:buFontTx/>
              <a:buChar char="█"/>
            </a:pPr>
            <a:r>
              <a:rPr lang="en-US" sz="1400" dirty="0" smtClean="0">
                <a:latin typeface="Tahoma"/>
                <a:ea typeface="Tahoma"/>
                <a:cs typeface="Tahoma"/>
              </a:rPr>
              <a:t>Two group </a:t>
            </a:r>
            <a:r>
              <a:rPr lang="en-US" sz="1400" dirty="0" smtClean="0">
                <a:latin typeface="Tahoma"/>
                <a:ea typeface="Tahoma"/>
                <a:cs typeface="Tahoma"/>
              </a:rPr>
              <a:t>discussions </a:t>
            </a:r>
            <a:r>
              <a:rPr lang="en-US" sz="1400" dirty="0" smtClean="0">
                <a:latin typeface="Tahoma"/>
                <a:ea typeface="Tahoma"/>
                <a:cs typeface="Tahoma"/>
              </a:rPr>
              <a:t>with training participants (N=2), (N=4)</a:t>
            </a:r>
            <a:endParaRPr lang="he-IL" sz="1400" dirty="0">
              <a:latin typeface="Tahoma"/>
              <a:ea typeface="Tahoma"/>
              <a:cs typeface="Tahoma"/>
            </a:endParaRPr>
          </a:p>
          <a:p>
            <a:pPr marL="742950" lvl="1" indent="-285750" algn="l">
              <a:lnSpc>
                <a:spcPct val="150000"/>
              </a:lnSpc>
              <a:buClr>
                <a:srgbClr val="FFC000"/>
              </a:buClr>
              <a:buFontTx/>
              <a:buChar char="█"/>
            </a:pPr>
            <a:r>
              <a:rPr lang="en-US" sz="1400" dirty="0" smtClean="0">
                <a:latin typeface="Tahoma"/>
                <a:ea typeface="Tahoma"/>
                <a:cs typeface="Tahoma"/>
              </a:rPr>
              <a:t>A discussion with the workshop leaders who participated in the training</a:t>
            </a:r>
            <a:endParaRPr lang="he-IL" sz="1400" dirty="0">
              <a:latin typeface="Tahoma"/>
              <a:ea typeface="Tahoma"/>
              <a:cs typeface="Tahoma"/>
            </a:endParaRPr>
          </a:p>
          <a:p>
            <a:pPr marL="0" marR="0" lvl="0" indent="0" algn="l" defTabSz="914400" eaLnBrk="1" fontAlgn="auto" latinLnBrk="0" hangingPunct="1">
              <a:lnSpc>
                <a:spcPct val="150000"/>
              </a:lnSpc>
              <a:buClr>
                <a:srgbClr val="FFC000"/>
              </a:buClr>
              <a:buSzTx/>
              <a:buFontTx/>
              <a:buNone/>
              <a:tabLst/>
              <a:defRPr/>
            </a:pPr>
            <a:endParaRPr kumimoji="0" lang="he-IL" sz="1400" b="0" i="0" u="none" strike="noStrike" kern="1200" cap="none" spc="0" normalizeH="0" baseline="0" noProof="0" dirty="0">
              <a:ln>
                <a:noFill/>
              </a:ln>
              <a:solidFill>
                <a:prstClr val="black"/>
              </a:solidFill>
              <a:effectLst/>
              <a:uLnTx/>
              <a:uFillTx/>
              <a:latin typeface="Tahoma"/>
              <a:ea typeface="Tahoma"/>
              <a:cs typeface="Tahoma"/>
            </a:endParaRPr>
          </a:p>
          <a:p>
            <a:pPr algn="l">
              <a:lnSpc>
                <a:spcPct val="150000"/>
              </a:lnSpc>
              <a:buClr>
                <a:srgbClr val="FFC000"/>
              </a:buClr>
            </a:pPr>
            <a:endParaRPr lang="he-IL" sz="600" dirty="0">
              <a:latin typeface="Tahoma" pitchFamily="34" charset="0"/>
              <a:ea typeface="Tahoma" pitchFamily="34" charset="0"/>
              <a:cs typeface="Tahoma" pitchFamily="34" charset="0"/>
            </a:endParaRPr>
          </a:p>
        </p:txBody>
      </p:sp>
      <p:sp>
        <p:nvSpPr>
          <p:cNvPr id="7" name="TextBox 6">
            <a:extLst>
              <a:ext uri="{FF2B5EF4-FFF2-40B4-BE49-F238E27FC236}">
                <a16:creationId xmlns="" xmlns:a16="http://schemas.microsoft.com/office/drawing/2014/main" id="{E4E11CD6-763B-465E-9F08-66DB369166BE}"/>
              </a:ext>
            </a:extLst>
          </p:cNvPr>
          <p:cNvSpPr txBox="1"/>
          <p:nvPr/>
        </p:nvSpPr>
        <p:spPr>
          <a:xfrm>
            <a:off x="4044099" y="6144191"/>
            <a:ext cx="6890994" cy="246221"/>
          </a:xfrm>
          <a:prstGeom prst="rect">
            <a:avLst/>
          </a:prstGeom>
          <a:noFill/>
        </p:spPr>
        <p:txBody>
          <a:bodyPr wrap="square" rtlCol="1">
            <a:spAutoFit/>
          </a:bodyPr>
          <a:lstStyle/>
          <a:p>
            <a:pPr algn="l"/>
            <a:r>
              <a:rPr lang="en-US" sz="1000" dirty="0" smtClean="0">
                <a:latin typeface="Tahoma" pitchFamily="34" charset="0"/>
                <a:ea typeface="Tahoma" pitchFamily="34" charset="0"/>
                <a:cs typeface="Tahoma" pitchFamily="34" charset="0"/>
              </a:rPr>
              <a:t>* Examples of the </a:t>
            </a:r>
            <a:r>
              <a:rPr lang="en-US" sz="1000" dirty="0" smtClean="0">
                <a:latin typeface="Tahoma" pitchFamily="34" charset="0"/>
                <a:ea typeface="Tahoma" pitchFamily="34" charset="0"/>
                <a:cs typeface="Tahoma" pitchFamily="34" charset="0"/>
              </a:rPr>
              <a:t>research tools and blueprints </a:t>
            </a:r>
            <a:r>
              <a:rPr lang="en-GB" sz="1000" dirty="0" smtClean="0">
                <a:latin typeface="Tahoma" pitchFamily="34" charset="0"/>
                <a:ea typeface="Tahoma" pitchFamily="34" charset="0"/>
                <a:cs typeface="Tahoma" pitchFamily="34" charset="0"/>
              </a:rPr>
              <a:t>are </a:t>
            </a:r>
            <a:r>
              <a:rPr lang="en-GB" sz="1000" dirty="0" smtClean="0">
                <a:latin typeface="Tahoma" pitchFamily="34" charset="0"/>
                <a:ea typeface="Tahoma" pitchFamily="34" charset="0"/>
                <a:cs typeface="Tahoma" pitchFamily="34" charset="0"/>
              </a:rPr>
              <a:t>attached in the appendixes</a:t>
            </a:r>
            <a:endParaRPr lang="he-IL" sz="10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410874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pPr/>
              <a:t>6</a:t>
            </a:fld>
            <a:endParaRPr lang="en-US" sz="1400" dirty="0"/>
          </a:p>
        </p:txBody>
      </p:sp>
      <p:sp>
        <p:nvSpPr>
          <p:cNvPr id="17" name="TextBox 16"/>
          <p:cNvSpPr txBox="1"/>
          <p:nvPr/>
        </p:nvSpPr>
        <p:spPr>
          <a:xfrm>
            <a:off x="0" y="-9067"/>
            <a:ext cx="12192001" cy="400110"/>
          </a:xfrm>
          <a:prstGeom prst="rect">
            <a:avLst/>
          </a:prstGeom>
          <a:solidFill>
            <a:srgbClr val="EC1C3C"/>
          </a:solidFill>
        </p:spPr>
        <p:txBody>
          <a:bodyPr wrap="square" rtlCol="0">
            <a:spAutoFit/>
          </a:bodyPr>
          <a:lstStyle/>
          <a:p>
            <a:pPr algn="l"/>
            <a:r>
              <a:rPr lang="en-US" sz="2000" b="1" dirty="0" smtClean="0">
                <a:solidFill>
                  <a:schemeClr val="bg1"/>
                </a:solidFill>
                <a:latin typeface="Tahoma" pitchFamily="34" charset="0"/>
                <a:ea typeface="Tahoma" pitchFamily="34" charset="0"/>
                <a:cs typeface="Tahoma" pitchFamily="34" charset="0"/>
              </a:rPr>
              <a:t>Session Feedback Findings – </a:t>
            </a:r>
            <a:r>
              <a:rPr lang="en-GB" sz="2000" b="1" dirty="0" smtClean="0">
                <a:solidFill>
                  <a:schemeClr val="bg1"/>
                </a:solidFill>
                <a:latin typeface="Tahoma" pitchFamily="34" charset="0"/>
                <a:ea typeface="Tahoma" pitchFamily="34" charset="0"/>
                <a:cs typeface="Tahoma" pitchFamily="34" charset="0"/>
              </a:rPr>
              <a:t>Example of an Intermediate Report</a:t>
            </a:r>
            <a:endParaRPr lang="he-IL" sz="2000" b="1" dirty="0">
              <a:solidFill>
                <a:schemeClr val="bg1"/>
              </a:solidFill>
              <a:latin typeface="Tahoma" pitchFamily="34" charset="0"/>
              <a:ea typeface="Tahoma" pitchFamily="34" charset="0"/>
              <a:cs typeface="Tahoma" pitchFamily="34" charset="0"/>
            </a:endParaRPr>
          </a:p>
        </p:txBody>
      </p:sp>
      <p:sp>
        <p:nvSpPr>
          <p:cNvPr id="5" name="Rectangle 4">
            <a:extLst>
              <a:ext uri="{FF2B5EF4-FFF2-40B4-BE49-F238E27FC236}">
                <a16:creationId xmlns="" xmlns:a16="http://schemas.microsoft.com/office/drawing/2014/main" id="{8C000658-30B4-4712-A047-43D95F96F111}"/>
              </a:ext>
            </a:extLst>
          </p:cNvPr>
          <p:cNvSpPr/>
          <p:nvPr/>
        </p:nvSpPr>
        <p:spPr>
          <a:xfrm>
            <a:off x="539073" y="377118"/>
            <a:ext cx="9236184" cy="1523494"/>
          </a:xfrm>
          <a:prstGeom prst="rect">
            <a:avLst/>
          </a:prstGeom>
        </p:spPr>
        <p:txBody>
          <a:bodyPr wrap="square" lIns="91440" tIns="45720" rIns="91440" bIns="45720" anchor="t">
            <a:spAutoFit/>
          </a:bodyPr>
          <a:lstStyle/>
          <a:p>
            <a:pPr algn="l">
              <a:lnSpc>
                <a:spcPct val="150000"/>
              </a:lnSpc>
            </a:pPr>
            <a:r>
              <a:rPr lang="en-GB" sz="1400" b="1" dirty="0" smtClean="0">
                <a:solidFill>
                  <a:srgbClr val="4978A6"/>
                </a:solidFill>
                <a:latin typeface="Tahoma" pitchFamily="34" charset="0"/>
                <a:ea typeface="Tahoma" pitchFamily="34" charset="0"/>
                <a:cs typeface="Tahoma" pitchFamily="34" charset="0"/>
              </a:rPr>
              <a:t>Surveys – Ongoing Formative Assessment:</a:t>
            </a:r>
            <a:endParaRPr lang="he-IL" sz="1400" b="1" dirty="0">
              <a:solidFill>
                <a:srgbClr val="4978A6"/>
              </a:solidFill>
              <a:latin typeface="Tahoma" pitchFamily="34" charset="0"/>
              <a:ea typeface="Tahoma" pitchFamily="34" charset="0"/>
              <a:cs typeface="Tahoma" pitchFamily="34" charset="0"/>
            </a:endParaRPr>
          </a:p>
          <a:p>
            <a:pPr algn="l">
              <a:lnSpc>
                <a:spcPct val="150000"/>
              </a:lnSpc>
              <a:buClr>
                <a:srgbClr val="FFC000"/>
              </a:buClr>
            </a:pPr>
            <a:r>
              <a:rPr lang="en-GB" sz="1400" dirty="0" smtClean="0">
                <a:latin typeface="Tahoma" panose="020B0604030504040204" pitchFamily="34" charset="0"/>
                <a:ea typeface="Tahoma" panose="020B0604030504040204" pitchFamily="34" charset="0"/>
                <a:cs typeface="Tahoma" panose="020B0604030504040204" pitchFamily="34" charset="0"/>
              </a:rPr>
              <a:t>After each of the first three sessions the Urban95 team was given a summary of the feedback findings.</a:t>
            </a:r>
            <a:br>
              <a:rPr lang="en-GB" sz="1400" dirty="0" smtClean="0">
                <a:latin typeface="Tahoma" panose="020B0604030504040204" pitchFamily="34" charset="0"/>
                <a:ea typeface="Tahoma" panose="020B0604030504040204" pitchFamily="34" charset="0"/>
                <a:cs typeface="Tahoma" panose="020B0604030504040204" pitchFamily="34" charset="0"/>
              </a:rPr>
            </a:br>
            <a:r>
              <a:rPr lang="en-GB" sz="1400" dirty="0" smtClean="0">
                <a:latin typeface="Tahoma" panose="020B0604030504040204" pitchFamily="34" charset="0"/>
                <a:ea typeface="Tahoma" panose="020B0604030504040204" pitchFamily="34" charset="0"/>
                <a:cs typeface="Tahoma" panose="020B0604030504040204" pitchFamily="34" charset="0"/>
              </a:rPr>
              <a:t>The summary </a:t>
            </a:r>
            <a:r>
              <a:rPr lang="en-GB" sz="1400" dirty="0" smtClean="0">
                <a:latin typeface="Tahoma" panose="020B0604030504040204" pitchFamily="34" charset="0"/>
                <a:ea typeface="Tahoma" panose="020B0604030504040204" pitchFamily="34" charset="0"/>
                <a:cs typeface="Tahoma" panose="020B0604030504040204" pitchFamily="34" charset="0"/>
              </a:rPr>
              <a:t>presented the </a:t>
            </a:r>
            <a:r>
              <a:rPr lang="en-GB" sz="1400" dirty="0" smtClean="0">
                <a:latin typeface="Tahoma" panose="020B0604030504040204" pitchFamily="34" charset="0"/>
                <a:ea typeface="Tahoma" panose="020B0604030504040204" pitchFamily="34" charset="0"/>
                <a:cs typeface="Tahoma" panose="020B0604030504040204" pitchFamily="34" charset="0"/>
              </a:rPr>
              <a:t>participants’ views </a:t>
            </a:r>
            <a:r>
              <a:rPr lang="en-GB" sz="1400" dirty="0" smtClean="0">
                <a:latin typeface="Tahoma" panose="020B0604030504040204" pitchFamily="34" charset="0"/>
                <a:ea typeface="Tahoma" panose="020B0604030504040204" pitchFamily="34" charset="0"/>
                <a:cs typeface="Tahoma" panose="020B0604030504040204" pitchFamily="34" charset="0"/>
              </a:rPr>
              <a:t>according </a:t>
            </a:r>
            <a:r>
              <a:rPr lang="en-GB" sz="1400" dirty="0" smtClean="0">
                <a:latin typeface="Tahoma" panose="020B0604030504040204" pitchFamily="34" charset="0"/>
                <a:ea typeface="Tahoma" panose="020B0604030504040204" pitchFamily="34" charset="0"/>
                <a:cs typeface="Tahoma" panose="020B0604030504040204" pitchFamily="34" charset="0"/>
              </a:rPr>
              <a:t>to the various workshop </a:t>
            </a:r>
            <a:r>
              <a:rPr lang="en-GB" sz="1400" dirty="0" smtClean="0">
                <a:latin typeface="Tahoma" panose="020B0604030504040204" pitchFamily="34" charset="0"/>
                <a:ea typeface="Tahoma" panose="020B0604030504040204" pitchFamily="34" charset="0"/>
                <a:cs typeface="Tahoma" panose="020B0604030504040204" pitchFamily="34" charset="0"/>
              </a:rPr>
              <a:t>groups and the findings were compared </a:t>
            </a:r>
            <a:r>
              <a:rPr lang="en-GB" sz="1400" dirty="0" smtClean="0">
                <a:latin typeface="Tahoma" panose="020B0604030504040204" pitchFamily="34" charset="0"/>
                <a:ea typeface="Tahoma" panose="020B0604030504040204" pitchFamily="34" charset="0"/>
                <a:cs typeface="Tahoma" panose="020B0604030504040204" pitchFamily="34" charset="0"/>
              </a:rPr>
              <a:t>to previous session findings. For example:</a:t>
            </a:r>
            <a:endParaRPr kumimoji="0" lang="he-IL" sz="1400" b="0" i="0" u="none" strike="noStrike" kern="1200" cap="none" spc="0" normalizeH="0" baseline="0" noProof="0" dirty="0">
              <a:ln>
                <a:noFill/>
              </a:ln>
              <a:solidFill>
                <a:prstClr val="black"/>
              </a:solidFill>
              <a:effectLst/>
              <a:uLnTx/>
              <a:uFillTx/>
              <a:latin typeface="Tahoma"/>
              <a:ea typeface="Tahoma"/>
              <a:cs typeface="Tahoma"/>
            </a:endParaRPr>
          </a:p>
          <a:p>
            <a:pPr algn="l">
              <a:lnSpc>
                <a:spcPct val="150000"/>
              </a:lnSpc>
              <a:buClr>
                <a:srgbClr val="FFC000"/>
              </a:buClr>
            </a:pPr>
            <a:endParaRPr lang="he-IL" sz="600" dirty="0">
              <a:latin typeface="Tahoma" pitchFamily="34" charset="0"/>
              <a:ea typeface="Tahoma" pitchFamily="34" charset="0"/>
              <a:cs typeface="Tahoma" pitchFamily="34" charset="0"/>
            </a:endParaRPr>
          </a:p>
        </p:txBody>
      </p:sp>
      <p:graphicFrame>
        <p:nvGraphicFramePr>
          <p:cNvPr id="6" name="Chart 5">
            <a:extLst>
              <a:ext uri="{FF2B5EF4-FFF2-40B4-BE49-F238E27FC236}">
                <a16:creationId xmlns="" xmlns:a16="http://schemas.microsoft.com/office/drawing/2014/main" id="{2A4934B5-A8CA-4987-BD5F-027981603650}"/>
              </a:ext>
            </a:extLst>
          </p:cNvPr>
          <p:cNvGraphicFramePr>
            <a:graphicFrameLocks/>
          </p:cNvGraphicFramePr>
          <p:nvPr>
            <p:extLst>
              <p:ext uri="{D42A27DB-BD31-4B8C-83A1-F6EECF244321}">
                <p14:modId xmlns:p14="http://schemas.microsoft.com/office/powerpoint/2010/main" val="4015513708"/>
              </p:ext>
            </p:extLst>
          </p:nvPr>
        </p:nvGraphicFramePr>
        <p:xfrm>
          <a:off x="8867508" y="2272536"/>
          <a:ext cx="2448000" cy="1692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 xmlns:a16="http://schemas.microsoft.com/office/drawing/2014/main" id="{9D0A0DEE-C013-494F-9DD9-F1C16A7358E3}"/>
              </a:ext>
            </a:extLst>
          </p:cNvPr>
          <p:cNvGraphicFramePr>
            <a:graphicFrameLocks/>
          </p:cNvGraphicFramePr>
          <p:nvPr>
            <p:extLst>
              <p:ext uri="{D42A27DB-BD31-4B8C-83A1-F6EECF244321}">
                <p14:modId xmlns:p14="http://schemas.microsoft.com/office/powerpoint/2010/main" val="2590974251"/>
              </p:ext>
            </p:extLst>
          </p:nvPr>
        </p:nvGraphicFramePr>
        <p:xfrm>
          <a:off x="6332404" y="2272536"/>
          <a:ext cx="2448000" cy="1692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a:extLst>
              <a:ext uri="{FF2B5EF4-FFF2-40B4-BE49-F238E27FC236}">
                <a16:creationId xmlns="" xmlns:a16="http://schemas.microsoft.com/office/drawing/2014/main" id="{B641CB9F-B2C2-493E-B848-3284572026E6}"/>
              </a:ext>
            </a:extLst>
          </p:cNvPr>
          <p:cNvGraphicFramePr>
            <a:graphicFrameLocks/>
          </p:cNvGraphicFramePr>
          <p:nvPr>
            <p:extLst>
              <p:ext uri="{D42A27DB-BD31-4B8C-83A1-F6EECF244321}">
                <p14:modId xmlns:p14="http://schemas.microsoft.com/office/powerpoint/2010/main" val="3309303278"/>
              </p:ext>
            </p:extLst>
          </p:nvPr>
        </p:nvGraphicFramePr>
        <p:xfrm>
          <a:off x="3797301" y="2272535"/>
          <a:ext cx="2448000" cy="1692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Chart 9">
            <a:extLst>
              <a:ext uri="{FF2B5EF4-FFF2-40B4-BE49-F238E27FC236}">
                <a16:creationId xmlns="" xmlns:a16="http://schemas.microsoft.com/office/drawing/2014/main" id="{38A91887-A365-400B-8FD8-6A4A7E560B51}"/>
              </a:ext>
            </a:extLst>
          </p:cNvPr>
          <p:cNvGraphicFramePr>
            <a:graphicFrameLocks/>
          </p:cNvGraphicFramePr>
          <p:nvPr>
            <p:extLst>
              <p:ext uri="{D42A27DB-BD31-4B8C-83A1-F6EECF244321}">
                <p14:modId xmlns:p14="http://schemas.microsoft.com/office/powerpoint/2010/main" val="977890781"/>
              </p:ext>
            </p:extLst>
          </p:nvPr>
        </p:nvGraphicFramePr>
        <p:xfrm>
          <a:off x="1262198" y="2272535"/>
          <a:ext cx="2448000" cy="1692000"/>
        </p:xfrm>
        <a:graphic>
          <a:graphicData uri="http://schemas.openxmlformats.org/drawingml/2006/chart">
            <c:chart xmlns:c="http://schemas.openxmlformats.org/drawingml/2006/chart" xmlns:r="http://schemas.openxmlformats.org/officeDocument/2006/relationships" r:id="rId6"/>
          </a:graphicData>
        </a:graphic>
      </p:graphicFrame>
      <p:pic>
        <p:nvPicPr>
          <p:cNvPr id="4" name="Picture 3">
            <a:extLst>
              <a:ext uri="{FF2B5EF4-FFF2-40B4-BE49-F238E27FC236}">
                <a16:creationId xmlns="" xmlns:a16="http://schemas.microsoft.com/office/drawing/2014/main" id="{3BDEE0C1-FDB3-4794-AB72-B7DB2B86861B}"/>
              </a:ext>
            </a:extLst>
          </p:cNvPr>
          <p:cNvPicPr>
            <a:picLocks noChangeAspect="1"/>
          </p:cNvPicPr>
          <p:nvPr/>
        </p:nvPicPr>
        <p:blipFill>
          <a:blip r:embed="rId7"/>
          <a:stretch>
            <a:fillRect/>
          </a:stretch>
        </p:blipFill>
        <p:spPr>
          <a:xfrm>
            <a:off x="4328837" y="4023305"/>
            <a:ext cx="3920032" cy="176887"/>
          </a:xfrm>
          <a:prstGeom prst="rect">
            <a:avLst/>
          </a:prstGeom>
        </p:spPr>
      </p:pic>
      <p:sp>
        <p:nvSpPr>
          <p:cNvPr id="13" name="TextBox 12">
            <a:extLst>
              <a:ext uri="{FF2B5EF4-FFF2-40B4-BE49-F238E27FC236}">
                <a16:creationId xmlns="" xmlns:a16="http://schemas.microsoft.com/office/drawing/2014/main" id="{DED216CF-F373-4110-AC54-947D47960568}"/>
              </a:ext>
            </a:extLst>
          </p:cNvPr>
          <p:cNvSpPr txBox="1"/>
          <p:nvPr/>
        </p:nvSpPr>
        <p:spPr>
          <a:xfrm>
            <a:off x="1262198" y="1916728"/>
            <a:ext cx="10053310" cy="307777"/>
          </a:xfrm>
          <a:prstGeom prst="rect">
            <a:avLst/>
          </a:prstGeom>
          <a:solidFill>
            <a:schemeClr val="accent1">
              <a:lumMod val="60000"/>
              <a:lumOff val="40000"/>
            </a:schemeClr>
          </a:solidFill>
        </p:spPr>
        <p:txBody>
          <a:bodyPr wrap="square">
            <a:spAutoFit/>
          </a:bodyPr>
          <a:lstStyle/>
          <a:p>
            <a:pPr algn="l"/>
            <a:r>
              <a:rPr lang="en-GB"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The practical workshop: To what extent did the </a:t>
            </a:r>
            <a:r>
              <a:rPr lang="en-GB"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instructors </a:t>
            </a:r>
            <a:r>
              <a:rPr lang="en-GB"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relay the content in a clear and accessible way?</a:t>
            </a:r>
            <a:endParaRPr lang="he-IL" sz="1400" dirty="0">
              <a:latin typeface="Tahoma" panose="020B0604030504040204" pitchFamily="34" charset="0"/>
              <a:ea typeface="Tahoma" panose="020B0604030504040204" pitchFamily="34" charset="0"/>
              <a:cs typeface="Tahoma" panose="020B0604030504040204" pitchFamily="34" charset="0"/>
            </a:endParaRPr>
          </a:p>
        </p:txBody>
      </p:sp>
      <p:sp>
        <p:nvSpPr>
          <p:cNvPr id="20" name="TextBox 1">
            <a:extLst>
              <a:ext uri="{FF2B5EF4-FFF2-40B4-BE49-F238E27FC236}">
                <a16:creationId xmlns="" xmlns:a16="http://schemas.microsoft.com/office/drawing/2014/main" id="{E0325E39-74CE-47CB-BB20-6CAA1645AB54}"/>
              </a:ext>
            </a:extLst>
          </p:cNvPr>
          <p:cNvSpPr txBox="1"/>
          <p:nvPr/>
        </p:nvSpPr>
        <p:spPr>
          <a:xfrm>
            <a:off x="1262198" y="4591671"/>
            <a:ext cx="10053310" cy="2040756"/>
          </a:xfrm>
          <a:prstGeom prst="rect">
            <a:avLst/>
          </a:prstGeom>
          <a:solidFill>
            <a:schemeClr val="lt1"/>
          </a:solidFill>
          <a:ln w="76200" cmpd="sng">
            <a:solidFill>
              <a:srgbClr val="A6A6A6"/>
            </a:solidFill>
          </a:ln>
        </p:spPr>
        <p:style>
          <a:lnRef idx="0">
            <a:scrgbClr r="0" g="0" b="0"/>
          </a:lnRef>
          <a:fillRef idx="0">
            <a:scrgbClr r="0" g="0" b="0"/>
          </a:fillRef>
          <a:effectRef idx="0">
            <a:scrgbClr r="0" g="0" b="0"/>
          </a:effectRef>
          <a:fontRef idx="minor">
            <a:schemeClr val="dk1"/>
          </a:fontRef>
        </p:style>
        <p:txBody>
          <a:bodyPr wrap="square" rtlCol="1"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spcAft>
                <a:spcPts val="600"/>
              </a:spcAft>
            </a:pPr>
            <a:r>
              <a:rPr lang="en-US" sz="1200" b="1" dirty="0" smtClean="0">
                <a:solidFill>
                  <a:srgbClr val="FF0000"/>
                </a:solidFill>
                <a:latin typeface="Calibri" panose="020F0502020204030204" pitchFamily="34" charset="0"/>
                <a:cs typeface="Calibri" panose="020F0502020204030204" pitchFamily="34" charset="0"/>
              </a:rPr>
              <a:t>What new practices and/or practical tools did you gain from the session? N=24</a:t>
            </a:r>
            <a:endParaRPr lang="he-IL" sz="1200" b="1" dirty="0">
              <a:solidFill>
                <a:srgbClr val="FF0000"/>
              </a:solidFill>
              <a:latin typeface="Calibri" panose="020F0502020204030204" pitchFamily="34" charset="0"/>
              <a:cs typeface="Calibri" panose="020F0502020204030204" pitchFamily="34" charset="0"/>
            </a:endParaRPr>
          </a:p>
          <a:p>
            <a:pPr marL="171450" indent="-171450" algn="l">
              <a:buFont typeface="Courier New" panose="02070309020205020404" pitchFamily="49" charset="0"/>
              <a:buChar char="o"/>
            </a:pPr>
            <a:r>
              <a:rPr lang="en-US" sz="1200" dirty="0" smtClean="0">
                <a:latin typeface="Calibri" panose="020F0502020204030204" pitchFamily="34" charset="0"/>
                <a:cs typeface="Calibri" panose="020F0502020204030204" pitchFamily="34" charset="0"/>
              </a:rPr>
              <a:t>The main gain over half the respondents (54%) noted was understanding the </a:t>
            </a:r>
            <a:r>
              <a:rPr lang="en-US" sz="1200" b="1" dirty="0" smtClean="0">
                <a:latin typeface="Calibri" panose="020F0502020204030204" pitchFamily="34" charset="0"/>
                <a:cs typeface="Calibri" panose="020F0502020204030204" pitchFamily="34" charset="0"/>
              </a:rPr>
              <a:t>importance of playfulness </a:t>
            </a:r>
            <a:r>
              <a:rPr lang="en-US" sz="1200" dirty="0" smtClean="0">
                <a:latin typeface="Calibri" panose="020F0502020204030204" pitchFamily="34" charset="0"/>
                <a:cs typeface="Calibri" panose="020F0502020204030204" pitchFamily="34" charset="0"/>
              </a:rPr>
              <a:t>as a major tool for action, and </a:t>
            </a:r>
            <a:r>
              <a:rPr lang="en-US" sz="1200" dirty="0" smtClean="0">
                <a:latin typeface="Calibri" panose="020F0502020204030204" pitchFamily="34" charset="0"/>
                <a:cs typeface="Calibri" panose="020F0502020204030204" pitchFamily="34" charset="0"/>
              </a:rPr>
              <a:t>distinguishing </a:t>
            </a:r>
            <a:r>
              <a:rPr lang="en-US" sz="1200" dirty="0" smtClean="0">
                <a:latin typeface="Calibri" panose="020F0502020204030204" pitchFamily="34" charset="0"/>
                <a:cs typeface="Calibri" panose="020F0502020204030204" pitchFamily="34" charset="0"/>
              </a:rPr>
              <a:t>between </a:t>
            </a:r>
            <a:r>
              <a:rPr lang="en-US" sz="1200" dirty="0" smtClean="0">
                <a:latin typeface="Calibri" panose="020F0502020204030204" pitchFamily="34" charset="0"/>
                <a:cs typeface="Calibri" panose="020F0502020204030204" pitchFamily="34" charset="0"/>
              </a:rPr>
              <a:t>prevalent perceptions </a:t>
            </a:r>
            <a:r>
              <a:rPr lang="en-US" sz="1200" dirty="0" smtClean="0">
                <a:latin typeface="Calibri" panose="020F0502020204030204" pitchFamily="34" charset="0"/>
                <a:cs typeface="Calibri" panose="020F0502020204030204" pitchFamily="34" charset="0"/>
              </a:rPr>
              <a:t>of games in general</a:t>
            </a:r>
            <a:r>
              <a:rPr lang="en-US" sz="1200" b="1" dirty="0" smtClean="0">
                <a:latin typeface="Calibri" panose="020F0502020204030204" pitchFamily="34" charset="0"/>
                <a:cs typeface="Calibri" panose="020F0502020204030204" pitchFamily="34" charset="0"/>
              </a:rPr>
              <a:t> </a:t>
            </a:r>
            <a:r>
              <a:rPr lang="en-US" sz="1200" dirty="0" smtClean="0">
                <a:latin typeface="Calibri" panose="020F0502020204030204" pitchFamily="34" charset="0"/>
                <a:cs typeface="Calibri" panose="020F0502020204030204" pitchFamily="34" charset="0"/>
              </a:rPr>
              <a:t> </a:t>
            </a:r>
            <a:r>
              <a:rPr lang="he-IL" sz="1200" baseline="0" dirty="0" smtClean="0">
                <a:latin typeface="Calibri" panose="020F0502020204030204" pitchFamily="34" charset="0"/>
                <a:cs typeface="Calibri" panose="020F0502020204030204" pitchFamily="34" charset="0"/>
              </a:rPr>
              <a:t> </a:t>
            </a:r>
            <a:r>
              <a:rPr lang="en-US" sz="1200" baseline="0" dirty="0" smtClean="0">
                <a:solidFill>
                  <a:schemeClr val="accent1"/>
                </a:solidFill>
                <a:latin typeface="Calibri" panose="020F0502020204030204" pitchFamily="34" charset="0"/>
                <a:cs typeface="Calibri" panose="020F0502020204030204" pitchFamily="34" charset="0"/>
              </a:rPr>
              <a:t>(noted in all groups)</a:t>
            </a:r>
            <a:endParaRPr lang="he-IL" sz="1200" baseline="0" dirty="0">
              <a:solidFill>
                <a:schemeClr val="accent1"/>
              </a:solidFill>
              <a:latin typeface="Calibri" panose="020F0502020204030204" pitchFamily="34" charset="0"/>
              <a:cs typeface="Calibri" panose="020F0502020204030204" pitchFamily="34" charset="0"/>
            </a:endParaRPr>
          </a:p>
          <a:p>
            <a:pPr marL="171450" indent="-171450" algn="l">
              <a:buFont typeface="Courier New" panose="02070309020205020404" pitchFamily="49" charset="0"/>
              <a:buChar char="o"/>
            </a:pPr>
            <a:r>
              <a:rPr lang="en-US" sz="1200" dirty="0" smtClean="0">
                <a:latin typeface="Calibri" panose="020F0502020204030204" pitchFamily="34" charset="0"/>
                <a:cs typeface="Calibri" panose="020F0502020204030204" pitchFamily="34" charset="0"/>
              </a:rPr>
              <a:t>Almost half of the respondents (46%) reported having </a:t>
            </a:r>
            <a:r>
              <a:rPr lang="en-US" sz="1200" b="1" dirty="0" smtClean="0">
                <a:latin typeface="Calibri" panose="020F0502020204030204" pitchFamily="34" charset="0"/>
                <a:cs typeface="Calibri" panose="020F0502020204030204" pitchFamily="34" charset="0"/>
              </a:rPr>
              <a:t>received new actionable ideas</a:t>
            </a:r>
            <a:r>
              <a:rPr lang="en-US" sz="1200" dirty="0" smtClean="0">
                <a:latin typeface="Calibri" panose="020F0502020204030204" pitchFamily="34" charset="0"/>
                <a:cs typeface="Calibri" panose="020F0502020204030204" pitchFamily="34" charset="0"/>
              </a:rPr>
              <a:t> </a:t>
            </a:r>
            <a:r>
              <a:rPr lang="en-US" sz="1200" baseline="0" dirty="0" smtClean="0">
                <a:solidFill>
                  <a:schemeClr val="accent1"/>
                </a:solidFill>
                <a:latin typeface="Calibri" panose="020F0502020204030204" pitchFamily="34" charset="0"/>
                <a:cs typeface="Calibri" panose="020F0502020204030204" pitchFamily="34" charset="0"/>
              </a:rPr>
              <a:t>(particularly </a:t>
            </a:r>
            <a:r>
              <a:rPr lang="en-US" sz="1200" dirty="0" smtClean="0">
                <a:solidFill>
                  <a:schemeClr val="accent1"/>
                </a:solidFill>
                <a:latin typeface="Calibri" panose="020F0502020204030204" pitchFamily="34" charset="0"/>
                <a:cs typeface="Calibri" panose="020F0502020204030204" pitchFamily="34" charset="0"/>
              </a:rPr>
              <a:t>salient in the yellow group)</a:t>
            </a:r>
            <a:endParaRPr lang="he-IL" sz="1200" baseline="0" dirty="0">
              <a:solidFill>
                <a:schemeClr val="accent1"/>
              </a:solidFill>
              <a:latin typeface="Calibri" panose="020F0502020204030204" pitchFamily="34" charset="0"/>
              <a:cs typeface="Calibri" panose="020F0502020204030204" pitchFamily="34" charset="0"/>
            </a:endParaRPr>
          </a:p>
          <a:p>
            <a:pPr marL="171450" indent="-171450" algn="l">
              <a:buFont typeface="Courier New" panose="02070309020205020404" pitchFamily="49" charset="0"/>
              <a:buChar char="o"/>
            </a:pPr>
            <a:r>
              <a:rPr lang="en-US" sz="1200" dirty="0" smtClean="0">
                <a:latin typeface="Calibri" panose="020F0502020204030204" pitchFamily="34" charset="0"/>
                <a:cs typeface="Calibri" panose="020F0502020204030204" pitchFamily="34" charset="0"/>
              </a:rPr>
              <a:t>7 participants noted that they benefitted from being exposed to interesting </a:t>
            </a:r>
            <a:r>
              <a:rPr lang="en-US" sz="1200" b="1" dirty="0" smtClean="0">
                <a:latin typeface="Calibri" panose="020F0502020204030204" pitchFamily="34" charset="0"/>
                <a:cs typeface="Calibri" panose="020F0502020204030204" pitchFamily="34" charset="0"/>
              </a:rPr>
              <a:t>theoretical knowledge</a:t>
            </a:r>
            <a:r>
              <a:rPr lang="en-US" sz="1200" dirty="0" smtClean="0">
                <a:latin typeface="Calibri" panose="020F0502020204030204" pitchFamily="34" charset="0"/>
                <a:cs typeface="Calibri" panose="020F0502020204030204" pitchFamily="34" charset="0"/>
              </a:rPr>
              <a:t>, however some claimed the information was not new to them and that the lecture was too instructional and scientific </a:t>
            </a:r>
            <a:r>
              <a:rPr lang="en-US" sz="1200" dirty="0" smtClean="0">
                <a:solidFill>
                  <a:schemeClr val="accent1"/>
                </a:solidFill>
                <a:latin typeface="Calibri" panose="020F0502020204030204" pitchFamily="34" charset="0"/>
                <a:cs typeface="Calibri" panose="020F0502020204030204" pitchFamily="34" charset="0"/>
              </a:rPr>
              <a:t>(participants in the  green group </a:t>
            </a:r>
            <a:r>
              <a:rPr lang="en-US" sz="1200" dirty="0" smtClean="0">
                <a:solidFill>
                  <a:schemeClr val="accent1"/>
                </a:solidFill>
                <a:latin typeface="Calibri" panose="020F0502020204030204" pitchFamily="34" charset="0"/>
                <a:cs typeface="Calibri" panose="020F0502020204030204" pitchFamily="34" charset="0"/>
              </a:rPr>
              <a:t>did not refer to </a:t>
            </a:r>
            <a:r>
              <a:rPr lang="en-US" sz="1200" dirty="0" smtClean="0">
                <a:solidFill>
                  <a:schemeClr val="accent1"/>
                </a:solidFill>
                <a:latin typeface="Calibri" panose="020F0502020204030204" pitchFamily="34" charset="0"/>
                <a:cs typeface="Calibri" panose="020F0502020204030204" pitchFamily="34" charset="0"/>
              </a:rPr>
              <a:t>any knowledge they acquired)</a:t>
            </a:r>
            <a:endParaRPr lang="he-IL" sz="1200" b="0" baseline="0" dirty="0">
              <a:solidFill>
                <a:schemeClr val="accent1"/>
              </a:solidFill>
              <a:latin typeface="Calibri" panose="020F0502020204030204" pitchFamily="34" charset="0"/>
              <a:cs typeface="Calibri" panose="020F0502020204030204" pitchFamily="34" charset="0"/>
            </a:endParaRPr>
          </a:p>
          <a:p>
            <a:pPr marL="171450" indent="-171450" algn="l">
              <a:buFont typeface="Courier New" panose="02070309020205020404" pitchFamily="49" charset="0"/>
              <a:buChar char="o"/>
            </a:pPr>
            <a:r>
              <a:rPr lang="en-US" sz="1200" dirty="0" smtClean="0">
                <a:latin typeface="Calibri" panose="020F0502020204030204" pitchFamily="34" charset="0"/>
                <a:cs typeface="Calibri" panose="020F0502020204030204" pitchFamily="34" charset="0"/>
              </a:rPr>
              <a:t>5 participants favorably mentioned meeting with colleagues and </a:t>
            </a:r>
            <a:r>
              <a:rPr lang="en-US" sz="1200" dirty="0" smtClean="0">
                <a:latin typeface="Calibri" panose="020F0502020204030204" pitchFamily="34" charset="0"/>
                <a:cs typeface="Calibri" panose="020F0502020204030204" pitchFamily="34" charset="0"/>
              </a:rPr>
              <a:t>the successful </a:t>
            </a:r>
            <a:r>
              <a:rPr lang="en-US" sz="1200" dirty="0" smtClean="0">
                <a:latin typeface="Calibri" panose="020F0502020204030204" pitchFamily="34" charset="0"/>
                <a:cs typeface="Calibri" panose="020F0502020204030204" pitchFamily="34" charset="0"/>
              </a:rPr>
              <a:t>implementation of </a:t>
            </a:r>
            <a:r>
              <a:rPr lang="en-US" sz="1200" b="1" dirty="0" smtClean="0">
                <a:latin typeface="Calibri" panose="020F0502020204030204" pitchFamily="34" charset="0"/>
                <a:cs typeface="Calibri" panose="020F0502020204030204" pitchFamily="34" charset="0"/>
              </a:rPr>
              <a:t>peer-learning</a:t>
            </a:r>
            <a:r>
              <a:rPr lang="en-US" sz="1200" dirty="0" smtClean="0">
                <a:latin typeface="Calibri" panose="020F0502020204030204" pitchFamily="34" charset="0"/>
                <a:cs typeface="Calibri" panose="020F0502020204030204" pitchFamily="34" charset="0"/>
              </a:rPr>
              <a:t> </a:t>
            </a:r>
            <a:r>
              <a:rPr lang="en-US" sz="1200" dirty="0" smtClean="0">
                <a:solidFill>
                  <a:schemeClr val="accent1"/>
                </a:solidFill>
                <a:latin typeface="Calibri" panose="020F0502020204030204" pitchFamily="34" charset="0"/>
                <a:cs typeface="Calibri" panose="020F0502020204030204" pitchFamily="34" charset="0"/>
              </a:rPr>
              <a:t>(noted mainly in the blue group and to a </a:t>
            </a:r>
            <a:r>
              <a:rPr lang="en-US" sz="1200" dirty="0" smtClean="0">
                <a:solidFill>
                  <a:schemeClr val="accent1"/>
                </a:solidFill>
                <a:latin typeface="Calibri" panose="020F0502020204030204" pitchFamily="34" charset="0"/>
                <a:cs typeface="Calibri" panose="020F0502020204030204" pitchFamily="34" charset="0"/>
              </a:rPr>
              <a:t>lesser </a:t>
            </a:r>
            <a:r>
              <a:rPr lang="en-US" sz="1200" dirty="0" smtClean="0">
                <a:solidFill>
                  <a:schemeClr val="accent1"/>
                </a:solidFill>
                <a:latin typeface="Calibri" panose="020F0502020204030204" pitchFamily="34" charset="0"/>
                <a:cs typeface="Calibri" panose="020F0502020204030204" pitchFamily="34" charset="0"/>
              </a:rPr>
              <a:t>extent in the red and yellow groups)</a:t>
            </a:r>
            <a:endParaRPr lang="he-IL" sz="1200" baseline="0" dirty="0">
              <a:solidFill>
                <a:schemeClr val="accent1"/>
              </a:solidFill>
              <a:latin typeface="Calibri" panose="020F0502020204030204" pitchFamily="34" charset="0"/>
              <a:cs typeface="Calibri" panose="020F0502020204030204" pitchFamily="34" charset="0"/>
            </a:endParaRPr>
          </a:p>
          <a:p>
            <a:pPr marL="171450" indent="-171450" algn="l">
              <a:buFont typeface="Courier New" panose="02070309020205020404" pitchFamily="49" charset="0"/>
              <a:buChar char="o"/>
            </a:pPr>
            <a:r>
              <a:rPr lang="en-US" sz="1200" dirty="0" smtClean="0">
                <a:solidFill>
                  <a:sysClr val="windowText" lastClr="000000"/>
                </a:solidFill>
                <a:latin typeface="Calibri" panose="020F0502020204030204" pitchFamily="34" charset="0"/>
                <a:cs typeface="Calibri" panose="020F0502020204030204" pitchFamily="34" charset="0"/>
              </a:rPr>
              <a:t>4 participants noted that they had not been exposed to any new </a:t>
            </a:r>
            <a:r>
              <a:rPr lang="en-US" sz="1200" dirty="0" smtClean="0">
                <a:solidFill>
                  <a:sysClr val="windowText" lastClr="000000"/>
                </a:solidFill>
                <a:latin typeface="Calibri" panose="020F0502020204030204" pitchFamily="34" charset="0"/>
                <a:cs typeface="Calibri" panose="020F0502020204030204" pitchFamily="34" charset="0"/>
              </a:rPr>
              <a:t>knowledge, or that they </a:t>
            </a:r>
            <a:r>
              <a:rPr lang="en-US" sz="1200" dirty="0" smtClean="0">
                <a:solidFill>
                  <a:sysClr val="windowText" lastClr="000000"/>
                </a:solidFill>
                <a:latin typeface="Calibri" panose="020F0502020204030204" pitchFamily="34" charset="0"/>
                <a:cs typeface="Calibri" panose="020F0502020204030204" pitchFamily="34" charset="0"/>
              </a:rPr>
              <a:t>felt </a:t>
            </a:r>
            <a:r>
              <a:rPr lang="en-US" sz="1200" dirty="0" smtClean="0">
                <a:solidFill>
                  <a:sysClr val="windowText" lastClr="000000"/>
                </a:solidFill>
                <a:latin typeface="Calibri" panose="020F0502020204030204" pitchFamily="34" charset="0"/>
                <a:cs typeface="Calibri" panose="020F0502020204030204" pitchFamily="34" charset="0"/>
              </a:rPr>
              <a:t>the </a:t>
            </a:r>
            <a:r>
              <a:rPr lang="en-US" sz="1200" dirty="0" smtClean="0">
                <a:solidFill>
                  <a:sysClr val="windowText" lastClr="000000"/>
                </a:solidFill>
                <a:latin typeface="Calibri" panose="020F0502020204030204" pitchFamily="34" charset="0"/>
                <a:cs typeface="Calibri" panose="020F0502020204030204" pitchFamily="34" charset="0"/>
              </a:rPr>
              <a:t>topic was not </a:t>
            </a:r>
            <a:r>
              <a:rPr lang="en-US" sz="1200" dirty="0" smtClean="0">
                <a:solidFill>
                  <a:sysClr val="windowText" lastClr="000000"/>
                </a:solidFill>
                <a:latin typeface="Calibri" panose="020F0502020204030204" pitchFamily="34" charset="0"/>
                <a:cs typeface="Calibri" panose="020F0502020204030204" pitchFamily="34" charset="0"/>
              </a:rPr>
              <a:t>as relevant </a:t>
            </a:r>
            <a:r>
              <a:rPr lang="en-US" sz="1200" dirty="0" smtClean="0">
                <a:solidFill>
                  <a:sysClr val="windowText" lastClr="000000"/>
                </a:solidFill>
                <a:latin typeface="Calibri" panose="020F0502020204030204" pitchFamily="34" charset="0"/>
                <a:cs typeface="Calibri" panose="020F0502020204030204" pitchFamily="34" charset="0"/>
              </a:rPr>
              <a:t>to them </a:t>
            </a:r>
            <a:r>
              <a:rPr lang="en-US" sz="1200" dirty="0" smtClean="0">
                <a:solidFill>
                  <a:schemeClr val="accent1"/>
                </a:solidFill>
                <a:latin typeface="Calibri" panose="020F0502020204030204" pitchFamily="34" charset="0"/>
                <a:cs typeface="Calibri" panose="020F0502020204030204" pitchFamily="34" charset="0"/>
              </a:rPr>
              <a:t>(mainly among participants in the blue group)</a:t>
            </a:r>
            <a:endParaRPr lang="he-IL" sz="1200" dirty="0">
              <a:solidFill>
                <a:schemeClr val="accent1"/>
              </a:solidFill>
              <a:latin typeface="Calibri" panose="020F0502020204030204" pitchFamily="34" charset="0"/>
              <a:cs typeface="Calibri" panose="020F0502020204030204" pitchFamily="34" charset="0"/>
            </a:endParaRPr>
          </a:p>
        </p:txBody>
      </p:sp>
      <p:sp>
        <p:nvSpPr>
          <p:cNvPr id="21" name="TextBox 20">
            <a:extLst>
              <a:ext uri="{FF2B5EF4-FFF2-40B4-BE49-F238E27FC236}">
                <a16:creationId xmlns="" xmlns:a16="http://schemas.microsoft.com/office/drawing/2014/main" id="{737751DF-B9BD-4196-BBDE-77FB680ABF28}"/>
              </a:ext>
            </a:extLst>
          </p:cNvPr>
          <p:cNvSpPr txBox="1"/>
          <p:nvPr/>
        </p:nvSpPr>
        <p:spPr>
          <a:xfrm>
            <a:off x="1262198" y="4204817"/>
            <a:ext cx="10053310" cy="307777"/>
          </a:xfrm>
          <a:prstGeom prst="rect">
            <a:avLst/>
          </a:prstGeom>
          <a:solidFill>
            <a:schemeClr val="accent1">
              <a:lumMod val="60000"/>
              <a:lumOff val="40000"/>
            </a:schemeClr>
          </a:solidFill>
        </p:spPr>
        <p:txBody>
          <a:bodyPr wrap="square">
            <a:spAutoFit/>
          </a:bodyPr>
          <a:lstStyle/>
          <a:p>
            <a:pPr algn="l"/>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Analysis of answers to open-ended questions</a:t>
            </a:r>
            <a:endParaRPr lang="he-IL" sz="1400" dirty="0">
              <a:latin typeface="Tahoma" panose="020B0604030504040204" pitchFamily="34" charset="0"/>
              <a:ea typeface="Tahoma" panose="020B0604030504040204" pitchFamily="34" charset="0"/>
              <a:cs typeface="Tahoma" panose="020B0604030504040204" pitchFamily="34" charset="0"/>
            </a:endParaRPr>
          </a:p>
        </p:txBody>
      </p:sp>
      <p:grpSp>
        <p:nvGrpSpPr>
          <p:cNvPr id="29" name="Group 28">
            <a:extLst>
              <a:ext uri="{FF2B5EF4-FFF2-40B4-BE49-F238E27FC236}">
                <a16:creationId xmlns="" xmlns:a16="http://schemas.microsoft.com/office/drawing/2014/main" id="{D593F81A-C341-4024-A627-146E1C6A8C50}"/>
              </a:ext>
            </a:extLst>
          </p:cNvPr>
          <p:cNvGrpSpPr/>
          <p:nvPr/>
        </p:nvGrpSpPr>
        <p:grpSpPr>
          <a:xfrm>
            <a:off x="3797301" y="417852"/>
            <a:ext cx="8132020" cy="1477328"/>
            <a:chOff x="2524474" y="485909"/>
            <a:chExt cx="8132020" cy="1477328"/>
          </a:xfrm>
        </p:grpSpPr>
        <p:sp>
          <p:nvSpPr>
            <p:cNvPr id="26" name="Rectangle 25">
              <a:extLst>
                <a:ext uri="{FF2B5EF4-FFF2-40B4-BE49-F238E27FC236}">
                  <a16:creationId xmlns="" xmlns:a16="http://schemas.microsoft.com/office/drawing/2014/main" id="{B8F3BB3C-E2F3-4E07-80F5-BE700756D4E5}"/>
                </a:ext>
              </a:extLst>
            </p:cNvPr>
            <p:cNvSpPr/>
            <p:nvPr/>
          </p:nvSpPr>
          <p:spPr>
            <a:xfrm>
              <a:off x="7599785" y="605602"/>
              <a:ext cx="3056709" cy="1256738"/>
            </a:xfrm>
            <a:prstGeom prst="rect">
              <a:avLst/>
            </a:prstGeom>
            <a:solidFill>
              <a:srgbClr val="F2D63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2" name="TextBox 21">
              <a:extLst>
                <a:ext uri="{FF2B5EF4-FFF2-40B4-BE49-F238E27FC236}">
                  <a16:creationId xmlns="" xmlns:a16="http://schemas.microsoft.com/office/drawing/2014/main" id="{62734E15-2DE1-4A53-93AA-C19D98FCA498}"/>
                </a:ext>
              </a:extLst>
            </p:cNvPr>
            <p:cNvSpPr txBox="1"/>
            <p:nvPr/>
          </p:nvSpPr>
          <p:spPr>
            <a:xfrm>
              <a:off x="7892511" y="485909"/>
              <a:ext cx="2322782" cy="1477328"/>
            </a:xfrm>
            <a:prstGeom prst="rect">
              <a:avLst/>
            </a:prstGeom>
            <a:noFill/>
          </p:spPr>
          <p:txBody>
            <a:bodyPr wrap="square">
              <a:spAutoFit/>
            </a:bodyPr>
            <a:lstStyle/>
            <a:p>
              <a:pPr algn="l">
                <a:lnSpc>
                  <a:spcPct val="150000"/>
                </a:lnSpc>
                <a:buClr>
                  <a:srgbClr val="FFC000"/>
                </a:buClr>
              </a:pPr>
              <a:r>
                <a:rPr lang="en-GB" sz="1200" dirty="0" smtClean="0">
                  <a:latin typeface="Tahoma" panose="020B0604030504040204" pitchFamily="34" charset="0"/>
                  <a:ea typeface="Tahoma" panose="020B0604030504040204" pitchFamily="34" charset="0"/>
                  <a:cs typeface="Tahoma" panose="020B0604030504040204" pitchFamily="34" charset="0"/>
                </a:rPr>
                <a:t>In response to </a:t>
              </a:r>
              <a:r>
                <a:rPr lang="en-GB" sz="1200" dirty="0" smtClean="0">
                  <a:latin typeface="Tahoma" panose="020B0604030504040204" pitchFamily="34" charset="0"/>
                  <a:ea typeface="Tahoma" panose="020B0604030504040204" pitchFamily="34" charset="0"/>
                  <a:cs typeface="Tahoma" panose="020B0604030504040204" pitchFamily="34" charset="0"/>
                </a:rPr>
                <a:t>the feedback, the </a:t>
              </a:r>
              <a:r>
                <a:rPr lang="en-GB" sz="1200" dirty="0" smtClean="0">
                  <a:latin typeface="Tahoma" panose="020B0604030504040204" pitchFamily="34" charset="0"/>
                  <a:ea typeface="Tahoma" panose="020B0604030504040204" pitchFamily="34" charset="0"/>
                  <a:cs typeface="Tahoma" panose="020B0604030504040204" pitchFamily="34" charset="0"/>
                </a:rPr>
                <a:t>mix of participants in each group </a:t>
              </a:r>
              <a:r>
                <a:rPr lang="en-GB" sz="1200" dirty="0" smtClean="0">
                  <a:latin typeface="Tahoma" panose="020B0604030504040204" pitchFamily="34" charset="0"/>
                  <a:ea typeface="Tahoma" panose="020B0604030504040204" pitchFamily="34" charset="0"/>
                  <a:cs typeface="Tahoma" panose="020B0604030504040204" pitchFamily="34" charset="0"/>
                </a:rPr>
                <a:t>was </a:t>
              </a:r>
              <a:r>
                <a:rPr lang="en-GB" sz="1200" dirty="0" smtClean="0">
                  <a:latin typeface="Tahoma" panose="020B0604030504040204" pitchFamily="34" charset="0"/>
                  <a:ea typeface="Tahoma" panose="020B0604030504040204" pitchFamily="34" charset="0"/>
                  <a:cs typeface="Tahoma" panose="020B0604030504040204" pitchFamily="34" charset="0"/>
                </a:rPr>
                <a:t>changed so they would be homogenous in terms of the participants’ roles.</a:t>
              </a:r>
              <a:endParaRPr lang="he-IL" sz="1200" dirty="0">
                <a:latin typeface="Tahoma" panose="020B0604030504040204" pitchFamily="34" charset="0"/>
                <a:ea typeface="Tahoma" panose="020B0604030504040204" pitchFamily="34" charset="0"/>
                <a:cs typeface="Tahoma" panose="020B0604030504040204" pitchFamily="34" charset="0"/>
              </a:endParaRPr>
            </a:p>
          </p:txBody>
        </p:sp>
        <p:pic>
          <p:nvPicPr>
            <p:cNvPr id="28" name="Graphic 27" descr="Pin outline">
              <a:extLst>
                <a:ext uri="{FF2B5EF4-FFF2-40B4-BE49-F238E27FC236}">
                  <a16:creationId xmlns="" xmlns:a16="http://schemas.microsoft.com/office/drawing/2014/main" id="{B3963A7C-D9B4-462A-A313-85DF292C855E}"/>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flipH="1">
              <a:off x="2524474" y="661066"/>
              <a:ext cx="475145" cy="475145"/>
            </a:xfrm>
            <a:prstGeom prst="rect">
              <a:avLst/>
            </a:prstGeom>
          </p:spPr>
        </p:pic>
      </p:grpSp>
    </p:spTree>
    <p:extLst>
      <p:ext uri="{BB962C8B-B14F-4D97-AF65-F5344CB8AC3E}">
        <p14:creationId xmlns:p14="http://schemas.microsoft.com/office/powerpoint/2010/main" val="3047813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Chart 28">
            <a:extLst>
              <a:ext uri="{FF2B5EF4-FFF2-40B4-BE49-F238E27FC236}">
                <a16:creationId xmlns="" xmlns:a16="http://schemas.microsoft.com/office/drawing/2014/main" id="{5FABE2E3-D458-446B-B37D-78F011E167FC}"/>
              </a:ext>
            </a:extLst>
          </p:cNvPr>
          <p:cNvGraphicFramePr>
            <a:graphicFrameLocks/>
          </p:cNvGraphicFramePr>
          <p:nvPr>
            <p:extLst>
              <p:ext uri="{D42A27DB-BD31-4B8C-83A1-F6EECF244321}">
                <p14:modId xmlns:p14="http://schemas.microsoft.com/office/powerpoint/2010/main" val="1137119772"/>
              </p:ext>
            </p:extLst>
          </p:nvPr>
        </p:nvGraphicFramePr>
        <p:xfrm>
          <a:off x="4077526" y="2513134"/>
          <a:ext cx="7917132" cy="3940419"/>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pPr/>
              <a:t>7</a:t>
            </a:fld>
            <a:endParaRPr lang="en-US" sz="1400"/>
          </a:p>
        </p:txBody>
      </p:sp>
      <p:sp>
        <p:nvSpPr>
          <p:cNvPr id="3" name="Rectangle 2"/>
          <p:cNvSpPr/>
          <p:nvPr/>
        </p:nvSpPr>
        <p:spPr>
          <a:xfrm>
            <a:off x="127574" y="869911"/>
            <a:ext cx="11936852" cy="415498"/>
          </a:xfrm>
          <a:prstGeom prst="rect">
            <a:avLst/>
          </a:prstGeom>
        </p:spPr>
        <p:txBody>
          <a:bodyPr wrap="square">
            <a:spAutoFit/>
          </a:bodyPr>
          <a:lstStyle/>
          <a:p>
            <a:pPr algn="l">
              <a:lnSpc>
                <a:spcPct val="150000"/>
              </a:lnSpc>
            </a:pPr>
            <a:r>
              <a:rPr lang="en-US" sz="1400">
                <a:latin typeface="Tahoma" panose="020B0604030504040204" pitchFamily="34" charset="0"/>
                <a:ea typeface="Tahoma" panose="020B0604030504040204" pitchFamily="34" charset="0"/>
                <a:cs typeface="Tahoma" panose="020B0604030504040204" pitchFamily="34" charset="0"/>
              </a:rPr>
              <a:t> </a:t>
            </a:r>
          </a:p>
        </p:txBody>
      </p:sp>
      <p:sp>
        <p:nvSpPr>
          <p:cNvPr id="9" name="TextBox 8">
            <a:extLst>
              <a:ext uri="{FF2B5EF4-FFF2-40B4-BE49-F238E27FC236}">
                <a16:creationId xmlns="" xmlns:a16="http://schemas.microsoft.com/office/drawing/2014/main" id="{AA2CE96C-6C84-469E-BF73-6DE55D02A9A7}"/>
              </a:ext>
            </a:extLst>
          </p:cNvPr>
          <p:cNvSpPr txBox="1"/>
          <p:nvPr/>
        </p:nvSpPr>
        <p:spPr>
          <a:xfrm>
            <a:off x="0" y="0"/>
            <a:ext cx="12192000" cy="400110"/>
          </a:xfrm>
          <a:prstGeom prst="rect">
            <a:avLst/>
          </a:prstGeom>
          <a:solidFill>
            <a:srgbClr val="EC1C3C"/>
          </a:solidFill>
        </p:spPr>
        <p:txBody>
          <a:bodyPr wrap="square" rtlCol="0">
            <a:spAutoFit/>
          </a:bodyPr>
          <a:lstStyle/>
          <a:p>
            <a:r>
              <a:rPr lang="en-US" sz="2000" b="1" dirty="0" smtClean="0">
                <a:solidFill>
                  <a:schemeClr val="bg1"/>
                </a:solidFill>
                <a:latin typeface="Tahoma" pitchFamily="34" charset="0"/>
                <a:ea typeface="Tahoma" pitchFamily="34" charset="0"/>
                <a:cs typeface="Tahoma" pitchFamily="34" charset="0"/>
              </a:rPr>
              <a:t>Demographics – Training Participants and Survey Respondents</a:t>
            </a:r>
            <a:endParaRPr lang="he-IL" sz="2000" b="1" dirty="0">
              <a:solidFill>
                <a:schemeClr val="bg1"/>
              </a:solidFill>
              <a:latin typeface="Tahoma" pitchFamily="34" charset="0"/>
              <a:ea typeface="Tahoma" pitchFamily="34" charset="0"/>
              <a:cs typeface="Tahoma" pitchFamily="34" charset="0"/>
            </a:endParaRPr>
          </a:p>
        </p:txBody>
      </p:sp>
      <p:sp>
        <p:nvSpPr>
          <p:cNvPr id="22" name="מלבן 2">
            <a:extLst>
              <a:ext uri="{FF2B5EF4-FFF2-40B4-BE49-F238E27FC236}">
                <a16:creationId xmlns="" xmlns:a16="http://schemas.microsoft.com/office/drawing/2014/main" id="{BC04D092-1FDF-4C10-AF13-9C19E8E7F142}"/>
              </a:ext>
            </a:extLst>
          </p:cNvPr>
          <p:cNvSpPr/>
          <p:nvPr/>
        </p:nvSpPr>
        <p:spPr>
          <a:xfrm>
            <a:off x="0" y="400109"/>
            <a:ext cx="4155910" cy="6053444"/>
          </a:xfrm>
          <a:prstGeom prst="rect">
            <a:avLst/>
          </a:prstGeom>
          <a:solidFill>
            <a:srgbClr val="4A78A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3" name="TextBox 22">
            <a:extLst>
              <a:ext uri="{FF2B5EF4-FFF2-40B4-BE49-F238E27FC236}">
                <a16:creationId xmlns="" xmlns:a16="http://schemas.microsoft.com/office/drawing/2014/main" id="{1190DD18-A0D6-4A5A-BF92-F8B83B62F6E7}"/>
              </a:ext>
            </a:extLst>
          </p:cNvPr>
          <p:cNvSpPr txBox="1"/>
          <p:nvPr/>
        </p:nvSpPr>
        <p:spPr>
          <a:xfrm>
            <a:off x="-18138" y="3645596"/>
            <a:ext cx="4155910" cy="830997"/>
          </a:xfrm>
          <a:prstGeom prst="rect">
            <a:avLst/>
          </a:prstGeom>
          <a:noFill/>
        </p:spPr>
        <p:txBody>
          <a:bodyPr wrap="square" rtlCol="1">
            <a:spAutoFit/>
          </a:bodyPr>
          <a:lstStyle/>
          <a:p>
            <a:pPr algn="l"/>
            <a:r>
              <a:rPr lang="en-US" sz="1600" dirty="0" smtClean="0">
                <a:solidFill>
                  <a:schemeClr val="bg1"/>
                </a:solidFill>
                <a:latin typeface="Tahoma" panose="020B0604030504040204" pitchFamily="34" charset="0"/>
                <a:ea typeface="Tahoma" panose="020B0604030504040204" pitchFamily="34" charset="0"/>
                <a:cs typeface="Tahoma" panose="020B0604030504040204" pitchFamily="34" charset="0"/>
              </a:rPr>
              <a:t>The participants varied in </a:t>
            </a:r>
            <a:r>
              <a:rPr lang="en-US" sz="1600" dirty="0" smtClean="0">
                <a:solidFill>
                  <a:schemeClr val="bg1"/>
                </a:solidFill>
                <a:latin typeface="Tahoma" panose="020B0604030504040204" pitchFamily="34" charset="0"/>
                <a:ea typeface="Tahoma" panose="020B0604030504040204" pitchFamily="34" charset="0"/>
                <a:cs typeface="Tahoma" panose="020B0604030504040204" pitchFamily="34" charset="0"/>
              </a:rPr>
              <a:t>seniority, from </a:t>
            </a:r>
            <a:r>
              <a:rPr lang="en-US" sz="1600" dirty="0" smtClean="0">
                <a:solidFill>
                  <a:schemeClr val="bg1"/>
                </a:solidFill>
                <a:latin typeface="Tahoma" panose="020B0604030504040204" pitchFamily="34" charset="0"/>
                <a:ea typeface="Tahoma" panose="020B0604030504040204" pitchFamily="34" charset="0"/>
                <a:cs typeface="Tahoma" panose="020B0604030504040204" pitchFamily="34" charset="0"/>
              </a:rPr>
              <a:t>several months to 25 </a:t>
            </a:r>
            <a:r>
              <a:rPr lang="en-US" sz="1600" dirty="0" smtClean="0">
                <a:solidFill>
                  <a:schemeClr val="bg1"/>
                </a:solidFill>
                <a:latin typeface="Tahoma" panose="020B0604030504040204" pitchFamily="34" charset="0"/>
                <a:ea typeface="Tahoma" panose="020B0604030504040204" pitchFamily="34" charset="0"/>
                <a:cs typeface="Tahoma" panose="020B0604030504040204" pitchFamily="34" charset="0"/>
              </a:rPr>
              <a:t>years of experience in the field</a:t>
            </a:r>
            <a:endParaRPr lang="he-IL" sz="6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4" name="Table 23">
            <a:extLst>
              <a:ext uri="{FF2B5EF4-FFF2-40B4-BE49-F238E27FC236}">
                <a16:creationId xmlns="" xmlns:a16="http://schemas.microsoft.com/office/drawing/2014/main" id="{AE8D5B2A-6AC5-470D-85E2-300B355A8C96}"/>
              </a:ext>
            </a:extLst>
          </p:cNvPr>
          <p:cNvGraphicFramePr>
            <a:graphicFrameLocks noGrp="1"/>
          </p:cNvGraphicFramePr>
          <p:nvPr>
            <p:extLst>
              <p:ext uri="{D42A27DB-BD31-4B8C-83A1-F6EECF244321}">
                <p14:modId xmlns:p14="http://schemas.microsoft.com/office/powerpoint/2010/main" val="2314856593"/>
              </p:ext>
            </p:extLst>
          </p:nvPr>
        </p:nvGraphicFramePr>
        <p:xfrm>
          <a:off x="27245" y="404447"/>
          <a:ext cx="4093807" cy="3028893"/>
        </p:xfrm>
        <a:graphic>
          <a:graphicData uri="http://schemas.openxmlformats.org/drawingml/2006/table">
            <a:tbl>
              <a:tblPr rtl="1"/>
              <a:tblGrid>
                <a:gridCol w="1961952">
                  <a:extLst>
                    <a:ext uri="{9D8B030D-6E8A-4147-A177-3AD203B41FA5}">
                      <a16:colId xmlns="" xmlns:a16="http://schemas.microsoft.com/office/drawing/2014/main" val="2352574839"/>
                    </a:ext>
                  </a:extLst>
                </a:gridCol>
                <a:gridCol w="2131855">
                  <a:extLst>
                    <a:ext uri="{9D8B030D-6E8A-4147-A177-3AD203B41FA5}">
                      <a16:colId xmlns="" xmlns:a16="http://schemas.microsoft.com/office/drawing/2014/main" val="1920209786"/>
                    </a:ext>
                  </a:extLst>
                </a:gridCol>
              </a:tblGrid>
              <a:tr h="1166205">
                <a:tc gridSpan="2">
                  <a:txBody>
                    <a:bodyPr/>
                    <a:lstStyle/>
                    <a:p>
                      <a:pPr algn="l" rtl="0" fontAlgn="base">
                        <a:lnSpc>
                          <a:spcPct val="100000"/>
                        </a:lnSpc>
                        <a:spcAft>
                          <a:spcPts val="600"/>
                        </a:spcAft>
                      </a:pPr>
                      <a:r>
                        <a:rPr lang="en-US" sz="1800" b="1" i="0" u="none" strike="noStrike" dirty="0" smtClean="0">
                          <a:solidFill>
                            <a:srgbClr val="FFFFFF"/>
                          </a:solidFill>
                          <a:effectLst/>
                          <a:latin typeface="Tahoma" panose="020B0604030504040204" pitchFamily="34" charset="0"/>
                          <a:ea typeface="Tahoma" panose="020B0604030504040204" pitchFamily="34" charset="0"/>
                          <a:cs typeface="Tahoma" panose="020B0604030504040204" pitchFamily="34" charset="0"/>
                        </a:rPr>
                        <a:t>About 118 professionals registered for the training</a:t>
                      </a:r>
                      <a:endParaRPr lang="he-IL" sz="1800" b="1" i="0" u="none" strike="noStrike" dirty="0">
                        <a:solidFill>
                          <a:srgbClr val="FFFFFF"/>
                        </a:solidFill>
                        <a:effectLst/>
                        <a:latin typeface="Tahoma" panose="020B0604030504040204" pitchFamily="34" charset="0"/>
                        <a:ea typeface="Tahoma" panose="020B0604030504040204" pitchFamily="34" charset="0"/>
                        <a:cs typeface="Tahoma" panose="020B0604030504040204" pitchFamily="34" charset="0"/>
                      </a:endParaRPr>
                    </a:p>
                    <a:p>
                      <a:pPr algn="l" rtl="0" fontAlgn="base">
                        <a:lnSpc>
                          <a:spcPct val="100000"/>
                        </a:lnSpc>
                      </a:pPr>
                      <a:r>
                        <a:rPr lang="en-US" sz="1400" b="0" i="0" u="none" strike="noStrike" dirty="0" smtClean="0">
                          <a:solidFill>
                            <a:srgbClr val="FFFFFF"/>
                          </a:solidFill>
                          <a:effectLst/>
                          <a:latin typeface="Tahoma" panose="020B0604030504040204" pitchFamily="34" charset="0"/>
                          <a:ea typeface="Tahoma" panose="020B0604030504040204" pitchFamily="34" charset="0"/>
                          <a:cs typeface="Tahoma" panose="020B0604030504040204" pitchFamily="34" charset="0"/>
                        </a:rPr>
                        <a:t>Number of participants:</a:t>
                      </a:r>
                      <a:endParaRPr lang="he-IL" sz="1800" b="0" i="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4180" cap="flat" cmpd="sng" algn="ctr">
                      <a:solidFill>
                        <a:srgbClr val="FFFFFF"/>
                      </a:solidFill>
                      <a:prstDash val="solid"/>
                      <a:round/>
                      <a:headEnd type="none" w="med" len="med"/>
                      <a:tailEnd type="none" w="med" len="med"/>
                    </a:lnB>
                    <a:solidFill>
                      <a:srgbClr val="4A78A6"/>
                    </a:solidFill>
                  </a:tcPr>
                </a:tc>
                <a:tc hMerge="1">
                  <a:txBody>
                    <a:bodyPr/>
                    <a:lstStyle/>
                    <a:p>
                      <a:pPr algn="ctr" fontAlgn="base"/>
                      <a:r>
                        <a:rPr lang="he-IL" sz="1400" b="1" i="0" u="none" strike="noStrike" dirty="0">
                          <a:solidFill>
                            <a:srgbClr val="FFFFFF"/>
                          </a:solidFill>
                          <a:effectLst/>
                          <a:cs typeface="Segoe UI" panose="020B0502040204020203" pitchFamily="34" charset="0"/>
                        </a:rPr>
                        <a:t>מספר משתתפים </a:t>
                      </a:r>
                    </a:p>
                    <a:p>
                      <a:pPr algn="ctr" fontAlgn="base"/>
                      <a:r>
                        <a:rPr lang="he-IL" sz="1400" b="1" i="0" u="none" strike="noStrike" dirty="0">
                          <a:solidFill>
                            <a:srgbClr val="FFFFFF"/>
                          </a:solidFill>
                          <a:effectLst/>
                          <a:cs typeface="Segoe UI" panose="020B0502040204020203" pitchFamily="34" charset="0"/>
                        </a:rPr>
                        <a:t>בכל מפגש</a:t>
                      </a:r>
                      <a:r>
                        <a:rPr lang="he-IL" sz="1400" b="0" i="0" dirty="0">
                          <a:solidFill>
                            <a:srgbClr val="000000"/>
                          </a:solidFill>
                          <a:effectLst/>
                          <a:cs typeface="Segoe UI" panose="020B0502040204020203" pitchFamily="34" charset="0"/>
                        </a:rPr>
                        <a:t>​</a:t>
                      </a:r>
                      <a:endParaRPr lang="he-IL" b="0" i="0" dirty="0">
                        <a:solidFill>
                          <a:srgbClr val="000000"/>
                        </a:solidFill>
                        <a:effectLst/>
                      </a:endParaRPr>
                    </a:p>
                  </a:txBody>
                  <a:tcPr anchor="ctr">
                    <a:lnL w="14180" cap="flat" cmpd="sng" algn="ctr">
                      <a:solidFill>
                        <a:srgbClr val="FFFFFF"/>
                      </a:solidFill>
                      <a:prstDash val="solid"/>
                      <a:round/>
                      <a:headEnd type="none" w="med" len="med"/>
                      <a:tailEnd type="none" w="med" len="med"/>
                    </a:lnL>
                    <a:lnR w="14180" cap="flat" cmpd="sng" algn="ctr">
                      <a:solidFill>
                        <a:srgbClr val="FFFFFF"/>
                      </a:solidFill>
                      <a:prstDash val="solid"/>
                      <a:round/>
                      <a:headEnd type="none" w="med" len="med"/>
                      <a:tailEnd type="none" w="med" len="med"/>
                    </a:lnR>
                    <a:lnT w="14180" cap="flat" cmpd="sng" algn="ctr">
                      <a:solidFill>
                        <a:srgbClr val="FFFFFF"/>
                      </a:solidFill>
                      <a:prstDash val="solid"/>
                      <a:round/>
                      <a:headEnd type="none" w="med" len="med"/>
                      <a:tailEnd type="none" w="med" len="med"/>
                    </a:lnT>
                    <a:lnB w="14180" cap="flat" cmpd="sng" algn="ctr">
                      <a:solidFill>
                        <a:srgbClr val="FFFFFF"/>
                      </a:solidFill>
                      <a:prstDash val="solid"/>
                      <a:round/>
                      <a:headEnd type="none" w="med" len="med"/>
                      <a:tailEnd type="none" w="med" len="med"/>
                    </a:lnB>
                    <a:solidFill>
                      <a:srgbClr val="41719C"/>
                    </a:solidFill>
                  </a:tcPr>
                </a:tc>
                <a:extLst>
                  <a:ext uri="{0D108BD9-81ED-4DB2-BD59-A6C34878D82A}">
                    <a16:rowId xmlns="" xmlns:a16="http://schemas.microsoft.com/office/drawing/2014/main" val="864823374"/>
                  </a:ext>
                </a:extLst>
              </a:tr>
              <a:tr h="464322">
                <a:tc>
                  <a:txBody>
                    <a:bodyPr/>
                    <a:lstStyle/>
                    <a:p>
                      <a:pPr algn="ctr" rtl="0" fontAlgn="base"/>
                      <a:r>
                        <a:rPr lang="en-US" sz="1400" b="0" i="0" u="none" strike="noStrike" dirty="0" smtClean="0">
                          <a:solidFill>
                            <a:srgbClr val="FFFFFF"/>
                          </a:solidFill>
                          <a:effectLst/>
                          <a:latin typeface="Tahoma" panose="020B0604030504040204" pitchFamily="34" charset="0"/>
                          <a:ea typeface="Tahoma" panose="020B0604030504040204" pitchFamily="34" charset="0"/>
                          <a:cs typeface="Tahoma" panose="020B0604030504040204" pitchFamily="34" charset="0"/>
                        </a:rPr>
                        <a:t>First session</a:t>
                      </a:r>
                      <a:r>
                        <a:rPr lang="he-IL" sz="1400" b="0" i="0" dirty="0" smtClean="0">
                          <a:solidFill>
                            <a:srgbClr val="000000"/>
                          </a:solidFill>
                          <a:effectLst/>
                          <a:latin typeface="Tahoma" panose="020B0604030504040204" pitchFamily="34" charset="0"/>
                          <a:ea typeface="Tahoma" panose="020B0604030504040204" pitchFamily="34" charset="0"/>
                          <a:cs typeface="Tahoma" panose="020B0604030504040204" pitchFamily="34" charset="0"/>
                        </a:rPr>
                        <a:t>​</a:t>
                      </a:r>
                      <a:endParaRPr lang="he-IL" b="0" i="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14180" cap="flat" cmpd="sng" algn="ctr">
                      <a:solidFill>
                        <a:srgbClr val="FFFFFF"/>
                      </a:solidFill>
                      <a:prstDash val="solid"/>
                      <a:round/>
                      <a:headEnd type="none" w="med" len="med"/>
                      <a:tailEnd type="none" w="med" len="med"/>
                    </a:lnR>
                    <a:lnT w="14180" cap="flat" cmpd="sng" algn="ctr">
                      <a:solidFill>
                        <a:srgbClr val="FFFFFF"/>
                      </a:solidFill>
                      <a:prstDash val="solid"/>
                      <a:round/>
                      <a:headEnd type="none" w="med" len="med"/>
                      <a:tailEnd type="none" w="med" len="med"/>
                    </a:lnT>
                    <a:lnB w="14180" cap="flat" cmpd="sng" algn="ctr">
                      <a:solidFill>
                        <a:srgbClr val="FFFFFF"/>
                      </a:solidFill>
                      <a:prstDash val="solid"/>
                      <a:round/>
                      <a:headEnd type="none" w="med" len="med"/>
                      <a:tailEnd type="none" w="med" len="med"/>
                    </a:lnB>
                    <a:solidFill>
                      <a:srgbClr val="4A78A6"/>
                    </a:solidFill>
                  </a:tcPr>
                </a:tc>
                <a:tc>
                  <a:txBody>
                    <a:bodyPr/>
                    <a:lstStyle/>
                    <a:p>
                      <a:pPr marL="0" algn="ctr" defTabSz="914400" rtl="0" eaLnBrk="1" fontAlgn="base" latinLnBrk="0" hangingPunct="1"/>
                      <a:r>
                        <a:rPr lang="en-US" sz="1800" b="0" i="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75</a:t>
                      </a:r>
                      <a:r>
                        <a:rPr lang="he-IL" sz="1800" b="0" i="0" kern="1200" dirty="0">
                          <a:solidFill>
                            <a:schemeClr val="bg1"/>
                          </a:solidFill>
                          <a:effectLst/>
                          <a:latin typeface="Tahoma" panose="020B0604030504040204" pitchFamily="34" charset="0"/>
                          <a:ea typeface="Tahoma" panose="020B0604030504040204" pitchFamily="34" charset="0"/>
                          <a:cs typeface="Tahoma" panose="020B0604030504040204" pitchFamily="34" charset="0"/>
                        </a:rPr>
                        <a:t>​</a:t>
                      </a:r>
                    </a:p>
                  </a:txBody>
                  <a:tcPr anchor="ctr">
                    <a:lnL w="1418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4180" cap="flat" cmpd="sng" algn="ctr">
                      <a:solidFill>
                        <a:srgbClr val="FFFFFF"/>
                      </a:solidFill>
                      <a:prstDash val="solid"/>
                      <a:round/>
                      <a:headEnd type="none" w="med" len="med"/>
                      <a:tailEnd type="none" w="med" len="med"/>
                    </a:lnT>
                    <a:lnB w="14180" cap="flat" cmpd="sng" algn="ctr">
                      <a:solidFill>
                        <a:srgbClr val="FFFFFF"/>
                      </a:solidFill>
                      <a:prstDash val="solid"/>
                      <a:round/>
                      <a:headEnd type="none" w="med" len="med"/>
                      <a:tailEnd type="none" w="med" len="med"/>
                    </a:lnB>
                    <a:solidFill>
                      <a:srgbClr val="4A78A6"/>
                    </a:solidFill>
                  </a:tcPr>
                </a:tc>
                <a:extLst>
                  <a:ext uri="{0D108BD9-81ED-4DB2-BD59-A6C34878D82A}">
                    <a16:rowId xmlns="" xmlns:a16="http://schemas.microsoft.com/office/drawing/2014/main" val="4017654994"/>
                  </a:ext>
                </a:extLst>
              </a:tr>
              <a:tr h="469722">
                <a:tc>
                  <a:txBody>
                    <a:bodyPr/>
                    <a:lstStyle/>
                    <a:p>
                      <a:pPr algn="ctr" rtl="0" fontAlgn="base"/>
                      <a:r>
                        <a:rPr lang="en-US" sz="1400" b="0" i="0" u="none" strike="noStrike" dirty="0" smtClean="0">
                          <a:solidFill>
                            <a:srgbClr val="FFFFFF"/>
                          </a:solidFill>
                          <a:effectLst/>
                          <a:latin typeface="Tahoma" panose="020B0604030504040204" pitchFamily="34" charset="0"/>
                          <a:ea typeface="Tahoma" panose="020B0604030504040204" pitchFamily="34" charset="0"/>
                          <a:cs typeface="Tahoma" panose="020B0604030504040204" pitchFamily="34" charset="0"/>
                        </a:rPr>
                        <a:t>Second</a:t>
                      </a:r>
                      <a:r>
                        <a:rPr lang="en-US" sz="1400" b="0" i="0" u="none" strike="noStrike" baseline="0" dirty="0" smtClean="0">
                          <a:solidFill>
                            <a:srgbClr val="FFFFFF"/>
                          </a:solidFill>
                          <a:effectLst/>
                          <a:latin typeface="Tahoma" panose="020B0604030504040204" pitchFamily="34" charset="0"/>
                          <a:ea typeface="Tahoma" panose="020B0604030504040204" pitchFamily="34" charset="0"/>
                          <a:cs typeface="Tahoma" panose="020B0604030504040204" pitchFamily="34" charset="0"/>
                        </a:rPr>
                        <a:t> </a:t>
                      </a:r>
                      <a:r>
                        <a:rPr lang="en-US" sz="1400" b="0" i="0" u="none" strike="noStrike" dirty="0" smtClean="0">
                          <a:solidFill>
                            <a:srgbClr val="FFFFFF"/>
                          </a:solidFill>
                          <a:effectLst/>
                          <a:latin typeface="Tahoma" panose="020B0604030504040204" pitchFamily="34" charset="0"/>
                          <a:ea typeface="Tahoma" panose="020B0604030504040204" pitchFamily="34" charset="0"/>
                          <a:cs typeface="Tahoma" panose="020B0604030504040204" pitchFamily="34" charset="0"/>
                        </a:rPr>
                        <a:t>session</a:t>
                      </a:r>
                      <a:endParaRPr lang="he-IL" b="0" i="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14180" cap="flat" cmpd="sng" algn="ctr">
                      <a:solidFill>
                        <a:srgbClr val="FFFFFF"/>
                      </a:solidFill>
                      <a:prstDash val="solid"/>
                      <a:round/>
                      <a:headEnd type="none" w="med" len="med"/>
                      <a:tailEnd type="none" w="med" len="med"/>
                    </a:lnR>
                    <a:lnT w="14180" cap="flat" cmpd="sng" algn="ctr">
                      <a:solidFill>
                        <a:srgbClr val="FFFFFF"/>
                      </a:solidFill>
                      <a:prstDash val="solid"/>
                      <a:round/>
                      <a:headEnd type="none" w="med" len="med"/>
                      <a:tailEnd type="none" w="med" len="med"/>
                    </a:lnT>
                    <a:lnB w="14180" cap="flat" cmpd="sng" algn="ctr">
                      <a:solidFill>
                        <a:srgbClr val="FFFFFF"/>
                      </a:solidFill>
                      <a:prstDash val="solid"/>
                      <a:round/>
                      <a:headEnd type="none" w="med" len="med"/>
                      <a:tailEnd type="none" w="med" len="med"/>
                    </a:lnB>
                    <a:solidFill>
                      <a:srgbClr val="4A78A6"/>
                    </a:solidFill>
                  </a:tcPr>
                </a:tc>
                <a:tc>
                  <a:txBody>
                    <a:bodyPr/>
                    <a:lstStyle/>
                    <a:p>
                      <a:pPr algn="ctr" rtl="0" fontAlgn="base"/>
                      <a:r>
                        <a:rPr lang="en-US"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80</a:t>
                      </a:r>
                      <a:endParaRPr lang="he-IL" b="0" i="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anchor="ctr">
                    <a:lnL w="1418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4180" cap="flat" cmpd="sng" algn="ctr">
                      <a:solidFill>
                        <a:srgbClr val="FFFFFF"/>
                      </a:solidFill>
                      <a:prstDash val="solid"/>
                      <a:round/>
                      <a:headEnd type="none" w="med" len="med"/>
                      <a:tailEnd type="none" w="med" len="med"/>
                    </a:lnT>
                    <a:lnB w="14180" cap="flat" cmpd="sng" algn="ctr">
                      <a:solidFill>
                        <a:srgbClr val="FFFFFF"/>
                      </a:solidFill>
                      <a:prstDash val="solid"/>
                      <a:round/>
                      <a:headEnd type="none" w="med" len="med"/>
                      <a:tailEnd type="none" w="med" len="med"/>
                    </a:lnB>
                    <a:solidFill>
                      <a:srgbClr val="4A78A6"/>
                    </a:solidFill>
                  </a:tcPr>
                </a:tc>
                <a:extLst>
                  <a:ext uri="{0D108BD9-81ED-4DB2-BD59-A6C34878D82A}">
                    <a16:rowId xmlns="" xmlns:a16="http://schemas.microsoft.com/office/drawing/2014/main" val="1790515559"/>
                  </a:ext>
                </a:extLst>
              </a:tr>
              <a:tr h="464322">
                <a:tc>
                  <a:txBody>
                    <a:bodyPr/>
                    <a:lstStyle/>
                    <a:p>
                      <a:pPr algn="ctr" rtl="0" fontAlgn="base"/>
                      <a:r>
                        <a:rPr lang="en-US" sz="1400" b="0" i="0" u="none" strike="noStrike" dirty="0" smtClean="0">
                          <a:solidFill>
                            <a:srgbClr val="FFFFFF"/>
                          </a:solidFill>
                          <a:effectLst/>
                          <a:latin typeface="Tahoma" panose="020B0604030504040204" pitchFamily="34" charset="0"/>
                          <a:ea typeface="Tahoma" panose="020B0604030504040204" pitchFamily="34" charset="0"/>
                          <a:cs typeface="Tahoma" panose="020B0604030504040204" pitchFamily="34" charset="0"/>
                        </a:rPr>
                        <a:t>Third session</a:t>
                      </a:r>
                      <a:endParaRPr lang="he-IL" b="0" i="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14180" cap="flat" cmpd="sng" algn="ctr">
                      <a:solidFill>
                        <a:srgbClr val="FFFFFF"/>
                      </a:solidFill>
                      <a:prstDash val="solid"/>
                      <a:round/>
                      <a:headEnd type="none" w="med" len="med"/>
                      <a:tailEnd type="none" w="med" len="med"/>
                    </a:lnR>
                    <a:lnT w="14180" cap="flat" cmpd="sng" algn="ctr">
                      <a:solidFill>
                        <a:srgbClr val="FFFFFF"/>
                      </a:solidFill>
                      <a:prstDash val="solid"/>
                      <a:round/>
                      <a:headEnd type="none" w="med" len="med"/>
                      <a:tailEnd type="none" w="med" len="med"/>
                    </a:lnT>
                    <a:lnB w="14180" cap="flat" cmpd="sng" algn="ctr">
                      <a:solidFill>
                        <a:srgbClr val="FFFFFF"/>
                      </a:solidFill>
                      <a:prstDash val="solid"/>
                      <a:round/>
                      <a:headEnd type="none" w="med" len="med"/>
                      <a:tailEnd type="none" w="med" len="med"/>
                    </a:lnB>
                    <a:solidFill>
                      <a:srgbClr val="4A78A6"/>
                    </a:solidFill>
                  </a:tcPr>
                </a:tc>
                <a:tc>
                  <a:txBody>
                    <a:bodyPr/>
                    <a:lstStyle/>
                    <a:p>
                      <a:pPr algn="ctr" rtl="0" fontAlgn="base"/>
                      <a:r>
                        <a:rPr lang="en-US"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68</a:t>
                      </a:r>
                      <a:endParaRPr lang="he-IL" b="0" i="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anchor="ctr">
                    <a:lnL w="1418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4180" cap="flat" cmpd="sng" algn="ctr">
                      <a:solidFill>
                        <a:srgbClr val="FFFFFF"/>
                      </a:solidFill>
                      <a:prstDash val="solid"/>
                      <a:round/>
                      <a:headEnd type="none" w="med" len="med"/>
                      <a:tailEnd type="none" w="med" len="med"/>
                    </a:lnT>
                    <a:lnB w="14180" cap="flat" cmpd="sng" algn="ctr">
                      <a:solidFill>
                        <a:srgbClr val="FFFFFF"/>
                      </a:solidFill>
                      <a:prstDash val="solid"/>
                      <a:round/>
                      <a:headEnd type="none" w="med" len="med"/>
                      <a:tailEnd type="none" w="med" len="med"/>
                    </a:lnB>
                    <a:solidFill>
                      <a:srgbClr val="4A78A6"/>
                    </a:solidFill>
                  </a:tcPr>
                </a:tc>
                <a:extLst>
                  <a:ext uri="{0D108BD9-81ED-4DB2-BD59-A6C34878D82A}">
                    <a16:rowId xmlns="" xmlns:a16="http://schemas.microsoft.com/office/drawing/2014/main" val="537756739"/>
                  </a:ext>
                </a:extLst>
              </a:tr>
              <a:tr h="464322">
                <a:tc>
                  <a:txBody>
                    <a:bodyPr/>
                    <a:lstStyle/>
                    <a:p>
                      <a:pPr algn="ctr" rtl="0" fontAlgn="base"/>
                      <a:r>
                        <a:rPr lang="en-US" sz="1400" b="0" i="0" u="none" strike="noStrike" dirty="0" smtClean="0">
                          <a:solidFill>
                            <a:srgbClr val="FFFFFF"/>
                          </a:solidFill>
                          <a:effectLst/>
                          <a:latin typeface="Tahoma" panose="020B0604030504040204" pitchFamily="34" charset="0"/>
                          <a:ea typeface="Tahoma" panose="020B0604030504040204" pitchFamily="34" charset="0"/>
                          <a:cs typeface="Tahoma" panose="020B0604030504040204" pitchFamily="34" charset="0"/>
                        </a:rPr>
                        <a:t>Fourth session</a:t>
                      </a:r>
                      <a:endParaRPr lang="he-IL" b="0" i="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14180" cap="flat" cmpd="sng" algn="ctr">
                      <a:solidFill>
                        <a:srgbClr val="FFFFFF"/>
                      </a:solidFill>
                      <a:prstDash val="solid"/>
                      <a:round/>
                      <a:headEnd type="none" w="med" len="med"/>
                      <a:tailEnd type="none" w="med" len="med"/>
                    </a:lnR>
                    <a:lnT w="1418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solidFill>
                      <a:srgbClr val="4A78A6"/>
                    </a:solidFill>
                  </a:tcPr>
                </a:tc>
                <a:tc>
                  <a:txBody>
                    <a:bodyPr/>
                    <a:lstStyle/>
                    <a:p>
                      <a:pPr algn="ctr" rtl="0" fontAlgn="base"/>
                      <a:r>
                        <a:rPr lang="en-US" b="0" i="0" dirty="0">
                          <a:solidFill>
                            <a:schemeClr val="bg1"/>
                          </a:solidFill>
                          <a:effectLst/>
                          <a:latin typeface="Tahoma" panose="020B0604030504040204" pitchFamily="34" charset="0"/>
                          <a:ea typeface="Tahoma" panose="020B0604030504040204" pitchFamily="34" charset="0"/>
                          <a:cs typeface="Tahoma" panose="020B0604030504040204" pitchFamily="34" charset="0"/>
                        </a:rPr>
                        <a:t>50</a:t>
                      </a:r>
                      <a:endParaRPr lang="he-IL" b="0" i="0" dirty="0">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anchor="ctr">
                    <a:lnL w="14180" cap="flat" cmpd="sng" algn="ctr">
                      <a:solidFill>
                        <a:srgbClr val="FFFFFF"/>
                      </a:solidFill>
                      <a:prstDash val="solid"/>
                      <a:round/>
                      <a:headEnd type="none" w="med" len="med"/>
                      <a:tailEnd type="none" w="med" len="med"/>
                    </a:lnL>
                    <a:lnR w="12700" cap="flat" cmpd="sng" algn="ctr">
                      <a:noFill/>
                      <a:prstDash val="solid"/>
                      <a:round/>
                      <a:headEnd type="none" w="med" len="med"/>
                      <a:tailEnd type="none" w="med" len="med"/>
                    </a:lnR>
                    <a:lnT w="14180" cap="flat" cmpd="sng" algn="ctr">
                      <a:solidFill>
                        <a:srgbClr val="FFFFFF"/>
                      </a:solidFill>
                      <a:prstDash val="solid"/>
                      <a:round/>
                      <a:headEnd type="none" w="med" len="med"/>
                      <a:tailEnd type="none" w="med" len="med"/>
                    </a:lnT>
                    <a:lnB w="12700" cap="flat" cmpd="sng" algn="ctr">
                      <a:noFill/>
                      <a:prstDash val="solid"/>
                      <a:round/>
                      <a:headEnd type="none" w="med" len="med"/>
                      <a:tailEnd type="none" w="med" len="med"/>
                    </a:lnB>
                    <a:solidFill>
                      <a:srgbClr val="4A78A6"/>
                    </a:solidFill>
                  </a:tcPr>
                </a:tc>
                <a:extLst>
                  <a:ext uri="{0D108BD9-81ED-4DB2-BD59-A6C34878D82A}">
                    <a16:rowId xmlns="" xmlns:a16="http://schemas.microsoft.com/office/drawing/2014/main" val="506747680"/>
                  </a:ext>
                </a:extLst>
              </a:tr>
            </a:tbl>
          </a:graphicData>
        </a:graphic>
      </p:graphicFrame>
      <p:sp>
        <p:nvSpPr>
          <p:cNvPr id="25" name="TextBox 24">
            <a:extLst>
              <a:ext uri="{FF2B5EF4-FFF2-40B4-BE49-F238E27FC236}">
                <a16:creationId xmlns="" xmlns:a16="http://schemas.microsoft.com/office/drawing/2014/main" id="{19DC9607-8857-4535-AB48-6F8297584E1E}"/>
              </a:ext>
            </a:extLst>
          </p:cNvPr>
          <p:cNvSpPr txBox="1"/>
          <p:nvPr/>
        </p:nvSpPr>
        <p:spPr>
          <a:xfrm>
            <a:off x="7343546" y="2871734"/>
            <a:ext cx="4460612" cy="1077218"/>
          </a:xfrm>
          <a:prstGeom prst="rect">
            <a:avLst/>
          </a:prstGeom>
          <a:noFill/>
        </p:spPr>
        <p:txBody>
          <a:bodyPr wrap="square" rtlCol="1">
            <a:spAutoFit/>
          </a:bodyPr>
          <a:lstStyle/>
          <a:p>
            <a:pPr algn="l"/>
            <a:r>
              <a:rPr lang="en-GB" sz="1600" b="1" dirty="0" smtClean="0">
                <a:solidFill>
                  <a:srgbClr val="4A78A6"/>
                </a:solidFill>
                <a:latin typeface="Tahoma" panose="020B0604030504040204" pitchFamily="34" charset="0"/>
                <a:ea typeface="Tahoma" panose="020B0604030504040204" pitchFamily="34" charset="0"/>
                <a:cs typeface="Tahoma" panose="020B0604030504040204" pitchFamily="34" charset="0"/>
              </a:rPr>
              <a:t>Mix of participants in each session</a:t>
            </a:r>
            <a:endParaRPr lang="he-IL" sz="1600" b="1" dirty="0">
              <a:solidFill>
                <a:srgbClr val="4A78A6"/>
              </a:solidFill>
              <a:latin typeface="Tahoma" panose="020B0604030504040204" pitchFamily="34" charset="0"/>
              <a:ea typeface="Tahoma" panose="020B0604030504040204" pitchFamily="34" charset="0"/>
              <a:cs typeface="Tahoma" panose="020B0604030504040204" pitchFamily="34" charset="0"/>
            </a:endParaRPr>
          </a:p>
          <a:p>
            <a:pPr algn="l"/>
            <a:r>
              <a:rPr lang="en-GB" sz="1200" b="1" dirty="0" smtClean="0">
                <a:solidFill>
                  <a:srgbClr val="4A78A6"/>
                </a:solidFill>
                <a:latin typeface="Tahoma" panose="020B0604030504040204" pitchFamily="34" charset="0"/>
                <a:ea typeface="Tahoma" panose="020B0604030504040204" pitchFamily="34" charset="0"/>
                <a:cs typeface="Tahoma" panose="020B0604030504040204" pitchFamily="34" charset="0"/>
              </a:rPr>
              <a:t>(More than one role can be marked)</a:t>
            </a:r>
            <a:endParaRPr lang="he-IL" sz="1200" b="1" dirty="0">
              <a:solidFill>
                <a:srgbClr val="4A78A6"/>
              </a:solidFill>
              <a:latin typeface="Tahoma" panose="020B0604030504040204" pitchFamily="34" charset="0"/>
              <a:ea typeface="Tahoma" panose="020B0604030504040204" pitchFamily="34" charset="0"/>
              <a:cs typeface="Tahoma" panose="020B0604030504040204" pitchFamily="34" charset="0"/>
            </a:endParaRPr>
          </a:p>
          <a:p>
            <a:pPr algn="l"/>
            <a:endParaRPr lang="he-IL" sz="1200" b="1" dirty="0">
              <a:solidFill>
                <a:srgbClr val="4A78A6"/>
              </a:solidFill>
              <a:latin typeface="Tahoma" panose="020B0604030504040204" pitchFamily="34" charset="0"/>
              <a:ea typeface="Tahoma" panose="020B0604030504040204" pitchFamily="34" charset="0"/>
              <a:cs typeface="Tahoma" panose="020B0604030504040204" pitchFamily="34" charset="0"/>
            </a:endParaRPr>
          </a:p>
          <a:p>
            <a:pPr algn="l"/>
            <a:r>
              <a:rPr lang="en-GB" sz="1200" b="1" dirty="0" smtClean="0">
                <a:solidFill>
                  <a:srgbClr val="4A78A6"/>
                </a:solidFill>
                <a:latin typeface="Tahoma" panose="020B0604030504040204" pitchFamily="34" charset="0"/>
                <a:ea typeface="Tahoma" panose="020B0604030504040204" pitchFamily="34" charset="0"/>
                <a:cs typeface="Tahoma" panose="020B0604030504040204" pitchFamily="34" charset="0"/>
              </a:rPr>
              <a:t>In each session 3-4 men responded to the survey and the rest were women</a:t>
            </a:r>
            <a:endParaRPr lang="he-IL" sz="1100" b="1" dirty="0">
              <a:solidFill>
                <a:srgbClr val="4A78A6"/>
              </a:solidFill>
              <a:latin typeface="Tahoma" panose="020B0604030504040204" pitchFamily="34" charset="0"/>
              <a:ea typeface="Tahoma" panose="020B0604030504040204" pitchFamily="34" charset="0"/>
              <a:cs typeface="Tahoma" panose="020B0604030504040204" pitchFamily="34" charset="0"/>
            </a:endParaRPr>
          </a:p>
        </p:txBody>
      </p:sp>
      <p:sp>
        <p:nvSpPr>
          <p:cNvPr id="34" name="TextBox 33">
            <a:extLst>
              <a:ext uri="{FF2B5EF4-FFF2-40B4-BE49-F238E27FC236}">
                <a16:creationId xmlns="" xmlns:a16="http://schemas.microsoft.com/office/drawing/2014/main" id="{B77B8CE9-6784-4F19-9065-655101C8628A}"/>
              </a:ext>
            </a:extLst>
          </p:cNvPr>
          <p:cNvSpPr txBox="1"/>
          <p:nvPr/>
        </p:nvSpPr>
        <p:spPr>
          <a:xfrm>
            <a:off x="4448175" y="481760"/>
            <a:ext cx="7488677" cy="2308324"/>
          </a:xfrm>
          <a:prstGeom prst="rect">
            <a:avLst/>
          </a:prstGeom>
          <a:solidFill>
            <a:schemeClr val="bg2"/>
          </a:solidFill>
        </p:spPr>
        <p:txBody>
          <a:bodyPr wrap="square" rtlCol="1">
            <a:spAutoFit/>
          </a:bodyPr>
          <a:lstStyle/>
          <a:p>
            <a:pPr algn="l">
              <a:lnSpc>
                <a:spcPct val="150000"/>
              </a:lnSpc>
              <a:buClr>
                <a:srgbClr val="4A78A6"/>
              </a:buClr>
            </a:pPr>
            <a:r>
              <a:rPr lang="en-US" sz="1600" b="1" dirty="0" smtClean="0">
                <a:solidFill>
                  <a:srgbClr val="EC1C3C"/>
                </a:solidFill>
                <a:latin typeface="Tahoma" panose="020B0604030504040204" pitchFamily="34" charset="0"/>
                <a:ea typeface="Tahoma" panose="020B0604030504040204" pitchFamily="34" charset="0"/>
                <a:cs typeface="Tahoma" panose="020B0604030504040204" pitchFamily="34" charset="0"/>
              </a:rPr>
              <a:t>Focus group participants:</a:t>
            </a:r>
            <a:endParaRPr lang="he-IL" sz="1600" b="1" dirty="0">
              <a:solidFill>
                <a:srgbClr val="EC1C3C"/>
              </a:solidFill>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4A78A6"/>
              </a:buClr>
              <a:buFont typeface="Tahoma" panose="020B0604030504040204" pitchFamily="34" charset="0"/>
              <a:buChar char="█"/>
            </a:pPr>
            <a:r>
              <a:rPr lang="en-GB" sz="1600" dirty="0" smtClean="0">
                <a:solidFill>
                  <a:srgbClr val="EC1C3C"/>
                </a:solidFill>
                <a:latin typeface="Tahoma" panose="020B0604030504040204" pitchFamily="34" charset="0"/>
                <a:ea typeface="Tahoma" panose="020B0604030504040204" pitchFamily="34" charset="0"/>
                <a:cs typeface="Tahoma" panose="020B0604030504040204" pitchFamily="34" charset="0"/>
              </a:rPr>
              <a:t>Three headquarter staff members: an early childhood coordinator and two women in charge of community, children, and playroom management in community centers</a:t>
            </a:r>
            <a:endParaRPr lang="he-IL" sz="1600" dirty="0">
              <a:solidFill>
                <a:srgbClr val="EC1C3C"/>
              </a:solidFill>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4A78A6"/>
              </a:buClr>
              <a:buFont typeface="Tahoma" panose="020B0604030504040204" pitchFamily="34" charset="0"/>
              <a:buChar char="█"/>
            </a:pPr>
            <a:r>
              <a:rPr lang="en-GB" sz="1600" dirty="0" smtClean="0">
                <a:solidFill>
                  <a:srgbClr val="EC1C3C"/>
                </a:solidFill>
                <a:latin typeface="Tahoma" panose="020B0604030504040204" pitchFamily="34" charset="0"/>
                <a:ea typeface="Tahoma" panose="020B0604030504040204" pitchFamily="34" charset="0"/>
                <a:cs typeface="Tahoma" panose="020B0604030504040204" pitchFamily="34" charset="0"/>
              </a:rPr>
              <a:t>Three Digitaf </a:t>
            </a:r>
            <a:r>
              <a:rPr lang="en-GB" sz="1600" dirty="0" smtClean="0">
                <a:solidFill>
                  <a:srgbClr val="EC1C3C"/>
                </a:solidFill>
                <a:latin typeface="Tahoma" panose="020B0604030504040204" pitchFamily="34" charset="0"/>
                <a:ea typeface="Tahoma" panose="020B0604030504040204" pitchFamily="34" charset="0"/>
                <a:cs typeface="Tahoma" panose="020B0604030504040204" pitchFamily="34" charset="0"/>
              </a:rPr>
              <a:t>facilitators, </a:t>
            </a:r>
            <a:r>
              <a:rPr lang="en-GB" sz="1600" dirty="0" smtClean="0">
                <a:solidFill>
                  <a:srgbClr val="EC1C3C"/>
                </a:solidFill>
                <a:latin typeface="Tahoma" panose="020B0604030504040204" pitchFamily="34" charset="0"/>
                <a:ea typeface="Tahoma" panose="020B0604030504040204" pitchFamily="34" charset="0"/>
                <a:cs typeface="Tahoma" panose="020B0604030504040204" pitchFamily="34" charset="0"/>
              </a:rPr>
              <a:t>one of whom is also a SALTA workshop leader</a:t>
            </a:r>
            <a:endParaRPr lang="he-IL" sz="1600" dirty="0">
              <a:solidFill>
                <a:srgbClr val="EC1C3C"/>
              </a:solidFill>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4A78A6"/>
              </a:buClr>
              <a:buFont typeface="Tahoma" panose="020B0604030504040204" pitchFamily="34" charset="0"/>
              <a:buChar char="█"/>
            </a:pPr>
            <a:r>
              <a:rPr lang="en-GB" sz="1600" dirty="0" smtClean="0">
                <a:solidFill>
                  <a:srgbClr val="EC1C3C"/>
                </a:solidFill>
                <a:latin typeface="Tahoma" panose="020B0604030504040204" pitchFamily="34" charset="0"/>
                <a:ea typeface="Tahoma" panose="020B0604030504040204" pitchFamily="34" charset="0"/>
                <a:cs typeface="Tahoma" panose="020B0604030504040204" pitchFamily="34" charset="0"/>
              </a:rPr>
              <a:t>Four training workshop </a:t>
            </a:r>
            <a:r>
              <a:rPr lang="en-GB" sz="1600" dirty="0" smtClean="0">
                <a:solidFill>
                  <a:srgbClr val="EC1C3C"/>
                </a:solidFill>
                <a:latin typeface="Tahoma" panose="020B0604030504040204" pitchFamily="34" charset="0"/>
                <a:ea typeface="Tahoma" panose="020B0604030504040204" pitchFamily="34" charset="0"/>
                <a:cs typeface="Tahoma" panose="020B0604030504040204" pitchFamily="34" charset="0"/>
              </a:rPr>
              <a:t>instructors</a:t>
            </a:r>
            <a:endParaRPr lang="he-IL" sz="1100" b="1" dirty="0">
              <a:solidFill>
                <a:srgbClr val="4A78A6"/>
              </a:solidFill>
              <a:latin typeface="Tahoma" panose="020B0604030504040204" pitchFamily="34" charset="0"/>
              <a:ea typeface="Tahoma" panose="020B0604030504040204" pitchFamily="34" charset="0"/>
              <a:cs typeface="Tahoma" panose="020B0604030504040204" pitchFamily="34" charset="0"/>
            </a:endParaRPr>
          </a:p>
        </p:txBody>
      </p:sp>
      <p:sp>
        <p:nvSpPr>
          <p:cNvPr id="35" name="TextBox 34">
            <a:extLst>
              <a:ext uri="{FF2B5EF4-FFF2-40B4-BE49-F238E27FC236}">
                <a16:creationId xmlns="" xmlns:a16="http://schemas.microsoft.com/office/drawing/2014/main" id="{5D45E9D4-2B43-4269-B064-798948DC6A23}"/>
              </a:ext>
            </a:extLst>
          </p:cNvPr>
          <p:cNvSpPr txBox="1"/>
          <p:nvPr/>
        </p:nvSpPr>
        <p:spPr>
          <a:xfrm>
            <a:off x="489379" y="6202378"/>
            <a:ext cx="3660610" cy="246221"/>
          </a:xfrm>
          <a:prstGeom prst="rect">
            <a:avLst/>
          </a:prstGeom>
          <a:noFill/>
        </p:spPr>
        <p:txBody>
          <a:bodyPr wrap="square" rtlCol="1">
            <a:spAutoFit/>
          </a:bodyPr>
          <a:lstStyle/>
          <a:p>
            <a:pPr algn="l"/>
            <a:r>
              <a:rPr lang="en-US" sz="1000" dirty="0" smtClean="0">
                <a:solidFill>
                  <a:schemeClr val="bg1"/>
                </a:solidFill>
                <a:latin typeface="Tahoma" pitchFamily="34" charset="0"/>
                <a:ea typeface="Tahoma" pitchFamily="34" charset="0"/>
                <a:cs typeface="Tahoma" pitchFamily="34" charset="0"/>
              </a:rPr>
              <a:t>Based on data from the Urban95 TLV team</a:t>
            </a:r>
            <a:endParaRPr lang="he-IL" sz="1000" dirty="0">
              <a:solidFill>
                <a:schemeClr val="bg1"/>
              </a:solidFill>
              <a:latin typeface="Tahoma" pitchFamily="34" charset="0"/>
              <a:ea typeface="Tahoma" pitchFamily="34" charset="0"/>
              <a:cs typeface="Tahoma" pitchFamily="34" charset="0"/>
            </a:endParaRPr>
          </a:p>
        </p:txBody>
      </p:sp>
      <p:graphicFrame>
        <p:nvGraphicFramePr>
          <p:cNvPr id="14" name="Chart 13">
            <a:extLst>
              <a:ext uri="{FF2B5EF4-FFF2-40B4-BE49-F238E27FC236}">
                <a16:creationId xmlns="" xmlns:a16="http://schemas.microsoft.com/office/drawing/2014/main" id="{5907653B-1982-40FB-BD52-C14AD8374482}"/>
              </a:ext>
            </a:extLst>
          </p:cNvPr>
          <p:cNvGraphicFramePr>
            <a:graphicFrameLocks/>
          </p:cNvGraphicFramePr>
          <p:nvPr>
            <p:extLst>
              <p:ext uri="{D42A27DB-BD31-4B8C-83A1-F6EECF244321}">
                <p14:modId xmlns:p14="http://schemas.microsoft.com/office/powerpoint/2010/main" val="3296887325"/>
              </p:ext>
            </p:extLst>
          </p:nvPr>
        </p:nvGraphicFramePr>
        <p:xfrm>
          <a:off x="127574" y="4252596"/>
          <a:ext cx="3799143" cy="1810025"/>
        </p:xfrm>
        <a:graphic>
          <a:graphicData uri="http://schemas.openxmlformats.org/drawingml/2006/chart">
            <c:chart xmlns:c="http://schemas.openxmlformats.org/drawingml/2006/chart" xmlns:r="http://schemas.openxmlformats.org/officeDocument/2006/relationships" r:id="rId4"/>
          </a:graphicData>
        </a:graphic>
      </p:graphicFrame>
      <p:sp>
        <p:nvSpPr>
          <p:cNvPr id="15" name="TextBox 14">
            <a:extLst>
              <a:ext uri="{FF2B5EF4-FFF2-40B4-BE49-F238E27FC236}">
                <a16:creationId xmlns="" xmlns:a16="http://schemas.microsoft.com/office/drawing/2014/main" id="{60BA9CA3-4C9C-4298-B278-B7010383F6B4}"/>
              </a:ext>
            </a:extLst>
          </p:cNvPr>
          <p:cNvSpPr txBox="1"/>
          <p:nvPr/>
        </p:nvSpPr>
        <p:spPr>
          <a:xfrm>
            <a:off x="1086933" y="4368743"/>
            <a:ext cx="2796529" cy="553998"/>
          </a:xfrm>
          <a:prstGeom prst="rect">
            <a:avLst/>
          </a:prstGeom>
          <a:noFill/>
        </p:spPr>
        <p:txBody>
          <a:bodyPr wrap="square" rtlCol="1">
            <a:spAutoFit/>
          </a:bodyPr>
          <a:lstStyle/>
          <a:p>
            <a:pPr algn="l"/>
            <a:r>
              <a:rPr lang="en-US" sz="1000" b="1" dirty="0">
                <a:solidFill>
                  <a:schemeClr val="bg1"/>
                </a:solidFill>
                <a:latin typeface="Tahoma" pitchFamily="34" charset="0"/>
                <a:ea typeface="Tahoma" pitchFamily="34" charset="0"/>
                <a:cs typeface="Tahoma" pitchFamily="34" charset="0"/>
              </a:rPr>
              <a:t>N=118</a:t>
            </a:r>
          </a:p>
          <a:p>
            <a:pPr algn="l"/>
            <a:r>
              <a:rPr lang="en-US" sz="1000" dirty="0" smtClean="0">
                <a:solidFill>
                  <a:schemeClr val="bg1"/>
                </a:solidFill>
                <a:latin typeface="Tahoma" pitchFamily="34" charset="0"/>
                <a:ea typeface="Tahoma" pitchFamily="34" charset="0"/>
                <a:cs typeface="Tahoma" pitchFamily="34" charset="0"/>
              </a:rPr>
              <a:t>Some of those who registered </a:t>
            </a:r>
            <a:r>
              <a:rPr lang="en-US" sz="1000" dirty="0" smtClean="0">
                <a:solidFill>
                  <a:schemeClr val="bg1"/>
                </a:solidFill>
                <a:latin typeface="Tahoma" pitchFamily="34" charset="0"/>
                <a:ea typeface="Tahoma" pitchFamily="34" charset="0"/>
                <a:cs typeface="Tahoma" pitchFamily="34" charset="0"/>
              </a:rPr>
              <a:t>are associated </a:t>
            </a:r>
            <a:r>
              <a:rPr lang="en-US" sz="1000" dirty="0" smtClean="0">
                <a:solidFill>
                  <a:schemeClr val="bg1"/>
                </a:solidFill>
                <a:latin typeface="Tahoma" pitchFamily="34" charset="0"/>
                <a:ea typeface="Tahoma" pitchFamily="34" charset="0"/>
                <a:cs typeface="Tahoma" pitchFamily="34" charset="0"/>
              </a:rPr>
              <a:t>with more than one role</a:t>
            </a:r>
            <a:endParaRPr lang="he-IL" sz="1000" dirty="0">
              <a:solidFill>
                <a:schemeClr val="bg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490137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pPr/>
              <a:t>8</a:t>
            </a:fld>
            <a:endParaRPr lang="en-US" sz="1400"/>
          </a:p>
        </p:txBody>
      </p:sp>
      <p:sp>
        <p:nvSpPr>
          <p:cNvPr id="3" name="Rectangle 2"/>
          <p:cNvSpPr/>
          <p:nvPr/>
        </p:nvSpPr>
        <p:spPr>
          <a:xfrm>
            <a:off x="127574" y="869911"/>
            <a:ext cx="11936852" cy="415498"/>
          </a:xfrm>
          <a:prstGeom prst="rect">
            <a:avLst/>
          </a:prstGeom>
        </p:spPr>
        <p:txBody>
          <a:bodyPr wrap="square">
            <a:spAutoFit/>
          </a:bodyPr>
          <a:lstStyle/>
          <a:p>
            <a:pPr algn="l">
              <a:lnSpc>
                <a:spcPct val="150000"/>
              </a:lnSpc>
            </a:pPr>
            <a:r>
              <a:rPr lang="en-US" sz="1400">
                <a:latin typeface="Tahoma" panose="020B0604030504040204" pitchFamily="34" charset="0"/>
                <a:ea typeface="Tahoma" panose="020B0604030504040204" pitchFamily="34" charset="0"/>
                <a:cs typeface="Tahoma" panose="020B0604030504040204" pitchFamily="34" charset="0"/>
              </a:rPr>
              <a:t> </a:t>
            </a:r>
          </a:p>
        </p:txBody>
      </p:sp>
      <p:sp>
        <p:nvSpPr>
          <p:cNvPr id="8" name="TextBox 7">
            <a:extLst>
              <a:ext uri="{FF2B5EF4-FFF2-40B4-BE49-F238E27FC236}">
                <a16:creationId xmlns="" xmlns:a16="http://schemas.microsoft.com/office/drawing/2014/main" id="{31B2EB68-95C2-4388-BE55-68DA016A2187}"/>
              </a:ext>
            </a:extLst>
          </p:cNvPr>
          <p:cNvSpPr txBox="1"/>
          <p:nvPr/>
        </p:nvSpPr>
        <p:spPr>
          <a:xfrm>
            <a:off x="5354209" y="400110"/>
            <a:ext cx="6505388" cy="7478970"/>
          </a:xfrm>
          <a:prstGeom prst="rect">
            <a:avLst/>
          </a:prstGeom>
          <a:solidFill>
            <a:schemeClr val="bg1"/>
          </a:solidFill>
        </p:spPr>
        <p:txBody>
          <a:bodyPr wrap="square" rtlCol="1">
            <a:spAutoFit/>
          </a:bodyPr>
          <a:lstStyle/>
          <a:p>
            <a:pPr marL="0" marR="0" lvl="0" indent="0" algn="l" defTabSz="914400" eaLnBrk="1" fontAlgn="auto" latinLnBrk="0" hangingPunct="1">
              <a:lnSpc>
                <a:spcPct val="150000"/>
              </a:lnSpc>
              <a:spcBef>
                <a:spcPts val="0"/>
              </a:spcBef>
              <a:spcAft>
                <a:spcPts val="0"/>
              </a:spcAft>
              <a:buClr>
                <a:srgbClr val="F9BC25"/>
              </a:buClr>
              <a:buSzTx/>
              <a:buFontTx/>
              <a:buNone/>
              <a:tabLst/>
              <a:defRPr/>
            </a:pPr>
            <a:r>
              <a:rPr kumimoji="0" lang="en-US" sz="1200" b="1" i="0" u="none" strike="noStrike" kern="1200" cap="none" spc="0" normalizeH="0" baseline="0" noProof="0" dirty="0" smtClean="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rPr>
              <a:t>Training structure: </a:t>
            </a:r>
            <a:r>
              <a:rPr kumimoji="0" lang="en-US" sz="1200" b="1" i="0" u="none" strike="noStrike" kern="1200" cap="none" spc="0" normalizeH="0" baseline="0" noProof="0" dirty="0" smtClean="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rPr>
              <a:t>Providing </a:t>
            </a:r>
            <a:r>
              <a:rPr kumimoji="0" lang="en-US" sz="1200" b="1" i="0" u="none" strike="noStrike" kern="1200" cap="none" spc="0" normalizeH="0" noProof="0" dirty="0" smtClean="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rPr>
              <a:t>knowledge </a:t>
            </a:r>
            <a:r>
              <a:rPr kumimoji="0" lang="en-US" sz="1200" b="1" i="0" u="none" strike="noStrike" kern="1200" cap="none" spc="0" normalizeH="0" noProof="0" dirty="0" smtClean="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rPr>
              <a:t>and promoting </a:t>
            </a:r>
            <a:r>
              <a:rPr kumimoji="0" lang="en-US" sz="1200" b="1" i="0" u="none" strike="noStrike" kern="1200" cap="none" spc="0" normalizeH="0" noProof="0" dirty="0" smtClean="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rPr>
              <a:t>practical skills</a:t>
            </a:r>
            <a:endParaRPr kumimoji="0" lang="he-IL" sz="1200" b="1" i="0" u="none" strike="noStrike" kern="1200" cap="none" spc="0" normalizeH="0" baseline="0" noProof="0" dirty="0" smtClean="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Participants reported</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that the content and overall approach were </a:t>
            </a:r>
            <a:r>
              <a:rPr kumimoji="0" lang="en-US" sz="1100" b="1"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grounded in reality and relevant</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to their work, and were </a:t>
            </a:r>
            <a:r>
              <a:rPr kumimoji="0" lang="en-US" sz="1100" b="1"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pleased with the structure of the training</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which included lectures and practical workshops.</a:t>
            </a:r>
            <a:endParaRPr kumimoji="0" lang="he-IL"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defRPr/>
            </a:pP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83</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 of those who responded to the summary survey (N=18) felt the </a:t>
            </a:r>
            <a:r>
              <a:rPr lang="en-US" sz="11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training was vital</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 to a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large to very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large extent for anyone working with young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children.</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participants’ feedback on all the sessions indicated that the second session, which focused</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on the parents’ experience and the dyadic relationship, was the one they learned the most from and that </a:t>
            </a:r>
            <a:r>
              <a:rPr lang="en-US" sz="1100" noProof="0" dirty="0" smtClean="0">
                <a:solidFill>
                  <a:prstClr val="black"/>
                </a:solidFill>
                <a:latin typeface="Tahoma" panose="020B0604030504040204" pitchFamily="34" charset="0"/>
                <a:ea typeface="Tahoma" panose="020B0604030504040204" pitchFamily="34" charset="0"/>
                <a:cs typeface="Tahoma" panose="020B0604030504040204" pitchFamily="34" charset="0"/>
              </a:rPr>
              <a:t>it provided practical tools to a large extent. The fourth session, which focused on the group layout, was </a:t>
            </a:r>
            <a:r>
              <a:rPr lang="en-US" sz="1100" noProof="0" dirty="0" smtClean="0">
                <a:solidFill>
                  <a:prstClr val="black"/>
                </a:solidFill>
                <a:latin typeface="Tahoma" panose="020B0604030504040204" pitchFamily="34" charset="0"/>
                <a:ea typeface="Tahoma" panose="020B0604030504040204" pitchFamily="34" charset="0"/>
                <a:cs typeface="Tahoma" panose="020B0604030504040204" pitchFamily="34" charset="0"/>
              </a:rPr>
              <a:t>viewed as </a:t>
            </a:r>
            <a:r>
              <a:rPr lang="en-US" sz="1100" noProof="0" dirty="0" smtClean="0">
                <a:solidFill>
                  <a:prstClr val="black"/>
                </a:solidFill>
                <a:latin typeface="Tahoma" panose="020B0604030504040204" pitchFamily="34" charset="0"/>
                <a:ea typeface="Tahoma" panose="020B0604030504040204" pitchFamily="34" charset="0"/>
                <a:cs typeface="Tahoma" panose="020B0604030504040204" pitchFamily="34" charset="0"/>
              </a:rPr>
              <a:t>the most practical. In the training summary feedback (N=18) more than half the respondents (55%) </a:t>
            </a:r>
            <a:r>
              <a:rPr lang="en-US" sz="1100" noProof="0" dirty="0" smtClean="0">
                <a:solidFill>
                  <a:prstClr val="black"/>
                </a:solidFill>
                <a:latin typeface="Tahoma" panose="020B0604030504040204" pitchFamily="34" charset="0"/>
                <a:ea typeface="Tahoma" panose="020B0604030504040204" pitchFamily="34" charset="0"/>
                <a:cs typeface="Tahoma" panose="020B0604030504040204" pitchFamily="34" charset="0"/>
              </a:rPr>
              <a:t>estimated that </a:t>
            </a:r>
            <a:r>
              <a:rPr lang="en-US" sz="1100" b="1" noProof="0" dirty="0" smtClean="0">
                <a:solidFill>
                  <a:prstClr val="black"/>
                </a:solidFill>
                <a:latin typeface="Tahoma" panose="020B0604030504040204" pitchFamily="34" charset="0"/>
                <a:ea typeface="Tahoma" panose="020B0604030504040204" pitchFamily="34" charset="0"/>
                <a:cs typeface="Tahoma" panose="020B0604030504040204" pitchFamily="34" charset="0"/>
              </a:rPr>
              <a:t>the tools and knowledge they had gained would serve them in their </a:t>
            </a:r>
            <a:r>
              <a:rPr lang="en-US" sz="1100" b="1" noProof="0" dirty="0" smtClean="0">
                <a:solidFill>
                  <a:prstClr val="black"/>
                </a:solidFill>
                <a:latin typeface="Tahoma" panose="020B0604030504040204" pitchFamily="34" charset="0"/>
                <a:ea typeface="Tahoma" panose="020B0604030504040204" pitchFamily="34" charset="0"/>
                <a:cs typeface="Tahoma" panose="020B0604030504040204" pitchFamily="34" charset="0"/>
              </a:rPr>
              <a:t>work</a:t>
            </a:r>
            <a:r>
              <a:rPr lang="en-US" sz="1100" noProof="0" dirty="0" smtClean="0">
                <a:solidFill>
                  <a:prstClr val="black"/>
                </a:solidFill>
                <a:latin typeface="Tahoma" panose="020B0604030504040204" pitchFamily="34" charset="0"/>
                <a:ea typeface="Tahoma" panose="020B0604030504040204" pitchFamily="34" charset="0"/>
                <a:cs typeface="Tahoma" panose="020B0604030504040204" pitchFamily="34" charset="0"/>
              </a:rPr>
              <a:t> </a:t>
            </a:r>
            <a:r>
              <a:rPr lang="en-US" sz="1100" noProof="0" dirty="0" smtClean="0">
                <a:solidFill>
                  <a:prstClr val="black"/>
                </a:solidFill>
                <a:latin typeface="Tahoma" panose="020B0604030504040204" pitchFamily="34" charset="0"/>
                <a:ea typeface="Tahoma" panose="020B0604030504040204" pitchFamily="34" charset="0"/>
                <a:cs typeface="Tahoma" panose="020B0604030504040204" pitchFamily="34" charset="0"/>
              </a:rPr>
              <a:t>to a large to very large extent. In the follow-up survey conducted about a month after the training ended  (N=13), most of the respondents (70%) reported that </a:t>
            </a:r>
            <a:r>
              <a:rPr lang="en-US" sz="1100" noProof="0" dirty="0" smtClean="0">
                <a:solidFill>
                  <a:prstClr val="black"/>
                </a:solidFill>
                <a:latin typeface="Tahoma" panose="020B0604030504040204" pitchFamily="34" charset="0"/>
                <a:ea typeface="Tahoma" panose="020B0604030504040204" pitchFamily="34" charset="0"/>
                <a:cs typeface="Tahoma" panose="020B0604030504040204" pitchFamily="34" charset="0"/>
              </a:rPr>
              <a:t>the knowledge </a:t>
            </a:r>
            <a:r>
              <a:rPr lang="en-US" sz="1100" noProof="0" dirty="0" smtClean="0">
                <a:solidFill>
                  <a:prstClr val="black"/>
                </a:solidFill>
                <a:latin typeface="Tahoma" panose="020B0604030504040204" pitchFamily="34" charset="0"/>
                <a:ea typeface="Tahoma" panose="020B0604030504040204" pitchFamily="34" charset="0"/>
                <a:cs typeface="Tahoma" panose="020B0604030504040204" pitchFamily="34" charset="0"/>
              </a:rPr>
              <a:t>and tools were </a:t>
            </a:r>
            <a:r>
              <a:rPr lang="en-US" sz="1100" noProof="0" dirty="0" smtClean="0">
                <a:solidFill>
                  <a:prstClr val="black"/>
                </a:solidFill>
                <a:latin typeface="Tahoma" panose="020B0604030504040204" pitchFamily="34" charset="0"/>
                <a:ea typeface="Tahoma" panose="020B0604030504040204" pitchFamily="34" charset="0"/>
                <a:cs typeface="Tahoma" panose="020B0604030504040204" pitchFamily="34" charset="0"/>
              </a:rPr>
              <a:t>serving </a:t>
            </a:r>
            <a:r>
              <a:rPr lang="en-US" sz="1100" noProof="0" dirty="0" smtClean="0">
                <a:solidFill>
                  <a:prstClr val="black"/>
                </a:solidFill>
                <a:latin typeface="Tahoma" panose="020B0604030504040204" pitchFamily="34" charset="0"/>
                <a:ea typeface="Tahoma" panose="020B0604030504040204" pitchFamily="34" charset="0"/>
                <a:cs typeface="Tahoma" panose="020B0604030504040204" pitchFamily="34" charset="0"/>
              </a:rPr>
              <a:t>them </a:t>
            </a:r>
            <a:r>
              <a:rPr lang="en-US" sz="1100" noProof="0" dirty="0" smtClean="0">
                <a:solidFill>
                  <a:prstClr val="black"/>
                </a:solidFill>
                <a:latin typeface="Tahoma" panose="020B0604030504040204" pitchFamily="34" charset="0"/>
                <a:ea typeface="Tahoma" panose="020B0604030504040204" pitchFamily="34" charset="0"/>
                <a:cs typeface="Tahoma" panose="020B0604030504040204" pitchFamily="34" charset="0"/>
              </a:rPr>
              <a:t>in practice to </a:t>
            </a:r>
            <a:r>
              <a:rPr lang="en-US" sz="1100" noProof="0" dirty="0" smtClean="0">
                <a:solidFill>
                  <a:prstClr val="black"/>
                </a:solidFill>
                <a:latin typeface="Tahoma" panose="020B0604030504040204" pitchFamily="34" charset="0"/>
                <a:ea typeface="Tahoma" panose="020B0604030504040204" pitchFamily="34" charset="0"/>
                <a:cs typeface="Tahoma" panose="020B0604030504040204" pitchFamily="34" charset="0"/>
              </a:rPr>
              <a:t>a small to medium extent.</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Participants</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felt that highlighting the importance of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focusing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on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parent was meaningful and beneficial, and reported that they had changed their views and/or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received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 reminder that was essential to their work: the </a:t>
            </a:r>
            <a:r>
              <a:rPr lang="en-US" sz="11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importance of the dyad</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 as opposed to focusing exclusively on the children, a view of the </a:t>
            </a:r>
            <a:r>
              <a:rPr lang="en-US" sz="11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individual within the group</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 promoting compassion and understanding toward parents.</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Some participants felt the workshops</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should have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been more in-depth,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and their were reports of partial cooperation. In the summary feedback (N=19) respondents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reported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that </a:t>
            </a:r>
            <a:r>
              <a:rPr kumimoji="0" lang="en-US" sz="1100" b="1"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lectures were more beneficial than the workshops</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for coming up with new ideas and content for activities and developing skills for guiding and working with young children and their caregivers. It appears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that encouraging </a:t>
            </a:r>
            <a:r>
              <a:rPr kumimoji="0" lang="en-US" sz="1100" b="1"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perseverance</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to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support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 process-oriented program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could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help dissolve some of the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blocks related to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initial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discomfort or inconvenience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and allow participants to gain a richer and deeper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experience.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In addition, </a:t>
            </a:r>
            <a:r>
              <a:rPr lang="en-US" sz="1100" b="1" dirty="0" smtClean="0">
                <a:solidFill>
                  <a:prstClr val="black"/>
                </a:solidFill>
                <a:latin typeface="Tahoma" panose="020B0604030504040204" pitchFamily="34" charset="0"/>
                <a:ea typeface="Tahoma" panose="020B0604030504040204" pitchFamily="34" charset="0"/>
                <a:cs typeface="Tahoma" panose="020B0604030504040204" pitchFamily="34" charset="0"/>
              </a:rPr>
              <a:t>p</a:t>
            </a:r>
            <a:r>
              <a:rPr kumimoji="0" lang="en-US" sz="1100" b="1" i="0" u="none" strike="noStrike" kern="1200" cap="none" spc="0" normalizeH="0" noProof="0" dirty="0" err="1"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articipants</a:t>
            </a:r>
            <a:r>
              <a:rPr kumimoji="0" lang="en-US" sz="1100" b="1"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should be grouped by profession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to enable focused and relevant learning (we expand on this in the </a:t>
            </a:r>
            <a:r>
              <a:rPr kumimoji="0" lang="en-US" sz="110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Mix of Participants section).</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9" name="TextBox 8">
            <a:extLst>
              <a:ext uri="{FF2B5EF4-FFF2-40B4-BE49-F238E27FC236}">
                <a16:creationId xmlns="" xmlns:a16="http://schemas.microsoft.com/office/drawing/2014/main" id="{AA2CE96C-6C84-469E-BF73-6DE55D02A9A7}"/>
              </a:ext>
            </a:extLst>
          </p:cNvPr>
          <p:cNvSpPr txBox="1"/>
          <p:nvPr/>
        </p:nvSpPr>
        <p:spPr>
          <a:xfrm>
            <a:off x="0" y="0"/>
            <a:ext cx="12192000" cy="400110"/>
          </a:xfrm>
          <a:prstGeom prst="rect">
            <a:avLst/>
          </a:prstGeom>
          <a:solidFill>
            <a:srgbClr val="EC1C3C"/>
          </a:solidFill>
        </p:spPr>
        <p:txBody>
          <a:bodyPr wrap="square" rtlCol="0">
            <a:spAutoFit/>
          </a:bodyPr>
          <a:lstStyle/>
          <a:p>
            <a:r>
              <a:rPr lang="en-US" sz="2000" b="1" dirty="0" smtClean="0">
                <a:solidFill>
                  <a:schemeClr val="bg1"/>
                </a:solidFill>
                <a:latin typeface="Tahoma" pitchFamily="34" charset="0"/>
                <a:ea typeface="Tahoma" pitchFamily="34" charset="0"/>
                <a:cs typeface="Tahoma" pitchFamily="34" charset="0"/>
              </a:rPr>
              <a:t>Training </a:t>
            </a:r>
            <a:r>
              <a:rPr lang="en-US" sz="2000" b="1" dirty="0" smtClean="0">
                <a:solidFill>
                  <a:schemeClr val="bg1"/>
                </a:solidFill>
                <a:latin typeface="Tahoma" pitchFamily="34" charset="0"/>
                <a:ea typeface="Tahoma" pitchFamily="34" charset="0"/>
                <a:cs typeface="Tahoma" pitchFamily="34" charset="0"/>
              </a:rPr>
              <a:t>that Combines Learning </a:t>
            </a:r>
            <a:r>
              <a:rPr lang="en-US" sz="2000" b="1" dirty="0" smtClean="0">
                <a:solidFill>
                  <a:schemeClr val="bg1"/>
                </a:solidFill>
                <a:latin typeface="Tahoma" pitchFamily="34" charset="0"/>
                <a:ea typeface="Tahoma" pitchFamily="34" charset="0"/>
                <a:cs typeface="Tahoma" pitchFamily="34" charset="0"/>
              </a:rPr>
              <a:t>and Practical Experience</a:t>
            </a:r>
            <a:endParaRPr lang="he-IL" sz="2000" b="1" dirty="0">
              <a:solidFill>
                <a:schemeClr val="bg1"/>
              </a:solidFill>
              <a:latin typeface="Tahoma" pitchFamily="34" charset="0"/>
              <a:ea typeface="Tahoma" pitchFamily="34" charset="0"/>
              <a:cs typeface="Tahoma" pitchFamily="34" charset="0"/>
            </a:endParaRPr>
          </a:p>
        </p:txBody>
      </p:sp>
      <p:grpSp>
        <p:nvGrpSpPr>
          <p:cNvPr id="20" name="Group 19">
            <a:extLst>
              <a:ext uri="{FF2B5EF4-FFF2-40B4-BE49-F238E27FC236}">
                <a16:creationId xmlns="" xmlns:a16="http://schemas.microsoft.com/office/drawing/2014/main" id="{FCC1CB20-1B23-46BE-A40A-F85BB4DE3723}"/>
              </a:ext>
            </a:extLst>
          </p:cNvPr>
          <p:cNvGrpSpPr/>
          <p:nvPr/>
        </p:nvGrpSpPr>
        <p:grpSpPr>
          <a:xfrm>
            <a:off x="218396" y="369212"/>
            <a:ext cx="4572000" cy="3725714"/>
            <a:chOff x="23718" y="328718"/>
            <a:chExt cx="4572000" cy="3725714"/>
          </a:xfrm>
        </p:grpSpPr>
        <p:graphicFrame>
          <p:nvGraphicFramePr>
            <p:cNvPr id="14" name="Chart 13">
              <a:extLst>
                <a:ext uri="{FF2B5EF4-FFF2-40B4-BE49-F238E27FC236}">
                  <a16:creationId xmlns="" xmlns:a16="http://schemas.microsoft.com/office/drawing/2014/main" id="{226B1B43-F4D7-48A2-B587-F621090770EC}"/>
                </a:ext>
              </a:extLst>
            </p:cNvPr>
            <p:cNvGraphicFramePr>
              <a:graphicFrameLocks/>
            </p:cNvGraphicFramePr>
            <p:nvPr>
              <p:extLst>
                <p:ext uri="{D42A27DB-BD31-4B8C-83A1-F6EECF244321}">
                  <p14:modId xmlns:p14="http://schemas.microsoft.com/office/powerpoint/2010/main" val="1500161900"/>
                </p:ext>
              </p:extLst>
            </p:nvPr>
          </p:nvGraphicFramePr>
          <p:xfrm>
            <a:off x="23718" y="495405"/>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a:extLst>
                <a:ext uri="{FF2B5EF4-FFF2-40B4-BE49-F238E27FC236}">
                  <a16:creationId xmlns="" xmlns:a16="http://schemas.microsoft.com/office/drawing/2014/main" id="{78580B07-DBFD-49F7-9EA5-2AD9B82D7DFB}"/>
                </a:ext>
              </a:extLst>
            </p:cNvPr>
            <p:cNvSpPr txBox="1"/>
            <p:nvPr/>
          </p:nvSpPr>
          <p:spPr>
            <a:xfrm>
              <a:off x="478971" y="3192658"/>
              <a:ext cx="949002" cy="861774"/>
            </a:xfrm>
            <a:prstGeom prst="rect">
              <a:avLst/>
            </a:prstGeom>
            <a:solidFill>
              <a:srgbClr val="BBD0E3"/>
            </a:solidFill>
          </p:spPr>
          <p:txBody>
            <a:bodyPr wrap="square">
              <a:spAutoFit/>
            </a:bodyPr>
            <a:lstStyle/>
            <a:p>
              <a:pPr algn="ctr"/>
              <a:r>
                <a:rPr lang="he-IL"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"כוחות הילד" והתפתחות המוח בגיל הרך</a:t>
              </a:r>
            </a:p>
            <a:p>
              <a:pPr algn="ctr"/>
              <a:endParaRPr lang="he-IL" sz="1000" dirty="0">
                <a:latin typeface="Tahoma" panose="020B0604030504040204" pitchFamily="34" charset="0"/>
                <a:ea typeface="Tahoma" panose="020B0604030504040204" pitchFamily="34" charset="0"/>
                <a:cs typeface="Tahoma" panose="020B0604030504040204" pitchFamily="34" charset="0"/>
              </a:endParaRPr>
            </a:p>
          </p:txBody>
        </p:sp>
        <p:sp>
          <p:nvSpPr>
            <p:cNvPr id="16" name="TextBox 15">
              <a:extLst>
                <a:ext uri="{FF2B5EF4-FFF2-40B4-BE49-F238E27FC236}">
                  <a16:creationId xmlns="" xmlns:a16="http://schemas.microsoft.com/office/drawing/2014/main" id="{C62CEEED-CC84-42EB-A0A2-906B4FF5B842}"/>
                </a:ext>
              </a:extLst>
            </p:cNvPr>
            <p:cNvSpPr txBox="1"/>
            <p:nvPr/>
          </p:nvSpPr>
          <p:spPr>
            <a:xfrm>
              <a:off x="1535802" y="328718"/>
              <a:ext cx="1747214" cy="276999"/>
            </a:xfrm>
            <a:prstGeom prst="rect">
              <a:avLst/>
            </a:prstGeom>
            <a:noFill/>
          </p:spPr>
          <p:txBody>
            <a:bodyPr wrap="square">
              <a:spAutoFit/>
            </a:bodyPr>
            <a:lstStyle/>
            <a:p>
              <a:pPr algn="l"/>
              <a:r>
                <a:rPr lang="he-IL" sz="1200" i="0" u="none" strike="noStrike" dirty="0">
                  <a:solidFill>
                    <a:schemeClr val="tx1">
                      <a:lumMod val="75000"/>
                      <a:lumOff val="25000"/>
                    </a:schemeClr>
                  </a:solidFill>
                  <a:effectLst/>
                  <a:latin typeface="Calibri" panose="020F0502020204030204" pitchFamily="34" charset="0"/>
                  <a:ea typeface="Tahoma" panose="020B0604030504040204" pitchFamily="34" charset="0"/>
                  <a:cs typeface="Calibri" panose="020F0502020204030204" pitchFamily="34" charset="0"/>
                </a:rPr>
                <a:t>המידה שבה סיפק המפגש..</a:t>
              </a:r>
              <a:endParaRPr lang="he-IL" sz="1200" dirty="0">
                <a:solidFill>
                  <a:schemeClr val="tx1">
                    <a:lumMod val="75000"/>
                    <a:lumOff val="25000"/>
                  </a:schemeClr>
                </a:solidFill>
                <a:latin typeface="Calibri" panose="020F0502020204030204" pitchFamily="34" charset="0"/>
                <a:ea typeface="Tahoma" panose="020B0604030504040204" pitchFamily="34" charset="0"/>
                <a:cs typeface="Calibri" panose="020F0502020204030204" pitchFamily="34" charset="0"/>
              </a:endParaRPr>
            </a:p>
          </p:txBody>
        </p:sp>
        <p:sp>
          <p:nvSpPr>
            <p:cNvPr id="17" name="TextBox 16">
              <a:extLst>
                <a:ext uri="{FF2B5EF4-FFF2-40B4-BE49-F238E27FC236}">
                  <a16:creationId xmlns="" xmlns:a16="http://schemas.microsoft.com/office/drawing/2014/main" id="{4AB48891-8C67-41B7-A452-EF1E8DF3D175}"/>
                </a:ext>
              </a:extLst>
            </p:cNvPr>
            <p:cNvSpPr txBox="1"/>
            <p:nvPr/>
          </p:nvSpPr>
          <p:spPr>
            <a:xfrm>
              <a:off x="1454941" y="3192658"/>
              <a:ext cx="1004351" cy="861774"/>
            </a:xfrm>
            <a:prstGeom prst="rect">
              <a:avLst/>
            </a:prstGeom>
            <a:solidFill>
              <a:srgbClr val="BBD0E3"/>
            </a:solidFill>
          </p:spPr>
          <p:txBody>
            <a:bodyPr wrap="square">
              <a:spAutoFit/>
            </a:bodyPr>
            <a:lstStyle/>
            <a:p>
              <a:pPr algn="ctr"/>
              <a:r>
                <a:rPr lang="he-IL"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החוויה ההורית וקשר הורה-ילד</a:t>
              </a:r>
            </a:p>
            <a:p>
              <a:pPr algn="ctr"/>
              <a:endParaRPr lang="he-IL" sz="10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algn="ctr"/>
              <a:endParaRPr lang="he-IL" sz="1000" dirty="0">
                <a:latin typeface="Tahoma" panose="020B0604030504040204" pitchFamily="34" charset="0"/>
                <a:ea typeface="Tahoma" panose="020B0604030504040204" pitchFamily="34" charset="0"/>
                <a:cs typeface="Tahoma" panose="020B0604030504040204" pitchFamily="34" charset="0"/>
              </a:endParaRPr>
            </a:p>
          </p:txBody>
        </p:sp>
        <p:sp>
          <p:nvSpPr>
            <p:cNvPr id="18" name="TextBox 17">
              <a:extLst>
                <a:ext uri="{FF2B5EF4-FFF2-40B4-BE49-F238E27FC236}">
                  <a16:creationId xmlns="" xmlns:a16="http://schemas.microsoft.com/office/drawing/2014/main" id="{070F060E-ED44-4E04-B286-43EAE6F547A0}"/>
                </a:ext>
              </a:extLst>
            </p:cNvPr>
            <p:cNvSpPr txBox="1"/>
            <p:nvPr/>
          </p:nvSpPr>
          <p:spPr>
            <a:xfrm>
              <a:off x="2486260" y="3192658"/>
              <a:ext cx="949002" cy="861774"/>
            </a:xfrm>
            <a:prstGeom prst="rect">
              <a:avLst/>
            </a:prstGeom>
            <a:solidFill>
              <a:srgbClr val="BBD0E3"/>
            </a:solidFill>
          </p:spPr>
          <p:txBody>
            <a:bodyPr wrap="square">
              <a:spAutoFit/>
            </a:bodyPr>
            <a:lstStyle/>
            <a:p>
              <a:pPr algn="ctr"/>
              <a:r>
                <a:rPr lang="en-US" sz="9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PLAYFULNESS</a:t>
              </a:r>
              <a:r>
                <a:rPr lang="en-US"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he-IL"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משחקיות, יצירתיות והבנייה משותפת</a:t>
              </a:r>
              <a:endParaRPr lang="he-IL" sz="1000" dirty="0">
                <a:latin typeface="Tahoma" panose="020B0604030504040204" pitchFamily="34" charset="0"/>
                <a:ea typeface="Tahoma" panose="020B0604030504040204" pitchFamily="34" charset="0"/>
                <a:cs typeface="Tahoma" panose="020B0604030504040204" pitchFamily="34" charset="0"/>
              </a:endParaRPr>
            </a:p>
          </p:txBody>
        </p:sp>
        <p:sp>
          <p:nvSpPr>
            <p:cNvPr id="19" name="TextBox 18">
              <a:extLst>
                <a:ext uri="{FF2B5EF4-FFF2-40B4-BE49-F238E27FC236}">
                  <a16:creationId xmlns="" xmlns:a16="http://schemas.microsoft.com/office/drawing/2014/main" id="{404585F1-528D-44C5-858B-DCC917B8DAB7}"/>
                </a:ext>
              </a:extLst>
            </p:cNvPr>
            <p:cNvSpPr txBox="1"/>
            <p:nvPr/>
          </p:nvSpPr>
          <p:spPr>
            <a:xfrm>
              <a:off x="3462229" y="3192658"/>
              <a:ext cx="1025333" cy="861774"/>
            </a:xfrm>
            <a:prstGeom prst="rect">
              <a:avLst/>
            </a:prstGeom>
            <a:solidFill>
              <a:srgbClr val="BBD0E3"/>
            </a:solidFill>
          </p:spPr>
          <p:txBody>
            <a:bodyPr wrap="square">
              <a:spAutoFit/>
            </a:bodyPr>
            <a:lstStyle/>
            <a:p>
              <a:pPr algn="ctr"/>
              <a:r>
                <a:rPr lang="he-IL"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חשיבות המערך הקבוצתי בקבוצת הורים-פעוטות</a:t>
              </a:r>
              <a:r>
                <a:rPr lang="he-IL" sz="1000" dirty="0">
                  <a:latin typeface="Tahoma" panose="020B0604030504040204" pitchFamily="34" charset="0"/>
                  <a:ea typeface="Tahoma" panose="020B0604030504040204" pitchFamily="34" charset="0"/>
                  <a:cs typeface="Tahoma" panose="020B0604030504040204" pitchFamily="34" charset="0"/>
                </a:rPr>
                <a:t> </a:t>
              </a:r>
            </a:p>
          </p:txBody>
        </p:sp>
      </p:grpSp>
      <p:graphicFrame>
        <p:nvGraphicFramePr>
          <p:cNvPr id="21" name="Chart 20">
            <a:extLst>
              <a:ext uri="{FF2B5EF4-FFF2-40B4-BE49-F238E27FC236}">
                <a16:creationId xmlns="" xmlns:a16="http://schemas.microsoft.com/office/drawing/2014/main" id="{047AFC4C-BDB4-4568-B7B8-D19371673247}"/>
              </a:ext>
            </a:extLst>
          </p:cNvPr>
          <p:cNvGraphicFramePr>
            <a:graphicFrameLocks/>
          </p:cNvGraphicFramePr>
          <p:nvPr>
            <p:extLst>
              <p:ext uri="{D42A27DB-BD31-4B8C-83A1-F6EECF244321}">
                <p14:modId xmlns:p14="http://schemas.microsoft.com/office/powerpoint/2010/main" val="2871359509"/>
              </p:ext>
            </p:extLst>
          </p:nvPr>
        </p:nvGraphicFramePr>
        <p:xfrm>
          <a:off x="227209" y="4285500"/>
          <a:ext cx="4753755" cy="2234808"/>
        </p:xfrm>
        <a:graphic>
          <a:graphicData uri="http://schemas.openxmlformats.org/drawingml/2006/chart">
            <c:chart xmlns:c="http://schemas.openxmlformats.org/drawingml/2006/chart" xmlns:r="http://schemas.openxmlformats.org/officeDocument/2006/relationships" r:id="rId4"/>
          </a:graphicData>
        </a:graphic>
      </p:graphicFrame>
      <p:cxnSp>
        <p:nvCxnSpPr>
          <p:cNvPr id="27" name="Straight Connector 26">
            <a:extLst>
              <a:ext uri="{FF2B5EF4-FFF2-40B4-BE49-F238E27FC236}">
                <a16:creationId xmlns="" xmlns:a16="http://schemas.microsoft.com/office/drawing/2014/main" id="{FC2746CF-2AC5-499C-94E7-23238647DBD2}"/>
              </a:ext>
            </a:extLst>
          </p:cNvPr>
          <p:cNvCxnSpPr>
            <a:cxnSpLocks/>
          </p:cNvCxnSpPr>
          <p:nvPr/>
        </p:nvCxnSpPr>
        <p:spPr>
          <a:xfrm>
            <a:off x="-60960" y="4139401"/>
            <a:ext cx="5181600"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 xmlns:a16="http://schemas.microsoft.com/office/drawing/2014/main" id="{0C413F91-5A0D-4400-8DD7-6E21AC0315F6}"/>
              </a:ext>
            </a:extLst>
          </p:cNvPr>
          <p:cNvCxnSpPr>
            <a:cxnSpLocks/>
          </p:cNvCxnSpPr>
          <p:nvPr/>
        </p:nvCxnSpPr>
        <p:spPr>
          <a:xfrm>
            <a:off x="5120640" y="400110"/>
            <a:ext cx="0" cy="6044233"/>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 xmlns:a16="http://schemas.microsoft.com/office/drawing/2014/main" id="{A54A2F85-426C-4FA2-A2B1-4FA031058E1A}"/>
              </a:ext>
            </a:extLst>
          </p:cNvPr>
          <p:cNvSpPr txBox="1"/>
          <p:nvPr/>
        </p:nvSpPr>
        <p:spPr>
          <a:xfrm>
            <a:off x="1097747" y="4123214"/>
            <a:ext cx="3166382" cy="261610"/>
          </a:xfrm>
          <a:prstGeom prst="rect">
            <a:avLst/>
          </a:prstGeom>
          <a:noFill/>
        </p:spPr>
        <p:txBody>
          <a:bodyPr wrap="square" rtlCol="1">
            <a:spAutoFit/>
          </a:bodyPr>
          <a:lstStyle/>
          <a:p>
            <a:pPr algn="ctr"/>
            <a:r>
              <a:rPr lang="he-IL" sz="1100" dirty="0">
                <a:solidFill>
                  <a:schemeClr val="tx1">
                    <a:lumMod val="75000"/>
                    <a:lumOff val="25000"/>
                  </a:schemeClr>
                </a:solidFill>
                <a:latin typeface="Calibri" panose="020F0502020204030204" pitchFamily="34" charset="0"/>
                <a:cs typeface="Calibri" panose="020F0502020204030204" pitchFamily="34" charset="0"/>
              </a:rPr>
              <a:t>תרומת ההכשרה להתנהלות עם הגיל הרך ומלוויו </a:t>
            </a:r>
            <a:r>
              <a:rPr lang="en-US" sz="1100" dirty="0">
                <a:solidFill>
                  <a:schemeClr val="tx1">
                    <a:lumMod val="75000"/>
                    <a:lumOff val="25000"/>
                  </a:schemeClr>
                </a:solidFill>
                <a:latin typeface="Calibri" panose="020F0502020204030204" pitchFamily="34" charset="0"/>
                <a:cs typeface="Calibri" panose="020F0502020204030204" pitchFamily="34" charset="0"/>
              </a:rPr>
              <a:t>N=19</a:t>
            </a:r>
            <a:endParaRPr lang="he-IL" sz="1100" dirty="0">
              <a:solidFill>
                <a:schemeClr val="tx1">
                  <a:lumMod val="75000"/>
                  <a:lumOff val="25000"/>
                </a:schemeClr>
              </a:solidFill>
              <a:latin typeface="Calibri" panose="020F0502020204030204" pitchFamily="34" charset="0"/>
              <a:cs typeface="Calibri" panose="020F0502020204030204" pitchFamily="34" charset="0"/>
            </a:endParaRPr>
          </a:p>
        </p:txBody>
      </p:sp>
      <p:sp>
        <p:nvSpPr>
          <p:cNvPr id="37" name="TextBox 36">
            <a:extLst>
              <a:ext uri="{FF2B5EF4-FFF2-40B4-BE49-F238E27FC236}">
                <a16:creationId xmlns="" xmlns:a16="http://schemas.microsoft.com/office/drawing/2014/main" id="{BE7AE57D-BB01-4E24-827B-E6E395E44B7A}"/>
              </a:ext>
            </a:extLst>
          </p:cNvPr>
          <p:cNvSpPr txBox="1"/>
          <p:nvPr/>
        </p:nvSpPr>
        <p:spPr>
          <a:xfrm>
            <a:off x="416226" y="5702204"/>
            <a:ext cx="4587630" cy="430887"/>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ctr" rtl="0"/>
            <a:r>
              <a:rPr lang="en-US" dirty="0" smtClean="0"/>
              <a:t>“It’s important to build intimate training groups with the same participants” (SALTA)</a:t>
            </a:r>
            <a:endParaRPr lang="he-IL" dirty="0"/>
          </a:p>
        </p:txBody>
      </p:sp>
    </p:spTree>
    <p:extLst>
      <p:ext uri="{BB962C8B-B14F-4D97-AF65-F5344CB8AC3E}">
        <p14:creationId xmlns:p14="http://schemas.microsoft.com/office/powerpoint/2010/main" val="2929246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dirty="0" smtClean="0"/>
              <a:pPr/>
              <a:t>9</a:t>
            </a:fld>
            <a:endParaRPr lang="en-US" sz="1400"/>
          </a:p>
        </p:txBody>
      </p:sp>
      <p:sp>
        <p:nvSpPr>
          <p:cNvPr id="9" name="TextBox 8">
            <a:extLst>
              <a:ext uri="{FF2B5EF4-FFF2-40B4-BE49-F238E27FC236}">
                <a16:creationId xmlns="" xmlns:a16="http://schemas.microsoft.com/office/drawing/2014/main" id="{AA2CE96C-6C84-469E-BF73-6DE55D02A9A7}"/>
              </a:ext>
            </a:extLst>
          </p:cNvPr>
          <p:cNvSpPr txBox="1"/>
          <p:nvPr/>
        </p:nvSpPr>
        <p:spPr>
          <a:xfrm>
            <a:off x="0" y="0"/>
            <a:ext cx="12192000" cy="400110"/>
          </a:xfrm>
          <a:prstGeom prst="rect">
            <a:avLst/>
          </a:prstGeom>
          <a:solidFill>
            <a:srgbClr val="EC1C3C"/>
          </a:solidFill>
        </p:spPr>
        <p:txBody>
          <a:bodyPr wrap="square" rtlCol="0">
            <a:spAutoFit/>
          </a:bodyPr>
          <a:lstStyle/>
          <a:p>
            <a:r>
              <a:rPr lang="en-US" sz="2000" b="1" dirty="0">
                <a:solidFill>
                  <a:schemeClr val="bg1"/>
                </a:solidFill>
                <a:latin typeface="Tahoma" pitchFamily="34" charset="0"/>
                <a:ea typeface="Tahoma" pitchFamily="34" charset="0"/>
                <a:cs typeface="Tahoma" pitchFamily="34" charset="0"/>
              </a:rPr>
              <a:t>Training Combining Learning and Practical Experience</a:t>
            </a:r>
            <a:endParaRPr lang="he-IL" sz="2000" b="1" dirty="0">
              <a:solidFill>
                <a:schemeClr val="bg1"/>
              </a:solidFill>
              <a:latin typeface="Tahoma" pitchFamily="34" charset="0"/>
              <a:ea typeface="Tahoma" pitchFamily="34" charset="0"/>
              <a:cs typeface="Tahoma" pitchFamily="34" charset="0"/>
            </a:endParaRPr>
          </a:p>
        </p:txBody>
      </p:sp>
      <p:sp>
        <p:nvSpPr>
          <p:cNvPr id="25" name="TextBox 24">
            <a:extLst>
              <a:ext uri="{FF2B5EF4-FFF2-40B4-BE49-F238E27FC236}">
                <a16:creationId xmlns="" xmlns:a16="http://schemas.microsoft.com/office/drawing/2014/main" id="{E0BB9309-DC7B-4CA4-BF40-D3C85706ED97}"/>
              </a:ext>
            </a:extLst>
          </p:cNvPr>
          <p:cNvSpPr txBox="1"/>
          <p:nvPr/>
        </p:nvSpPr>
        <p:spPr>
          <a:xfrm>
            <a:off x="5225143" y="4236848"/>
            <a:ext cx="6696408" cy="2146742"/>
          </a:xfrm>
          <a:prstGeom prst="rect">
            <a:avLst/>
          </a:prstGeom>
          <a:solidFill>
            <a:schemeClr val="bg1"/>
          </a:solidFill>
        </p:spPr>
        <p:txBody>
          <a:bodyPr wrap="square">
            <a:spAutoFit/>
          </a:bodyPr>
          <a:lstStyle/>
          <a:p>
            <a:pPr marL="0" marR="0" lvl="0" indent="0" algn="l" defTabSz="914400" eaLnBrk="1" fontAlgn="auto" latinLnBrk="0" hangingPunct="1">
              <a:lnSpc>
                <a:spcPct val="150000"/>
              </a:lnSpc>
              <a:spcBef>
                <a:spcPts val="0"/>
              </a:spcBef>
              <a:spcAft>
                <a:spcPts val="0"/>
              </a:spcAft>
              <a:buClr>
                <a:srgbClr val="F9BC25"/>
              </a:buClr>
              <a:buSzTx/>
              <a:buFontTx/>
              <a:buNone/>
              <a:tabLst/>
              <a:defRPr/>
            </a:pPr>
            <a:r>
              <a:rPr lang="en-US" sz="1200" b="1" dirty="0" smtClean="0">
                <a:solidFill>
                  <a:srgbClr val="4978A6"/>
                </a:solidFill>
                <a:latin typeface="Tahoma" panose="020B0604030504040204" pitchFamily="34" charset="0"/>
                <a:ea typeface="Tahoma" panose="020B0604030504040204" pitchFamily="34" charset="0"/>
                <a:cs typeface="Tahoma" panose="020B0604030504040204" pitchFamily="34" charset="0"/>
              </a:rPr>
              <a:t>Content and learning characteristics </a:t>
            </a:r>
            <a:r>
              <a:rPr lang="en-US" sz="1200" b="1" dirty="0" smtClean="0">
                <a:solidFill>
                  <a:srgbClr val="4978A6"/>
                </a:solidFill>
                <a:latin typeface="Tahoma" panose="020B0604030504040204" pitchFamily="34" charset="0"/>
                <a:ea typeface="Tahoma" panose="020B0604030504040204" pitchFamily="34" charset="0"/>
                <a:cs typeface="Tahoma" panose="020B0604030504040204" pitchFamily="34" charset="0"/>
              </a:rPr>
              <a:t>to implement </a:t>
            </a:r>
            <a:r>
              <a:rPr lang="en-US" sz="1200" b="1" dirty="0" smtClean="0">
                <a:solidFill>
                  <a:srgbClr val="4978A6"/>
                </a:solidFill>
                <a:latin typeface="Tahoma" panose="020B0604030504040204" pitchFamily="34" charset="0"/>
                <a:ea typeface="Tahoma" panose="020B0604030504040204" pitchFamily="34" charset="0"/>
                <a:cs typeface="Tahoma" panose="020B0604030504040204" pitchFamily="34" charset="0"/>
              </a:rPr>
              <a:t>moving </a:t>
            </a:r>
            <a:r>
              <a:rPr lang="en-US" sz="1200" b="1" dirty="0" smtClean="0">
                <a:solidFill>
                  <a:srgbClr val="4978A6"/>
                </a:solidFill>
                <a:latin typeface="Tahoma" panose="020B0604030504040204" pitchFamily="34" charset="0"/>
                <a:ea typeface="Tahoma" panose="020B0604030504040204" pitchFamily="34" charset="0"/>
                <a:cs typeface="Tahoma" panose="020B0604030504040204" pitchFamily="34" charset="0"/>
              </a:rPr>
              <a:t>forward:</a:t>
            </a:r>
            <a:endParaRPr lang="he-IL" sz="1200" b="1" dirty="0">
              <a:solidFill>
                <a:srgbClr val="4978A6"/>
              </a:solidFill>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Providing p</a:t>
            </a:r>
            <a:r>
              <a:rPr kumimoji="0" lang="en-US" sz="1100" b="0" i="0" u="none" strike="noStrike" kern="1200" cap="none" spc="0" normalizeH="0" baseline="0" noProof="0" dirty="0" err="1"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ractical</a:t>
            </a: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role-oriented experience.</a:t>
            </a:r>
            <a:endParaRPr lang="he-IL" sz="11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Incorporating simulations and case studies for sharing and processing.</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Providing tools for improving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modularity: adaptation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for different ages, diverse populations, activity space and duration.</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indent="-285750" algn="l">
              <a:lnSpc>
                <a:spcPct val="150000"/>
              </a:lnSpc>
              <a:buClr>
                <a:srgbClr val="F9BC25"/>
              </a:buClr>
              <a:buFont typeface="Tahoma" panose="020B0604030504040204" pitchFamily="34" charset="0"/>
              <a:buChar char="█"/>
              <a:defRPr/>
            </a:pP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Organizational issues for headquarter roles: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building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an annual early childhood work plan, marketing and design suited to the nature and costs of the activities.</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Tools</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for dealing with/supporting consumers’ perception of public services (the professional image)</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3" name="TextBox 22">
            <a:extLst>
              <a:ext uri="{FF2B5EF4-FFF2-40B4-BE49-F238E27FC236}">
                <a16:creationId xmlns="" xmlns:a16="http://schemas.microsoft.com/office/drawing/2014/main" id="{4D8D84C5-1B3D-4E08-88B3-70F998FFD810}"/>
              </a:ext>
            </a:extLst>
          </p:cNvPr>
          <p:cNvSpPr txBox="1"/>
          <p:nvPr/>
        </p:nvSpPr>
        <p:spPr>
          <a:xfrm>
            <a:off x="1" y="3393257"/>
            <a:ext cx="12192000" cy="854080"/>
          </a:xfrm>
          <a:prstGeom prst="rect">
            <a:avLst/>
          </a:prstGeom>
          <a:solidFill>
            <a:srgbClr val="90B6DD"/>
          </a:solidFill>
        </p:spPr>
        <p:txBody>
          <a:bodyPr wrap="square">
            <a:spAutoFit/>
          </a:bodyPr>
          <a:lstStyle/>
          <a:p>
            <a:pPr lvl="2" algn="l">
              <a:lnSpc>
                <a:spcPct val="150000"/>
              </a:lnSpc>
              <a:buClr>
                <a:srgbClr val="F9BC25"/>
              </a:buClr>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After each session</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the Urban95 TLV team was given detailed intermediate reports based on the participants’ feedback. In general:</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1200150" lvl="2" indent="-285750" algn="l">
              <a:lnSpc>
                <a:spcPct val="150000"/>
              </a:lnSpc>
              <a:buClr>
                <a:schemeClr val="bg1"/>
              </a:buClr>
              <a:buFont typeface="Tahoma" panose="020B0604030504040204" pitchFamily="34" charset="0"/>
              <a:buChar char="█"/>
              <a:defRPr/>
            </a:pP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a:t>
            </a:r>
            <a:r>
              <a:rPr lang="en-US" sz="1100" dirty="0" smtClean="0">
                <a:solidFill>
                  <a:prstClr val="black"/>
                </a:solidFill>
                <a:latin typeface="Tahoma" panose="020B0604030504040204" pitchFamily="34" charset="0"/>
                <a:ea typeface="Tahoma" panose="020B0604030504040204" pitchFamily="34" charset="0"/>
                <a:cs typeface="Tahoma" panose="020B0604030504040204" pitchFamily="34" charset="0"/>
              </a:rPr>
              <a:t>participants evaluated the instruction style in terms of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clarity of the content and answers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to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questions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highly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for all sessions, lectures, and workshops.</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1200150" lvl="2" indent="-285750" algn="l">
              <a:lnSpc>
                <a:spcPct val="150000"/>
              </a:lnSpc>
              <a:buClr>
                <a:schemeClr val="bg1"/>
              </a:buClr>
              <a:buFont typeface="Tahoma" panose="020B0604030504040204" pitchFamily="34" charset="0"/>
              <a:buChar char="█"/>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sessions exceeded the participants’ expectations and they felt the length</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of each session was appropriate.</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4" name="TextBox 23">
            <a:extLst>
              <a:ext uri="{FF2B5EF4-FFF2-40B4-BE49-F238E27FC236}">
                <a16:creationId xmlns="" xmlns:a16="http://schemas.microsoft.com/office/drawing/2014/main" id="{35F45049-D307-4E6F-BCF8-842E4F26C572}"/>
              </a:ext>
            </a:extLst>
          </p:cNvPr>
          <p:cNvSpPr txBox="1"/>
          <p:nvPr/>
        </p:nvSpPr>
        <p:spPr>
          <a:xfrm>
            <a:off x="270449" y="-104792"/>
            <a:ext cx="4766786" cy="3670236"/>
          </a:xfrm>
          <a:prstGeom prst="rect">
            <a:avLst/>
          </a:prstGeom>
          <a:noFill/>
        </p:spPr>
        <p:txBody>
          <a:bodyPr wrap="square">
            <a:spAutoFit/>
          </a:bodyPr>
          <a:lstStyle/>
          <a:p>
            <a:pPr marL="0" marR="0" lvl="0" indent="0" algn="l" defTabSz="914400" eaLnBrk="1" fontAlgn="auto" latinLnBrk="0" hangingPunct="1">
              <a:lnSpc>
                <a:spcPct val="150000"/>
              </a:lnSpc>
              <a:spcBef>
                <a:spcPts val="0"/>
              </a:spcBef>
              <a:spcAft>
                <a:spcPts val="0"/>
              </a:spcAft>
              <a:buClr>
                <a:srgbClr val="F9BC25"/>
              </a:buClr>
              <a:buSzTx/>
              <a:buFontTx/>
              <a:buNone/>
              <a:tabLst/>
              <a:defRPr/>
            </a:pPr>
            <a:r>
              <a:rPr lang="en-US" sz="1200" b="1" dirty="0" smtClean="0">
                <a:solidFill>
                  <a:srgbClr val="4978A6"/>
                </a:solidFill>
                <a:latin typeface="Tahoma" panose="020B0604030504040204" pitchFamily="34" charset="0"/>
                <a:ea typeface="Tahoma" panose="020B0604030504040204" pitchFamily="34" charset="0"/>
                <a:cs typeface="Tahoma" panose="020B0604030504040204" pitchFamily="34" charset="0"/>
              </a:rPr>
              <a:t>Acquiring practical tools:</a:t>
            </a:r>
            <a:endParaRPr lang="he-IL" sz="1200" b="1" dirty="0">
              <a:solidFill>
                <a:srgbClr val="4978A6"/>
              </a:solidFill>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Expanding points</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of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view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developing communication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and workshop facilitation skills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and a more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fine-tuned approach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to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working with young children and their caregivers.</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Focusing on parents</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and the dyad.</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Getting practical ideas to implement with the group (during the activity) and </a:t>
            </a: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the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community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center.</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Expanding knowledge </a:t>
            </a: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establishes</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professionalism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and confidence and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promotes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skillful coping and more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accurate advice</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Headquarters: </a:t>
            </a: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establishing </a:t>
            </a: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 content offerings and marketing strategy for the community center based on the knowledge</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acquired. Gaining a better understanding of the coordinator’s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position as mediating between supporting workshops and the social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and service-oriented aspect.</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6" name="TextBox 25">
            <a:extLst>
              <a:ext uri="{FF2B5EF4-FFF2-40B4-BE49-F238E27FC236}">
                <a16:creationId xmlns="" xmlns:a16="http://schemas.microsoft.com/office/drawing/2014/main" id="{C446B5ED-04E5-4563-A95C-C3320DDD4F15}"/>
              </a:ext>
            </a:extLst>
          </p:cNvPr>
          <p:cNvSpPr txBox="1"/>
          <p:nvPr/>
        </p:nvSpPr>
        <p:spPr>
          <a:xfrm>
            <a:off x="8454669" y="-901681"/>
            <a:ext cx="3532560" cy="4431983"/>
          </a:xfrm>
          <a:prstGeom prst="rect">
            <a:avLst/>
          </a:prstGeom>
          <a:noFill/>
        </p:spPr>
        <p:txBody>
          <a:bodyPr wrap="square">
            <a:spAutoFit/>
          </a:bodyPr>
          <a:lstStyle/>
          <a:p>
            <a:pPr marL="0" marR="0" lvl="0" indent="0" algn="l" defTabSz="914400" eaLnBrk="1" fontAlgn="auto" latinLnBrk="0" hangingPunct="1">
              <a:lnSpc>
                <a:spcPct val="150000"/>
              </a:lnSpc>
              <a:spcBef>
                <a:spcPts val="0"/>
              </a:spcBef>
              <a:spcAft>
                <a:spcPts val="0"/>
              </a:spcAft>
              <a:buClr>
                <a:srgbClr val="F9BC25"/>
              </a:buClr>
              <a:buSzTx/>
              <a:buFontTx/>
              <a:buNone/>
              <a:tabLst/>
              <a:defRPr/>
            </a:pPr>
            <a:r>
              <a:rPr kumimoji="0" lang="en-US" sz="1200" b="1" i="0" u="none" strike="noStrike" kern="1200" cap="none" spc="0" normalizeH="0" baseline="0" noProof="0" dirty="0" smtClean="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rPr>
              <a:t>Training </a:t>
            </a:r>
            <a:r>
              <a:rPr kumimoji="0" lang="en-US" sz="1200" b="1" i="0" u="none" strike="noStrike" kern="1200" cap="none" spc="0" normalizeH="0" baseline="0" noProof="0" dirty="0" smtClean="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rPr>
              <a:t>contribution:</a:t>
            </a:r>
            <a:endParaRPr kumimoji="0" lang="he-IL" sz="1200" b="1" i="0" u="none" strike="noStrike" kern="1200" cap="none" spc="0" normalizeH="0" baseline="0" noProof="0" dirty="0">
              <a:ln>
                <a:noFill/>
              </a:ln>
              <a:solidFill>
                <a:srgbClr val="4978A6"/>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Expanding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knowledge regarding the importance of the parents and the dyadic relationship; looking at the group.</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Strengthening existing knowledge</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and intuition; theoretical conceptualization.</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Meeting with colleagues</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 professional learning and a social experience</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Participants expressed great appreciation for the </a:t>
            </a: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fact </a:t>
            </a: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that the event was held, that attention was given to those working</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in the field, and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for the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high quality of the professional content and instructors. </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285750" marR="0" lvl="0" indent="-285750" algn="l" defTabSz="914400" eaLnBrk="1" fontAlgn="auto" latinLnBrk="0" hangingPunct="1">
              <a:lnSpc>
                <a:spcPct val="150000"/>
              </a:lnSpc>
              <a:spcBef>
                <a:spcPts val="0"/>
              </a:spcBef>
              <a:spcAft>
                <a:spcPts val="0"/>
              </a:spcAft>
              <a:buClr>
                <a:srgbClr val="F9BC25"/>
              </a:buClr>
              <a:buSzTx/>
              <a:buFont typeface="Tahoma" panose="020B0604030504040204" pitchFamily="34" charset="0"/>
              <a:buChar char="█"/>
              <a:tabLst/>
              <a:defRPr/>
            </a:pP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Among the </a:t>
            </a:r>
            <a:r>
              <a:rPr kumimoji="0" lang="en-US"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coordinators: reminding them of</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/helping them internalize the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significance of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their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daily work with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young </a:t>
            </a:r>
            <a:r>
              <a:rPr kumimoji="0" lang="en-US" sz="1100" b="0" i="0" u="none" strike="noStrike" kern="1200" cap="none" spc="0" normalizeH="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children and their caregivers.</a:t>
            </a:r>
            <a:endParaRPr kumimoji="0" lang="he-IL" sz="11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9" name="TextBox 28">
            <a:extLst>
              <a:ext uri="{FF2B5EF4-FFF2-40B4-BE49-F238E27FC236}">
                <a16:creationId xmlns="" xmlns:a16="http://schemas.microsoft.com/office/drawing/2014/main" id="{697E1282-ADE4-4F4E-88F4-C9DA18ED5892}"/>
              </a:ext>
            </a:extLst>
          </p:cNvPr>
          <p:cNvSpPr txBox="1"/>
          <p:nvPr/>
        </p:nvSpPr>
        <p:spPr>
          <a:xfrm>
            <a:off x="4743369" y="459448"/>
            <a:ext cx="3160863" cy="1277273"/>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l" rtl="0"/>
            <a:r>
              <a:rPr lang="en-US" dirty="0" smtClean="0"/>
              <a:t>“I gained knowledge, saw situations from different perspectives, came to understand that each parent/child is a whole world and what’s right for one person at a certain time is not necessarily right for another or </a:t>
            </a:r>
            <a:r>
              <a:rPr lang="en-US" dirty="0" smtClean="0"/>
              <a:t>for the </a:t>
            </a:r>
            <a:r>
              <a:rPr lang="en-US" dirty="0" smtClean="0"/>
              <a:t>same person at a different time. And to always be humble and compassionate” </a:t>
            </a:r>
            <a:r>
              <a:rPr lang="en-US" dirty="0" smtClean="0"/>
              <a:t>(</a:t>
            </a:r>
            <a:r>
              <a:rPr lang="en-US" dirty="0" smtClean="0"/>
              <a:t>C</a:t>
            </a:r>
            <a:r>
              <a:rPr lang="en-US" dirty="0" smtClean="0"/>
              <a:t>oordinator</a:t>
            </a:r>
            <a:r>
              <a:rPr lang="en-US" dirty="0" smtClean="0"/>
              <a:t>)</a:t>
            </a:r>
            <a:endParaRPr lang="he-IL" dirty="0"/>
          </a:p>
        </p:txBody>
      </p:sp>
      <p:sp>
        <p:nvSpPr>
          <p:cNvPr id="30" name="TextBox 29">
            <a:extLst>
              <a:ext uri="{FF2B5EF4-FFF2-40B4-BE49-F238E27FC236}">
                <a16:creationId xmlns="" xmlns:a16="http://schemas.microsoft.com/office/drawing/2014/main" id="{CC5399FA-340C-4454-AE4F-9B6F7BDAC054}"/>
              </a:ext>
            </a:extLst>
          </p:cNvPr>
          <p:cNvSpPr txBox="1"/>
          <p:nvPr/>
        </p:nvSpPr>
        <p:spPr>
          <a:xfrm>
            <a:off x="270449" y="4387906"/>
            <a:ext cx="4907690" cy="600164"/>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l" rtl="0"/>
            <a:r>
              <a:rPr lang="en-US" dirty="0" smtClean="0"/>
              <a:t>“We could also have workshops on issues that are not related to specific roles… how to physically work in a way that allows us to sustain our energy over time, proper time management, group brain-storming on professional issues” (Digitaf)</a:t>
            </a:r>
            <a:endParaRPr lang="he-IL" dirty="0"/>
          </a:p>
        </p:txBody>
      </p:sp>
      <p:sp>
        <p:nvSpPr>
          <p:cNvPr id="31" name="TextBox 30">
            <a:extLst>
              <a:ext uri="{FF2B5EF4-FFF2-40B4-BE49-F238E27FC236}">
                <a16:creationId xmlns="" xmlns:a16="http://schemas.microsoft.com/office/drawing/2014/main" id="{17E32F58-FDDE-489D-835C-900E911D58B8}"/>
              </a:ext>
            </a:extLst>
          </p:cNvPr>
          <p:cNvSpPr txBox="1"/>
          <p:nvPr/>
        </p:nvSpPr>
        <p:spPr>
          <a:xfrm>
            <a:off x="5120450" y="2722809"/>
            <a:ext cx="3160863" cy="600164"/>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l" rtl="0"/>
            <a:r>
              <a:rPr lang="en-US" dirty="0" smtClean="0"/>
              <a:t>“Communicating with parents, the coordinator’s role as a link </a:t>
            </a:r>
            <a:r>
              <a:rPr lang="en-US" dirty="0" smtClean="0"/>
              <a:t>between the </a:t>
            </a:r>
            <a:r>
              <a:rPr lang="en-US" dirty="0" smtClean="0"/>
              <a:t>therapeutic space </a:t>
            </a:r>
            <a:r>
              <a:rPr lang="en-US" dirty="0" smtClean="0"/>
              <a:t>and the </a:t>
            </a:r>
            <a:r>
              <a:rPr lang="en-US" dirty="0" smtClean="0"/>
              <a:t>social one” </a:t>
            </a:r>
            <a:r>
              <a:rPr lang="en-US" dirty="0" smtClean="0"/>
              <a:t>(</a:t>
            </a:r>
            <a:r>
              <a:rPr lang="en-US" dirty="0"/>
              <a:t>C</a:t>
            </a:r>
            <a:r>
              <a:rPr lang="en-US" dirty="0" smtClean="0"/>
              <a:t>oordinator</a:t>
            </a:r>
            <a:r>
              <a:rPr lang="en-US" dirty="0" smtClean="0"/>
              <a:t>)</a:t>
            </a:r>
            <a:endParaRPr lang="he-IL" dirty="0"/>
          </a:p>
        </p:txBody>
      </p:sp>
      <p:sp>
        <p:nvSpPr>
          <p:cNvPr id="33" name="TextBox 32">
            <a:extLst>
              <a:ext uri="{FF2B5EF4-FFF2-40B4-BE49-F238E27FC236}">
                <a16:creationId xmlns="" xmlns:a16="http://schemas.microsoft.com/office/drawing/2014/main" id="{B1AB86ED-CF7F-4DE6-9025-0A3006CCCC71}"/>
              </a:ext>
            </a:extLst>
          </p:cNvPr>
          <p:cNvSpPr txBox="1"/>
          <p:nvPr/>
        </p:nvSpPr>
        <p:spPr>
          <a:xfrm>
            <a:off x="5120451" y="327663"/>
            <a:ext cx="3160863" cy="600164"/>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l" rtl="0"/>
            <a:r>
              <a:rPr lang="en-US" dirty="0" smtClean="0"/>
              <a:t>“I gained insights about the importance of conducting the group session in a way that was suited to the content conveyed” (Digitaf)</a:t>
            </a:r>
            <a:endParaRPr lang="he-IL" dirty="0"/>
          </a:p>
        </p:txBody>
      </p:sp>
      <p:sp>
        <p:nvSpPr>
          <p:cNvPr id="34" name="TextBox 33">
            <a:extLst>
              <a:ext uri="{FF2B5EF4-FFF2-40B4-BE49-F238E27FC236}">
                <a16:creationId xmlns="" xmlns:a16="http://schemas.microsoft.com/office/drawing/2014/main" id="{85C8971F-42FA-4B8B-B5B6-523CE586485A}"/>
              </a:ext>
            </a:extLst>
          </p:cNvPr>
          <p:cNvSpPr txBox="1"/>
          <p:nvPr/>
        </p:nvSpPr>
        <p:spPr>
          <a:xfrm>
            <a:off x="5228128" y="1783110"/>
            <a:ext cx="3160863" cy="769441"/>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l" rtl="0"/>
            <a:r>
              <a:rPr lang="en-US" dirty="0" smtClean="0"/>
              <a:t>“Addressing the </a:t>
            </a:r>
            <a:r>
              <a:rPr lang="en-US" dirty="0" smtClean="0"/>
              <a:t>‘hall of mirrors.’ Paying attention to the complex layers in the group – the group, the parents, the children, the dyad, and myself” </a:t>
            </a:r>
            <a:r>
              <a:rPr lang="en-US" dirty="0" smtClean="0"/>
              <a:t>(Lecturer </a:t>
            </a:r>
            <a:r>
              <a:rPr lang="en-US" dirty="0" smtClean="0"/>
              <a:t>at a family health center)</a:t>
            </a:r>
            <a:endParaRPr lang="he-IL" dirty="0"/>
          </a:p>
        </p:txBody>
      </p:sp>
      <p:sp>
        <p:nvSpPr>
          <p:cNvPr id="35" name="TextBox 34">
            <a:extLst>
              <a:ext uri="{FF2B5EF4-FFF2-40B4-BE49-F238E27FC236}">
                <a16:creationId xmlns="" xmlns:a16="http://schemas.microsoft.com/office/drawing/2014/main" id="{480938DF-B322-442F-BEDE-6FB4768FB3D5}"/>
              </a:ext>
            </a:extLst>
          </p:cNvPr>
          <p:cNvSpPr txBox="1"/>
          <p:nvPr/>
        </p:nvSpPr>
        <p:spPr>
          <a:xfrm>
            <a:off x="255148" y="4703322"/>
            <a:ext cx="4907690" cy="769441"/>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l" rtl="0"/>
            <a:r>
              <a:rPr lang="en-US" dirty="0" smtClean="0"/>
              <a:t>“Thank you so much for the whole session series. It was clear a lot of thought went into it. The session with other </a:t>
            </a:r>
            <a:r>
              <a:rPr lang="en-US" dirty="0" smtClean="0"/>
              <a:t>facilitators and </a:t>
            </a:r>
            <a:r>
              <a:rPr lang="en-US" dirty="0" smtClean="0"/>
              <a:t>coordinators was wonderful and brought us closer together. Most of the lectures were interesting and enlightening” (Digitaf)</a:t>
            </a:r>
            <a:endParaRPr lang="he-IL" dirty="0"/>
          </a:p>
        </p:txBody>
      </p:sp>
      <p:pic>
        <p:nvPicPr>
          <p:cNvPr id="14" name="Graphic 13" descr="Pin outline">
            <a:extLst>
              <a:ext uri="{FF2B5EF4-FFF2-40B4-BE49-F238E27FC236}">
                <a16:creationId xmlns="" xmlns:a16="http://schemas.microsoft.com/office/drawing/2014/main" id="{711EE73F-0001-48B4-A63D-C557FE2C9B6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flipH="1">
            <a:off x="11461707" y="3565444"/>
            <a:ext cx="475145" cy="475145"/>
          </a:xfrm>
          <a:prstGeom prst="rect">
            <a:avLst/>
          </a:prstGeom>
        </p:spPr>
      </p:pic>
      <p:sp>
        <p:nvSpPr>
          <p:cNvPr id="17" name="TextBox 16">
            <a:extLst>
              <a:ext uri="{FF2B5EF4-FFF2-40B4-BE49-F238E27FC236}">
                <a16:creationId xmlns="" xmlns:a16="http://schemas.microsoft.com/office/drawing/2014/main" id="{8350910A-68D5-46D9-9D68-3A7CBB4F8E1C}"/>
              </a:ext>
            </a:extLst>
          </p:cNvPr>
          <p:cNvSpPr txBox="1"/>
          <p:nvPr/>
        </p:nvSpPr>
        <p:spPr>
          <a:xfrm>
            <a:off x="282188" y="5576871"/>
            <a:ext cx="4907690" cy="769441"/>
          </a:xfrm>
          <a:prstGeom prst="rect">
            <a:avLst/>
          </a:prstGeom>
          <a:solidFill>
            <a:schemeClr val="bg2"/>
          </a:solidFill>
        </p:spPr>
        <p:txBody>
          <a:bodyPr wrap="square">
            <a:spAutoFit/>
          </a:bodyPr>
          <a:lstStyle>
            <a:defPPr>
              <a:defRPr lang="en-US"/>
            </a:defPPr>
            <a:lvl1pPr algn="r" rtl="1">
              <a:defRPr kumimoji="0" sz="1100" b="0" i="1" u="none" strike="noStrike" cap="none" spc="0" normalizeH="0" baseline="0">
                <a:ln>
                  <a:noFill/>
                </a:ln>
                <a:solidFill>
                  <a:prstClr val="black"/>
                </a:solidFill>
                <a:effectLst/>
                <a:uLnTx/>
                <a:uFillTx/>
                <a:latin typeface="Calibri" panose="020F0502020204030204" pitchFamily="34" charset="0"/>
                <a:ea typeface="Tahoma" panose="020B0604030504040204" pitchFamily="34" charset="0"/>
                <a:cs typeface="Calibri" panose="020F0502020204030204" pitchFamily="34" charset="0"/>
              </a:defRPr>
            </a:lvl1pPr>
          </a:lstStyle>
          <a:p>
            <a:pPr algn="l" rtl="0"/>
            <a:r>
              <a:rPr lang="en-US" dirty="0" smtClean="0"/>
              <a:t>“I think that having everyone together – community center coordinators, family health centers, psychologists that facilitate groups, Digitaf and SALTA – made it miss the mark. Things often felt too general and not </a:t>
            </a:r>
            <a:r>
              <a:rPr lang="en-US" dirty="0" smtClean="0"/>
              <a:t>suited </a:t>
            </a:r>
            <a:r>
              <a:rPr lang="en-US" dirty="0" smtClean="0"/>
              <a:t>to our </a:t>
            </a:r>
            <a:r>
              <a:rPr lang="en-US" dirty="0" smtClean="0"/>
              <a:t>specific needs</a:t>
            </a:r>
            <a:r>
              <a:rPr lang="en-US" dirty="0" smtClean="0"/>
              <a:t>, unfortunately” (Digitaf)</a:t>
            </a:r>
            <a:endParaRPr lang="he-IL" dirty="0"/>
          </a:p>
        </p:txBody>
      </p:sp>
    </p:spTree>
    <p:extLst>
      <p:ext uri="{BB962C8B-B14F-4D97-AF65-F5344CB8AC3E}">
        <p14:creationId xmlns:p14="http://schemas.microsoft.com/office/powerpoint/2010/main" val="512126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מסמך" ma:contentTypeID="0x01010005535F330352E547AA3D8F0C969A97FB" ma:contentTypeVersion="20" ma:contentTypeDescription="צור מסמך חדש." ma:contentTypeScope="" ma:versionID="54b1a9084b8fde23907f9b447bf6e0b1">
  <xsd:schema xmlns:xsd="http://www.w3.org/2001/XMLSchema" xmlns:xs="http://www.w3.org/2001/XMLSchema" xmlns:p="http://schemas.microsoft.com/office/2006/metadata/properties" xmlns:ns2="3096e91d-ebd7-4ce5-b2b3-56d74390b557" xmlns:ns3="4ba3be25-03aa-45c2-b90f-d8c255107eb7" xmlns:ns4="66206a12-aca6-4383-82db-f7b25037d731" targetNamespace="http://schemas.microsoft.com/office/2006/metadata/properties" ma:root="true" ma:fieldsID="19c77e7efc1634fecc00fa0d6d2a0779" ns2:_="" ns3:_="" ns4:_="">
    <xsd:import namespace="3096e91d-ebd7-4ce5-b2b3-56d74390b557"/>
    <xsd:import namespace="4ba3be25-03aa-45c2-b90f-d8c255107eb7"/>
    <xsd:import namespace="66206a12-aca6-4383-82db-f7b25037d73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AutoKeyPoints" minOccurs="0"/>
                <xsd:element ref="ns2:MediaServiceKeyPoints" minOccurs="0"/>
                <xsd:element ref="ns2:MediaServiceLocation" minOccurs="0"/>
                <xsd:element ref="ns2:MediaLengthInSeconds" minOccurs="0"/>
                <xsd:element ref="ns4: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96e91d-ebd7-4ce5-b2b3-56d74390b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תגיות תמונה" ma:readOnly="false" ma:fieldId="{5cf76f15-5ced-4ddc-b409-7134ff3c332f}" ma:taxonomyMulti="true" ma:sspId="a557658c-0fa3-4305-8778-78d8ea3b7e7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ba3be25-03aa-45c2-b90f-d8c255107eb7" elementFormDefault="qualified">
    <xsd:import namespace="http://schemas.microsoft.com/office/2006/documentManagement/types"/>
    <xsd:import namespace="http://schemas.microsoft.com/office/infopath/2007/PartnerControls"/>
    <xsd:element name="SharedWithUsers" ma:index="10" nillable="true" ma:displayName="משותף עם"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משותף עם פרטים"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206a12-aca6-4383-82db-f7b25037d731" elementFormDefault="qualified">
    <xsd:import namespace="http://schemas.microsoft.com/office/2006/documentManagement/types"/>
    <xsd:import namespace="http://schemas.microsoft.com/office/infopath/2007/PartnerControls"/>
    <xsd:element name="TaxCatchAll" ma:index="21" nillable="true" ma:displayName="עמודת 'תפוס הכל' של טקסונומיה" ma:hidden="true" ma:list="{153ba520-b991-433c-a0d4-d083743f123b}" ma:internalName="TaxCatchAll" ma:showField="CatchAllData" ma:web="66206a12-aca6-4383-82db-f7b25037d7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4ba3be25-03aa-45c2-b90f-d8c255107eb7">
      <UserInfo>
        <DisplayName>Shimrit Slonim Franco</DisplayName>
        <AccountId>2392</AccountId>
        <AccountType/>
      </UserInfo>
      <UserInfo>
        <DisplayName>Alona Tsirulnikov</DisplayName>
        <AccountId>366</AccountId>
        <AccountType/>
      </UserInfo>
      <UserInfo>
        <DisplayName>Sharon Brand Martin</DisplayName>
        <AccountId>236</AccountId>
        <AccountType/>
      </UserInfo>
      <UserInfo>
        <DisplayName>Netanel Katzir</DisplayName>
        <AccountId>2606</AccountId>
        <AccountType/>
      </UserInfo>
    </SharedWithUsers>
    <lcf76f155ced4ddcb4097134ff3c332f xmlns="3096e91d-ebd7-4ce5-b2b3-56d74390b557">
      <Terms xmlns="http://schemas.microsoft.com/office/infopath/2007/PartnerControls"/>
    </lcf76f155ced4ddcb4097134ff3c332f>
    <TaxCatchAll xmlns="66206a12-aca6-4383-82db-f7b25037d731" xsi:nil="true"/>
  </documentManagement>
</p:properties>
</file>

<file path=customXml/itemProps1.xml><?xml version="1.0" encoding="utf-8"?>
<ds:datastoreItem xmlns:ds="http://schemas.openxmlformats.org/officeDocument/2006/customXml" ds:itemID="{6A6D7E38-BD9C-44D9-8937-5AD62A316CB3}">
  <ds:schemaRefs>
    <ds:schemaRef ds:uri="3096e91d-ebd7-4ce5-b2b3-56d74390b557"/>
    <ds:schemaRef ds:uri="4ba3be25-03aa-45c2-b90f-d8c255107eb7"/>
    <ds:schemaRef ds:uri="66206a12-aca6-4383-82db-f7b25037d73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3653B81-70FC-4DA4-8A26-1B40E1343FEF}">
  <ds:schemaRefs>
    <ds:schemaRef ds:uri="http://schemas.microsoft.com/sharepoint/v3/contenttype/forms"/>
  </ds:schemaRefs>
</ds:datastoreItem>
</file>

<file path=customXml/itemProps3.xml><?xml version="1.0" encoding="utf-8"?>
<ds:datastoreItem xmlns:ds="http://schemas.openxmlformats.org/officeDocument/2006/customXml" ds:itemID="{DDABB023-BCFA-4EEF-B7E6-12D80018A417}">
  <ds:schemaRefs>
    <ds:schemaRef ds:uri="66206a12-aca6-4383-82db-f7b25037d731"/>
    <ds:schemaRef ds:uri="3096e91d-ebd7-4ce5-b2b3-56d74390b557"/>
    <ds:schemaRef ds:uri="http://purl.org/dc/dcmitype/"/>
    <ds:schemaRef ds:uri="http://schemas.openxmlformats.org/package/2006/metadata/core-properties"/>
    <ds:schemaRef ds:uri="http://schemas.microsoft.com/office/infopath/2007/PartnerControls"/>
    <ds:schemaRef ds:uri="http://schemas.microsoft.com/office/2006/documentManagement/types"/>
    <ds:schemaRef ds:uri="http://purl.org/dc/terms/"/>
    <ds:schemaRef ds:uri="4ba3be25-03aa-45c2-b90f-d8c255107eb7"/>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25354</TotalTime>
  <Words>4789</Words>
  <Application>Microsoft Office PowerPoint</Application>
  <PresentationFormat>Widescreen</PresentationFormat>
  <Paragraphs>451</Paragraphs>
  <Slides>17</Slides>
  <Notes>14</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17</vt:i4>
      </vt:variant>
    </vt:vector>
  </HeadingPairs>
  <TitlesOfParts>
    <vt:vector size="28" baseType="lpstr">
      <vt:lpstr>Almoni Neue DL 4.0 AAA</vt:lpstr>
      <vt:lpstr>Almoni Neue DL 4.0 AAA Light</vt:lpstr>
      <vt:lpstr>Arial</vt:lpstr>
      <vt:lpstr>Calibri</vt:lpstr>
      <vt:lpstr>Calibri Light</vt:lpstr>
      <vt:lpstr>Courier New</vt:lpstr>
      <vt:lpstr>Tahoma</vt:lpstr>
      <vt:lpstr>Times New Roman</vt:lpstr>
      <vt:lpstr>Wingdings</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Olya Nesterov</dc:creator>
  <cp:lastModifiedBy>Daniella Blau</cp:lastModifiedBy>
  <cp:revision>317</cp:revision>
  <cp:lastPrinted>2021-06-10T15:07:05Z</cp:lastPrinted>
  <dcterms:created xsi:type="dcterms:W3CDTF">2020-06-25T07:38:36Z</dcterms:created>
  <dcterms:modified xsi:type="dcterms:W3CDTF">2022-07-04T09:00:06Z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0x01010005535F330352E547AA3D8F0C969A97FB</vt:lpwstr>
  </property>
  <property fmtid="{D5CDD505-2E9C-101B-9397-08002B2CF9AE}" pid="3" name="MediaServiceImageTags">
    <vt:lpwstr/>
  </property>
</Properties>
</file>