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02_AA598E0D.xml" ContentType="application/vnd.ms-powerpoint.comments+xml"/>
  <Override PartName="/ppt/comments/modernComment_218_EF6028DE.xml" ContentType="application/vnd.ms-powerpoint.comments+xml"/>
  <Override PartName="/ppt/authors.xml" ContentType="application/vnd.ms-powerpoint.author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6"/>
  </p:notesMasterIdLst>
  <p:sldIdLst>
    <p:sldId id="408" r:id="rId6"/>
    <p:sldId id="258" r:id="rId7"/>
    <p:sldId id="442" r:id="rId8"/>
    <p:sldId id="448" r:id="rId9"/>
    <p:sldId id="531" r:id="rId10"/>
    <p:sldId id="532" r:id="rId11"/>
    <p:sldId id="533" r:id="rId12"/>
    <p:sldId id="534" r:id="rId13"/>
    <p:sldId id="535" r:id="rId14"/>
    <p:sldId id="536"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1A9439-C99A-A349-1A24-13891C7ADFD5}" name="Noit Kadosh" initials="NK" userId="S::NoitK@cet.ac.il::a88fd2da-46ef-4d0a-a96f-6959a89f09b8" providerId="AD"/>
  <p188:author id="{2D671073-1DBF-6E3F-8DF4-7656757D3085}" name="Noit Kadosh" initials="NK" userId="S::noitk@cet.ac.il::a88fd2da-46ef-4d0a-a96f-6959a89f09b8" providerId="AD"/>
  <p188:author id="{32D145CE-3CEA-5153-9B39-BF37DB1552C8}" name="Alona Tsirulnikov" initials="AT" userId="S::AlonaT@cet.ac.il::4bbafd77-0cd3-4d60-af1e-94ad4b8daf4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Tal Mishaan Spiegel" initials="TS" lastIdx="24" clrIdx="6">
    <p:extLst>
      <p:ext uri="{19B8F6BF-5375-455C-9EA6-DF929625EA0E}">
        <p15:presenceInfo xmlns:p15="http://schemas.microsoft.com/office/powerpoint/2012/main" userId="S::talm@cet.ac.il::3b49d4d9-3b89-4d06-aedf-35a2972b16e6" providerId="AD"/>
      </p:ext>
    </p:extLst>
  </p:cmAuthor>
  <p:cmAuthor id="1" name="Shimrit Slonim Franco" initials="SSF" lastIdx="9" clrIdx="0"/>
  <p:cmAuthor id="8" name="Sharon Brand Martin" initials="SBM" lastIdx="104" clrIdx="7">
    <p:extLst>
      <p:ext uri="{19B8F6BF-5375-455C-9EA6-DF929625EA0E}">
        <p15:presenceInfo xmlns:p15="http://schemas.microsoft.com/office/powerpoint/2012/main" userId="S-1-5-21-606772748-477572614-688488514-15397" providerId="AD"/>
      </p:ext>
    </p:extLst>
  </p:cmAuthor>
  <p:cmAuthor id="2" name="Alona Tsirulnikov" initials="AT" lastIdx="204" clrIdx="1"/>
  <p:cmAuthor id="9" name="Netanel Katzir" initials="NK" lastIdx="32" clrIdx="8">
    <p:extLst>
      <p:ext uri="{19B8F6BF-5375-455C-9EA6-DF929625EA0E}">
        <p15:presenceInfo xmlns:p15="http://schemas.microsoft.com/office/powerpoint/2012/main" userId="S::netanelk@cet.ac.il::bf11b2cf-99a0-4b62-9152-0a41d6621128" providerId="AD"/>
      </p:ext>
    </p:extLst>
  </p:cmAuthor>
  <p:cmAuthor id="3" name="shimrit slonim" initials="ss" lastIdx="2" clrIdx="2"/>
  <p:cmAuthor id="10" name="Netanel Katzir" initials="NK [2]" lastIdx="1" clrIdx="9">
    <p:extLst>
      <p:ext uri="{19B8F6BF-5375-455C-9EA6-DF929625EA0E}">
        <p15:presenceInfo xmlns:p15="http://schemas.microsoft.com/office/powerpoint/2012/main" userId="S-1-5-21-606772748-477572614-688488514-18822" providerId="AD"/>
      </p:ext>
    </p:extLst>
  </p:cmAuthor>
  <p:cmAuthor id="4" name="Shimrit Slonim Franco" initials="SSF [2]" lastIdx="2" clrIdx="3"/>
  <p:cmAuthor id="5" name="ofer raz" initials="or" lastIdx="5" clrIdx="4"/>
  <p:cmAuthor id="6" name="Reoute Diamant" initials="RD" lastIdx="50" clrIdx="5">
    <p:extLst>
      <p:ext uri="{19B8F6BF-5375-455C-9EA6-DF929625EA0E}">
        <p15:presenceInfo xmlns:p15="http://schemas.microsoft.com/office/powerpoint/2012/main" userId="S-1-5-21-606772748-477572614-688488514-1740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1C3C"/>
    <a:srgbClr val="4A78A6"/>
    <a:srgbClr val="90B6DE"/>
    <a:srgbClr val="F2D834"/>
    <a:srgbClr val="F7E88D"/>
    <a:srgbClr val="E1E2E3"/>
    <a:srgbClr val="D2D3D5"/>
    <a:srgbClr val="F79FAC"/>
    <a:srgbClr val="FBD1D7"/>
    <a:srgbClr val="FAB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381" autoAdjust="0"/>
    <p:restoredTop sz="94660"/>
  </p:normalViewPr>
  <p:slideViewPr>
    <p:cSldViewPr snapToGrid="0">
      <p:cViewPr varScale="1">
        <p:scale>
          <a:sx n="121" d="100"/>
          <a:sy n="121" d="100"/>
        </p:scale>
        <p:origin x="676" y="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ona Tsirulnikov" userId="4bbafd77-0cd3-4d60-af1e-94ad4b8daf43" providerId="ADAL" clId="{BBF9E8D9-BCBA-44A1-BF9F-B53A202261E7}"/>
    <pc:docChg chg="undo custSel addSld delSld">
      <pc:chgData name="Alona Tsirulnikov" userId="4bbafd77-0cd3-4d60-af1e-94ad4b8daf43" providerId="ADAL" clId="{BBF9E8D9-BCBA-44A1-BF9F-B53A202261E7}" dt="2022-06-30T11:17:23.190" v="5" actId="47"/>
      <pc:docMkLst>
        <pc:docMk/>
      </pc:docMkLst>
      <pc:sldChg chg="add del addCm">
        <pc:chgData name="Alona Tsirulnikov" userId="4bbafd77-0cd3-4d60-af1e-94ad4b8daf43" providerId="ADAL" clId="{BBF9E8D9-BCBA-44A1-BF9F-B53A202261E7}" dt="2022-06-30T11:17:23.190" v="5" actId="47"/>
        <pc:sldMkLst>
          <pc:docMk/>
          <pc:sldMk cId="2857995789" sldId="258"/>
        </pc:sldMkLst>
      </pc:sldChg>
      <pc:sldChg chg="add del addCm">
        <pc:chgData name="Alona Tsirulnikov" userId="4bbafd77-0cd3-4d60-af1e-94ad4b8daf43" providerId="ADAL" clId="{BBF9E8D9-BCBA-44A1-BF9F-B53A202261E7}" dt="2022-06-30T11:17:22.505" v="4" actId="47"/>
        <pc:sldMkLst>
          <pc:docMk/>
          <pc:sldMk cId="4016056542" sldId="536"/>
        </pc:sldMkLst>
      </pc:sldChg>
    </pc:docChg>
  </pc:docChgLst>
</pc:chgInfo>
</file>

<file path=ppt/comments/modernComment_102_AA598E0D.xml><?xml version="1.0" encoding="utf-8"?>
<p188:cmLst xmlns:a="http://schemas.openxmlformats.org/drawingml/2006/main" xmlns:r="http://schemas.openxmlformats.org/officeDocument/2006/relationships" xmlns:p188="http://schemas.microsoft.com/office/powerpoint/2018/8/main">
  <p188:cm id="{C644BD6D-4C0F-4293-84A1-064D29A7F855}" authorId="{32D145CE-3CEA-5153-9B39-BF37DB1552C8}" created="2022-06-30T11:16:18.570">
    <pc:sldMkLst xmlns:pc="http://schemas.microsoft.com/office/powerpoint/2013/main/command">
      <pc:docMk/>
      <pc:sldMk cId="2857995789" sldId="258"/>
    </pc:sldMkLst>
    <p188:txBody>
      <a:bodyPr/>
      <a:lstStyle/>
      <a:p>
        <a:r>
          <a:rPr lang="en-US"/>
          <a:t>שקף לא לתרגום</a:t>
        </a:r>
      </a:p>
    </p188:txBody>
  </p188:cm>
</p188:cmLst>
</file>

<file path=ppt/comments/modernComment_218_EF6028DE.xml><?xml version="1.0" encoding="utf-8"?>
<p188:cmLst xmlns:a="http://schemas.openxmlformats.org/drawingml/2006/main" xmlns:r="http://schemas.openxmlformats.org/officeDocument/2006/relationships" xmlns:p188="http://schemas.microsoft.com/office/powerpoint/2018/8/main">
  <p188:cm id="{051A4D88-20FD-4332-A565-5BE511D25FE3}" authorId="{32D145CE-3CEA-5153-9B39-BF37DB1552C8}" created="2022-06-30T11:16:51.511">
    <pc:sldMkLst xmlns:pc="http://schemas.microsoft.com/office/powerpoint/2013/main/command">
      <pc:docMk/>
      <pc:sldMk cId="4016056542" sldId="536"/>
    </pc:sldMkLst>
    <p188:txBody>
      <a:bodyPr/>
      <a:lstStyle/>
      <a:p>
        <a:r>
          <a:rPr lang="en-US"/>
          <a:t>שקף לא לתרגום</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4AA2456-E9B1-4D7F-B3C7-7289AEB4E5B5}" type="datetimeFigureOut">
              <a:rPr lang="en-US" smtClean="0"/>
              <a:t>05-Jul-22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7E0950-7630-4B72-A91E-FC6ABBB00A8C}" type="slidenum">
              <a:rPr lang="en-US" smtClean="0"/>
              <a:t>‹#›</a:t>
            </a:fld>
            <a:endParaRPr lang="en-US"/>
          </a:p>
        </p:txBody>
      </p:sp>
    </p:spTree>
    <p:extLst>
      <p:ext uri="{BB962C8B-B14F-4D97-AF65-F5344CB8AC3E}">
        <p14:creationId xmlns:p14="http://schemas.microsoft.com/office/powerpoint/2010/main" val="3346955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a:t>
            </a:fld>
            <a:endParaRPr lang="en-US"/>
          </a:p>
        </p:txBody>
      </p:sp>
    </p:spTree>
    <p:extLst>
      <p:ext uri="{BB962C8B-B14F-4D97-AF65-F5344CB8AC3E}">
        <p14:creationId xmlns:p14="http://schemas.microsoft.com/office/powerpoint/2010/main" val="21542439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10</a:t>
            </a:fld>
            <a:endParaRPr lang="en-US"/>
          </a:p>
        </p:txBody>
      </p:sp>
    </p:spTree>
    <p:extLst>
      <p:ext uri="{BB962C8B-B14F-4D97-AF65-F5344CB8AC3E}">
        <p14:creationId xmlns:p14="http://schemas.microsoft.com/office/powerpoint/2010/main" val="383342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en-US"/>
          </a:p>
        </p:txBody>
      </p:sp>
      <p:sp>
        <p:nvSpPr>
          <p:cNvPr id="4" name="Slide Number Placeholder 3"/>
          <p:cNvSpPr>
            <a:spLocks noGrp="1"/>
          </p:cNvSpPr>
          <p:nvPr>
            <p:ph type="sldNum" sz="quarter" idx="5"/>
          </p:nvPr>
        </p:nvSpPr>
        <p:spPr/>
        <p:txBody>
          <a:bodyPr/>
          <a:lstStyle/>
          <a:p>
            <a:fld id="{937E0950-7630-4B72-A91E-FC6ABBB00A8C}" type="slidenum">
              <a:rPr lang="en-US" smtClean="0"/>
              <a:t>2</a:t>
            </a:fld>
            <a:endParaRPr lang="en-US"/>
          </a:p>
        </p:txBody>
      </p:sp>
    </p:spTree>
    <p:extLst>
      <p:ext uri="{BB962C8B-B14F-4D97-AF65-F5344CB8AC3E}">
        <p14:creationId xmlns:p14="http://schemas.microsoft.com/office/powerpoint/2010/main" val="2872371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1">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3</a:t>
            </a:fld>
            <a:endParaRPr lang="en-US"/>
          </a:p>
        </p:txBody>
      </p:sp>
    </p:spTree>
    <p:extLst>
      <p:ext uri="{BB962C8B-B14F-4D97-AF65-F5344CB8AC3E}">
        <p14:creationId xmlns:p14="http://schemas.microsoft.com/office/powerpoint/2010/main" val="1262128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4</a:t>
            </a:fld>
            <a:endParaRPr lang="en-US"/>
          </a:p>
        </p:txBody>
      </p:sp>
    </p:spTree>
    <p:extLst>
      <p:ext uri="{BB962C8B-B14F-4D97-AF65-F5344CB8AC3E}">
        <p14:creationId xmlns:p14="http://schemas.microsoft.com/office/powerpoint/2010/main" val="15331261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5</a:t>
            </a:fld>
            <a:endParaRPr lang="en-US"/>
          </a:p>
        </p:txBody>
      </p:sp>
    </p:spTree>
    <p:extLst>
      <p:ext uri="{BB962C8B-B14F-4D97-AF65-F5344CB8AC3E}">
        <p14:creationId xmlns:p14="http://schemas.microsoft.com/office/powerpoint/2010/main" val="1541562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6</a:t>
            </a:fld>
            <a:endParaRPr lang="en-US"/>
          </a:p>
        </p:txBody>
      </p:sp>
    </p:spTree>
    <p:extLst>
      <p:ext uri="{BB962C8B-B14F-4D97-AF65-F5344CB8AC3E}">
        <p14:creationId xmlns:p14="http://schemas.microsoft.com/office/powerpoint/2010/main" val="1893449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7</a:t>
            </a:fld>
            <a:endParaRPr lang="en-US"/>
          </a:p>
        </p:txBody>
      </p:sp>
    </p:spTree>
    <p:extLst>
      <p:ext uri="{BB962C8B-B14F-4D97-AF65-F5344CB8AC3E}">
        <p14:creationId xmlns:p14="http://schemas.microsoft.com/office/powerpoint/2010/main" val="3043805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8</a:t>
            </a:fld>
            <a:endParaRPr lang="en-US"/>
          </a:p>
        </p:txBody>
      </p:sp>
    </p:spTree>
    <p:extLst>
      <p:ext uri="{BB962C8B-B14F-4D97-AF65-F5344CB8AC3E}">
        <p14:creationId xmlns:p14="http://schemas.microsoft.com/office/powerpoint/2010/main" val="686016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defTabSz="931774" rtl="1"/>
            <a:endParaRPr lang="he-IL" b="0">
              <a:cs typeface="Calibri"/>
            </a:endParaRPr>
          </a:p>
        </p:txBody>
      </p:sp>
      <p:sp>
        <p:nvSpPr>
          <p:cNvPr id="4" name="Slide Number Placeholder 3"/>
          <p:cNvSpPr>
            <a:spLocks noGrp="1"/>
          </p:cNvSpPr>
          <p:nvPr>
            <p:ph type="sldNum" sz="quarter" idx="5"/>
          </p:nvPr>
        </p:nvSpPr>
        <p:spPr/>
        <p:txBody>
          <a:bodyPr/>
          <a:lstStyle/>
          <a:p>
            <a:fld id="{937E0950-7630-4B72-A91E-FC6ABBB00A8C}" type="slidenum">
              <a:rPr lang="en-US" smtClean="0"/>
              <a:t>9</a:t>
            </a:fld>
            <a:endParaRPr lang="en-US"/>
          </a:p>
        </p:txBody>
      </p:sp>
    </p:spTree>
    <p:extLst>
      <p:ext uri="{BB962C8B-B14F-4D97-AF65-F5344CB8AC3E}">
        <p14:creationId xmlns:p14="http://schemas.microsoft.com/office/powerpoint/2010/main" val="1606780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39FC992-AF5B-4D59-9D90-6A8F9D412563}" type="datetime1">
              <a:rPr lang="en-US" smtClean="0"/>
              <a:t>05-Jul-22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950696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1F77D4-166E-48D9-A3CA-8B0A879C5474}" type="datetime1">
              <a:rPr lang="en-US" smtClean="0"/>
              <a:t>05-Jul-22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45595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9BB745-6BDD-4D37-8B69-ED3B432C141A}" type="datetime1">
              <a:rPr lang="en-US" smtClean="0"/>
              <a:t>05-Jul-22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7265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123635CD-D618-4EB1-964F-030AA1383326}" type="datetime1">
              <a:rPr lang="en-US" smtClean="0"/>
              <a:t>05-Jul-22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94807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77B53F5-C931-41C5-9280-267697094343}" type="datetime1">
              <a:rPr lang="en-US" smtClean="0"/>
              <a:t>05-Jul-22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3597749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4821033-706E-43AA-94C6-BBF503A0CF4D}" type="datetime1">
              <a:rPr lang="en-US" smtClean="0"/>
              <a:t>05-Jul-22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969011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ABD1946-85EE-49AD-8A74-0C6EFB88D725}" type="datetime1">
              <a:rPr lang="en-US" smtClean="0"/>
              <a:t>05-Jul-22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2425108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C372F003-9096-4EC0-BA3D-391C28B14389}" type="datetime1">
              <a:rPr lang="en-US" smtClean="0"/>
              <a:t>05-Jul-22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177123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7CA00E47-E9AE-4E2B-99C9-78926CA065FE}" type="datetime1">
              <a:rPr lang="en-US" smtClean="0"/>
              <a:t>05-Jul-22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4935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1EC36759-85E7-445E-A9DF-B6C766204F5A}" type="datetime1">
              <a:rPr lang="en-US" smtClean="0"/>
              <a:t>05-Jul-22</a:t>
            </a:fld>
            <a:endParaRPr lang="en-US"/>
          </a:p>
        </p:txBody>
      </p:sp>
      <p:sp>
        <p:nvSpPr>
          <p:cNvPr id="4" name="Slide Number Placeholder 3"/>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0907707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1AB0491D-EF4C-42F2-A425-B198861576F2}" type="datetime1">
              <a:rPr lang="en-US" smtClean="0"/>
              <a:t>05-Jul-22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954894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158B67-E16B-4FF9-84B5-FAD9510B0DD8}" type="datetime1">
              <a:rPr lang="en-US" smtClean="0"/>
              <a:t>05-Jul-22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31714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C78787E-D425-4CAC-9240-D893A290CE6F}" type="datetime1">
              <a:rPr lang="en-US" smtClean="0"/>
              <a:t>05-Jul-22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565875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E916E8CD-72A0-4A5A-81D5-FDE579735042}" type="datetime1">
              <a:rPr lang="en-US" smtClean="0"/>
              <a:t>05-Jul-22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34697022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55CFF85-3B0F-466A-A87E-48458BCD5333}" type="datetime1">
              <a:rPr lang="en-US" smtClean="0"/>
              <a:t>05-Jul-22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2736200-3204-44C4-A5EC-985817706BA3}" type="slidenum">
              <a:rPr lang="en-US" smtClean="0"/>
              <a:t>‹#›</a:t>
            </a:fld>
            <a:endParaRPr lang="en-US"/>
          </a:p>
        </p:txBody>
      </p:sp>
    </p:spTree>
    <p:extLst>
      <p:ext uri="{BB962C8B-B14F-4D97-AF65-F5344CB8AC3E}">
        <p14:creationId xmlns:p14="http://schemas.microsoft.com/office/powerpoint/2010/main" val="100467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C0BC201-8936-48B8-97BB-668116EDFF90}" type="datetime1">
              <a:rPr lang="en-US" smtClean="0"/>
              <a:t>05-Jul-22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437838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98E30B-E174-4FB1-A7C0-9C53DF7E44BD}" type="datetime1">
              <a:rPr lang="en-US" smtClean="0"/>
              <a:t>05-Jul-22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239089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1C9466-9D77-474F-B312-726298696D52}" type="datetime1">
              <a:rPr lang="en-US" smtClean="0"/>
              <a:t>05-Jul-22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835171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4457F69-8AAE-4A3A-A9D1-0B1CD2B039DF}" type="datetime1">
              <a:rPr lang="en-US" smtClean="0"/>
              <a:t>05-Jul-22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13247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F845CD-DA5F-4BD4-BD2B-299822222C8A}" type="datetime1">
              <a:rPr lang="en-US" smtClean="0"/>
              <a:t>05-Jul-22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3680040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9306660-596A-4449-8081-172EC7248888}" type="datetime1">
              <a:rPr lang="en-US" smtClean="0"/>
              <a:t>05-Jul-22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123636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CA04647-7884-4116-905A-28C4B76EF37B}" type="datetime1">
              <a:rPr lang="en-US" smtClean="0"/>
              <a:t>05-Jul-22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E0DA88-D2F3-4C8D-A6CB-6A2B1F716DE8}" type="slidenum">
              <a:rPr lang="en-US" smtClean="0"/>
              <a:t>‹#›</a:t>
            </a:fld>
            <a:endParaRPr lang="en-US"/>
          </a:p>
        </p:txBody>
      </p:sp>
    </p:spTree>
    <p:extLst>
      <p:ext uri="{BB962C8B-B14F-4D97-AF65-F5344CB8AC3E}">
        <p14:creationId xmlns:p14="http://schemas.microsoft.com/office/powerpoint/2010/main" val="423622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16914F-C768-4286-84F8-347F79655982}" type="datetime1">
              <a:rPr lang="en-US" smtClean="0"/>
              <a:t>05-Jul-22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0DA88-D2F3-4C8D-A6CB-6A2B1F716DE8}" type="slidenum">
              <a:rPr lang="en-US" smtClean="0"/>
              <a:t>‹#›</a:t>
            </a:fld>
            <a:endParaRPr lang="en-US"/>
          </a:p>
        </p:txBody>
      </p:sp>
    </p:spTree>
    <p:extLst>
      <p:ext uri="{BB962C8B-B14F-4D97-AF65-F5344CB8AC3E}">
        <p14:creationId xmlns:p14="http://schemas.microsoft.com/office/powerpoint/2010/main" val="3508828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53910" y="6440809"/>
            <a:ext cx="10683087" cy="561315"/>
          </a:xfrm>
          <a:prstGeom prst="rect">
            <a:avLst/>
          </a:prstGeom>
          <a:solidFill>
            <a:srgbClr val="D2D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rotWithShape="1">
          <a:blip r:embed="rId13" cstate="print">
            <a:extLst>
              <a:ext uri="{28A0092B-C50C-407E-A947-70E740481C1C}">
                <a14:useLocalDpi xmlns:a14="http://schemas.microsoft.com/office/drawing/2010/main" val="0"/>
              </a:ext>
            </a:extLst>
          </a:blip>
          <a:srcRect l="83639"/>
          <a:stretch/>
        </p:blipFill>
        <p:spPr>
          <a:xfrm>
            <a:off x="10402430" y="5839735"/>
            <a:ext cx="1112539" cy="1633728"/>
          </a:xfrm>
          <a:prstGeom prst="rect">
            <a:avLst/>
          </a:prstGeom>
        </p:spPr>
      </p:pic>
      <p:sp>
        <p:nvSpPr>
          <p:cNvPr id="8" name="Rectangle 7"/>
          <p:cNvSpPr/>
          <p:nvPr userDrawn="1"/>
        </p:nvSpPr>
        <p:spPr>
          <a:xfrm>
            <a:off x="11647141" y="6258247"/>
            <a:ext cx="307817" cy="3892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53048" y="6285406"/>
            <a:ext cx="638122" cy="365125"/>
          </a:xfrm>
          <a:prstGeom prst="rect">
            <a:avLst/>
          </a:prstGeom>
        </p:spPr>
        <p:txBody>
          <a:bodyPr vert="horz" lIns="91440" tIns="45720" rIns="91440" bIns="45720" rtlCol="0" anchor="ctr"/>
          <a:lstStyle>
            <a:lvl1pPr algn="r">
              <a:defRPr sz="1200">
                <a:solidFill>
                  <a:schemeClr val="bg1">
                    <a:lumMod val="50000"/>
                  </a:schemeClr>
                </a:solidFill>
              </a:defRPr>
            </a:lvl1pPr>
          </a:lstStyle>
          <a:p>
            <a:fld id="{F2736200-3204-44C4-A5EC-985817706BA3}" type="slidenum">
              <a:rPr lang="en-US" smtClean="0"/>
              <a:pPr/>
              <a:t>‹#›</a:t>
            </a:fld>
            <a:endParaRPr lang="en-US"/>
          </a:p>
        </p:txBody>
      </p:sp>
      <p:sp>
        <p:nvSpPr>
          <p:cNvPr id="10" name="TextBox 9"/>
          <p:cNvSpPr txBox="1"/>
          <p:nvPr userDrawn="1"/>
        </p:nvSpPr>
        <p:spPr>
          <a:xfrm>
            <a:off x="4106640" y="6488223"/>
            <a:ext cx="6554709" cy="246221"/>
          </a:xfrm>
          <a:prstGeom prst="rect">
            <a:avLst/>
          </a:prstGeom>
          <a:noFill/>
        </p:spPr>
        <p:txBody>
          <a:bodyPr wrap="square" rtlCol="0">
            <a:spAutoFit/>
          </a:bodyPr>
          <a:lstStyle/>
          <a:p>
            <a:pPr algn="r"/>
            <a:r>
              <a:rPr lang="he-IL" sz="1000">
                <a:latin typeface="Almoni Neue DL 4.0 AAA Light" panose="00000400000000000000" pitchFamily="50" charset="-79"/>
                <a:cs typeface="Almoni Neue DL 4.0 AAA Light" panose="00000400000000000000" pitchFamily="50" charset="-79"/>
              </a:rPr>
              <a:t>היחידה להערכת </a:t>
            </a:r>
            <a:r>
              <a:rPr lang="he-IL" sz="1000" err="1">
                <a:latin typeface="Almoni Neue DL 4.0 AAA Light" panose="00000400000000000000" pitchFamily="50" charset="-79"/>
                <a:cs typeface="Almoni Neue DL 4.0 AAA Light" panose="00000400000000000000" pitchFamily="50" charset="-79"/>
              </a:rPr>
              <a:t>תוכניות</a:t>
            </a:r>
            <a:r>
              <a:rPr lang="he-IL" sz="1000">
                <a:latin typeface="Almoni Neue DL 4.0 AAA Light" panose="00000400000000000000" pitchFamily="50" charset="-79"/>
                <a:cs typeface="Almoni Neue DL 4.0 AAA Light" panose="00000400000000000000" pitchFamily="50" charset="-79"/>
              </a:rPr>
              <a:t> במטח מציעה מגוון כלים ושירותים התומכים ביוזמות חברתיות וחינוכיות ומסייעים להצלחתן</a:t>
            </a:r>
            <a:endParaRPr lang="en-US" sz="1000">
              <a:latin typeface="Almoni Neue DL 4.0 AAA Light" panose="00000400000000000000" pitchFamily="50" charset="-79"/>
              <a:cs typeface="Almoni Neue DL 4.0 AAA Light" panose="00000400000000000000" pitchFamily="50" charset="-79"/>
            </a:endParaRPr>
          </a:p>
        </p:txBody>
      </p:sp>
    </p:spTree>
    <p:extLst>
      <p:ext uri="{BB962C8B-B14F-4D97-AF65-F5344CB8AC3E}">
        <p14:creationId xmlns:p14="http://schemas.microsoft.com/office/powerpoint/2010/main" val="3749925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et.ac.il/" TargetMode="External"/><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microsoft.com/office/2018/10/relationships/comments" Target="../comments/modernComment_218_EF6028DE.xml"/><Relationship Id="rId3" Type="http://schemas.openxmlformats.org/officeDocument/2006/relationships/hyperlink" Target="http://www.cet.ac.il/" TargetMode="External"/><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microsoft.com/office/2007/relationships/hdphoto" Target="../media/hdphoto2.wdp"/><Relationship Id="rId11" Type="http://schemas.microsoft.com/office/2018/10/relationships/comments" Target="../comments/modernComment_102_AA598E0D.xml"/><Relationship Id="rId5" Type="http://schemas.openxmlformats.org/officeDocument/2006/relationships/image" Target="../media/image7.png"/><Relationship Id="rId10" Type="http://schemas.openxmlformats.org/officeDocument/2006/relationships/image" Target="../media/image11.png"/><Relationship Id="rId4" Type="http://schemas.microsoft.com/office/2007/relationships/hdphoto" Target="../media/hdphoto1.wdp"/><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186596" y="6364308"/>
            <a:ext cx="6854687" cy="246221"/>
          </a:xfrm>
          <a:prstGeom prst="rect">
            <a:avLst/>
          </a:prstGeom>
          <a:noFill/>
        </p:spPr>
        <p:txBody>
          <a:bodyPr wrap="square" rtlCol="0">
            <a:spAutoFit/>
          </a:bodyPr>
          <a:lstStyle/>
          <a:p>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hlinkClick r:id="rId3"/>
              </a:rPr>
              <a:t>www.cet.ac.il</a:t>
            </a:r>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201899" y="-162938"/>
            <a:ext cx="11990101" cy="4862222"/>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p:cNvSpPr/>
          <p:nvPr/>
        </p:nvSpPr>
        <p:spPr>
          <a:xfrm>
            <a:off x="-524929" y="-113972"/>
            <a:ext cx="12178213" cy="4869758"/>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88" y="-282815"/>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t="28926" b="28712"/>
          <a:stretch/>
        </p:blipFill>
        <p:spPr>
          <a:xfrm>
            <a:off x="10925032" y="6288395"/>
            <a:ext cx="942503" cy="398046"/>
          </a:xfrm>
          <a:prstGeom prst="rect">
            <a:avLst/>
          </a:prstGeom>
        </p:spPr>
      </p:pic>
      <p:pic>
        <p:nvPicPr>
          <p:cNvPr id="25" name="Picture 24"/>
          <p:cNvPicPr>
            <a:picLocks noChangeAspect="1"/>
          </p:cNvPicPr>
          <p:nvPr/>
        </p:nvPicPr>
        <p:blipFill rotWithShape="1">
          <a:blip r:embed="rId5" cstate="print">
            <a:extLst>
              <a:ext uri="{28A0092B-C50C-407E-A947-70E740481C1C}">
                <a14:useLocalDpi xmlns:a14="http://schemas.microsoft.com/office/drawing/2010/main" val="0"/>
              </a:ext>
            </a:extLst>
          </a:blip>
          <a:srcRect l="24102" t="14557" r="35656" b="18161"/>
          <a:stretch/>
        </p:blipFill>
        <p:spPr>
          <a:xfrm>
            <a:off x="274127" y="6183529"/>
            <a:ext cx="607088" cy="607781"/>
          </a:xfrm>
          <a:prstGeom prst="rect">
            <a:avLst/>
          </a:prstGeom>
        </p:spPr>
      </p:pic>
      <p:pic>
        <p:nvPicPr>
          <p:cNvPr id="26" name="Picture 25"/>
          <p:cNvPicPr>
            <a:picLocks noChangeAspect="1"/>
          </p:cNvPicPr>
          <p:nvPr/>
        </p:nvPicPr>
        <p:blipFill rotWithShape="1">
          <a:blip r:embed="rId6" cstate="print">
            <a:extLst>
              <a:ext uri="{28A0092B-C50C-407E-A947-70E740481C1C}">
                <a14:useLocalDpi xmlns:a14="http://schemas.microsoft.com/office/drawing/2010/main" val="0"/>
              </a:ext>
            </a:extLst>
          </a:blip>
          <a:srcRect l="14481" t="29143" r="21913" b="33350"/>
          <a:stretch/>
        </p:blipFill>
        <p:spPr>
          <a:xfrm>
            <a:off x="2482263" y="6323496"/>
            <a:ext cx="1210950" cy="326924"/>
          </a:xfrm>
          <a:prstGeom prst="rect">
            <a:avLst/>
          </a:prstGeom>
        </p:spPr>
      </p:pic>
      <p:sp>
        <p:nvSpPr>
          <p:cNvPr id="28" name="כותרת משנה 2"/>
          <p:cNvSpPr>
            <a:spLocks noGrp="1"/>
          </p:cNvSpPr>
          <p:nvPr>
            <p:ph type="subTitle" idx="1"/>
          </p:nvPr>
        </p:nvSpPr>
        <p:spPr>
          <a:xfrm>
            <a:off x="4651487" y="4231736"/>
            <a:ext cx="1825379" cy="467548"/>
          </a:xfrm>
        </p:spPr>
        <p:txBody>
          <a:bodyPr>
            <a:normAutofit/>
          </a:bodyPr>
          <a:lstStyle/>
          <a:p>
            <a:r>
              <a:rPr lang="en-US" sz="1800" dirty="0" smtClean="0">
                <a:solidFill>
                  <a:schemeClr val="bg1"/>
                </a:solidFill>
                <a:latin typeface="Tahoma" pitchFamily="34" charset="0"/>
                <a:ea typeface="Tahoma" pitchFamily="34" charset="0"/>
                <a:cs typeface="Tahoma" pitchFamily="34" charset="0"/>
              </a:rPr>
              <a:t>June 2022</a:t>
            </a:r>
            <a:endParaRPr lang="he-IL" sz="1800" dirty="0">
              <a:solidFill>
                <a:schemeClr val="bg1"/>
              </a:solidFill>
              <a:latin typeface="Tahoma" pitchFamily="34" charset="0"/>
              <a:ea typeface="Tahoma" pitchFamily="34" charset="0"/>
              <a:cs typeface="Tahoma" pitchFamily="34" charset="0"/>
            </a:endParaRPr>
          </a:p>
        </p:txBody>
      </p:sp>
      <p:sp>
        <p:nvSpPr>
          <p:cNvPr id="3" name="Rectangle 2"/>
          <p:cNvSpPr/>
          <p:nvPr/>
        </p:nvSpPr>
        <p:spPr>
          <a:xfrm>
            <a:off x="1201297" y="-508023"/>
            <a:ext cx="9573787" cy="4739759"/>
          </a:xfrm>
          <a:prstGeom prst="rect">
            <a:avLst/>
          </a:prstGeom>
        </p:spPr>
        <p:txBody>
          <a:bodyPr wrap="square">
            <a:spAutoFit/>
          </a:bodyPr>
          <a:lstStyle/>
          <a:p>
            <a:pPr algn="ctr"/>
            <a:r>
              <a:rPr lang="en-GB" sz="3200" b="1" dirty="0" smtClean="0">
                <a:latin typeface="Tahoma" panose="020B0604030504040204" pitchFamily="34" charset="0"/>
                <a:ea typeface="Tahoma" panose="020B0604030504040204" pitchFamily="34" charset="0"/>
                <a:cs typeface="Tahoma" panose="020B0604030504040204" pitchFamily="34" charset="0"/>
              </a:rPr>
              <a:t>2021 Executive Summary</a:t>
            </a:r>
            <a:endParaRPr lang="he-IL" sz="3200" b="1" dirty="0">
              <a:latin typeface="Tahoma" panose="020B0604030504040204" pitchFamily="34" charset="0"/>
              <a:ea typeface="Tahoma" panose="020B0604030504040204" pitchFamily="34" charset="0"/>
              <a:cs typeface="Tahoma" panose="020B0604030504040204" pitchFamily="34" charset="0"/>
            </a:endParaRPr>
          </a:p>
          <a:p>
            <a:pPr algn="ctr"/>
            <a:endParaRPr lang="he-IL" b="1" dirty="0">
              <a:solidFill>
                <a:srgbClr val="EC1C3C"/>
              </a:solidFill>
              <a:latin typeface="Tahoma" pitchFamily="34" charset="0"/>
              <a:ea typeface="Tahoma" pitchFamily="34" charset="0"/>
              <a:cs typeface="Tahoma" pitchFamily="34" charset="0"/>
            </a:endParaRPr>
          </a:p>
          <a:p>
            <a:pPr algn="ctr"/>
            <a:r>
              <a:rPr lang="en-GB" sz="4400" b="1" dirty="0">
                <a:solidFill>
                  <a:srgbClr val="EC1C3C"/>
                </a:solidFill>
                <a:latin typeface="Tahoma" pitchFamily="34" charset="0"/>
                <a:ea typeface="Tahoma" pitchFamily="34" charset="0"/>
                <a:cs typeface="Tahoma" pitchFamily="34" charset="0"/>
              </a:rPr>
              <a:t>Urban95 </a:t>
            </a:r>
            <a:r>
              <a:rPr lang="en-GB" sz="4400" b="1" dirty="0" smtClean="0">
                <a:solidFill>
                  <a:srgbClr val="EC1C3C"/>
                </a:solidFill>
                <a:latin typeface="Tahoma" pitchFamily="34" charset="0"/>
                <a:ea typeface="Tahoma" pitchFamily="34" charset="0"/>
                <a:cs typeface="Tahoma" pitchFamily="34" charset="0"/>
              </a:rPr>
              <a:t>IL: </a:t>
            </a:r>
            <a:endParaRPr lang="he-IL" sz="3000" b="1" dirty="0">
              <a:latin typeface="Tahoma" panose="020B0604030504040204" pitchFamily="34" charset="0"/>
              <a:ea typeface="Tahoma" panose="020B0604030504040204" pitchFamily="34" charset="0"/>
              <a:cs typeface="Tahoma" panose="020B0604030504040204" pitchFamily="34" charset="0"/>
            </a:endParaRPr>
          </a:p>
          <a:p>
            <a:pPr algn="ctr"/>
            <a:r>
              <a:rPr lang="en-GB" sz="4400" b="1" dirty="0" smtClean="0">
                <a:solidFill>
                  <a:srgbClr val="EC1C3C"/>
                </a:solidFill>
                <a:latin typeface="Tahoma" pitchFamily="34" charset="0"/>
                <a:ea typeface="Tahoma" pitchFamily="34" charset="0"/>
                <a:cs typeface="Tahoma" pitchFamily="34" charset="0"/>
              </a:rPr>
              <a:t>Stages </a:t>
            </a:r>
            <a:r>
              <a:rPr lang="en-GB" sz="4400" b="1" dirty="0" smtClean="0">
                <a:solidFill>
                  <a:srgbClr val="EC1C3C"/>
                </a:solidFill>
                <a:latin typeface="Tahoma" pitchFamily="34" charset="0"/>
                <a:ea typeface="Tahoma" pitchFamily="34" charset="0"/>
                <a:cs typeface="Tahoma" pitchFamily="34" charset="0"/>
              </a:rPr>
              <a:t>in </a:t>
            </a:r>
            <a:r>
              <a:rPr lang="en-GB" sz="4400" b="1" dirty="0" err="1" smtClean="0">
                <a:solidFill>
                  <a:srgbClr val="EC1C3C"/>
                </a:solidFill>
                <a:latin typeface="Tahoma" pitchFamily="34" charset="0"/>
                <a:ea typeface="Tahoma" pitchFamily="34" charset="0"/>
                <a:cs typeface="Tahoma" pitchFamily="34" charset="0"/>
              </a:rPr>
              <a:t>Admiting</a:t>
            </a:r>
            <a:r>
              <a:rPr lang="en-GB" sz="4400" b="1" dirty="0" smtClean="0">
                <a:solidFill>
                  <a:srgbClr val="EC1C3C"/>
                </a:solidFill>
                <a:latin typeface="Tahoma" pitchFamily="34" charset="0"/>
                <a:ea typeface="Tahoma" pitchFamily="34" charset="0"/>
                <a:cs typeface="Tahoma" pitchFamily="34" charset="0"/>
              </a:rPr>
              <a:t> A New Municipality</a:t>
            </a:r>
            <a:endParaRPr lang="en-GB" sz="4400" b="1" dirty="0" smtClean="0">
              <a:solidFill>
                <a:srgbClr val="EC1C3C"/>
              </a:solidFill>
              <a:latin typeface="Tahoma" pitchFamily="34" charset="0"/>
              <a:ea typeface="Tahoma" pitchFamily="34" charset="0"/>
              <a:cs typeface="Tahoma" pitchFamily="34" charset="0"/>
            </a:endParaRPr>
          </a:p>
          <a:p>
            <a:pPr algn="ctr"/>
            <a:r>
              <a:rPr lang="en-GB" sz="3000" b="1" dirty="0" smtClean="0">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rPr>
              <a:t>Insights </a:t>
            </a:r>
            <a:r>
              <a:rPr lang="en-GB" sz="3000" b="1" dirty="0" smtClean="0">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rPr>
              <a:t>based on the </a:t>
            </a:r>
            <a:r>
              <a:rPr lang="en-GB" sz="3000" b="1" dirty="0" smtClean="0">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rPr>
              <a:t>Program’s First Year</a:t>
            </a:r>
            <a:endParaRPr lang="he-IL" sz="3000" b="1" dirty="0">
              <a:solidFill>
                <a:schemeClr val="accent1">
                  <a:lumMod val="20000"/>
                  <a:lumOff val="80000"/>
                </a:schemeClr>
              </a:solidFill>
              <a:latin typeface="Tahoma" panose="020B0604030504040204" pitchFamily="34" charset="0"/>
              <a:ea typeface="Tahoma" panose="020B0604030504040204" pitchFamily="34" charset="0"/>
              <a:cs typeface="Tahoma" panose="020B0604030504040204" pitchFamily="34" charset="0"/>
            </a:endParaRPr>
          </a:p>
          <a:p>
            <a:pPr algn="ctr"/>
            <a:r>
              <a:rPr lang="he-IL" sz="3000" b="1" dirty="0">
                <a:latin typeface="Tahoma" panose="020B0604030504040204" pitchFamily="34" charset="0"/>
                <a:ea typeface="Tahoma" panose="020B0604030504040204" pitchFamily="34" charset="0"/>
                <a:cs typeface="Tahoma" panose="020B0604030504040204" pitchFamily="34" charset="0"/>
              </a:rPr>
              <a:t> </a:t>
            </a:r>
          </a:p>
          <a:p>
            <a:pPr algn="ctr"/>
            <a:r>
              <a:rPr lang="en-US" sz="3000" b="1" dirty="0" smtClean="0">
                <a:latin typeface="Tahoma" panose="020B0604030504040204" pitchFamily="34" charset="0"/>
                <a:ea typeface="Tahoma" panose="020B0604030504040204" pitchFamily="34" charset="0"/>
                <a:cs typeface="Tahoma" panose="020B0604030504040204" pitchFamily="34" charset="0"/>
              </a:rPr>
              <a:t>Presented as </a:t>
            </a:r>
            <a:r>
              <a:rPr lang="en-US" sz="3000" b="1" dirty="0" smtClean="0">
                <a:latin typeface="Tahoma" panose="020B0604030504040204" pitchFamily="34" charset="0"/>
                <a:ea typeface="Tahoma" panose="020B0604030504040204" pitchFamily="34" charset="0"/>
                <a:cs typeface="Tahoma" panose="020B0604030504040204" pitchFamily="34" charset="0"/>
              </a:rPr>
              <a:t>part </a:t>
            </a:r>
            <a:r>
              <a:rPr lang="en-US" sz="3000" b="1" dirty="0" smtClean="0">
                <a:latin typeface="Tahoma" panose="020B0604030504040204" pitchFamily="34" charset="0"/>
                <a:ea typeface="Tahoma" panose="020B0604030504040204" pitchFamily="34" charset="0"/>
                <a:cs typeface="Tahoma" panose="020B0604030504040204" pitchFamily="34" charset="0"/>
              </a:rPr>
              <a:t>of </a:t>
            </a:r>
            <a:r>
              <a:rPr lang="en-US" sz="3000" b="1" dirty="0" smtClean="0">
                <a:latin typeface="Tahoma" panose="020B0604030504040204" pitchFamily="34" charset="0"/>
                <a:ea typeface="Tahoma" panose="020B0604030504040204" pitchFamily="34" charset="0"/>
                <a:cs typeface="Tahoma" panose="020B0604030504040204" pitchFamily="34" charset="0"/>
              </a:rPr>
              <a:t>a comprehensive evaluation </a:t>
            </a:r>
            <a:r>
              <a:rPr lang="en-US" sz="3000" b="1" dirty="0" smtClean="0">
                <a:latin typeface="Tahoma" panose="020B0604030504040204" pitchFamily="34" charset="0"/>
                <a:ea typeface="Tahoma" panose="020B0604030504040204" pitchFamily="34" charset="0"/>
                <a:cs typeface="Tahoma" panose="020B0604030504040204" pitchFamily="34" charset="0"/>
              </a:rPr>
              <a:t>of the Urban95 Program</a:t>
            </a:r>
            <a:endParaRPr lang="en-US" sz="3000" b="1" dirty="0">
              <a:latin typeface="Tahoma" panose="020B0604030504040204" pitchFamily="34" charset="0"/>
              <a:ea typeface="Tahoma" panose="020B0604030504040204" pitchFamily="34" charset="0"/>
              <a:cs typeface="Tahoma" panose="020B0604030504040204" pitchFamily="34" charset="0"/>
            </a:endParaRPr>
          </a:p>
        </p:txBody>
      </p:sp>
      <p:pic>
        <p:nvPicPr>
          <p:cNvPr id="21" name="Picture 24">
            <a:extLst>
              <a:ext uri="{FF2B5EF4-FFF2-40B4-BE49-F238E27FC236}">
                <a16:creationId xmlns:a16="http://schemas.microsoft.com/office/drawing/2014/main" xmlns="" id="{CB42AB49-8D9A-40C2-8D12-B4DE20D0F077}"/>
              </a:ext>
            </a:extLst>
          </p:cNvPr>
          <p:cNvPicPr>
            <a:picLocks noChangeAspect="1"/>
          </p:cNvPicPr>
          <p:nvPr/>
        </p:nvPicPr>
        <p:blipFill>
          <a:blip r:embed="rId7"/>
          <a:stretch>
            <a:fillRect/>
          </a:stretch>
        </p:blipFill>
        <p:spPr>
          <a:xfrm>
            <a:off x="1201298" y="6269352"/>
            <a:ext cx="1081950" cy="425149"/>
          </a:xfrm>
          <a:prstGeom prst="rect">
            <a:avLst/>
          </a:prstGeom>
        </p:spPr>
      </p:pic>
    </p:spTree>
    <p:extLst>
      <p:ext uri="{BB962C8B-B14F-4D97-AF65-F5344CB8AC3E}">
        <p14:creationId xmlns:p14="http://schemas.microsoft.com/office/powerpoint/2010/main" val="31203822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5186596" y="6053022"/>
            <a:ext cx="6854687" cy="246221"/>
          </a:xfrm>
          <a:prstGeom prst="rect">
            <a:avLst/>
          </a:prstGeom>
          <a:noFill/>
        </p:spPr>
        <p:txBody>
          <a:bodyPr wrap="square" rtlCol="0">
            <a:spAutoFit/>
          </a:bodyPr>
          <a:lstStyle/>
          <a:p>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hlinkClick r:id="rId3"/>
              </a:rPr>
              <a:t>www.cet.ac.il</a:t>
            </a:r>
            <a:r>
              <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rPr>
              <a:t> </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המרכז לטכנולוגיה חינוכית, חברה לתועלת הציבור, רח' </a:t>
            </a:r>
            <a:r>
              <a:rPr lang="he-IL" sz="1000" err="1">
                <a:solidFill>
                  <a:schemeClr val="tx1">
                    <a:lumMod val="50000"/>
                    <a:lumOff val="50000"/>
                  </a:schemeClr>
                </a:solidFill>
                <a:latin typeface="Almoni Neue DL 4.0 AAA" panose="00000500000000000000" pitchFamily="50" charset="-79"/>
                <a:cs typeface="Almoni Neue DL 4.0 AAA" panose="00000500000000000000" pitchFamily="50" charset="-79"/>
              </a:rPr>
              <a:t>קלאוזנר</a:t>
            </a:r>
            <a:r>
              <a:rPr lang="he-IL" sz="1000">
                <a:solidFill>
                  <a:schemeClr val="tx1">
                    <a:lumMod val="50000"/>
                    <a:lumOff val="50000"/>
                  </a:schemeClr>
                </a:solidFill>
                <a:latin typeface="Almoni Neue DL 4.0 AAA" panose="00000500000000000000" pitchFamily="50" charset="-79"/>
                <a:cs typeface="Almoni Neue DL 4.0 AAA" panose="00000500000000000000" pitchFamily="50" charset="-79"/>
              </a:rPr>
              <a:t> 16 תל-אביב, טל' 03-6460163 </a:t>
            </a:r>
            <a:endParaRPr lang="en-US" sz="1000">
              <a:solidFill>
                <a:schemeClr val="tx1">
                  <a:lumMod val="50000"/>
                  <a:lumOff val="50000"/>
                </a:schemeClr>
              </a:solidFill>
              <a:latin typeface="Almoni Neue DL 4.0 AAA" panose="00000500000000000000" pitchFamily="50" charset="-79"/>
              <a:cs typeface="Almoni Neue DL 4.0 AAA" panose="00000500000000000000" pitchFamily="50" charset="-79"/>
            </a:endParaRPr>
          </a:p>
        </p:txBody>
      </p:sp>
      <p:sp>
        <p:nvSpPr>
          <p:cNvPr id="19" name="Rectangle 18"/>
          <p:cNvSpPr/>
          <p:nvPr/>
        </p:nvSpPr>
        <p:spPr>
          <a:xfrm>
            <a:off x="201899" y="-162938"/>
            <a:ext cx="11990101" cy="4862222"/>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86288 w 6011501"/>
              <a:gd name="connsiteY2" fmla="*/ 4663759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41308 h 4722439"/>
              <a:gd name="connsiteX3" fmla="*/ 0 w 6011501"/>
              <a:gd name="connsiteY3" fmla="*/ 4722439 h 4722439"/>
              <a:gd name="connsiteX4" fmla="*/ 0 w 6011501"/>
              <a:gd name="connsiteY4" fmla="*/ 0 h 4722439"/>
              <a:gd name="connsiteX0" fmla="*/ 0 w 6011501"/>
              <a:gd name="connsiteY0" fmla="*/ 0 h 4722439"/>
              <a:gd name="connsiteX1" fmla="*/ 6011501 w 6011501"/>
              <a:gd name="connsiteY1" fmla="*/ 0 h 4722439"/>
              <a:gd name="connsiteX2" fmla="*/ 5508866 w 6011501"/>
              <a:gd name="connsiteY2" fmla="*/ 4624070 h 4722439"/>
              <a:gd name="connsiteX3" fmla="*/ 0 w 6011501"/>
              <a:gd name="connsiteY3" fmla="*/ 4722439 h 4722439"/>
              <a:gd name="connsiteX4" fmla="*/ 0 w 6011501"/>
              <a:gd name="connsiteY4" fmla="*/ 0 h 4722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722439">
                <a:moveTo>
                  <a:pt x="0" y="0"/>
                </a:moveTo>
                <a:lnTo>
                  <a:pt x="6011501" y="0"/>
                </a:lnTo>
                <a:lnTo>
                  <a:pt x="5508866" y="4624070"/>
                </a:lnTo>
                <a:lnTo>
                  <a:pt x="0" y="4722439"/>
                </a:lnTo>
                <a:lnTo>
                  <a:pt x="0" y="0"/>
                </a:lnTo>
                <a:close/>
              </a:path>
            </a:pathLst>
          </a:custGeom>
          <a:solidFill>
            <a:srgbClr val="EC1C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8"/>
          <p:cNvSpPr/>
          <p:nvPr/>
        </p:nvSpPr>
        <p:spPr>
          <a:xfrm>
            <a:off x="-524929" y="-113972"/>
            <a:ext cx="12178213" cy="4869758"/>
          </a:xfrm>
          <a:custGeom>
            <a:avLst/>
            <a:gdLst>
              <a:gd name="connsiteX0" fmla="*/ 0 w 6011501"/>
              <a:gd name="connsiteY0" fmla="*/ 0 h 4722439"/>
              <a:gd name="connsiteX1" fmla="*/ 6011501 w 6011501"/>
              <a:gd name="connsiteY1" fmla="*/ 0 h 4722439"/>
              <a:gd name="connsiteX2" fmla="*/ 6011501 w 6011501"/>
              <a:gd name="connsiteY2" fmla="*/ 4722439 h 4722439"/>
              <a:gd name="connsiteX3" fmla="*/ 0 w 6011501"/>
              <a:gd name="connsiteY3" fmla="*/ 4722439 h 4722439"/>
              <a:gd name="connsiteX4" fmla="*/ 0 w 6011501"/>
              <a:gd name="connsiteY4" fmla="*/ 0 h 4722439"/>
              <a:gd name="connsiteX0" fmla="*/ 0 w 6011501"/>
              <a:gd name="connsiteY0" fmla="*/ 0 h 4731492"/>
              <a:gd name="connsiteX1" fmla="*/ 6011501 w 6011501"/>
              <a:gd name="connsiteY1" fmla="*/ 0 h 4731492"/>
              <a:gd name="connsiteX2" fmla="*/ 5441133 w 6011501"/>
              <a:gd name="connsiteY2" fmla="*/ 4731492 h 4731492"/>
              <a:gd name="connsiteX3" fmla="*/ 0 w 6011501"/>
              <a:gd name="connsiteY3" fmla="*/ 4722439 h 4731492"/>
              <a:gd name="connsiteX4" fmla="*/ 0 w 6011501"/>
              <a:gd name="connsiteY4" fmla="*/ 0 h 4731492"/>
              <a:gd name="connsiteX0" fmla="*/ 0 w 6011501"/>
              <a:gd name="connsiteY0" fmla="*/ 0 h 4722439"/>
              <a:gd name="connsiteX1" fmla="*/ 6011501 w 6011501"/>
              <a:gd name="connsiteY1" fmla="*/ 0 h 4722439"/>
              <a:gd name="connsiteX2" fmla="*/ 5463711 w 6011501"/>
              <a:gd name="connsiteY2" fmla="*/ 4663759 h 4722439"/>
              <a:gd name="connsiteX3" fmla="*/ 0 w 6011501"/>
              <a:gd name="connsiteY3" fmla="*/ 4722439 h 4722439"/>
              <a:gd name="connsiteX4" fmla="*/ 0 w 6011501"/>
              <a:gd name="connsiteY4" fmla="*/ 0 h 4722439"/>
              <a:gd name="connsiteX0" fmla="*/ 0 w 6011501"/>
              <a:gd name="connsiteY0" fmla="*/ 0 h 4880484"/>
              <a:gd name="connsiteX1" fmla="*/ 6011501 w 6011501"/>
              <a:gd name="connsiteY1" fmla="*/ 0 h 4880484"/>
              <a:gd name="connsiteX2" fmla="*/ 5463711 w 6011501"/>
              <a:gd name="connsiteY2" fmla="*/ 4663759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52422 w 6011501"/>
              <a:gd name="connsiteY2" fmla="*/ 470901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22045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448088 w 6011501"/>
              <a:gd name="connsiteY2" fmla="*/ 4704673 h 4880484"/>
              <a:gd name="connsiteX3" fmla="*/ 0 w 6011501"/>
              <a:gd name="connsiteY3" fmla="*/ 4880484 h 4880484"/>
              <a:gd name="connsiteX4" fmla="*/ 0 w 6011501"/>
              <a:gd name="connsiteY4" fmla="*/ 0 h 4880484"/>
              <a:gd name="connsiteX0" fmla="*/ 0 w 6011501"/>
              <a:gd name="connsiteY0" fmla="*/ 0 h 4880484"/>
              <a:gd name="connsiteX1" fmla="*/ 6011501 w 6011501"/>
              <a:gd name="connsiteY1" fmla="*/ 0 h 4880484"/>
              <a:gd name="connsiteX2" fmla="*/ 5555370 w 6011501"/>
              <a:gd name="connsiteY2" fmla="*/ 4721645 h 4880484"/>
              <a:gd name="connsiteX3" fmla="*/ 0 w 6011501"/>
              <a:gd name="connsiteY3" fmla="*/ 4880484 h 4880484"/>
              <a:gd name="connsiteX4" fmla="*/ 0 w 6011501"/>
              <a:gd name="connsiteY4" fmla="*/ 0 h 48804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11501" h="4880484">
                <a:moveTo>
                  <a:pt x="0" y="0"/>
                </a:moveTo>
                <a:lnTo>
                  <a:pt x="6011501" y="0"/>
                </a:lnTo>
                <a:lnTo>
                  <a:pt x="5555370" y="4721645"/>
                </a:lnTo>
                <a:lnTo>
                  <a:pt x="0" y="4880484"/>
                </a:lnTo>
                <a:lnTo>
                  <a:pt x="0" y="0"/>
                </a:lnTo>
                <a:close/>
              </a:path>
            </a:pathLst>
          </a:custGeom>
          <a:solidFill>
            <a:srgbClr val="90B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7488" y="-282815"/>
            <a:ext cx="604657" cy="2327671"/>
          </a:xfrm>
          <a:prstGeom prst="rect">
            <a:avLst/>
          </a:prstGeom>
          <a:solidFill>
            <a:srgbClr val="F7E8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rotWithShape="1">
          <a:blip r:embed="rId4" cstate="print">
            <a:extLst>
              <a:ext uri="{28A0092B-C50C-407E-A947-70E740481C1C}">
                <a14:useLocalDpi xmlns:a14="http://schemas.microsoft.com/office/drawing/2010/main" val="0"/>
              </a:ext>
            </a:extLst>
          </a:blip>
          <a:srcRect t="28926" b="28712"/>
          <a:stretch/>
        </p:blipFill>
        <p:spPr>
          <a:xfrm>
            <a:off x="10925032" y="5977109"/>
            <a:ext cx="942503" cy="398046"/>
          </a:xfrm>
          <a:prstGeom prst="rect">
            <a:avLst/>
          </a:prstGeom>
        </p:spPr>
      </p:pic>
      <p:pic>
        <p:nvPicPr>
          <p:cNvPr id="25" name="Picture 24"/>
          <p:cNvPicPr>
            <a:picLocks noChangeAspect="1"/>
          </p:cNvPicPr>
          <p:nvPr/>
        </p:nvPicPr>
        <p:blipFill rotWithShape="1">
          <a:blip r:embed="rId5" cstate="print">
            <a:extLst>
              <a:ext uri="{28A0092B-C50C-407E-A947-70E740481C1C}">
                <a14:useLocalDpi xmlns:a14="http://schemas.microsoft.com/office/drawing/2010/main" val="0"/>
              </a:ext>
            </a:extLst>
          </a:blip>
          <a:srcRect l="24102" t="14557" r="35656" b="18161"/>
          <a:stretch/>
        </p:blipFill>
        <p:spPr>
          <a:xfrm>
            <a:off x="274127" y="5872243"/>
            <a:ext cx="607088" cy="607781"/>
          </a:xfrm>
          <a:prstGeom prst="rect">
            <a:avLst/>
          </a:prstGeom>
        </p:spPr>
      </p:pic>
      <p:pic>
        <p:nvPicPr>
          <p:cNvPr id="26" name="Picture 25"/>
          <p:cNvPicPr>
            <a:picLocks noChangeAspect="1"/>
          </p:cNvPicPr>
          <p:nvPr/>
        </p:nvPicPr>
        <p:blipFill rotWithShape="1">
          <a:blip r:embed="rId6" cstate="print">
            <a:extLst>
              <a:ext uri="{28A0092B-C50C-407E-A947-70E740481C1C}">
                <a14:useLocalDpi xmlns:a14="http://schemas.microsoft.com/office/drawing/2010/main" val="0"/>
              </a:ext>
            </a:extLst>
          </a:blip>
          <a:srcRect l="14481" t="29143" r="21913" b="33350"/>
          <a:stretch/>
        </p:blipFill>
        <p:spPr>
          <a:xfrm>
            <a:off x="2482263" y="6031666"/>
            <a:ext cx="1210950" cy="326924"/>
          </a:xfrm>
          <a:prstGeom prst="rect">
            <a:avLst/>
          </a:prstGeom>
        </p:spPr>
      </p:pic>
      <p:sp>
        <p:nvSpPr>
          <p:cNvPr id="3" name="Rectangle 2"/>
          <p:cNvSpPr/>
          <p:nvPr/>
        </p:nvSpPr>
        <p:spPr>
          <a:xfrm>
            <a:off x="206463" y="1490858"/>
            <a:ext cx="10799333" cy="1107996"/>
          </a:xfrm>
          <a:prstGeom prst="rect">
            <a:avLst/>
          </a:prstGeom>
        </p:spPr>
        <p:txBody>
          <a:bodyPr wrap="square">
            <a:spAutoFit/>
          </a:bodyPr>
          <a:lstStyle/>
          <a:p>
            <a:pPr algn="ctr" rtl="1"/>
            <a:r>
              <a:rPr lang="en-US" sz="6600" b="1" smtClean="0">
                <a:solidFill>
                  <a:srgbClr val="EC1C3C"/>
                </a:solidFill>
                <a:latin typeface="Tahoma" pitchFamily="34" charset="0"/>
                <a:ea typeface="Tahoma" pitchFamily="34" charset="0"/>
                <a:cs typeface="Tahoma" pitchFamily="34" charset="0"/>
              </a:rPr>
              <a:t>Good luck!</a:t>
            </a:r>
            <a:endParaRPr lang="en-US" sz="6600" b="1" dirty="0">
              <a:solidFill>
                <a:srgbClr val="EC1C3C"/>
              </a:solidFill>
              <a:latin typeface="Tahoma" pitchFamily="34" charset="0"/>
              <a:ea typeface="Tahoma" pitchFamily="34" charset="0"/>
              <a:cs typeface="Tahoma" pitchFamily="34" charset="0"/>
            </a:endParaRPr>
          </a:p>
        </p:txBody>
      </p:sp>
      <p:grpSp>
        <p:nvGrpSpPr>
          <p:cNvPr id="13" name="Group 18">
            <a:extLst>
              <a:ext uri="{FF2B5EF4-FFF2-40B4-BE49-F238E27FC236}">
                <a16:creationId xmlns:a16="http://schemas.microsoft.com/office/drawing/2014/main" xmlns="" id="{81785311-8718-45AD-984C-863CB43D545D}"/>
              </a:ext>
            </a:extLst>
          </p:cNvPr>
          <p:cNvGrpSpPr/>
          <p:nvPr/>
        </p:nvGrpSpPr>
        <p:grpSpPr>
          <a:xfrm>
            <a:off x="1201298" y="5958066"/>
            <a:ext cx="1081950" cy="861466"/>
            <a:chOff x="-9005" y="5860556"/>
            <a:chExt cx="1081950" cy="861466"/>
          </a:xfrm>
        </p:grpSpPr>
        <p:sp>
          <p:nvSpPr>
            <p:cNvPr id="14" name="TextBox 20">
              <a:extLst>
                <a:ext uri="{FF2B5EF4-FFF2-40B4-BE49-F238E27FC236}">
                  <a16:creationId xmlns:a16="http://schemas.microsoft.com/office/drawing/2014/main" xmlns="" id="{30902E7D-091F-4AC2-84E3-AC7EED7868DB}"/>
                </a:ext>
              </a:extLst>
            </p:cNvPr>
            <p:cNvSpPr txBox="1"/>
            <p:nvPr/>
          </p:nvSpPr>
          <p:spPr>
            <a:xfrm>
              <a:off x="98611" y="6506578"/>
              <a:ext cx="803425" cy="215444"/>
            </a:xfrm>
            <a:prstGeom prst="rect">
              <a:avLst/>
            </a:prstGeom>
            <a:noFill/>
          </p:spPr>
          <p:txBody>
            <a:bodyPr wrap="none" rtlCol="1">
              <a:spAutoFit/>
            </a:bodyPr>
            <a:lstStyle/>
            <a:p>
              <a:r>
                <a:rPr lang="he-IL" sz="800">
                  <a:solidFill>
                    <a:schemeClr val="bg1"/>
                  </a:solidFill>
                  <a:latin typeface="Tahoma" panose="020B0604030504040204" pitchFamily="34" charset="0"/>
                  <a:ea typeface="Tahoma" panose="020B0604030504040204" pitchFamily="34" charset="0"/>
                  <a:cs typeface="Tahoma" panose="020B0604030504040204" pitchFamily="34" charset="0"/>
                </a:rPr>
                <a:t>צילום: "מסע"</a:t>
              </a:r>
            </a:p>
          </p:txBody>
        </p:sp>
        <p:pic>
          <p:nvPicPr>
            <p:cNvPr id="21" name="Picture 24">
              <a:extLst>
                <a:ext uri="{FF2B5EF4-FFF2-40B4-BE49-F238E27FC236}">
                  <a16:creationId xmlns:a16="http://schemas.microsoft.com/office/drawing/2014/main" xmlns="" id="{CB42AB49-8D9A-40C2-8D12-B4DE20D0F077}"/>
                </a:ext>
              </a:extLst>
            </p:cNvPr>
            <p:cNvPicPr>
              <a:picLocks noChangeAspect="1"/>
            </p:cNvPicPr>
            <p:nvPr/>
          </p:nvPicPr>
          <p:blipFill>
            <a:blip r:embed="rId7"/>
            <a:stretch>
              <a:fillRect/>
            </a:stretch>
          </p:blipFill>
          <p:spPr>
            <a:xfrm>
              <a:off x="-9005" y="5860556"/>
              <a:ext cx="1081950" cy="425149"/>
            </a:xfrm>
            <a:prstGeom prst="rect">
              <a:avLst/>
            </a:prstGeom>
          </p:spPr>
        </p:pic>
      </p:grpSp>
    </p:spTree>
    <p:extLst>
      <p:ext uri="{BB962C8B-B14F-4D97-AF65-F5344CB8AC3E}">
        <p14:creationId xmlns:p14="http://schemas.microsoft.com/office/powerpoint/2010/main" val="4016056542"/>
      </p:ext>
    </p:extLst>
  </p:cSld>
  <p:clrMapOvr>
    <a:masterClrMapping/>
  </p:clrMapOvr>
  <p:extLst mod="1">
    <p:ext uri="{6950BFC3-D8DA-4A85-94F7-54DA5524770B}">
      <p188:commentRel xmlns:p188="http://schemas.microsoft.com/office/powerpoint/2018/8/main" xmlns="" r:id="rId8"/>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t>2</a:t>
            </a:fld>
            <a:endParaRPr lang="en-US" sz="1400"/>
          </a:p>
        </p:txBody>
      </p:sp>
      <p:sp>
        <p:nvSpPr>
          <p:cNvPr id="10" name="Rectangle 9"/>
          <p:cNvSpPr/>
          <p:nvPr/>
        </p:nvSpPr>
        <p:spPr>
          <a:xfrm>
            <a:off x="6970031" y="1543476"/>
            <a:ext cx="2549643"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אלונה </a:t>
            </a:r>
            <a:r>
              <a:rPr lang="he-IL" sz="1600" b="1" err="1">
                <a:latin typeface="Tahoma" pitchFamily="34" charset="0"/>
                <a:ea typeface="Tahoma" pitchFamily="34" charset="0"/>
                <a:cs typeface="Tahoma" pitchFamily="34" charset="0"/>
              </a:rPr>
              <a:t>צירולניקוב</a:t>
            </a:r>
            <a:r>
              <a:rPr lang="he-IL" sz="1600" b="1">
                <a:solidFill>
                  <a:srgbClr val="36636F"/>
                </a:solidFill>
                <a:latin typeface="Tahoma" pitchFamily="34" charset="0"/>
                <a:ea typeface="Tahoma" pitchFamily="34" charset="0"/>
                <a:cs typeface="Tahoma" pitchFamily="34" charset="0"/>
              </a:rPr>
              <a:t>  </a:t>
            </a:r>
          </a:p>
          <a:p>
            <a:pPr lvl="0" algn="r" rtl="1">
              <a:defRPr/>
            </a:pPr>
            <a:r>
              <a:rPr lang="he-IL" sz="1600">
                <a:latin typeface="Tahoma" pitchFamily="34" charset="0"/>
                <a:ea typeface="Tahoma" pitchFamily="34" charset="0"/>
                <a:cs typeface="Tahoma" pitchFamily="34" charset="0"/>
              </a:rPr>
              <a:t>חוקרת ומעריכת תוכניות</a:t>
            </a:r>
          </a:p>
        </p:txBody>
      </p:sp>
      <p:pic>
        <p:nvPicPr>
          <p:cNvPr id="11" name="תמונה 18"/>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9623250" y="1153312"/>
            <a:ext cx="1159617" cy="1329417"/>
          </a:xfrm>
          <a:prstGeom prst="ellipse">
            <a:avLst/>
          </a:prstGeom>
          <a:ln>
            <a:noFill/>
          </a:ln>
          <a:effectLst>
            <a:softEdge rad="112500"/>
          </a:effectLst>
        </p:spPr>
      </p:pic>
      <p:pic>
        <p:nvPicPr>
          <p:cNvPr id="24" name="תמונה 18">
            <a:extLst>
              <a:ext uri="{FF2B5EF4-FFF2-40B4-BE49-F238E27FC236}">
                <a16:creationId xmlns:a16="http://schemas.microsoft.com/office/drawing/2014/main" xmlns="" id="{C800FCC4-0901-43E9-9122-0ADE2921CE86}"/>
              </a:ext>
            </a:extLst>
          </p:cNvPr>
          <p:cNvPicPr>
            <a:picLocks noChangeAspect="1"/>
          </p:cNvPicPr>
          <p:nvPr/>
        </p:nvPicPr>
        <p:blipFill rotWithShape="1">
          <a:blip r:embed="rId5" cstate="print">
            <a:extLst>
              <a:ext uri="{BEBA8EAE-BF5A-486C-A8C5-ECC9F3942E4B}">
                <a14:imgProps xmlns:a14="http://schemas.microsoft.com/office/drawing/2010/main">
                  <a14:imgLayer r:embed="rId6">
                    <a14:imgEffect>
                      <a14:saturation sat="0"/>
                    </a14:imgEffect>
                  </a14:imgLayer>
                </a14:imgProps>
              </a:ext>
              <a:ext uri="{28A0092B-C50C-407E-A947-70E740481C1C}">
                <a14:useLocalDpi xmlns:a14="http://schemas.microsoft.com/office/drawing/2010/main" val="0"/>
              </a:ext>
            </a:extLst>
          </a:blip>
          <a:srcRect t="-1" b="24513"/>
          <a:stretch/>
        </p:blipFill>
        <p:spPr>
          <a:xfrm>
            <a:off x="9667222" y="4006433"/>
            <a:ext cx="1205555" cy="1259217"/>
          </a:xfrm>
          <a:prstGeom prst="ellipse">
            <a:avLst/>
          </a:prstGeom>
          <a:ln>
            <a:noFill/>
          </a:ln>
          <a:effectLst>
            <a:softEdge rad="112500"/>
          </a:effectLst>
        </p:spPr>
      </p:pic>
      <p:sp>
        <p:nvSpPr>
          <p:cNvPr id="25" name="Rectangle 24">
            <a:extLst>
              <a:ext uri="{FF2B5EF4-FFF2-40B4-BE49-F238E27FC236}">
                <a16:creationId xmlns:a16="http://schemas.microsoft.com/office/drawing/2014/main" xmlns="" id="{BF2A0EF3-49B1-4F7D-89D8-908F97894891}"/>
              </a:ext>
            </a:extLst>
          </p:cNvPr>
          <p:cNvSpPr/>
          <p:nvPr/>
        </p:nvSpPr>
        <p:spPr>
          <a:xfrm>
            <a:off x="5700496" y="4270385"/>
            <a:ext cx="3922754"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ד"ר טל משען שפיגל </a:t>
            </a:r>
          </a:p>
          <a:p>
            <a:pPr lvl="0" algn="r">
              <a:defRPr/>
            </a:pPr>
            <a:r>
              <a:rPr lang="he-IL" sz="1600">
                <a:latin typeface="Tahoma" pitchFamily="34" charset="0"/>
                <a:ea typeface="Tahoma" pitchFamily="34" charset="0"/>
                <a:cs typeface="Tahoma" pitchFamily="34" charset="0"/>
              </a:rPr>
              <a:t>מנהלת היחידה להערכת תוכניות במטח</a:t>
            </a:r>
            <a:r>
              <a:rPr lang="he-IL" sz="1600">
                <a:solidFill>
                  <a:srgbClr val="36636F"/>
                </a:solidFill>
                <a:latin typeface="Tahoma" pitchFamily="34" charset="0"/>
                <a:ea typeface="Tahoma" pitchFamily="34" charset="0"/>
                <a:cs typeface="Tahoma" pitchFamily="34" charset="0"/>
              </a:rPr>
              <a:t> </a:t>
            </a:r>
            <a:endParaRPr lang="en-US" sz="1600">
              <a:solidFill>
                <a:srgbClr val="36636F"/>
              </a:solidFill>
              <a:latin typeface="Tahoma" pitchFamily="34" charset="0"/>
              <a:ea typeface="Tahoma" pitchFamily="34" charset="0"/>
              <a:cs typeface="Tahoma" pitchFamily="34" charset="0"/>
            </a:endParaRPr>
          </a:p>
        </p:txBody>
      </p:sp>
      <p:pic>
        <p:nvPicPr>
          <p:cNvPr id="3" name="Picture 2">
            <a:extLst>
              <a:ext uri="{FF2B5EF4-FFF2-40B4-BE49-F238E27FC236}">
                <a16:creationId xmlns:a16="http://schemas.microsoft.com/office/drawing/2014/main" xmlns="" id="{3C7C5DCA-BC88-4158-9080-1CCFE6CA2D94}"/>
              </a:ext>
            </a:extLst>
          </p:cNvPr>
          <p:cNvPicPr>
            <a:picLocks noChangeAspect="1"/>
          </p:cNvPicPr>
          <p:nvPr/>
        </p:nvPicPr>
        <p:blipFill rotWithShape="1">
          <a:blip r:embed="rId7"/>
          <a:srcRect b="33430"/>
          <a:stretch/>
        </p:blipFill>
        <p:spPr>
          <a:xfrm>
            <a:off x="3945727" y="1211458"/>
            <a:ext cx="1572221" cy="1277929"/>
          </a:xfrm>
          <a:prstGeom prst="ellipse">
            <a:avLst/>
          </a:prstGeom>
          <a:ln>
            <a:noFill/>
          </a:ln>
          <a:effectLst>
            <a:softEdge rad="112500"/>
          </a:effectLst>
        </p:spPr>
      </p:pic>
      <p:sp>
        <p:nvSpPr>
          <p:cNvPr id="20" name="Rectangle 19">
            <a:extLst>
              <a:ext uri="{FF2B5EF4-FFF2-40B4-BE49-F238E27FC236}">
                <a16:creationId xmlns:a16="http://schemas.microsoft.com/office/drawing/2014/main" xmlns="" id="{1E5A95D6-DE9E-4973-AFC3-380A3B36FF67}"/>
              </a:ext>
            </a:extLst>
          </p:cNvPr>
          <p:cNvSpPr/>
          <p:nvPr/>
        </p:nvSpPr>
        <p:spPr>
          <a:xfrm>
            <a:off x="75360" y="1543476"/>
            <a:ext cx="3921915" cy="584775"/>
          </a:xfrm>
          <a:prstGeom prst="rect">
            <a:avLst/>
          </a:prstGeom>
        </p:spPr>
        <p:txBody>
          <a:bodyPr wrap="square">
            <a:spAutoFit/>
          </a:bodyPr>
          <a:lstStyle/>
          <a:p>
            <a:pPr lvl="0" algn="r">
              <a:defRPr/>
            </a:pPr>
            <a:r>
              <a:rPr lang="he-IL" sz="1600" b="1">
                <a:latin typeface="Tahoma" pitchFamily="34" charset="0"/>
                <a:ea typeface="Tahoma" pitchFamily="34" charset="0"/>
                <a:cs typeface="Tahoma" pitchFamily="34" charset="0"/>
              </a:rPr>
              <a:t>ד"ר רעות </a:t>
            </a:r>
            <a:r>
              <a:rPr lang="he-IL" sz="1600" b="1" err="1">
                <a:latin typeface="Tahoma" pitchFamily="34" charset="0"/>
                <a:ea typeface="Tahoma" pitchFamily="34" charset="0"/>
                <a:cs typeface="Tahoma" pitchFamily="34" charset="0"/>
              </a:rPr>
              <a:t>דריי</a:t>
            </a:r>
            <a:r>
              <a:rPr lang="he-IL" sz="1600" b="1">
                <a:latin typeface="Tahoma" pitchFamily="34" charset="0"/>
                <a:ea typeface="Tahoma" pitchFamily="34" charset="0"/>
                <a:cs typeface="Tahoma" pitchFamily="34" charset="0"/>
              </a:rPr>
              <a:t> </a:t>
            </a:r>
            <a:r>
              <a:rPr lang="he-IL" sz="1600" b="1" err="1">
                <a:latin typeface="Tahoma" pitchFamily="34" charset="0"/>
                <a:ea typeface="Tahoma" pitchFamily="34" charset="0"/>
                <a:cs typeface="Tahoma" pitchFamily="34" charset="0"/>
              </a:rPr>
              <a:t>דיאמנט</a:t>
            </a:r>
            <a:endParaRPr lang="he-IL" sz="1600" b="1">
              <a:latin typeface="Tahoma" pitchFamily="34" charset="0"/>
              <a:ea typeface="Tahoma" pitchFamily="34" charset="0"/>
              <a:cs typeface="Tahoma" pitchFamily="34" charset="0"/>
            </a:endParaRPr>
          </a:p>
          <a:p>
            <a:pPr lvl="0" algn="r">
              <a:defRPr/>
            </a:pPr>
            <a:r>
              <a:rPr lang="he-IL" sz="1600">
                <a:latin typeface="Tahoma" pitchFamily="34" charset="0"/>
                <a:ea typeface="Tahoma" pitchFamily="34" charset="0"/>
                <a:cs typeface="Tahoma" pitchFamily="34" charset="0"/>
              </a:rPr>
              <a:t>חוקרת ומעריכת תוכניות</a:t>
            </a:r>
            <a:endParaRPr lang="en-US" sz="1600">
              <a:latin typeface="Tahoma" pitchFamily="34" charset="0"/>
              <a:ea typeface="Tahoma" pitchFamily="34" charset="0"/>
              <a:cs typeface="Tahoma" pitchFamily="34" charset="0"/>
            </a:endParaRPr>
          </a:p>
        </p:txBody>
      </p:sp>
      <p:sp>
        <p:nvSpPr>
          <p:cNvPr id="12" name="TextBox 11">
            <a:extLst>
              <a:ext uri="{FF2B5EF4-FFF2-40B4-BE49-F238E27FC236}">
                <a16:creationId xmlns:a16="http://schemas.microsoft.com/office/drawing/2014/main" xmlns=""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pPr algn="r"/>
            <a:r>
              <a:rPr lang="he-IL" sz="2000" b="1">
                <a:solidFill>
                  <a:schemeClr val="bg1"/>
                </a:solidFill>
                <a:latin typeface="Tahoma" pitchFamily="34" charset="0"/>
                <a:ea typeface="Tahoma" pitchFamily="34" charset="0"/>
                <a:cs typeface="Tahoma" pitchFamily="34" charset="0"/>
              </a:rPr>
              <a:t>צוות המחקר</a:t>
            </a:r>
          </a:p>
        </p:txBody>
      </p:sp>
      <p:sp>
        <p:nvSpPr>
          <p:cNvPr id="17" name="Rectangle 19">
            <a:extLst>
              <a:ext uri="{FF2B5EF4-FFF2-40B4-BE49-F238E27FC236}">
                <a16:creationId xmlns:a16="http://schemas.microsoft.com/office/drawing/2014/main" xmlns="" id="{1E5A95D6-DE9E-4973-AFC3-380A3B36FF67}"/>
              </a:ext>
            </a:extLst>
          </p:cNvPr>
          <p:cNvSpPr/>
          <p:nvPr/>
        </p:nvSpPr>
        <p:spPr>
          <a:xfrm>
            <a:off x="23812" y="2890758"/>
            <a:ext cx="3921915" cy="584775"/>
          </a:xfrm>
          <a:prstGeom prst="rect">
            <a:avLst/>
          </a:prstGeom>
        </p:spPr>
        <p:txBody>
          <a:bodyPr wrap="square">
            <a:spAutoFit/>
          </a:bodyPr>
          <a:lstStyle/>
          <a:p>
            <a:pPr lvl="0" algn="r">
              <a:defRPr/>
            </a:pPr>
            <a:r>
              <a:rPr lang="he-IL" sz="1600" b="1" err="1">
                <a:latin typeface="Tahoma" pitchFamily="34" charset="0"/>
                <a:ea typeface="Tahoma" pitchFamily="34" charset="0"/>
                <a:cs typeface="Tahoma" pitchFamily="34" charset="0"/>
              </a:rPr>
              <a:t>נואית</a:t>
            </a:r>
            <a:r>
              <a:rPr lang="he-IL" sz="1600" b="1">
                <a:latin typeface="Tahoma" pitchFamily="34" charset="0"/>
                <a:ea typeface="Tahoma" pitchFamily="34" charset="0"/>
                <a:cs typeface="Tahoma" pitchFamily="34" charset="0"/>
              </a:rPr>
              <a:t> קדוש</a:t>
            </a:r>
          </a:p>
          <a:p>
            <a:pPr lvl="0" algn="r">
              <a:defRPr/>
            </a:pPr>
            <a:r>
              <a:rPr lang="he-IL" sz="1600">
                <a:latin typeface="Tahoma" pitchFamily="34" charset="0"/>
                <a:ea typeface="Tahoma" pitchFamily="34" charset="0"/>
                <a:cs typeface="Tahoma" pitchFamily="34" charset="0"/>
              </a:rPr>
              <a:t>רכזת תפעול</a:t>
            </a:r>
            <a:endParaRPr lang="en-US" sz="1600">
              <a:latin typeface="Tahoma" pitchFamily="34" charset="0"/>
              <a:ea typeface="Tahoma" pitchFamily="34" charset="0"/>
              <a:cs typeface="Tahoma" pitchFamily="34" charset="0"/>
            </a:endParaRPr>
          </a:p>
        </p:txBody>
      </p:sp>
      <p:sp>
        <p:nvSpPr>
          <p:cNvPr id="18" name="TextBox 17">
            <a:extLst>
              <a:ext uri="{FF2B5EF4-FFF2-40B4-BE49-F238E27FC236}">
                <a16:creationId xmlns:a16="http://schemas.microsoft.com/office/drawing/2014/main" xmlns="" id="{6557BC29-64C9-4A3B-99DA-B50AF171EA83}"/>
              </a:ext>
            </a:extLst>
          </p:cNvPr>
          <p:cNvSpPr txBox="1"/>
          <p:nvPr/>
        </p:nvSpPr>
        <p:spPr>
          <a:xfrm>
            <a:off x="6599517" y="2901896"/>
            <a:ext cx="3033203" cy="584775"/>
          </a:xfrm>
          <a:prstGeom prst="rect">
            <a:avLst/>
          </a:prstGeom>
        </p:spPr>
        <p:txBody>
          <a:bodyPr wrap="square">
            <a:spAutoFit/>
          </a:bodyPr>
          <a:lstStyle>
            <a:defPPr>
              <a:defRPr lang="en-US"/>
            </a:defPPr>
            <a:lvl1pPr lvl="0" algn="r">
              <a:defRPr sz="1600" b="1">
                <a:latin typeface="Tahoma" pitchFamily="34" charset="0"/>
                <a:ea typeface="Tahoma" pitchFamily="34" charset="0"/>
                <a:cs typeface="Tahoma" pitchFamily="34" charset="0"/>
              </a:defRPr>
            </a:lvl1pPr>
          </a:lstStyle>
          <a:p>
            <a:r>
              <a:rPr lang="he-IL" err="1"/>
              <a:t>תסניים</a:t>
            </a:r>
            <a:r>
              <a:rPr lang="he-IL"/>
              <a:t> מסרי</a:t>
            </a:r>
          </a:p>
          <a:p>
            <a:r>
              <a:rPr lang="he-IL" b="0"/>
              <a:t>רכזת מחקר וסטטיסטיקאית </a:t>
            </a:r>
          </a:p>
        </p:txBody>
      </p:sp>
      <p:pic>
        <p:nvPicPr>
          <p:cNvPr id="19" name="Picture 5">
            <a:extLst>
              <a:ext uri="{FF2B5EF4-FFF2-40B4-BE49-F238E27FC236}">
                <a16:creationId xmlns:a16="http://schemas.microsoft.com/office/drawing/2014/main" xmlns="" id="{D7D14AE6-CE35-4ABF-9B81-226D351BF3AB}"/>
              </a:ext>
            </a:extLst>
          </p:cNvPr>
          <p:cNvPicPr>
            <a:picLocks/>
          </p:cNvPicPr>
          <p:nvPr/>
        </p:nvPicPr>
        <p:blipFill>
          <a:blip r:embed="rId8">
            <a:extLst>
              <a:ext uri="{28A0092B-C50C-407E-A947-70E740481C1C}">
                <a14:useLocalDpi xmlns:a14="http://schemas.microsoft.com/office/drawing/2010/main" val="0"/>
              </a:ext>
            </a:extLst>
          </a:blip>
          <a:stretch>
            <a:fillRect/>
          </a:stretch>
        </p:blipFill>
        <p:spPr>
          <a:xfrm>
            <a:off x="9636792" y="2644856"/>
            <a:ext cx="1215172" cy="1241303"/>
          </a:xfrm>
          <a:prstGeom prst="ellipse">
            <a:avLst/>
          </a:prstGeom>
          <a:ln>
            <a:noFill/>
          </a:ln>
          <a:effectLst>
            <a:softEdge rad="112500"/>
          </a:effectLst>
        </p:spPr>
      </p:pic>
      <p:pic>
        <p:nvPicPr>
          <p:cNvPr id="13" name="Picture 2">
            <a:extLst>
              <a:ext uri="{FF2B5EF4-FFF2-40B4-BE49-F238E27FC236}">
                <a16:creationId xmlns:a16="http://schemas.microsoft.com/office/drawing/2014/main" xmlns="" id="{4DC6A422-205C-4718-9BE6-80F2A2B3029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11985" y="2644856"/>
            <a:ext cx="1239703" cy="1239703"/>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xmlns="" id="{43DE7727-13B5-E8A9-A1FF-4A4C2D467042}"/>
              </a:ext>
            </a:extLst>
          </p:cNvPr>
          <p:cNvSpPr txBox="1"/>
          <p:nvPr/>
        </p:nvSpPr>
        <p:spPr>
          <a:xfrm>
            <a:off x="804599" y="4295055"/>
            <a:ext cx="3141128" cy="584775"/>
          </a:xfrm>
          <a:prstGeom prst="rect">
            <a:avLst/>
          </a:prstGeom>
          <a:noFill/>
        </p:spPr>
        <p:txBody>
          <a:bodyPr wrap="square" rtlCol="1">
            <a:spAutoFit/>
          </a:bodyPr>
          <a:lstStyle/>
          <a:p>
            <a:pPr algn="r" rtl="1"/>
            <a:r>
              <a:rPr lang="he-IL" sz="1600" b="1">
                <a:latin typeface="Tahoma" pitchFamily="34" charset="0"/>
                <a:ea typeface="Tahoma" pitchFamily="34" charset="0"/>
                <a:cs typeface="Tahoma" pitchFamily="34" charset="0"/>
              </a:rPr>
              <a:t>ד"ר חוה ניומן</a:t>
            </a:r>
          </a:p>
          <a:p>
            <a:pPr algn="r" rtl="1"/>
            <a:r>
              <a:rPr lang="he-IL" sz="1600">
                <a:latin typeface="Tahoma" pitchFamily="34" charset="0"/>
                <a:ea typeface="Tahoma" pitchFamily="34" charset="0"/>
                <a:cs typeface="Tahoma" pitchFamily="34" charset="0"/>
              </a:rPr>
              <a:t>ראש מינהלת מדידה והערכה</a:t>
            </a:r>
          </a:p>
        </p:txBody>
      </p:sp>
      <p:pic>
        <p:nvPicPr>
          <p:cNvPr id="15" name="Picture 14">
            <a:extLst>
              <a:ext uri="{FF2B5EF4-FFF2-40B4-BE49-F238E27FC236}">
                <a16:creationId xmlns:a16="http://schemas.microsoft.com/office/drawing/2014/main" xmlns="" id="{4B26E203-5D59-5DAB-4AB7-783A8EBA041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058328" y="3949235"/>
            <a:ext cx="1620182" cy="1373611"/>
          </a:xfrm>
          <a:prstGeom prst="ellipse">
            <a:avLst/>
          </a:prstGeom>
          <a:ln>
            <a:noFill/>
          </a:ln>
          <a:effectLst>
            <a:outerShdw blurRad="50800" dist="50800" dir="5400000" algn="ctr" rotWithShape="0">
              <a:schemeClr val="bg1"/>
            </a:outerShdw>
            <a:softEdge rad="112500"/>
          </a:effectLst>
        </p:spPr>
      </p:pic>
    </p:spTree>
    <p:extLst>
      <p:ext uri="{BB962C8B-B14F-4D97-AF65-F5344CB8AC3E}">
        <p14:creationId xmlns:p14="http://schemas.microsoft.com/office/powerpoint/2010/main" val="2857995789"/>
      </p:ext>
    </p:extLst>
  </p:cSld>
  <p:clrMapOvr>
    <a:masterClrMapping/>
  </p:clrMapOvr>
  <p:extLst>
    <p:ext uri="{6950BFC3-D8DA-4A85-94F7-54DA5524770B}">
      <p188:commentRel xmlns:p188="http://schemas.microsoft.com/office/powerpoint/2018/8/main" xmlns="" r:id="rId11"/>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30" y="6267302"/>
            <a:ext cx="638122" cy="365125"/>
          </a:xfrm>
        </p:spPr>
        <p:txBody>
          <a:bodyPr/>
          <a:lstStyle/>
          <a:p>
            <a:pPr algn="l"/>
            <a:fld id="{F2736200-3204-44C4-A5EC-985817706BA3}" type="slidenum">
              <a:rPr lang="en-US" sz="1400" smtClean="0"/>
              <a:pPr algn="l"/>
              <a:t>3</a:t>
            </a:fld>
            <a:endParaRPr lang="en-US" sz="1400"/>
          </a:p>
        </p:txBody>
      </p:sp>
      <p:sp>
        <p:nvSpPr>
          <p:cNvPr id="12" name="TextBox 11">
            <a:extLst>
              <a:ext uri="{FF2B5EF4-FFF2-40B4-BE49-F238E27FC236}">
                <a16:creationId xmlns:a16="http://schemas.microsoft.com/office/drawing/2014/main" xmlns="" id="{D8628082-3AF0-4124-8DDF-887C234DA15C}"/>
              </a:ext>
            </a:extLst>
          </p:cNvPr>
          <p:cNvSpPr txBox="1"/>
          <p:nvPr/>
        </p:nvSpPr>
        <p:spPr>
          <a:xfrm>
            <a:off x="1" y="0"/>
            <a:ext cx="12192000" cy="400110"/>
          </a:xfrm>
          <a:prstGeom prst="rect">
            <a:avLst/>
          </a:prstGeom>
          <a:solidFill>
            <a:srgbClr val="EC1C3C"/>
          </a:solidFill>
        </p:spPr>
        <p:txBody>
          <a:bodyPr wrap="square" rtlCol="0">
            <a:spAutoFit/>
          </a:bodyPr>
          <a:lstStyle/>
          <a:p>
            <a:r>
              <a:rPr lang="en-US" sz="2000" b="1" dirty="0" smtClean="0">
                <a:solidFill>
                  <a:schemeClr val="bg1"/>
                </a:solidFill>
                <a:latin typeface="Tahoma" pitchFamily="34" charset="0"/>
                <a:ea typeface="Tahoma" pitchFamily="34" charset="0"/>
                <a:cs typeface="Tahoma" pitchFamily="34" charset="0"/>
              </a:rPr>
              <a:t>Background</a:t>
            </a:r>
            <a:endParaRPr lang="he-IL" sz="2000" b="1" dirty="0">
              <a:solidFill>
                <a:schemeClr val="bg1"/>
              </a:solidFill>
              <a:latin typeface="Tahoma" pitchFamily="34" charset="0"/>
              <a:ea typeface="Tahoma" pitchFamily="34" charset="0"/>
              <a:cs typeface="Tahoma" pitchFamily="34" charset="0"/>
            </a:endParaRPr>
          </a:p>
        </p:txBody>
      </p:sp>
      <p:sp>
        <p:nvSpPr>
          <p:cNvPr id="4" name="Rectangle 2"/>
          <p:cNvSpPr/>
          <p:nvPr/>
        </p:nvSpPr>
        <p:spPr>
          <a:xfrm>
            <a:off x="1745185" y="1080061"/>
            <a:ext cx="9069186" cy="4732065"/>
          </a:xfrm>
          <a:prstGeom prst="rect">
            <a:avLst/>
          </a:prstGeom>
        </p:spPr>
        <p:txBody>
          <a:bodyPr wrap="square">
            <a:spAutoFit/>
          </a:bodyPr>
          <a:lstStyle/>
          <a:p>
            <a:pPr lvl="1" algn="ctr" fontAlgn="base">
              <a:lnSpc>
                <a:spcPct val="150000"/>
              </a:lnSpc>
            </a:pP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Over the past year </a:t>
            </a:r>
            <a:r>
              <a:rPr lang="en-US" sz="2400" b="1" dirty="0" smtClean="0">
                <a:solidFill>
                  <a:srgbClr val="4A78A6"/>
                </a:solidFill>
                <a:latin typeface="Tahoma" panose="020B0604030504040204" pitchFamily="34" charset="0"/>
                <a:ea typeface="Tahoma" panose="020B0604030504040204" pitchFamily="34" charset="0"/>
                <a:cs typeface="Tahoma" panose="020B0604030504040204" pitchFamily="34" charset="0"/>
              </a:rPr>
              <a:t>Urban95</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 has expanded to include two additional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municipalities in Israel: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Tira and Beit Shemesh. In preparation for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absorbing a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new municipality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into the program over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the upcoming months, we have concentrated insights gained from the </a:t>
            </a:r>
            <a: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t>two anchor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municipalities’ absorption process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in the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first year of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activity.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We hope these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serve to optimize </a:t>
            </a:r>
            <a: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t>the next municipality’s absorption process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and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that of all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future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municipalities</a:t>
            </a:r>
            <a: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t> </a:t>
            </a:r>
            <a:r>
              <a:rPr lang="en-US" sz="2400" dirty="0" smtClean="0">
                <a:solidFill>
                  <a:srgbClr val="4A78A6"/>
                </a:solidFill>
                <a:latin typeface="Tahoma" panose="020B0604030504040204" pitchFamily="34" charset="0"/>
                <a:ea typeface="Tahoma" panose="020B0604030504040204" pitchFamily="34" charset="0"/>
                <a:cs typeface="Tahoma" panose="020B0604030504040204" pitchFamily="34" charset="0"/>
              </a:rPr>
              <a:t>joining Urban95.</a:t>
            </a:r>
            <a: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t/>
            </a:r>
            <a:br>
              <a:rPr lang="en-US" sz="2400" dirty="0">
                <a:solidFill>
                  <a:srgbClr val="4A78A6"/>
                </a:solidFill>
                <a:latin typeface="Tahoma" panose="020B0604030504040204" pitchFamily="34" charset="0"/>
                <a:ea typeface="Tahoma" panose="020B0604030504040204" pitchFamily="34" charset="0"/>
                <a:cs typeface="Tahoma" panose="020B0604030504040204" pitchFamily="34" charset="0"/>
              </a:rPr>
            </a:br>
            <a:endParaRPr lang="he-IL" sz="900" dirty="0">
              <a:solidFill>
                <a:srgbClr val="4A78A6"/>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5671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298729" y="6282206"/>
            <a:ext cx="655595" cy="350221"/>
          </a:xfrm>
        </p:spPr>
        <p:txBody>
          <a:bodyPr/>
          <a:lstStyle/>
          <a:p>
            <a:fld id="{F2736200-3204-44C4-A5EC-985817706BA3}" type="slidenum">
              <a:rPr lang="en-US" smtClean="0"/>
              <a:pPr/>
              <a:t>4</a:t>
            </a:fld>
            <a:endParaRPr lang="en-US"/>
          </a:p>
        </p:txBody>
      </p:sp>
      <p:sp>
        <p:nvSpPr>
          <p:cNvPr id="11" name="מלבן 10"/>
          <p:cNvSpPr/>
          <p:nvPr/>
        </p:nvSpPr>
        <p:spPr>
          <a:xfrm>
            <a:off x="5462322" y="-631100"/>
            <a:ext cx="5938887" cy="5878532"/>
          </a:xfrm>
          <a:prstGeom prst="rect">
            <a:avLst/>
          </a:prstGeom>
          <a:noFill/>
        </p:spPr>
        <p:txBody>
          <a:bodyPr wrap="square" lIns="91440" tIns="45720" rIns="91440" bIns="45720" anchor="t">
            <a:spAutoFit/>
          </a:bodyPr>
          <a:lstStyle/>
          <a:p>
            <a:pPr algn="l">
              <a:lnSpc>
                <a:spcPct val="150000"/>
              </a:lnSpc>
              <a:spcAft>
                <a:spcPts val="600"/>
              </a:spcAft>
              <a:buClr>
                <a:srgbClr val="F2D834"/>
              </a:buClr>
            </a:pPr>
            <a:r>
              <a:rPr lang="en-US" sz="1400" b="1" dirty="0" smtClean="0">
                <a:solidFill>
                  <a:srgbClr val="4A78A6"/>
                </a:solidFill>
                <a:latin typeface="Tahoma"/>
                <a:ea typeface="Tahoma"/>
                <a:cs typeface="Tahoma"/>
              </a:rPr>
              <a:t>Criteria for choosing a municipality and </a:t>
            </a:r>
            <a:r>
              <a:rPr lang="en-US" sz="1400" b="1" dirty="0" smtClean="0">
                <a:solidFill>
                  <a:srgbClr val="4A78A6"/>
                </a:solidFill>
                <a:latin typeface="Tahoma"/>
                <a:ea typeface="Tahoma"/>
                <a:cs typeface="Tahoma"/>
              </a:rPr>
              <a:t>reviewing progress</a:t>
            </a:r>
            <a:endParaRPr lang="he-IL" sz="1400" b="1" dirty="0">
              <a:solidFill>
                <a:srgbClr val="4A78A6"/>
              </a:solidFill>
              <a:latin typeface="Tahoma"/>
              <a:ea typeface="Tahoma"/>
              <a:cs typeface="Tahoma"/>
            </a:endParaRPr>
          </a:p>
          <a:p>
            <a:pPr marL="171450" indent="-171450" algn="l">
              <a:lnSpc>
                <a:spcPct val="150000"/>
              </a:lnSpc>
              <a:spcAft>
                <a:spcPts val="600"/>
              </a:spcAft>
              <a:buClr>
                <a:srgbClr val="F2D834"/>
              </a:buClr>
              <a:buFont typeface="Tahoma" panose="020B0604030504040204" pitchFamily="34" charset="0"/>
              <a:buChar char="█"/>
            </a:pPr>
            <a:r>
              <a:rPr lang="en-US" sz="1100" dirty="0" smtClean="0">
                <a:latin typeface="Tahoma"/>
                <a:ea typeface="Tahoma"/>
                <a:cs typeface="Tahoma"/>
              </a:rPr>
              <a:t>The criteria for admitting a municipality into the program include several values, among them: </a:t>
            </a:r>
            <a:r>
              <a:rPr lang="en-US" sz="1100" u="sng" dirty="0" smtClean="0">
                <a:latin typeface="Tahoma"/>
                <a:ea typeface="Tahoma"/>
                <a:cs typeface="Tahoma"/>
              </a:rPr>
              <a:t>political willingness, execution, and </a:t>
            </a:r>
            <a:r>
              <a:rPr lang="en-US" sz="1100" u="sng" dirty="0" smtClean="0">
                <a:latin typeface="Tahoma"/>
                <a:ea typeface="Tahoma"/>
                <a:cs typeface="Tahoma"/>
              </a:rPr>
              <a:t>the ability </a:t>
            </a:r>
            <a:r>
              <a:rPr lang="en-US" sz="1100" u="sng" dirty="0" smtClean="0">
                <a:latin typeface="Tahoma"/>
                <a:ea typeface="Tahoma"/>
                <a:cs typeface="Tahoma"/>
              </a:rPr>
              <a:t>to serve as a model</a:t>
            </a:r>
            <a:r>
              <a:rPr lang="en-US" sz="1100" dirty="0" smtClean="0">
                <a:latin typeface="Tahoma"/>
                <a:ea typeface="Tahoma"/>
                <a:cs typeface="Tahoma"/>
              </a:rPr>
              <a:t>. These criteria are important and even critical for the success of the program, and should be heavily considered during the decision making process. We recommend examining how well the municipality meets these preconditions when considering its candidacy and </a:t>
            </a:r>
            <a:r>
              <a:rPr lang="en-US" sz="1100" dirty="0" smtClean="0">
                <a:latin typeface="Tahoma"/>
                <a:ea typeface="Tahoma"/>
                <a:cs typeface="Tahoma"/>
              </a:rPr>
              <a:t>once the </a:t>
            </a:r>
            <a:r>
              <a:rPr lang="en-US" sz="1100" dirty="0" smtClean="0">
                <a:latin typeface="Tahoma"/>
                <a:ea typeface="Tahoma"/>
                <a:cs typeface="Tahoma"/>
              </a:rPr>
              <a:t>activity </a:t>
            </a:r>
            <a:r>
              <a:rPr lang="en-US" sz="1100" dirty="0" smtClean="0">
                <a:latin typeface="Tahoma"/>
                <a:ea typeface="Tahoma"/>
                <a:cs typeface="Tahoma"/>
              </a:rPr>
              <a:t>has been launched in the city.</a:t>
            </a:r>
            <a:endParaRPr lang="he-IL" sz="1100" dirty="0">
              <a:latin typeface="Tahoma"/>
              <a:ea typeface="Tahoma"/>
              <a:cs typeface="Tahoma"/>
            </a:endParaRPr>
          </a:p>
          <a:p>
            <a:pPr marL="171450" indent="-171450" algn="l">
              <a:lnSpc>
                <a:spcPct val="150000"/>
              </a:lnSpc>
              <a:spcAft>
                <a:spcPts val="600"/>
              </a:spcAft>
              <a:buClr>
                <a:srgbClr val="F2D834"/>
              </a:buClr>
              <a:buFont typeface="Tahoma" panose="020B0604030504040204" pitchFamily="34" charset="0"/>
              <a:buChar char="█"/>
            </a:pPr>
            <a:r>
              <a:rPr lang="en-GB" sz="1100" dirty="0" smtClean="0">
                <a:latin typeface="Tahoma"/>
                <a:ea typeface="Tahoma"/>
                <a:cs typeface="Tahoma"/>
              </a:rPr>
              <a:t>The screening tools (e.g. the admission interview and other tools) need to be structured based on detailed </a:t>
            </a:r>
            <a:r>
              <a:rPr lang="en-US" sz="1100" dirty="0" smtClean="0">
                <a:latin typeface="Tahoma"/>
                <a:ea typeface="Tahoma"/>
                <a:cs typeface="Tahoma"/>
              </a:rPr>
              <a:t>indicators that can weight the criteria for choosing a municipality.</a:t>
            </a:r>
            <a:endParaRPr lang="he-IL" sz="1100" dirty="0">
              <a:latin typeface="Tahoma" pitchFamily="34" charset="0"/>
              <a:ea typeface="Tahoma" pitchFamily="34" charset="0"/>
              <a:cs typeface="Tahoma" pitchFamily="34" charset="0"/>
            </a:endParaRPr>
          </a:p>
          <a:p>
            <a:pPr marL="171450" indent="-171450" algn="l">
              <a:lnSpc>
                <a:spcPct val="150000"/>
              </a:lnSpc>
              <a:spcAft>
                <a:spcPts val="600"/>
              </a:spcAft>
              <a:buClr>
                <a:srgbClr val="F2D834"/>
              </a:buClr>
              <a:buFont typeface="Tahoma" panose="020B0604030504040204" pitchFamily="34" charset="0"/>
              <a:buChar char="█"/>
            </a:pPr>
            <a:r>
              <a:rPr lang="en-US" sz="1100" dirty="0" smtClean="0">
                <a:latin typeface="Tahoma"/>
                <a:ea typeface="Tahoma"/>
                <a:cs typeface="Tahoma"/>
              </a:rPr>
              <a:t>To date, these criteria </a:t>
            </a:r>
            <a:r>
              <a:rPr lang="en-US" sz="1100" dirty="0" smtClean="0">
                <a:latin typeface="Tahoma"/>
                <a:ea typeface="Tahoma"/>
                <a:cs typeface="Tahoma"/>
              </a:rPr>
              <a:t>have been evaluated </a:t>
            </a:r>
            <a:r>
              <a:rPr lang="en-US" sz="1100" dirty="0" smtClean="0">
                <a:latin typeface="Tahoma"/>
                <a:ea typeface="Tahoma"/>
                <a:cs typeface="Tahoma"/>
              </a:rPr>
              <a:t>based on the admission interview, municipal reports, and information from previous programs. We recommend thinking of additional tools </a:t>
            </a:r>
            <a:r>
              <a:rPr lang="en-US" sz="1100" dirty="0" smtClean="0">
                <a:latin typeface="Tahoma"/>
                <a:ea typeface="Tahoma"/>
                <a:cs typeface="Tahoma"/>
              </a:rPr>
              <a:t>for examining these </a:t>
            </a:r>
            <a:r>
              <a:rPr lang="en-US" sz="1100" dirty="0" smtClean="0">
                <a:latin typeface="Tahoma"/>
                <a:ea typeface="Tahoma"/>
                <a:cs typeface="Tahoma"/>
              </a:rPr>
              <a:t>values, e.g. questionnaires for aligning expectations and/or submitting an example of a work plan. </a:t>
            </a:r>
            <a:r>
              <a:rPr lang="en-US" sz="1100" dirty="0" smtClean="0">
                <a:latin typeface="Tahoma"/>
                <a:ea typeface="Tahoma"/>
                <a:cs typeface="Tahoma"/>
              </a:rPr>
              <a:t>In addition, once the program has been launched, it </a:t>
            </a:r>
            <a:r>
              <a:rPr lang="en-US" sz="1100" dirty="0" smtClean="0">
                <a:latin typeface="Tahoma"/>
                <a:ea typeface="Tahoma"/>
                <a:cs typeface="Tahoma"/>
              </a:rPr>
              <a:t>is important to create a work routine that is congruent with these values, to work to instill them, and examine how well they are implemented along the way. </a:t>
            </a:r>
            <a:endParaRPr lang="he-IL" sz="1100" dirty="0">
              <a:latin typeface="Tahoma" pitchFamily="34" charset="0"/>
              <a:ea typeface="Tahoma" pitchFamily="34" charset="0"/>
              <a:cs typeface="Tahoma" pitchFamily="34" charset="0"/>
            </a:endParaRPr>
          </a:p>
          <a:p>
            <a:pPr marL="171450" indent="-171450" algn="l">
              <a:lnSpc>
                <a:spcPct val="150000"/>
              </a:lnSpc>
              <a:spcAft>
                <a:spcPts val="600"/>
              </a:spcAft>
              <a:buClr>
                <a:srgbClr val="F2D834"/>
              </a:buClr>
              <a:buFont typeface="Tahoma" panose="020B0604030504040204" pitchFamily="34" charset="0"/>
              <a:buChar char="█"/>
            </a:pPr>
            <a:r>
              <a:rPr lang="en-US" sz="1100" dirty="0" smtClean="0">
                <a:latin typeface="Tahoma"/>
                <a:ea typeface="Tahoma"/>
                <a:cs typeface="Tahoma"/>
              </a:rPr>
              <a:t>Currently, as part of the admission process, every chosen municipality presents data, challenges, and a map of the city’s population. </a:t>
            </a:r>
            <a:r>
              <a:rPr lang="en-US" sz="1100" dirty="0" smtClean="0">
                <a:latin typeface="Tahoma"/>
                <a:ea typeface="Tahoma"/>
                <a:cs typeface="Tahoma"/>
              </a:rPr>
              <a:t>This </a:t>
            </a:r>
            <a:r>
              <a:rPr lang="en-US" sz="1100" dirty="0" smtClean="0">
                <a:latin typeface="Tahoma"/>
                <a:ea typeface="Tahoma"/>
                <a:cs typeface="Tahoma"/>
              </a:rPr>
              <a:t>is </a:t>
            </a:r>
            <a:r>
              <a:rPr lang="en-US" sz="1100" dirty="0" smtClean="0">
                <a:latin typeface="Tahoma"/>
                <a:ea typeface="Tahoma"/>
                <a:cs typeface="Tahoma"/>
              </a:rPr>
              <a:t>a highly valuable aspect of the process and it should certainly </a:t>
            </a:r>
            <a:r>
              <a:rPr lang="en-US" sz="1100" dirty="0" smtClean="0">
                <a:latin typeface="Tahoma"/>
                <a:ea typeface="Tahoma"/>
                <a:cs typeface="Tahoma"/>
              </a:rPr>
              <a:t>be preserved. At the same time, we recommend </a:t>
            </a:r>
            <a:r>
              <a:rPr lang="en-US" sz="1100" dirty="0" smtClean="0">
                <a:latin typeface="Tahoma"/>
                <a:ea typeface="Tahoma"/>
                <a:cs typeface="Tahoma"/>
              </a:rPr>
              <a:t>thinking about </a:t>
            </a:r>
            <a:r>
              <a:rPr lang="en-US" sz="1100" dirty="0" smtClean="0">
                <a:latin typeface="Tahoma"/>
                <a:ea typeface="Tahoma"/>
                <a:cs typeface="Tahoma"/>
              </a:rPr>
              <a:t>how this </a:t>
            </a:r>
            <a:r>
              <a:rPr lang="en-US" sz="1100" dirty="0" smtClean="0">
                <a:latin typeface="Tahoma"/>
                <a:ea typeface="Tahoma"/>
                <a:cs typeface="Tahoma"/>
              </a:rPr>
              <a:t>part should </a:t>
            </a:r>
            <a:r>
              <a:rPr lang="en-US" sz="1100" dirty="0" smtClean="0">
                <a:latin typeface="Tahoma"/>
                <a:ea typeface="Tahoma"/>
                <a:cs typeface="Tahoma"/>
              </a:rPr>
              <a:t>be structured.</a:t>
            </a:r>
            <a:endParaRPr lang="he-IL" sz="1100" dirty="0">
              <a:latin typeface="Tahoma"/>
              <a:ea typeface="Tahoma"/>
              <a:cs typeface="Tahoma"/>
            </a:endParaRPr>
          </a:p>
          <a:p>
            <a:pPr marL="171450" indent="-171450" algn="l">
              <a:lnSpc>
                <a:spcPct val="150000"/>
              </a:lnSpc>
              <a:spcAft>
                <a:spcPts val="600"/>
              </a:spcAft>
              <a:buClr>
                <a:srgbClr val="F2D834"/>
              </a:buClr>
              <a:buFont typeface="Tahoma" panose="020B0604030504040204" pitchFamily="34" charset="0"/>
              <a:buChar char="█"/>
            </a:pPr>
            <a:r>
              <a:rPr lang="en-US" sz="1100" dirty="0" smtClean="0">
                <a:latin typeface="Tahoma"/>
                <a:ea typeface="Tahoma"/>
                <a:cs typeface="Tahoma"/>
              </a:rPr>
              <a:t>Despite the above</a:t>
            </a:r>
            <a:r>
              <a:rPr lang="en-US" sz="1100" dirty="0" smtClean="0">
                <a:latin typeface="Tahoma"/>
                <a:ea typeface="Tahoma"/>
                <a:cs typeface="Tahoma"/>
              </a:rPr>
              <a:t>, </a:t>
            </a:r>
            <a:r>
              <a:rPr lang="en-US" sz="1100" dirty="0" smtClean="0">
                <a:latin typeface="Tahoma"/>
                <a:ea typeface="Tahoma"/>
                <a:cs typeface="Tahoma"/>
              </a:rPr>
              <a:t>it is important to be </a:t>
            </a:r>
            <a:r>
              <a:rPr lang="en-US" sz="1100" dirty="0" smtClean="0">
                <a:latin typeface="Tahoma"/>
                <a:ea typeface="Tahoma"/>
                <a:cs typeface="Tahoma"/>
              </a:rPr>
              <a:t>flexible </a:t>
            </a:r>
            <a:r>
              <a:rPr lang="en-US" sz="1100" dirty="0" smtClean="0">
                <a:latin typeface="Tahoma"/>
                <a:ea typeface="Tahoma"/>
                <a:cs typeface="Tahoma"/>
              </a:rPr>
              <a:t>and consider the municipality’s ability to respond to the call for proposals, so as not to </a:t>
            </a:r>
            <a:r>
              <a:rPr lang="en-US" sz="1100" dirty="0" smtClean="0">
                <a:latin typeface="Tahoma"/>
                <a:ea typeface="Tahoma"/>
                <a:cs typeface="Tahoma"/>
              </a:rPr>
              <a:t>weaken the </a:t>
            </a:r>
            <a:r>
              <a:rPr lang="en-US" sz="1100" dirty="0" smtClean="0">
                <a:latin typeface="Tahoma"/>
                <a:ea typeface="Tahoma"/>
                <a:cs typeface="Tahoma"/>
              </a:rPr>
              <a:t>motivation to join the program.</a:t>
            </a:r>
            <a:endParaRPr lang="he-IL" sz="1100" dirty="0">
              <a:latin typeface="Tahoma"/>
              <a:ea typeface="Tahoma"/>
              <a:cs typeface="Tahoma"/>
            </a:endParaRPr>
          </a:p>
        </p:txBody>
      </p:sp>
      <p:sp>
        <p:nvSpPr>
          <p:cNvPr id="9" name="מלבן 8">
            <a:extLst>
              <a:ext uri="{FF2B5EF4-FFF2-40B4-BE49-F238E27FC236}">
                <a16:creationId xmlns:a16="http://schemas.microsoft.com/office/drawing/2014/main" xmlns="" id="{0FC6717E-6E43-4014-BD1A-EE165497A7E3}"/>
              </a:ext>
            </a:extLst>
          </p:cNvPr>
          <p:cNvSpPr/>
          <p:nvPr/>
        </p:nvSpPr>
        <p:spPr>
          <a:xfrm>
            <a:off x="327278" y="496828"/>
            <a:ext cx="4935690" cy="2654573"/>
          </a:xfrm>
          <a:prstGeom prst="rect">
            <a:avLst/>
          </a:prstGeom>
          <a:solidFill>
            <a:schemeClr val="bg2"/>
          </a:solidFill>
        </p:spPr>
        <p:txBody>
          <a:bodyPr wrap="square">
            <a:spAutoFit/>
          </a:bodyPr>
          <a:lstStyle/>
          <a:p>
            <a:pPr algn="l">
              <a:lnSpc>
                <a:spcPct val="150000"/>
              </a:lnSpc>
              <a:buClr>
                <a:srgbClr val="F2D834"/>
              </a:buClr>
            </a:pPr>
            <a:r>
              <a:rPr lang="en-US" sz="1200" b="1" dirty="0" smtClean="0">
                <a:latin typeface="Tahoma" pitchFamily="34" charset="0"/>
                <a:ea typeface="Tahoma" pitchFamily="34" charset="0"/>
                <a:cs typeface="Tahoma" pitchFamily="34" charset="0"/>
              </a:rPr>
              <a:t>Choosing a municipal program director to represent Urban95</a:t>
            </a:r>
            <a:endParaRPr lang="he-IL" sz="1200" b="1" dirty="0">
              <a:latin typeface="Tahoma" pitchFamily="34" charset="0"/>
              <a:ea typeface="Tahoma" pitchFamily="34" charset="0"/>
              <a:cs typeface="Tahoma" pitchFamily="34" charset="0"/>
            </a:endParaRPr>
          </a:p>
          <a:p>
            <a:pPr algn="l">
              <a:lnSpc>
                <a:spcPct val="150000"/>
              </a:lnSpc>
              <a:buClr>
                <a:srgbClr val="F2D834"/>
              </a:buClr>
            </a:pPr>
            <a:r>
              <a:rPr lang="en-US" sz="1100" dirty="0" smtClean="0">
                <a:latin typeface="Tahoma" pitchFamily="34" charset="0"/>
                <a:ea typeface="Tahoma" pitchFamily="34" charset="0"/>
                <a:cs typeface="Tahoma" pitchFamily="34" charset="0"/>
              </a:rPr>
              <a:t>As a rule, it is clear there is major value in </a:t>
            </a:r>
            <a:r>
              <a:rPr lang="en-US" sz="1100" u="sng" dirty="0" smtClean="0">
                <a:latin typeface="Tahoma" pitchFamily="34" charset="0"/>
                <a:ea typeface="Tahoma" pitchFamily="34" charset="0"/>
                <a:cs typeface="Tahoma" pitchFamily="34" charset="0"/>
              </a:rPr>
              <a:t>appointing a program director from within the municipality</a:t>
            </a:r>
            <a:r>
              <a:rPr lang="en-US" sz="1100" dirty="0">
                <a:latin typeface="Tahoma" pitchFamily="34" charset="0"/>
                <a:ea typeface="Tahoma" pitchFamily="34" charset="0"/>
                <a:cs typeface="Tahoma" pitchFamily="34" charset="0"/>
              </a:rPr>
              <a:t> </a:t>
            </a:r>
            <a:r>
              <a:rPr lang="en-US" sz="1100" dirty="0" smtClean="0">
                <a:latin typeface="Tahoma" pitchFamily="34" charset="0"/>
                <a:ea typeface="Tahoma" pitchFamily="34" charset="0"/>
                <a:cs typeface="Tahoma" pitchFamily="34" charset="0"/>
              </a:rPr>
              <a:t>– one who is familiar with its challenges and </a:t>
            </a:r>
            <a:r>
              <a:rPr lang="en-US" sz="1100" dirty="0" smtClean="0">
                <a:latin typeface="Tahoma" pitchFamily="34" charset="0"/>
                <a:ea typeface="Tahoma" pitchFamily="34" charset="0"/>
                <a:cs typeface="Tahoma" pitchFamily="34" charset="0"/>
              </a:rPr>
              <a:t>barriers, highly </a:t>
            </a:r>
            <a:r>
              <a:rPr lang="en-US" sz="1100" dirty="0" smtClean="0">
                <a:latin typeface="Tahoma" pitchFamily="34" charset="0"/>
                <a:ea typeface="Tahoma" pitchFamily="34" charset="0"/>
                <a:cs typeface="Tahoma" pitchFamily="34" charset="0"/>
              </a:rPr>
              <a:t>motivated to make a change, passionate and connected to the program’s goals, who knows the </a:t>
            </a:r>
            <a:r>
              <a:rPr lang="en-US" sz="1100" dirty="0" smtClean="0">
                <a:latin typeface="Tahoma" pitchFamily="34" charset="0"/>
                <a:ea typeface="Tahoma" pitchFamily="34" charset="0"/>
                <a:cs typeface="Tahoma" pitchFamily="34" charset="0"/>
              </a:rPr>
              <a:t>residents, </a:t>
            </a:r>
            <a:r>
              <a:rPr lang="en-US" sz="1100" dirty="0" smtClean="0">
                <a:latin typeface="Tahoma" pitchFamily="34" charset="0"/>
                <a:ea typeface="Tahoma" pitchFamily="34" charset="0"/>
                <a:cs typeface="Tahoma" pitchFamily="34" charset="0"/>
              </a:rPr>
              <a:t>and is able to </a:t>
            </a:r>
            <a:r>
              <a:rPr lang="en-US" sz="1100" dirty="0" smtClean="0">
                <a:latin typeface="Tahoma" pitchFamily="34" charset="0"/>
                <a:ea typeface="Tahoma" pitchFamily="34" charset="0"/>
                <a:cs typeface="Tahoma" pitchFamily="34" charset="0"/>
              </a:rPr>
              <a:t>get </a:t>
            </a:r>
            <a:r>
              <a:rPr lang="en-US" sz="1100" dirty="0" smtClean="0">
                <a:latin typeface="Tahoma" pitchFamily="34" charset="0"/>
                <a:ea typeface="Tahoma" pitchFamily="34" charset="0"/>
                <a:cs typeface="Tahoma" pitchFamily="34" charset="0"/>
              </a:rPr>
              <a:t>local </a:t>
            </a:r>
            <a:r>
              <a:rPr lang="en-US" sz="1100" dirty="0" smtClean="0">
                <a:latin typeface="Tahoma" pitchFamily="34" charset="0"/>
                <a:ea typeface="Tahoma" pitchFamily="34" charset="0"/>
                <a:cs typeface="Tahoma" pitchFamily="34" charset="0"/>
              </a:rPr>
              <a:t>stakeholders on-board</a:t>
            </a:r>
            <a:r>
              <a:rPr lang="en-US" sz="1100" dirty="0">
                <a:latin typeface="Tahoma" pitchFamily="34" charset="0"/>
                <a:ea typeface="Tahoma" pitchFamily="34" charset="0"/>
                <a:cs typeface="Tahoma" pitchFamily="34" charset="0"/>
              </a:rPr>
              <a:t/>
            </a:r>
            <a:br>
              <a:rPr lang="en-US" sz="1100" dirty="0">
                <a:latin typeface="Tahoma" pitchFamily="34" charset="0"/>
                <a:ea typeface="Tahoma" pitchFamily="34" charset="0"/>
                <a:cs typeface="Tahoma" pitchFamily="34" charset="0"/>
              </a:rPr>
            </a:br>
            <a:r>
              <a:rPr lang="en-US" sz="1100" dirty="0" smtClean="0">
                <a:latin typeface="Tahoma" pitchFamily="34" charset="0"/>
                <a:ea typeface="Tahoma" pitchFamily="34" charset="0"/>
                <a:cs typeface="Tahoma" pitchFamily="34" charset="0"/>
              </a:rPr>
              <a:t>However, in situations where this </a:t>
            </a:r>
            <a:r>
              <a:rPr lang="en-US" sz="1100" dirty="0" smtClean="0">
                <a:latin typeface="Tahoma" pitchFamily="34" charset="0"/>
                <a:ea typeface="Tahoma" pitchFamily="34" charset="0"/>
                <a:cs typeface="Tahoma" pitchFamily="34" charset="0"/>
              </a:rPr>
              <a:t>could lead to </a:t>
            </a:r>
            <a:r>
              <a:rPr lang="en-US" sz="1100" dirty="0" smtClean="0">
                <a:latin typeface="Tahoma" pitchFamily="34" charset="0"/>
                <a:ea typeface="Tahoma" pitchFamily="34" charset="0"/>
                <a:cs typeface="Tahoma" pitchFamily="34" charset="0"/>
              </a:rPr>
              <a:t>office intrigue and </a:t>
            </a:r>
            <a:r>
              <a:rPr lang="en-US" sz="1100" dirty="0" smtClean="0">
                <a:latin typeface="Tahoma" pitchFamily="34" charset="0"/>
                <a:ea typeface="Tahoma" pitchFamily="34" charset="0"/>
                <a:cs typeface="Tahoma" pitchFamily="34" charset="0"/>
              </a:rPr>
              <a:t>create an unpleasant work </a:t>
            </a:r>
            <a:r>
              <a:rPr lang="en-US" sz="1100" dirty="0" smtClean="0">
                <a:latin typeface="Tahoma" pitchFamily="34" charset="0"/>
                <a:ea typeface="Tahoma" pitchFamily="34" charset="0"/>
                <a:cs typeface="Tahoma" pitchFamily="34" charset="0"/>
              </a:rPr>
              <a:t>environment, an </a:t>
            </a:r>
            <a:r>
              <a:rPr lang="en-US" sz="1100" dirty="0" smtClean="0">
                <a:latin typeface="Tahoma" pitchFamily="34" charset="0"/>
                <a:ea typeface="Tahoma" pitchFamily="34" charset="0"/>
                <a:cs typeface="Tahoma" pitchFamily="34" charset="0"/>
              </a:rPr>
              <a:t>external director </a:t>
            </a:r>
            <a:r>
              <a:rPr lang="en-US" sz="1100" dirty="0" smtClean="0">
                <a:latin typeface="Tahoma" pitchFamily="34" charset="0"/>
                <a:ea typeface="Tahoma" pitchFamily="34" charset="0"/>
                <a:cs typeface="Tahoma" pitchFamily="34" charset="0"/>
              </a:rPr>
              <a:t>from a similar municipality who is familiar with the local culture and its </a:t>
            </a:r>
            <a:r>
              <a:rPr lang="en-US" sz="1100" dirty="0" smtClean="0">
                <a:latin typeface="Tahoma" pitchFamily="34" charset="0"/>
                <a:ea typeface="Tahoma" pitchFamily="34" charset="0"/>
                <a:cs typeface="Tahoma" pitchFamily="34" charset="0"/>
              </a:rPr>
              <a:t>challenges should be considered for the role. </a:t>
            </a:r>
            <a:endParaRPr lang="he-IL" sz="11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xmlns="" id="{25343FA6-7DFF-46D4-9180-415829D9E895}"/>
              </a:ext>
            </a:extLst>
          </p:cNvPr>
          <p:cNvSpPr/>
          <p:nvPr/>
        </p:nvSpPr>
        <p:spPr>
          <a:xfrm>
            <a:off x="409798" y="5761701"/>
            <a:ext cx="11216728" cy="1131079"/>
          </a:xfrm>
          <a:prstGeom prst="rect">
            <a:avLst/>
          </a:prstGeom>
          <a:solidFill>
            <a:srgbClr val="F7E88D"/>
          </a:solidFill>
        </p:spPr>
        <p:txBody>
          <a:bodyPr wrap="square">
            <a:spAutoFit/>
          </a:bodyPr>
          <a:lstStyle/>
          <a:p>
            <a:pPr algn="l">
              <a:lnSpc>
                <a:spcPct val="150000"/>
              </a:lnSpc>
              <a:buClr>
                <a:srgbClr val="F2D834"/>
              </a:buClr>
            </a:pPr>
            <a:r>
              <a:rPr lang="en-US" sz="1200" b="1" dirty="0" smtClean="0">
                <a:latin typeface="Tahoma" pitchFamily="34" charset="0"/>
                <a:ea typeface="Tahoma" pitchFamily="34" charset="0"/>
                <a:cs typeface="Tahoma" pitchFamily="34" charset="0"/>
              </a:rPr>
              <a:t>Work routines: Aligning </a:t>
            </a:r>
            <a:r>
              <a:rPr lang="en-US" sz="1200" b="1" dirty="0" smtClean="0">
                <a:latin typeface="Tahoma" pitchFamily="34" charset="0"/>
                <a:ea typeface="Tahoma" pitchFamily="34" charset="0"/>
                <a:cs typeface="Tahoma" pitchFamily="34" charset="0"/>
              </a:rPr>
              <a:t>expectations</a:t>
            </a:r>
            <a:endParaRPr lang="he-IL" sz="1200" b="1" dirty="0">
              <a:latin typeface="Tahoma" pitchFamily="34" charset="0"/>
              <a:ea typeface="Tahoma" pitchFamily="34" charset="0"/>
              <a:cs typeface="Tahoma" pitchFamily="34" charset="0"/>
            </a:endParaRPr>
          </a:p>
          <a:p>
            <a:pPr algn="l">
              <a:lnSpc>
                <a:spcPct val="150000"/>
              </a:lnSpc>
              <a:spcAft>
                <a:spcPts val="600"/>
              </a:spcAft>
              <a:buClr>
                <a:srgbClr val="F2D834"/>
              </a:buClr>
            </a:pPr>
            <a:r>
              <a:rPr lang="en-US" sz="1100" dirty="0" smtClean="0">
                <a:latin typeface="Tahoma" pitchFamily="34" charset="0"/>
                <a:ea typeface="Tahoma" pitchFamily="34" charset="0"/>
                <a:cs typeface="Tahoma" pitchFamily="34" charset="0"/>
              </a:rPr>
              <a:t>When choosing a </a:t>
            </a:r>
            <a:r>
              <a:rPr lang="en-US" sz="1100" dirty="0" smtClean="0">
                <a:latin typeface="Tahoma" pitchFamily="34" charset="0"/>
                <a:ea typeface="Tahoma" pitchFamily="34" charset="0"/>
                <a:cs typeface="Tahoma" pitchFamily="34" charset="0"/>
              </a:rPr>
              <a:t>municipality, </a:t>
            </a:r>
            <a:r>
              <a:rPr lang="en-US" sz="1100" dirty="0" smtClean="0">
                <a:latin typeface="Tahoma" pitchFamily="34" charset="0"/>
                <a:ea typeface="Tahoma" pitchFamily="34" charset="0"/>
                <a:cs typeface="Tahoma" pitchFamily="34" charset="0"/>
              </a:rPr>
              <a:t>expectations should be aligned regarding work routines in the municipality and vis-à-vis Urban95. </a:t>
            </a:r>
            <a:r>
              <a:rPr lang="en-US" sz="1100" dirty="0" smtClean="0">
                <a:latin typeface="Tahoma" pitchFamily="34" charset="0"/>
                <a:ea typeface="Tahoma" pitchFamily="34" charset="0"/>
                <a:cs typeface="Tahoma" pitchFamily="34" charset="0"/>
              </a:rPr>
              <a:t>This includes </a:t>
            </a:r>
            <a:r>
              <a:rPr lang="en-US" sz="1100" dirty="0" smtClean="0">
                <a:latin typeface="Tahoma" pitchFamily="34" charset="0"/>
                <a:ea typeface="Tahoma" pitchFamily="34" charset="0"/>
                <a:cs typeface="Tahoma" pitchFamily="34" charset="0"/>
              </a:rPr>
              <a:t>allocating a station, computer, and peripheral equipment for the municipal program director, establishing </a:t>
            </a:r>
            <a:r>
              <a:rPr lang="en-US" sz="1100" dirty="0" smtClean="0">
                <a:latin typeface="Tahoma" pitchFamily="34" charset="0"/>
                <a:ea typeface="Tahoma" pitchFamily="34" charset="0"/>
                <a:cs typeface="Tahoma" pitchFamily="34" charset="0"/>
              </a:rPr>
              <a:t>municipal </a:t>
            </a:r>
            <a:r>
              <a:rPr lang="en-US" sz="1100" dirty="0" smtClean="0">
                <a:latin typeface="Tahoma" pitchFamily="34" charset="0"/>
                <a:ea typeface="Tahoma" pitchFamily="34" charset="0"/>
                <a:cs typeface="Tahoma" pitchFamily="34" charset="0"/>
              </a:rPr>
              <a:t>roundtable </a:t>
            </a:r>
            <a:r>
              <a:rPr lang="en-US" sz="1100" dirty="0" smtClean="0">
                <a:latin typeface="Tahoma" pitchFamily="34" charset="0"/>
                <a:ea typeface="Tahoma" pitchFamily="34" charset="0"/>
                <a:cs typeface="Tahoma" pitchFamily="34" charset="0"/>
              </a:rPr>
              <a:t>discussions to be held every set period, sending current reports to the ILGBC and </a:t>
            </a:r>
            <a:r>
              <a:rPr lang="en-US" sz="1100" dirty="0" err="1" smtClean="0">
                <a:latin typeface="Tahoma" pitchFamily="34" charset="0"/>
                <a:ea typeface="Tahoma" pitchFamily="34" charset="0"/>
                <a:cs typeface="Tahoma" pitchFamily="34" charset="0"/>
              </a:rPr>
              <a:t>BvLF</a:t>
            </a:r>
            <a:r>
              <a:rPr lang="en-US" sz="1100" dirty="0" smtClean="0">
                <a:latin typeface="Tahoma" pitchFamily="34" charset="0"/>
                <a:ea typeface="Tahoma" pitchFamily="34" charset="0"/>
                <a:cs typeface="Tahoma" pitchFamily="34" charset="0"/>
              </a:rPr>
              <a:t>, executing </a:t>
            </a:r>
            <a:r>
              <a:rPr lang="en-US" sz="1100" dirty="0" smtClean="0">
                <a:latin typeface="Tahoma" pitchFamily="34" charset="0"/>
                <a:ea typeface="Tahoma" pitchFamily="34" charset="0"/>
                <a:cs typeface="Tahoma" pitchFamily="34" charset="0"/>
              </a:rPr>
              <a:t>a certain number of projects </a:t>
            </a:r>
            <a:r>
              <a:rPr lang="en-US" sz="1100" dirty="0" smtClean="0">
                <a:latin typeface="Tahoma" pitchFamily="34" charset="0"/>
                <a:ea typeface="Tahoma" pitchFamily="34" charset="0"/>
                <a:cs typeface="Tahoma" pitchFamily="34" charset="0"/>
              </a:rPr>
              <a:t>in the city within a year, etc.</a:t>
            </a:r>
            <a:endParaRPr lang="he-IL" sz="1100" b="1" dirty="0">
              <a:latin typeface="Tahoma" pitchFamily="34" charset="0"/>
              <a:ea typeface="Tahoma" pitchFamily="34" charset="0"/>
              <a:cs typeface="Tahoma" pitchFamily="34" charset="0"/>
            </a:endParaRPr>
          </a:p>
        </p:txBody>
      </p:sp>
      <p:sp>
        <p:nvSpPr>
          <p:cNvPr id="15" name="מלבן 14">
            <a:extLst>
              <a:ext uri="{FF2B5EF4-FFF2-40B4-BE49-F238E27FC236}">
                <a16:creationId xmlns:a16="http://schemas.microsoft.com/office/drawing/2014/main" xmlns="" id="{2EECD7FF-692C-453D-8EBF-40C0D648F24F}"/>
              </a:ext>
            </a:extLst>
          </p:cNvPr>
          <p:cNvSpPr/>
          <p:nvPr/>
        </p:nvSpPr>
        <p:spPr>
          <a:xfrm>
            <a:off x="327278" y="3151401"/>
            <a:ext cx="4935690" cy="2400657"/>
          </a:xfrm>
          <a:prstGeom prst="rect">
            <a:avLst/>
          </a:prstGeom>
          <a:solidFill>
            <a:srgbClr val="E1E2E3"/>
          </a:solidFill>
        </p:spPr>
        <p:txBody>
          <a:bodyPr wrap="square">
            <a:spAutoFit/>
          </a:bodyPr>
          <a:lstStyle/>
          <a:p>
            <a:pPr algn="l">
              <a:lnSpc>
                <a:spcPct val="150000"/>
              </a:lnSpc>
              <a:buClr>
                <a:srgbClr val="F2D834"/>
              </a:buClr>
            </a:pPr>
            <a:r>
              <a:rPr lang="en-US" sz="1200" b="1" dirty="0" smtClean="0">
                <a:latin typeface="Tahoma" pitchFamily="34" charset="0"/>
                <a:ea typeface="Tahoma" pitchFamily="34" charset="0"/>
                <a:cs typeface="Tahoma" pitchFamily="34" charset="0"/>
              </a:rPr>
              <a:t>Appointing a program leader to represent the municipality</a:t>
            </a:r>
            <a:endParaRPr lang="he-IL" sz="1200" b="1" dirty="0">
              <a:latin typeface="Tahoma" pitchFamily="34" charset="0"/>
              <a:ea typeface="Tahoma" pitchFamily="34" charset="0"/>
              <a:cs typeface="Tahoma" pitchFamily="34" charset="0"/>
            </a:endParaRPr>
          </a:p>
          <a:p>
            <a:pPr algn="l">
              <a:lnSpc>
                <a:spcPct val="150000"/>
              </a:lnSpc>
              <a:spcAft>
                <a:spcPts val="600"/>
              </a:spcAft>
              <a:buClr>
                <a:srgbClr val="F2D834"/>
              </a:buClr>
            </a:pPr>
            <a:r>
              <a:rPr lang="en-US" sz="1100" dirty="0" smtClean="0">
                <a:latin typeface="Tahoma" pitchFamily="34" charset="0"/>
                <a:ea typeface="Tahoma" pitchFamily="34" charset="0"/>
                <a:cs typeface="Tahoma" pitchFamily="34" charset="0"/>
              </a:rPr>
              <a:t>It </a:t>
            </a:r>
            <a:r>
              <a:rPr lang="en-US" sz="1100" dirty="0" smtClean="0">
                <a:latin typeface="Tahoma" pitchFamily="34" charset="0"/>
                <a:ea typeface="Tahoma" pitchFamily="34" charset="0"/>
                <a:cs typeface="Tahoma" pitchFamily="34" charset="0"/>
              </a:rPr>
              <a:t>is important to choose someone who holds a central position in the </a:t>
            </a:r>
            <a:r>
              <a:rPr lang="en-US" sz="1100" dirty="0" smtClean="0">
                <a:latin typeface="Tahoma" pitchFamily="34" charset="0"/>
                <a:ea typeface="Tahoma" pitchFamily="34" charset="0"/>
                <a:cs typeface="Tahoma" pitchFamily="34" charset="0"/>
              </a:rPr>
              <a:t>municipality and </a:t>
            </a:r>
            <a:r>
              <a:rPr lang="en-US" sz="1100" dirty="0" smtClean="0">
                <a:latin typeface="Tahoma" pitchFamily="34" charset="0"/>
                <a:ea typeface="Tahoma" pitchFamily="34" charset="0"/>
                <a:cs typeface="Tahoma" pitchFamily="34" charset="0"/>
              </a:rPr>
              <a:t>is strongly connected to the fields of early childhood or urban planning in the city. </a:t>
            </a:r>
            <a:r>
              <a:rPr lang="en-US" sz="1100" dirty="0" smtClean="0">
                <a:latin typeface="Tahoma" pitchFamily="34" charset="0"/>
                <a:ea typeface="Tahoma" pitchFamily="34" charset="0"/>
                <a:cs typeface="Tahoma" pitchFamily="34" charset="0"/>
              </a:rPr>
              <a:t>When choosing a municipality, the potential program leader’s role </a:t>
            </a:r>
            <a:r>
              <a:rPr lang="en-US" sz="1100" dirty="0" smtClean="0">
                <a:latin typeface="Tahoma" pitchFamily="34" charset="0"/>
                <a:ea typeface="Tahoma" pitchFamily="34" charset="0"/>
                <a:cs typeface="Tahoma" pitchFamily="34" charset="0"/>
              </a:rPr>
              <a:t>and seniority </a:t>
            </a:r>
            <a:r>
              <a:rPr lang="en-US" sz="1100" dirty="0" smtClean="0">
                <a:latin typeface="Tahoma" pitchFamily="34" charset="0"/>
                <a:ea typeface="Tahoma" pitchFamily="34" charset="0"/>
                <a:cs typeface="Tahoma" pitchFamily="34" charset="0"/>
              </a:rPr>
              <a:t>should be examined and special emphasis should be placed on their </a:t>
            </a:r>
            <a:r>
              <a:rPr lang="en-US" sz="1100" u="sng" dirty="0" smtClean="0">
                <a:latin typeface="Tahoma" pitchFamily="34" charset="0"/>
                <a:ea typeface="Tahoma" pitchFamily="34" charset="0"/>
                <a:cs typeface="Tahoma" pitchFamily="34" charset="0"/>
              </a:rPr>
              <a:t>political status and influence</a:t>
            </a:r>
            <a:r>
              <a:rPr lang="en-US" sz="1100" dirty="0" smtClean="0">
                <a:latin typeface="Tahoma" pitchFamily="34" charset="0"/>
                <a:ea typeface="Tahoma" pitchFamily="34" charset="0"/>
                <a:cs typeface="Tahoma" pitchFamily="34" charset="0"/>
              </a:rPr>
              <a:t> </a:t>
            </a:r>
            <a:r>
              <a:rPr lang="en-US" sz="1100" dirty="0" smtClean="0">
                <a:latin typeface="Tahoma" pitchFamily="34" charset="0"/>
                <a:ea typeface="Tahoma" pitchFamily="34" charset="0"/>
                <a:cs typeface="Tahoma" pitchFamily="34" charset="0"/>
              </a:rPr>
              <a:t>within the municipality. </a:t>
            </a:r>
            <a:r>
              <a:rPr lang="en-US" sz="1100" dirty="0" smtClean="0">
                <a:latin typeface="Tahoma" pitchFamily="34" charset="0"/>
                <a:ea typeface="Tahoma" pitchFamily="34" charset="0"/>
                <a:cs typeface="Tahoma" pitchFamily="34" charset="0"/>
              </a:rPr>
              <a:t>Likewise, during the </a:t>
            </a:r>
            <a:r>
              <a:rPr lang="en-US" sz="1100" dirty="0" smtClean="0">
                <a:latin typeface="Tahoma" pitchFamily="34" charset="0"/>
                <a:ea typeface="Tahoma" pitchFamily="34" charset="0"/>
                <a:cs typeface="Tahoma" pitchFamily="34" charset="0"/>
              </a:rPr>
              <a:t>admission </a:t>
            </a:r>
            <a:r>
              <a:rPr lang="en-US" sz="1100" dirty="0" smtClean="0">
                <a:latin typeface="Tahoma" pitchFamily="34" charset="0"/>
                <a:ea typeface="Tahoma" pitchFamily="34" charset="0"/>
                <a:cs typeface="Tahoma" pitchFamily="34" charset="0"/>
              </a:rPr>
              <a:t>interview it is important to </a:t>
            </a:r>
            <a:r>
              <a:rPr lang="en-US" sz="1100" dirty="0" smtClean="0">
                <a:latin typeface="Tahoma" pitchFamily="34" charset="0"/>
                <a:ea typeface="Tahoma" pitchFamily="34" charset="0"/>
                <a:cs typeface="Tahoma" pitchFamily="34" charset="0"/>
              </a:rPr>
              <a:t>verify that the </a:t>
            </a:r>
            <a:r>
              <a:rPr lang="en-US" sz="1100" dirty="0" smtClean="0">
                <a:latin typeface="Tahoma" pitchFamily="34" charset="0"/>
                <a:ea typeface="Tahoma" pitchFamily="34" charset="0"/>
                <a:cs typeface="Tahoma" pitchFamily="34" charset="0"/>
              </a:rPr>
              <a:t>potential leader is available and motivated to lead the program.</a:t>
            </a:r>
            <a:endParaRPr lang="he-IL" sz="1100" dirty="0">
              <a:latin typeface="Tahoma" pitchFamily="34" charset="0"/>
              <a:ea typeface="Tahoma" pitchFamily="34" charset="0"/>
              <a:cs typeface="Tahoma" pitchFamily="34" charset="0"/>
            </a:endParaRPr>
          </a:p>
        </p:txBody>
      </p:sp>
      <p:sp>
        <p:nvSpPr>
          <p:cNvPr id="8" name="TextBox 7">
            <a:extLst>
              <a:ext uri="{FF2B5EF4-FFF2-40B4-BE49-F238E27FC236}">
                <a16:creationId xmlns:a16="http://schemas.microsoft.com/office/drawing/2014/main" xmlns="" id="{38610A38-41FA-421F-B130-E17E5C7571C5}"/>
              </a:ext>
            </a:extLst>
          </p:cNvPr>
          <p:cNvSpPr txBox="1"/>
          <p:nvPr/>
        </p:nvSpPr>
        <p:spPr>
          <a:xfrm>
            <a:off x="-314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smtClean="0"/>
              <a:t>Criteria for Choosing a Municipality</a:t>
            </a:r>
            <a:endParaRPr lang="he-IL" dirty="0"/>
          </a:p>
        </p:txBody>
      </p:sp>
    </p:spTree>
    <p:extLst>
      <p:ext uri="{BB962C8B-B14F-4D97-AF65-F5344CB8AC3E}">
        <p14:creationId xmlns:p14="http://schemas.microsoft.com/office/powerpoint/2010/main" val="3610996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9" grpId="0" animBg="1"/>
      <p:bldP spid="10"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D8628082-3AF0-4124-8DDF-887C234DA15C}"/>
              </a:ext>
            </a:extLst>
          </p:cNvPr>
          <p:cNvSpPr txBox="1"/>
          <p:nvPr/>
        </p:nvSpPr>
        <p:spPr>
          <a:xfrm>
            <a:off x="-314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smtClean="0"/>
              <a:t>Getting Started and On-boarding Municipal Stakeholders</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5</a:t>
            </a:fld>
            <a:endParaRPr lang="en-US" sz="1400"/>
          </a:p>
        </p:txBody>
      </p:sp>
      <p:sp>
        <p:nvSpPr>
          <p:cNvPr id="11" name="מלבן 10"/>
          <p:cNvSpPr/>
          <p:nvPr/>
        </p:nvSpPr>
        <p:spPr>
          <a:xfrm>
            <a:off x="8197791" y="677719"/>
            <a:ext cx="3420000" cy="6047809"/>
          </a:xfrm>
          <a:prstGeom prst="rect">
            <a:avLst/>
          </a:prstGeom>
          <a:solidFill>
            <a:schemeClr val="bg2"/>
          </a:solidFill>
        </p:spPr>
        <p:txBody>
          <a:bodyPr wrap="square">
            <a:spAutoFit/>
          </a:bodyPr>
          <a:lstStyle/>
          <a:p>
            <a:pPr algn="l">
              <a:lnSpc>
                <a:spcPct val="150000"/>
              </a:lnSpc>
              <a:buClr>
                <a:srgbClr val="F2D834"/>
              </a:buClr>
            </a:pPr>
            <a:r>
              <a:rPr lang="en-GB" sz="1400" b="1" dirty="0" smtClean="0">
                <a:solidFill>
                  <a:srgbClr val="4A78A6"/>
                </a:solidFill>
                <a:latin typeface="Tahoma" pitchFamily="34" charset="0"/>
                <a:ea typeface="Tahoma" pitchFamily="34" charset="0"/>
                <a:cs typeface="Tahoma" pitchFamily="34" charset="0"/>
              </a:rPr>
              <a:t>Mapping needs, challenges, and barriers </a:t>
            </a:r>
            <a:r>
              <a:rPr lang="en-GB" sz="1400" b="1" dirty="0" smtClean="0">
                <a:solidFill>
                  <a:srgbClr val="4A78A6"/>
                </a:solidFill>
                <a:latin typeface="Tahoma" pitchFamily="34" charset="0"/>
                <a:ea typeface="Tahoma" pitchFamily="34" charset="0"/>
                <a:cs typeface="Tahoma" pitchFamily="34" charset="0"/>
              </a:rPr>
              <a:t>regarding fields </a:t>
            </a:r>
            <a:r>
              <a:rPr lang="en-GB" sz="1400" b="1" dirty="0" smtClean="0">
                <a:solidFill>
                  <a:srgbClr val="4A78A6"/>
                </a:solidFill>
                <a:latin typeface="Tahoma" pitchFamily="34" charset="0"/>
                <a:ea typeface="Tahoma" pitchFamily="34" charset="0"/>
                <a:cs typeface="Tahoma" pitchFamily="34" charset="0"/>
              </a:rPr>
              <a:t>that are relevant to Urban95</a:t>
            </a:r>
            <a:endParaRPr lang="he-IL" sz="1400" b="1" dirty="0">
              <a:solidFill>
                <a:srgbClr val="4A78A6"/>
              </a:solidFill>
              <a:latin typeface="Tahoma" pitchFamily="34" charset="0"/>
              <a:ea typeface="Tahoma" pitchFamily="34" charset="0"/>
              <a:cs typeface="Tahoma" pitchFamily="34" charset="0"/>
            </a:endParaRPr>
          </a:p>
          <a:p>
            <a:pPr algn="l">
              <a:lnSpc>
                <a:spcPct val="150000"/>
              </a:lnSpc>
              <a:buClr>
                <a:srgbClr val="F2D834"/>
              </a:buClr>
            </a:pPr>
            <a:r>
              <a:rPr lang="en-GB" sz="1200" dirty="0" smtClean="0">
                <a:latin typeface="Tahoma" pitchFamily="34" charset="0"/>
                <a:ea typeface="Tahoma" pitchFamily="34" charset="0"/>
                <a:cs typeface="Tahoma" pitchFamily="34" charset="0"/>
              </a:rPr>
              <a:t>Mapping </a:t>
            </a:r>
            <a:r>
              <a:rPr lang="en-GB" sz="1200" dirty="0" smtClean="0">
                <a:latin typeface="Tahoma" pitchFamily="34" charset="0"/>
                <a:ea typeface="Tahoma" pitchFamily="34" charset="0"/>
                <a:cs typeface="Tahoma" pitchFamily="34" charset="0"/>
              </a:rPr>
              <a:t>the municipality in terms of its needs and the challenges it </a:t>
            </a:r>
            <a:r>
              <a:rPr lang="en-GB" sz="1200" dirty="0" smtClean="0">
                <a:latin typeface="Tahoma" pitchFamily="34" charset="0"/>
                <a:ea typeface="Tahoma" pitchFamily="34" charset="0"/>
                <a:cs typeface="Tahoma" pitchFamily="34" charset="0"/>
              </a:rPr>
              <a:t>faces it one of the first steps the need to be taken.</a:t>
            </a:r>
            <a:endParaRPr lang="en-GB" sz="1200" dirty="0" smtClean="0">
              <a:latin typeface="Tahoma" pitchFamily="34" charset="0"/>
              <a:ea typeface="Tahoma" pitchFamily="34" charset="0"/>
              <a:cs typeface="Tahoma" pitchFamily="34" charset="0"/>
            </a:endParaRPr>
          </a:p>
          <a:p>
            <a:pPr algn="l">
              <a:lnSpc>
                <a:spcPct val="150000"/>
              </a:lnSpc>
              <a:buClr>
                <a:srgbClr val="F2D834"/>
              </a:buClr>
            </a:pPr>
            <a:r>
              <a:rPr lang="en-GB" sz="1200" dirty="0" smtClean="0">
                <a:latin typeface="Tahoma" pitchFamily="34" charset="0"/>
                <a:ea typeface="Tahoma" pitchFamily="34" charset="0"/>
                <a:cs typeface="Tahoma" pitchFamily="34" charset="0"/>
              </a:rPr>
              <a:t>It is important to </a:t>
            </a:r>
            <a:r>
              <a:rPr lang="en-GB" sz="1200" dirty="0" smtClean="0">
                <a:latin typeface="Tahoma" pitchFamily="34" charset="0"/>
                <a:ea typeface="Tahoma" pitchFamily="34" charset="0"/>
                <a:cs typeface="Tahoma" pitchFamily="34" charset="0"/>
              </a:rPr>
              <a:t>perform </a:t>
            </a:r>
            <a:r>
              <a:rPr lang="en-GB" sz="1200" dirty="0" smtClean="0">
                <a:latin typeface="Tahoma" pitchFamily="34" charset="0"/>
                <a:ea typeface="Tahoma" pitchFamily="34" charset="0"/>
                <a:cs typeface="Tahoma" pitchFamily="34" charset="0"/>
              </a:rPr>
              <a:t>mapping at this stage, including potential barriers among </a:t>
            </a:r>
            <a:r>
              <a:rPr lang="en-GB" sz="1200" dirty="0" smtClean="0">
                <a:latin typeface="Tahoma" pitchFamily="34" charset="0"/>
                <a:ea typeface="Tahoma" pitchFamily="34" charset="0"/>
                <a:cs typeface="Tahoma" pitchFamily="34" charset="0"/>
              </a:rPr>
              <a:t>residents </a:t>
            </a:r>
            <a:r>
              <a:rPr lang="en-GB" sz="1200" dirty="0" smtClean="0">
                <a:latin typeface="Tahoma" pitchFamily="34" charset="0"/>
                <a:ea typeface="Tahoma" pitchFamily="34" charset="0"/>
                <a:cs typeface="Tahoma" pitchFamily="34" charset="0"/>
              </a:rPr>
              <a:t>and </a:t>
            </a:r>
            <a:r>
              <a:rPr lang="en-GB" sz="1200" dirty="0" smtClean="0">
                <a:latin typeface="Tahoma" pitchFamily="34" charset="0"/>
                <a:ea typeface="Tahoma" pitchFamily="34" charset="0"/>
                <a:cs typeface="Tahoma" pitchFamily="34" charset="0"/>
              </a:rPr>
              <a:t>municipal </a:t>
            </a:r>
            <a:r>
              <a:rPr lang="en-GB" sz="1200" dirty="0" smtClean="0">
                <a:latin typeface="Tahoma" pitchFamily="34" charset="0"/>
                <a:ea typeface="Tahoma" pitchFamily="34" charset="0"/>
                <a:cs typeface="Tahoma" pitchFamily="34" charset="0"/>
              </a:rPr>
              <a:t>stakeholders that could prevent the program goals from being achieved </a:t>
            </a:r>
            <a:r>
              <a:rPr lang="en-GB" sz="1200" dirty="0" smtClean="0">
                <a:latin typeface="Tahoma" pitchFamily="34" charset="0"/>
                <a:ea typeface="Tahoma" pitchFamily="34" charset="0"/>
                <a:cs typeface="Tahoma" pitchFamily="34" charset="0"/>
              </a:rPr>
              <a:t>on time.</a:t>
            </a:r>
            <a:endParaRPr lang="en-US" sz="1200" dirty="0">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I</a:t>
            </a:r>
            <a:r>
              <a:rPr lang="en-GB" sz="1200" dirty="0" err="1" smtClean="0">
                <a:latin typeface="Tahoma" pitchFamily="34" charset="0"/>
                <a:ea typeface="Tahoma" pitchFamily="34" charset="0"/>
                <a:cs typeface="Tahoma" pitchFamily="34" charset="0"/>
              </a:rPr>
              <a:t>nformation</a:t>
            </a:r>
            <a:r>
              <a:rPr lang="en-GB" sz="1200" dirty="0" smtClean="0">
                <a:latin typeface="Tahoma" pitchFamily="34" charset="0"/>
                <a:ea typeface="Tahoma" pitchFamily="34" charset="0"/>
                <a:cs typeface="Tahoma" pitchFamily="34" charset="0"/>
              </a:rPr>
              <a:t> is collected through in-depth interviews </a:t>
            </a:r>
            <a:r>
              <a:rPr lang="en-GB" sz="1200" dirty="0" smtClean="0">
                <a:latin typeface="Tahoma" pitchFamily="34" charset="0"/>
                <a:ea typeface="Tahoma" pitchFamily="34" charset="0"/>
                <a:cs typeface="Tahoma" pitchFamily="34" charset="0"/>
              </a:rPr>
              <a:t>with stakeholders followed by a workshop for developing a logic model and assimilating result-oriented thinking.</a:t>
            </a:r>
            <a:br>
              <a:rPr lang="en-GB" sz="1200" dirty="0" smtClean="0">
                <a:latin typeface="Tahoma" pitchFamily="34" charset="0"/>
                <a:ea typeface="Tahoma" pitchFamily="34" charset="0"/>
                <a:cs typeface="Tahoma" pitchFamily="34" charset="0"/>
              </a:rPr>
            </a:br>
            <a:r>
              <a:rPr lang="en-GB" sz="1200" dirty="0" smtClean="0">
                <a:latin typeface="Tahoma" pitchFamily="34" charset="0"/>
                <a:ea typeface="Tahoma" pitchFamily="34" charset="0"/>
                <a:cs typeface="Tahoma" pitchFamily="34" charset="0"/>
              </a:rPr>
              <a:t>As part of the </a:t>
            </a:r>
            <a:r>
              <a:rPr lang="en-GB" sz="1200" dirty="0" smtClean="0">
                <a:latin typeface="Tahoma" pitchFamily="34" charset="0"/>
                <a:ea typeface="Tahoma" pitchFamily="34" charset="0"/>
                <a:cs typeface="Tahoma" pitchFamily="34" charset="0"/>
              </a:rPr>
              <a:t>workshop, it is important to examine </a:t>
            </a:r>
            <a:r>
              <a:rPr lang="en-GB" sz="1200" dirty="0" smtClean="0">
                <a:latin typeface="Tahoma" pitchFamily="34" charset="0"/>
                <a:ea typeface="Tahoma" pitchFamily="34" charset="0"/>
                <a:cs typeface="Tahoma" pitchFamily="34" charset="0"/>
              </a:rPr>
              <a:t>how well the </a:t>
            </a:r>
            <a:r>
              <a:rPr lang="en-GB" sz="1200" dirty="0" smtClean="0">
                <a:latin typeface="Tahoma" pitchFamily="34" charset="0"/>
                <a:ea typeface="Tahoma" pitchFamily="34" charset="0"/>
                <a:cs typeface="Tahoma" pitchFamily="34" charset="0"/>
              </a:rPr>
              <a:t>needs and challenges </a:t>
            </a:r>
            <a:r>
              <a:rPr lang="en-GB" sz="1200" dirty="0" smtClean="0">
                <a:latin typeface="Tahoma" pitchFamily="34" charset="0"/>
                <a:ea typeface="Tahoma" pitchFamily="34" charset="0"/>
                <a:cs typeface="Tahoma" pitchFamily="34" charset="0"/>
              </a:rPr>
              <a:t>mapped </a:t>
            </a:r>
            <a:r>
              <a:rPr lang="en-GB" sz="1200" dirty="0" smtClean="0">
                <a:latin typeface="Tahoma" pitchFamily="34" charset="0"/>
                <a:ea typeface="Tahoma" pitchFamily="34" charset="0"/>
                <a:cs typeface="Tahoma" pitchFamily="34" charset="0"/>
              </a:rPr>
              <a:t>will be met by taking the chosen actions, and how these will </a:t>
            </a:r>
            <a:r>
              <a:rPr lang="en-GB" sz="1200" dirty="0" smtClean="0">
                <a:latin typeface="Tahoma" pitchFamily="34" charset="0"/>
                <a:ea typeface="Tahoma" pitchFamily="34" charset="0"/>
                <a:cs typeface="Tahoma" pitchFamily="34" charset="0"/>
              </a:rPr>
              <a:t>serve to advance achievements in relation to the </a:t>
            </a:r>
            <a:r>
              <a:rPr lang="en-GB" sz="1200" dirty="0" smtClean="0">
                <a:latin typeface="Tahoma" pitchFamily="34" charset="0"/>
                <a:ea typeface="Tahoma" pitchFamily="34" charset="0"/>
                <a:cs typeface="Tahoma" pitchFamily="34" charset="0"/>
              </a:rPr>
              <a:t>success indicators. </a:t>
            </a:r>
            <a:endParaRPr lang="he-IL" sz="1200" b="1" dirty="0">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xmlns="" id="{5D08EC13-CF83-462C-B638-529D5CE5A597}"/>
              </a:ext>
            </a:extLst>
          </p:cNvPr>
          <p:cNvSpPr/>
          <p:nvPr/>
        </p:nvSpPr>
        <p:spPr>
          <a:xfrm>
            <a:off x="412146" y="400110"/>
            <a:ext cx="3893539" cy="6032421"/>
          </a:xfrm>
          <a:prstGeom prst="rect">
            <a:avLst/>
          </a:prstGeom>
          <a:solidFill>
            <a:schemeClr val="bg2"/>
          </a:solidFill>
        </p:spPr>
        <p:txBody>
          <a:bodyPr wrap="square">
            <a:spAutoFit/>
          </a:bodyPr>
          <a:lstStyle/>
          <a:p>
            <a:pPr algn="l">
              <a:lnSpc>
                <a:spcPct val="150000"/>
              </a:lnSpc>
              <a:buClr>
                <a:srgbClr val="F2D834"/>
              </a:buClr>
            </a:pPr>
            <a:r>
              <a:rPr lang="en-US" sz="1400" b="1" dirty="0" smtClean="0">
                <a:solidFill>
                  <a:srgbClr val="4A78A6"/>
                </a:solidFill>
                <a:latin typeface="Tahoma" pitchFamily="34" charset="0"/>
                <a:ea typeface="Tahoma" pitchFamily="34" charset="0"/>
                <a:cs typeface="Tahoma" pitchFamily="34" charset="0"/>
              </a:rPr>
              <a:t>Team training</a:t>
            </a:r>
            <a:endParaRPr lang="he-IL" sz="1400" b="1" dirty="0">
              <a:solidFill>
                <a:srgbClr val="4A78A6"/>
              </a:solidFill>
              <a:latin typeface="Tahoma" pitchFamily="34" charset="0"/>
              <a:ea typeface="Tahoma" pitchFamily="34" charset="0"/>
              <a:cs typeface="Tahoma" pitchFamily="34" charset="0"/>
            </a:endParaRPr>
          </a:p>
          <a:p>
            <a:pPr algn="l">
              <a:lnSpc>
                <a:spcPct val="150000"/>
              </a:lnSpc>
              <a:spcBef>
                <a:spcPts val="600"/>
              </a:spcBef>
              <a:buClr>
                <a:srgbClr val="F2D834"/>
              </a:buClr>
            </a:pPr>
            <a:r>
              <a:rPr lang="en-US" sz="1200" dirty="0" smtClean="0">
                <a:latin typeface="Tahoma" pitchFamily="34" charset="0"/>
                <a:ea typeface="Tahoma" pitchFamily="34" charset="0"/>
                <a:cs typeface="Tahoma" pitchFamily="34" charset="0"/>
              </a:rPr>
              <a:t>As a rule, we recommend conducting a preliminary survey among municipal officials to understand which topics the training should focus on in each city. It is important to hold </a:t>
            </a:r>
            <a:r>
              <a:rPr lang="en-US" sz="1200" u="sng" dirty="0" smtClean="0">
                <a:latin typeface="Tahoma" pitchFamily="34" charset="0"/>
                <a:ea typeface="Tahoma" pitchFamily="34" charset="0"/>
                <a:cs typeface="Tahoma" pitchFamily="34" charset="0"/>
              </a:rPr>
              <a:t>dedicated training</a:t>
            </a:r>
            <a:r>
              <a:rPr lang="en-US" sz="1200" dirty="0" smtClean="0">
                <a:latin typeface="Tahoma" pitchFamily="34" charset="0"/>
                <a:ea typeface="Tahoma" pitchFamily="34" charset="0"/>
                <a:cs typeface="Tahoma" pitchFamily="34" charset="0"/>
              </a:rPr>
              <a:t> for each municipality based on the issues that are relevant to it, mainly in the beginning stages, in order to </a:t>
            </a:r>
            <a:r>
              <a:rPr lang="en-US" sz="1200" dirty="0" smtClean="0">
                <a:latin typeface="Tahoma" pitchFamily="34" charset="0"/>
                <a:ea typeface="Tahoma" pitchFamily="34" charset="0"/>
                <a:cs typeface="Tahoma" pitchFamily="34" charset="0"/>
              </a:rPr>
              <a:t>get the </a:t>
            </a:r>
            <a:r>
              <a:rPr lang="en-US" sz="1200" dirty="0" smtClean="0">
                <a:latin typeface="Tahoma" pitchFamily="34" charset="0"/>
                <a:ea typeface="Tahoma" pitchFamily="34" charset="0"/>
                <a:cs typeface="Tahoma" pitchFamily="34" charset="0"/>
              </a:rPr>
              <a:t>various </a:t>
            </a:r>
            <a:r>
              <a:rPr lang="en-US" sz="1200" dirty="0" smtClean="0">
                <a:latin typeface="Tahoma" pitchFamily="34" charset="0"/>
                <a:ea typeface="Tahoma" pitchFamily="34" charset="0"/>
                <a:cs typeface="Tahoma" pitchFamily="34" charset="0"/>
              </a:rPr>
              <a:t>stakeholders on-board, </a:t>
            </a:r>
            <a:r>
              <a:rPr lang="en-US" sz="1200" dirty="0" smtClean="0">
                <a:latin typeface="Tahoma" pitchFamily="34" charset="0"/>
                <a:ea typeface="Tahoma" pitchFamily="34" charset="0"/>
                <a:cs typeface="Tahoma" pitchFamily="34" charset="0"/>
              </a:rPr>
              <a:t>demonstrate relevance, and recruit other officials. </a:t>
            </a:r>
            <a:br>
              <a:rPr lang="en-US" sz="1200" dirty="0" smtClean="0">
                <a:latin typeface="Tahoma" pitchFamily="34" charset="0"/>
                <a:ea typeface="Tahoma" pitchFamily="34" charset="0"/>
                <a:cs typeface="Tahoma" pitchFamily="34" charset="0"/>
              </a:rPr>
            </a:br>
            <a:r>
              <a:rPr lang="en-US" sz="1200" dirty="0" smtClean="0">
                <a:latin typeface="Tahoma" pitchFamily="34" charset="0"/>
                <a:ea typeface="Tahoma" pitchFamily="34" charset="0"/>
                <a:cs typeface="Tahoma" pitchFamily="34" charset="0"/>
              </a:rPr>
              <a:t>Highlights </a:t>
            </a:r>
            <a:r>
              <a:rPr lang="en-US" sz="1200" dirty="0" smtClean="0">
                <a:latin typeface="Tahoma" pitchFamily="34" charset="0"/>
                <a:ea typeface="Tahoma" pitchFamily="34" charset="0"/>
                <a:cs typeface="Tahoma" pitchFamily="34" charset="0"/>
              </a:rPr>
              <a:t>from </a:t>
            </a:r>
            <a:r>
              <a:rPr lang="en-US" sz="1200" dirty="0" smtClean="0">
                <a:latin typeface="Tahoma" pitchFamily="34" charset="0"/>
                <a:ea typeface="Tahoma" pitchFamily="34" charset="0"/>
                <a:cs typeface="Tahoma" pitchFamily="34" charset="0"/>
              </a:rPr>
              <a:t>the current anchor municipality teams (Tira and Beit Shemesh) include the need to go deeper into the practical aspects and adapt the training to the specific nature of each municipality.</a:t>
            </a:r>
            <a:endParaRPr lang="he-IL" sz="1200" dirty="0">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In joint training sessions, we recommend allowing room for sharing and peer learning, similar to the format of the national Urban95 community. Our recommendation is based on the training participants'’ </a:t>
            </a:r>
            <a:r>
              <a:rPr lang="en-US" sz="1200" dirty="0" smtClean="0">
                <a:latin typeface="Tahoma" pitchFamily="34" charset="0"/>
                <a:ea typeface="Tahoma" pitchFamily="34" charset="0"/>
                <a:cs typeface="Tahoma" pitchFamily="34" charset="0"/>
              </a:rPr>
              <a:t>feedback, </a:t>
            </a:r>
            <a:r>
              <a:rPr lang="en-US" sz="1200" dirty="0" smtClean="0">
                <a:latin typeface="Tahoma" pitchFamily="34" charset="0"/>
                <a:ea typeface="Tahoma" pitchFamily="34" charset="0"/>
                <a:cs typeface="Tahoma" pitchFamily="34" charset="0"/>
              </a:rPr>
              <a:t>in which they noted the importance of </a:t>
            </a:r>
            <a:r>
              <a:rPr lang="en-US" sz="1200" dirty="0" smtClean="0">
                <a:latin typeface="Tahoma" pitchFamily="34" charset="0"/>
                <a:ea typeface="Tahoma" pitchFamily="34" charset="0"/>
                <a:cs typeface="Tahoma" pitchFamily="34" charset="0"/>
              </a:rPr>
              <a:t>cultivating relationships </a:t>
            </a:r>
            <a:r>
              <a:rPr lang="en-US" sz="1200" dirty="0" smtClean="0">
                <a:latin typeface="Tahoma" pitchFamily="34" charset="0"/>
                <a:ea typeface="Tahoma" pitchFamily="34" charset="0"/>
                <a:cs typeface="Tahoma" pitchFamily="34" charset="0"/>
              </a:rPr>
              <a:t>and peer learning within the municipality and with external </a:t>
            </a:r>
            <a:r>
              <a:rPr lang="en-US" sz="1200" dirty="0" smtClean="0">
                <a:latin typeface="Tahoma" pitchFamily="34" charset="0"/>
                <a:ea typeface="Tahoma" pitchFamily="34" charset="0"/>
                <a:cs typeface="Tahoma" pitchFamily="34" charset="0"/>
              </a:rPr>
              <a:t>officials, </a:t>
            </a:r>
            <a:r>
              <a:rPr lang="en-US" sz="1200" dirty="0" smtClean="0">
                <a:latin typeface="Tahoma" pitchFamily="34" charset="0"/>
                <a:ea typeface="Tahoma" pitchFamily="34" charset="0"/>
                <a:cs typeface="Tahoma" pitchFamily="34" charset="0"/>
              </a:rPr>
              <a:t>including </a:t>
            </a:r>
            <a:r>
              <a:rPr lang="en-US" sz="1200" dirty="0" smtClean="0">
                <a:latin typeface="Tahoma" pitchFamily="34" charset="0"/>
                <a:ea typeface="Tahoma" pitchFamily="34" charset="0"/>
                <a:cs typeface="Tahoma" pitchFamily="34" charset="0"/>
              </a:rPr>
              <a:t>professionals in </a:t>
            </a:r>
            <a:r>
              <a:rPr lang="en-US" sz="1200" dirty="0" smtClean="0">
                <a:latin typeface="Tahoma" pitchFamily="34" charset="0"/>
                <a:ea typeface="Tahoma" pitchFamily="34" charset="0"/>
                <a:cs typeface="Tahoma" pitchFamily="34" charset="0"/>
              </a:rPr>
              <a:t>government ministries.</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xmlns="" id="{08EBD136-21DE-46E8-8272-899C20723E04}"/>
              </a:ext>
            </a:extLst>
          </p:cNvPr>
          <p:cNvSpPr/>
          <p:nvPr/>
        </p:nvSpPr>
        <p:spPr>
          <a:xfrm>
            <a:off x="4835950" y="677719"/>
            <a:ext cx="2978721" cy="4693593"/>
          </a:xfrm>
          <a:prstGeom prst="rect">
            <a:avLst/>
          </a:prstGeom>
          <a:solidFill>
            <a:schemeClr val="bg2"/>
          </a:solidFill>
        </p:spPr>
        <p:txBody>
          <a:bodyPr wrap="square">
            <a:spAutoFit/>
          </a:bodyPr>
          <a:lstStyle/>
          <a:p>
            <a:pPr algn="l">
              <a:lnSpc>
                <a:spcPct val="150000"/>
              </a:lnSpc>
              <a:buClr>
                <a:srgbClr val="F2D834"/>
              </a:buClr>
            </a:pPr>
            <a:r>
              <a:rPr lang="en-US" sz="1400" b="1" dirty="0" smtClean="0">
                <a:solidFill>
                  <a:srgbClr val="4A78A6"/>
                </a:solidFill>
                <a:latin typeface="Tahoma" pitchFamily="34" charset="0"/>
                <a:ea typeface="Tahoma" pitchFamily="34" charset="0"/>
                <a:cs typeface="Tahoma" pitchFamily="34" charset="0"/>
              </a:rPr>
              <a:t>Work routines vis-à-vis the municipality and stakeholders</a:t>
            </a:r>
            <a:endParaRPr lang="he-IL" sz="1400" b="1" dirty="0">
              <a:solidFill>
                <a:srgbClr val="4A78A6"/>
              </a:solidFill>
              <a:latin typeface="Tahoma" pitchFamily="34" charset="0"/>
              <a:ea typeface="Tahoma" pitchFamily="34" charset="0"/>
              <a:cs typeface="Tahoma" pitchFamily="34" charset="0"/>
            </a:endParaRPr>
          </a:p>
          <a:p>
            <a:pPr algn="l">
              <a:lnSpc>
                <a:spcPct val="150000"/>
              </a:lnSpc>
              <a:spcAft>
                <a:spcPts val="600"/>
              </a:spcAft>
              <a:buClr>
                <a:srgbClr val="F2D834"/>
              </a:buClr>
            </a:pPr>
            <a:r>
              <a:rPr lang="en-US" sz="1200" dirty="0" smtClean="0">
                <a:latin typeface="Tahoma" pitchFamily="34" charset="0"/>
                <a:ea typeface="Tahoma" pitchFamily="34" charset="0"/>
                <a:cs typeface="Tahoma" pitchFamily="34" charset="0"/>
              </a:rPr>
              <a:t>Based on the expectations set when the municipality is chosen, it is important to </a:t>
            </a:r>
            <a:r>
              <a:rPr lang="en-US" sz="1200" dirty="0" smtClean="0">
                <a:latin typeface="Tahoma" pitchFamily="34" charset="0"/>
                <a:ea typeface="Tahoma" pitchFamily="34" charset="0"/>
                <a:cs typeface="Tahoma" pitchFamily="34" charset="0"/>
              </a:rPr>
              <a:t>stabilize </a:t>
            </a:r>
            <a:r>
              <a:rPr lang="en-US" sz="1200" dirty="0" smtClean="0">
                <a:latin typeface="Tahoma" pitchFamily="34" charset="0"/>
                <a:ea typeface="Tahoma" pitchFamily="34" charset="0"/>
                <a:cs typeface="Tahoma" pitchFamily="34" charset="0"/>
              </a:rPr>
              <a:t>work routines </a:t>
            </a:r>
            <a:r>
              <a:rPr lang="en-US" sz="1200" dirty="0" smtClean="0">
                <a:latin typeface="Tahoma" pitchFamily="34" charset="0"/>
                <a:ea typeface="Tahoma" pitchFamily="34" charset="0"/>
                <a:cs typeface="Tahoma" pitchFamily="34" charset="0"/>
              </a:rPr>
              <a:t>in regard to </a:t>
            </a:r>
            <a:r>
              <a:rPr lang="en-US" sz="1200" dirty="0" smtClean="0">
                <a:latin typeface="Tahoma" pitchFamily="34" charset="0"/>
                <a:ea typeface="Tahoma" pitchFamily="34" charset="0"/>
                <a:cs typeface="Tahoma" pitchFamily="34" charset="0"/>
              </a:rPr>
              <a:t>absorbing the municipal program </a:t>
            </a:r>
            <a:r>
              <a:rPr lang="en-US" sz="1200" dirty="0" smtClean="0">
                <a:latin typeface="Tahoma" pitchFamily="34" charset="0"/>
                <a:ea typeface="Tahoma" pitchFamily="34" charset="0"/>
                <a:cs typeface="Tahoma" pitchFamily="34" charset="0"/>
              </a:rPr>
              <a:t>director and establishing </a:t>
            </a:r>
            <a:r>
              <a:rPr lang="en-US" sz="1200" dirty="0" smtClean="0">
                <a:latin typeface="Tahoma" pitchFamily="34" charset="0"/>
                <a:ea typeface="Tahoma" pitchFamily="34" charset="0"/>
                <a:cs typeface="Tahoma" pitchFamily="34" charset="0"/>
              </a:rPr>
              <a:t>the frequency of </a:t>
            </a:r>
            <a:r>
              <a:rPr lang="en-US" sz="1200" dirty="0" smtClean="0">
                <a:latin typeface="Tahoma" pitchFamily="34" charset="0"/>
                <a:ea typeface="Tahoma" pitchFamily="34" charset="0"/>
                <a:cs typeface="Tahoma" pitchFamily="34" charset="0"/>
              </a:rPr>
              <a:t>municipal </a:t>
            </a:r>
            <a:r>
              <a:rPr lang="en-US" sz="1200" dirty="0" smtClean="0">
                <a:latin typeface="Tahoma" pitchFamily="34" charset="0"/>
                <a:ea typeface="Tahoma" pitchFamily="34" charset="0"/>
                <a:cs typeface="Tahoma" pitchFamily="34" charset="0"/>
              </a:rPr>
              <a:t>roundtable </a:t>
            </a:r>
            <a:r>
              <a:rPr lang="en-US" sz="1200" dirty="0" smtClean="0">
                <a:latin typeface="Tahoma" pitchFamily="34" charset="0"/>
                <a:ea typeface="Tahoma" pitchFamily="34" charset="0"/>
                <a:cs typeface="Tahoma" pitchFamily="34" charset="0"/>
              </a:rPr>
              <a:t>meetings and </a:t>
            </a:r>
            <a:r>
              <a:rPr lang="en-US" sz="1200" dirty="0" smtClean="0">
                <a:latin typeface="Tahoma" pitchFamily="34" charset="0"/>
                <a:ea typeface="Tahoma" pitchFamily="34" charset="0"/>
                <a:cs typeface="Tahoma" pitchFamily="34" charset="0"/>
              </a:rPr>
              <a:t>reports and meetings with Urban95.</a:t>
            </a:r>
          </a:p>
          <a:p>
            <a:pPr algn="l">
              <a:lnSpc>
                <a:spcPct val="150000"/>
              </a:lnSpc>
              <a:spcAft>
                <a:spcPts val="600"/>
              </a:spcAft>
              <a:buClr>
                <a:srgbClr val="F2D834"/>
              </a:buClr>
            </a:pPr>
            <a:r>
              <a:rPr lang="en-GB" sz="1200" dirty="0" smtClean="0">
                <a:latin typeface="Tahoma" pitchFamily="34" charset="0"/>
                <a:ea typeface="Tahoma" pitchFamily="34" charset="0"/>
                <a:cs typeface="Tahoma" pitchFamily="34" charset="0"/>
              </a:rPr>
              <a:t>Being particularly meticulous </a:t>
            </a:r>
            <a:r>
              <a:rPr lang="en-GB" sz="1200" dirty="0" smtClean="0">
                <a:latin typeface="Tahoma" pitchFamily="34" charset="0"/>
                <a:ea typeface="Tahoma" pitchFamily="34" charset="0"/>
                <a:cs typeface="Tahoma" pitchFamily="34" charset="0"/>
              </a:rPr>
              <a:t>from the start about </a:t>
            </a:r>
            <a:r>
              <a:rPr lang="en-GB" sz="1200" dirty="0" smtClean="0">
                <a:latin typeface="Tahoma" pitchFamily="34" charset="0"/>
                <a:ea typeface="Tahoma" pitchFamily="34" charset="0"/>
                <a:cs typeface="Tahoma" pitchFamily="34" charset="0"/>
              </a:rPr>
              <a:t>establishing work routines </a:t>
            </a:r>
            <a:r>
              <a:rPr lang="en-GB" sz="1200" dirty="0" smtClean="0">
                <a:latin typeface="Tahoma" pitchFamily="34" charset="0"/>
                <a:ea typeface="Tahoma" pitchFamily="34" charset="0"/>
                <a:cs typeface="Tahoma" pitchFamily="34" charset="0"/>
              </a:rPr>
              <a:t>makes it possible to execute </a:t>
            </a:r>
            <a:r>
              <a:rPr lang="en-GB" sz="1200" dirty="0" smtClean="0">
                <a:latin typeface="Tahoma" pitchFamily="34" charset="0"/>
                <a:ea typeface="Tahoma" pitchFamily="34" charset="0"/>
                <a:cs typeface="Tahoma" pitchFamily="34" charset="0"/>
              </a:rPr>
              <a:t>Urban95 activities </a:t>
            </a:r>
            <a:r>
              <a:rPr lang="en-GB" sz="1200" dirty="0" smtClean="0">
                <a:latin typeface="Tahoma" pitchFamily="34" charset="0"/>
                <a:ea typeface="Tahoma" pitchFamily="34" charset="0"/>
                <a:cs typeface="Tahoma" pitchFamily="34" charset="0"/>
              </a:rPr>
              <a:t>faster </a:t>
            </a:r>
            <a:r>
              <a:rPr lang="en-GB" sz="1200" dirty="0" smtClean="0">
                <a:latin typeface="Tahoma" pitchFamily="34" charset="0"/>
                <a:ea typeface="Tahoma" pitchFamily="34" charset="0"/>
                <a:cs typeface="Tahoma" pitchFamily="34" charset="0"/>
              </a:rPr>
              <a:t>and </a:t>
            </a:r>
            <a:r>
              <a:rPr lang="en-GB" sz="1200" dirty="0" smtClean="0">
                <a:latin typeface="Tahoma" pitchFamily="34" charset="0"/>
                <a:ea typeface="Tahoma" pitchFamily="34" charset="0"/>
                <a:cs typeface="Tahoma" pitchFamily="34" charset="0"/>
              </a:rPr>
              <a:t>achieve the </a:t>
            </a:r>
            <a:r>
              <a:rPr lang="en-GB" sz="1200" dirty="0" smtClean="0">
                <a:latin typeface="Tahoma" pitchFamily="34" charset="0"/>
                <a:ea typeface="Tahoma" pitchFamily="34" charset="0"/>
                <a:cs typeface="Tahoma" pitchFamily="34" charset="0"/>
              </a:rPr>
              <a:t>program’s </a:t>
            </a:r>
            <a:r>
              <a:rPr lang="en-GB" sz="1200" dirty="0" smtClean="0">
                <a:latin typeface="Tahoma" pitchFamily="34" charset="0"/>
                <a:ea typeface="Tahoma" pitchFamily="34" charset="0"/>
                <a:cs typeface="Tahoma" pitchFamily="34" charset="0"/>
              </a:rPr>
              <a:t>goals, giving </a:t>
            </a:r>
            <a:r>
              <a:rPr lang="en-GB" sz="1200" dirty="0" smtClean="0">
                <a:latin typeface="Tahoma" pitchFamily="34" charset="0"/>
                <a:ea typeface="Tahoma" pitchFamily="34" charset="0"/>
                <a:cs typeface="Tahoma" pitchFamily="34" charset="0"/>
              </a:rPr>
              <a:t>all those </a:t>
            </a:r>
            <a:r>
              <a:rPr lang="en-GB" sz="1200" dirty="0" smtClean="0">
                <a:latin typeface="Tahoma" pitchFamily="34" charset="0"/>
                <a:ea typeface="Tahoma" pitchFamily="34" charset="0"/>
                <a:cs typeface="Tahoma" pitchFamily="34" charset="0"/>
              </a:rPr>
              <a:t>taking part</a:t>
            </a:r>
            <a:r>
              <a:rPr lang="en-GB" sz="1200" dirty="0" smtClean="0">
                <a:latin typeface="Tahoma" pitchFamily="34" charset="0"/>
                <a:ea typeface="Tahoma" pitchFamily="34" charset="0"/>
                <a:cs typeface="Tahoma" pitchFamily="34" charset="0"/>
              </a:rPr>
              <a:t> </a:t>
            </a:r>
            <a:r>
              <a:rPr lang="en-GB" sz="1200" dirty="0" smtClean="0">
                <a:latin typeface="Tahoma" pitchFamily="34" charset="0"/>
                <a:ea typeface="Tahoma" pitchFamily="34" charset="0"/>
                <a:cs typeface="Tahoma" pitchFamily="34" charset="0"/>
              </a:rPr>
              <a:t>in the effort the experience of success. </a:t>
            </a:r>
            <a:endParaRPr lang="he-IL"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59131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err="1" smtClean="0"/>
              <a:t>Baseling</a:t>
            </a:r>
            <a:r>
              <a:rPr lang="en-US" dirty="0" smtClean="0"/>
              <a:t> Measurement - Residents</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6</a:t>
            </a:fld>
            <a:endParaRPr lang="en-US" sz="1400"/>
          </a:p>
        </p:txBody>
      </p:sp>
      <p:sp>
        <p:nvSpPr>
          <p:cNvPr id="11" name="מלבן 10"/>
          <p:cNvSpPr/>
          <p:nvPr/>
        </p:nvSpPr>
        <p:spPr>
          <a:xfrm>
            <a:off x="609986" y="524594"/>
            <a:ext cx="10985186" cy="1762021"/>
          </a:xfrm>
          <a:prstGeom prst="rect">
            <a:avLst/>
          </a:prstGeom>
          <a:noFill/>
        </p:spPr>
        <p:txBody>
          <a:bodyPr wrap="square" lIns="91440" tIns="45720" rIns="91440" bIns="45720" anchor="t">
            <a:spAutoFit/>
          </a:bodyPr>
          <a:lstStyle/>
          <a:p>
            <a:pPr algn="l">
              <a:lnSpc>
                <a:spcPct val="150000"/>
              </a:lnSpc>
              <a:spcAft>
                <a:spcPts val="600"/>
              </a:spcAft>
              <a:buClr>
                <a:srgbClr val="F2D834"/>
              </a:buClr>
            </a:pPr>
            <a:r>
              <a:rPr lang="en-US" sz="1400" b="1" dirty="0" smtClean="0">
                <a:solidFill>
                  <a:srgbClr val="4A78A6"/>
                </a:solidFill>
                <a:latin typeface="Tahoma"/>
                <a:ea typeface="Tahoma"/>
                <a:cs typeface="Tahoma"/>
              </a:rPr>
              <a:t>Baseline measurement in the municipality among parents of children aged 0-6</a:t>
            </a:r>
            <a:endParaRPr lang="he-IL" sz="1400" b="1" dirty="0">
              <a:solidFill>
                <a:srgbClr val="4A78A6"/>
              </a:solidFill>
              <a:latin typeface="Tahoma"/>
              <a:ea typeface="Tahoma"/>
              <a:cs typeface="Tahoma"/>
            </a:endParaRPr>
          </a:p>
          <a:p>
            <a:pPr algn="l">
              <a:lnSpc>
                <a:spcPct val="150000"/>
              </a:lnSpc>
              <a:spcAft>
                <a:spcPts val="600"/>
              </a:spcAft>
              <a:buClr>
                <a:srgbClr val="F2D834"/>
              </a:buClr>
            </a:pPr>
            <a:r>
              <a:rPr lang="en-US" sz="1100" dirty="0" smtClean="0">
                <a:latin typeface="Tahoma"/>
                <a:ea typeface="Tahoma"/>
                <a:cs typeface="Tahoma"/>
              </a:rPr>
              <a:t>The </a:t>
            </a:r>
            <a:r>
              <a:rPr lang="en-US" sz="1100" dirty="0" smtClean="0">
                <a:latin typeface="Tahoma"/>
                <a:ea typeface="Tahoma"/>
                <a:cs typeface="Tahoma"/>
              </a:rPr>
              <a:t>program’s </a:t>
            </a:r>
            <a:r>
              <a:rPr lang="en-US" sz="1100" dirty="0" smtClean="0">
                <a:latin typeface="Tahoma"/>
                <a:ea typeface="Tahoma"/>
                <a:cs typeface="Tahoma"/>
              </a:rPr>
              <a:t>initial actions vis-à-vis the residents </a:t>
            </a:r>
            <a:r>
              <a:rPr lang="en-US" sz="1100" dirty="0" smtClean="0">
                <a:latin typeface="Tahoma"/>
                <a:ea typeface="Tahoma"/>
                <a:cs typeface="Tahoma"/>
              </a:rPr>
              <a:t>involve developing </a:t>
            </a:r>
            <a:r>
              <a:rPr lang="en-US" sz="1100" dirty="0" smtClean="0">
                <a:latin typeface="Tahoma"/>
                <a:ea typeface="Tahoma"/>
                <a:cs typeface="Tahoma"/>
              </a:rPr>
              <a:t>a survey to map needs and viewpoints </a:t>
            </a:r>
            <a:r>
              <a:rPr lang="en-US" sz="1100" dirty="0" smtClean="0">
                <a:latin typeface="Tahoma"/>
                <a:ea typeface="Tahoma"/>
                <a:cs typeface="Tahoma"/>
              </a:rPr>
              <a:t>of parents </a:t>
            </a:r>
            <a:r>
              <a:rPr lang="en-US" sz="1100" dirty="0" smtClean="0">
                <a:latin typeface="Tahoma"/>
                <a:ea typeface="Tahoma"/>
                <a:cs typeface="Tahoma"/>
              </a:rPr>
              <a:t>of children aged 0-6 who are residents of the municipality, followed by focus groups </a:t>
            </a:r>
            <a:r>
              <a:rPr lang="en-US" sz="1100" dirty="0" smtClean="0">
                <a:latin typeface="Tahoma"/>
                <a:ea typeface="Tahoma"/>
                <a:cs typeface="Tahoma"/>
              </a:rPr>
              <a:t>held with </a:t>
            </a:r>
            <a:r>
              <a:rPr lang="en-US" sz="1100" dirty="0" smtClean="0">
                <a:latin typeface="Tahoma"/>
                <a:ea typeface="Tahoma"/>
                <a:cs typeface="Tahoma"/>
              </a:rPr>
              <a:t>parents to gain more </a:t>
            </a:r>
            <a:r>
              <a:rPr lang="en-US" sz="1100" dirty="0" smtClean="0">
                <a:latin typeface="Tahoma"/>
                <a:ea typeface="Tahoma"/>
                <a:cs typeface="Tahoma"/>
              </a:rPr>
              <a:t>in-depth and complete </a:t>
            </a:r>
            <a:r>
              <a:rPr lang="en-US" sz="1100" dirty="0" smtClean="0">
                <a:latin typeface="Tahoma"/>
                <a:ea typeface="Tahoma"/>
                <a:cs typeface="Tahoma"/>
              </a:rPr>
              <a:t>findings. </a:t>
            </a:r>
            <a:r>
              <a:rPr lang="en-US" sz="1100" dirty="0">
                <a:latin typeface="Tahoma"/>
                <a:ea typeface="Tahoma"/>
                <a:cs typeface="Tahoma"/>
              </a:rPr>
              <a:t/>
            </a:r>
            <a:br>
              <a:rPr lang="en-US" sz="1100" dirty="0">
                <a:latin typeface="Tahoma"/>
                <a:ea typeface="Tahoma"/>
                <a:cs typeface="Tahoma"/>
              </a:rPr>
            </a:br>
            <a:r>
              <a:rPr lang="en-US" sz="1100" dirty="0" smtClean="0">
                <a:latin typeface="Tahoma"/>
                <a:ea typeface="Tahoma"/>
                <a:cs typeface="Tahoma"/>
              </a:rPr>
              <a:t>These findings are used when deciding which projects should be done as part of the program and as a point for comparison, in order to learn about changes in parents’ viewpoints over the course of the program’s activity in the municipality. </a:t>
            </a:r>
            <a:r>
              <a:rPr lang="en-US" sz="1100" dirty="0" smtClean="0">
                <a:latin typeface="Tahoma"/>
                <a:ea typeface="Tahoma"/>
                <a:cs typeface="Tahoma"/>
              </a:rPr>
              <a:t>This </a:t>
            </a:r>
            <a:r>
              <a:rPr lang="en-US" sz="1100" dirty="0" smtClean="0">
                <a:latin typeface="Tahoma"/>
                <a:ea typeface="Tahoma"/>
                <a:cs typeface="Tahoma"/>
              </a:rPr>
              <a:t>comprehensive survey </a:t>
            </a:r>
            <a:r>
              <a:rPr lang="en-US" sz="1100" dirty="0" smtClean="0">
                <a:latin typeface="Tahoma"/>
                <a:ea typeface="Tahoma"/>
                <a:cs typeface="Tahoma"/>
              </a:rPr>
              <a:t>can also serve </a:t>
            </a:r>
            <a:r>
              <a:rPr lang="en-US" sz="1100" dirty="0" smtClean="0">
                <a:latin typeface="Tahoma"/>
                <a:ea typeface="Tahoma"/>
                <a:cs typeface="Tahoma"/>
              </a:rPr>
              <a:t>the municipality in examining central </a:t>
            </a:r>
            <a:r>
              <a:rPr lang="en-US" sz="1100" dirty="0" smtClean="0">
                <a:latin typeface="Tahoma"/>
                <a:ea typeface="Tahoma"/>
                <a:cs typeface="Tahoma"/>
              </a:rPr>
              <a:t>issues </a:t>
            </a:r>
            <a:r>
              <a:rPr lang="en-US" sz="1100" dirty="0" smtClean="0">
                <a:latin typeface="Tahoma"/>
                <a:ea typeface="Tahoma"/>
                <a:cs typeface="Tahoma"/>
              </a:rPr>
              <a:t>regarding </a:t>
            </a:r>
            <a:r>
              <a:rPr lang="en-US" sz="1100" dirty="0" smtClean="0">
                <a:latin typeface="Tahoma"/>
                <a:ea typeface="Tahoma"/>
                <a:cs typeface="Tahoma"/>
              </a:rPr>
              <a:t>residents</a:t>
            </a:r>
            <a:r>
              <a:rPr lang="en-US" sz="1100" dirty="0" smtClean="0">
                <a:latin typeface="Tahoma"/>
                <a:ea typeface="Tahoma"/>
                <a:cs typeface="Tahoma"/>
              </a:rPr>
              <a:t>’ experience of living in the city.</a:t>
            </a:r>
            <a:endParaRPr lang="he-IL" sz="1100" dirty="0">
              <a:latin typeface="Tahoma"/>
              <a:ea typeface="Tahoma"/>
              <a:cs typeface="Tahoma"/>
            </a:endParaRPr>
          </a:p>
        </p:txBody>
      </p:sp>
      <p:sp>
        <p:nvSpPr>
          <p:cNvPr id="8" name="מלבן 7">
            <a:extLst>
              <a:ext uri="{FF2B5EF4-FFF2-40B4-BE49-F238E27FC236}">
                <a16:creationId xmlns:a16="http://schemas.microsoft.com/office/drawing/2014/main" xmlns="" id="{24C63378-3DB9-4B50-B0D8-3B2931D58915}"/>
              </a:ext>
            </a:extLst>
          </p:cNvPr>
          <p:cNvSpPr/>
          <p:nvPr/>
        </p:nvSpPr>
        <p:spPr>
          <a:xfrm>
            <a:off x="5415379" y="2411099"/>
            <a:ext cx="5477522" cy="3416320"/>
          </a:xfrm>
          <a:prstGeom prst="rect">
            <a:avLst/>
          </a:prstGeom>
          <a:solidFill>
            <a:schemeClr val="bg2"/>
          </a:solidFill>
        </p:spPr>
        <p:txBody>
          <a:bodyPr wrap="square">
            <a:spAutoFit/>
          </a:bodyPr>
          <a:lstStyle/>
          <a:p>
            <a:pPr algn="l">
              <a:lnSpc>
                <a:spcPct val="150000"/>
              </a:lnSpc>
              <a:buClr>
                <a:srgbClr val="F2D834"/>
              </a:buClr>
            </a:pPr>
            <a:r>
              <a:rPr lang="en-US" sz="1200" b="1" dirty="0" smtClean="0">
                <a:latin typeface="Tahoma" pitchFamily="34" charset="0"/>
                <a:ea typeface="Tahoma" pitchFamily="34" charset="0"/>
                <a:cs typeface="Tahoma" pitchFamily="34" charset="0"/>
              </a:rPr>
              <a:t>Obtaining a </a:t>
            </a:r>
            <a:r>
              <a:rPr lang="en-US" sz="1200" b="1" dirty="0" smtClean="0">
                <a:latin typeface="Tahoma" pitchFamily="34" charset="0"/>
                <a:ea typeface="Tahoma" pitchFamily="34" charset="0"/>
                <a:cs typeface="Tahoma" pitchFamily="34" charset="0"/>
              </a:rPr>
              <a:t>respondent list from the municipality </a:t>
            </a:r>
            <a:endParaRPr lang="he-IL" sz="1200" b="1" dirty="0">
              <a:latin typeface="Tahoma" pitchFamily="34" charset="0"/>
              <a:ea typeface="Tahoma" pitchFamily="34" charset="0"/>
              <a:cs typeface="Tahoma" pitchFamily="34" charset="0"/>
            </a:endParaRPr>
          </a:p>
          <a:p>
            <a:pPr algn="l">
              <a:lnSpc>
                <a:spcPct val="150000"/>
              </a:lnSpc>
              <a:buClr>
                <a:srgbClr val="F2D834"/>
              </a:buClr>
            </a:pPr>
            <a:r>
              <a:rPr lang="en-US" sz="1100" dirty="0" smtClean="0">
                <a:latin typeface="Tahoma" pitchFamily="34" charset="0"/>
                <a:ea typeface="Tahoma" pitchFamily="34" charset="0"/>
                <a:cs typeface="Tahoma" pitchFamily="34" charset="0"/>
              </a:rPr>
              <a:t>Conducting the survey requires a list of respondents who are residents of the municipality and are parents of children aged 0-6. In some cases, this list can be </a:t>
            </a:r>
            <a:r>
              <a:rPr lang="en-US" sz="1100" dirty="0" smtClean="0">
                <a:latin typeface="Tahoma" pitchFamily="34" charset="0"/>
                <a:ea typeface="Tahoma" pitchFamily="34" charset="0"/>
                <a:cs typeface="Tahoma" pitchFamily="34" charset="0"/>
              </a:rPr>
              <a:t>acquired from </a:t>
            </a:r>
            <a:r>
              <a:rPr lang="en-US" sz="1100" dirty="0" smtClean="0">
                <a:latin typeface="Tahoma" pitchFamily="34" charset="0"/>
                <a:ea typeface="Tahoma" pitchFamily="34" charset="0"/>
                <a:cs typeface="Tahoma" pitchFamily="34" charset="0"/>
              </a:rPr>
              <a:t>survey companies. However, this is not always a possibility. It is often possible to get a list of respondents from the municipality, but this requires </a:t>
            </a:r>
            <a:r>
              <a:rPr lang="en-US" sz="1100" dirty="0" smtClean="0">
                <a:latin typeface="Tahoma" pitchFamily="34" charset="0"/>
                <a:ea typeface="Tahoma" pitchFamily="34" charset="0"/>
                <a:cs typeface="Tahoma" pitchFamily="34" charset="0"/>
              </a:rPr>
              <a:t>the municipality’s cooperation and getting stakeholders on-board. </a:t>
            </a:r>
            <a:r>
              <a:rPr lang="en-US" sz="1100" dirty="0" smtClean="0">
                <a:latin typeface="Tahoma" pitchFamily="34" charset="0"/>
                <a:ea typeface="Tahoma" pitchFamily="34" charset="0"/>
                <a:cs typeface="Tahoma" pitchFamily="34" charset="0"/>
              </a:rPr>
              <a:t>We recommend presenting findings from parallel surveys conducted in different municipalities and demonstrating how these are used to optimize decision making, in order to encourage on-boarding and corporation among the relevant bodies. In addition, even when the municipality cooperates, the process </a:t>
            </a:r>
            <a:r>
              <a:rPr lang="en-US" sz="1100" dirty="0" smtClean="0">
                <a:latin typeface="Tahoma" pitchFamily="34" charset="0"/>
                <a:ea typeface="Tahoma" pitchFamily="34" charset="0"/>
                <a:cs typeface="Tahoma" pitchFamily="34" charset="0"/>
              </a:rPr>
              <a:t>for obtaining </a:t>
            </a:r>
            <a:r>
              <a:rPr lang="en-US" sz="1100" dirty="0" smtClean="0">
                <a:latin typeface="Tahoma" pitchFamily="34" charset="0"/>
                <a:ea typeface="Tahoma" pitchFamily="34" charset="0"/>
                <a:cs typeface="Tahoma" pitchFamily="34" charset="0"/>
              </a:rPr>
              <a:t>lists involves a lot of </a:t>
            </a:r>
            <a:r>
              <a:rPr lang="en-US" sz="1100" dirty="0" smtClean="0">
                <a:latin typeface="Tahoma" pitchFamily="34" charset="0"/>
                <a:ea typeface="Tahoma" pitchFamily="34" charset="0"/>
                <a:cs typeface="Tahoma" pitchFamily="34" charset="0"/>
              </a:rPr>
              <a:t>bureaucracy </a:t>
            </a:r>
            <a:r>
              <a:rPr lang="en-US" sz="1100" dirty="0" smtClean="0">
                <a:latin typeface="Tahoma" pitchFamily="34" charset="0"/>
                <a:ea typeface="Tahoma" pitchFamily="34" charset="0"/>
                <a:cs typeface="Tahoma" pitchFamily="34" charset="0"/>
              </a:rPr>
              <a:t>due to privacy issues. </a:t>
            </a:r>
            <a:r>
              <a:rPr lang="en-US" sz="1100" dirty="0" smtClean="0">
                <a:latin typeface="Tahoma" pitchFamily="34" charset="0"/>
                <a:ea typeface="Tahoma" pitchFamily="34" charset="0"/>
                <a:cs typeface="Tahoma" pitchFamily="34" charset="0"/>
              </a:rPr>
              <a:t>It </a:t>
            </a:r>
            <a:r>
              <a:rPr lang="en-US" sz="1100" dirty="0" smtClean="0">
                <a:latin typeface="Tahoma" pitchFamily="34" charset="0"/>
                <a:ea typeface="Tahoma" pitchFamily="34" charset="0"/>
                <a:cs typeface="Tahoma" pitchFamily="34" charset="0"/>
              </a:rPr>
              <a:t>takes a considerable amount of time to deal </a:t>
            </a:r>
            <a:r>
              <a:rPr lang="en-US" sz="1100" dirty="0" smtClean="0">
                <a:latin typeface="Tahoma" pitchFamily="34" charset="0"/>
                <a:ea typeface="Tahoma" pitchFamily="34" charset="0"/>
                <a:cs typeface="Tahoma" pitchFamily="34" charset="0"/>
              </a:rPr>
              <a:t>with this, which could </a:t>
            </a:r>
            <a:r>
              <a:rPr lang="en-US" sz="1100" dirty="0" smtClean="0">
                <a:latin typeface="Tahoma" pitchFamily="34" charset="0"/>
                <a:ea typeface="Tahoma" pitchFamily="34" charset="0"/>
                <a:cs typeface="Tahoma" pitchFamily="34" charset="0"/>
              </a:rPr>
              <a:t>delay the survey. To avoid this, we recommend requesting </a:t>
            </a:r>
            <a:r>
              <a:rPr lang="en-US" sz="1100" dirty="0" smtClean="0">
                <a:latin typeface="Tahoma" pitchFamily="34" charset="0"/>
                <a:ea typeface="Tahoma" pitchFamily="34" charset="0"/>
                <a:cs typeface="Tahoma" pitchFamily="34" charset="0"/>
              </a:rPr>
              <a:t>a </a:t>
            </a:r>
            <a:r>
              <a:rPr lang="en-US" sz="1100" dirty="0" smtClean="0">
                <a:latin typeface="Tahoma" pitchFamily="34" charset="0"/>
                <a:ea typeface="Tahoma" pitchFamily="34" charset="0"/>
                <a:cs typeface="Tahoma" pitchFamily="34" charset="0"/>
              </a:rPr>
              <a:t>respondent list at the early stages of joining Urban95.</a:t>
            </a:r>
            <a:endParaRPr lang="he-IL" sz="1100" dirty="0">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xmlns="" id="{87BA51A3-3594-4C0A-99B5-5E2C9137146C}"/>
              </a:ext>
            </a:extLst>
          </p:cNvPr>
          <p:cNvSpPr/>
          <p:nvPr/>
        </p:nvSpPr>
        <p:spPr>
          <a:xfrm>
            <a:off x="829982" y="2411099"/>
            <a:ext cx="3884062" cy="2654573"/>
          </a:xfrm>
          <a:prstGeom prst="rect">
            <a:avLst/>
          </a:prstGeom>
          <a:solidFill>
            <a:schemeClr val="bg2"/>
          </a:solidFill>
        </p:spPr>
        <p:txBody>
          <a:bodyPr wrap="square">
            <a:spAutoFit/>
          </a:bodyPr>
          <a:lstStyle/>
          <a:p>
            <a:pPr algn="l">
              <a:lnSpc>
                <a:spcPct val="150000"/>
              </a:lnSpc>
              <a:buClr>
                <a:srgbClr val="F2D834"/>
              </a:buClr>
            </a:pPr>
            <a:r>
              <a:rPr lang="en-US" sz="1200" b="1" dirty="0" smtClean="0">
                <a:latin typeface="Tahoma" pitchFamily="34" charset="0"/>
                <a:ea typeface="Tahoma" pitchFamily="34" charset="0"/>
                <a:cs typeface="Tahoma" pitchFamily="34" charset="0"/>
              </a:rPr>
              <a:t>Distributing the survey</a:t>
            </a:r>
            <a:endParaRPr lang="he-IL" sz="1200" b="1" dirty="0">
              <a:latin typeface="Tahoma" pitchFamily="34" charset="0"/>
              <a:ea typeface="Tahoma" pitchFamily="34" charset="0"/>
              <a:cs typeface="Tahoma" pitchFamily="34" charset="0"/>
            </a:endParaRPr>
          </a:p>
          <a:p>
            <a:pPr algn="l">
              <a:lnSpc>
                <a:spcPct val="150000"/>
              </a:lnSpc>
              <a:buClr>
                <a:srgbClr val="F2D834"/>
              </a:buClr>
            </a:pPr>
            <a:r>
              <a:rPr lang="en-US" sz="1100" dirty="0" smtClean="0">
                <a:latin typeface="Tahoma" pitchFamily="34" charset="0"/>
                <a:ea typeface="Tahoma" pitchFamily="34" charset="0"/>
                <a:cs typeface="Tahoma" pitchFamily="34" charset="0"/>
              </a:rPr>
              <a:t>The </a:t>
            </a:r>
            <a:r>
              <a:rPr lang="en-US" sz="1100" dirty="0" smtClean="0">
                <a:latin typeface="Tahoma" pitchFamily="34" charset="0"/>
                <a:ea typeface="Tahoma" pitchFamily="34" charset="0"/>
                <a:cs typeface="Tahoma" pitchFamily="34" charset="0"/>
              </a:rPr>
              <a:t>survey is conduced by phone. This must be taken into account, as </a:t>
            </a:r>
            <a:r>
              <a:rPr lang="en-US" sz="1100" dirty="0" smtClean="0">
                <a:latin typeface="Tahoma" pitchFamily="34" charset="0"/>
                <a:ea typeface="Tahoma" pitchFamily="34" charset="0"/>
                <a:cs typeface="Tahoma" pitchFamily="34" charset="0"/>
              </a:rPr>
              <a:t>the </a:t>
            </a:r>
            <a:r>
              <a:rPr lang="en-US" sz="1100" dirty="0" smtClean="0">
                <a:latin typeface="Tahoma" pitchFamily="34" charset="0"/>
                <a:ea typeface="Tahoma" pitchFamily="34" charset="0"/>
                <a:cs typeface="Tahoma" pitchFamily="34" charset="0"/>
              </a:rPr>
              <a:t>survey </a:t>
            </a:r>
            <a:r>
              <a:rPr lang="en-US" sz="1100" dirty="0" smtClean="0">
                <a:latin typeface="Tahoma" pitchFamily="34" charset="0"/>
                <a:ea typeface="Tahoma" pitchFamily="34" charset="0"/>
                <a:cs typeface="Tahoma" pitchFamily="34" charset="0"/>
              </a:rPr>
              <a:t>is conducted among a </a:t>
            </a:r>
            <a:r>
              <a:rPr lang="en-US" sz="1100" dirty="0" smtClean="0">
                <a:latin typeface="Tahoma" pitchFamily="34" charset="0"/>
                <a:ea typeface="Tahoma" pitchFamily="34" charset="0"/>
                <a:cs typeface="Tahoma" pitchFamily="34" charset="0"/>
              </a:rPr>
              <a:t>closed and specific sample </a:t>
            </a:r>
            <a:r>
              <a:rPr lang="en-US" sz="1100" dirty="0" smtClean="0">
                <a:latin typeface="Tahoma" pitchFamily="34" charset="0"/>
                <a:ea typeface="Tahoma" pitchFamily="34" charset="0"/>
                <a:cs typeface="Tahoma" pitchFamily="34" charset="0"/>
              </a:rPr>
              <a:t>of parents of young children living in a specific city, and this requires screening that city’s population to reach appropriate respondents. </a:t>
            </a:r>
          </a:p>
          <a:p>
            <a:pPr algn="l">
              <a:lnSpc>
                <a:spcPct val="150000"/>
              </a:lnSpc>
              <a:buClr>
                <a:srgbClr val="F2D834"/>
              </a:buClr>
            </a:pPr>
            <a:r>
              <a:rPr lang="en-US" sz="1100" dirty="0" smtClean="0">
                <a:latin typeface="Tahoma" pitchFamily="34" charset="0"/>
                <a:ea typeface="Tahoma" pitchFamily="34" charset="0"/>
                <a:cs typeface="Tahoma" pitchFamily="34" charset="0"/>
              </a:rPr>
              <a:t>This </a:t>
            </a:r>
            <a:r>
              <a:rPr lang="en-US" sz="1100" dirty="0" smtClean="0">
                <a:latin typeface="Tahoma" pitchFamily="34" charset="0"/>
                <a:ea typeface="Tahoma" pitchFamily="34" charset="0"/>
                <a:cs typeface="Tahoma" pitchFamily="34" charset="0"/>
              </a:rPr>
              <a:t>type of survey generally costs more than an online survey. The respondent list does not include email addresses, so online distribution is not possible; also, internet use is low among the ultra-Orthodox population.</a:t>
            </a:r>
            <a:endParaRPr lang="he-IL" sz="11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106230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smtClean="0"/>
              <a:t>Executing Urban95 Interventions in the Municipality</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7</a:t>
            </a:fld>
            <a:endParaRPr lang="en-US" sz="1400"/>
          </a:p>
        </p:txBody>
      </p:sp>
      <p:sp>
        <p:nvSpPr>
          <p:cNvPr id="11" name="מלבן 10"/>
          <p:cNvSpPr/>
          <p:nvPr/>
        </p:nvSpPr>
        <p:spPr>
          <a:xfrm>
            <a:off x="584792" y="627038"/>
            <a:ext cx="11010578" cy="1000274"/>
          </a:xfrm>
          <a:prstGeom prst="rect">
            <a:avLst/>
          </a:prstGeom>
          <a:noFill/>
        </p:spPr>
        <p:txBody>
          <a:bodyPr wrap="square" lIns="91440" tIns="45720" rIns="91440" bIns="45720" anchor="t">
            <a:spAutoFit/>
          </a:bodyPr>
          <a:lstStyle/>
          <a:p>
            <a:pPr>
              <a:lnSpc>
                <a:spcPct val="150000"/>
              </a:lnSpc>
              <a:spcAft>
                <a:spcPts val="600"/>
              </a:spcAft>
              <a:buClr>
                <a:srgbClr val="F2D834"/>
              </a:buClr>
            </a:pPr>
            <a:r>
              <a:rPr lang="en-US" sz="1400" b="1" dirty="0" smtClean="0">
                <a:solidFill>
                  <a:srgbClr val="4A78A6"/>
                </a:solidFill>
                <a:latin typeface="Tahoma"/>
                <a:ea typeface="Tahoma"/>
                <a:cs typeface="Tahoma"/>
              </a:rPr>
              <a:t>Launching </a:t>
            </a:r>
            <a:r>
              <a:rPr lang="en-US" sz="1400" b="1" dirty="0" smtClean="0">
                <a:solidFill>
                  <a:srgbClr val="4A78A6"/>
                </a:solidFill>
                <a:latin typeface="Tahoma"/>
                <a:ea typeface="Tahoma"/>
                <a:cs typeface="Tahoma"/>
              </a:rPr>
              <a:t>the program among the residents of the municipality </a:t>
            </a:r>
            <a:r>
              <a:rPr lang="en-US" sz="1400" b="1" dirty="0">
                <a:solidFill>
                  <a:srgbClr val="4A78A6"/>
                </a:solidFill>
                <a:latin typeface="Tahoma"/>
                <a:ea typeface="Tahoma"/>
                <a:cs typeface="Tahoma"/>
              </a:rPr>
              <a:t>–</a:t>
            </a:r>
            <a:r>
              <a:rPr lang="en-US" sz="1400" b="1" dirty="0" smtClean="0">
                <a:solidFill>
                  <a:srgbClr val="4A78A6"/>
                </a:solidFill>
                <a:latin typeface="Tahoma"/>
                <a:ea typeface="Tahoma"/>
                <a:cs typeface="Tahoma"/>
              </a:rPr>
              <a:t>permanent/temporary/event model</a:t>
            </a:r>
            <a:endParaRPr lang="he-IL" sz="1400" b="1" dirty="0">
              <a:solidFill>
                <a:srgbClr val="4A78A6"/>
              </a:solidFill>
              <a:latin typeface="Tahoma"/>
              <a:ea typeface="Tahoma"/>
              <a:cs typeface="Tahoma"/>
            </a:endParaRPr>
          </a:p>
          <a:p>
            <a:pPr algn="l">
              <a:lnSpc>
                <a:spcPct val="150000"/>
              </a:lnSpc>
              <a:spcAft>
                <a:spcPts val="600"/>
              </a:spcAft>
              <a:buClr>
                <a:srgbClr val="F2D834"/>
              </a:buClr>
            </a:pPr>
            <a:r>
              <a:rPr lang="en-US" sz="1100" dirty="0" smtClean="0">
                <a:latin typeface="Tahoma"/>
                <a:ea typeface="Tahoma"/>
                <a:cs typeface="Tahoma"/>
              </a:rPr>
              <a:t>The </a:t>
            </a:r>
            <a:r>
              <a:rPr lang="en-US" sz="1100" dirty="0" smtClean="0">
                <a:latin typeface="Tahoma"/>
                <a:ea typeface="Tahoma"/>
                <a:cs typeface="Tahoma"/>
              </a:rPr>
              <a:t>program can be launched in </a:t>
            </a:r>
            <a:r>
              <a:rPr lang="en-US" sz="1100" dirty="0" smtClean="0">
                <a:latin typeface="Tahoma"/>
                <a:ea typeface="Tahoma"/>
                <a:cs typeface="Tahoma"/>
              </a:rPr>
              <a:t>several ways. In most </a:t>
            </a:r>
            <a:r>
              <a:rPr lang="en-US" sz="1100" dirty="0" smtClean="0">
                <a:latin typeface="Tahoma"/>
                <a:ea typeface="Tahoma"/>
                <a:cs typeface="Tahoma"/>
              </a:rPr>
              <a:t>cases, </a:t>
            </a:r>
            <a:r>
              <a:rPr lang="en-US" sz="1100" dirty="0" smtClean="0">
                <a:latin typeface="Tahoma"/>
                <a:ea typeface="Tahoma"/>
                <a:cs typeface="Tahoma"/>
              </a:rPr>
              <a:t>there </a:t>
            </a:r>
            <a:r>
              <a:rPr lang="en-US" sz="1100" dirty="0" smtClean="0">
                <a:latin typeface="Tahoma"/>
                <a:ea typeface="Tahoma"/>
                <a:cs typeface="Tahoma"/>
              </a:rPr>
              <a:t>is </a:t>
            </a:r>
            <a:r>
              <a:rPr lang="en-US" sz="1100" dirty="0" smtClean="0">
                <a:latin typeface="Tahoma"/>
                <a:ea typeface="Tahoma"/>
                <a:cs typeface="Tahoma"/>
              </a:rPr>
              <a:t>a peak event to mark the </a:t>
            </a:r>
            <a:r>
              <a:rPr lang="en-US" sz="1100" dirty="0" smtClean="0">
                <a:latin typeface="Tahoma"/>
                <a:ea typeface="Tahoma"/>
                <a:cs typeface="Tahoma"/>
              </a:rPr>
              <a:t>launch, </a:t>
            </a:r>
            <a:r>
              <a:rPr lang="en-US" sz="1100" dirty="0" smtClean="0">
                <a:latin typeface="Tahoma"/>
                <a:ea typeface="Tahoma"/>
                <a:cs typeface="Tahoma"/>
              </a:rPr>
              <a:t>and the event itself creates ripples and allows several </a:t>
            </a:r>
            <a:r>
              <a:rPr lang="en-US" sz="1100" dirty="0" smtClean="0">
                <a:latin typeface="Tahoma"/>
                <a:ea typeface="Tahoma"/>
                <a:cs typeface="Tahoma"/>
              </a:rPr>
              <a:t>possible directions to be examined </a:t>
            </a:r>
            <a:r>
              <a:rPr lang="en-US" sz="1100" dirty="0" smtClean="0">
                <a:latin typeface="Tahoma"/>
                <a:ea typeface="Tahoma"/>
                <a:cs typeface="Tahoma"/>
              </a:rPr>
              <a:t>(pilots); </a:t>
            </a:r>
            <a:r>
              <a:rPr lang="en-US" sz="1100" dirty="0" smtClean="0">
                <a:latin typeface="Tahoma"/>
                <a:ea typeface="Tahoma"/>
                <a:cs typeface="Tahoma"/>
              </a:rPr>
              <a:t>the event does </a:t>
            </a:r>
            <a:r>
              <a:rPr lang="en-US" sz="1100" dirty="0" smtClean="0">
                <a:latin typeface="Tahoma"/>
                <a:ea typeface="Tahoma"/>
                <a:cs typeface="Tahoma"/>
              </a:rPr>
              <a:t>not stand on its own. Follow-up </a:t>
            </a:r>
            <a:r>
              <a:rPr lang="en-US" sz="1100" dirty="0" smtClean="0">
                <a:latin typeface="Tahoma"/>
                <a:ea typeface="Tahoma"/>
                <a:cs typeface="Tahoma"/>
              </a:rPr>
              <a:t>interventions </a:t>
            </a:r>
            <a:r>
              <a:rPr lang="en-US" sz="1100" dirty="0" smtClean="0">
                <a:latin typeface="Tahoma"/>
                <a:ea typeface="Tahoma"/>
                <a:cs typeface="Tahoma"/>
              </a:rPr>
              <a:t>in the municipality can be temporary and/or permanent.</a:t>
            </a:r>
            <a:endParaRPr lang="he-IL" sz="1100" dirty="0">
              <a:latin typeface="Tahoma"/>
              <a:ea typeface="Tahoma"/>
              <a:cs typeface="Tahoma"/>
            </a:endParaRPr>
          </a:p>
        </p:txBody>
      </p:sp>
      <p:sp>
        <p:nvSpPr>
          <p:cNvPr id="9" name="מלבן 8">
            <a:extLst>
              <a:ext uri="{FF2B5EF4-FFF2-40B4-BE49-F238E27FC236}">
                <a16:creationId xmlns:a16="http://schemas.microsoft.com/office/drawing/2014/main" xmlns="" id="{87085914-7816-4912-9FC0-8F08EE757ACC}"/>
              </a:ext>
            </a:extLst>
          </p:cNvPr>
          <p:cNvSpPr/>
          <p:nvPr/>
        </p:nvSpPr>
        <p:spPr>
          <a:xfrm>
            <a:off x="7917365" y="1811150"/>
            <a:ext cx="3678003" cy="5078313"/>
          </a:xfrm>
          <a:prstGeom prst="rect">
            <a:avLst/>
          </a:prstGeom>
          <a:solidFill>
            <a:schemeClr val="bg2"/>
          </a:solidFill>
        </p:spPr>
        <p:txBody>
          <a:bodyPr wrap="square">
            <a:spAutoFit/>
          </a:bodyPr>
          <a:lstStyle/>
          <a:p>
            <a:pPr algn="l">
              <a:lnSpc>
                <a:spcPct val="150000"/>
              </a:lnSpc>
              <a:buClr>
                <a:srgbClr val="F2D834"/>
              </a:buClr>
            </a:pPr>
            <a:r>
              <a:rPr lang="en-US" sz="1200" b="1" dirty="0" smtClean="0">
                <a:solidFill>
                  <a:srgbClr val="4A78A6"/>
                </a:solidFill>
                <a:latin typeface="Tahoma" pitchFamily="34" charset="0"/>
                <a:ea typeface="Tahoma" pitchFamily="34" charset="0"/>
                <a:cs typeface="Tahoma" pitchFamily="34" charset="0"/>
              </a:rPr>
              <a:t>Event</a:t>
            </a:r>
            <a:endParaRPr lang="he-IL" sz="1200" dirty="0">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A peak even to gain quick wins/low hanging fruit when entering a new municipality. The event creates high visibility and anticipation for future events of the same magnitude (honey trap). This is a major tool for </a:t>
            </a:r>
            <a:r>
              <a:rPr lang="en-US" sz="1200" dirty="0" smtClean="0">
                <a:latin typeface="Tahoma" pitchFamily="34" charset="0"/>
                <a:ea typeface="Tahoma" pitchFamily="34" charset="0"/>
                <a:cs typeface="Tahoma" pitchFamily="34" charset="0"/>
              </a:rPr>
              <a:t>launching the </a:t>
            </a:r>
            <a:r>
              <a:rPr lang="en-US" sz="1200" dirty="0" smtClean="0">
                <a:latin typeface="Tahoma" pitchFamily="34" charset="0"/>
                <a:ea typeface="Tahoma" pitchFamily="34" charset="0"/>
                <a:cs typeface="Tahoma" pitchFamily="34" charset="0"/>
              </a:rPr>
              <a:t>program (as a one-time event) or after some time, to </a:t>
            </a:r>
            <a:r>
              <a:rPr lang="en-US" sz="1200" dirty="0" smtClean="0">
                <a:latin typeface="Tahoma" pitchFamily="34" charset="0"/>
                <a:ea typeface="Tahoma" pitchFamily="34" charset="0"/>
                <a:cs typeface="Tahoma" pitchFamily="34" charset="0"/>
              </a:rPr>
              <a:t>demonstrate the </a:t>
            </a:r>
            <a:r>
              <a:rPr lang="en-US" sz="1200" dirty="0" smtClean="0">
                <a:latin typeface="Tahoma" pitchFamily="34" charset="0"/>
                <a:ea typeface="Tahoma" pitchFamily="34" charset="0"/>
                <a:cs typeface="Tahoma" pitchFamily="34" charset="0"/>
              </a:rPr>
              <a:t>program’s capabilities </a:t>
            </a:r>
            <a:r>
              <a:rPr lang="en-US" sz="1200" dirty="0" smtClean="0">
                <a:latin typeface="Tahoma" pitchFamily="34" charset="0"/>
                <a:ea typeface="Tahoma" pitchFamily="34" charset="0"/>
                <a:cs typeface="Tahoma" pitchFamily="34" charset="0"/>
              </a:rPr>
              <a:t>to those </a:t>
            </a:r>
            <a:r>
              <a:rPr lang="en-US" sz="1200" dirty="0" smtClean="0">
                <a:latin typeface="Tahoma" pitchFamily="34" charset="0"/>
                <a:ea typeface="Tahoma" pitchFamily="34" charset="0"/>
                <a:cs typeface="Tahoma" pitchFamily="34" charset="0"/>
              </a:rPr>
              <a:t>at the top levels and those on the ground.</a:t>
            </a:r>
          </a:p>
          <a:p>
            <a:pPr algn="l">
              <a:lnSpc>
                <a:spcPct val="150000"/>
              </a:lnSpc>
              <a:buClr>
                <a:srgbClr val="F2D834"/>
              </a:buClr>
            </a:pPr>
            <a:r>
              <a:rPr lang="en-US" sz="1200" dirty="0" smtClean="0">
                <a:latin typeface="Tahoma" pitchFamily="34" charset="0"/>
                <a:ea typeface="Tahoma" pitchFamily="34" charset="0"/>
                <a:cs typeface="Tahoma" pitchFamily="34" charset="0"/>
              </a:rPr>
              <a:t>When planning the event, </a:t>
            </a:r>
            <a:r>
              <a:rPr lang="en-US" sz="1200" dirty="0" smtClean="0">
                <a:latin typeface="Tahoma" pitchFamily="34" charset="0"/>
                <a:ea typeface="Tahoma" pitchFamily="34" charset="0"/>
                <a:cs typeface="Tahoma" pitchFamily="34" charset="0"/>
              </a:rPr>
              <a:t>it is important to </a:t>
            </a:r>
            <a:r>
              <a:rPr lang="en-US" sz="1200" dirty="0" smtClean="0">
                <a:latin typeface="Tahoma" pitchFamily="34" charset="0"/>
                <a:ea typeface="Tahoma" pitchFamily="34" charset="0"/>
                <a:cs typeface="Tahoma" pitchFamily="34" charset="0"/>
              </a:rPr>
              <a:t>begin by clarifying the desired goals. </a:t>
            </a:r>
            <a:r>
              <a:rPr lang="en-US" sz="1200" dirty="0" smtClean="0">
                <a:latin typeface="Tahoma" pitchFamily="34" charset="0"/>
                <a:ea typeface="Tahoma" pitchFamily="34" charset="0"/>
                <a:cs typeface="Tahoma" pitchFamily="34" charset="0"/>
              </a:rPr>
              <a:t>These may include </a:t>
            </a:r>
            <a:r>
              <a:rPr lang="en-US" sz="1200" dirty="0" smtClean="0">
                <a:latin typeface="Tahoma" pitchFamily="34" charset="0"/>
                <a:ea typeface="Tahoma" pitchFamily="34" charset="0"/>
                <a:cs typeface="Tahoma" pitchFamily="34" charset="0"/>
              </a:rPr>
              <a:t>proving feasibility, raising awareness among residents, </a:t>
            </a:r>
            <a:r>
              <a:rPr lang="en-US" sz="1200" dirty="0" smtClean="0">
                <a:latin typeface="Tahoma" pitchFamily="34" charset="0"/>
                <a:ea typeface="Tahoma" pitchFamily="34" charset="0"/>
                <a:cs typeface="Tahoma" pitchFamily="34" charset="0"/>
              </a:rPr>
              <a:t>and on-boarding </a:t>
            </a:r>
            <a:r>
              <a:rPr lang="en-US" sz="1200" dirty="0" smtClean="0">
                <a:latin typeface="Tahoma" pitchFamily="34" charset="0"/>
                <a:ea typeface="Tahoma" pitchFamily="34" charset="0"/>
                <a:cs typeface="Tahoma" pitchFamily="34" charset="0"/>
              </a:rPr>
              <a:t>external partners and business owners.</a:t>
            </a:r>
          </a:p>
          <a:p>
            <a:pPr algn="l">
              <a:lnSpc>
                <a:spcPct val="150000"/>
              </a:lnSpc>
              <a:buClr>
                <a:srgbClr val="F2D834"/>
              </a:buClr>
            </a:pPr>
            <a:r>
              <a:rPr lang="en-US" sz="1200" dirty="0" smtClean="0">
                <a:latin typeface="Tahoma" pitchFamily="34" charset="0"/>
                <a:ea typeface="Tahoma" pitchFamily="34" charset="0"/>
                <a:cs typeface="Tahoma" pitchFamily="34" charset="0"/>
              </a:rPr>
              <a:t>In addition, </a:t>
            </a:r>
            <a:r>
              <a:rPr lang="en-US" sz="1200" dirty="0" smtClean="0">
                <a:latin typeface="Tahoma" pitchFamily="34" charset="0"/>
                <a:ea typeface="Tahoma" pitchFamily="34" charset="0"/>
                <a:cs typeface="Tahoma" pitchFamily="34" charset="0"/>
              </a:rPr>
              <a:t>it is important to think of </a:t>
            </a:r>
            <a:r>
              <a:rPr lang="en-US" sz="1200" dirty="0" smtClean="0">
                <a:latin typeface="Tahoma" pitchFamily="34" charset="0"/>
                <a:ea typeface="Tahoma" pitchFamily="34" charset="0"/>
                <a:cs typeface="Tahoma" pitchFamily="34" charset="0"/>
              </a:rPr>
              <a:t>ways </a:t>
            </a:r>
            <a:r>
              <a:rPr lang="en-US" sz="1200" dirty="0" smtClean="0">
                <a:latin typeface="Tahoma" pitchFamily="34" charset="0"/>
                <a:ea typeface="Tahoma" pitchFamily="34" charset="0"/>
                <a:cs typeface="Tahoma" pitchFamily="34" charset="0"/>
              </a:rPr>
              <a:t>ahead of time to </a:t>
            </a:r>
            <a:r>
              <a:rPr lang="en-US" sz="1200" dirty="0" smtClean="0">
                <a:latin typeface="Tahoma" pitchFamily="34" charset="0"/>
                <a:ea typeface="Tahoma" pitchFamily="34" charset="0"/>
                <a:cs typeface="Tahoma" pitchFamily="34" charset="0"/>
              </a:rPr>
              <a:t>leverage events to other activities in the municipality, and ensure the event creates a </a:t>
            </a:r>
            <a:r>
              <a:rPr lang="en-US" sz="1200" dirty="0" smtClean="0">
                <a:latin typeface="Tahoma" pitchFamily="34" charset="0"/>
                <a:ea typeface="Tahoma" pitchFamily="34" charset="0"/>
                <a:cs typeface="Tahoma" pitchFamily="34" charset="0"/>
              </a:rPr>
              <a:t>ripple effect throughout the </a:t>
            </a:r>
            <a:r>
              <a:rPr lang="en-US" sz="1200" dirty="0" smtClean="0">
                <a:latin typeface="Tahoma" pitchFamily="34" charset="0"/>
                <a:ea typeface="Tahoma" pitchFamily="34" charset="0"/>
                <a:cs typeface="Tahoma" pitchFamily="34" charset="0"/>
              </a:rPr>
              <a:t>year.</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xmlns="" id="{6CCAD8A1-0621-4905-B4D9-9864605E1D94}"/>
              </a:ext>
            </a:extLst>
          </p:cNvPr>
          <p:cNvSpPr/>
          <p:nvPr/>
        </p:nvSpPr>
        <p:spPr>
          <a:xfrm>
            <a:off x="2780840" y="1577905"/>
            <a:ext cx="4697437" cy="2585323"/>
          </a:xfrm>
          <a:prstGeom prst="rect">
            <a:avLst/>
          </a:prstGeom>
          <a:solidFill>
            <a:schemeClr val="bg2"/>
          </a:solidFill>
        </p:spPr>
        <p:txBody>
          <a:bodyPr wrap="square">
            <a:spAutoFit/>
          </a:bodyPr>
          <a:lstStyle/>
          <a:p>
            <a:pPr algn="l">
              <a:lnSpc>
                <a:spcPct val="150000"/>
              </a:lnSpc>
              <a:buClr>
                <a:srgbClr val="F2D834"/>
              </a:buClr>
            </a:pPr>
            <a:r>
              <a:rPr lang="en-GB" sz="1200" b="1" dirty="0" smtClean="0">
                <a:solidFill>
                  <a:srgbClr val="4A78A6"/>
                </a:solidFill>
                <a:latin typeface="Tahoma" pitchFamily="34" charset="0"/>
                <a:ea typeface="Tahoma" pitchFamily="34" charset="0"/>
                <a:cs typeface="Tahoma" pitchFamily="34" charset="0"/>
              </a:rPr>
              <a:t>Temporary</a:t>
            </a:r>
            <a:endParaRPr lang="he-IL" sz="1200" dirty="0">
              <a:latin typeface="Tahoma" pitchFamily="34" charset="0"/>
              <a:ea typeface="Tahoma" pitchFamily="34" charset="0"/>
              <a:cs typeface="Tahoma" pitchFamily="34" charset="0"/>
            </a:endParaRPr>
          </a:p>
          <a:p>
            <a:pPr>
              <a:lnSpc>
                <a:spcPct val="150000"/>
              </a:lnSpc>
              <a:buClr>
                <a:srgbClr val="F2D834"/>
              </a:buClr>
            </a:pPr>
            <a:r>
              <a:rPr lang="en-GB" sz="1200" dirty="0" smtClean="0">
                <a:latin typeface="Tahoma" pitchFamily="34" charset="0"/>
                <a:ea typeface="Tahoma" pitchFamily="34" charset="0"/>
                <a:cs typeface="Tahoma" pitchFamily="34" charset="0"/>
              </a:rPr>
              <a:t>A series of </a:t>
            </a:r>
            <a:r>
              <a:rPr lang="en-GB" sz="1200" dirty="0" smtClean="0">
                <a:latin typeface="Tahoma" pitchFamily="34" charset="0"/>
                <a:ea typeface="Tahoma" pitchFamily="34" charset="0"/>
                <a:cs typeface="Tahoma" pitchFamily="34" charset="0"/>
              </a:rPr>
              <a:t>short-term/limited </a:t>
            </a:r>
            <a:r>
              <a:rPr lang="en-GB" sz="1200" dirty="0" smtClean="0">
                <a:latin typeface="Tahoma" pitchFamily="34" charset="0"/>
                <a:ea typeface="Tahoma" pitchFamily="34" charset="0"/>
                <a:cs typeface="Tahoma" pitchFamily="34" charset="0"/>
              </a:rPr>
              <a:t>number of events, or a temporary change in the environment to examine findings from the first </a:t>
            </a:r>
            <a:r>
              <a:rPr lang="en-GB" sz="1200" dirty="0" smtClean="0">
                <a:latin typeface="Tahoma" pitchFamily="34" charset="0"/>
                <a:ea typeface="Tahoma" pitchFamily="34" charset="0"/>
                <a:cs typeface="Tahoma" pitchFamily="34" charset="0"/>
              </a:rPr>
              <a:t>stage, </a:t>
            </a:r>
            <a:r>
              <a:rPr lang="en-US" sz="1200" dirty="0" err="1" smtClean="0">
                <a:latin typeface="Tahoma" pitchFamily="34" charset="0"/>
                <a:ea typeface="Tahoma" pitchFamily="34" charset="0"/>
                <a:cs typeface="Tahoma" pitchFamily="34" charset="0"/>
              </a:rPr>
              <a:t>en</a:t>
            </a:r>
            <a:r>
              <a:rPr lang="en-US" sz="1200" dirty="0" smtClean="0">
                <a:latin typeface="Tahoma" pitchFamily="34" charset="0"/>
                <a:ea typeface="Tahoma" pitchFamily="34" charset="0"/>
                <a:cs typeface="Tahoma" pitchFamily="34" charset="0"/>
              </a:rPr>
              <a:t> route to making a permanent change. For example, holding a number of consecutive events for parents and children</a:t>
            </a:r>
            <a:r>
              <a:rPr lang="en-US" sz="1200" dirty="0">
                <a:latin typeface="Tahoma" pitchFamily="34" charset="0"/>
                <a:ea typeface="Tahoma" pitchFamily="34" charset="0"/>
                <a:cs typeface="Tahoma" pitchFamily="34" charset="0"/>
              </a:rPr>
              <a:t>, in a different </a:t>
            </a:r>
            <a:r>
              <a:rPr lang="en-US" sz="1200" dirty="0" smtClean="0">
                <a:latin typeface="Tahoma" pitchFamily="34" charset="0"/>
                <a:ea typeface="Tahoma" pitchFamily="34" charset="0"/>
                <a:cs typeface="Tahoma" pitchFamily="34" charset="0"/>
              </a:rPr>
              <a:t>neighborhood each time, as was done in Beit Shemesh, or </a:t>
            </a:r>
            <a:r>
              <a:rPr lang="en-US" sz="1200" dirty="0" smtClean="0">
                <a:latin typeface="Tahoma" pitchFamily="34" charset="0"/>
                <a:ea typeface="Tahoma" pitchFamily="34" charset="0"/>
                <a:cs typeface="Tahoma" pitchFamily="34" charset="0"/>
              </a:rPr>
              <a:t>closing off </a:t>
            </a:r>
            <a:r>
              <a:rPr lang="en-US" sz="1200" dirty="0" smtClean="0">
                <a:latin typeface="Tahoma" pitchFamily="34" charset="0"/>
                <a:ea typeface="Tahoma" pitchFamily="34" charset="0"/>
                <a:cs typeface="Tahoma" pitchFamily="34" charset="0"/>
              </a:rPr>
              <a:t>streets</a:t>
            </a:r>
            <a:r>
              <a:rPr lang="en-US" sz="1200" dirty="0">
                <a:latin typeface="Tahoma" pitchFamily="34" charset="0"/>
                <a:ea typeface="Tahoma" pitchFamily="34" charset="0"/>
                <a:cs typeface="Tahoma" pitchFamily="34" charset="0"/>
              </a:rPr>
              <a:t> </a:t>
            </a:r>
            <a:r>
              <a:rPr lang="en-US" sz="1200" dirty="0" smtClean="0">
                <a:latin typeface="Tahoma" pitchFamily="34" charset="0"/>
                <a:ea typeface="Tahoma" pitchFamily="34" charset="0"/>
                <a:cs typeface="Tahoma" pitchFamily="34" charset="0"/>
              </a:rPr>
              <a:t>temporarily (</a:t>
            </a:r>
            <a:r>
              <a:rPr lang="en-US" sz="1200" dirty="0" err="1" smtClean="0">
                <a:latin typeface="Tahoma" pitchFamily="34" charset="0"/>
                <a:ea typeface="Tahoma" pitchFamily="34" charset="0"/>
                <a:cs typeface="Tahoma" pitchFamily="34" charset="0"/>
              </a:rPr>
              <a:t>PlayStreet</a:t>
            </a:r>
            <a:r>
              <a:rPr lang="en-US" sz="1200" dirty="0" smtClean="0">
                <a:latin typeface="Tahoma" pitchFamily="34" charset="0"/>
                <a:ea typeface="Tahoma" pitchFamily="34" charset="0"/>
                <a:cs typeface="Tahoma" pitchFamily="34" charset="0"/>
              </a:rPr>
              <a:t> in Tira), activities such as </a:t>
            </a:r>
            <a:r>
              <a:rPr lang="en-US" sz="1200" dirty="0" err="1" smtClean="0">
                <a:latin typeface="Tahoma" pitchFamily="34" charset="0"/>
                <a:ea typeface="Tahoma" pitchFamily="34" charset="0"/>
                <a:cs typeface="Tahoma" pitchFamily="34" charset="0"/>
              </a:rPr>
              <a:t>GameCar</a:t>
            </a:r>
            <a:r>
              <a:rPr lang="en-US" sz="1200" dirty="0" smtClean="0">
                <a:latin typeface="Tahoma" pitchFamily="34" charset="0"/>
                <a:ea typeface="Tahoma" pitchFamily="34" charset="0"/>
                <a:cs typeface="Tahoma" pitchFamily="34" charset="0"/>
              </a:rPr>
              <a:t> (a car with games that comes by for a set period of time/specific activity)</a:t>
            </a:r>
            <a:endParaRPr lang="he-IL" sz="1200" dirty="0">
              <a:latin typeface="Tahoma" pitchFamily="34" charset="0"/>
              <a:ea typeface="Tahoma" pitchFamily="34" charset="0"/>
              <a:cs typeface="Tahoma" pitchFamily="34" charset="0"/>
            </a:endParaRPr>
          </a:p>
        </p:txBody>
      </p:sp>
      <p:sp>
        <p:nvSpPr>
          <p:cNvPr id="3" name="Arrow: Chevron 2">
            <a:extLst>
              <a:ext uri="{FF2B5EF4-FFF2-40B4-BE49-F238E27FC236}">
                <a16:creationId xmlns:a16="http://schemas.microsoft.com/office/drawing/2014/main" xmlns="" id="{98FC89F9-952E-D52B-7B3C-26DD2FDACE12}"/>
              </a:ext>
            </a:extLst>
          </p:cNvPr>
          <p:cNvSpPr/>
          <p:nvPr/>
        </p:nvSpPr>
        <p:spPr>
          <a:xfrm rot="10800000">
            <a:off x="7588393" y="2352401"/>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מלבן 9">
            <a:extLst>
              <a:ext uri="{FF2B5EF4-FFF2-40B4-BE49-F238E27FC236}">
                <a16:creationId xmlns:a16="http://schemas.microsoft.com/office/drawing/2014/main" xmlns="" id="{C6AD0A70-8610-3327-5BDD-592761F1DF78}"/>
              </a:ext>
            </a:extLst>
          </p:cNvPr>
          <p:cNvSpPr/>
          <p:nvPr/>
        </p:nvSpPr>
        <p:spPr>
          <a:xfrm>
            <a:off x="2785008" y="4304502"/>
            <a:ext cx="4697437" cy="2308324"/>
          </a:xfrm>
          <a:prstGeom prst="rect">
            <a:avLst/>
          </a:prstGeom>
          <a:solidFill>
            <a:schemeClr val="bg2"/>
          </a:solidFill>
        </p:spPr>
        <p:txBody>
          <a:bodyPr wrap="square">
            <a:spAutoFit/>
          </a:bodyPr>
          <a:lstStyle/>
          <a:p>
            <a:pPr algn="l">
              <a:lnSpc>
                <a:spcPct val="150000"/>
              </a:lnSpc>
              <a:buClr>
                <a:srgbClr val="F2D834"/>
              </a:buClr>
            </a:pPr>
            <a:r>
              <a:rPr lang="en-US" sz="1200" b="1" dirty="0" smtClean="0">
                <a:solidFill>
                  <a:srgbClr val="4A78A6"/>
                </a:solidFill>
                <a:latin typeface="Tahoma" pitchFamily="34" charset="0"/>
                <a:ea typeface="Tahoma" pitchFamily="34" charset="0"/>
                <a:cs typeface="Tahoma" pitchFamily="34" charset="0"/>
              </a:rPr>
              <a:t>Permanent</a:t>
            </a:r>
            <a:endParaRPr lang="he-IL" sz="1200" dirty="0">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Permanent interventions include </a:t>
            </a:r>
            <a:r>
              <a:rPr lang="en-US" sz="1200" dirty="0" smtClean="0">
                <a:latin typeface="Tahoma" pitchFamily="34" charset="0"/>
                <a:ea typeface="Tahoma" pitchFamily="34" charset="0"/>
                <a:cs typeface="Tahoma" pitchFamily="34" charset="0"/>
              </a:rPr>
              <a:t>bringing a </a:t>
            </a:r>
            <a:r>
              <a:rPr lang="en-US" sz="1200" dirty="0" smtClean="0">
                <a:latin typeface="Tahoma" pitchFamily="34" charset="0"/>
                <a:ea typeface="Tahoma" pitchFamily="34" charset="0"/>
                <a:cs typeface="Tahoma" pitchFamily="34" charset="0"/>
              </a:rPr>
              <a:t>new product into the municipality, changing the physical space, or a long term activity over </a:t>
            </a:r>
            <a:r>
              <a:rPr lang="en-US" sz="1200" dirty="0" smtClean="0">
                <a:latin typeface="Tahoma" pitchFamily="34" charset="0"/>
                <a:ea typeface="Tahoma" pitchFamily="34" charset="0"/>
                <a:cs typeface="Tahoma" pitchFamily="34" charset="0"/>
              </a:rPr>
              <a:t>many/an </a:t>
            </a:r>
            <a:r>
              <a:rPr lang="en-US" sz="1200" dirty="0" smtClean="0">
                <a:latin typeface="Tahoma" pitchFamily="34" charset="0"/>
                <a:ea typeface="Tahoma" pitchFamily="34" charset="0"/>
                <a:cs typeface="Tahoma" pitchFamily="34" charset="0"/>
              </a:rPr>
              <a:t>unlimited number of sessions. For example, permanently closing a road and turning it into</a:t>
            </a:r>
            <a:r>
              <a:rPr lang="he-IL" sz="1200" dirty="0" smtClean="0">
                <a:latin typeface="Tahoma" pitchFamily="34" charset="0"/>
                <a:ea typeface="Tahoma" pitchFamily="34" charset="0"/>
                <a:cs typeface="Tahoma" pitchFamily="34" charset="0"/>
              </a:rPr>
              <a:t> </a:t>
            </a:r>
            <a:r>
              <a:rPr lang="en-GB" sz="1200" dirty="0" smtClean="0">
                <a:latin typeface="Tahoma" pitchFamily="34" charset="0"/>
                <a:ea typeface="Tahoma" pitchFamily="34" charset="0"/>
                <a:cs typeface="Tahoma" pitchFamily="34" charset="0"/>
              </a:rPr>
              <a:t>a </a:t>
            </a:r>
            <a:r>
              <a:rPr lang="en-GB" sz="1200" dirty="0" smtClean="0">
                <a:latin typeface="Tahoma" pitchFamily="34" charset="0"/>
                <a:ea typeface="Tahoma" pitchFamily="34" charset="0"/>
                <a:cs typeface="Tahoma" pitchFamily="34" charset="0"/>
              </a:rPr>
              <a:t>pedestrian zone; a permanent schedule of activities and workshops for parents and children; establishing or renovating the community center; setting up a community garden, and more.</a:t>
            </a:r>
            <a:endParaRPr lang="he-IL" sz="1200" dirty="0">
              <a:latin typeface="Tahoma" pitchFamily="34" charset="0"/>
              <a:ea typeface="Tahoma" pitchFamily="34" charset="0"/>
              <a:cs typeface="Tahoma" pitchFamily="34" charset="0"/>
            </a:endParaRPr>
          </a:p>
        </p:txBody>
      </p:sp>
      <p:sp>
        <p:nvSpPr>
          <p:cNvPr id="18" name="מלבן 9">
            <a:extLst>
              <a:ext uri="{FF2B5EF4-FFF2-40B4-BE49-F238E27FC236}">
                <a16:creationId xmlns:a16="http://schemas.microsoft.com/office/drawing/2014/main" xmlns="" id="{5DC9C7B7-BCEE-0673-DBF4-72D3298431B3}"/>
              </a:ext>
            </a:extLst>
          </p:cNvPr>
          <p:cNvSpPr/>
          <p:nvPr/>
        </p:nvSpPr>
        <p:spPr>
          <a:xfrm>
            <a:off x="529674" y="1811149"/>
            <a:ext cx="1909657" cy="4801314"/>
          </a:xfrm>
          <a:prstGeom prst="rect">
            <a:avLst/>
          </a:prstGeom>
          <a:solidFill>
            <a:srgbClr val="F7E88D"/>
          </a:solidFill>
        </p:spPr>
        <p:txBody>
          <a:bodyPr wrap="square">
            <a:spAutoFit/>
          </a:bodyPr>
          <a:lstStyle/>
          <a:p>
            <a:pPr algn="l">
              <a:lnSpc>
                <a:spcPct val="150000"/>
              </a:lnSpc>
              <a:buClr>
                <a:srgbClr val="F2D834"/>
              </a:buClr>
            </a:pPr>
            <a:r>
              <a:rPr lang="en-US" sz="1200" b="1" dirty="0" smtClean="0">
                <a:latin typeface="Tahoma" pitchFamily="34" charset="0"/>
                <a:ea typeface="Tahoma" pitchFamily="34" charset="0"/>
                <a:cs typeface="Tahoma" pitchFamily="34" charset="0"/>
              </a:rPr>
              <a:t>Two types of interventions complement each other to advance the</a:t>
            </a:r>
            <a:r>
              <a:rPr lang="he-IL" sz="1200" b="1" dirty="0" smtClean="0">
                <a:latin typeface="Tahoma" pitchFamily="34" charset="0"/>
                <a:ea typeface="Tahoma" pitchFamily="34" charset="0"/>
                <a:cs typeface="Tahoma" pitchFamily="34" charset="0"/>
              </a:rPr>
              <a:t> </a:t>
            </a:r>
            <a:r>
              <a:rPr lang="en-US" sz="1200" b="1" dirty="0" smtClean="0">
                <a:latin typeface="Tahoma" pitchFamily="34" charset="0"/>
                <a:ea typeface="Tahoma" pitchFamily="34" charset="0"/>
                <a:cs typeface="Tahoma" pitchFamily="34" charset="0"/>
              </a:rPr>
              <a:t>program’s goals in various ways, e.g.</a:t>
            </a:r>
            <a:r>
              <a:rPr lang="en-US" sz="1200" dirty="0" smtClean="0">
                <a:latin typeface="Tahoma" pitchFamily="34" charset="0"/>
                <a:ea typeface="Tahoma" pitchFamily="34" charset="0"/>
                <a:cs typeface="Tahoma" pitchFamily="34" charset="0"/>
              </a:rPr>
              <a:t> combining permanent events that offer stable routines for parents and children in a certain area, with temporary events that expose the program to a new audience in the municipality. This raises public awareness </a:t>
            </a:r>
            <a:r>
              <a:rPr lang="en-US" sz="1200" dirty="0" smtClean="0">
                <a:latin typeface="Tahoma" pitchFamily="34" charset="0"/>
                <a:ea typeface="Tahoma" pitchFamily="34" charset="0"/>
                <a:cs typeface="Tahoma" pitchFamily="34" charset="0"/>
              </a:rPr>
              <a:t>of the </a:t>
            </a:r>
            <a:r>
              <a:rPr lang="en-US" sz="1200" dirty="0" smtClean="0">
                <a:latin typeface="Tahoma" pitchFamily="34" charset="0"/>
                <a:ea typeface="Tahoma" pitchFamily="34" charset="0"/>
                <a:cs typeface="Tahoma" pitchFamily="34" charset="0"/>
              </a:rPr>
              <a:t>program and </a:t>
            </a:r>
            <a:r>
              <a:rPr lang="en-US" sz="1200" dirty="0" smtClean="0">
                <a:latin typeface="Tahoma" pitchFamily="34" charset="0"/>
                <a:ea typeface="Tahoma" pitchFamily="34" charset="0"/>
                <a:cs typeface="Tahoma" pitchFamily="34" charset="0"/>
              </a:rPr>
              <a:t>values </a:t>
            </a:r>
            <a:r>
              <a:rPr lang="en-US" sz="1200" dirty="0" smtClean="0">
                <a:latin typeface="Tahoma" pitchFamily="34" charset="0"/>
                <a:ea typeface="Tahoma" pitchFamily="34" charset="0"/>
                <a:cs typeface="Tahoma" pitchFamily="34" charset="0"/>
              </a:rPr>
              <a:t>it promotes.</a:t>
            </a:r>
            <a:endParaRPr lang="he-IL" sz="1200" dirty="0">
              <a:latin typeface="Tahoma" pitchFamily="34" charset="0"/>
              <a:ea typeface="Tahoma" pitchFamily="34" charset="0"/>
              <a:cs typeface="Tahoma" pitchFamily="34" charset="0"/>
            </a:endParaRPr>
          </a:p>
        </p:txBody>
      </p:sp>
      <p:sp>
        <p:nvSpPr>
          <p:cNvPr id="19" name="Arrow: Chevron 18">
            <a:extLst>
              <a:ext uri="{FF2B5EF4-FFF2-40B4-BE49-F238E27FC236}">
                <a16:creationId xmlns:a16="http://schemas.microsoft.com/office/drawing/2014/main" xmlns="" id="{F2BE3184-1FB3-F716-8D9E-EB30A459EAB9}"/>
              </a:ext>
            </a:extLst>
          </p:cNvPr>
          <p:cNvSpPr/>
          <p:nvPr/>
        </p:nvSpPr>
        <p:spPr>
          <a:xfrm rot="5400000">
            <a:off x="5018047" y="3748721"/>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Arrow: Chevron 19">
            <a:extLst>
              <a:ext uri="{FF2B5EF4-FFF2-40B4-BE49-F238E27FC236}">
                <a16:creationId xmlns:a16="http://schemas.microsoft.com/office/drawing/2014/main" xmlns="" id="{500B3BAC-F0D6-B55B-349D-8BD1DCBD67BF}"/>
              </a:ext>
            </a:extLst>
          </p:cNvPr>
          <p:cNvSpPr/>
          <p:nvPr/>
        </p:nvSpPr>
        <p:spPr>
          <a:xfrm rot="10800000">
            <a:off x="2500658" y="3803106"/>
            <a:ext cx="223024" cy="557561"/>
          </a:xfrm>
          <a:prstGeom prst="chevron">
            <a:avLst/>
          </a:prstGeom>
          <a:solidFill>
            <a:srgbClr val="90B6DE"/>
          </a:solidFill>
          <a:ln>
            <a:solidFill>
              <a:srgbClr val="4A78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3814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P spid="13"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D8628082-3AF0-4124-8DDF-887C234DA15C}"/>
              </a:ext>
            </a:extLst>
          </p:cNvPr>
          <p:cNvSpPr txBox="1"/>
          <p:nvPr/>
        </p:nvSpPr>
        <p:spPr>
          <a:xfrm>
            <a:off x="6579"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smtClean="0"/>
              <a:t>Urban95 IL Community Gatherings</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8</a:t>
            </a:fld>
            <a:endParaRPr lang="en-US" sz="1400"/>
          </a:p>
        </p:txBody>
      </p:sp>
      <p:sp>
        <p:nvSpPr>
          <p:cNvPr id="11" name="מלבן 10"/>
          <p:cNvSpPr/>
          <p:nvPr/>
        </p:nvSpPr>
        <p:spPr>
          <a:xfrm>
            <a:off x="617289" y="237087"/>
            <a:ext cx="10957417" cy="3662541"/>
          </a:xfrm>
          <a:prstGeom prst="rect">
            <a:avLst/>
          </a:prstGeom>
          <a:noFill/>
        </p:spPr>
        <p:txBody>
          <a:bodyPr wrap="square">
            <a:spAutoFit/>
          </a:bodyPr>
          <a:lstStyle/>
          <a:p>
            <a:pPr algn="l">
              <a:spcAft>
                <a:spcPts val="600"/>
              </a:spcAft>
              <a:buClr>
                <a:srgbClr val="F2D834"/>
              </a:buClr>
            </a:pPr>
            <a:r>
              <a:rPr lang="en-US" sz="1400" b="1" dirty="0" smtClean="0">
                <a:solidFill>
                  <a:srgbClr val="4A78A6"/>
                </a:solidFill>
                <a:latin typeface="Tahoma"/>
                <a:ea typeface="Tahoma"/>
                <a:cs typeface="Tahoma"/>
              </a:rPr>
              <a:t>A community for learning and sharing</a:t>
            </a:r>
            <a:endParaRPr lang="he-IL" sz="1400" b="1" dirty="0">
              <a:solidFill>
                <a:srgbClr val="4A78A6"/>
              </a:solidFill>
              <a:latin typeface="Tahoma"/>
              <a:ea typeface="Tahoma"/>
              <a:cs typeface="Tahoma"/>
            </a:endParaRPr>
          </a:p>
          <a:p>
            <a:pPr algn="l">
              <a:lnSpc>
                <a:spcPct val="150000"/>
              </a:lnSpc>
              <a:spcAft>
                <a:spcPts val="600"/>
              </a:spcAft>
              <a:buClr>
                <a:srgbClr val="F2D834"/>
              </a:buClr>
            </a:pPr>
            <a:r>
              <a:rPr lang="en-US" sz="1200" dirty="0" smtClean="0">
                <a:latin typeface="Tahoma" pitchFamily="34" charset="0"/>
                <a:ea typeface="Tahoma" pitchFamily="34" charset="0"/>
                <a:cs typeface="Tahoma" pitchFamily="34" charset="0"/>
              </a:rPr>
              <a:t>As Urban95 expanded to other municipalities in Israel, the Urban95 IL community was formed. The community’s goal is to promote peer learning and inter-municipal collaboration. Each municipality’s program director and all Urban95 partners in </a:t>
            </a:r>
            <a:r>
              <a:rPr lang="en-US" sz="1200" dirty="0" smtClean="0">
                <a:latin typeface="Tahoma" pitchFamily="34" charset="0"/>
                <a:ea typeface="Tahoma" pitchFamily="34" charset="0"/>
                <a:cs typeface="Tahoma" pitchFamily="34" charset="0"/>
              </a:rPr>
              <a:t>Israel </a:t>
            </a:r>
            <a:r>
              <a:rPr lang="en-US" sz="1200" dirty="0" smtClean="0">
                <a:latin typeface="Tahoma" pitchFamily="34" charset="0"/>
                <a:ea typeface="Tahoma" pitchFamily="34" charset="0"/>
                <a:cs typeface="Tahoma" pitchFamily="34" charset="0"/>
              </a:rPr>
              <a:t>gather once every two months for a joint learning session. </a:t>
            </a:r>
          </a:p>
          <a:p>
            <a:pPr algn="l">
              <a:lnSpc>
                <a:spcPct val="150000"/>
              </a:lnSpc>
              <a:spcAft>
                <a:spcPts val="600"/>
              </a:spcAft>
              <a:buClr>
                <a:srgbClr val="F2D834"/>
              </a:buClr>
            </a:pPr>
            <a:r>
              <a:rPr lang="en-US" sz="1200" dirty="0" smtClean="0">
                <a:latin typeface="Tahoma" pitchFamily="34" charset="0"/>
                <a:ea typeface="Tahoma" pitchFamily="34" charset="0"/>
                <a:cs typeface="Tahoma" pitchFamily="34" charset="0"/>
              </a:rPr>
              <a:t>In these sessions, the directors raise issues that are relevant to all the municipalities. Each </a:t>
            </a:r>
            <a:r>
              <a:rPr lang="en-US" sz="1200" dirty="0" smtClean="0">
                <a:latin typeface="Tahoma" pitchFamily="34" charset="0"/>
                <a:ea typeface="Tahoma" pitchFamily="34" charset="0"/>
                <a:cs typeface="Tahoma" pitchFamily="34" charset="0"/>
              </a:rPr>
              <a:t>shares </a:t>
            </a:r>
            <a:r>
              <a:rPr lang="en-US" sz="1200" dirty="0" smtClean="0">
                <a:latin typeface="Tahoma" pitchFamily="34" charset="0"/>
                <a:ea typeface="Tahoma" pitchFamily="34" charset="0"/>
                <a:cs typeface="Tahoma" pitchFamily="34" charset="0"/>
              </a:rPr>
              <a:t>from her </a:t>
            </a:r>
            <a:r>
              <a:rPr lang="en-US" sz="1200" dirty="0" smtClean="0">
                <a:latin typeface="Tahoma" pitchFamily="34" charset="0"/>
                <a:ea typeface="Tahoma" pitchFamily="34" charset="0"/>
                <a:cs typeface="Tahoma" pitchFamily="34" charset="0"/>
              </a:rPr>
              <a:t>own experience</a:t>
            </a:r>
            <a:r>
              <a:rPr lang="en-US" sz="1200" dirty="0" smtClean="0">
                <a:latin typeface="Tahoma" pitchFamily="34" charset="0"/>
                <a:ea typeface="Tahoma" pitchFamily="34" charset="0"/>
                <a:cs typeface="Tahoma" pitchFamily="34" charset="0"/>
              </a:rPr>
              <a:t>, based on her current status. Each </a:t>
            </a:r>
            <a:r>
              <a:rPr lang="en-US" sz="1200" dirty="0" smtClean="0">
                <a:latin typeface="Tahoma" pitchFamily="34" charset="0"/>
                <a:ea typeface="Tahoma" pitchFamily="34" charset="0"/>
                <a:cs typeface="Tahoma" pitchFamily="34" charset="0"/>
              </a:rPr>
              <a:t>director is </a:t>
            </a:r>
            <a:r>
              <a:rPr lang="en-US" sz="1200" dirty="0" smtClean="0">
                <a:latin typeface="Tahoma" pitchFamily="34" charset="0"/>
                <a:ea typeface="Tahoma" pitchFamily="34" charset="0"/>
                <a:cs typeface="Tahoma" pitchFamily="34" charset="0"/>
              </a:rPr>
              <a:t>encouraged to raise dilemmas she is dealing with and gain insights from her peers. To encourage the sense of community, the session format is semi-formal, so that in addition to the theoretical/structured part, each session also includes a more open, round-table part. As the community grows closer, members consult each other outside the sessions, too. </a:t>
            </a:r>
          </a:p>
          <a:p>
            <a:pPr algn="l">
              <a:lnSpc>
                <a:spcPct val="150000"/>
              </a:lnSpc>
              <a:spcAft>
                <a:spcPts val="600"/>
              </a:spcAft>
              <a:buClr>
                <a:srgbClr val="F2D834"/>
              </a:buClr>
            </a:pPr>
            <a:r>
              <a:rPr lang="en-US" sz="1200" dirty="0" smtClean="0">
                <a:latin typeface="Tahoma" pitchFamily="34" charset="0"/>
                <a:ea typeface="Tahoma" pitchFamily="34" charset="0"/>
                <a:cs typeface="Tahoma" pitchFamily="34" charset="0"/>
              </a:rPr>
              <a:t>The sessions are led by the evaluation team, whose members have a unique </a:t>
            </a:r>
            <a:r>
              <a:rPr lang="en-US" sz="1200" dirty="0" smtClean="0">
                <a:latin typeface="Tahoma" pitchFamily="34" charset="0"/>
                <a:ea typeface="Tahoma" pitchFamily="34" charset="0"/>
                <a:cs typeface="Tahoma" pitchFamily="34" charset="0"/>
              </a:rPr>
              <a:t>perspective regarding</a:t>
            </a:r>
            <a:r>
              <a:rPr lang="en-US" sz="1200" dirty="0" smtClean="0">
                <a:latin typeface="Tahoma" pitchFamily="34" charset="0"/>
                <a:ea typeface="Tahoma" pitchFamily="34" charset="0"/>
                <a:cs typeface="Tahoma" pitchFamily="34" charset="0"/>
              </a:rPr>
              <a:t> all the municipalities, which</a:t>
            </a:r>
            <a:r>
              <a:rPr lang="en-US" sz="1200" dirty="0" smtClean="0">
                <a:latin typeface="Tahoma" pitchFamily="34" charset="0"/>
                <a:ea typeface="Tahoma" pitchFamily="34" charset="0"/>
                <a:cs typeface="Tahoma" pitchFamily="34" charset="0"/>
              </a:rPr>
              <a:t> offers an </a:t>
            </a:r>
            <a:r>
              <a:rPr lang="en-US" sz="1200" dirty="0" smtClean="0">
                <a:latin typeface="Tahoma" pitchFamily="34" charset="0"/>
                <a:ea typeface="Tahoma" pitchFamily="34" charset="0"/>
                <a:cs typeface="Tahoma" pitchFamily="34" charset="0"/>
              </a:rPr>
              <a:t>in-depth understanding of each municipality’s needs and </a:t>
            </a:r>
            <a:r>
              <a:rPr lang="en-US" sz="1200" dirty="0" smtClean="0">
                <a:latin typeface="Tahoma" pitchFamily="34" charset="0"/>
                <a:ea typeface="Tahoma" pitchFamily="34" charset="0"/>
                <a:cs typeface="Tahoma" pitchFamily="34" charset="0"/>
              </a:rPr>
              <a:t>challenges. The team is also </a:t>
            </a:r>
            <a:r>
              <a:rPr lang="en-US" sz="1200" dirty="0" smtClean="0">
                <a:latin typeface="Tahoma" pitchFamily="34" charset="0"/>
                <a:ea typeface="Tahoma" pitchFamily="34" charset="0"/>
                <a:cs typeface="Tahoma" pitchFamily="34" charset="0"/>
              </a:rPr>
              <a:t>familiar with the </a:t>
            </a:r>
            <a:r>
              <a:rPr lang="en-US" sz="1200" dirty="0" smtClean="0">
                <a:latin typeface="Tahoma" pitchFamily="34" charset="0"/>
                <a:ea typeface="Tahoma" pitchFamily="34" charset="0"/>
                <a:cs typeface="Tahoma" pitchFamily="34" charset="0"/>
              </a:rPr>
              <a:t>municipalities</a:t>
            </a:r>
            <a:r>
              <a:rPr lang="en-US" sz="1200" dirty="0" smtClean="0">
                <a:latin typeface="Tahoma" pitchFamily="34" charset="0"/>
                <a:ea typeface="Tahoma" pitchFamily="34" charset="0"/>
                <a:cs typeface="Tahoma" pitchFamily="34" charset="0"/>
              </a:rPr>
              <a:t>’ status and challenges in relation to the program.</a:t>
            </a:r>
          </a:p>
          <a:p>
            <a:pPr algn="l">
              <a:lnSpc>
                <a:spcPct val="150000"/>
              </a:lnSpc>
              <a:spcAft>
                <a:spcPts val="600"/>
              </a:spcAft>
              <a:buClr>
                <a:srgbClr val="F2D834"/>
              </a:buClr>
            </a:pPr>
            <a:r>
              <a:rPr lang="en-US" sz="1200" dirty="0" smtClean="0">
                <a:latin typeface="Tahoma" pitchFamily="34" charset="0"/>
                <a:ea typeface="Tahoma" pitchFamily="34" charset="0"/>
                <a:cs typeface="Tahoma" pitchFamily="34" charset="0"/>
              </a:rPr>
              <a:t>We recommend encouraging the formation of a similar community for the teams leading the program in the municipalities. This topic </a:t>
            </a:r>
            <a:r>
              <a:rPr lang="en-US" sz="1200" dirty="0" smtClean="0">
                <a:latin typeface="Tahoma" pitchFamily="34" charset="0"/>
                <a:ea typeface="Tahoma" pitchFamily="34" charset="0"/>
                <a:cs typeface="Tahoma" pitchFamily="34" charset="0"/>
              </a:rPr>
              <a:t>is meant </a:t>
            </a:r>
            <a:r>
              <a:rPr lang="en-US" sz="1200" dirty="0" smtClean="0">
                <a:latin typeface="Tahoma" pitchFamily="34" charset="0"/>
                <a:ea typeface="Tahoma" pitchFamily="34" charset="0"/>
                <a:cs typeface="Tahoma" pitchFamily="34" charset="0"/>
              </a:rPr>
              <a:t>to be addressed in the general team training sessions. However, it is possible that a more open and less structured format would better serve </a:t>
            </a:r>
            <a:r>
              <a:rPr lang="en-US" sz="1200" dirty="0" smtClean="0">
                <a:latin typeface="Tahoma" pitchFamily="34" charset="0"/>
                <a:ea typeface="Tahoma" pitchFamily="34" charset="0"/>
                <a:cs typeface="Tahoma" pitchFamily="34" charset="0"/>
              </a:rPr>
              <a:t>in forming this </a:t>
            </a:r>
            <a:r>
              <a:rPr lang="en-US" sz="1200" dirty="0" smtClean="0">
                <a:latin typeface="Tahoma" pitchFamily="34" charset="0"/>
                <a:ea typeface="Tahoma" pitchFamily="34" charset="0"/>
                <a:cs typeface="Tahoma" pitchFamily="34" charset="0"/>
              </a:rPr>
              <a:t>community and encourage non-formal peer learning among stakeholders and professional counterparts in </a:t>
            </a:r>
            <a:r>
              <a:rPr lang="en-US" sz="1200" dirty="0" smtClean="0">
                <a:latin typeface="Tahoma" pitchFamily="34" charset="0"/>
                <a:ea typeface="Tahoma" pitchFamily="34" charset="0"/>
                <a:cs typeface="Tahoma" pitchFamily="34" charset="0"/>
              </a:rPr>
              <a:t>the municipalities </a:t>
            </a:r>
            <a:r>
              <a:rPr lang="en-US" sz="1200" dirty="0" smtClean="0">
                <a:latin typeface="Tahoma" pitchFamily="34" charset="0"/>
                <a:ea typeface="Tahoma" pitchFamily="34" charset="0"/>
                <a:cs typeface="Tahoma" pitchFamily="34" charset="0"/>
              </a:rPr>
              <a:t>participating in the program.</a:t>
            </a:r>
            <a:endParaRPr lang="he-IL" sz="1200" dirty="0">
              <a:latin typeface="Tahoma" pitchFamily="34" charset="0"/>
              <a:ea typeface="Tahoma" pitchFamily="34" charset="0"/>
              <a:cs typeface="Tahoma" pitchFamily="34" charset="0"/>
            </a:endParaRPr>
          </a:p>
        </p:txBody>
      </p:sp>
      <p:pic>
        <p:nvPicPr>
          <p:cNvPr id="4" name="תמונה 3" descr="תמונה שמכילה קומה, אדם, קבוצה, אנשים&#10;&#10;התיאור נוצר באופן אוטומטי">
            <a:extLst>
              <a:ext uri="{FF2B5EF4-FFF2-40B4-BE49-F238E27FC236}">
                <a16:creationId xmlns:a16="http://schemas.microsoft.com/office/drawing/2014/main" xmlns="" id="{097968DC-BBBE-4418-A8AE-26E3A95AE08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6695" b="10567"/>
          <a:stretch/>
        </p:blipFill>
        <p:spPr>
          <a:xfrm>
            <a:off x="3095261" y="3899628"/>
            <a:ext cx="6001475" cy="2442677"/>
          </a:xfrm>
          <a:prstGeom prst="rect">
            <a:avLst/>
          </a:prstGeom>
        </p:spPr>
      </p:pic>
    </p:spTree>
    <p:extLst>
      <p:ext uri="{BB962C8B-B14F-4D97-AF65-F5344CB8AC3E}">
        <p14:creationId xmlns:p14="http://schemas.microsoft.com/office/powerpoint/2010/main" val="1291592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xmlns="" id="{D8628082-3AF0-4124-8DDF-887C234DA15C}"/>
              </a:ext>
            </a:extLst>
          </p:cNvPr>
          <p:cNvSpPr txBox="1"/>
          <p:nvPr/>
        </p:nvSpPr>
        <p:spPr>
          <a:xfrm>
            <a:off x="-2946" y="0"/>
            <a:ext cx="12192000" cy="400110"/>
          </a:xfrm>
          <a:prstGeom prst="rect">
            <a:avLst/>
          </a:prstGeom>
          <a:solidFill>
            <a:srgbClr val="EC1C3C"/>
          </a:solidFill>
        </p:spPr>
        <p:txBody>
          <a:bodyPr wrap="square" rtlCol="0">
            <a:spAutoFit/>
          </a:bodyPr>
          <a:lstStyle>
            <a:defPPr>
              <a:defRPr lang="en-US"/>
            </a:defPPr>
            <a:lvl1pPr algn="r" rtl="1">
              <a:defRPr sz="2000" b="1">
                <a:solidFill>
                  <a:schemeClr val="bg1"/>
                </a:solidFill>
                <a:latin typeface="Tahoma" pitchFamily="34" charset="0"/>
                <a:ea typeface="Tahoma" pitchFamily="34" charset="0"/>
                <a:cs typeface="Tahoma" pitchFamily="34" charset="0"/>
              </a:defRPr>
            </a:lvl1pPr>
          </a:lstStyle>
          <a:p>
            <a:pPr algn="l" rtl="0"/>
            <a:r>
              <a:rPr lang="en-US" dirty="0" smtClean="0"/>
              <a:t>Evaluative Accompaniment from the First Moment</a:t>
            </a:r>
            <a:endParaRPr lang="he-IL" dirty="0"/>
          </a:p>
        </p:txBody>
      </p:sp>
      <p:sp>
        <p:nvSpPr>
          <p:cNvPr id="2" name="Slide Number Placeholder 1"/>
          <p:cNvSpPr>
            <a:spLocks noGrp="1"/>
          </p:cNvSpPr>
          <p:nvPr>
            <p:ph type="sldNum" sz="quarter" idx="12"/>
          </p:nvPr>
        </p:nvSpPr>
        <p:spPr>
          <a:xfrm>
            <a:off x="11298730" y="6267302"/>
            <a:ext cx="638122" cy="365125"/>
          </a:xfrm>
        </p:spPr>
        <p:txBody>
          <a:bodyPr/>
          <a:lstStyle/>
          <a:p>
            <a:fld id="{F2736200-3204-44C4-A5EC-985817706BA3}" type="slidenum">
              <a:rPr lang="en-US" sz="1400" smtClean="0"/>
              <a:pPr/>
              <a:t>9</a:t>
            </a:fld>
            <a:endParaRPr lang="en-US" sz="1400"/>
          </a:p>
        </p:txBody>
      </p:sp>
      <p:sp>
        <p:nvSpPr>
          <p:cNvPr id="11" name="מלבן 10"/>
          <p:cNvSpPr/>
          <p:nvPr/>
        </p:nvSpPr>
        <p:spPr>
          <a:xfrm>
            <a:off x="7941923" y="713195"/>
            <a:ext cx="3883631" cy="4902176"/>
          </a:xfrm>
          <a:prstGeom prst="rect">
            <a:avLst/>
          </a:prstGeom>
          <a:solidFill>
            <a:schemeClr val="bg2"/>
          </a:solidFill>
        </p:spPr>
        <p:txBody>
          <a:bodyPr wrap="square">
            <a:spAutoFit/>
          </a:bodyPr>
          <a:lstStyle/>
          <a:p>
            <a:pPr algn="l">
              <a:lnSpc>
                <a:spcPct val="150000"/>
              </a:lnSpc>
              <a:buClr>
                <a:srgbClr val="F2D834"/>
              </a:buClr>
            </a:pPr>
            <a:r>
              <a:rPr lang="en-US" sz="1400" b="1" dirty="0" smtClean="0">
                <a:solidFill>
                  <a:srgbClr val="4A78A6"/>
                </a:solidFill>
                <a:latin typeface="Tahoma" pitchFamily="34" charset="0"/>
                <a:ea typeface="Tahoma" pitchFamily="34" charset="0"/>
                <a:cs typeface="Tahoma" pitchFamily="34" charset="0"/>
              </a:rPr>
              <a:t>Evaluative accompaniment of the municipality at every stage of the program</a:t>
            </a:r>
            <a:endParaRPr lang="he-IL" sz="1400" b="1" dirty="0" smtClean="0">
              <a:solidFill>
                <a:srgbClr val="4A78A6"/>
              </a:solidFill>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The evaluation team accompanies the municipality from the moment it is </a:t>
            </a:r>
            <a:r>
              <a:rPr lang="en-US" sz="1200" dirty="0" smtClean="0">
                <a:latin typeface="Tahoma" pitchFamily="34" charset="0"/>
                <a:ea typeface="Tahoma" pitchFamily="34" charset="0"/>
                <a:cs typeface="Tahoma" pitchFamily="34" charset="0"/>
              </a:rPr>
              <a:t>chosen. This begins </a:t>
            </a:r>
            <a:r>
              <a:rPr lang="en-US" sz="1200" dirty="0" smtClean="0">
                <a:latin typeface="Tahoma" pitchFamily="34" charset="0"/>
                <a:ea typeface="Tahoma" pitchFamily="34" charset="0"/>
                <a:cs typeface="Tahoma" pitchFamily="34" charset="0"/>
              </a:rPr>
              <a:t>with </a:t>
            </a:r>
            <a:r>
              <a:rPr lang="en-US" sz="1200" dirty="0" smtClean="0">
                <a:latin typeface="Tahoma" pitchFamily="34" charset="0"/>
                <a:ea typeface="Tahoma" pitchFamily="34" charset="0"/>
                <a:cs typeface="Tahoma" pitchFamily="34" charset="0"/>
              </a:rPr>
              <a:t>conducting learning </a:t>
            </a:r>
            <a:r>
              <a:rPr lang="en-US" sz="1200" dirty="0" smtClean="0">
                <a:latin typeface="Tahoma" pitchFamily="34" charset="0"/>
                <a:ea typeface="Tahoma" pitchFamily="34" charset="0"/>
                <a:cs typeface="Tahoma" pitchFamily="34" charset="0"/>
              </a:rPr>
              <a:t>interviews with stakeholders and mapping the municipality’s needs and </a:t>
            </a:r>
            <a:r>
              <a:rPr lang="en-US" sz="1200" dirty="0" smtClean="0">
                <a:latin typeface="Tahoma" pitchFamily="34" charset="0"/>
                <a:ea typeface="Tahoma" pitchFamily="34" charset="0"/>
                <a:cs typeface="Tahoma" pitchFamily="34" charset="0"/>
              </a:rPr>
              <a:t>challenges, continues with leading a </a:t>
            </a:r>
            <a:r>
              <a:rPr lang="en-US" sz="1200" dirty="0" smtClean="0">
                <a:latin typeface="Tahoma" pitchFamily="34" charset="0"/>
                <a:ea typeface="Tahoma" pitchFamily="34" charset="0"/>
                <a:cs typeface="Tahoma" pitchFamily="34" charset="0"/>
              </a:rPr>
              <a:t>logic model workshop </a:t>
            </a:r>
            <a:r>
              <a:rPr lang="en-US" sz="1200" dirty="0" smtClean="0">
                <a:latin typeface="Tahoma" pitchFamily="34" charset="0"/>
                <a:ea typeface="Tahoma" pitchFamily="34" charset="0"/>
                <a:cs typeface="Tahoma" pitchFamily="34" charset="0"/>
              </a:rPr>
              <a:t>to instill </a:t>
            </a:r>
            <a:r>
              <a:rPr lang="en-US" sz="1200" dirty="0" smtClean="0">
                <a:latin typeface="Tahoma" pitchFamily="34" charset="0"/>
                <a:ea typeface="Tahoma" pitchFamily="34" charset="0"/>
                <a:cs typeface="Tahoma" pitchFamily="34" charset="0"/>
              </a:rPr>
              <a:t>result-oriented </a:t>
            </a:r>
            <a:r>
              <a:rPr lang="en-US" sz="1200" dirty="0" smtClean="0">
                <a:latin typeface="Tahoma" pitchFamily="34" charset="0"/>
                <a:ea typeface="Tahoma" pitchFamily="34" charset="0"/>
                <a:cs typeface="Tahoma" pitchFamily="34" charset="0"/>
              </a:rPr>
              <a:t>thinking and promote on-boarding, as well as </a:t>
            </a:r>
            <a:r>
              <a:rPr lang="en-US" sz="1200" dirty="0" smtClean="0">
                <a:latin typeface="Tahoma" pitchFamily="34" charset="0"/>
                <a:ea typeface="Tahoma" pitchFamily="34" charset="0"/>
                <a:cs typeface="Tahoma" pitchFamily="34" charset="0"/>
              </a:rPr>
              <a:t>conducting a baseline review, pre- and post-intervention research</a:t>
            </a:r>
            <a:r>
              <a:rPr lang="en-US" sz="1200" dirty="0" smtClean="0">
                <a:latin typeface="Tahoma" pitchFamily="34" charset="0"/>
                <a:ea typeface="Tahoma" pitchFamily="34" charset="0"/>
                <a:cs typeface="Tahoma" pitchFamily="34" charset="0"/>
              </a:rPr>
              <a:t>, and providing </a:t>
            </a:r>
            <a:r>
              <a:rPr lang="en-US" sz="1200" dirty="0" smtClean="0">
                <a:latin typeface="Tahoma" pitchFamily="34" charset="0"/>
                <a:ea typeface="Tahoma" pitchFamily="34" charset="0"/>
                <a:cs typeface="Tahoma" pitchFamily="34" charset="0"/>
              </a:rPr>
              <a:t>ongoing accompaniment and counselling, </a:t>
            </a:r>
            <a:r>
              <a:rPr lang="en-US" sz="1200" dirty="0" smtClean="0">
                <a:latin typeface="Tahoma" pitchFamily="34" charset="0"/>
                <a:ea typeface="Tahoma" pitchFamily="34" charset="0"/>
                <a:cs typeface="Tahoma" pitchFamily="34" charset="0"/>
              </a:rPr>
              <a:t>to </a:t>
            </a:r>
            <a:r>
              <a:rPr lang="en-US" sz="1200" dirty="0" smtClean="0">
                <a:latin typeface="Tahoma" pitchFamily="34" charset="0"/>
                <a:ea typeface="Tahoma" pitchFamily="34" charset="0"/>
                <a:cs typeface="Tahoma" pitchFamily="34" charset="0"/>
              </a:rPr>
              <a:t>deriving insights from one intervention to the other. Accompanying all Urban95 municipalities in Israel provides the evaluation team with insights that help promote the program in each municipality and accelerate inter-municipal learning.</a:t>
            </a:r>
            <a:endParaRPr lang="he-IL" sz="1200" dirty="0">
              <a:latin typeface="Tahoma" pitchFamily="34" charset="0"/>
              <a:ea typeface="Tahoma" pitchFamily="34" charset="0"/>
              <a:cs typeface="Tahoma" pitchFamily="34" charset="0"/>
            </a:endParaRPr>
          </a:p>
        </p:txBody>
      </p:sp>
      <p:sp>
        <p:nvSpPr>
          <p:cNvPr id="9" name="מלבן 8">
            <a:extLst>
              <a:ext uri="{FF2B5EF4-FFF2-40B4-BE49-F238E27FC236}">
                <a16:creationId xmlns:a16="http://schemas.microsoft.com/office/drawing/2014/main" xmlns="" id="{6805A5E9-6B52-4C27-A371-6BF8616D1DCA}"/>
              </a:ext>
            </a:extLst>
          </p:cNvPr>
          <p:cNvSpPr/>
          <p:nvPr/>
        </p:nvSpPr>
        <p:spPr>
          <a:xfrm>
            <a:off x="4139682" y="713195"/>
            <a:ext cx="3525642" cy="6001643"/>
          </a:xfrm>
          <a:prstGeom prst="rect">
            <a:avLst/>
          </a:prstGeom>
          <a:solidFill>
            <a:schemeClr val="bg2"/>
          </a:solidFill>
        </p:spPr>
        <p:txBody>
          <a:bodyPr wrap="square">
            <a:spAutoFit/>
          </a:bodyPr>
          <a:lstStyle/>
          <a:p>
            <a:pPr algn="l">
              <a:lnSpc>
                <a:spcPct val="150000"/>
              </a:lnSpc>
              <a:buClr>
                <a:srgbClr val="F2D834"/>
              </a:buClr>
            </a:pPr>
            <a:r>
              <a:rPr lang="en-US" sz="1400" b="1" dirty="0" smtClean="0">
                <a:solidFill>
                  <a:srgbClr val="4A78A6"/>
                </a:solidFill>
                <a:latin typeface="Tahoma" pitchFamily="34" charset="0"/>
                <a:ea typeface="Tahoma" pitchFamily="34" charset="0"/>
                <a:cs typeface="Tahoma" pitchFamily="34" charset="0"/>
              </a:rPr>
              <a:t>A logic model workshop and </a:t>
            </a:r>
            <a:r>
              <a:rPr lang="en-US" sz="1400" b="1" dirty="0" smtClean="0">
                <a:solidFill>
                  <a:srgbClr val="4A78A6"/>
                </a:solidFill>
                <a:latin typeface="Tahoma" pitchFamily="34" charset="0"/>
                <a:ea typeface="Tahoma" pitchFamily="34" charset="0"/>
                <a:cs typeface="Tahoma" pitchFamily="34" charset="0"/>
              </a:rPr>
              <a:t>assimilating result-oriented </a:t>
            </a:r>
            <a:r>
              <a:rPr lang="en-US" sz="1400" b="1" dirty="0" smtClean="0">
                <a:solidFill>
                  <a:srgbClr val="4A78A6"/>
                </a:solidFill>
                <a:latin typeface="Tahoma" pitchFamily="34" charset="0"/>
                <a:ea typeface="Tahoma" pitchFamily="34" charset="0"/>
                <a:cs typeface="Tahoma" pitchFamily="34" charset="0"/>
              </a:rPr>
              <a:t>thinking</a:t>
            </a:r>
            <a:endParaRPr lang="he-IL" sz="1400" dirty="0">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After conducting interviews with </a:t>
            </a:r>
            <a:r>
              <a:rPr lang="en-US" sz="1200" dirty="0" smtClean="0">
                <a:latin typeface="Tahoma" pitchFamily="34" charset="0"/>
                <a:ea typeface="Tahoma" pitchFamily="34" charset="0"/>
                <a:cs typeface="Tahoma" pitchFamily="34" charset="0"/>
              </a:rPr>
              <a:t>stakeholders </a:t>
            </a:r>
            <a:r>
              <a:rPr lang="en-US" sz="1200" dirty="0" smtClean="0">
                <a:latin typeface="Tahoma" pitchFamily="34" charset="0"/>
                <a:ea typeface="Tahoma" pitchFamily="34" charset="0"/>
                <a:cs typeface="Tahoma" pitchFamily="34" charset="0"/>
              </a:rPr>
              <a:t>in which they </a:t>
            </a:r>
            <a:r>
              <a:rPr lang="en-US" sz="1200" dirty="0" smtClean="0">
                <a:latin typeface="Tahoma" pitchFamily="34" charset="0"/>
                <a:ea typeface="Tahoma" pitchFamily="34" charset="0"/>
                <a:cs typeface="Tahoma" pitchFamily="34" charset="0"/>
              </a:rPr>
              <a:t>are encouraged </a:t>
            </a:r>
            <a:r>
              <a:rPr lang="en-US" sz="1200" dirty="0" smtClean="0">
                <a:latin typeface="Tahoma" pitchFamily="34" charset="0"/>
                <a:ea typeface="Tahoma" pitchFamily="34" charset="0"/>
                <a:cs typeface="Tahoma" pitchFamily="34" charset="0"/>
              </a:rPr>
              <a:t>to share their personal views regarding the municipality’s needs and </a:t>
            </a:r>
            <a:r>
              <a:rPr lang="en-US" sz="1200" dirty="0" smtClean="0">
                <a:latin typeface="Tahoma" pitchFamily="34" charset="0"/>
                <a:ea typeface="Tahoma" pitchFamily="34" charset="0"/>
                <a:cs typeface="Tahoma" pitchFamily="34" charset="0"/>
              </a:rPr>
              <a:t>challenges </a:t>
            </a:r>
            <a:r>
              <a:rPr lang="en-US" sz="1200" dirty="0" smtClean="0">
                <a:latin typeface="Tahoma" pitchFamily="34" charset="0"/>
                <a:ea typeface="Tahoma" pitchFamily="34" charset="0"/>
                <a:cs typeface="Tahoma" pitchFamily="34" charset="0"/>
              </a:rPr>
              <a:t>and which also allow the evaluation team to identify perceptual gaps and barriers, a joint workshop is held for all stakeholders in the municipality. The focus of the workshop varies according to the central challenge raised during the interviews. However, its main purpose is to map the municipality’s needs and define </a:t>
            </a:r>
            <a:r>
              <a:rPr lang="en-US" sz="1200" dirty="0" smtClean="0">
                <a:latin typeface="Tahoma" pitchFamily="34" charset="0"/>
                <a:ea typeface="Tahoma" pitchFamily="34" charset="0"/>
                <a:cs typeface="Tahoma" pitchFamily="34" charset="0"/>
              </a:rPr>
              <a:t>success </a:t>
            </a:r>
            <a:r>
              <a:rPr lang="en-US" sz="1200" dirty="0" smtClean="0">
                <a:latin typeface="Tahoma" pitchFamily="34" charset="0"/>
                <a:ea typeface="Tahoma" pitchFamily="34" charset="0"/>
                <a:cs typeface="Tahoma" pitchFamily="34" charset="0"/>
              </a:rPr>
              <a:t>indicators accordingly. These </a:t>
            </a:r>
            <a:r>
              <a:rPr lang="en-US" sz="1200" dirty="0" smtClean="0">
                <a:latin typeface="Tahoma" pitchFamily="34" charset="0"/>
                <a:ea typeface="Tahoma" pitchFamily="34" charset="0"/>
                <a:cs typeface="Tahoma" pitchFamily="34" charset="0"/>
              </a:rPr>
              <a:t>serve </a:t>
            </a:r>
            <a:r>
              <a:rPr lang="en-US" sz="1200" dirty="0" smtClean="0">
                <a:latin typeface="Tahoma" pitchFamily="34" charset="0"/>
                <a:ea typeface="Tahoma" pitchFamily="34" charset="0"/>
                <a:cs typeface="Tahoma" pitchFamily="34" charset="0"/>
              </a:rPr>
              <a:t>to determine the main actions the municipality needs to take to meet the targets. </a:t>
            </a:r>
            <a:r>
              <a:rPr lang="en-US" sz="1200" dirty="0" smtClean="0">
                <a:latin typeface="Tahoma" pitchFamily="34" charset="0"/>
                <a:ea typeface="Tahoma" pitchFamily="34" charset="0"/>
                <a:cs typeface="Tahoma" pitchFamily="34" charset="0"/>
              </a:rPr>
              <a:t>The </a:t>
            </a:r>
            <a:r>
              <a:rPr lang="en-US" sz="1200" dirty="0" smtClean="0">
                <a:latin typeface="Tahoma" pitchFamily="34" charset="0"/>
                <a:ea typeface="Tahoma" pitchFamily="34" charset="0"/>
                <a:cs typeface="Tahoma" pitchFamily="34" charset="0"/>
              </a:rPr>
              <a:t>workshop is important for creating a joint language, aligning and on-boarding stakeholders, clarifying </a:t>
            </a:r>
            <a:r>
              <a:rPr lang="en-US" sz="1200" dirty="0" smtClean="0">
                <a:latin typeface="Tahoma" pitchFamily="34" charset="0"/>
                <a:ea typeface="Tahoma" pitchFamily="34" charset="0"/>
                <a:cs typeface="Tahoma" pitchFamily="34" charset="0"/>
              </a:rPr>
              <a:t>the actions </a:t>
            </a:r>
            <a:r>
              <a:rPr lang="en-US" sz="1200" dirty="0" smtClean="0">
                <a:latin typeface="Tahoma" pitchFamily="34" charset="0"/>
                <a:ea typeface="Tahoma" pitchFamily="34" charset="0"/>
                <a:cs typeface="Tahoma" pitchFamily="34" charset="0"/>
              </a:rPr>
              <a:t>required, and supporting the decision making process (mainly in cases of disputes regarding </a:t>
            </a:r>
            <a:r>
              <a:rPr lang="en-US" sz="1200" dirty="0" smtClean="0">
                <a:latin typeface="Tahoma" pitchFamily="34" charset="0"/>
                <a:ea typeface="Tahoma" pitchFamily="34" charset="0"/>
                <a:cs typeface="Tahoma" pitchFamily="34" charset="0"/>
              </a:rPr>
              <a:t>prioritization </a:t>
            </a:r>
            <a:r>
              <a:rPr lang="en-US" sz="1200" dirty="0" smtClean="0">
                <a:latin typeface="Tahoma" pitchFamily="34" charset="0"/>
                <a:ea typeface="Tahoma" pitchFamily="34" charset="0"/>
                <a:cs typeface="Tahoma" pitchFamily="34" charset="0"/>
              </a:rPr>
              <a:t>and </a:t>
            </a:r>
            <a:r>
              <a:rPr lang="en-US" sz="1200" dirty="0" smtClean="0">
                <a:latin typeface="Tahoma" pitchFamily="34" charset="0"/>
                <a:ea typeface="Tahoma" pitchFamily="34" charset="0"/>
                <a:cs typeface="Tahoma" pitchFamily="34" charset="0"/>
              </a:rPr>
              <a:t>project selection).</a:t>
            </a:r>
            <a:endParaRPr lang="he-IL" sz="1200" dirty="0">
              <a:latin typeface="Tahoma" pitchFamily="34" charset="0"/>
              <a:ea typeface="Tahoma" pitchFamily="34" charset="0"/>
              <a:cs typeface="Tahoma" pitchFamily="34" charset="0"/>
            </a:endParaRPr>
          </a:p>
        </p:txBody>
      </p:sp>
      <p:sp>
        <p:nvSpPr>
          <p:cNvPr id="10" name="מלבן 9">
            <a:extLst>
              <a:ext uri="{FF2B5EF4-FFF2-40B4-BE49-F238E27FC236}">
                <a16:creationId xmlns:a16="http://schemas.microsoft.com/office/drawing/2014/main" xmlns="" id="{0448B614-CE49-445A-9E67-DCEE732DAAAD}"/>
              </a:ext>
            </a:extLst>
          </p:cNvPr>
          <p:cNvSpPr/>
          <p:nvPr/>
        </p:nvSpPr>
        <p:spPr>
          <a:xfrm>
            <a:off x="616687" y="713195"/>
            <a:ext cx="3246396" cy="5678478"/>
          </a:xfrm>
          <a:prstGeom prst="rect">
            <a:avLst/>
          </a:prstGeom>
          <a:solidFill>
            <a:schemeClr val="bg2"/>
          </a:solidFill>
        </p:spPr>
        <p:txBody>
          <a:bodyPr wrap="square">
            <a:spAutoFit/>
          </a:bodyPr>
          <a:lstStyle/>
          <a:p>
            <a:pPr algn="l">
              <a:lnSpc>
                <a:spcPct val="150000"/>
              </a:lnSpc>
              <a:buClr>
                <a:srgbClr val="F2D834"/>
              </a:buClr>
            </a:pPr>
            <a:r>
              <a:rPr lang="en-US" sz="1400" b="1" dirty="0" smtClean="0">
                <a:solidFill>
                  <a:srgbClr val="4A78A6"/>
                </a:solidFill>
                <a:latin typeface="Tahoma" pitchFamily="34" charset="0"/>
                <a:ea typeface="Tahoma" pitchFamily="34" charset="0"/>
                <a:cs typeface="Tahoma" pitchFamily="34" charset="0"/>
              </a:rPr>
              <a:t>Formative assessment</a:t>
            </a:r>
            <a:endParaRPr lang="he-IL" sz="1400" b="1" dirty="0">
              <a:solidFill>
                <a:srgbClr val="4A78A6"/>
              </a:solidFill>
              <a:latin typeface="Tahoma" pitchFamily="34" charset="0"/>
              <a:ea typeface="Tahoma" pitchFamily="34" charset="0"/>
              <a:cs typeface="Tahoma" pitchFamily="34" charset="0"/>
            </a:endParaRPr>
          </a:p>
          <a:p>
            <a:pPr algn="l">
              <a:lnSpc>
                <a:spcPct val="150000"/>
              </a:lnSpc>
              <a:buClr>
                <a:srgbClr val="F2D834"/>
              </a:buClr>
            </a:pPr>
            <a:r>
              <a:rPr lang="en-US" sz="1200" dirty="0" smtClean="0">
                <a:latin typeface="Tahoma" pitchFamily="34" charset="0"/>
                <a:ea typeface="Tahoma" pitchFamily="34" charset="0"/>
                <a:cs typeface="Tahoma" pitchFamily="34" charset="0"/>
              </a:rPr>
              <a:t>The dynamic nature of </a:t>
            </a:r>
            <a:r>
              <a:rPr lang="en-US" sz="1200" dirty="0" smtClean="0">
                <a:latin typeface="Tahoma" pitchFamily="34" charset="0"/>
                <a:ea typeface="Tahoma" pitchFamily="34" charset="0"/>
                <a:cs typeface="Tahoma" pitchFamily="34" charset="0"/>
              </a:rPr>
              <a:t>Urban95 activity requires </a:t>
            </a:r>
            <a:r>
              <a:rPr lang="en-US" sz="1200" dirty="0" smtClean="0">
                <a:latin typeface="Tahoma" pitchFamily="34" charset="0"/>
                <a:ea typeface="Tahoma" pitchFamily="34" charset="0"/>
                <a:cs typeface="Tahoma" pitchFamily="34" charset="0"/>
              </a:rPr>
              <a:t>the evaluation team to be flexible, and the </a:t>
            </a:r>
            <a:r>
              <a:rPr lang="en-US" sz="1200" dirty="0" smtClean="0">
                <a:latin typeface="Tahoma" pitchFamily="34" charset="0"/>
                <a:ea typeface="Tahoma" pitchFamily="34" charset="0"/>
                <a:cs typeface="Tahoma" pitchFamily="34" charset="0"/>
              </a:rPr>
              <a:t>leading approach to program </a:t>
            </a:r>
            <a:r>
              <a:rPr lang="en-US" sz="1200" dirty="0" smtClean="0">
                <a:latin typeface="Tahoma" pitchFamily="34" charset="0"/>
                <a:ea typeface="Tahoma" pitchFamily="34" charset="0"/>
                <a:cs typeface="Tahoma" pitchFamily="34" charset="0"/>
              </a:rPr>
              <a:t>accompaniment is formative assessment. Before every intervention, an evaluation program is built together with the program director in the municipality, which includes pre-intervention mapping, mid-/post-intervention </a:t>
            </a:r>
            <a:r>
              <a:rPr lang="en-US" sz="1200" dirty="0" smtClean="0">
                <a:latin typeface="Tahoma" pitchFamily="34" charset="0"/>
                <a:ea typeface="Tahoma" pitchFamily="34" charset="0"/>
                <a:cs typeface="Tahoma" pitchFamily="34" charset="0"/>
              </a:rPr>
              <a:t>assessment, </a:t>
            </a:r>
            <a:r>
              <a:rPr lang="en-US" sz="1200" dirty="0" smtClean="0">
                <a:latin typeface="Tahoma" pitchFamily="34" charset="0"/>
                <a:ea typeface="Tahoma" pitchFamily="34" charset="0"/>
                <a:cs typeface="Tahoma" pitchFamily="34" charset="0"/>
              </a:rPr>
              <a:t>and in certain cases a follow-up assessment. The findings and insights are </a:t>
            </a:r>
            <a:r>
              <a:rPr lang="en-US" sz="1200" dirty="0" smtClean="0">
                <a:latin typeface="Tahoma" pitchFamily="34" charset="0"/>
                <a:ea typeface="Tahoma" pitchFamily="34" charset="0"/>
                <a:cs typeface="Tahoma" pitchFamily="34" charset="0"/>
              </a:rPr>
              <a:t>shared as </a:t>
            </a:r>
            <a:r>
              <a:rPr lang="en-US" sz="1200" dirty="0" smtClean="0">
                <a:latin typeface="Tahoma" pitchFamily="34" charset="0"/>
                <a:ea typeface="Tahoma" pitchFamily="34" charset="0"/>
                <a:cs typeface="Tahoma" pitchFamily="34" charset="0"/>
              </a:rPr>
              <a:t>close as possible to the time the data was collected to allow </a:t>
            </a:r>
            <a:r>
              <a:rPr lang="en-US" sz="1200" dirty="0" smtClean="0">
                <a:latin typeface="Tahoma" pitchFamily="34" charset="0"/>
                <a:ea typeface="Tahoma" pitchFamily="34" charset="0"/>
                <a:cs typeface="Tahoma" pitchFamily="34" charset="0"/>
              </a:rPr>
              <a:t>the lessens </a:t>
            </a:r>
            <a:r>
              <a:rPr lang="en-US" sz="1200" dirty="0" smtClean="0">
                <a:latin typeface="Tahoma" pitchFamily="34" charset="0"/>
                <a:ea typeface="Tahoma" pitchFamily="34" charset="0"/>
                <a:cs typeface="Tahoma" pitchFamily="34" charset="0"/>
              </a:rPr>
              <a:t>learned to be implemented </a:t>
            </a:r>
            <a:r>
              <a:rPr lang="en-US" sz="1200" dirty="0" smtClean="0">
                <a:latin typeface="Tahoma" pitchFamily="34" charset="0"/>
                <a:ea typeface="Tahoma" pitchFamily="34" charset="0"/>
                <a:cs typeface="Tahoma" pitchFamily="34" charset="0"/>
              </a:rPr>
              <a:t>when expanding </a:t>
            </a:r>
            <a:r>
              <a:rPr lang="en-US" sz="1200" dirty="0" smtClean="0">
                <a:latin typeface="Tahoma" pitchFamily="34" charset="0"/>
                <a:ea typeface="Tahoma" pitchFamily="34" charset="0"/>
                <a:cs typeface="Tahoma" pitchFamily="34" charset="0"/>
              </a:rPr>
              <a:t>the intervention to other events/regions in the municipality. </a:t>
            </a:r>
            <a:r>
              <a:rPr lang="en-US" sz="1200" dirty="0" smtClean="0">
                <a:latin typeface="Tahoma" pitchFamily="34" charset="0"/>
                <a:ea typeface="Tahoma" pitchFamily="34" charset="0"/>
                <a:cs typeface="Tahoma" pitchFamily="34" charset="0"/>
              </a:rPr>
              <a:t>In addition, </a:t>
            </a:r>
            <a:r>
              <a:rPr lang="en-US" sz="1200" dirty="0" smtClean="0">
                <a:latin typeface="Tahoma" pitchFamily="34" charset="0"/>
                <a:ea typeface="Tahoma" pitchFamily="34" charset="0"/>
                <a:cs typeface="Tahoma" pitchFamily="34" charset="0"/>
              </a:rPr>
              <a:t>a summarizing assessment </a:t>
            </a:r>
            <a:r>
              <a:rPr lang="en-US" sz="1200" dirty="0" smtClean="0">
                <a:latin typeface="Tahoma" pitchFamily="34" charset="0"/>
                <a:ea typeface="Tahoma" pitchFamily="34" charset="0"/>
                <a:cs typeface="Tahoma" pitchFamily="34" charset="0"/>
              </a:rPr>
              <a:t>is conducted to provide </a:t>
            </a:r>
            <a:r>
              <a:rPr lang="en-US" sz="1200" dirty="0" smtClean="0">
                <a:latin typeface="Tahoma" pitchFamily="34" charset="0"/>
                <a:ea typeface="Tahoma" pitchFamily="34" charset="0"/>
                <a:cs typeface="Tahoma" pitchFamily="34" charset="0"/>
              </a:rPr>
              <a:t>a broader annual view of Urban95 activity in the municipality </a:t>
            </a:r>
            <a:r>
              <a:rPr lang="en-US" sz="1200" dirty="0" smtClean="0">
                <a:latin typeface="Tahoma" pitchFamily="34" charset="0"/>
                <a:ea typeface="Tahoma" pitchFamily="34" charset="0"/>
                <a:cs typeface="Tahoma" pitchFamily="34" charset="0"/>
              </a:rPr>
              <a:t>in relation to how well the goals were achieved. </a:t>
            </a:r>
            <a:endParaRPr lang="he-IL" sz="1200" dirty="0">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220878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מסמך" ma:contentTypeID="0x01010005535F330352E547AA3D8F0C969A97FB" ma:contentTypeVersion="20" ma:contentTypeDescription="צור מסמך חדש." ma:contentTypeScope="" ma:versionID="54b1a9084b8fde23907f9b447bf6e0b1">
  <xsd:schema xmlns:xsd="http://www.w3.org/2001/XMLSchema" xmlns:xs="http://www.w3.org/2001/XMLSchema" xmlns:p="http://schemas.microsoft.com/office/2006/metadata/properties" xmlns:ns2="3096e91d-ebd7-4ce5-b2b3-56d74390b557" xmlns:ns3="4ba3be25-03aa-45c2-b90f-d8c255107eb7" xmlns:ns4="66206a12-aca6-4383-82db-f7b25037d731" targetNamespace="http://schemas.microsoft.com/office/2006/metadata/properties" ma:root="true" ma:fieldsID="19c77e7efc1634fecc00fa0d6d2a0779" ns2:_="" ns3:_="" ns4:_="">
    <xsd:import namespace="3096e91d-ebd7-4ce5-b2b3-56d74390b557"/>
    <xsd:import namespace="4ba3be25-03aa-45c2-b90f-d8c255107eb7"/>
    <xsd:import namespace="66206a12-aca6-4383-82db-f7b25037d73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AutoKeyPoints" minOccurs="0"/>
                <xsd:element ref="ns2:MediaServiceKeyPoints" minOccurs="0"/>
                <xsd:element ref="ns2:MediaServiceLocation" minOccurs="0"/>
                <xsd:element ref="ns2:MediaLengthInSeconds" minOccurs="0"/>
                <xsd:element ref="ns4: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96e91d-ebd7-4ce5-b2b3-56d74390b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תגיות תמונה" ma:readOnly="false" ma:fieldId="{5cf76f15-5ced-4ddc-b409-7134ff3c332f}" ma:taxonomyMulti="true" ma:sspId="a557658c-0fa3-4305-8778-78d8ea3b7e7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ba3be25-03aa-45c2-b90f-d8c255107eb7" elementFormDefault="qualified">
    <xsd:import namespace="http://schemas.microsoft.com/office/2006/documentManagement/types"/>
    <xsd:import namespace="http://schemas.microsoft.com/office/infopath/2007/PartnerControls"/>
    <xsd:element name="SharedWithUsers" ma:index="10" nillable="true" ma:displayName="משותף עם"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משותף עם פרטים"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06a12-aca6-4383-82db-f7b25037d731" elementFormDefault="qualified">
    <xsd:import namespace="http://schemas.microsoft.com/office/2006/documentManagement/types"/>
    <xsd:import namespace="http://schemas.microsoft.com/office/infopath/2007/PartnerControls"/>
    <xsd:element name="TaxCatchAll" ma:index="21" nillable="true" ma:displayName="עמודת 'תפוס הכל' של טקסונומיה" ma:hidden="true" ma:list="{153ba520-b991-433c-a0d4-d083743f123b}" ma:internalName="TaxCatchAll" ma:showField="CatchAllData" ma:web="66206a12-aca6-4383-82db-f7b25037d7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סוג תוכן"/>
        <xsd:element ref="dc:title" minOccurs="0" maxOccurs="1" ma:index="4" ma:displayName="כותר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4ba3be25-03aa-45c2-b90f-d8c255107eb7">
      <UserInfo>
        <DisplayName>Shimrit Slonim Franco</DisplayName>
        <AccountId>2392</AccountId>
        <AccountType/>
      </UserInfo>
      <UserInfo>
        <DisplayName>Alona Tsirulnikov</DisplayName>
        <AccountId>366</AccountId>
        <AccountType/>
      </UserInfo>
      <UserInfo>
        <DisplayName>Netanel Katzir</DisplayName>
        <AccountId>2606</AccountId>
        <AccountType/>
      </UserInfo>
      <UserInfo>
        <DisplayName>Sharon Brand Martin</DisplayName>
        <AccountId>236</AccountId>
        <AccountType/>
      </UserInfo>
    </SharedWithUsers>
    <lcf76f155ced4ddcb4097134ff3c332f xmlns="3096e91d-ebd7-4ce5-b2b3-56d74390b557">
      <Terms xmlns="http://schemas.microsoft.com/office/infopath/2007/PartnerControls"/>
    </lcf76f155ced4ddcb4097134ff3c332f>
    <TaxCatchAll xmlns="66206a12-aca6-4383-82db-f7b25037d731" xsi:nil="true"/>
  </documentManagement>
</p:properties>
</file>

<file path=customXml/itemProps1.xml><?xml version="1.0" encoding="utf-8"?>
<ds:datastoreItem xmlns:ds="http://schemas.openxmlformats.org/officeDocument/2006/customXml" ds:itemID="{1F6B98E2-7CC3-43ED-961A-BF6621D2666D}">
  <ds:schemaRefs>
    <ds:schemaRef ds:uri="3096e91d-ebd7-4ce5-b2b3-56d74390b557"/>
    <ds:schemaRef ds:uri="4ba3be25-03aa-45c2-b90f-d8c255107eb7"/>
    <ds:schemaRef ds:uri="66206a12-aca6-4383-82db-f7b25037d7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3653B81-70FC-4DA4-8A26-1B40E1343FEF}">
  <ds:schemaRefs>
    <ds:schemaRef ds:uri="http://schemas.microsoft.com/sharepoint/v3/contenttype/forms"/>
  </ds:schemaRefs>
</ds:datastoreItem>
</file>

<file path=customXml/itemProps3.xml><?xml version="1.0" encoding="utf-8"?>
<ds:datastoreItem xmlns:ds="http://schemas.openxmlformats.org/officeDocument/2006/customXml" ds:itemID="{DDABB023-BCFA-4EEF-B7E6-12D80018A417}">
  <ds:schemaRefs>
    <ds:schemaRef ds:uri="http://schemas.microsoft.com/office/2006/metadata/properties"/>
    <ds:schemaRef ds:uri="http://schemas.microsoft.com/office/2006/documentManagement/types"/>
    <ds:schemaRef ds:uri="http://schemas.microsoft.com/office/infopath/2007/PartnerControls"/>
    <ds:schemaRef ds:uri="4ba3be25-03aa-45c2-b90f-d8c255107eb7"/>
    <ds:schemaRef ds:uri="http://purl.org/dc/terms/"/>
    <ds:schemaRef ds:uri="http://purl.org/dc/elements/1.1/"/>
    <ds:schemaRef ds:uri="http://schemas.openxmlformats.org/package/2006/metadata/core-properties"/>
    <ds:schemaRef ds:uri="66206a12-aca6-4383-82db-f7b25037d731"/>
    <ds:schemaRef ds:uri="3096e91d-ebd7-4ce5-b2b3-56d74390b55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978</TotalTime>
  <Words>2433</Words>
  <Application>Microsoft Office PowerPoint</Application>
  <PresentationFormat>Widescreen</PresentationFormat>
  <Paragraphs>102</Paragraphs>
  <Slides>10</Slides>
  <Notes>10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10</vt:i4>
      </vt:variant>
    </vt:vector>
  </HeadingPairs>
  <TitlesOfParts>
    <vt:vector size="18" baseType="lpstr">
      <vt:lpstr>Almoni Neue DL 4.0 AAA</vt:lpstr>
      <vt:lpstr>Almoni Neue DL 4.0 AAA Light</vt:lpstr>
      <vt:lpstr>Arial</vt:lpstr>
      <vt:lpstr>Calibri</vt:lpstr>
      <vt:lpstr>Calibri Light</vt:lpstr>
      <vt:lpstr>Tahoma</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Olya Nesterov</dc:creator>
  <cp:lastModifiedBy>Daniella Blau</cp:lastModifiedBy>
  <cp:revision>59</cp:revision>
  <cp:lastPrinted>2020-12-01T13:41:45Z</cp:lastPrinted>
  <dcterms:created xsi:type="dcterms:W3CDTF">2020-06-25T07:38:36Z</dcterms:created>
  <dcterms:modified xsi:type="dcterms:W3CDTF">2022-07-05T18:08:49Z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0x01010005535F330352E547AA3D8F0C969A97FB</vt:lpwstr>
  </property>
  <property fmtid="{D5CDD505-2E9C-101B-9397-08002B2CF9AE}" pid="3" name="MediaServiceImageTags">
    <vt:lpwstr/>
  </property>
</Properties>
</file>