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2_AA598E0D.xml" ContentType="application/vnd.ms-powerpoint.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218_EF6028DE.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6"/>
  </p:notesMasterIdLst>
  <p:sldIdLst>
    <p:sldId id="408" r:id="rId6"/>
    <p:sldId id="258" r:id="rId7"/>
    <p:sldId id="442" r:id="rId8"/>
    <p:sldId id="448" r:id="rId9"/>
    <p:sldId id="531" r:id="rId10"/>
    <p:sldId id="532" r:id="rId11"/>
    <p:sldId id="533" r:id="rId12"/>
    <p:sldId id="534" r:id="rId13"/>
    <p:sldId id="535" r:id="rId14"/>
    <p:sldId id="536"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1A9439-C99A-A349-1A24-13891C7ADFD5}" name="Noit Kadosh" initials="NK" userId="S::NoitK@cet.ac.il::a88fd2da-46ef-4d0a-a96f-6959a89f09b8" providerId="AD"/>
  <p188:author id="{2D671073-1DBF-6E3F-8DF4-7656757D3085}" name="Noit Kadosh" initials="NK" userId="S::noitk@cet.ac.il::a88fd2da-46ef-4d0a-a96f-6959a89f09b8" providerId="AD"/>
  <p188:author id="{32D145CE-3CEA-5153-9B39-BF37DB1552C8}" name="Alona Tsirulnikov" initials="AT" userId="S::AlonaT@cet.ac.il::4bbafd77-0cd3-4d60-af1e-94ad4b8daf4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l Mishaan Spiegel" initials="TS" lastIdx="24" clrIdx="6">
    <p:extLst>
      <p:ext uri="{19B8F6BF-5375-455C-9EA6-DF929625EA0E}">
        <p15:presenceInfo xmlns:p15="http://schemas.microsoft.com/office/powerpoint/2012/main" userId="S::talm@cet.ac.il::3b49d4d9-3b89-4d06-aedf-35a2972b16e6" providerId="AD"/>
      </p:ext>
    </p:extLst>
  </p:cmAuthor>
  <p:cmAuthor id="1" name="Shimrit Slonim Franco" initials="SSF" lastIdx="9" clrIdx="0"/>
  <p:cmAuthor id="8" name="Sharon Brand Martin" initials="SBM" lastIdx="104" clrIdx="7">
    <p:extLst>
      <p:ext uri="{19B8F6BF-5375-455C-9EA6-DF929625EA0E}">
        <p15:presenceInfo xmlns:p15="http://schemas.microsoft.com/office/powerpoint/2012/main" userId="S-1-5-21-606772748-477572614-688488514-15397" providerId="AD"/>
      </p:ext>
    </p:extLst>
  </p:cmAuthor>
  <p:cmAuthor id="2" name="Alona Tsirulnikov" initials="AT" lastIdx="204" clrIdx="1"/>
  <p:cmAuthor id="9" name="Netanel Katzir" initials="NK" lastIdx="32" clrIdx="8">
    <p:extLst>
      <p:ext uri="{19B8F6BF-5375-455C-9EA6-DF929625EA0E}">
        <p15:presenceInfo xmlns:p15="http://schemas.microsoft.com/office/powerpoint/2012/main" userId="S::netanelk@cet.ac.il::bf11b2cf-99a0-4b62-9152-0a41d6621128" providerId="AD"/>
      </p:ext>
    </p:extLst>
  </p:cmAuthor>
  <p:cmAuthor id="3" name="shimrit slonim" initials="ss" lastIdx="2" clrIdx="2"/>
  <p:cmAuthor id="10" name="Netanel Katzir" initials="NK [2]" lastIdx="1" clrIdx="9">
    <p:extLst>
      <p:ext uri="{19B8F6BF-5375-455C-9EA6-DF929625EA0E}">
        <p15:presenceInfo xmlns:p15="http://schemas.microsoft.com/office/powerpoint/2012/main" userId="S-1-5-21-606772748-477572614-688488514-18822" providerId="AD"/>
      </p:ext>
    </p:extLst>
  </p:cmAuthor>
  <p:cmAuthor id="4" name="Shimrit Slonim Franco" initials="SSF [2]" lastIdx="2" clrIdx="3"/>
  <p:cmAuthor id="5" name="ofer raz" initials="or" lastIdx="5" clrIdx="4"/>
  <p:cmAuthor id="6" name="Reoute Diamant" initials="RD" lastIdx="50" clrIdx="5">
    <p:extLst>
      <p:ext uri="{19B8F6BF-5375-455C-9EA6-DF929625EA0E}">
        <p15:presenceInfo xmlns:p15="http://schemas.microsoft.com/office/powerpoint/2012/main" userId="S-1-5-21-606772748-477572614-688488514-174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1C3C"/>
    <a:srgbClr val="4A78A6"/>
    <a:srgbClr val="90B6DE"/>
    <a:srgbClr val="F2D834"/>
    <a:srgbClr val="F7E88D"/>
    <a:srgbClr val="E1E2E3"/>
    <a:srgbClr val="D2D3D5"/>
    <a:srgbClr val="F79FAC"/>
    <a:srgbClr val="FBD1D7"/>
    <a:srgbClr val="FAB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93" autoAdjust="0"/>
    <p:restoredTop sz="94649"/>
  </p:normalViewPr>
  <p:slideViewPr>
    <p:cSldViewPr snapToGrid="0">
      <p:cViewPr varScale="1">
        <p:scale>
          <a:sx n="102" d="100"/>
          <a:sy n="102" d="100"/>
        </p:scale>
        <p:origin x="87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comments/modernComment_102_AA598E0D.xml><?xml version="1.0" encoding="utf-8"?>
<p188:cmLst xmlns:a="http://schemas.openxmlformats.org/drawingml/2006/main" xmlns:r="http://schemas.openxmlformats.org/officeDocument/2006/relationships" xmlns:p188="http://schemas.microsoft.com/office/powerpoint/2018/8/main">
  <p188:cm id="{C644BD6D-4C0F-4293-84A1-064D29A7F855}" authorId="{32D145CE-3CEA-5153-9B39-BF37DB1552C8}" created="2022-06-30T11:16:18.570">
    <pc:sldMkLst xmlns:pc="http://schemas.microsoft.com/office/powerpoint/2013/main/command">
      <pc:docMk/>
      <pc:sldMk cId="2857995789" sldId="258"/>
    </pc:sldMkLst>
    <p188:txBody>
      <a:bodyPr/>
      <a:lstStyle/>
      <a:p>
        <a:r>
          <a:rPr lang="en-US"/>
          <a:t>שקף לא לתרגום</a:t>
        </a:r>
      </a:p>
    </p188:txBody>
  </p188:cm>
</p188:cmLst>
</file>

<file path=ppt/comments/modernComment_218_EF6028DE.xml><?xml version="1.0" encoding="utf-8"?>
<p188:cmLst xmlns:a="http://schemas.openxmlformats.org/drawingml/2006/main" xmlns:r="http://schemas.openxmlformats.org/officeDocument/2006/relationships" xmlns:p188="http://schemas.microsoft.com/office/powerpoint/2018/8/main">
  <p188:cm id="{051A4D88-20FD-4332-A565-5BE511D25FE3}" authorId="{32D145CE-3CEA-5153-9B39-BF37DB1552C8}" created="2022-06-30T11:16:51.511">
    <pc:sldMkLst xmlns:pc="http://schemas.microsoft.com/office/powerpoint/2013/main/command">
      <pc:docMk/>
      <pc:sldMk cId="4016056542" sldId="536"/>
    </pc:sldMkLst>
    <p188:txBody>
      <a:bodyPr/>
      <a:lstStyle/>
      <a:p>
        <a:r>
          <a:rPr lang="en-US"/>
          <a:t>שקף לא לתרגום</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4AA2456-E9B1-4D7F-B3C7-7289AEB4E5B5}" type="datetimeFigureOut">
              <a:rPr lang="en-US" smtClean="0"/>
              <a:t>7/6/22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7E0950-7630-4B72-A91E-FC6ABBB00A8C}" type="slidenum">
              <a:rPr lang="en-US" smtClean="0"/>
              <a:t>‹#›</a:t>
            </a:fld>
            <a:endParaRPr lang="en-US"/>
          </a:p>
        </p:txBody>
      </p:sp>
    </p:spTree>
    <p:extLst>
      <p:ext uri="{BB962C8B-B14F-4D97-AF65-F5344CB8AC3E}">
        <p14:creationId xmlns:p14="http://schemas.microsoft.com/office/powerpoint/2010/main" val="334695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1</a:t>
            </a:fld>
            <a:endParaRPr lang="en-US"/>
          </a:p>
        </p:txBody>
      </p:sp>
    </p:spTree>
    <p:extLst>
      <p:ext uri="{BB962C8B-B14F-4D97-AF65-F5344CB8AC3E}">
        <p14:creationId xmlns:p14="http://schemas.microsoft.com/office/powerpoint/2010/main" val="2154243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10</a:t>
            </a:fld>
            <a:endParaRPr lang="en-US"/>
          </a:p>
        </p:txBody>
      </p:sp>
    </p:spTree>
    <p:extLst>
      <p:ext uri="{BB962C8B-B14F-4D97-AF65-F5344CB8AC3E}">
        <p14:creationId xmlns:p14="http://schemas.microsoft.com/office/powerpoint/2010/main" val="3833423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2</a:t>
            </a:fld>
            <a:endParaRPr lang="en-US"/>
          </a:p>
        </p:txBody>
      </p:sp>
    </p:spTree>
    <p:extLst>
      <p:ext uri="{BB962C8B-B14F-4D97-AF65-F5344CB8AC3E}">
        <p14:creationId xmlns:p14="http://schemas.microsoft.com/office/powerpoint/2010/main" val="287237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1">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3</a:t>
            </a:fld>
            <a:endParaRPr lang="en-US"/>
          </a:p>
        </p:txBody>
      </p:sp>
    </p:spTree>
    <p:extLst>
      <p:ext uri="{BB962C8B-B14F-4D97-AF65-F5344CB8AC3E}">
        <p14:creationId xmlns:p14="http://schemas.microsoft.com/office/powerpoint/2010/main" val="1262128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4</a:t>
            </a:fld>
            <a:endParaRPr lang="en-US"/>
          </a:p>
        </p:txBody>
      </p:sp>
    </p:spTree>
    <p:extLst>
      <p:ext uri="{BB962C8B-B14F-4D97-AF65-F5344CB8AC3E}">
        <p14:creationId xmlns:p14="http://schemas.microsoft.com/office/powerpoint/2010/main" val="1533126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5</a:t>
            </a:fld>
            <a:endParaRPr lang="en-US"/>
          </a:p>
        </p:txBody>
      </p:sp>
    </p:spTree>
    <p:extLst>
      <p:ext uri="{BB962C8B-B14F-4D97-AF65-F5344CB8AC3E}">
        <p14:creationId xmlns:p14="http://schemas.microsoft.com/office/powerpoint/2010/main" val="1541562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6</a:t>
            </a:fld>
            <a:endParaRPr lang="en-US"/>
          </a:p>
        </p:txBody>
      </p:sp>
    </p:spTree>
    <p:extLst>
      <p:ext uri="{BB962C8B-B14F-4D97-AF65-F5344CB8AC3E}">
        <p14:creationId xmlns:p14="http://schemas.microsoft.com/office/powerpoint/2010/main" val="1893449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7</a:t>
            </a:fld>
            <a:endParaRPr lang="en-US"/>
          </a:p>
        </p:txBody>
      </p:sp>
    </p:spTree>
    <p:extLst>
      <p:ext uri="{BB962C8B-B14F-4D97-AF65-F5344CB8AC3E}">
        <p14:creationId xmlns:p14="http://schemas.microsoft.com/office/powerpoint/2010/main" val="3043805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8</a:t>
            </a:fld>
            <a:endParaRPr lang="en-US"/>
          </a:p>
        </p:txBody>
      </p:sp>
    </p:spTree>
    <p:extLst>
      <p:ext uri="{BB962C8B-B14F-4D97-AF65-F5344CB8AC3E}">
        <p14:creationId xmlns:p14="http://schemas.microsoft.com/office/powerpoint/2010/main" val="686016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9</a:t>
            </a:fld>
            <a:endParaRPr lang="en-US"/>
          </a:p>
        </p:txBody>
      </p:sp>
    </p:spTree>
    <p:extLst>
      <p:ext uri="{BB962C8B-B14F-4D97-AF65-F5344CB8AC3E}">
        <p14:creationId xmlns:p14="http://schemas.microsoft.com/office/powerpoint/2010/main" val="1606780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9FC992-AF5B-4D59-9D90-6A8F9D412563}" type="datetime1">
              <a:rPr lang="en-US" smtClean="0"/>
              <a:t>7/6/22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95069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1F77D4-166E-48D9-A3CA-8B0A879C5474}" type="datetime1">
              <a:rPr lang="en-US" smtClean="0"/>
              <a:t>7/6/22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45595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9BB745-6BDD-4D37-8B69-ED3B432C141A}" type="datetime1">
              <a:rPr lang="en-US" smtClean="0"/>
              <a:t>7/6/22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7265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23635CD-D618-4EB1-964F-030AA1383326}" type="datetime1">
              <a:rPr lang="en-US" smtClean="0"/>
              <a:t>7/6/22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94807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77B53F5-C931-41C5-9280-267697094343}" type="datetime1">
              <a:rPr lang="en-US" smtClean="0"/>
              <a:t>7/6/22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359774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4821033-706E-43AA-94C6-BBF503A0CF4D}" type="datetime1">
              <a:rPr lang="en-US" smtClean="0"/>
              <a:t>7/6/22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969011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8ABD1946-85EE-49AD-8A74-0C6EFB88D725}" type="datetime1">
              <a:rPr lang="en-US" smtClean="0"/>
              <a:t>7/6/22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2425108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C372F003-9096-4EC0-BA3D-391C28B14389}" type="datetime1">
              <a:rPr lang="en-US" smtClean="0"/>
              <a:t>7/6/22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177123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7CA00E47-E9AE-4E2B-99C9-78926CA065FE}" type="datetime1">
              <a:rPr lang="en-US" smtClean="0"/>
              <a:t>7/6/22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4935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1EC36759-85E7-445E-A9DF-B6C766204F5A}" type="datetime1">
              <a:rPr lang="en-US" smtClean="0"/>
              <a:t>7/6/22</a:t>
            </a:fld>
            <a:endParaRPr lang="en-US"/>
          </a:p>
        </p:txBody>
      </p:sp>
      <p:sp>
        <p:nvSpPr>
          <p:cNvPr id="4" name="Slide Number Placeholder 3"/>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0770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1AB0491D-EF4C-42F2-A425-B198861576F2}" type="datetime1">
              <a:rPr lang="en-US" smtClean="0"/>
              <a:t>7/6/22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95489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158B67-E16B-4FF9-84B5-FAD9510B0DD8}" type="datetime1">
              <a:rPr lang="en-US" smtClean="0"/>
              <a:t>7/6/22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317141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C78787E-D425-4CAC-9240-D893A290CE6F}" type="datetime1">
              <a:rPr lang="en-US" smtClean="0"/>
              <a:t>7/6/22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65875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916E8CD-72A0-4A5A-81D5-FDE579735042}" type="datetime1">
              <a:rPr lang="en-US" smtClean="0"/>
              <a:t>7/6/22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469702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55CFF85-3B0F-466A-A87E-48458BCD5333}" type="datetime1">
              <a:rPr lang="en-US" smtClean="0"/>
              <a:t>7/6/22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0046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0BC201-8936-48B8-97BB-668116EDFF90}" type="datetime1">
              <a:rPr lang="en-US" smtClean="0"/>
              <a:t>7/6/22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43783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98E30B-E174-4FB1-A7C0-9C53DF7E44BD}" type="datetime1">
              <a:rPr lang="en-US" smtClean="0"/>
              <a:t>7/6/22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39089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1C9466-9D77-474F-B312-726298696D52}" type="datetime1">
              <a:rPr lang="en-US" smtClean="0"/>
              <a:t>7/6/22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83517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457F69-8AAE-4A3A-A9D1-0B1CD2B039DF}" type="datetime1">
              <a:rPr lang="en-US" smtClean="0"/>
              <a:t>7/6/22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13247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845CD-DA5F-4BD4-BD2B-299822222C8A}" type="datetime1">
              <a:rPr lang="en-US" smtClean="0"/>
              <a:t>7/6/22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80040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306660-596A-4449-8081-172EC7248888}" type="datetime1">
              <a:rPr lang="en-US" smtClean="0"/>
              <a:t>7/6/22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123636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A04647-7884-4116-905A-28C4B76EF37B}" type="datetime1">
              <a:rPr lang="en-US" smtClean="0"/>
              <a:t>7/6/22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622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6914F-C768-4286-84F8-347F79655982}" type="datetime1">
              <a:rPr lang="en-US" smtClean="0"/>
              <a:t>7/6/22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0DA88-D2F3-4C8D-A6CB-6A2B1F716DE8}" type="slidenum">
              <a:rPr lang="en-US" smtClean="0"/>
              <a:t>‹#›</a:t>
            </a:fld>
            <a:endParaRPr lang="en-US"/>
          </a:p>
        </p:txBody>
      </p:sp>
    </p:spTree>
    <p:extLst>
      <p:ext uri="{BB962C8B-B14F-4D97-AF65-F5344CB8AC3E}">
        <p14:creationId xmlns:p14="http://schemas.microsoft.com/office/powerpoint/2010/main" val="3508828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53910" y="6440809"/>
            <a:ext cx="10683087" cy="561315"/>
          </a:xfrm>
          <a:prstGeom prst="rect">
            <a:avLst/>
          </a:prstGeom>
          <a:solidFill>
            <a:srgbClr val="D2D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83639"/>
          <a:stretch/>
        </p:blipFill>
        <p:spPr>
          <a:xfrm>
            <a:off x="10402430" y="5839735"/>
            <a:ext cx="1112539" cy="1633728"/>
          </a:xfrm>
          <a:prstGeom prst="rect">
            <a:avLst/>
          </a:prstGeom>
        </p:spPr>
      </p:pic>
      <p:sp>
        <p:nvSpPr>
          <p:cNvPr id="8" name="Rectangle 7"/>
          <p:cNvSpPr/>
          <p:nvPr userDrawn="1"/>
        </p:nvSpPr>
        <p:spPr>
          <a:xfrm>
            <a:off x="11647141" y="6258247"/>
            <a:ext cx="307817" cy="3892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53048" y="6285406"/>
            <a:ext cx="638122"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fld id="{F2736200-3204-44C4-A5EC-985817706BA3}" type="slidenum">
              <a:rPr lang="en-US" smtClean="0"/>
              <a:pPr/>
              <a:t>‹#›</a:t>
            </a:fld>
            <a:endParaRPr lang="en-US"/>
          </a:p>
        </p:txBody>
      </p:sp>
      <p:sp>
        <p:nvSpPr>
          <p:cNvPr id="10" name="TextBox 9"/>
          <p:cNvSpPr txBox="1"/>
          <p:nvPr userDrawn="1"/>
        </p:nvSpPr>
        <p:spPr>
          <a:xfrm>
            <a:off x="4106640" y="6488223"/>
            <a:ext cx="6554709" cy="246221"/>
          </a:xfrm>
          <a:prstGeom prst="rect">
            <a:avLst/>
          </a:prstGeom>
          <a:noFill/>
        </p:spPr>
        <p:txBody>
          <a:bodyPr wrap="square" rtlCol="0">
            <a:spAutoFit/>
          </a:bodyPr>
          <a:lstStyle/>
          <a:p>
            <a:pPr algn="r"/>
            <a:r>
              <a:rPr lang="he-IL" sz="1000">
                <a:latin typeface="Almoni Neue DL 4.0 AAA Light" panose="00000400000000000000" pitchFamily="50" charset="-79"/>
                <a:cs typeface="Almoni Neue DL 4.0 AAA Light" panose="00000400000000000000" pitchFamily="50" charset="-79"/>
              </a:rPr>
              <a:t>היחידה להערכת </a:t>
            </a:r>
            <a:r>
              <a:rPr lang="he-IL" sz="1000" err="1">
                <a:latin typeface="Almoni Neue DL 4.0 AAA Light" panose="00000400000000000000" pitchFamily="50" charset="-79"/>
                <a:cs typeface="Almoni Neue DL 4.0 AAA Light" panose="00000400000000000000" pitchFamily="50" charset="-79"/>
              </a:rPr>
              <a:t>תוכניות</a:t>
            </a:r>
            <a:r>
              <a:rPr lang="he-IL" sz="1000">
                <a:latin typeface="Almoni Neue DL 4.0 AAA Light" panose="00000400000000000000" pitchFamily="50" charset="-79"/>
                <a:cs typeface="Almoni Neue DL 4.0 AAA Light" panose="00000400000000000000" pitchFamily="50" charset="-79"/>
              </a:rPr>
              <a:t> במטח מציעה מגוון כלים ושירותים התומכים ביוזמות חברתיות וחינוכיות ומסייעים להצלחתן</a:t>
            </a:r>
            <a:endParaRPr lang="en-US" sz="1000">
              <a:latin typeface="Almoni Neue DL 4.0 AAA Light" panose="00000400000000000000" pitchFamily="50" charset="-79"/>
              <a:cs typeface="Almoni Neue DL 4.0 AAA Light" panose="00000400000000000000" pitchFamily="50" charset="-79"/>
            </a:endParaRPr>
          </a:p>
        </p:txBody>
      </p:sp>
    </p:spTree>
    <p:extLst>
      <p:ext uri="{BB962C8B-B14F-4D97-AF65-F5344CB8AC3E}">
        <p14:creationId xmlns:p14="http://schemas.microsoft.com/office/powerpoint/2010/main" val="3749925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et.ac.il/"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microsoft.com/office/2018/10/relationships/comments" Target="../comments/modernComment_218_EF6028DE.xml"/><Relationship Id="rId7"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cet.ac.il/"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microsoft.com/office/2018/10/relationships/comments" Target="../comments/modernComment_102_AA598E0D.xml"/><Relationship Id="rId7" Type="http://schemas.microsoft.com/office/2007/relationships/hdphoto" Target="../media/hdphoto2.wdp"/><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7.png"/><Relationship Id="rId11" Type="http://schemas.openxmlformats.org/officeDocument/2006/relationships/image" Target="../media/image11.png"/><Relationship Id="rId5" Type="http://schemas.microsoft.com/office/2007/relationships/hdphoto" Target="../media/hdphoto1.wdp"/><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186596" y="6364308"/>
            <a:ext cx="6854687" cy="246221"/>
          </a:xfrm>
          <a:prstGeom prst="rect">
            <a:avLst/>
          </a:prstGeom>
          <a:noFill/>
        </p:spPr>
        <p:txBody>
          <a:bodyPr wrap="square" rtlCol="0">
            <a:spAutoFit/>
          </a:bodyPr>
          <a:lstStyle/>
          <a:p>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hlinkClick r:id="rId3"/>
              </a:rPr>
              <a:t>www.cet.ac.il</a:t>
            </a:r>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rPr>
              <a:t> </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המרכז לטכנולוגיה חינוכית, חברה לתועלת הציבור, רח' </a:t>
            </a:r>
            <a:r>
              <a:rPr lang="he-IL" sz="1000" err="1">
                <a:solidFill>
                  <a:schemeClr val="tx1">
                    <a:lumMod val="50000"/>
                    <a:lumOff val="50000"/>
                  </a:schemeClr>
                </a:solidFill>
                <a:latin typeface="Almoni Neue DL 4.0 AAA" panose="00000500000000000000" pitchFamily="50" charset="-79"/>
                <a:cs typeface="Almoni Neue DL 4.0 AAA" panose="00000500000000000000" pitchFamily="50" charset="-79"/>
              </a:rPr>
              <a:t>קלאוזנר</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 16 תל-אביב, טל' 03-6460163 </a:t>
            </a:r>
            <a:endPar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endParaRPr>
          </a:p>
        </p:txBody>
      </p:sp>
      <p:sp>
        <p:nvSpPr>
          <p:cNvPr id="19" name="Rectangle 18"/>
          <p:cNvSpPr/>
          <p:nvPr/>
        </p:nvSpPr>
        <p:spPr>
          <a:xfrm>
            <a:off x="201899" y="291939"/>
            <a:ext cx="11990101" cy="4862222"/>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86288 w 6011501"/>
              <a:gd name="connsiteY2" fmla="*/ 4663759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41308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24070 h 4722439"/>
              <a:gd name="connsiteX3" fmla="*/ 0 w 6011501"/>
              <a:gd name="connsiteY3" fmla="*/ 4722439 h 4722439"/>
              <a:gd name="connsiteX4" fmla="*/ 0 w 6011501"/>
              <a:gd name="connsiteY4" fmla="*/ 0 h 4722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722439">
                <a:moveTo>
                  <a:pt x="0" y="0"/>
                </a:moveTo>
                <a:lnTo>
                  <a:pt x="6011501" y="0"/>
                </a:lnTo>
                <a:lnTo>
                  <a:pt x="5508866" y="4624070"/>
                </a:lnTo>
                <a:lnTo>
                  <a:pt x="0" y="4722439"/>
                </a:lnTo>
                <a:lnTo>
                  <a:pt x="0" y="0"/>
                </a:lnTo>
                <a:close/>
              </a:path>
            </a:pathLst>
          </a:custGeom>
          <a:solidFill>
            <a:srgbClr val="EC1C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8"/>
          <p:cNvSpPr/>
          <p:nvPr/>
        </p:nvSpPr>
        <p:spPr>
          <a:xfrm>
            <a:off x="0" y="1313771"/>
            <a:ext cx="12178213" cy="4869758"/>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63711 w 6011501"/>
              <a:gd name="connsiteY2" fmla="*/ 4663759 h 4722439"/>
              <a:gd name="connsiteX3" fmla="*/ 0 w 6011501"/>
              <a:gd name="connsiteY3" fmla="*/ 4722439 h 4722439"/>
              <a:gd name="connsiteX4" fmla="*/ 0 w 6011501"/>
              <a:gd name="connsiteY4" fmla="*/ 0 h 4722439"/>
              <a:gd name="connsiteX0" fmla="*/ 0 w 6011501"/>
              <a:gd name="connsiteY0" fmla="*/ 0 h 4880484"/>
              <a:gd name="connsiteX1" fmla="*/ 6011501 w 6011501"/>
              <a:gd name="connsiteY1" fmla="*/ 0 h 4880484"/>
              <a:gd name="connsiteX2" fmla="*/ 5463711 w 6011501"/>
              <a:gd name="connsiteY2" fmla="*/ 4663759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52422 w 6011501"/>
              <a:gd name="connsiteY2" fmla="*/ 470901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2204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04673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555370 w 6011501"/>
              <a:gd name="connsiteY2" fmla="*/ 4721645 h 4880484"/>
              <a:gd name="connsiteX3" fmla="*/ 0 w 6011501"/>
              <a:gd name="connsiteY3" fmla="*/ 4880484 h 4880484"/>
              <a:gd name="connsiteX4" fmla="*/ 0 w 6011501"/>
              <a:gd name="connsiteY4" fmla="*/ 0 h 488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880484">
                <a:moveTo>
                  <a:pt x="0" y="0"/>
                </a:moveTo>
                <a:lnTo>
                  <a:pt x="6011501" y="0"/>
                </a:lnTo>
                <a:lnTo>
                  <a:pt x="5555370" y="4721645"/>
                </a:lnTo>
                <a:lnTo>
                  <a:pt x="0" y="4880484"/>
                </a:lnTo>
                <a:lnTo>
                  <a:pt x="0" y="0"/>
                </a:lnTo>
                <a:close/>
              </a:path>
            </a:pathLst>
          </a:cu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3787" y="0"/>
            <a:ext cx="604657" cy="2327671"/>
          </a:xfrm>
          <a:prstGeom prst="rect">
            <a:avLst/>
          </a:prstGeom>
          <a:solidFill>
            <a:srgbClr val="F7E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rotWithShape="1">
          <a:blip r:embed="rId4" cstate="print">
            <a:extLst>
              <a:ext uri="{28A0092B-C50C-407E-A947-70E740481C1C}">
                <a14:useLocalDpi xmlns:a14="http://schemas.microsoft.com/office/drawing/2010/main" val="0"/>
              </a:ext>
            </a:extLst>
          </a:blip>
          <a:srcRect t="28926" b="28712"/>
          <a:stretch/>
        </p:blipFill>
        <p:spPr>
          <a:xfrm>
            <a:off x="10925032" y="6288395"/>
            <a:ext cx="942503" cy="398046"/>
          </a:xfrm>
          <a:prstGeom prst="rect">
            <a:avLst/>
          </a:prstGeom>
        </p:spPr>
      </p:pic>
      <p:pic>
        <p:nvPicPr>
          <p:cNvPr id="25" name="Picture 24"/>
          <p:cNvPicPr>
            <a:picLocks noChangeAspect="1"/>
          </p:cNvPicPr>
          <p:nvPr/>
        </p:nvPicPr>
        <p:blipFill rotWithShape="1">
          <a:blip r:embed="rId5" cstate="print">
            <a:extLst>
              <a:ext uri="{28A0092B-C50C-407E-A947-70E740481C1C}">
                <a14:useLocalDpi xmlns:a14="http://schemas.microsoft.com/office/drawing/2010/main" val="0"/>
              </a:ext>
            </a:extLst>
          </a:blip>
          <a:srcRect l="24102" t="14557" r="35656" b="18161"/>
          <a:stretch/>
        </p:blipFill>
        <p:spPr>
          <a:xfrm>
            <a:off x="274127" y="6183529"/>
            <a:ext cx="607088" cy="607781"/>
          </a:xfrm>
          <a:prstGeom prst="rect">
            <a:avLst/>
          </a:prstGeom>
        </p:spPr>
      </p:pic>
      <p:pic>
        <p:nvPicPr>
          <p:cNvPr id="26" name="Picture 25"/>
          <p:cNvPicPr>
            <a:picLocks noChangeAspect="1"/>
          </p:cNvPicPr>
          <p:nvPr/>
        </p:nvPicPr>
        <p:blipFill rotWithShape="1">
          <a:blip r:embed="rId6" cstate="print">
            <a:extLst>
              <a:ext uri="{28A0092B-C50C-407E-A947-70E740481C1C}">
                <a14:useLocalDpi xmlns:a14="http://schemas.microsoft.com/office/drawing/2010/main" val="0"/>
              </a:ext>
            </a:extLst>
          </a:blip>
          <a:srcRect l="14481" t="29143" r="21913" b="33350"/>
          <a:stretch/>
        </p:blipFill>
        <p:spPr>
          <a:xfrm>
            <a:off x="2482263" y="6323496"/>
            <a:ext cx="1210950" cy="326924"/>
          </a:xfrm>
          <a:prstGeom prst="rect">
            <a:avLst/>
          </a:prstGeom>
        </p:spPr>
      </p:pic>
      <p:sp>
        <p:nvSpPr>
          <p:cNvPr id="28" name="כותרת משנה 2"/>
          <p:cNvSpPr>
            <a:spLocks noGrp="1"/>
          </p:cNvSpPr>
          <p:nvPr>
            <p:ph type="subTitle" idx="1"/>
          </p:nvPr>
        </p:nvSpPr>
        <p:spPr>
          <a:xfrm>
            <a:off x="5176416" y="4221140"/>
            <a:ext cx="1825379" cy="467548"/>
          </a:xfrm>
        </p:spPr>
        <p:txBody>
          <a:bodyPr>
            <a:normAutofit/>
          </a:bodyPr>
          <a:lstStyle/>
          <a:p>
            <a:r>
              <a:rPr lang="en-US" sz="1800" dirty="0">
                <a:solidFill>
                  <a:schemeClr val="bg1"/>
                </a:solidFill>
                <a:latin typeface="Tahoma" pitchFamily="34" charset="0"/>
                <a:ea typeface="Tahoma" pitchFamily="34" charset="0"/>
                <a:cs typeface="Tahoma" pitchFamily="34" charset="0"/>
              </a:rPr>
              <a:t>June 2022</a:t>
            </a:r>
            <a:endParaRPr lang="he-IL" sz="1800" dirty="0">
              <a:solidFill>
                <a:schemeClr val="bg1"/>
              </a:solidFill>
              <a:latin typeface="Tahoma" pitchFamily="34" charset="0"/>
              <a:ea typeface="Tahoma" pitchFamily="34" charset="0"/>
              <a:cs typeface="Tahoma" pitchFamily="34" charset="0"/>
            </a:endParaRPr>
          </a:p>
        </p:txBody>
      </p:sp>
      <p:sp>
        <p:nvSpPr>
          <p:cNvPr id="3" name="Rectangle 2"/>
          <p:cNvSpPr/>
          <p:nvPr/>
        </p:nvSpPr>
        <p:spPr>
          <a:xfrm>
            <a:off x="1076037" y="426928"/>
            <a:ext cx="10285070" cy="3724096"/>
          </a:xfrm>
          <a:prstGeom prst="rect">
            <a:avLst/>
          </a:prstGeom>
        </p:spPr>
        <p:txBody>
          <a:bodyPr wrap="square">
            <a:spAutoFit/>
          </a:bodyPr>
          <a:lstStyle/>
          <a:p>
            <a:pPr algn="ctr"/>
            <a:r>
              <a:rPr lang="en-GB" sz="3200" b="1" dirty="0">
                <a:latin typeface="Tahoma" panose="020B0604030504040204" pitchFamily="34" charset="0"/>
                <a:ea typeface="Tahoma" panose="020B0604030504040204" pitchFamily="34" charset="0"/>
                <a:cs typeface="Tahoma" panose="020B0604030504040204" pitchFamily="34" charset="0"/>
              </a:rPr>
              <a:t>2021 Executive Summary</a:t>
            </a:r>
            <a:endParaRPr lang="he-IL" sz="3200" b="1" dirty="0">
              <a:latin typeface="Tahoma" panose="020B0604030504040204" pitchFamily="34" charset="0"/>
              <a:ea typeface="Tahoma" panose="020B0604030504040204" pitchFamily="34" charset="0"/>
              <a:cs typeface="Tahoma" panose="020B0604030504040204" pitchFamily="34" charset="0"/>
            </a:endParaRPr>
          </a:p>
          <a:p>
            <a:pPr algn="ctr"/>
            <a:endParaRPr lang="en-GB" sz="3600" b="1" dirty="0">
              <a:solidFill>
                <a:srgbClr val="EC1C3C"/>
              </a:solidFill>
              <a:latin typeface="Tahoma" pitchFamily="34" charset="0"/>
              <a:ea typeface="Tahoma" pitchFamily="34" charset="0"/>
              <a:cs typeface="Tahoma" pitchFamily="34" charset="0"/>
            </a:endParaRPr>
          </a:p>
          <a:p>
            <a:pPr algn="ctr"/>
            <a:r>
              <a:rPr lang="en-GB" sz="3600" b="1" dirty="0">
                <a:solidFill>
                  <a:srgbClr val="EC1C3C"/>
                </a:solidFill>
                <a:latin typeface="Tahoma" pitchFamily="34" charset="0"/>
                <a:ea typeface="Tahoma" pitchFamily="34" charset="0"/>
                <a:cs typeface="Tahoma" pitchFamily="34" charset="0"/>
              </a:rPr>
              <a:t>Urban95 IL: </a:t>
            </a:r>
            <a:endParaRPr lang="he-IL" sz="2400" b="1" dirty="0">
              <a:latin typeface="Tahoma" panose="020B0604030504040204" pitchFamily="34" charset="0"/>
              <a:ea typeface="Tahoma" panose="020B0604030504040204" pitchFamily="34" charset="0"/>
              <a:cs typeface="Tahoma" panose="020B0604030504040204" pitchFamily="34" charset="0"/>
            </a:endParaRPr>
          </a:p>
          <a:p>
            <a:pPr algn="ctr"/>
            <a:r>
              <a:rPr lang="en-GB" sz="3600" b="1" dirty="0">
                <a:solidFill>
                  <a:srgbClr val="EC1C3C"/>
                </a:solidFill>
                <a:latin typeface="Tahoma" pitchFamily="34" charset="0"/>
                <a:ea typeface="Tahoma" pitchFamily="34" charset="0"/>
                <a:cs typeface="Tahoma" pitchFamily="34" charset="0"/>
              </a:rPr>
              <a:t>Stages in Incorporating A New Municipality</a:t>
            </a:r>
          </a:p>
          <a:p>
            <a:pPr algn="ctr"/>
            <a:r>
              <a:rPr lang="en-GB" sz="2400" b="1" dirty="0">
                <a:solidFill>
                  <a:schemeClr val="accent1">
                    <a:lumMod val="20000"/>
                    <a:lumOff val="80000"/>
                  </a:schemeClr>
                </a:solidFill>
                <a:latin typeface="Tahoma" panose="020B0604030504040204" pitchFamily="34" charset="0"/>
                <a:ea typeface="Tahoma" panose="020B0604030504040204" pitchFamily="34" charset="0"/>
                <a:cs typeface="Tahoma" panose="020B0604030504040204" pitchFamily="34" charset="0"/>
              </a:rPr>
              <a:t>Insights based on the Program’s First Year</a:t>
            </a:r>
            <a:endParaRPr lang="he-IL" sz="2400" b="1" dirty="0">
              <a:solidFill>
                <a:schemeClr val="accent1">
                  <a:lumMod val="20000"/>
                  <a:lumOff val="80000"/>
                </a:schemeClr>
              </a:solidFill>
              <a:latin typeface="Tahoma" panose="020B0604030504040204" pitchFamily="34" charset="0"/>
              <a:ea typeface="Tahoma" panose="020B0604030504040204" pitchFamily="34" charset="0"/>
              <a:cs typeface="Tahoma" panose="020B0604030504040204" pitchFamily="34" charset="0"/>
            </a:endParaRPr>
          </a:p>
          <a:p>
            <a:pPr algn="ctr"/>
            <a:r>
              <a:rPr lang="he-IL" sz="2400" b="1" dirty="0">
                <a:latin typeface="Tahoma" panose="020B0604030504040204" pitchFamily="34" charset="0"/>
                <a:ea typeface="Tahoma" panose="020B0604030504040204" pitchFamily="34" charset="0"/>
                <a:cs typeface="Tahoma" panose="020B0604030504040204" pitchFamily="34" charset="0"/>
              </a:rPr>
              <a:t> </a:t>
            </a:r>
          </a:p>
          <a:p>
            <a:pPr algn="ctr"/>
            <a:r>
              <a:rPr lang="en-US" sz="2400" b="1" dirty="0">
                <a:latin typeface="Tahoma" panose="020B0604030504040204" pitchFamily="34" charset="0"/>
                <a:ea typeface="Tahoma" panose="020B0604030504040204" pitchFamily="34" charset="0"/>
                <a:cs typeface="Tahoma" panose="020B0604030504040204" pitchFamily="34" charset="0"/>
              </a:rPr>
              <a:t>Presented as part of a comprehensive evaluation of the Urban95 Program</a:t>
            </a:r>
          </a:p>
        </p:txBody>
      </p:sp>
      <p:pic>
        <p:nvPicPr>
          <p:cNvPr id="21" name="Picture 24">
            <a:extLst>
              <a:ext uri="{FF2B5EF4-FFF2-40B4-BE49-F238E27FC236}">
                <a16:creationId xmlns:a16="http://schemas.microsoft.com/office/drawing/2014/main" id="{CB42AB49-8D9A-40C2-8D12-B4DE20D0F077}"/>
              </a:ext>
            </a:extLst>
          </p:cNvPr>
          <p:cNvPicPr>
            <a:picLocks noChangeAspect="1"/>
          </p:cNvPicPr>
          <p:nvPr/>
        </p:nvPicPr>
        <p:blipFill>
          <a:blip r:embed="rId7"/>
          <a:stretch>
            <a:fillRect/>
          </a:stretch>
        </p:blipFill>
        <p:spPr>
          <a:xfrm>
            <a:off x="1201298" y="6269352"/>
            <a:ext cx="1081950" cy="425149"/>
          </a:xfrm>
          <a:prstGeom prst="rect">
            <a:avLst/>
          </a:prstGeom>
        </p:spPr>
      </p:pic>
    </p:spTree>
    <p:extLst>
      <p:ext uri="{BB962C8B-B14F-4D97-AF65-F5344CB8AC3E}">
        <p14:creationId xmlns:p14="http://schemas.microsoft.com/office/powerpoint/2010/main" val="3120382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186596" y="6053022"/>
            <a:ext cx="6854687" cy="246221"/>
          </a:xfrm>
          <a:prstGeom prst="rect">
            <a:avLst/>
          </a:prstGeom>
          <a:noFill/>
        </p:spPr>
        <p:txBody>
          <a:bodyPr wrap="square" rtlCol="0">
            <a:spAutoFit/>
          </a:bodyPr>
          <a:lstStyle/>
          <a:p>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hlinkClick r:id="rId4"/>
              </a:rPr>
              <a:t>www.cet.ac.il</a:t>
            </a:r>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rPr>
              <a:t> </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המרכז לטכנולוגיה חינוכית, חברה לתועלת הציבור, רח' </a:t>
            </a:r>
            <a:r>
              <a:rPr lang="he-IL" sz="1000" err="1">
                <a:solidFill>
                  <a:schemeClr val="tx1">
                    <a:lumMod val="50000"/>
                    <a:lumOff val="50000"/>
                  </a:schemeClr>
                </a:solidFill>
                <a:latin typeface="Almoni Neue DL 4.0 AAA" panose="00000500000000000000" pitchFamily="50" charset="-79"/>
                <a:cs typeface="Almoni Neue DL 4.0 AAA" panose="00000500000000000000" pitchFamily="50" charset="-79"/>
              </a:rPr>
              <a:t>קלאוזנר</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 16 תל-אביב, טל' 03-6460163 </a:t>
            </a:r>
            <a:endPar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endParaRPr>
          </a:p>
        </p:txBody>
      </p:sp>
      <p:sp>
        <p:nvSpPr>
          <p:cNvPr id="19" name="Rectangle 18"/>
          <p:cNvSpPr/>
          <p:nvPr/>
        </p:nvSpPr>
        <p:spPr>
          <a:xfrm>
            <a:off x="201899" y="-162938"/>
            <a:ext cx="11990101" cy="4862222"/>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86288 w 6011501"/>
              <a:gd name="connsiteY2" fmla="*/ 4663759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41308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24070 h 4722439"/>
              <a:gd name="connsiteX3" fmla="*/ 0 w 6011501"/>
              <a:gd name="connsiteY3" fmla="*/ 4722439 h 4722439"/>
              <a:gd name="connsiteX4" fmla="*/ 0 w 6011501"/>
              <a:gd name="connsiteY4" fmla="*/ 0 h 4722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722439">
                <a:moveTo>
                  <a:pt x="0" y="0"/>
                </a:moveTo>
                <a:lnTo>
                  <a:pt x="6011501" y="0"/>
                </a:lnTo>
                <a:lnTo>
                  <a:pt x="5508866" y="4624070"/>
                </a:lnTo>
                <a:lnTo>
                  <a:pt x="0" y="4722439"/>
                </a:lnTo>
                <a:lnTo>
                  <a:pt x="0" y="0"/>
                </a:lnTo>
                <a:close/>
              </a:path>
            </a:pathLst>
          </a:custGeom>
          <a:solidFill>
            <a:srgbClr val="EC1C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8"/>
          <p:cNvSpPr/>
          <p:nvPr/>
        </p:nvSpPr>
        <p:spPr>
          <a:xfrm>
            <a:off x="-524929" y="-113972"/>
            <a:ext cx="12178213" cy="4869758"/>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63711 w 6011501"/>
              <a:gd name="connsiteY2" fmla="*/ 4663759 h 4722439"/>
              <a:gd name="connsiteX3" fmla="*/ 0 w 6011501"/>
              <a:gd name="connsiteY3" fmla="*/ 4722439 h 4722439"/>
              <a:gd name="connsiteX4" fmla="*/ 0 w 6011501"/>
              <a:gd name="connsiteY4" fmla="*/ 0 h 4722439"/>
              <a:gd name="connsiteX0" fmla="*/ 0 w 6011501"/>
              <a:gd name="connsiteY0" fmla="*/ 0 h 4880484"/>
              <a:gd name="connsiteX1" fmla="*/ 6011501 w 6011501"/>
              <a:gd name="connsiteY1" fmla="*/ 0 h 4880484"/>
              <a:gd name="connsiteX2" fmla="*/ 5463711 w 6011501"/>
              <a:gd name="connsiteY2" fmla="*/ 4663759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52422 w 6011501"/>
              <a:gd name="connsiteY2" fmla="*/ 470901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2204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04673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555370 w 6011501"/>
              <a:gd name="connsiteY2" fmla="*/ 4721645 h 4880484"/>
              <a:gd name="connsiteX3" fmla="*/ 0 w 6011501"/>
              <a:gd name="connsiteY3" fmla="*/ 4880484 h 4880484"/>
              <a:gd name="connsiteX4" fmla="*/ 0 w 6011501"/>
              <a:gd name="connsiteY4" fmla="*/ 0 h 488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880484">
                <a:moveTo>
                  <a:pt x="0" y="0"/>
                </a:moveTo>
                <a:lnTo>
                  <a:pt x="6011501" y="0"/>
                </a:lnTo>
                <a:lnTo>
                  <a:pt x="5555370" y="4721645"/>
                </a:lnTo>
                <a:lnTo>
                  <a:pt x="0" y="4880484"/>
                </a:lnTo>
                <a:lnTo>
                  <a:pt x="0" y="0"/>
                </a:lnTo>
                <a:close/>
              </a:path>
            </a:pathLst>
          </a:cu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488" y="-282815"/>
            <a:ext cx="604657" cy="2327671"/>
          </a:xfrm>
          <a:prstGeom prst="rect">
            <a:avLst/>
          </a:prstGeom>
          <a:solidFill>
            <a:srgbClr val="F7E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rotWithShape="1">
          <a:blip r:embed="rId5" cstate="print">
            <a:extLst>
              <a:ext uri="{28A0092B-C50C-407E-A947-70E740481C1C}">
                <a14:useLocalDpi xmlns:a14="http://schemas.microsoft.com/office/drawing/2010/main" val="0"/>
              </a:ext>
            </a:extLst>
          </a:blip>
          <a:srcRect t="28926" b="28712"/>
          <a:stretch/>
        </p:blipFill>
        <p:spPr>
          <a:xfrm>
            <a:off x="10925032" y="5977109"/>
            <a:ext cx="942503" cy="398046"/>
          </a:xfrm>
          <a:prstGeom prst="rect">
            <a:avLst/>
          </a:prstGeom>
        </p:spPr>
      </p:pic>
      <p:pic>
        <p:nvPicPr>
          <p:cNvPr id="25" name="Picture 24"/>
          <p:cNvPicPr>
            <a:picLocks noChangeAspect="1"/>
          </p:cNvPicPr>
          <p:nvPr/>
        </p:nvPicPr>
        <p:blipFill rotWithShape="1">
          <a:blip r:embed="rId6" cstate="print">
            <a:extLst>
              <a:ext uri="{28A0092B-C50C-407E-A947-70E740481C1C}">
                <a14:useLocalDpi xmlns:a14="http://schemas.microsoft.com/office/drawing/2010/main" val="0"/>
              </a:ext>
            </a:extLst>
          </a:blip>
          <a:srcRect l="24102" t="14557" r="35656" b="18161"/>
          <a:stretch/>
        </p:blipFill>
        <p:spPr>
          <a:xfrm>
            <a:off x="274127" y="5872243"/>
            <a:ext cx="607088" cy="607781"/>
          </a:xfrm>
          <a:prstGeom prst="rect">
            <a:avLst/>
          </a:prstGeom>
        </p:spPr>
      </p:pic>
      <p:pic>
        <p:nvPicPr>
          <p:cNvPr id="26" name="Picture 25"/>
          <p:cNvPicPr>
            <a:picLocks noChangeAspect="1"/>
          </p:cNvPicPr>
          <p:nvPr/>
        </p:nvPicPr>
        <p:blipFill rotWithShape="1">
          <a:blip r:embed="rId7" cstate="print">
            <a:extLst>
              <a:ext uri="{28A0092B-C50C-407E-A947-70E740481C1C}">
                <a14:useLocalDpi xmlns:a14="http://schemas.microsoft.com/office/drawing/2010/main" val="0"/>
              </a:ext>
            </a:extLst>
          </a:blip>
          <a:srcRect l="14481" t="29143" r="21913" b="33350"/>
          <a:stretch/>
        </p:blipFill>
        <p:spPr>
          <a:xfrm>
            <a:off x="2482263" y="6031666"/>
            <a:ext cx="1210950" cy="326924"/>
          </a:xfrm>
          <a:prstGeom prst="rect">
            <a:avLst/>
          </a:prstGeom>
        </p:spPr>
      </p:pic>
      <p:sp>
        <p:nvSpPr>
          <p:cNvPr id="3" name="Rectangle 2"/>
          <p:cNvSpPr/>
          <p:nvPr/>
        </p:nvSpPr>
        <p:spPr>
          <a:xfrm>
            <a:off x="206463" y="1490858"/>
            <a:ext cx="10799333" cy="1107996"/>
          </a:xfrm>
          <a:prstGeom prst="rect">
            <a:avLst/>
          </a:prstGeom>
        </p:spPr>
        <p:txBody>
          <a:bodyPr wrap="square">
            <a:spAutoFit/>
          </a:bodyPr>
          <a:lstStyle/>
          <a:p>
            <a:pPr algn="ctr" rtl="1"/>
            <a:r>
              <a:rPr lang="en-US" sz="6600" b="1">
                <a:solidFill>
                  <a:srgbClr val="EC1C3C"/>
                </a:solidFill>
                <a:latin typeface="Tahoma" pitchFamily="34" charset="0"/>
                <a:ea typeface="Tahoma" pitchFamily="34" charset="0"/>
                <a:cs typeface="Tahoma" pitchFamily="34" charset="0"/>
              </a:rPr>
              <a:t>Good luck!</a:t>
            </a:r>
            <a:endParaRPr lang="en-US" sz="6600" b="1" dirty="0">
              <a:solidFill>
                <a:srgbClr val="EC1C3C"/>
              </a:solidFill>
              <a:latin typeface="Tahoma" pitchFamily="34" charset="0"/>
              <a:ea typeface="Tahoma" pitchFamily="34" charset="0"/>
              <a:cs typeface="Tahoma" pitchFamily="34" charset="0"/>
            </a:endParaRPr>
          </a:p>
        </p:txBody>
      </p:sp>
      <p:grpSp>
        <p:nvGrpSpPr>
          <p:cNvPr id="13" name="Group 18">
            <a:extLst>
              <a:ext uri="{FF2B5EF4-FFF2-40B4-BE49-F238E27FC236}">
                <a16:creationId xmlns:a16="http://schemas.microsoft.com/office/drawing/2014/main" id="{81785311-8718-45AD-984C-863CB43D545D}"/>
              </a:ext>
            </a:extLst>
          </p:cNvPr>
          <p:cNvGrpSpPr/>
          <p:nvPr/>
        </p:nvGrpSpPr>
        <p:grpSpPr>
          <a:xfrm>
            <a:off x="1201298" y="5958066"/>
            <a:ext cx="1081950" cy="861466"/>
            <a:chOff x="-9005" y="5860556"/>
            <a:chExt cx="1081950" cy="861466"/>
          </a:xfrm>
        </p:grpSpPr>
        <p:sp>
          <p:nvSpPr>
            <p:cNvPr id="14" name="TextBox 20">
              <a:extLst>
                <a:ext uri="{FF2B5EF4-FFF2-40B4-BE49-F238E27FC236}">
                  <a16:creationId xmlns:a16="http://schemas.microsoft.com/office/drawing/2014/main" id="{30902E7D-091F-4AC2-84E3-AC7EED7868DB}"/>
                </a:ext>
              </a:extLst>
            </p:cNvPr>
            <p:cNvSpPr txBox="1"/>
            <p:nvPr/>
          </p:nvSpPr>
          <p:spPr>
            <a:xfrm>
              <a:off x="98611" y="6506578"/>
              <a:ext cx="803425" cy="215444"/>
            </a:xfrm>
            <a:prstGeom prst="rect">
              <a:avLst/>
            </a:prstGeom>
            <a:noFill/>
          </p:spPr>
          <p:txBody>
            <a:bodyPr wrap="none" rtlCol="1">
              <a:spAutoFit/>
            </a:bodyPr>
            <a:lstStyle/>
            <a:p>
              <a:r>
                <a:rPr lang="he-IL" sz="800">
                  <a:solidFill>
                    <a:schemeClr val="bg1"/>
                  </a:solidFill>
                  <a:latin typeface="Tahoma" panose="020B0604030504040204" pitchFamily="34" charset="0"/>
                  <a:ea typeface="Tahoma" panose="020B0604030504040204" pitchFamily="34" charset="0"/>
                  <a:cs typeface="Tahoma" panose="020B0604030504040204" pitchFamily="34" charset="0"/>
                </a:rPr>
                <a:t>צילום: "מסע"</a:t>
              </a:r>
            </a:p>
          </p:txBody>
        </p:sp>
        <p:pic>
          <p:nvPicPr>
            <p:cNvPr id="21" name="Picture 24">
              <a:extLst>
                <a:ext uri="{FF2B5EF4-FFF2-40B4-BE49-F238E27FC236}">
                  <a16:creationId xmlns:a16="http://schemas.microsoft.com/office/drawing/2014/main" id="{CB42AB49-8D9A-40C2-8D12-B4DE20D0F077}"/>
                </a:ext>
              </a:extLst>
            </p:cNvPr>
            <p:cNvPicPr>
              <a:picLocks noChangeAspect="1"/>
            </p:cNvPicPr>
            <p:nvPr/>
          </p:nvPicPr>
          <p:blipFill>
            <a:blip r:embed="rId8"/>
            <a:stretch>
              <a:fillRect/>
            </a:stretch>
          </p:blipFill>
          <p:spPr>
            <a:xfrm>
              <a:off x="-9005" y="5860556"/>
              <a:ext cx="1081950" cy="425149"/>
            </a:xfrm>
            <a:prstGeom prst="rect">
              <a:avLst/>
            </a:prstGeom>
          </p:spPr>
        </p:pic>
      </p:grpSp>
    </p:spTree>
    <p:extLst>
      <p:ext uri="{BB962C8B-B14F-4D97-AF65-F5344CB8AC3E}">
        <p14:creationId xmlns:p14="http://schemas.microsoft.com/office/powerpoint/2010/main" val="4016056542"/>
      </p:ext>
    </p:extLst>
  </p:cSld>
  <p:clrMapOvr>
    <a:masterClrMapping/>
  </p:clrMapOvr>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t>2</a:t>
            </a:fld>
            <a:endParaRPr lang="en-US" sz="1400"/>
          </a:p>
        </p:txBody>
      </p:sp>
      <p:sp>
        <p:nvSpPr>
          <p:cNvPr id="10" name="Rectangle 9"/>
          <p:cNvSpPr/>
          <p:nvPr/>
        </p:nvSpPr>
        <p:spPr>
          <a:xfrm>
            <a:off x="6970031" y="1543476"/>
            <a:ext cx="2549643"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אלונה </a:t>
            </a:r>
            <a:r>
              <a:rPr lang="he-IL" sz="1600" b="1" err="1">
                <a:latin typeface="Tahoma" pitchFamily="34" charset="0"/>
                <a:ea typeface="Tahoma" pitchFamily="34" charset="0"/>
                <a:cs typeface="Tahoma" pitchFamily="34" charset="0"/>
              </a:rPr>
              <a:t>צירולניקוב</a:t>
            </a:r>
            <a:r>
              <a:rPr lang="he-IL" sz="1600" b="1">
                <a:solidFill>
                  <a:srgbClr val="36636F"/>
                </a:solidFill>
                <a:latin typeface="Tahoma" pitchFamily="34" charset="0"/>
                <a:ea typeface="Tahoma" pitchFamily="34" charset="0"/>
                <a:cs typeface="Tahoma" pitchFamily="34" charset="0"/>
              </a:rPr>
              <a:t>  </a:t>
            </a:r>
          </a:p>
          <a:p>
            <a:pPr lvl="0" algn="r" rtl="1">
              <a:defRPr/>
            </a:pPr>
            <a:r>
              <a:rPr lang="he-IL" sz="1600">
                <a:latin typeface="Tahoma" pitchFamily="34" charset="0"/>
                <a:ea typeface="Tahoma" pitchFamily="34" charset="0"/>
                <a:cs typeface="Tahoma" pitchFamily="34" charset="0"/>
              </a:rPr>
              <a:t>חוקרת ומעריכת תוכניות</a:t>
            </a:r>
          </a:p>
        </p:txBody>
      </p:sp>
      <p:pic>
        <p:nvPicPr>
          <p:cNvPr id="11" name="תמונה 18"/>
          <p:cNvPicPr>
            <a:picLocks noChangeAspect="1"/>
          </p:cNvPicPr>
          <p:nvPr/>
        </p:nvPicPr>
        <p:blipFill>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tretch>
            <a:fillRect/>
          </a:stretch>
        </p:blipFill>
        <p:spPr>
          <a:xfrm>
            <a:off x="9623250" y="1153312"/>
            <a:ext cx="1159617" cy="1329417"/>
          </a:xfrm>
          <a:prstGeom prst="ellipse">
            <a:avLst/>
          </a:prstGeom>
          <a:ln>
            <a:noFill/>
          </a:ln>
          <a:effectLst>
            <a:softEdge rad="112500"/>
          </a:effectLst>
        </p:spPr>
      </p:pic>
      <p:pic>
        <p:nvPicPr>
          <p:cNvPr id="24" name="תמונה 18">
            <a:extLst>
              <a:ext uri="{FF2B5EF4-FFF2-40B4-BE49-F238E27FC236}">
                <a16:creationId xmlns:a16="http://schemas.microsoft.com/office/drawing/2014/main" id="{C800FCC4-0901-43E9-9122-0ADE2921CE86}"/>
              </a:ext>
            </a:extLst>
          </p:cNvPr>
          <p:cNvPicPr>
            <a:picLocks noChangeAspect="1"/>
          </p:cNvPicPr>
          <p:nvPr/>
        </p:nvPicPr>
        <p:blipFill rotWithShape="1">
          <a:blip r:embed="rId6" cstate="print">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val="0"/>
              </a:ext>
            </a:extLst>
          </a:blip>
          <a:srcRect t="-1" b="24513"/>
          <a:stretch/>
        </p:blipFill>
        <p:spPr>
          <a:xfrm>
            <a:off x="9667222" y="4006433"/>
            <a:ext cx="1205555" cy="1259217"/>
          </a:xfrm>
          <a:prstGeom prst="ellipse">
            <a:avLst/>
          </a:prstGeom>
          <a:ln>
            <a:noFill/>
          </a:ln>
          <a:effectLst>
            <a:softEdge rad="112500"/>
          </a:effectLst>
        </p:spPr>
      </p:pic>
      <p:sp>
        <p:nvSpPr>
          <p:cNvPr id="25" name="Rectangle 24">
            <a:extLst>
              <a:ext uri="{FF2B5EF4-FFF2-40B4-BE49-F238E27FC236}">
                <a16:creationId xmlns:a16="http://schemas.microsoft.com/office/drawing/2014/main" id="{BF2A0EF3-49B1-4F7D-89D8-908F97894891}"/>
              </a:ext>
            </a:extLst>
          </p:cNvPr>
          <p:cNvSpPr/>
          <p:nvPr/>
        </p:nvSpPr>
        <p:spPr>
          <a:xfrm>
            <a:off x="5700496" y="4270385"/>
            <a:ext cx="3922754"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ד"ר טל משען שפיגל </a:t>
            </a:r>
          </a:p>
          <a:p>
            <a:pPr lvl="0" algn="r">
              <a:defRPr/>
            </a:pPr>
            <a:r>
              <a:rPr lang="he-IL" sz="1600">
                <a:latin typeface="Tahoma" pitchFamily="34" charset="0"/>
                <a:ea typeface="Tahoma" pitchFamily="34" charset="0"/>
                <a:cs typeface="Tahoma" pitchFamily="34" charset="0"/>
              </a:rPr>
              <a:t>מנהלת היחידה להערכת תוכניות במטח</a:t>
            </a:r>
            <a:r>
              <a:rPr lang="he-IL" sz="1600">
                <a:solidFill>
                  <a:srgbClr val="36636F"/>
                </a:solidFill>
                <a:latin typeface="Tahoma" pitchFamily="34" charset="0"/>
                <a:ea typeface="Tahoma" pitchFamily="34" charset="0"/>
                <a:cs typeface="Tahoma" pitchFamily="34" charset="0"/>
              </a:rPr>
              <a:t> </a:t>
            </a:r>
            <a:endParaRPr lang="en-US" sz="1600">
              <a:solidFill>
                <a:srgbClr val="36636F"/>
              </a:solidFill>
              <a:latin typeface="Tahoma" pitchFamily="34" charset="0"/>
              <a:ea typeface="Tahoma" pitchFamily="34" charset="0"/>
              <a:cs typeface="Tahoma" pitchFamily="34" charset="0"/>
            </a:endParaRPr>
          </a:p>
        </p:txBody>
      </p:sp>
      <p:pic>
        <p:nvPicPr>
          <p:cNvPr id="3" name="Picture 2">
            <a:extLst>
              <a:ext uri="{FF2B5EF4-FFF2-40B4-BE49-F238E27FC236}">
                <a16:creationId xmlns:a16="http://schemas.microsoft.com/office/drawing/2014/main" id="{3C7C5DCA-BC88-4158-9080-1CCFE6CA2D94}"/>
              </a:ext>
            </a:extLst>
          </p:cNvPr>
          <p:cNvPicPr>
            <a:picLocks noChangeAspect="1"/>
          </p:cNvPicPr>
          <p:nvPr/>
        </p:nvPicPr>
        <p:blipFill rotWithShape="1">
          <a:blip r:embed="rId8"/>
          <a:srcRect b="33430"/>
          <a:stretch/>
        </p:blipFill>
        <p:spPr>
          <a:xfrm>
            <a:off x="3945727" y="1211458"/>
            <a:ext cx="1572221" cy="1277929"/>
          </a:xfrm>
          <a:prstGeom prst="ellipse">
            <a:avLst/>
          </a:prstGeom>
          <a:ln>
            <a:noFill/>
          </a:ln>
          <a:effectLst>
            <a:softEdge rad="112500"/>
          </a:effectLst>
        </p:spPr>
      </p:pic>
      <p:sp>
        <p:nvSpPr>
          <p:cNvPr id="20" name="Rectangle 19">
            <a:extLst>
              <a:ext uri="{FF2B5EF4-FFF2-40B4-BE49-F238E27FC236}">
                <a16:creationId xmlns:a16="http://schemas.microsoft.com/office/drawing/2014/main" id="{1E5A95D6-DE9E-4973-AFC3-380A3B36FF67}"/>
              </a:ext>
            </a:extLst>
          </p:cNvPr>
          <p:cNvSpPr/>
          <p:nvPr/>
        </p:nvSpPr>
        <p:spPr>
          <a:xfrm>
            <a:off x="75360" y="1543476"/>
            <a:ext cx="3921915"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ד"ר רעות </a:t>
            </a:r>
            <a:r>
              <a:rPr lang="he-IL" sz="1600" b="1" err="1">
                <a:latin typeface="Tahoma" pitchFamily="34" charset="0"/>
                <a:ea typeface="Tahoma" pitchFamily="34" charset="0"/>
                <a:cs typeface="Tahoma" pitchFamily="34" charset="0"/>
              </a:rPr>
              <a:t>דריי</a:t>
            </a:r>
            <a:r>
              <a:rPr lang="he-IL" sz="1600" b="1">
                <a:latin typeface="Tahoma" pitchFamily="34" charset="0"/>
                <a:ea typeface="Tahoma" pitchFamily="34" charset="0"/>
                <a:cs typeface="Tahoma" pitchFamily="34" charset="0"/>
              </a:rPr>
              <a:t> </a:t>
            </a:r>
            <a:r>
              <a:rPr lang="he-IL" sz="1600" b="1" err="1">
                <a:latin typeface="Tahoma" pitchFamily="34" charset="0"/>
                <a:ea typeface="Tahoma" pitchFamily="34" charset="0"/>
                <a:cs typeface="Tahoma" pitchFamily="34" charset="0"/>
              </a:rPr>
              <a:t>דיאמנט</a:t>
            </a:r>
            <a:endParaRPr lang="he-IL" sz="1600" b="1">
              <a:latin typeface="Tahoma" pitchFamily="34" charset="0"/>
              <a:ea typeface="Tahoma" pitchFamily="34" charset="0"/>
              <a:cs typeface="Tahoma" pitchFamily="34" charset="0"/>
            </a:endParaRPr>
          </a:p>
          <a:p>
            <a:pPr lvl="0" algn="r">
              <a:defRPr/>
            </a:pPr>
            <a:r>
              <a:rPr lang="he-IL" sz="1600">
                <a:latin typeface="Tahoma" pitchFamily="34" charset="0"/>
                <a:ea typeface="Tahoma" pitchFamily="34" charset="0"/>
                <a:cs typeface="Tahoma" pitchFamily="34" charset="0"/>
              </a:rPr>
              <a:t>חוקרת ומעריכת תוכניות</a:t>
            </a:r>
            <a:endParaRPr lang="en-US" sz="1600">
              <a:latin typeface="Tahoma" pitchFamily="34" charset="0"/>
              <a:ea typeface="Tahoma" pitchFamily="34" charset="0"/>
              <a:cs typeface="Tahoma" pitchFamily="34" charset="0"/>
            </a:endParaRPr>
          </a:p>
        </p:txBody>
      </p:sp>
      <p:sp>
        <p:nvSpPr>
          <p:cNvPr id="12" name="TextBox 11">
            <a:extLst>
              <a:ext uri="{FF2B5EF4-FFF2-40B4-BE49-F238E27FC236}">
                <a16:creationId xmlns:a16="http://schemas.microsoft.com/office/drawing/2014/main" id="{D8628082-3AF0-4124-8DDF-887C234DA15C}"/>
              </a:ext>
            </a:extLst>
          </p:cNvPr>
          <p:cNvSpPr txBox="1"/>
          <p:nvPr/>
        </p:nvSpPr>
        <p:spPr>
          <a:xfrm>
            <a:off x="1" y="0"/>
            <a:ext cx="12192000" cy="400110"/>
          </a:xfrm>
          <a:prstGeom prst="rect">
            <a:avLst/>
          </a:prstGeom>
          <a:solidFill>
            <a:srgbClr val="EC1C3C"/>
          </a:solidFill>
        </p:spPr>
        <p:txBody>
          <a:bodyPr wrap="square" rtlCol="0">
            <a:spAutoFit/>
          </a:bodyPr>
          <a:lstStyle/>
          <a:p>
            <a:pPr algn="r"/>
            <a:r>
              <a:rPr lang="he-IL" sz="2000" b="1">
                <a:solidFill>
                  <a:schemeClr val="bg1"/>
                </a:solidFill>
                <a:latin typeface="Tahoma" pitchFamily="34" charset="0"/>
                <a:ea typeface="Tahoma" pitchFamily="34" charset="0"/>
                <a:cs typeface="Tahoma" pitchFamily="34" charset="0"/>
              </a:rPr>
              <a:t>צוות המחקר</a:t>
            </a:r>
          </a:p>
        </p:txBody>
      </p:sp>
      <p:sp>
        <p:nvSpPr>
          <p:cNvPr id="17" name="Rectangle 19">
            <a:extLst>
              <a:ext uri="{FF2B5EF4-FFF2-40B4-BE49-F238E27FC236}">
                <a16:creationId xmlns:a16="http://schemas.microsoft.com/office/drawing/2014/main" id="{1E5A95D6-DE9E-4973-AFC3-380A3B36FF67}"/>
              </a:ext>
            </a:extLst>
          </p:cNvPr>
          <p:cNvSpPr/>
          <p:nvPr/>
        </p:nvSpPr>
        <p:spPr>
          <a:xfrm>
            <a:off x="23812" y="2890758"/>
            <a:ext cx="3921915" cy="584775"/>
          </a:xfrm>
          <a:prstGeom prst="rect">
            <a:avLst/>
          </a:prstGeom>
        </p:spPr>
        <p:txBody>
          <a:bodyPr wrap="square">
            <a:spAutoFit/>
          </a:bodyPr>
          <a:lstStyle/>
          <a:p>
            <a:pPr lvl="0" algn="r">
              <a:defRPr/>
            </a:pPr>
            <a:r>
              <a:rPr lang="he-IL" sz="1600" b="1" err="1">
                <a:latin typeface="Tahoma" pitchFamily="34" charset="0"/>
                <a:ea typeface="Tahoma" pitchFamily="34" charset="0"/>
                <a:cs typeface="Tahoma" pitchFamily="34" charset="0"/>
              </a:rPr>
              <a:t>נואית</a:t>
            </a:r>
            <a:r>
              <a:rPr lang="he-IL" sz="1600" b="1">
                <a:latin typeface="Tahoma" pitchFamily="34" charset="0"/>
                <a:ea typeface="Tahoma" pitchFamily="34" charset="0"/>
                <a:cs typeface="Tahoma" pitchFamily="34" charset="0"/>
              </a:rPr>
              <a:t> קדוש</a:t>
            </a:r>
          </a:p>
          <a:p>
            <a:pPr lvl="0" algn="r">
              <a:defRPr/>
            </a:pPr>
            <a:r>
              <a:rPr lang="he-IL" sz="1600">
                <a:latin typeface="Tahoma" pitchFamily="34" charset="0"/>
                <a:ea typeface="Tahoma" pitchFamily="34" charset="0"/>
                <a:cs typeface="Tahoma" pitchFamily="34" charset="0"/>
              </a:rPr>
              <a:t>רכזת תפעול</a:t>
            </a:r>
            <a:endParaRPr lang="en-US" sz="1600">
              <a:latin typeface="Tahoma" pitchFamily="34" charset="0"/>
              <a:ea typeface="Tahoma" pitchFamily="34" charset="0"/>
              <a:cs typeface="Tahoma" pitchFamily="34" charset="0"/>
            </a:endParaRPr>
          </a:p>
        </p:txBody>
      </p:sp>
      <p:sp>
        <p:nvSpPr>
          <p:cNvPr id="18" name="TextBox 17">
            <a:extLst>
              <a:ext uri="{FF2B5EF4-FFF2-40B4-BE49-F238E27FC236}">
                <a16:creationId xmlns:a16="http://schemas.microsoft.com/office/drawing/2014/main" id="{6557BC29-64C9-4A3B-99DA-B50AF171EA83}"/>
              </a:ext>
            </a:extLst>
          </p:cNvPr>
          <p:cNvSpPr txBox="1"/>
          <p:nvPr/>
        </p:nvSpPr>
        <p:spPr>
          <a:xfrm>
            <a:off x="6599517" y="2901896"/>
            <a:ext cx="3033203" cy="584775"/>
          </a:xfrm>
          <a:prstGeom prst="rect">
            <a:avLst/>
          </a:prstGeom>
        </p:spPr>
        <p:txBody>
          <a:bodyPr wrap="square">
            <a:spAutoFit/>
          </a:bodyPr>
          <a:lstStyle>
            <a:defPPr>
              <a:defRPr lang="en-US"/>
            </a:defPPr>
            <a:lvl1pPr lvl="0" algn="r">
              <a:defRPr sz="1600" b="1">
                <a:latin typeface="Tahoma" pitchFamily="34" charset="0"/>
                <a:ea typeface="Tahoma" pitchFamily="34" charset="0"/>
                <a:cs typeface="Tahoma" pitchFamily="34" charset="0"/>
              </a:defRPr>
            </a:lvl1pPr>
          </a:lstStyle>
          <a:p>
            <a:r>
              <a:rPr lang="he-IL" err="1"/>
              <a:t>תסניים</a:t>
            </a:r>
            <a:r>
              <a:rPr lang="he-IL"/>
              <a:t> מסרי</a:t>
            </a:r>
          </a:p>
          <a:p>
            <a:r>
              <a:rPr lang="he-IL" b="0"/>
              <a:t>רכזת מחקר וסטטיסטיקאית </a:t>
            </a:r>
          </a:p>
        </p:txBody>
      </p:sp>
      <p:pic>
        <p:nvPicPr>
          <p:cNvPr id="19" name="Picture 5">
            <a:extLst>
              <a:ext uri="{FF2B5EF4-FFF2-40B4-BE49-F238E27FC236}">
                <a16:creationId xmlns:a16="http://schemas.microsoft.com/office/drawing/2014/main" id="{D7D14AE6-CE35-4ABF-9B81-226D351BF3AB}"/>
              </a:ext>
            </a:extLst>
          </p:cNvPr>
          <p:cNvPicPr>
            <a:picLocks/>
          </p:cNvPicPr>
          <p:nvPr/>
        </p:nvPicPr>
        <p:blipFill>
          <a:blip r:embed="rId9">
            <a:extLst>
              <a:ext uri="{28A0092B-C50C-407E-A947-70E740481C1C}">
                <a14:useLocalDpi xmlns:a14="http://schemas.microsoft.com/office/drawing/2010/main" val="0"/>
              </a:ext>
            </a:extLst>
          </a:blip>
          <a:stretch>
            <a:fillRect/>
          </a:stretch>
        </p:blipFill>
        <p:spPr>
          <a:xfrm>
            <a:off x="9636792" y="2644856"/>
            <a:ext cx="1215172" cy="1241303"/>
          </a:xfrm>
          <a:prstGeom prst="ellipse">
            <a:avLst/>
          </a:prstGeom>
          <a:ln>
            <a:noFill/>
          </a:ln>
          <a:effectLst>
            <a:softEdge rad="112500"/>
          </a:effectLst>
        </p:spPr>
      </p:pic>
      <p:pic>
        <p:nvPicPr>
          <p:cNvPr id="13" name="Picture 2">
            <a:extLst>
              <a:ext uri="{FF2B5EF4-FFF2-40B4-BE49-F238E27FC236}">
                <a16:creationId xmlns:a16="http://schemas.microsoft.com/office/drawing/2014/main" id="{4DC6A422-205C-4718-9BE6-80F2A2B3029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1985" y="2644856"/>
            <a:ext cx="1239703" cy="1239703"/>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43DE7727-13B5-E8A9-A1FF-4A4C2D467042}"/>
              </a:ext>
            </a:extLst>
          </p:cNvPr>
          <p:cNvSpPr txBox="1"/>
          <p:nvPr/>
        </p:nvSpPr>
        <p:spPr>
          <a:xfrm>
            <a:off x="804599" y="4295055"/>
            <a:ext cx="3141128" cy="584775"/>
          </a:xfrm>
          <a:prstGeom prst="rect">
            <a:avLst/>
          </a:prstGeom>
          <a:noFill/>
        </p:spPr>
        <p:txBody>
          <a:bodyPr wrap="square" rtlCol="1">
            <a:spAutoFit/>
          </a:bodyPr>
          <a:lstStyle/>
          <a:p>
            <a:pPr algn="r" rtl="1"/>
            <a:r>
              <a:rPr lang="he-IL" sz="1600" b="1">
                <a:latin typeface="Tahoma" pitchFamily="34" charset="0"/>
                <a:ea typeface="Tahoma" pitchFamily="34" charset="0"/>
                <a:cs typeface="Tahoma" pitchFamily="34" charset="0"/>
              </a:rPr>
              <a:t>ד"ר חוה ניומן</a:t>
            </a:r>
          </a:p>
          <a:p>
            <a:pPr algn="r" rtl="1"/>
            <a:r>
              <a:rPr lang="he-IL" sz="1600">
                <a:latin typeface="Tahoma" pitchFamily="34" charset="0"/>
                <a:ea typeface="Tahoma" pitchFamily="34" charset="0"/>
                <a:cs typeface="Tahoma" pitchFamily="34" charset="0"/>
              </a:rPr>
              <a:t>ראש מינהלת מדידה והערכה</a:t>
            </a:r>
          </a:p>
        </p:txBody>
      </p:sp>
      <p:pic>
        <p:nvPicPr>
          <p:cNvPr id="15" name="Picture 14">
            <a:extLst>
              <a:ext uri="{FF2B5EF4-FFF2-40B4-BE49-F238E27FC236}">
                <a16:creationId xmlns:a16="http://schemas.microsoft.com/office/drawing/2014/main" id="{4B26E203-5D59-5DAB-4AB7-783A8EBA041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058328" y="3949235"/>
            <a:ext cx="1620182" cy="1373611"/>
          </a:xfrm>
          <a:prstGeom prst="ellipse">
            <a:avLst/>
          </a:prstGeom>
          <a:ln>
            <a:noFill/>
          </a:ln>
          <a:effectLst>
            <a:outerShdw blurRad="50800" dist="50800" dir="5400000" algn="ctr" rotWithShape="0">
              <a:schemeClr val="bg1"/>
            </a:outerShdw>
            <a:softEdge rad="112500"/>
          </a:effectLst>
        </p:spPr>
      </p:pic>
    </p:spTree>
    <p:extLst>
      <p:ext uri="{BB962C8B-B14F-4D97-AF65-F5344CB8AC3E}">
        <p14:creationId xmlns:p14="http://schemas.microsoft.com/office/powerpoint/2010/main" val="2857995789"/>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pPr algn="l"/>
            <a:fld id="{F2736200-3204-44C4-A5EC-985817706BA3}" type="slidenum">
              <a:rPr lang="en-US" sz="1400" smtClean="0"/>
              <a:pPr algn="l"/>
              <a:t>3</a:t>
            </a:fld>
            <a:endParaRPr lang="en-US" sz="1400"/>
          </a:p>
        </p:txBody>
      </p:sp>
      <p:sp>
        <p:nvSpPr>
          <p:cNvPr id="12" name="TextBox 11">
            <a:extLst>
              <a:ext uri="{FF2B5EF4-FFF2-40B4-BE49-F238E27FC236}">
                <a16:creationId xmlns:a16="http://schemas.microsoft.com/office/drawing/2014/main" id="{D8628082-3AF0-4124-8DDF-887C234DA15C}"/>
              </a:ext>
            </a:extLst>
          </p:cNvPr>
          <p:cNvSpPr txBox="1"/>
          <p:nvPr/>
        </p:nvSpPr>
        <p:spPr>
          <a:xfrm>
            <a:off x="1" y="0"/>
            <a:ext cx="12192000" cy="400110"/>
          </a:xfrm>
          <a:prstGeom prst="rect">
            <a:avLst/>
          </a:prstGeom>
          <a:solidFill>
            <a:srgbClr val="EC1C3C"/>
          </a:solidFill>
        </p:spPr>
        <p:txBody>
          <a:bodyPr wrap="square" rtlCol="0">
            <a:spAutoFit/>
          </a:bodyPr>
          <a:lstStyle/>
          <a:p>
            <a:r>
              <a:rPr lang="en-US" sz="2000" b="1" dirty="0">
                <a:solidFill>
                  <a:schemeClr val="bg1"/>
                </a:solidFill>
                <a:latin typeface="Tahoma" pitchFamily="34" charset="0"/>
                <a:ea typeface="Tahoma" pitchFamily="34" charset="0"/>
                <a:cs typeface="Tahoma" pitchFamily="34" charset="0"/>
              </a:rPr>
              <a:t>Background</a:t>
            </a:r>
            <a:endParaRPr lang="he-IL" sz="2000" b="1" dirty="0">
              <a:solidFill>
                <a:schemeClr val="bg1"/>
              </a:solidFill>
              <a:latin typeface="Tahoma" pitchFamily="34" charset="0"/>
              <a:ea typeface="Tahoma" pitchFamily="34" charset="0"/>
              <a:cs typeface="Tahoma" pitchFamily="34" charset="0"/>
            </a:endParaRPr>
          </a:p>
        </p:txBody>
      </p:sp>
      <p:sp>
        <p:nvSpPr>
          <p:cNvPr id="4" name="Rectangle 2"/>
          <p:cNvSpPr/>
          <p:nvPr/>
        </p:nvSpPr>
        <p:spPr>
          <a:xfrm>
            <a:off x="1745185" y="1080061"/>
            <a:ext cx="9069186" cy="4732065"/>
          </a:xfrm>
          <a:prstGeom prst="rect">
            <a:avLst/>
          </a:prstGeom>
        </p:spPr>
        <p:txBody>
          <a:bodyPr wrap="square">
            <a:spAutoFit/>
          </a:bodyPr>
          <a:lstStyle/>
          <a:p>
            <a:pPr lvl="1" algn="ctr" fontAlgn="base">
              <a:lnSpc>
                <a:spcPct val="150000"/>
              </a:lnSpc>
            </a:pPr>
            <a:r>
              <a:rPr lang="en-US" sz="2400" dirty="0">
                <a:solidFill>
                  <a:srgbClr val="4A78A6"/>
                </a:solidFill>
                <a:latin typeface="Tahoma" panose="020B0604030504040204" pitchFamily="34" charset="0"/>
                <a:ea typeface="Tahoma" panose="020B0604030504040204" pitchFamily="34" charset="0"/>
                <a:cs typeface="Tahoma" panose="020B0604030504040204" pitchFamily="34" charset="0"/>
              </a:rPr>
              <a:t>Over the past year </a:t>
            </a:r>
            <a:r>
              <a:rPr lang="en-US" sz="2400" b="1" dirty="0">
                <a:solidFill>
                  <a:srgbClr val="4A78A6"/>
                </a:solidFill>
                <a:latin typeface="Tahoma" panose="020B0604030504040204" pitchFamily="34" charset="0"/>
                <a:ea typeface="Tahoma" panose="020B0604030504040204" pitchFamily="34" charset="0"/>
                <a:cs typeface="Tahoma" panose="020B0604030504040204" pitchFamily="34" charset="0"/>
              </a:rPr>
              <a:t>Urban95</a:t>
            </a:r>
            <a:r>
              <a:rPr lang="en-US" sz="2400" dirty="0">
                <a:solidFill>
                  <a:srgbClr val="4A78A6"/>
                </a:solidFill>
                <a:latin typeface="Tahoma" panose="020B0604030504040204" pitchFamily="34" charset="0"/>
                <a:ea typeface="Tahoma" panose="020B0604030504040204" pitchFamily="34" charset="0"/>
                <a:cs typeface="Tahoma" panose="020B0604030504040204" pitchFamily="34" charset="0"/>
              </a:rPr>
              <a:t> has expanded to include two additional municipalities in Israel: Tira and Beit Shemesh. In preparation for absorbing a new municipality into the program over the upcoming months, we have concentrated insights gained from the two anchor municipalities’ absorption process in the first year of activity. We hope these serve to optimize the next municipality’s absorption process and that of all future municipalities joining Urban95.</a:t>
            </a:r>
            <a:br>
              <a:rPr lang="en-US" sz="2400" dirty="0">
                <a:solidFill>
                  <a:srgbClr val="4A78A6"/>
                </a:solidFill>
                <a:latin typeface="Tahoma" panose="020B0604030504040204" pitchFamily="34" charset="0"/>
                <a:ea typeface="Tahoma" panose="020B0604030504040204" pitchFamily="34" charset="0"/>
                <a:cs typeface="Tahoma" panose="020B0604030504040204" pitchFamily="34" charset="0"/>
              </a:rPr>
            </a:br>
            <a:endParaRPr lang="he-IL" sz="900" dirty="0">
              <a:solidFill>
                <a:srgbClr val="4A78A6"/>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671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29" y="6282206"/>
            <a:ext cx="655595" cy="350221"/>
          </a:xfrm>
        </p:spPr>
        <p:txBody>
          <a:bodyPr/>
          <a:lstStyle/>
          <a:p>
            <a:fld id="{F2736200-3204-44C4-A5EC-985817706BA3}" type="slidenum">
              <a:rPr lang="en-US" smtClean="0"/>
              <a:pPr/>
              <a:t>4</a:t>
            </a:fld>
            <a:endParaRPr lang="en-US"/>
          </a:p>
        </p:txBody>
      </p:sp>
      <p:sp>
        <p:nvSpPr>
          <p:cNvPr id="11" name="מלבן 10"/>
          <p:cNvSpPr/>
          <p:nvPr/>
        </p:nvSpPr>
        <p:spPr>
          <a:xfrm>
            <a:off x="327278" y="365100"/>
            <a:ext cx="6287092" cy="5382307"/>
          </a:xfrm>
          <a:prstGeom prst="rect">
            <a:avLst/>
          </a:prstGeom>
          <a:noFill/>
        </p:spPr>
        <p:txBody>
          <a:bodyPr wrap="square" lIns="91440" tIns="45720" rIns="91440" bIns="45720" anchor="t">
            <a:spAutoFit/>
          </a:bodyPr>
          <a:lstStyle/>
          <a:p>
            <a:pPr algn="l">
              <a:lnSpc>
                <a:spcPct val="150000"/>
              </a:lnSpc>
              <a:spcAft>
                <a:spcPts val="600"/>
              </a:spcAft>
              <a:buClr>
                <a:srgbClr val="F2D834"/>
              </a:buClr>
            </a:pPr>
            <a:r>
              <a:rPr lang="en-US" sz="1400" b="1" dirty="0">
                <a:solidFill>
                  <a:srgbClr val="4A78A6"/>
                </a:solidFill>
                <a:latin typeface="Tahoma"/>
                <a:ea typeface="Tahoma"/>
                <a:cs typeface="Tahoma"/>
              </a:rPr>
              <a:t>Criteria for choosing a municipality and reviewing progress</a:t>
            </a:r>
            <a:endParaRPr lang="he-IL" sz="1400" b="1" dirty="0">
              <a:solidFill>
                <a:srgbClr val="4A78A6"/>
              </a:solidFill>
              <a:latin typeface="Tahoma"/>
              <a:ea typeface="Tahoma"/>
              <a:cs typeface="Tahoma"/>
            </a:endParaRPr>
          </a:p>
          <a:p>
            <a:pPr marL="171450" indent="-171450" algn="l">
              <a:lnSpc>
                <a:spcPct val="150000"/>
              </a:lnSpc>
              <a:spcAft>
                <a:spcPts val="600"/>
              </a:spcAft>
              <a:buClr>
                <a:srgbClr val="F2D834"/>
              </a:buClr>
              <a:buFont typeface="Tahoma" panose="020B0604030504040204" pitchFamily="34" charset="0"/>
              <a:buChar char="█"/>
            </a:pPr>
            <a:r>
              <a:rPr lang="en-US" sz="1050" dirty="0">
                <a:latin typeface="Tahoma"/>
                <a:ea typeface="Tahoma"/>
                <a:cs typeface="Tahoma"/>
              </a:rPr>
              <a:t>The criteria for admitting a municipality into the program include several values, among them: </a:t>
            </a:r>
            <a:r>
              <a:rPr lang="en-US" sz="1050" u="sng" dirty="0">
                <a:latin typeface="Tahoma"/>
                <a:ea typeface="Tahoma"/>
                <a:cs typeface="Tahoma"/>
              </a:rPr>
              <a:t>political willingness, implementation, and the ability to serve as a model</a:t>
            </a:r>
            <a:r>
              <a:rPr lang="en-US" sz="1050" dirty="0">
                <a:latin typeface="Tahoma"/>
                <a:ea typeface="Tahoma"/>
                <a:cs typeface="Tahoma"/>
              </a:rPr>
              <a:t>. These criteria are important and even critical for the success of the program, and should be heavily considered during the decision making process. We recommend examining how well the municipality meets these preconditions when considering its candidacy and once the activity has been launched in the city.</a:t>
            </a:r>
            <a:endParaRPr lang="he-IL" sz="1050" dirty="0">
              <a:latin typeface="Tahoma"/>
              <a:ea typeface="Tahoma"/>
              <a:cs typeface="Tahoma"/>
            </a:endParaRPr>
          </a:p>
          <a:p>
            <a:pPr marL="171450" indent="-171450" algn="l">
              <a:lnSpc>
                <a:spcPct val="150000"/>
              </a:lnSpc>
              <a:spcAft>
                <a:spcPts val="600"/>
              </a:spcAft>
              <a:buClr>
                <a:srgbClr val="F2D834"/>
              </a:buClr>
              <a:buFont typeface="Tahoma" panose="020B0604030504040204" pitchFamily="34" charset="0"/>
              <a:buChar char="█"/>
            </a:pPr>
            <a:r>
              <a:rPr lang="en-GB" sz="1050" dirty="0">
                <a:latin typeface="Tahoma"/>
                <a:ea typeface="Tahoma"/>
                <a:cs typeface="Tahoma"/>
              </a:rPr>
              <a:t>The screening tools (e.g. the admission interview and other tools) need to be structured based on detailed </a:t>
            </a:r>
            <a:r>
              <a:rPr lang="en-US" sz="1050" dirty="0">
                <a:latin typeface="Tahoma"/>
                <a:ea typeface="Tahoma"/>
                <a:cs typeface="Tahoma"/>
              </a:rPr>
              <a:t>indicators that can weight the criteria for choosing a municipality.</a:t>
            </a:r>
            <a:endParaRPr lang="he-IL" sz="1050" dirty="0">
              <a:latin typeface="Tahoma" pitchFamily="34" charset="0"/>
              <a:ea typeface="Tahoma" pitchFamily="34" charset="0"/>
              <a:cs typeface="Tahoma" pitchFamily="34" charset="0"/>
            </a:endParaRPr>
          </a:p>
          <a:p>
            <a:pPr marL="171450" indent="-171450" algn="l">
              <a:lnSpc>
                <a:spcPct val="150000"/>
              </a:lnSpc>
              <a:spcAft>
                <a:spcPts val="600"/>
              </a:spcAft>
              <a:buClr>
                <a:srgbClr val="F2D834"/>
              </a:buClr>
              <a:buFont typeface="Tahoma" panose="020B0604030504040204" pitchFamily="34" charset="0"/>
              <a:buChar char="█"/>
            </a:pPr>
            <a:r>
              <a:rPr lang="en-US" sz="1050" dirty="0">
                <a:latin typeface="Tahoma"/>
                <a:ea typeface="Tahoma"/>
                <a:cs typeface="Tahoma"/>
              </a:rPr>
              <a:t>To date, these criteria have been evaluated based on the admission interview, municipal reports, and information from previous programs. We recommend thinking of additional tools for examining these values, e.g. questionnaires for aligning expectations and/or submitting an example of a work plan. In addition, once the program has been launched, it is important to create a work routine that is congruent with these values, to instill them, and examine how well they are implemented along the way. </a:t>
            </a:r>
            <a:endParaRPr lang="he-IL" sz="1050" dirty="0">
              <a:latin typeface="Tahoma" pitchFamily="34" charset="0"/>
              <a:ea typeface="Tahoma" pitchFamily="34" charset="0"/>
              <a:cs typeface="Tahoma" pitchFamily="34" charset="0"/>
            </a:endParaRPr>
          </a:p>
          <a:p>
            <a:pPr marL="171450" indent="-171450" algn="l">
              <a:lnSpc>
                <a:spcPct val="150000"/>
              </a:lnSpc>
              <a:spcAft>
                <a:spcPts val="600"/>
              </a:spcAft>
              <a:buClr>
                <a:srgbClr val="F2D834"/>
              </a:buClr>
              <a:buFont typeface="Tahoma" panose="020B0604030504040204" pitchFamily="34" charset="0"/>
              <a:buChar char="█"/>
            </a:pPr>
            <a:r>
              <a:rPr lang="en-US" sz="1050" dirty="0">
                <a:latin typeface="Tahoma"/>
                <a:ea typeface="Tahoma"/>
                <a:cs typeface="Tahoma"/>
              </a:rPr>
              <a:t>Currently, as part of the admission process, every chosen municipality presents data, challenges, and a map of the city’s population. This is a highly valuable aspect of the process and it should certainly be preserved. At the same time, we recommend thinking about how this part should be structured.</a:t>
            </a:r>
            <a:endParaRPr lang="he-IL" sz="1050" dirty="0">
              <a:latin typeface="Tahoma"/>
              <a:ea typeface="Tahoma"/>
              <a:cs typeface="Tahoma"/>
            </a:endParaRPr>
          </a:p>
          <a:p>
            <a:pPr marL="171450" indent="-171450" algn="l">
              <a:lnSpc>
                <a:spcPct val="150000"/>
              </a:lnSpc>
              <a:spcAft>
                <a:spcPts val="600"/>
              </a:spcAft>
              <a:buClr>
                <a:srgbClr val="F2D834"/>
              </a:buClr>
              <a:buFont typeface="Tahoma" panose="020B0604030504040204" pitchFamily="34" charset="0"/>
              <a:buChar char="█"/>
            </a:pPr>
            <a:r>
              <a:rPr lang="en-US" sz="1050" dirty="0">
                <a:latin typeface="Tahoma"/>
                <a:ea typeface="Tahoma"/>
                <a:cs typeface="Tahoma"/>
              </a:rPr>
              <a:t>Despite the above, it is important to be flexible and consider the municipality’s ability to respond to the call for proposals, so as not to weaken the motivation to join the program</a:t>
            </a:r>
            <a:r>
              <a:rPr lang="en-US" sz="1100" dirty="0">
                <a:latin typeface="Tahoma"/>
                <a:ea typeface="Tahoma"/>
                <a:cs typeface="Tahoma"/>
              </a:rPr>
              <a:t>.</a:t>
            </a:r>
            <a:endParaRPr lang="he-IL" sz="1100" dirty="0">
              <a:latin typeface="Tahoma"/>
              <a:ea typeface="Tahoma"/>
              <a:cs typeface="Tahoma"/>
            </a:endParaRPr>
          </a:p>
        </p:txBody>
      </p:sp>
      <p:sp>
        <p:nvSpPr>
          <p:cNvPr id="9" name="מלבן 8">
            <a:extLst>
              <a:ext uri="{FF2B5EF4-FFF2-40B4-BE49-F238E27FC236}">
                <a16:creationId xmlns:a16="http://schemas.microsoft.com/office/drawing/2014/main" id="{0FC6717E-6E43-4014-BD1A-EE165497A7E3}"/>
              </a:ext>
            </a:extLst>
          </p:cNvPr>
          <p:cNvSpPr/>
          <p:nvPr/>
        </p:nvSpPr>
        <p:spPr>
          <a:xfrm>
            <a:off x="7018634" y="558405"/>
            <a:ext cx="4935690" cy="2654573"/>
          </a:xfrm>
          <a:prstGeom prst="rect">
            <a:avLst/>
          </a:prstGeom>
          <a:solidFill>
            <a:schemeClr val="bg2"/>
          </a:solidFill>
        </p:spPr>
        <p:txBody>
          <a:bodyPr wrap="square">
            <a:spAutoFit/>
          </a:bodyPr>
          <a:lstStyle/>
          <a:p>
            <a:pPr algn="l">
              <a:lnSpc>
                <a:spcPct val="150000"/>
              </a:lnSpc>
              <a:buClr>
                <a:srgbClr val="F2D834"/>
              </a:buClr>
            </a:pPr>
            <a:r>
              <a:rPr lang="en-US" sz="1200" b="1" dirty="0">
                <a:latin typeface="Tahoma" pitchFamily="34" charset="0"/>
                <a:ea typeface="Tahoma" pitchFamily="34" charset="0"/>
                <a:cs typeface="Tahoma" pitchFamily="34" charset="0"/>
              </a:rPr>
              <a:t>Choosing a municipal program director to represent Urban95</a:t>
            </a:r>
            <a:endParaRPr lang="he-IL" sz="1200" b="1" dirty="0">
              <a:latin typeface="Tahoma" pitchFamily="34" charset="0"/>
              <a:ea typeface="Tahoma" pitchFamily="34" charset="0"/>
              <a:cs typeface="Tahoma" pitchFamily="34" charset="0"/>
            </a:endParaRPr>
          </a:p>
          <a:p>
            <a:pPr algn="l">
              <a:lnSpc>
                <a:spcPct val="150000"/>
              </a:lnSpc>
              <a:buClr>
                <a:srgbClr val="F2D834"/>
              </a:buClr>
            </a:pPr>
            <a:r>
              <a:rPr lang="en-US" sz="1100" dirty="0">
                <a:latin typeface="Tahoma" pitchFamily="34" charset="0"/>
                <a:ea typeface="Tahoma" pitchFamily="34" charset="0"/>
                <a:cs typeface="Tahoma" pitchFamily="34" charset="0"/>
              </a:rPr>
              <a:t>As a rule, it is clear there is major value in </a:t>
            </a:r>
            <a:r>
              <a:rPr lang="en-US" sz="1100" u="sng" dirty="0">
                <a:latin typeface="Tahoma" pitchFamily="34" charset="0"/>
                <a:ea typeface="Tahoma" pitchFamily="34" charset="0"/>
                <a:cs typeface="Tahoma" pitchFamily="34" charset="0"/>
              </a:rPr>
              <a:t>appointing a program director from within the municipality</a:t>
            </a:r>
            <a:r>
              <a:rPr lang="en-US" sz="1100" dirty="0">
                <a:latin typeface="Tahoma" pitchFamily="34" charset="0"/>
                <a:ea typeface="Tahoma" pitchFamily="34" charset="0"/>
                <a:cs typeface="Tahoma" pitchFamily="34" charset="0"/>
              </a:rPr>
              <a:t> – one who is familiar with its challenges and barriers, highly motivated to enact change, passionate and connected to the program’s goals, who knows the residents, and is able to get local stakeholders on-board.</a:t>
            </a:r>
            <a:br>
              <a:rPr lang="en-US" sz="1100" dirty="0">
                <a:latin typeface="Tahoma" pitchFamily="34" charset="0"/>
                <a:ea typeface="Tahoma" pitchFamily="34" charset="0"/>
                <a:cs typeface="Tahoma" pitchFamily="34" charset="0"/>
              </a:rPr>
            </a:br>
            <a:r>
              <a:rPr lang="en-US" sz="1100" dirty="0">
                <a:latin typeface="Tahoma" pitchFamily="34" charset="0"/>
                <a:ea typeface="Tahoma" pitchFamily="34" charset="0"/>
                <a:cs typeface="Tahoma" pitchFamily="34" charset="0"/>
              </a:rPr>
              <a:t>However, in situations where this could lead to office tension and create an unpleasant work environment, an external director from a similar municipality who is familiar with the local culture and its challenges should be considered for the role. </a:t>
            </a:r>
            <a:endParaRPr lang="he-IL" sz="1100" dirty="0">
              <a:latin typeface="Tahoma" pitchFamily="34" charset="0"/>
              <a:ea typeface="Tahoma" pitchFamily="34" charset="0"/>
              <a:cs typeface="Tahoma" pitchFamily="34" charset="0"/>
            </a:endParaRPr>
          </a:p>
        </p:txBody>
      </p:sp>
      <p:sp>
        <p:nvSpPr>
          <p:cNvPr id="10" name="מלבן 9">
            <a:extLst>
              <a:ext uri="{FF2B5EF4-FFF2-40B4-BE49-F238E27FC236}">
                <a16:creationId xmlns:a16="http://schemas.microsoft.com/office/drawing/2014/main" id="{25343FA6-7DFF-46D4-9180-415829D9E895}"/>
              </a:ext>
            </a:extLst>
          </p:cNvPr>
          <p:cNvSpPr/>
          <p:nvPr/>
        </p:nvSpPr>
        <p:spPr>
          <a:xfrm>
            <a:off x="327278" y="5862501"/>
            <a:ext cx="11216728" cy="1131079"/>
          </a:xfrm>
          <a:prstGeom prst="rect">
            <a:avLst/>
          </a:prstGeom>
          <a:solidFill>
            <a:srgbClr val="F7E88D"/>
          </a:solidFill>
        </p:spPr>
        <p:txBody>
          <a:bodyPr wrap="square">
            <a:spAutoFit/>
          </a:bodyPr>
          <a:lstStyle/>
          <a:p>
            <a:pPr algn="l">
              <a:lnSpc>
                <a:spcPct val="150000"/>
              </a:lnSpc>
              <a:buClr>
                <a:srgbClr val="F2D834"/>
              </a:buClr>
            </a:pPr>
            <a:r>
              <a:rPr lang="en-US" sz="1200" b="1" dirty="0">
                <a:latin typeface="Tahoma" pitchFamily="34" charset="0"/>
                <a:ea typeface="Tahoma" pitchFamily="34" charset="0"/>
                <a:cs typeface="Tahoma" pitchFamily="34" charset="0"/>
              </a:rPr>
              <a:t>Work routines: Aligning expectations</a:t>
            </a:r>
            <a:endParaRPr lang="he-IL" sz="1200" b="1" dirty="0">
              <a:latin typeface="Tahoma" pitchFamily="34" charset="0"/>
              <a:ea typeface="Tahoma" pitchFamily="34" charset="0"/>
              <a:cs typeface="Tahoma" pitchFamily="34" charset="0"/>
            </a:endParaRPr>
          </a:p>
          <a:p>
            <a:pPr algn="l">
              <a:lnSpc>
                <a:spcPct val="150000"/>
              </a:lnSpc>
              <a:spcAft>
                <a:spcPts val="600"/>
              </a:spcAft>
              <a:buClr>
                <a:srgbClr val="F2D834"/>
              </a:buClr>
            </a:pPr>
            <a:r>
              <a:rPr lang="en-US" sz="1100" dirty="0">
                <a:latin typeface="Tahoma" pitchFamily="34" charset="0"/>
                <a:ea typeface="Tahoma" pitchFamily="34" charset="0"/>
                <a:cs typeface="Tahoma" pitchFamily="34" charset="0"/>
              </a:rPr>
              <a:t>When choosing a municipality, expectations should be aligned regarding work routines in the municipality and vis-à-vis Urban95. This includes allocating a station, computer, and peripheral equipment for the municipal program director, establishing municipal roundtable discussions to be held every set period, sending current reports to the ILGBC and BvLF, implementing a certain number of projects in the city within a year, etc.</a:t>
            </a:r>
            <a:endParaRPr lang="he-IL" sz="1100" b="1" dirty="0">
              <a:latin typeface="Tahoma" pitchFamily="34" charset="0"/>
              <a:ea typeface="Tahoma" pitchFamily="34" charset="0"/>
              <a:cs typeface="Tahoma" pitchFamily="34" charset="0"/>
            </a:endParaRPr>
          </a:p>
        </p:txBody>
      </p:sp>
      <p:sp>
        <p:nvSpPr>
          <p:cNvPr id="15" name="מלבן 14">
            <a:extLst>
              <a:ext uri="{FF2B5EF4-FFF2-40B4-BE49-F238E27FC236}">
                <a16:creationId xmlns:a16="http://schemas.microsoft.com/office/drawing/2014/main" id="{2EECD7FF-692C-453D-8EBF-40C0D648F24F}"/>
              </a:ext>
            </a:extLst>
          </p:cNvPr>
          <p:cNvSpPr/>
          <p:nvPr/>
        </p:nvSpPr>
        <p:spPr>
          <a:xfrm>
            <a:off x="7018634" y="3371273"/>
            <a:ext cx="4935690" cy="2400657"/>
          </a:xfrm>
          <a:prstGeom prst="rect">
            <a:avLst/>
          </a:prstGeom>
          <a:solidFill>
            <a:srgbClr val="E1E2E3"/>
          </a:solidFill>
        </p:spPr>
        <p:txBody>
          <a:bodyPr wrap="square">
            <a:spAutoFit/>
          </a:bodyPr>
          <a:lstStyle/>
          <a:p>
            <a:pPr algn="l">
              <a:lnSpc>
                <a:spcPct val="150000"/>
              </a:lnSpc>
              <a:buClr>
                <a:srgbClr val="F2D834"/>
              </a:buClr>
            </a:pPr>
            <a:r>
              <a:rPr lang="en-US" sz="1200" b="1" dirty="0">
                <a:latin typeface="Tahoma" pitchFamily="34" charset="0"/>
                <a:ea typeface="Tahoma" pitchFamily="34" charset="0"/>
                <a:cs typeface="Tahoma" pitchFamily="34" charset="0"/>
              </a:rPr>
              <a:t>Appointing a program leader to represent the municipality</a:t>
            </a:r>
            <a:endParaRPr lang="he-IL" sz="1200" b="1" dirty="0">
              <a:latin typeface="Tahoma" pitchFamily="34" charset="0"/>
              <a:ea typeface="Tahoma" pitchFamily="34" charset="0"/>
              <a:cs typeface="Tahoma" pitchFamily="34" charset="0"/>
            </a:endParaRPr>
          </a:p>
          <a:p>
            <a:pPr algn="l">
              <a:lnSpc>
                <a:spcPct val="150000"/>
              </a:lnSpc>
              <a:spcAft>
                <a:spcPts val="600"/>
              </a:spcAft>
              <a:buClr>
                <a:srgbClr val="F2D834"/>
              </a:buClr>
            </a:pPr>
            <a:r>
              <a:rPr lang="en-US" sz="1100" dirty="0">
                <a:latin typeface="Tahoma" pitchFamily="34" charset="0"/>
                <a:ea typeface="Tahoma" pitchFamily="34" charset="0"/>
                <a:cs typeface="Tahoma" pitchFamily="34" charset="0"/>
              </a:rPr>
              <a:t>It is important to choose someone who holds a central position in the municipality and is strongly connected to the fields of early childhood or urban planning in the city. When choosing a municipality, the potential program leader’s role and seniority should be examined and special emphasis should be placed on their </a:t>
            </a:r>
            <a:r>
              <a:rPr lang="en-US" sz="1100" u="sng" dirty="0">
                <a:latin typeface="Tahoma" pitchFamily="34" charset="0"/>
                <a:ea typeface="Tahoma" pitchFamily="34" charset="0"/>
                <a:cs typeface="Tahoma" pitchFamily="34" charset="0"/>
              </a:rPr>
              <a:t>political status and influence</a:t>
            </a:r>
            <a:r>
              <a:rPr lang="en-US" sz="1100" dirty="0">
                <a:latin typeface="Tahoma" pitchFamily="34" charset="0"/>
                <a:ea typeface="Tahoma" pitchFamily="34" charset="0"/>
                <a:cs typeface="Tahoma" pitchFamily="34" charset="0"/>
              </a:rPr>
              <a:t> within the municipality. Likewise, during the admission interview it is important to verify that the potential leader is available and motivated to lead the program.</a:t>
            </a:r>
            <a:endParaRPr lang="he-IL" sz="1100" dirty="0">
              <a:latin typeface="Tahoma" pitchFamily="34" charset="0"/>
              <a:ea typeface="Tahoma" pitchFamily="34" charset="0"/>
              <a:cs typeface="Tahoma" pitchFamily="34" charset="0"/>
            </a:endParaRPr>
          </a:p>
        </p:txBody>
      </p:sp>
      <p:sp>
        <p:nvSpPr>
          <p:cNvPr id="8" name="TextBox 7">
            <a:extLst>
              <a:ext uri="{FF2B5EF4-FFF2-40B4-BE49-F238E27FC236}">
                <a16:creationId xmlns:a16="http://schemas.microsoft.com/office/drawing/2014/main" id="{38610A38-41FA-421F-B130-E17E5C7571C5}"/>
              </a:ext>
            </a:extLst>
          </p:cNvPr>
          <p:cNvSpPr txBox="1"/>
          <p:nvPr/>
        </p:nvSpPr>
        <p:spPr>
          <a:xfrm>
            <a:off x="-314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a:t>Criteria for Choosing a Municipality</a:t>
            </a:r>
            <a:endParaRPr lang="he-IL" dirty="0"/>
          </a:p>
        </p:txBody>
      </p:sp>
    </p:spTree>
    <p:extLst>
      <p:ext uri="{BB962C8B-B14F-4D97-AF65-F5344CB8AC3E}">
        <p14:creationId xmlns:p14="http://schemas.microsoft.com/office/powerpoint/2010/main" val="361099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animBg="1"/>
      <p:bldP spid="10"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314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a:t>Getting Started and On-boarding Municipal Stakeholders</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5</a:t>
            </a:fld>
            <a:endParaRPr lang="en-US" sz="1400"/>
          </a:p>
        </p:txBody>
      </p:sp>
      <p:sp>
        <p:nvSpPr>
          <p:cNvPr id="11" name="מלבן 10"/>
          <p:cNvSpPr/>
          <p:nvPr/>
        </p:nvSpPr>
        <p:spPr>
          <a:xfrm>
            <a:off x="408010" y="584618"/>
            <a:ext cx="3420000" cy="6047809"/>
          </a:xfrm>
          <a:prstGeom prst="rect">
            <a:avLst/>
          </a:prstGeom>
          <a:solidFill>
            <a:schemeClr val="bg2"/>
          </a:solidFill>
        </p:spPr>
        <p:txBody>
          <a:bodyPr wrap="square">
            <a:spAutoFit/>
          </a:bodyPr>
          <a:lstStyle/>
          <a:p>
            <a:pPr algn="l">
              <a:lnSpc>
                <a:spcPct val="150000"/>
              </a:lnSpc>
              <a:buClr>
                <a:srgbClr val="F2D834"/>
              </a:buClr>
            </a:pPr>
            <a:r>
              <a:rPr lang="en-GB" sz="1400" b="1" dirty="0">
                <a:solidFill>
                  <a:srgbClr val="4A78A6"/>
                </a:solidFill>
                <a:latin typeface="Tahoma" pitchFamily="34" charset="0"/>
                <a:ea typeface="Tahoma" pitchFamily="34" charset="0"/>
                <a:cs typeface="Tahoma" pitchFamily="34" charset="0"/>
              </a:rPr>
              <a:t>Mapping needs, challenges, and barriers regarding fields that are relevant to Urban95</a:t>
            </a:r>
            <a:endParaRPr lang="he-IL" sz="1400" b="1" dirty="0">
              <a:solidFill>
                <a:srgbClr val="4A78A6"/>
              </a:solidFill>
              <a:latin typeface="Tahoma" pitchFamily="34" charset="0"/>
              <a:ea typeface="Tahoma" pitchFamily="34" charset="0"/>
              <a:cs typeface="Tahoma" pitchFamily="34" charset="0"/>
            </a:endParaRPr>
          </a:p>
          <a:p>
            <a:pPr algn="l">
              <a:lnSpc>
                <a:spcPct val="150000"/>
              </a:lnSpc>
              <a:buClr>
                <a:srgbClr val="F2D834"/>
              </a:buClr>
            </a:pPr>
            <a:r>
              <a:rPr lang="en-GB" sz="1200" dirty="0">
                <a:latin typeface="Tahoma" pitchFamily="34" charset="0"/>
                <a:ea typeface="Tahoma" pitchFamily="34" charset="0"/>
                <a:cs typeface="Tahoma" pitchFamily="34" charset="0"/>
              </a:rPr>
              <a:t>Mapping the municipality in terms of its needs and the challenges it faces is one of the first steps that needs to be taken.</a:t>
            </a:r>
          </a:p>
          <a:p>
            <a:pPr algn="l">
              <a:lnSpc>
                <a:spcPct val="150000"/>
              </a:lnSpc>
              <a:buClr>
                <a:srgbClr val="F2D834"/>
              </a:buClr>
            </a:pPr>
            <a:r>
              <a:rPr lang="en-GB" sz="1200" dirty="0">
                <a:latin typeface="Tahoma" pitchFamily="34" charset="0"/>
                <a:ea typeface="Tahoma" pitchFamily="34" charset="0"/>
                <a:cs typeface="Tahoma" pitchFamily="34" charset="0"/>
              </a:rPr>
              <a:t>It is important to perform mapping at this stage, including potential barriers among residents and municipal stakeholders that could prevent the program goals from being achieved on time.</a:t>
            </a:r>
            <a:endParaRPr lang="en-US" sz="1200" dirty="0">
              <a:latin typeface="Tahoma" pitchFamily="34" charset="0"/>
              <a:ea typeface="Tahoma" pitchFamily="34" charset="0"/>
              <a:cs typeface="Tahoma" pitchFamily="34" charset="0"/>
            </a:endParaRPr>
          </a:p>
          <a:p>
            <a:pPr algn="l">
              <a:lnSpc>
                <a:spcPct val="150000"/>
              </a:lnSpc>
              <a:buClr>
                <a:srgbClr val="F2D834"/>
              </a:buClr>
            </a:pPr>
            <a:r>
              <a:rPr lang="en-US" sz="1200" dirty="0">
                <a:latin typeface="Tahoma" pitchFamily="34" charset="0"/>
                <a:ea typeface="Tahoma" pitchFamily="34" charset="0"/>
                <a:cs typeface="Tahoma" pitchFamily="34" charset="0"/>
              </a:rPr>
              <a:t>I</a:t>
            </a:r>
            <a:r>
              <a:rPr lang="en-GB" sz="1200" dirty="0" err="1">
                <a:latin typeface="Tahoma" pitchFamily="34" charset="0"/>
                <a:ea typeface="Tahoma" pitchFamily="34" charset="0"/>
                <a:cs typeface="Tahoma" pitchFamily="34" charset="0"/>
              </a:rPr>
              <a:t>nformation</a:t>
            </a:r>
            <a:r>
              <a:rPr lang="en-GB" sz="1200" dirty="0">
                <a:latin typeface="Tahoma" pitchFamily="34" charset="0"/>
                <a:ea typeface="Tahoma" pitchFamily="34" charset="0"/>
                <a:cs typeface="Tahoma" pitchFamily="34" charset="0"/>
              </a:rPr>
              <a:t> is collected through in-depth interviews with stakeholders followed by a workshop for developing a logic model and assimilating result-oriented thinking.</a:t>
            </a:r>
            <a:br>
              <a:rPr lang="en-GB" sz="1200" dirty="0">
                <a:latin typeface="Tahoma" pitchFamily="34" charset="0"/>
                <a:ea typeface="Tahoma" pitchFamily="34" charset="0"/>
                <a:cs typeface="Tahoma" pitchFamily="34" charset="0"/>
              </a:rPr>
            </a:br>
            <a:r>
              <a:rPr lang="en-GB" sz="1200" dirty="0">
                <a:latin typeface="Tahoma" pitchFamily="34" charset="0"/>
                <a:ea typeface="Tahoma" pitchFamily="34" charset="0"/>
                <a:cs typeface="Tahoma" pitchFamily="34" charset="0"/>
              </a:rPr>
              <a:t>As part of the workshop, it is important to examine how well the needs and challenges mapped will be met by taking the chosen actions, and how these will serve to advance achievements in relation to the success indicators. </a:t>
            </a:r>
            <a:endParaRPr lang="he-IL" sz="1200" b="1" dirty="0">
              <a:latin typeface="Tahoma" pitchFamily="34" charset="0"/>
              <a:ea typeface="Tahoma" pitchFamily="34" charset="0"/>
              <a:cs typeface="Tahoma" pitchFamily="34" charset="0"/>
            </a:endParaRPr>
          </a:p>
        </p:txBody>
      </p:sp>
      <p:sp>
        <p:nvSpPr>
          <p:cNvPr id="9" name="מלבן 8">
            <a:extLst>
              <a:ext uri="{FF2B5EF4-FFF2-40B4-BE49-F238E27FC236}">
                <a16:creationId xmlns:a16="http://schemas.microsoft.com/office/drawing/2014/main" id="{5D08EC13-CF83-462C-B638-529D5CE5A597}"/>
              </a:ext>
            </a:extLst>
          </p:cNvPr>
          <p:cNvSpPr/>
          <p:nvPr/>
        </p:nvSpPr>
        <p:spPr>
          <a:xfrm>
            <a:off x="7595061" y="584618"/>
            <a:ext cx="3893539" cy="6032421"/>
          </a:xfrm>
          <a:prstGeom prst="rect">
            <a:avLst/>
          </a:prstGeom>
          <a:solidFill>
            <a:schemeClr val="bg2"/>
          </a:solidFill>
        </p:spPr>
        <p:txBody>
          <a:bodyPr wrap="square">
            <a:spAutoFit/>
          </a:bodyPr>
          <a:lstStyle/>
          <a:p>
            <a:pPr algn="l">
              <a:lnSpc>
                <a:spcPct val="150000"/>
              </a:lnSpc>
              <a:buClr>
                <a:srgbClr val="F2D834"/>
              </a:buClr>
            </a:pPr>
            <a:r>
              <a:rPr lang="en-US" sz="1400" b="1" dirty="0">
                <a:solidFill>
                  <a:srgbClr val="4A78A6"/>
                </a:solidFill>
                <a:latin typeface="Tahoma" pitchFamily="34" charset="0"/>
                <a:ea typeface="Tahoma" pitchFamily="34" charset="0"/>
                <a:cs typeface="Tahoma" pitchFamily="34" charset="0"/>
              </a:rPr>
              <a:t>Team training</a:t>
            </a:r>
            <a:endParaRPr lang="he-IL" sz="1400" b="1" dirty="0">
              <a:solidFill>
                <a:srgbClr val="4A78A6"/>
              </a:solidFill>
              <a:latin typeface="Tahoma" pitchFamily="34" charset="0"/>
              <a:ea typeface="Tahoma" pitchFamily="34" charset="0"/>
              <a:cs typeface="Tahoma" pitchFamily="34" charset="0"/>
            </a:endParaRPr>
          </a:p>
          <a:p>
            <a:pPr algn="l">
              <a:lnSpc>
                <a:spcPct val="150000"/>
              </a:lnSpc>
              <a:spcBef>
                <a:spcPts val="600"/>
              </a:spcBef>
              <a:buClr>
                <a:srgbClr val="F2D834"/>
              </a:buClr>
            </a:pPr>
            <a:r>
              <a:rPr lang="en-US" sz="1200" dirty="0">
                <a:latin typeface="Tahoma" pitchFamily="34" charset="0"/>
                <a:ea typeface="Tahoma" pitchFamily="34" charset="0"/>
                <a:cs typeface="Tahoma" pitchFamily="34" charset="0"/>
              </a:rPr>
              <a:t>As a rule, we recommend conducting a preliminary survey among municipal officials to understand which topics the training should focus on in each city. It is important to hold </a:t>
            </a:r>
            <a:r>
              <a:rPr lang="en-US" sz="1200" u="sng" dirty="0">
                <a:latin typeface="Tahoma" pitchFamily="34" charset="0"/>
                <a:ea typeface="Tahoma" pitchFamily="34" charset="0"/>
                <a:cs typeface="Tahoma" pitchFamily="34" charset="0"/>
              </a:rPr>
              <a:t>dedicated training</a:t>
            </a:r>
            <a:r>
              <a:rPr lang="en-US" sz="1200" dirty="0">
                <a:latin typeface="Tahoma" pitchFamily="34" charset="0"/>
                <a:ea typeface="Tahoma" pitchFamily="34" charset="0"/>
                <a:cs typeface="Tahoma" pitchFamily="34" charset="0"/>
              </a:rPr>
              <a:t> for each municipality based on the issues that are relevant to it, mainly in the beginning stages, in order to get the various stakeholders on-board, demonstrate relevance, and recruit other officials. </a:t>
            </a:r>
            <a:br>
              <a:rPr lang="en-US" sz="1200" dirty="0">
                <a:latin typeface="Tahoma" pitchFamily="34" charset="0"/>
                <a:ea typeface="Tahoma" pitchFamily="34" charset="0"/>
                <a:cs typeface="Tahoma" pitchFamily="34" charset="0"/>
              </a:rPr>
            </a:br>
            <a:r>
              <a:rPr lang="en-US" sz="1200" dirty="0">
                <a:latin typeface="Tahoma" pitchFamily="34" charset="0"/>
                <a:ea typeface="Tahoma" pitchFamily="34" charset="0"/>
                <a:cs typeface="Tahoma" pitchFamily="34" charset="0"/>
              </a:rPr>
              <a:t>Highlights from the current anchor municipality teams (Tira and Beit Shemesh) include the need to go deeper into the practical aspects and adapt the training to the specific nature of each municipality.</a:t>
            </a:r>
            <a:endParaRPr lang="he-IL" sz="1200" dirty="0">
              <a:latin typeface="Tahoma" pitchFamily="34" charset="0"/>
              <a:ea typeface="Tahoma" pitchFamily="34" charset="0"/>
              <a:cs typeface="Tahoma" pitchFamily="34" charset="0"/>
            </a:endParaRPr>
          </a:p>
          <a:p>
            <a:pPr algn="l">
              <a:lnSpc>
                <a:spcPct val="150000"/>
              </a:lnSpc>
              <a:buClr>
                <a:srgbClr val="F2D834"/>
              </a:buClr>
            </a:pPr>
            <a:r>
              <a:rPr lang="en-US" sz="1200" dirty="0">
                <a:latin typeface="Tahoma" pitchFamily="34" charset="0"/>
                <a:ea typeface="Tahoma" pitchFamily="34" charset="0"/>
                <a:cs typeface="Tahoma" pitchFamily="34" charset="0"/>
              </a:rPr>
              <a:t>In joint training sessions, we recommend allowing room for sharing and peer learning, similar to the format of the national Urban95 community. Our recommendation is based on the training participants' feedback, in which they noted the importance of cultivating relationships and peer learning within the municipality and with external officials, including professionals in government ministries.</a:t>
            </a:r>
            <a:endParaRPr lang="he-IL" sz="1200" dirty="0">
              <a:latin typeface="Tahoma" pitchFamily="34" charset="0"/>
              <a:ea typeface="Tahoma" pitchFamily="34" charset="0"/>
              <a:cs typeface="Tahoma" pitchFamily="34" charset="0"/>
            </a:endParaRPr>
          </a:p>
        </p:txBody>
      </p:sp>
      <p:sp>
        <p:nvSpPr>
          <p:cNvPr id="10" name="מלבן 9">
            <a:extLst>
              <a:ext uri="{FF2B5EF4-FFF2-40B4-BE49-F238E27FC236}">
                <a16:creationId xmlns:a16="http://schemas.microsoft.com/office/drawing/2014/main" id="{08EBD136-21DE-46E8-8272-899C20723E04}"/>
              </a:ext>
            </a:extLst>
          </p:cNvPr>
          <p:cNvSpPr/>
          <p:nvPr/>
        </p:nvSpPr>
        <p:spPr>
          <a:xfrm>
            <a:off x="4222175" y="903187"/>
            <a:ext cx="2978721" cy="4655890"/>
          </a:xfrm>
          <a:prstGeom prst="rect">
            <a:avLst/>
          </a:prstGeom>
          <a:solidFill>
            <a:schemeClr val="bg2"/>
          </a:solidFill>
        </p:spPr>
        <p:txBody>
          <a:bodyPr wrap="square">
            <a:spAutoFit/>
          </a:bodyPr>
          <a:lstStyle/>
          <a:p>
            <a:pPr algn="l">
              <a:lnSpc>
                <a:spcPct val="150000"/>
              </a:lnSpc>
              <a:buClr>
                <a:srgbClr val="F2D834"/>
              </a:buClr>
            </a:pPr>
            <a:r>
              <a:rPr lang="en-US" sz="1400" b="1" dirty="0">
                <a:solidFill>
                  <a:srgbClr val="4A78A6"/>
                </a:solidFill>
                <a:latin typeface="Tahoma" pitchFamily="34" charset="0"/>
                <a:ea typeface="Tahoma" pitchFamily="34" charset="0"/>
                <a:cs typeface="Tahoma" pitchFamily="34" charset="0"/>
              </a:rPr>
              <a:t>Work routines vis-à-vis the municipality and stakeholders</a:t>
            </a:r>
            <a:endParaRPr lang="he-IL" sz="1400" b="1" dirty="0">
              <a:solidFill>
                <a:srgbClr val="4A78A6"/>
              </a:solidFill>
              <a:latin typeface="Tahoma" pitchFamily="34" charset="0"/>
              <a:ea typeface="Tahoma" pitchFamily="34" charset="0"/>
              <a:cs typeface="Tahoma" pitchFamily="34" charset="0"/>
            </a:endParaRPr>
          </a:p>
          <a:p>
            <a:pPr algn="l">
              <a:lnSpc>
                <a:spcPct val="150000"/>
              </a:lnSpc>
              <a:spcAft>
                <a:spcPts val="600"/>
              </a:spcAft>
              <a:buClr>
                <a:srgbClr val="F2D834"/>
              </a:buClr>
            </a:pPr>
            <a:r>
              <a:rPr lang="en-US" sz="1200" dirty="0">
                <a:latin typeface="Tahoma" pitchFamily="34" charset="0"/>
                <a:ea typeface="Tahoma" pitchFamily="34" charset="0"/>
                <a:cs typeface="Tahoma" pitchFamily="34" charset="0"/>
              </a:rPr>
              <a:t>Based on the expectations set when the municipality is chosen, it is important to stabilize work routines in regard to absorbing the municipal program director and establishing the frequency of municipal roundtable meetings, as well as reports and meetings with Urban95.</a:t>
            </a:r>
          </a:p>
          <a:p>
            <a:pPr algn="l">
              <a:lnSpc>
                <a:spcPct val="150000"/>
              </a:lnSpc>
              <a:spcAft>
                <a:spcPts val="600"/>
              </a:spcAft>
              <a:buClr>
                <a:srgbClr val="F2D834"/>
              </a:buClr>
            </a:pPr>
            <a:r>
              <a:rPr lang="en-GB" sz="1200" dirty="0">
                <a:latin typeface="Tahoma" pitchFamily="34" charset="0"/>
                <a:ea typeface="Tahoma" pitchFamily="34" charset="0"/>
                <a:cs typeface="Tahoma" pitchFamily="34" charset="0"/>
              </a:rPr>
              <a:t>Being particularly meticulous from the start about establishing work routines makes it possible to implement Urban95 activities faster and achieve the program’s goals, giving all those taking part in the effort the experience of success. </a:t>
            </a:r>
            <a:endParaRPr lang="he-IL" sz="12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59131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657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a:t>Baseline Measurement - Residents</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6</a:t>
            </a:fld>
            <a:endParaRPr lang="en-US" sz="1400"/>
          </a:p>
        </p:txBody>
      </p:sp>
      <p:sp>
        <p:nvSpPr>
          <p:cNvPr id="11" name="מלבן 10"/>
          <p:cNvSpPr/>
          <p:nvPr/>
        </p:nvSpPr>
        <p:spPr>
          <a:xfrm>
            <a:off x="609986" y="524594"/>
            <a:ext cx="10985186" cy="1762021"/>
          </a:xfrm>
          <a:prstGeom prst="rect">
            <a:avLst/>
          </a:prstGeom>
          <a:noFill/>
        </p:spPr>
        <p:txBody>
          <a:bodyPr wrap="square" lIns="91440" tIns="45720" rIns="91440" bIns="45720" anchor="t">
            <a:spAutoFit/>
          </a:bodyPr>
          <a:lstStyle/>
          <a:p>
            <a:pPr algn="l">
              <a:lnSpc>
                <a:spcPct val="150000"/>
              </a:lnSpc>
              <a:spcAft>
                <a:spcPts val="600"/>
              </a:spcAft>
              <a:buClr>
                <a:srgbClr val="F2D834"/>
              </a:buClr>
            </a:pPr>
            <a:r>
              <a:rPr lang="en-US" sz="1400" b="1" dirty="0">
                <a:solidFill>
                  <a:srgbClr val="4A78A6"/>
                </a:solidFill>
                <a:latin typeface="Tahoma"/>
                <a:ea typeface="Tahoma"/>
                <a:cs typeface="Tahoma"/>
              </a:rPr>
              <a:t>Baseline measurement in the municipality among parents of children aged 0-6</a:t>
            </a:r>
            <a:endParaRPr lang="he-IL" sz="1400" b="1" dirty="0">
              <a:solidFill>
                <a:srgbClr val="4A78A6"/>
              </a:solidFill>
              <a:latin typeface="Tahoma"/>
              <a:ea typeface="Tahoma"/>
              <a:cs typeface="Tahoma"/>
            </a:endParaRPr>
          </a:p>
          <a:p>
            <a:pPr algn="l">
              <a:lnSpc>
                <a:spcPct val="150000"/>
              </a:lnSpc>
              <a:spcAft>
                <a:spcPts val="600"/>
              </a:spcAft>
              <a:buClr>
                <a:srgbClr val="F2D834"/>
              </a:buClr>
            </a:pPr>
            <a:r>
              <a:rPr lang="en-US" sz="1100" dirty="0">
                <a:latin typeface="Tahoma"/>
                <a:ea typeface="Tahoma"/>
                <a:cs typeface="Tahoma"/>
              </a:rPr>
              <a:t>The program’s initial actions vis-à-vis the residents involve developing a survey to map needs and viewpoints of parents with children aged 0-6 who are residents of the municipality, followed by focus groups held with parents to gain more in-depth and complete findings. </a:t>
            </a:r>
            <a:br>
              <a:rPr lang="en-US" sz="1100" dirty="0">
                <a:latin typeface="Tahoma"/>
                <a:ea typeface="Tahoma"/>
                <a:cs typeface="Tahoma"/>
              </a:rPr>
            </a:br>
            <a:r>
              <a:rPr lang="en-US" sz="1100" dirty="0">
                <a:latin typeface="Tahoma"/>
                <a:ea typeface="Tahoma"/>
                <a:cs typeface="Tahoma"/>
              </a:rPr>
              <a:t>These findings are used when deciding which projects should be done as part of the program and as a point for comparison, in order to learn about changes in parents’ viewpoints over the course of the program’s activity in the municipality. This comprehensive survey can also serve the municipality in examining central issues regarding residents’ experience of living in the city.</a:t>
            </a:r>
            <a:endParaRPr lang="he-IL" sz="1100" dirty="0">
              <a:latin typeface="Tahoma"/>
              <a:ea typeface="Tahoma"/>
              <a:cs typeface="Tahoma"/>
            </a:endParaRPr>
          </a:p>
        </p:txBody>
      </p:sp>
      <p:sp>
        <p:nvSpPr>
          <p:cNvPr id="8" name="מלבן 7">
            <a:extLst>
              <a:ext uri="{FF2B5EF4-FFF2-40B4-BE49-F238E27FC236}">
                <a16:creationId xmlns:a16="http://schemas.microsoft.com/office/drawing/2014/main" id="{24C63378-3DB9-4B50-B0D8-3B2931D58915}"/>
              </a:ext>
            </a:extLst>
          </p:cNvPr>
          <p:cNvSpPr/>
          <p:nvPr/>
        </p:nvSpPr>
        <p:spPr>
          <a:xfrm>
            <a:off x="718119" y="2429727"/>
            <a:ext cx="5477522" cy="3416320"/>
          </a:xfrm>
          <a:prstGeom prst="rect">
            <a:avLst/>
          </a:prstGeom>
          <a:solidFill>
            <a:schemeClr val="bg2"/>
          </a:solidFill>
        </p:spPr>
        <p:txBody>
          <a:bodyPr wrap="square">
            <a:spAutoFit/>
          </a:bodyPr>
          <a:lstStyle/>
          <a:p>
            <a:pPr algn="l">
              <a:lnSpc>
                <a:spcPct val="150000"/>
              </a:lnSpc>
              <a:buClr>
                <a:srgbClr val="F2D834"/>
              </a:buClr>
            </a:pPr>
            <a:r>
              <a:rPr lang="en-US" sz="1200" b="1" dirty="0">
                <a:latin typeface="Tahoma" pitchFamily="34" charset="0"/>
                <a:ea typeface="Tahoma" pitchFamily="34" charset="0"/>
                <a:cs typeface="Tahoma" pitchFamily="34" charset="0"/>
              </a:rPr>
              <a:t>Obtaining a respondent list from the municipality </a:t>
            </a:r>
            <a:endParaRPr lang="he-IL" sz="1200" b="1" dirty="0">
              <a:latin typeface="Tahoma" pitchFamily="34" charset="0"/>
              <a:ea typeface="Tahoma" pitchFamily="34" charset="0"/>
              <a:cs typeface="Tahoma" pitchFamily="34" charset="0"/>
            </a:endParaRPr>
          </a:p>
          <a:p>
            <a:pPr algn="l">
              <a:lnSpc>
                <a:spcPct val="150000"/>
              </a:lnSpc>
              <a:buClr>
                <a:srgbClr val="F2D834"/>
              </a:buClr>
            </a:pPr>
            <a:r>
              <a:rPr lang="en-US" sz="1100" dirty="0">
                <a:latin typeface="Tahoma" pitchFamily="34" charset="0"/>
                <a:ea typeface="Tahoma" pitchFamily="34" charset="0"/>
                <a:cs typeface="Tahoma" pitchFamily="34" charset="0"/>
              </a:rPr>
              <a:t>Conducting the survey requires a list of respondents who are residents of the municipality and are parents of children aged 0-6. In some cases, this list can be acquired from survey companies. However, this is not always a possibility. It is often possible to get a list of respondents from the municipality, but this requires the municipality’s cooperation and getting stakeholders onboard. We recommend presenting findings from parallel surveys conducted in different municipalities and demonstrating how these are used to optimize decision making, in order to encourage on-boarding and corporation among the relevant bodies. In addition, even when the municipality cooperates, the process for obtaining lists involves a lot of bureaucracy due to privacy issues. It takes a considerable amount of time to deal with this, which could delay the survey. To avoid this, we recommend requesting a respondent list at the early stages of joining Urban95.</a:t>
            </a:r>
            <a:endParaRPr lang="he-IL" sz="1100" dirty="0">
              <a:latin typeface="Tahoma" pitchFamily="34" charset="0"/>
              <a:ea typeface="Tahoma" pitchFamily="34" charset="0"/>
              <a:cs typeface="Tahoma" pitchFamily="34" charset="0"/>
            </a:endParaRPr>
          </a:p>
        </p:txBody>
      </p:sp>
      <p:sp>
        <p:nvSpPr>
          <p:cNvPr id="9" name="מלבן 8">
            <a:extLst>
              <a:ext uri="{FF2B5EF4-FFF2-40B4-BE49-F238E27FC236}">
                <a16:creationId xmlns:a16="http://schemas.microsoft.com/office/drawing/2014/main" id="{87BA51A3-3594-4C0A-99B5-5E2C9137146C}"/>
              </a:ext>
            </a:extLst>
          </p:cNvPr>
          <p:cNvSpPr/>
          <p:nvPr/>
        </p:nvSpPr>
        <p:spPr>
          <a:xfrm>
            <a:off x="7055418" y="2429727"/>
            <a:ext cx="3884062" cy="2654573"/>
          </a:xfrm>
          <a:prstGeom prst="rect">
            <a:avLst/>
          </a:prstGeom>
          <a:solidFill>
            <a:schemeClr val="bg2"/>
          </a:solidFill>
        </p:spPr>
        <p:txBody>
          <a:bodyPr wrap="square">
            <a:spAutoFit/>
          </a:bodyPr>
          <a:lstStyle/>
          <a:p>
            <a:pPr algn="l">
              <a:lnSpc>
                <a:spcPct val="150000"/>
              </a:lnSpc>
              <a:buClr>
                <a:srgbClr val="F2D834"/>
              </a:buClr>
            </a:pPr>
            <a:r>
              <a:rPr lang="en-US" sz="1200" b="1" dirty="0">
                <a:latin typeface="Tahoma" pitchFamily="34" charset="0"/>
                <a:ea typeface="Tahoma" pitchFamily="34" charset="0"/>
                <a:cs typeface="Tahoma" pitchFamily="34" charset="0"/>
              </a:rPr>
              <a:t>Distributing the survey</a:t>
            </a:r>
            <a:endParaRPr lang="he-IL" sz="1200" b="1" dirty="0">
              <a:latin typeface="Tahoma" pitchFamily="34" charset="0"/>
              <a:ea typeface="Tahoma" pitchFamily="34" charset="0"/>
              <a:cs typeface="Tahoma" pitchFamily="34" charset="0"/>
            </a:endParaRPr>
          </a:p>
          <a:p>
            <a:pPr algn="l">
              <a:lnSpc>
                <a:spcPct val="150000"/>
              </a:lnSpc>
              <a:buClr>
                <a:srgbClr val="F2D834"/>
              </a:buClr>
            </a:pPr>
            <a:r>
              <a:rPr lang="en-US" sz="1100" dirty="0">
                <a:latin typeface="Tahoma" pitchFamily="34" charset="0"/>
                <a:ea typeface="Tahoma" pitchFamily="34" charset="0"/>
                <a:cs typeface="Tahoma" pitchFamily="34" charset="0"/>
              </a:rPr>
              <a:t>The survey is conducted by phone. This must be taken into account, as the survey is conducted among a closed and specific sample of parents of young children living in a specific city, and this requires screening that city’s population to reach appropriate respondents. </a:t>
            </a:r>
          </a:p>
          <a:p>
            <a:pPr algn="l">
              <a:lnSpc>
                <a:spcPct val="150000"/>
              </a:lnSpc>
              <a:buClr>
                <a:srgbClr val="F2D834"/>
              </a:buClr>
            </a:pPr>
            <a:r>
              <a:rPr lang="en-US" sz="1100" dirty="0">
                <a:latin typeface="Tahoma" pitchFamily="34" charset="0"/>
                <a:ea typeface="Tahoma" pitchFamily="34" charset="0"/>
                <a:cs typeface="Tahoma" pitchFamily="34" charset="0"/>
              </a:rPr>
              <a:t>This type of survey generally costs more than an online survey. The respondent list does not include email addresses, so online distribution is not possible; also, internet use is low among the ultra-Orthodox population.</a:t>
            </a:r>
            <a:endParaRPr lang="he-IL" sz="11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06230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657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a:t>Implementing Urban95 Interventions in the Municipality</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7</a:t>
            </a:fld>
            <a:endParaRPr lang="en-US" sz="1400"/>
          </a:p>
        </p:txBody>
      </p:sp>
      <p:sp>
        <p:nvSpPr>
          <p:cNvPr id="11" name="מלבן 10"/>
          <p:cNvSpPr/>
          <p:nvPr/>
        </p:nvSpPr>
        <p:spPr>
          <a:xfrm>
            <a:off x="584792" y="627038"/>
            <a:ext cx="11010578" cy="1000274"/>
          </a:xfrm>
          <a:prstGeom prst="rect">
            <a:avLst/>
          </a:prstGeom>
          <a:noFill/>
        </p:spPr>
        <p:txBody>
          <a:bodyPr wrap="square" lIns="91440" tIns="45720" rIns="91440" bIns="45720" anchor="t">
            <a:spAutoFit/>
          </a:bodyPr>
          <a:lstStyle/>
          <a:p>
            <a:pPr>
              <a:lnSpc>
                <a:spcPct val="150000"/>
              </a:lnSpc>
              <a:spcAft>
                <a:spcPts val="600"/>
              </a:spcAft>
              <a:buClr>
                <a:srgbClr val="F2D834"/>
              </a:buClr>
            </a:pPr>
            <a:r>
              <a:rPr lang="en-US" sz="1400" b="1" dirty="0">
                <a:solidFill>
                  <a:srgbClr val="4A78A6"/>
                </a:solidFill>
                <a:latin typeface="Tahoma"/>
                <a:ea typeface="Tahoma"/>
                <a:cs typeface="Tahoma"/>
              </a:rPr>
              <a:t>Launching the program among the residents of the municipality – permanent/temporary/event model</a:t>
            </a:r>
            <a:endParaRPr lang="he-IL" sz="1400" b="1" dirty="0">
              <a:solidFill>
                <a:srgbClr val="4A78A6"/>
              </a:solidFill>
              <a:latin typeface="Tahoma"/>
              <a:ea typeface="Tahoma"/>
              <a:cs typeface="Tahoma"/>
            </a:endParaRPr>
          </a:p>
          <a:p>
            <a:pPr algn="l">
              <a:lnSpc>
                <a:spcPct val="150000"/>
              </a:lnSpc>
              <a:spcAft>
                <a:spcPts val="600"/>
              </a:spcAft>
              <a:buClr>
                <a:srgbClr val="F2D834"/>
              </a:buClr>
            </a:pPr>
            <a:r>
              <a:rPr lang="en-US" sz="1100" dirty="0">
                <a:latin typeface="Tahoma"/>
                <a:ea typeface="Tahoma"/>
                <a:cs typeface="Tahoma"/>
              </a:rPr>
              <a:t>The program can be launched in several ways. In most cases, there is a peak event to mark the launch, and the event itself creates ripples and allows several possible directions to be examined (pilots); the event does not stand on its own. Follow-up interventions in the municipality can be temporary and/or permanent.</a:t>
            </a:r>
            <a:endParaRPr lang="he-IL" sz="1100" dirty="0">
              <a:latin typeface="Tahoma"/>
              <a:ea typeface="Tahoma"/>
              <a:cs typeface="Tahoma"/>
            </a:endParaRPr>
          </a:p>
        </p:txBody>
      </p:sp>
      <p:sp>
        <p:nvSpPr>
          <p:cNvPr id="9" name="מלבן 8">
            <a:extLst>
              <a:ext uri="{FF2B5EF4-FFF2-40B4-BE49-F238E27FC236}">
                <a16:creationId xmlns:a16="http://schemas.microsoft.com/office/drawing/2014/main" id="{87085914-7816-4912-9FC0-8F08EE757ACC}"/>
              </a:ext>
            </a:extLst>
          </p:cNvPr>
          <p:cNvSpPr/>
          <p:nvPr/>
        </p:nvSpPr>
        <p:spPr>
          <a:xfrm>
            <a:off x="138483" y="1617300"/>
            <a:ext cx="3678003" cy="5078313"/>
          </a:xfrm>
          <a:prstGeom prst="rect">
            <a:avLst/>
          </a:prstGeom>
          <a:solidFill>
            <a:schemeClr val="bg2"/>
          </a:solidFill>
        </p:spPr>
        <p:txBody>
          <a:bodyPr wrap="square">
            <a:spAutoFit/>
          </a:bodyPr>
          <a:lstStyle/>
          <a:p>
            <a:pPr algn="l">
              <a:lnSpc>
                <a:spcPct val="150000"/>
              </a:lnSpc>
              <a:buClr>
                <a:srgbClr val="F2D834"/>
              </a:buClr>
            </a:pPr>
            <a:r>
              <a:rPr lang="en-US" sz="1200" b="1" dirty="0">
                <a:solidFill>
                  <a:srgbClr val="4A78A6"/>
                </a:solidFill>
                <a:latin typeface="Tahoma" pitchFamily="34" charset="0"/>
                <a:ea typeface="Tahoma" pitchFamily="34" charset="0"/>
                <a:cs typeface="Tahoma" pitchFamily="34" charset="0"/>
              </a:rPr>
              <a:t>Event</a:t>
            </a:r>
            <a:endParaRPr lang="he-IL" sz="1200" dirty="0">
              <a:latin typeface="Tahoma" pitchFamily="34" charset="0"/>
              <a:ea typeface="Tahoma" pitchFamily="34" charset="0"/>
              <a:cs typeface="Tahoma" pitchFamily="34" charset="0"/>
            </a:endParaRPr>
          </a:p>
          <a:p>
            <a:pPr algn="l">
              <a:lnSpc>
                <a:spcPct val="150000"/>
              </a:lnSpc>
              <a:buClr>
                <a:srgbClr val="F2D834"/>
              </a:buClr>
            </a:pPr>
            <a:r>
              <a:rPr lang="en-US" sz="1200" dirty="0">
                <a:latin typeface="Tahoma" pitchFamily="34" charset="0"/>
                <a:ea typeface="Tahoma" pitchFamily="34" charset="0"/>
                <a:cs typeface="Tahoma" pitchFamily="34" charset="0"/>
              </a:rPr>
              <a:t>A peak event to gain quick wins/low hanging fruit when entering a new municipality. The event creates high visibility and anticipation for future events of the same magnitude (honey trap). This is a major tool for launching the program (as a one-time event) or after some time, to demonstrate the program’s capabilities to those at the top levels and those on the ground.</a:t>
            </a:r>
          </a:p>
          <a:p>
            <a:pPr algn="l">
              <a:lnSpc>
                <a:spcPct val="150000"/>
              </a:lnSpc>
              <a:buClr>
                <a:srgbClr val="F2D834"/>
              </a:buClr>
            </a:pPr>
            <a:r>
              <a:rPr lang="en-US" sz="1200" dirty="0">
                <a:latin typeface="Tahoma" pitchFamily="34" charset="0"/>
                <a:ea typeface="Tahoma" pitchFamily="34" charset="0"/>
                <a:cs typeface="Tahoma" pitchFamily="34" charset="0"/>
              </a:rPr>
              <a:t>When planning the event, it is important to begin by clarifying the desired goals. These may include proving feasibility, raising awareness among residents, and on-boarding external partners and business owners.</a:t>
            </a:r>
          </a:p>
          <a:p>
            <a:pPr algn="l">
              <a:lnSpc>
                <a:spcPct val="150000"/>
              </a:lnSpc>
              <a:buClr>
                <a:srgbClr val="F2D834"/>
              </a:buClr>
            </a:pPr>
            <a:r>
              <a:rPr lang="en-US" sz="1200" dirty="0">
                <a:latin typeface="Tahoma" pitchFamily="34" charset="0"/>
                <a:ea typeface="Tahoma" pitchFamily="34" charset="0"/>
                <a:cs typeface="Tahoma" pitchFamily="34" charset="0"/>
              </a:rPr>
              <a:t>In addition, it is important to think of ways ahead of time to leverage events to other activities in the municipality, and ensure the event creates a ripple effect throughout the year.</a:t>
            </a:r>
            <a:endParaRPr lang="he-IL" sz="1200" dirty="0">
              <a:latin typeface="Tahoma" pitchFamily="34" charset="0"/>
              <a:ea typeface="Tahoma" pitchFamily="34" charset="0"/>
              <a:cs typeface="Tahoma" pitchFamily="34" charset="0"/>
            </a:endParaRPr>
          </a:p>
        </p:txBody>
      </p:sp>
      <p:sp>
        <p:nvSpPr>
          <p:cNvPr id="10" name="מלבן 9">
            <a:extLst>
              <a:ext uri="{FF2B5EF4-FFF2-40B4-BE49-F238E27FC236}">
                <a16:creationId xmlns:a16="http://schemas.microsoft.com/office/drawing/2014/main" id="{6CCAD8A1-0621-4905-B4D9-9864605E1D94}"/>
              </a:ext>
            </a:extLst>
          </p:cNvPr>
          <p:cNvSpPr/>
          <p:nvPr/>
        </p:nvSpPr>
        <p:spPr>
          <a:xfrm>
            <a:off x="4104101" y="1617300"/>
            <a:ext cx="4697437" cy="2585323"/>
          </a:xfrm>
          <a:prstGeom prst="rect">
            <a:avLst/>
          </a:prstGeom>
          <a:solidFill>
            <a:schemeClr val="bg2"/>
          </a:solidFill>
        </p:spPr>
        <p:txBody>
          <a:bodyPr wrap="square">
            <a:spAutoFit/>
          </a:bodyPr>
          <a:lstStyle/>
          <a:p>
            <a:pPr algn="l">
              <a:lnSpc>
                <a:spcPct val="150000"/>
              </a:lnSpc>
              <a:buClr>
                <a:srgbClr val="F2D834"/>
              </a:buClr>
            </a:pPr>
            <a:r>
              <a:rPr lang="en-GB" sz="1200" b="1" dirty="0">
                <a:solidFill>
                  <a:srgbClr val="4A78A6"/>
                </a:solidFill>
                <a:latin typeface="Tahoma" pitchFamily="34" charset="0"/>
                <a:ea typeface="Tahoma" pitchFamily="34" charset="0"/>
                <a:cs typeface="Tahoma" pitchFamily="34" charset="0"/>
              </a:rPr>
              <a:t>Temporary</a:t>
            </a:r>
            <a:endParaRPr lang="he-IL" sz="1200" dirty="0">
              <a:latin typeface="Tahoma" pitchFamily="34" charset="0"/>
              <a:ea typeface="Tahoma" pitchFamily="34" charset="0"/>
              <a:cs typeface="Tahoma" pitchFamily="34" charset="0"/>
            </a:endParaRPr>
          </a:p>
          <a:p>
            <a:pPr>
              <a:lnSpc>
                <a:spcPct val="150000"/>
              </a:lnSpc>
              <a:buClr>
                <a:srgbClr val="F2D834"/>
              </a:buClr>
            </a:pPr>
            <a:r>
              <a:rPr lang="en-GB" sz="1200" dirty="0">
                <a:latin typeface="Tahoma" pitchFamily="34" charset="0"/>
                <a:ea typeface="Tahoma" pitchFamily="34" charset="0"/>
                <a:cs typeface="Tahoma" pitchFamily="34" charset="0"/>
              </a:rPr>
              <a:t>A series of short-term/limited number of events, or a temporary change in the environment to examine findings from the first stage, </a:t>
            </a:r>
            <a:r>
              <a:rPr lang="en-US" sz="1200" dirty="0" err="1">
                <a:latin typeface="Tahoma" pitchFamily="34" charset="0"/>
                <a:ea typeface="Tahoma" pitchFamily="34" charset="0"/>
                <a:cs typeface="Tahoma" pitchFamily="34" charset="0"/>
              </a:rPr>
              <a:t>en</a:t>
            </a:r>
            <a:r>
              <a:rPr lang="en-US" sz="1200" dirty="0">
                <a:latin typeface="Tahoma" pitchFamily="34" charset="0"/>
                <a:ea typeface="Tahoma" pitchFamily="34" charset="0"/>
                <a:cs typeface="Tahoma" pitchFamily="34" charset="0"/>
              </a:rPr>
              <a:t> route to making a permanent change. For example: holding a number of consecutive events for parents and children, in a different neighborhood each time, as was done in Beit Shemesh, closing off streets temporarily (</a:t>
            </a:r>
            <a:r>
              <a:rPr lang="en-US" sz="1200" dirty="0" err="1">
                <a:latin typeface="Tahoma" pitchFamily="34" charset="0"/>
                <a:ea typeface="Tahoma" pitchFamily="34" charset="0"/>
                <a:cs typeface="Tahoma" pitchFamily="34" charset="0"/>
              </a:rPr>
              <a:t>PlayStreet</a:t>
            </a:r>
            <a:r>
              <a:rPr lang="en-US" sz="1200" dirty="0">
                <a:latin typeface="Tahoma" pitchFamily="34" charset="0"/>
                <a:ea typeface="Tahoma" pitchFamily="34" charset="0"/>
                <a:cs typeface="Tahoma" pitchFamily="34" charset="0"/>
              </a:rPr>
              <a:t> in Tira), activities such as </a:t>
            </a:r>
            <a:r>
              <a:rPr lang="en-US" sz="1200" dirty="0" err="1">
                <a:latin typeface="Tahoma" pitchFamily="34" charset="0"/>
                <a:ea typeface="Tahoma" pitchFamily="34" charset="0"/>
                <a:cs typeface="Tahoma" pitchFamily="34" charset="0"/>
              </a:rPr>
              <a:t>PlayCar</a:t>
            </a:r>
            <a:r>
              <a:rPr lang="en-US" sz="1200" dirty="0">
                <a:latin typeface="Tahoma" pitchFamily="34" charset="0"/>
                <a:ea typeface="Tahoma" pitchFamily="34" charset="0"/>
                <a:cs typeface="Tahoma" pitchFamily="34" charset="0"/>
              </a:rPr>
              <a:t> (a car with games that comes by for a set period of time/specific activity).</a:t>
            </a:r>
            <a:endParaRPr lang="he-IL" sz="1200" dirty="0">
              <a:latin typeface="Tahoma" pitchFamily="34" charset="0"/>
              <a:ea typeface="Tahoma" pitchFamily="34" charset="0"/>
              <a:cs typeface="Tahoma" pitchFamily="34" charset="0"/>
            </a:endParaRPr>
          </a:p>
        </p:txBody>
      </p:sp>
      <p:sp>
        <p:nvSpPr>
          <p:cNvPr id="3" name="Arrow: Chevron 2">
            <a:extLst>
              <a:ext uri="{FF2B5EF4-FFF2-40B4-BE49-F238E27FC236}">
                <a16:creationId xmlns:a16="http://schemas.microsoft.com/office/drawing/2014/main" id="{98FC89F9-952E-D52B-7B3C-26DD2FDACE12}"/>
              </a:ext>
            </a:extLst>
          </p:cNvPr>
          <p:cNvSpPr/>
          <p:nvPr/>
        </p:nvSpPr>
        <p:spPr>
          <a:xfrm>
            <a:off x="8911069" y="4014810"/>
            <a:ext cx="223024" cy="557561"/>
          </a:xfrm>
          <a:prstGeom prst="chevron">
            <a:avLst/>
          </a:prstGeom>
          <a:solidFill>
            <a:srgbClr val="90B6DE"/>
          </a:solidFill>
          <a:ln>
            <a:solidFill>
              <a:srgbClr val="4A78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מלבן 9">
            <a:extLst>
              <a:ext uri="{FF2B5EF4-FFF2-40B4-BE49-F238E27FC236}">
                <a16:creationId xmlns:a16="http://schemas.microsoft.com/office/drawing/2014/main" id="{C6AD0A70-8610-3327-5BDD-592761F1DF78}"/>
              </a:ext>
            </a:extLst>
          </p:cNvPr>
          <p:cNvSpPr/>
          <p:nvPr/>
        </p:nvSpPr>
        <p:spPr>
          <a:xfrm>
            <a:off x="4104101" y="4350765"/>
            <a:ext cx="4697437" cy="2308324"/>
          </a:xfrm>
          <a:prstGeom prst="rect">
            <a:avLst/>
          </a:prstGeom>
          <a:solidFill>
            <a:schemeClr val="bg2"/>
          </a:solidFill>
        </p:spPr>
        <p:txBody>
          <a:bodyPr wrap="square">
            <a:spAutoFit/>
          </a:bodyPr>
          <a:lstStyle/>
          <a:p>
            <a:pPr algn="l">
              <a:lnSpc>
                <a:spcPct val="150000"/>
              </a:lnSpc>
              <a:buClr>
                <a:srgbClr val="F2D834"/>
              </a:buClr>
            </a:pPr>
            <a:r>
              <a:rPr lang="en-US" sz="1200" b="1" dirty="0">
                <a:solidFill>
                  <a:srgbClr val="4A78A6"/>
                </a:solidFill>
                <a:latin typeface="Tahoma" pitchFamily="34" charset="0"/>
                <a:ea typeface="Tahoma" pitchFamily="34" charset="0"/>
                <a:cs typeface="Tahoma" pitchFamily="34" charset="0"/>
              </a:rPr>
              <a:t>Permanent</a:t>
            </a:r>
            <a:endParaRPr lang="he-IL" sz="1200" dirty="0">
              <a:latin typeface="Tahoma" pitchFamily="34" charset="0"/>
              <a:ea typeface="Tahoma" pitchFamily="34" charset="0"/>
              <a:cs typeface="Tahoma" pitchFamily="34" charset="0"/>
            </a:endParaRPr>
          </a:p>
          <a:p>
            <a:pPr algn="l">
              <a:lnSpc>
                <a:spcPct val="150000"/>
              </a:lnSpc>
              <a:buClr>
                <a:srgbClr val="F2D834"/>
              </a:buClr>
            </a:pPr>
            <a:r>
              <a:rPr lang="en-US" sz="1200" dirty="0">
                <a:latin typeface="Tahoma" pitchFamily="34" charset="0"/>
                <a:ea typeface="Tahoma" pitchFamily="34" charset="0"/>
                <a:cs typeface="Tahoma" pitchFamily="34" charset="0"/>
              </a:rPr>
              <a:t>Permanent interventions include bringing a new product into the municipality, changing the physical space, or a long term activity over many/an unlimited number of sessions. For example: permanently closing a road and turning it into</a:t>
            </a:r>
            <a:r>
              <a:rPr lang="he-IL" sz="1200" dirty="0">
                <a:latin typeface="Tahoma" pitchFamily="34" charset="0"/>
                <a:ea typeface="Tahoma" pitchFamily="34" charset="0"/>
                <a:cs typeface="Tahoma" pitchFamily="34" charset="0"/>
              </a:rPr>
              <a:t> </a:t>
            </a:r>
            <a:r>
              <a:rPr lang="en-GB" sz="1200" dirty="0">
                <a:latin typeface="Tahoma" pitchFamily="34" charset="0"/>
                <a:ea typeface="Tahoma" pitchFamily="34" charset="0"/>
                <a:cs typeface="Tahoma" pitchFamily="34" charset="0"/>
              </a:rPr>
              <a:t>a pedestrian zone; a permanent schedule of activities and workshops for parents and children; establishing or renovating the community center; setting up a community garden, and more.</a:t>
            </a:r>
            <a:endParaRPr lang="he-IL" sz="1200" dirty="0">
              <a:latin typeface="Tahoma" pitchFamily="34" charset="0"/>
              <a:ea typeface="Tahoma" pitchFamily="34" charset="0"/>
              <a:cs typeface="Tahoma" pitchFamily="34" charset="0"/>
            </a:endParaRPr>
          </a:p>
        </p:txBody>
      </p:sp>
      <p:sp>
        <p:nvSpPr>
          <p:cNvPr id="18" name="מלבן 9">
            <a:extLst>
              <a:ext uri="{FF2B5EF4-FFF2-40B4-BE49-F238E27FC236}">
                <a16:creationId xmlns:a16="http://schemas.microsoft.com/office/drawing/2014/main" id="{5DC9C7B7-BCEE-0673-DBF4-72D3298431B3}"/>
              </a:ext>
            </a:extLst>
          </p:cNvPr>
          <p:cNvSpPr/>
          <p:nvPr/>
        </p:nvSpPr>
        <p:spPr>
          <a:xfrm>
            <a:off x="9243625" y="1643185"/>
            <a:ext cx="1909657" cy="4801314"/>
          </a:xfrm>
          <a:prstGeom prst="rect">
            <a:avLst/>
          </a:prstGeom>
          <a:solidFill>
            <a:srgbClr val="F7E88D"/>
          </a:solidFill>
        </p:spPr>
        <p:txBody>
          <a:bodyPr wrap="square">
            <a:spAutoFit/>
          </a:bodyPr>
          <a:lstStyle/>
          <a:p>
            <a:pPr algn="l">
              <a:lnSpc>
                <a:spcPct val="150000"/>
              </a:lnSpc>
              <a:buClr>
                <a:srgbClr val="F2D834"/>
              </a:buClr>
            </a:pPr>
            <a:r>
              <a:rPr lang="en-US" sz="1200" b="1" dirty="0">
                <a:latin typeface="Tahoma" pitchFamily="34" charset="0"/>
                <a:ea typeface="Tahoma" pitchFamily="34" charset="0"/>
                <a:cs typeface="Tahoma" pitchFamily="34" charset="0"/>
              </a:rPr>
              <a:t>Two types of interventions complement each other to advance the</a:t>
            </a:r>
            <a:r>
              <a:rPr lang="he-IL" sz="1200" b="1" dirty="0">
                <a:latin typeface="Tahoma" pitchFamily="34" charset="0"/>
                <a:ea typeface="Tahoma" pitchFamily="34" charset="0"/>
                <a:cs typeface="Tahoma" pitchFamily="34" charset="0"/>
              </a:rPr>
              <a:t> </a:t>
            </a:r>
            <a:r>
              <a:rPr lang="en-US" sz="1200" b="1" dirty="0">
                <a:latin typeface="Tahoma" pitchFamily="34" charset="0"/>
                <a:ea typeface="Tahoma" pitchFamily="34" charset="0"/>
                <a:cs typeface="Tahoma" pitchFamily="34" charset="0"/>
              </a:rPr>
              <a:t>program’s goals in various ways, e.g.</a:t>
            </a:r>
            <a:r>
              <a:rPr lang="en-US" sz="1200" dirty="0">
                <a:latin typeface="Tahoma" pitchFamily="34" charset="0"/>
                <a:ea typeface="Tahoma" pitchFamily="34" charset="0"/>
                <a:cs typeface="Tahoma" pitchFamily="34" charset="0"/>
              </a:rPr>
              <a:t> combining permanent events that offer stable routines for parents and children in a certain area, with temporary events that expose the program to a new audience in the municipality. This raises public awareness of the program and values it promotes.</a:t>
            </a:r>
            <a:endParaRPr lang="he-IL" sz="1200" dirty="0">
              <a:latin typeface="Tahoma" pitchFamily="34" charset="0"/>
              <a:ea typeface="Tahoma" pitchFamily="34" charset="0"/>
              <a:cs typeface="Tahoma" pitchFamily="34" charset="0"/>
            </a:endParaRPr>
          </a:p>
        </p:txBody>
      </p:sp>
      <p:sp>
        <p:nvSpPr>
          <p:cNvPr id="19" name="Arrow: Chevron 18">
            <a:extLst>
              <a:ext uri="{FF2B5EF4-FFF2-40B4-BE49-F238E27FC236}">
                <a16:creationId xmlns:a16="http://schemas.microsoft.com/office/drawing/2014/main" id="{F2BE3184-1FB3-F716-8D9E-EB30A459EAB9}"/>
              </a:ext>
            </a:extLst>
          </p:cNvPr>
          <p:cNvSpPr/>
          <p:nvPr/>
        </p:nvSpPr>
        <p:spPr>
          <a:xfrm rot="5400000">
            <a:off x="7588392" y="4014811"/>
            <a:ext cx="223024" cy="557561"/>
          </a:xfrm>
          <a:prstGeom prst="chevron">
            <a:avLst/>
          </a:prstGeom>
          <a:solidFill>
            <a:srgbClr val="90B6DE"/>
          </a:solidFill>
          <a:ln>
            <a:solidFill>
              <a:srgbClr val="4A78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Arrow: Chevron 19">
            <a:extLst>
              <a:ext uri="{FF2B5EF4-FFF2-40B4-BE49-F238E27FC236}">
                <a16:creationId xmlns:a16="http://schemas.microsoft.com/office/drawing/2014/main" id="{500B3BAC-F0D6-B55B-349D-8BD1DCBD67BF}"/>
              </a:ext>
            </a:extLst>
          </p:cNvPr>
          <p:cNvSpPr/>
          <p:nvPr/>
        </p:nvSpPr>
        <p:spPr>
          <a:xfrm>
            <a:off x="3848781" y="2376699"/>
            <a:ext cx="223024" cy="557561"/>
          </a:xfrm>
          <a:prstGeom prst="chevron">
            <a:avLst/>
          </a:prstGeom>
          <a:solidFill>
            <a:srgbClr val="90B6DE"/>
          </a:solidFill>
          <a:ln>
            <a:solidFill>
              <a:srgbClr val="4A78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38145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P spid="13"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657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a:t>Urban95 IL Community Gatherings</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8</a:t>
            </a:fld>
            <a:endParaRPr lang="en-US" sz="1400"/>
          </a:p>
        </p:txBody>
      </p:sp>
      <p:sp>
        <p:nvSpPr>
          <p:cNvPr id="11" name="מלבן 10"/>
          <p:cNvSpPr/>
          <p:nvPr/>
        </p:nvSpPr>
        <p:spPr>
          <a:xfrm>
            <a:off x="617287" y="344646"/>
            <a:ext cx="10957417" cy="3662541"/>
          </a:xfrm>
          <a:prstGeom prst="rect">
            <a:avLst/>
          </a:prstGeom>
          <a:noFill/>
        </p:spPr>
        <p:txBody>
          <a:bodyPr wrap="square">
            <a:spAutoFit/>
          </a:bodyPr>
          <a:lstStyle/>
          <a:p>
            <a:pPr algn="l">
              <a:spcAft>
                <a:spcPts val="600"/>
              </a:spcAft>
              <a:buClr>
                <a:srgbClr val="F2D834"/>
              </a:buClr>
            </a:pPr>
            <a:r>
              <a:rPr lang="en-US" sz="1400" b="1" dirty="0">
                <a:solidFill>
                  <a:srgbClr val="4A78A6"/>
                </a:solidFill>
                <a:latin typeface="Tahoma"/>
                <a:ea typeface="Tahoma"/>
                <a:cs typeface="Tahoma"/>
              </a:rPr>
              <a:t>A community for learning and sharing</a:t>
            </a:r>
            <a:endParaRPr lang="he-IL" sz="1400" b="1" dirty="0">
              <a:solidFill>
                <a:srgbClr val="4A78A6"/>
              </a:solidFill>
              <a:latin typeface="Tahoma"/>
              <a:ea typeface="Tahoma"/>
              <a:cs typeface="Tahoma"/>
            </a:endParaRPr>
          </a:p>
          <a:p>
            <a:pPr algn="l">
              <a:lnSpc>
                <a:spcPct val="150000"/>
              </a:lnSpc>
              <a:spcAft>
                <a:spcPts val="600"/>
              </a:spcAft>
              <a:buClr>
                <a:srgbClr val="F2D834"/>
              </a:buClr>
            </a:pPr>
            <a:r>
              <a:rPr lang="en-US" sz="1200" dirty="0">
                <a:latin typeface="Tahoma" pitchFamily="34" charset="0"/>
                <a:ea typeface="Tahoma" pitchFamily="34" charset="0"/>
                <a:cs typeface="Tahoma" pitchFamily="34" charset="0"/>
              </a:rPr>
              <a:t>As Urban95 expanded to other municipalities in Israel, the Urban95 IL community was formed. The community’s goal is to promote peer learning and inter-municipal collaboration. Each municipality’s program director and all Urban95 partners in Israel gather once every two months for a joint learning session. </a:t>
            </a:r>
          </a:p>
          <a:p>
            <a:pPr algn="l">
              <a:lnSpc>
                <a:spcPct val="150000"/>
              </a:lnSpc>
              <a:spcAft>
                <a:spcPts val="600"/>
              </a:spcAft>
              <a:buClr>
                <a:srgbClr val="F2D834"/>
              </a:buClr>
            </a:pPr>
            <a:r>
              <a:rPr lang="en-US" sz="1200" dirty="0">
                <a:latin typeface="Tahoma" pitchFamily="34" charset="0"/>
                <a:ea typeface="Tahoma" pitchFamily="34" charset="0"/>
                <a:cs typeface="Tahoma" pitchFamily="34" charset="0"/>
              </a:rPr>
              <a:t>In these sessions, the directors raise issues that are relevant to all the municipalities. Each shares from her own experience, based on her current status. Each director is encouraged to raise dilemmas she is dealing with and gain insights from her peers. To encourage the sense of community, the session format is semi-formal, so that in addition to the theoretical/structured part, each session also includes a more open, round-table part. As the community grows closer, members consult each other outside the sessions, too. </a:t>
            </a:r>
          </a:p>
          <a:p>
            <a:pPr algn="l">
              <a:lnSpc>
                <a:spcPct val="150000"/>
              </a:lnSpc>
              <a:spcAft>
                <a:spcPts val="600"/>
              </a:spcAft>
              <a:buClr>
                <a:srgbClr val="F2D834"/>
              </a:buClr>
            </a:pPr>
            <a:r>
              <a:rPr lang="en-US" sz="1200" dirty="0">
                <a:latin typeface="Tahoma" pitchFamily="34" charset="0"/>
                <a:ea typeface="Tahoma" pitchFamily="34" charset="0"/>
                <a:cs typeface="Tahoma" pitchFamily="34" charset="0"/>
              </a:rPr>
              <a:t>The sessions are led by the evaluation team, whose members have a unique perspective regarding all the municipalities, which offers an in-depth understanding of each municipality’s needs and challenges. The team is also familiar with the municipalities’ status and challenges in relation to the program.</a:t>
            </a:r>
          </a:p>
          <a:p>
            <a:pPr algn="l">
              <a:lnSpc>
                <a:spcPct val="150000"/>
              </a:lnSpc>
              <a:spcAft>
                <a:spcPts val="600"/>
              </a:spcAft>
              <a:buClr>
                <a:srgbClr val="F2D834"/>
              </a:buClr>
            </a:pPr>
            <a:r>
              <a:rPr lang="en-US" sz="1200" dirty="0">
                <a:latin typeface="Tahoma" pitchFamily="34" charset="0"/>
                <a:ea typeface="Tahoma" pitchFamily="34" charset="0"/>
                <a:cs typeface="Tahoma" pitchFamily="34" charset="0"/>
              </a:rPr>
              <a:t>We recommend encouraging the formation of a similar community for the teams leading the program in the municipalities. This topic is meant to be addressed in the general team training sessions. However, it is possible that a more open and less structured format would better serve in forming this community and encourage non-formal peer learning among stakeholders and professional counterparts in the municipalities participating in the program.</a:t>
            </a:r>
            <a:endParaRPr lang="he-IL" sz="1200" dirty="0">
              <a:latin typeface="Tahoma" pitchFamily="34" charset="0"/>
              <a:ea typeface="Tahoma" pitchFamily="34" charset="0"/>
              <a:cs typeface="Tahoma" pitchFamily="34" charset="0"/>
            </a:endParaRPr>
          </a:p>
        </p:txBody>
      </p:sp>
      <p:pic>
        <p:nvPicPr>
          <p:cNvPr id="4" name="תמונה 3" descr="תמונה שמכילה קומה, אדם, קבוצה, אנשים&#10;&#10;התיאור נוצר באופן אוטומטי">
            <a:extLst>
              <a:ext uri="{FF2B5EF4-FFF2-40B4-BE49-F238E27FC236}">
                <a16:creationId xmlns:a16="http://schemas.microsoft.com/office/drawing/2014/main" id="{097968DC-BBBE-4418-A8AE-26E3A95AE08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6695" b="10567"/>
          <a:stretch/>
        </p:blipFill>
        <p:spPr>
          <a:xfrm>
            <a:off x="3095259" y="4007187"/>
            <a:ext cx="6001475" cy="2442677"/>
          </a:xfrm>
          <a:prstGeom prst="rect">
            <a:avLst/>
          </a:prstGeom>
        </p:spPr>
      </p:pic>
    </p:spTree>
    <p:extLst>
      <p:ext uri="{BB962C8B-B14F-4D97-AF65-F5344CB8AC3E}">
        <p14:creationId xmlns:p14="http://schemas.microsoft.com/office/powerpoint/2010/main" val="129159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D8628082-3AF0-4124-8DDF-887C234DA15C}"/>
              </a:ext>
            </a:extLst>
          </p:cNvPr>
          <p:cNvSpPr txBox="1"/>
          <p:nvPr/>
        </p:nvSpPr>
        <p:spPr>
          <a:xfrm>
            <a:off x="-2946"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a:t>Evaluative Accompaniment from the Beginning</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9</a:t>
            </a:fld>
            <a:endParaRPr lang="en-US" sz="1400"/>
          </a:p>
        </p:txBody>
      </p:sp>
      <p:sp>
        <p:nvSpPr>
          <p:cNvPr id="11" name="מלבן 10"/>
          <p:cNvSpPr/>
          <p:nvPr/>
        </p:nvSpPr>
        <p:spPr>
          <a:xfrm>
            <a:off x="107657" y="713195"/>
            <a:ext cx="3883631" cy="4902176"/>
          </a:xfrm>
          <a:prstGeom prst="rect">
            <a:avLst/>
          </a:prstGeom>
          <a:solidFill>
            <a:schemeClr val="bg2"/>
          </a:solidFill>
        </p:spPr>
        <p:txBody>
          <a:bodyPr wrap="square">
            <a:spAutoFit/>
          </a:bodyPr>
          <a:lstStyle/>
          <a:p>
            <a:pPr algn="l">
              <a:lnSpc>
                <a:spcPct val="150000"/>
              </a:lnSpc>
              <a:buClr>
                <a:srgbClr val="F2D834"/>
              </a:buClr>
            </a:pPr>
            <a:r>
              <a:rPr lang="en-US" sz="1400" b="1" dirty="0">
                <a:solidFill>
                  <a:srgbClr val="4A78A6"/>
                </a:solidFill>
                <a:latin typeface="Tahoma" pitchFamily="34" charset="0"/>
                <a:ea typeface="Tahoma" pitchFamily="34" charset="0"/>
                <a:cs typeface="Tahoma" pitchFamily="34" charset="0"/>
              </a:rPr>
              <a:t>Evaluative accompaniment of the municipality at every stage of the program</a:t>
            </a:r>
            <a:endParaRPr lang="he-IL" sz="1400" b="1" dirty="0">
              <a:solidFill>
                <a:srgbClr val="4A78A6"/>
              </a:solidFill>
              <a:latin typeface="Tahoma" pitchFamily="34" charset="0"/>
              <a:ea typeface="Tahoma" pitchFamily="34" charset="0"/>
              <a:cs typeface="Tahoma" pitchFamily="34" charset="0"/>
            </a:endParaRPr>
          </a:p>
          <a:p>
            <a:pPr algn="l">
              <a:lnSpc>
                <a:spcPct val="150000"/>
              </a:lnSpc>
              <a:buClr>
                <a:srgbClr val="F2D834"/>
              </a:buClr>
            </a:pPr>
            <a:r>
              <a:rPr lang="en-US" sz="1200" dirty="0">
                <a:latin typeface="Tahoma" pitchFamily="34" charset="0"/>
                <a:ea typeface="Tahoma" pitchFamily="34" charset="0"/>
                <a:cs typeface="Tahoma" pitchFamily="34" charset="0"/>
              </a:rPr>
              <a:t>The evaluation team accompanies the municipality from the moment it is chosen. This begins with conducting learning interviews with stakeholders and mapping the municipality’s needs and challenges, continues with leading a logic model workshop to instill results-oriented thinking and promote on-boarding, as well as conducting a baseline review, pre- and post-intervention research, and providing ongoing accompaniment and counselling, to deriving insights from one intervention to the other. Accompanying all Urban95 municipalities in Israel provides the evaluation team with insights that help promote the program in each municipality and accelerate inter-municipal learning.</a:t>
            </a:r>
            <a:endParaRPr lang="he-IL" sz="1200" dirty="0">
              <a:latin typeface="Tahoma" pitchFamily="34" charset="0"/>
              <a:ea typeface="Tahoma" pitchFamily="34" charset="0"/>
              <a:cs typeface="Tahoma" pitchFamily="34" charset="0"/>
            </a:endParaRPr>
          </a:p>
        </p:txBody>
      </p:sp>
      <p:sp>
        <p:nvSpPr>
          <p:cNvPr id="9" name="מלבן 8">
            <a:extLst>
              <a:ext uri="{FF2B5EF4-FFF2-40B4-BE49-F238E27FC236}">
                <a16:creationId xmlns:a16="http://schemas.microsoft.com/office/drawing/2014/main" id="{6805A5E9-6B52-4C27-A371-6BF8616D1DCA}"/>
              </a:ext>
            </a:extLst>
          </p:cNvPr>
          <p:cNvSpPr/>
          <p:nvPr/>
        </p:nvSpPr>
        <p:spPr>
          <a:xfrm>
            <a:off x="4333180" y="630784"/>
            <a:ext cx="3525642" cy="6001643"/>
          </a:xfrm>
          <a:prstGeom prst="rect">
            <a:avLst/>
          </a:prstGeom>
          <a:solidFill>
            <a:schemeClr val="bg2"/>
          </a:solidFill>
        </p:spPr>
        <p:txBody>
          <a:bodyPr wrap="square">
            <a:spAutoFit/>
          </a:bodyPr>
          <a:lstStyle/>
          <a:p>
            <a:pPr algn="l">
              <a:lnSpc>
                <a:spcPct val="150000"/>
              </a:lnSpc>
              <a:buClr>
                <a:srgbClr val="F2D834"/>
              </a:buClr>
            </a:pPr>
            <a:r>
              <a:rPr lang="en-US" sz="1400" b="1" dirty="0">
                <a:solidFill>
                  <a:srgbClr val="4A78A6"/>
                </a:solidFill>
                <a:latin typeface="Tahoma" pitchFamily="34" charset="0"/>
                <a:ea typeface="Tahoma" pitchFamily="34" charset="0"/>
                <a:cs typeface="Tahoma" pitchFamily="34" charset="0"/>
              </a:rPr>
              <a:t>A logic model workshop and assimilating result-oriented thinking</a:t>
            </a:r>
            <a:endParaRPr lang="he-IL" sz="1400" dirty="0">
              <a:latin typeface="Tahoma" pitchFamily="34" charset="0"/>
              <a:ea typeface="Tahoma" pitchFamily="34" charset="0"/>
              <a:cs typeface="Tahoma" pitchFamily="34" charset="0"/>
            </a:endParaRPr>
          </a:p>
          <a:p>
            <a:pPr algn="l">
              <a:lnSpc>
                <a:spcPct val="150000"/>
              </a:lnSpc>
              <a:buClr>
                <a:srgbClr val="F2D834"/>
              </a:buClr>
            </a:pPr>
            <a:r>
              <a:rPr lang="en-US" sz="1200" dirty="0">
                <a:latin typeface="Tahoma" pitchFamily="34" charset="0"/>
                <a:ea typeface="Tahoma" pitchFamily="34" charset="0"/>
                <a:cs typeface="Tahoma" pitchFamily="34" charset="0"/>
              </a:rPr>
              <a:t>After conducting interviews with stakeholders, in which they are encouraged to share their personal views regarding the municipality’s needs and challenges, and which also allow the evaluation team to identify perceptual gaps and barriers, a joint workshop is held for all stakeholders in the municipality. The focus of the workshop varies according to the central challenge raised during the interviews. However, its main purpose is to map the municipality’s needs and define success indicators accordingly. These serve to determine the main actions the municipality must take to meet the targets. The workshop is important for creating a joint language, aligning and on-boarding stakeholders, clarifying the actions required, and supporting the decision making process (mainly in cases of disputes regarding prioritization and project selection).</a:t>
            </a:r>
            <a:endParaRPr lang="he-IL" sz="1200" dirty="0">
              <a:latin typeface="Tahoma" pitchFamily="34" charset="0"/>
              <a:ea typeface="Tahoma" pitchFamily="34" charset="0"/>
              <a:cs typeface="Tahoma" pitchFamily="34" charset="0"/>
            </a:endParaRPr>
          </a:p>
        </p:txBody>
      </p:sp>
      <p:sp>
        <p:nvSpPr>
          <p:cNvPr id="10" name="מלבן 9">
            <a:extLst>
              <a:ext uri="{FF2B5EF4-FFF2-40B4-BE49-F238E27FC236}">
                <a16:creationId xmlns:a16="http://schemas.microsoft.com/office/drawing/2014/main" id="{0448B614-CE49-445A-9E67-DCEE732DAAAD}"/>
              </a:ext>
            </a:extLst>
          </p:cNvPr>
          <p:cNvSpPr/>
          <p:nvPr/>
        </p:nvSpPr>
        <p:spPr>
          <a:xfrm>
            <a:off x="8200714" y="589761"/>
            <a:ext cx="3246396" cy="5678478"/>
          </a:xfrm>
          <a:prstGeom prst="rect">
            <a:avLst/>
          </a:prstGeom>
          <a:solidFill>
            <a:schemeClr val="bg2"/>
          </a:solidFill>
        </p:spPr>
        <p:txBody>
          <a:bodyPr wrap="square">
            <a:spAutoFit/>
          </a:bodyPr>
          <a:lstStyle/>
          <a:p>
            <a:pPr algn="l">
              <a:lnSpc>
                <a:spcPct val="150000"/>
              </a:lnSpc>
              <a:buClr>
                <a:srgbClr val="F2D834"/>
              </a:buClr>
            </a:pPr>
            <a:r>
              <a:rPr lang="en-US" sz="1400" b="1" dirty="0">
                <a:solidFill>
                  <a:srgbClr val="4A78A6"/>
                </a:solidFill>
                <a:latin typeface="Tahoma" pitchFamily="34" charset="0"/>
                <a:ea typeface="Tahoma" pitchFamily="34" charset="0"/>
                <a:cs typeface="Tahoma" pitchFamily="34" charset="0"/>
              </a:rPr>
              <a:t>Formative assessment</a:t>
            </a:r>
            <a:endParaRPr lang="he-IL" sz="1400" b="1" dirty="0">
              <a:solidFill>
                <a:srgbClr val="4A78A6"/>
              </a:solidFill>
              <a:latin typeface="Tahoma" pitchFamily="34" charset="0"/>
              <a:ea typeface="Tahoma" pitchFamily="34" charset="0"/>
              <a:cs typeface="Tahoma" pitchFamily="34" charset="0"/>
            </a:endParaRPr>
          </a:p>
          <a:p>
            <a:pPr algn="l">
              <a:lnSpc>
                <a:spcPct val="150000"/>
              </a:lnSpc>
              <a:buClr>
                <a:srgbClr val="F2D834"/>
              </a:buClr>
            </a:pPr>
            <a:r>
              <a:rPr lang="en-US" sz="1200" dirty="0">
                <a:latin typeface="Tahoma" pitchFamily="34" charset="0"/>
                <a:ea typeface="Tahoma" pitchFamily="34" charset="0"/>
                <a:cs typeface="Tahoma" pitchFamily="34" charset="0"/>
              </a:rPr>
              <a:t>The dynamic nature of Urban95 activity requires the evaluation team to be flexible, and the leading approach to program accompaniment is formative assessment. Before every intervention, an evaluation program is built together with the program director in the municipality, which includes pre-intervention mapping, mid-/post-intervention assessment, and in certain cases a follow-up assessment. The findings and insights are shared as close as possible to the time the data was collected to allow the lessons learned to be implemented when expanding the intervention to other events/regions in the municipality. In addition, a summarizing assessment is conducted to provide a broader annual view of Urban95 activity in the municipality in relation to how well the goals were achieved. </a:t>
            </a:r>
            <a:endParaRPr lang="he-IL" sz="12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22087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4ba3be25-03aa-45c2-b90f-d8c255107eb7">
      <UserInfo>
        <DisplayName>Shimrit Slonim Franco</DisplayName>
        <AccountId>2392</AccountId>
        <AccountType/>
      </UserInfo>
      <UserInfo>
        <DisplayName>Alona Tsirulnikov</DisplayName>
        <AccountId>366</AccountId>
        <AccountType/>
      </UserInfo>
      <UserInfo>
        <DisplayName>Netanel Katzir</DisplayName>
        <AccountId>2606</AccountId>
        <AccountType/>
      </UserInfo>
      <UserInfo>
        <DisplayName>Sharon Brand Martin</DisplayName>
        <AccountId>236</AccountId>
        <AccountType/>
      </UserInfo>
    </SharedWithUsers>
    <lcf76f155ced4ddcb4097134ff3c332f xmlns="3096e91d-ebd7-4ce5-b2b3-56d74390b557">
      <Terms xmlns="http://schemas.microsoft.com/office/infopath/2007/PartnerControls"/>
    </lcf76f155ced4ddcb4097134ff3c332f>
    <TaxCatchAll xmlns="66206a12-aca6-4383-82db-f7b25037d73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מסמך" ma:contentTypeID="0x01010005535F330352E547AA3D8F0C969A97FB" ma:contentTypeVersion="20" ma:contentTypeDescription="צור מסמך חדש." ma:contentTypeScope="" ma:versionID="54b1a9084b8fde23907f9b447bf6e0b1">
  <xsd:schema xmlns:xsd="http://www.w3.org/2001/XMLSchema" xmlns:xs="http://www.w3.org/2001/XMLSchema" xmlns:p="http://schemas.microsoft.com/office/2006/metadata/properties" xmlns:ns2="3096e91d-ebd7-4ce5-b2b3-56d74390b557" xmlns:ns3="4ba3be25-03aa-45c2-b90f-d8c255107eb7" xmlns:ns4="66206a12-aca6-4383-82db-f7b25037d731" targetNamespace="http://schemas.microsoft.com/office/2006/metadata/properties" ma:root="true" ma:fieldsID="19c77e7efc1634fecc00fa0d6d2a0779" ns2:_="" ns3:_="" ns4:_="">
    <xsd:import namespace="3096e91d-ebd7-4ce5-b2b3-56d74390b557"/>
    <xsd:import namespace="4ba3be25-03aa-45c2-b90f-d8c255107eb7"/>
    <xsd:import namespace="66206a12-aca6-4383-82db-f7b25037d7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2:MediaLengthInSeconds" minOccurs="0"/>
                <xsd:element ref="ns4: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6e91d-ebd7-4ce5-b2b3-56d74390b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תגיות תמונה" ma:readOnly="false" ma:fieldId="{5cf76f15-5ced-4ddc-b409-7134ff3c332f}" ma:taxonomyMulti="true" ma:sspId="a557658c-0fa3-4305-8778-78d8ea3b7e7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ba3be25-03aa-45c2-b90f-d8c255107eb7" elementFormDefault="qualified">
    <xsd:import namespace="http://schemas.microsoft.com/office/2006/documentManagement/types"/>
    <xsd:import namespace="http://schemas.microsoft.com/office/infopath/2007/PartnerControls"/>
    <xsd:element name="SharedWithUsers" ma:index="10"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משותף עם פרטים"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206a12-aca6-4383-82db-f7b25037d731" elementFormDefault="qualified">
    <xsd:import namespace="http://schemas.microsoft.com/office/2006/documentManagement/types"/>
    <xsd:import namespace="http://schemas.microsoft.com/office/infopath/2007/PartnerControls"/>
    <xsd:element name="TaxCatchAll" ma:index="21" nillable="true" ma:displayName="עמודת 'תפוס הכל' של טקסונומיה" ma:hidden="true" ma:list="{153ba520-b991-433c-a0d4-d083743f123b}" ma:internalName="TaxCatchAll" ma:showField="CatchAllData" ma:web="66206a12-aca6-4383-82db-f7b25037d7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ABB023-BCFA-4EEF-B7E6-12D80018A417}">
  <ds:schemaRefs>
    <ds:schemaRef ds:uri="http://schemas.microsoft.com/office/2006/metadata/properties"/>
    <ds:schemaRef ds:uri="http://schemas.microsoft.com/office/2006/documentManagement/types"/>
    <ds:schemaRef ds:uri="http://schemas.microsoft.com/office/infopath/2007/PartnerControls"/>
    <ds:schemaRef ds:uri="4ba3be25-03aa-45c2-b90f-d8c255107eb7"/>
    <ds:schemaRef ds:uri="http://purl.org/dc/terms/"/>
    <ds:schemaRef ds:uri="http://purl.org/dc/elements/1.1/"/>
    <ds:schemaRef ds:uri="http://schemas.openxmlformats.org/package/2006/metadata/core-properties"/>
    <ds:schemaRef ds:uri="66206a12-aca6-4383-82db-f7b25037d731"/>
    <ds:schemaRef ds:uri="3096e91d-ebd7-4ce5-b2b3-56d74390b557"/>
    <ds:schemaRef ds:uri="http://www.w3.org/XML/1998/namespace"/>
    <ds:schemaRef ds:uri="http://purl.org/dc/dcmitype/"/>
  </ds:schemaRefs>
</ds:datastoreItem>
</file>

<file path=customXml/itemProps2.xml><?xml version="1.0" encoding="utf-8"?>
<ds:datastoreItem xmlns:ds="http://schemas.openxmlformats.org/officeDocument/2006/customXml" ds:itemID="{C3653B81-70FC-4DA4-8A26-1B40E1343FEF}">
  <ds:schemaRefs>
    <ds:schemaRef ds:uri="http://schemas.microsoft.com/sharepoint/v3/contenttype/forms"/>
  </ds:schemaRefs>
</ds:datastoreItem>
</file>

<file path=customXml/itemProps3.xml><?xml version="1.0" encoding="utf-8"?>
<ds:datastoreItem xmlns:ds="http://schemas.openxmlformats.org/officeDocument/2006/customXml" ds:itemID="{1F6B98E2-7CC3-43ED-961A-BF6621D2666D}">
  <ds:schemaRefs>
    <ds:schemaRef ds:uri="3096e91d-ebd7-4ce5-b2b3-56d74390b557"/>
    <ds:schemaRef ds:uri="4ba3be25-03aa-45c2-b90f-d8c255107eb7"/>
    <ds:schemaRef ds:uri="66206a12-aca6-4383-82db-f7b25037d73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1068</TotalTime>
  <Words>2723</Words>
  <Application>Microsoft Macintosh PowerPoint</Application>
  <PresentationFormat>Widescreen</PresentationFormat>
  <Paragraphs>102</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Almoni Neue DL 4.0 AAA</vt:lpstr>
      <vt:lpstr>Almoni Neue DL 4.0 AAA Light</vt:lpstr>
      <vt:lpstr>Arial</vt:lpstr>
      <vt:lpstr>Calibri</vt:lpstr>
      <vt:lpstr>Calibri Light</vt:lpstr>
      <vt:lpstr>Tahoma</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Olya Nesterov</dc:creator>
  <cp:lastModifiedBy>Editor</cp:lastModifiedBy>
  <cp:revision>64</cp:revision>
  <cp:lastPrinted>2020-12-01T13:41:45Z</cp:lastPrinted>
  <dcterms:created xsi:type="dcterms:W3CDTF">2020-06-25T07:38:36Z</dcterms:created>
  <dcterms:modified xsi:type="dcterms:W3CDTF">2022-07-06T14:22:39Z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0x01010005535F330352E547AA3D8F0C969A97FB</vt:lpwstr>
  </property>
  <property fmtid="{D5CDD505-2E9C-101B-9397-08002B2CF9AE}" pid="3" name="MediaServiceImageTags">
    <vt:lpwstr/>
  </property>
</Properties>
</file>