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500E2AA-1423-1C4F-8EF6-3650ABDEA06B}" v="7729" dt="2018-08-21T15:07:37.62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730" autoAdjust="0"/>
    <p:restoredTop sz="94660"/>
  </p:normalViewPr>
  <p:slideViewPr>
    <p:cSldViewPr snapToGrid="0">
      <p:cViewPr varScale="1">
        <p:scale>
          <a:sx n="76" d="100"/>
          <a:sy n="76" d="100"/>
        </p:scale>
        <p:origin x="208" y="10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GB"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22/08/2018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22/08/2018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GB"/>
              <a:t>Click to edit Master title style</a:t>
            </a:r>
            <a:endParaRPr lang="en-GB"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22/08/2018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22/08/2018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GB"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GB" smtClean="0"/>
              <a:t>22/08/2018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Content Placeholder 2"/>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Content Placeholder 3"/>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5" name="Date Placeholder 4"/>
          <p:cNvSpPr>
            <a:spLocks noGrp="1"/>
          </p:cNvSpPr>
          <p:nvPr>
            <p:ph type="dt" sz="half" idx="10"/>
          </p:nvPr>
        </p:nvSpPr>
        <p:spPr/>
        <p:txBody>
          <a:bodyPr/>
          <a:lstStyle/>
          <a:p>
            <a:fld id="{846CE7D5-CF57-46EF-B807-FDD0502418D4}" type="datetimeFigureOut">
              <a:rPr lang="en-GB" smtClean="0"/>
              <a:t>22/08/2018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GB"/>
              <a:t>Click to edit Master title style</a:t>
            </a:r>
            <a:endParaRPr lang="en-GB"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7" name="Date Placeholder 6"/>
          <p:cNvSpPr>
            <a:spLocks noGrp="1"/>
          </p:cNvSpPr>
          <p:nvPr>
            <p:ph type="dt" sz="half" idx="10"/>
          </p:nvPr>
        </p:nvSpPr>
        <p:spPr/>
        <p:txBody>
          <a:bodyPr/>
          <a:lstStyle/>
          <a:p>
            <a:fld id="{846CE7D5-CF57-46EF-B807-FDD0502418D4}" type="datetimeFigureOut">
              <a:rPr lang="en-GB" smtClean="0"/>
              <a:t>22/08/2018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Date Placeholder 2"/>
          <p:cNvSpPr>
            <a:spLocks noGrp="1"/>
          </p:cNvSpPr>
          <p:nvPr>
            <p:ph type="dt" sz="half" idx="10"/>
          </p:nvPr>
        </p:nvSpPr>
        <p:spPr/>
        <p:txBody>
          <a:bodyPr/>
          <a:lstStyle/>
          <a:p>
            <a:fld id="{846CE7D5-CF57-46EF-B807-FDD0502418D4}" type="datetimeFigureOut">
              <a:rPr lang="en-GB" smtClean="0"/>
              <a:t>22/08/2018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GB" smtClean="0"/>
              <a:t>22/08/2018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GB"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GB" smtClean="0"/>
              <a:t>22/08/2018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GB"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GB" smtClean="0"/>
              <a:t>22/08/2018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GB"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GB" smtClean="0"/>
              <a:t>22/08/2018</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GB" smtClean="0"/>
              <a:t>‹#›</a:t>
            </a:fld>
            <a:endParaRPr lang="en-GB"/>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849223"/>
          </a:xfrm>
        </p:spPr>
        <p:txBody>
          <a:bodyPr>
            <a:normAutofit fontScale="90000"/>
          </a:bodyPr>
          <a:lstStyle/>
          <a:p>
            <a:endParaRPr lang="en-GB"/>
          </a:p>
        </p:txBody>
      </p:sp>
      <p:sp>
        <p:nvSpPr>
          <p:cNvPr id="3" name="Subtitle 2"/>
          <p:cNvSpPr>
            <a:spLocks noGrp="1"/>
          </p:cNvSpPr>
          <p:nvPr>
            <p:ph type="subTitle" idx="1"/>
          </p:nvPr>
        </p:nvSpPr>
        <p:spPr>
          <a:xfrm>
            <a:off x="1524000" y="1977397"/>
            <a:ext cx="9144000" cy="3812365"/>
          </a:xfrm>
        </p:spPr>
        <p:txBody>
          <a:bodyPr vert="horz" lIns="91440" tIns="45720" rIns="91440" bIns="45720" rtlCol="0" anchor="t">
            <a:normAutofit fontScale="92500"/>
          </a:bodyPr>
          <a:lstStyle/>
          <a:p>
            <a:pPr marL="342900" indent="-342900" algn="l">
              <a:buFont typeface="Wingdings" panose="020B0604020202020204" pitchFamily="34" charset="0"/>
              <a:buChar char="q"/>
            </a:pPr>
            <a:r>
              <a:rPr lang="en-GB" sz="3700" b="1" i="1" u="sng" dirty="0">
                <a:latin typeface="Arial" panose="020B0604020202020204" pitchFamily="34" charset="0"/>
                <a:cs typeface="Arial" panose="020B0604020202020204" pitchFamily="34" charset="0"/>
              </a:rPr>
              <a:t>Social competence and its importance</a:t>
            </a:r>
            <a:endParaRPr lang="en-US" sz="3700" b="1" i="1" dirty="0">
              <a:latin typeface="Arial" panose="020B0604020202020204" pitchFamily="34" charset="0"/>
              <a:cs typeface="Arial" panose="020B0604020202020204" pitchFamily="34" charset="0"/>
            </a:endParaRPr>
          </a:p>
          <a:p>
            <a:pPr algn="l"/>
            <a:r>
              <a:rPr lang="en-GB" b="1" i="1" dirty="0">
                <a:solidFill>
                  <a:schemeClr val="tx2"/>
                </a:solidFill>
                <a:latin typeface="Arial" panose="020B0604020202020204" pitchFamily="34" charset="0"/>
                <a:cs typeface="Arial" panose="020B0604020202020204" pitchFamily="34" charset="0"/>
              </a:rPr>
              <a:t>= the ability of an individual to cope with the social demands s/he is faced with</a:t>
            </a:r>
          </a:p>
          <a:p>
            <a:pPr marL="342900" indent="-342900" algn="l">
              <a:buFont typeface="Wingdings" panose="020B0604020202020204" pitchFamily="34" charset="0"/>
              <a:buChar char="q"/>
            </a:pPr>
            <a:r>
              <a:rPr lang="en-GB" sz="3700" b="1" i="1" u="sng" dirty="0">
                <a:latin typeface="Arial" panose="020B0604020202020204" pitchFamily="34" charset="0"/>
                <a:cs typeface="Arial" panose="020B0604020202020204" pitchFamily="34" charset="0"/>
              </a:rPr>
              <a:t>The role of parents in developing a child's social competence</a:t>
            </a:r>
          </a:p>
          <a:p>
            <a:pPr marL="800100" lvl="1" indent="-342900" algn="l">
              <a:buFont typeface="Wingdings" panose="020B0604020202020204" pitchFamily="34" charset="0"/>
              <a:buChar char="q"/>
            </a:pPr>
            <a:r>
              <a:rPr lang="en-GB" b="1" i="1" dirty="0">
                <a:solidFill>
                  <a:schemeClr val="tx2"/>
                </a:solidFill>
                <a:latin typeface="Arial" panose="020B0604020202020204" pitchFamily="34" charset="0"/>
                <a:cs typeface="Arial" panose="020B0604020202020204" pitchFamily="34" charset="0"/>
              </a:rPr>
              <a:t>Secure attachment</a:t>
            </a:r>
          </a:p>
          <a:p>
            <a:pPr marL="800100" lvl="1" indent="-342900" algn="l">
              <a:buFont typeface="Wingdings" panose="020B0604020202020204" pitchFamily="34" charset="0"/>
              <a:buChar char="q"/>
            </a:pPr>
            <a:r>
              <a:rPr lang="en-GB" b="1" i="1" dirty="0">
                <a:solidFill>
                  <a:schemeClr val="tx2"/>
                </a:solidFill>
                <a:latin typeface="Arial" panose="020B0604020202020204" pitchFamily="34" charset="0"/>
                <a:cs typeface="Arial" panose="020B0604020202020204" pitchFamily="34" charset="0"/>
              </a:rPr>
              <a:t>A model for learning and emulating social </a:t>
            </a:r>
            <a:r>
              <a:rPr lang="en-GB" b="1" i="1" dirty="0" err="1">
                <a:solidFill>
                  <a:schemeClr val="tx2"/>
                </a:solidFill>
                <a:latin typeface="Arial" panose="020B0604020202020204" pitchFamily="34" charset="0"/>
                <a:cs typeface="Arial" panose="020B0604020202020204" pitchFamily="34" charset="0"/>
              </a:rPr>
              <a:t>behaviors</a:t>
            </a:r>
            <a:endParaRPr lang="en-GB" b="1" i="1" dirty="0">
              <a:solidFill>
                <a:schemeClr val="tx2"/>
              </a:solidFill>
              <a:latin typeface="Arial" panose="020B0604020202020204" pitchFamily="34" charset="0"/>
              <a:cs typeface="Arial" panose="020B0604020202020204" pitchFamily="34" charset="0"/>
            </a:endParaRPr>
          </a:p>
          <a:p>
            <a:pPr marL="800100" lvl="1" indent="-342900" algn="l">
              <a:buFont typeface="Wingdings" panose="020B0604020202020204" pitchFamily="34" charset="0"/>
              <a:buChar char="q"/>
            </a:pPr>
            <a:r>
              <a:rPr lang="en-GB" b="1" i="1" dirty="0">
                <a:solidFill>
                  <a:schemeClr val="tx2"/>
                </a:solidFill>
                <a:latin typeface="Arial" panose="020B0604020202020204" pitchFamily="34" charset="0"/>
                <a:cs typeface="Arial" panose="020B0604020202020204" pitchFamily="34" charset="0"/>
              </a:rPr>
              <a:t>Parents as "gatekeepers"</a:t>
            </a:r>
          </a:p>
          <a:p>
            <a:pPr marL="1257300" lvl="2" indent="-342900" algn="l">
              <a:buFont typeface="Wingdings" panose="020B0604020202020204" pitchFamily="34" charset="0"/>
              <a:buChar char="q"/>
            </a:pPr>
            <a:r>
              <a:rPr lang="en-GB" b="1" i="1" dirty="0">
                <a:solidFill>
                  <a:schemeClr val="tx2"/>
                </a:solidFill>
                <a:latin typeface="Arial" panose="020B0604020202020204" pitchFamily="34" charset="0"/>
                <a:cs typeface="Arial" panose="020B0604020202020204" pitchFamily="34" charset="0"/>
              </a:rPr>
              <a:t>There are parent guidance programs on this topic</a:t>
            </a:r>
          </a:p>
          <a:p>
            <a:pPr marL="800100" lvl="1" indent="-342900" algn="l">
              <a:buFont typeface="Wingdings" panose="020B0604020202020204" pitchFamily="34" charset="0"/>
              <a:buChar char="q"/>
            </a:pPr>
            <a:endParaRPr lang="en-GB" b="1" i="1" dirty="0">
              <a:cs typeface="Calibri"/>
            </a:endParaRPr>
          </a:p>
        </p:txBody>
      </p:sp>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4CCE94-F711-4940-A7F4-EB71C10C8134}"/>
              </a:ext>
            </a:extLst>
          </p:cNvPr>
          <p:cNvSpPr>
            <a:spLocks noGrp="1"/>
          </p:cNvSpPr>
          <p:nvPr>
            <p:ph type="title"/>
          </p:nvPr>
        </p:nvSpPr>
        <p:spPr/>
        <p:txBody>
          <a:bodyPr/>
          <a:lstStyle/>
          <a:p>
            <a:pPr algn="ctr"/>
            <a:r>
              <a:rPr lang="en-US" b="1" u="sng" dirty="0"/>
              <a:t>1.</a:t>
            </a:r>
          </a:p>
        </p:txBody>
      </p:sp>
      <p:sp>
        <p:nvSpPr>
          <p:cNvPr id="3" name="Content Placeholder 2">
            <a:extLst>
              <a:ext uri="{FF2B5EF4-FFF2-40B4-BE49-F238E27FC236}">
                <a16:creationId xmlns:a16="http://schemas.microsoft.com/office/drawing/2014/main" id="{A52A01BE-CF6B-CA42-A7EC-AAB40D5A4A8C}"/>
              </a:ext>
            </a:extLst>
          </p:cNvPr>
          <p:cNvSpPr>
            <a:spLocks noGrp="1"/>
          </p:cNvSpPr>
          <p:nvPr>
            <p:ph idx="1"/>
          </p:nvPr>
        </p:nvSpPr>
        <p:spPr/>
        <p:txBody>
          <a:bodyPr vert="horz" lIns="91440" tIns="45720" rIns="91440" bIns="45720" rtlCol="0" anchor="t">
            <a:normAutofit/>
          </a:bodyPr>
          <a:lstStyle/>
          <a:p>
            <a:r>
              <a:rPr lang="en-US" b="1" dirty="0">
                <a:latin typeface="Arial"/>
                <a:cs typeface="Arial"/>
              </a:rPr>
              <a:t>From the perspective of the educators on the cooperation, the educators raised negative and positive points of view, i.e. the educators’ view was ambivalent.</a:t>
            </a:r>
          </a:p>
          <a:p>
            <a:r>
              <a:rPr lang="en-US" b="1" dirty="0">
                <a:latin typeface="Arial"/>
                <a:cs typeface="Arial"/>
              </a:rPr>
              <a:t>They thought it was important, and some of them developed empathy for parents’ feelings. However, in certain situations, the children’s difficulties in social competence were attributed to the education given by the parents at home and cooperation was experienced as being fraught with power struggles.</a:t>
            </a:r>
          </a:p>
        </p:txBody>
      </p:sp>
    </p:spTree>
    <p:extLst>
      <p:ext uri="{BB962C8B-B14F-4D97-AF65-F5344CB8AC3E}">
        <p14:creationId xmlns:p14="http://schemas.microsoft.com/office/powerpoint/2010/main" val="11567570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A82655-0559-9645-90C9-795238302F9C}"/>
              </a:ext>
            </a:extLst>
          </p:cNvPr>
          <p:cNvSpPr>
            <a:spLocks noGrp="1"/>
          </p:cNvSpPr>
          <p:nvPr>
            <p:ph type="title"/>
          </p:nvPr>
        </p:nvSpPr>
        <p:spPr/>
        <p:txBody>
          <a:bodyPr/>
          <a:lstStyle/>
          <a:p>
            <a:pPr algn="ctr"/>
            <a:r>
              <a:rPr lang="en-US" b="1" u="sng" dirty="0">
                <a:latin typeface="Arial"/>
                <a:cs typeface="Arial"/>
              </a:rPr>
              <a:t>2.</a:t>
            </a:r>
          </a:p>
        </p:txBody>
      </p:sp>
      <p:sp>
        <p:nvSpPr>
          <p:cNvPr id="3" name="Content Placeholder 2">
            <a:extLst>
              <a:ext uri="{FF2B5EF4-FFF2-40B4-BE49-F238E27FC236}">
                <a16:creationId xmlns:a16="http://schemas.microsoft.com/office/drawing/2014/main" id="{A6EDC77E-F238-2740-999F-1DE6B84A56D8}"/>
              </a:ext>
            </a:extLst>
          </p:cNvPr>
          <p:cNvSpPr>
            <a:spLocks noGrp="1"/>
          </p:cNvSpPr>
          <p:nvPr>
            <p:ph idx="1"/>
          </p:nvPr>
        </p:nvSpPr>
        <p:spPr/>
        <p:txBody>
          <a:bodyPr vert="horz" lIns="91440" tIns="45720" rIns="91440" bIns="45720" rtlCol="0" anchor="t">
            <a:normAutofit/>
          </a:bodyPr>
          <a:lstStyle/>
          <a:p>
            <a:r>
              <a:rPr lang="en-US" sz="3200" b="1" dirty="0">
                <a:latin typeface="Arial"/>
                <a:cs typeface="Arial"/>
              </a:rPr>
              <a:t>The educators’ view of the partnership was subject to change, in the sense that the study revealed descriptions of positive turnaround—the parents shifted from opposing the teacher to a position of cooperation, appreciation and regard for educational activity.</a:t>
            </a:r>
          </a:p>
          <a:p>
            <a:r>
              <a:rPr lang="en-US" sz="3200" b="1" dirty="0">
                <a:latin typeface="Arial"/>
                <a:cs typeface="Arial"/>
              </a:rPr>
              <a:t>Note: this shift may indicate the insights that the parents acquire via the cooperation regarding ways of developing their children’s social competence.</a:t>
            </a:r>
          </a:p>
        </p:txBody>
      </p:sp>
    </p:spTree>
    <p:extLst>
      <p:ext uri="{BB962C8B-B14F-4D97-AF65-F5344CB8AC3E}">
        <p14:creationId xmlns:p14="http://schemas.microsoft.com/office/powerpoint/2010/main" val="16144775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4B570B-EAB4-7A43-B3BB-E0ED99075330}"/>
              </a:ext>
            </a:extLst>
          </p:cNvPr>
          <p:cNvSpPr>
            <a:spLocks noGrp="1"/>
          </p:cNvSpPr>
          <p:nvPr>
            <p:ph type="title"/>
          </p:nvPr>
        </p:nvSpPr>
        <p:spPr/>
        <p:txBody>
          <a:bodyPr/>
          <a:lstStyle/>
          <a:p>
            <a:pPr algn="ctr"/>
            <a:r>
              <a:rPr lang="en-US" b="1" u="sng" dirty="0">
                <a:latin typeface="Arial"/>
                <a:cs typeface="Arial"/>
              </a:rPr>
              <a:t>3.</a:t>
            </a:r>
          </a:p>
        </p:txBody>
      </p:sp>
      <p:sp>
        <p:nvSpPr>
          <p:cNvPr id="3" name="Content Placeholder 2">
            <a:extLst>
              <a:ext uri="{FF2B5EF4-FFF2-40B4-BE49-F238E27FC236}">
                <a16:creationId xmlns:a16="http://schemas.microsoft.com/office/drawing/2014/main" id="{1ECC38FB-425B-6341-9522-461B75E7EE98}"/>
              </a:ext>
            </a:extLst>
          </p:cNvPr>
          <p:cNvSpPr>
            <a:spLocks noGrp="1"/>
          </p:cNvSpPr>
          <p:nvPr>
            <p:ph idx="1"/>
          </p:nvPr>
        </p:nvSpPr>
        <p:spPr/>
        <p:txBody>
          <a:bodyPr vert="horz" lIns="91440" tIns="45720" rIns="91440" bIns="45720" rtlCol="0" anchor="t">
            <a:normAutofit fontScale="92500"/>
          </a:bodyPr>
          <a:lstStyle/>
          <a:p>
            <a:r>
              <a:rPr lang="en-US" b="1" dirty="0">
                <a:latin typeface="Arial"/>
                <a:cs typeface="Arial"/>
              </a:rPr>
              <a:t>During the teacher training process, it is important to expose educators to these aspects in order for them to view the nature of the partnership as being subject to change.</a:t>
            </a:r>
          </a:p>
          <a:p>
            <a:r>
              <a:rPr lang="en-US" b="1" dirty="0">
                <a:latin typeface="Arial"/>
                <a:cs typeface="Arial"/>
              </a:rPr>
              <a:t>This is particularly important for teachers at the start of their careers, since they tend to be put off by parents’ objections from working in cooperation, and have difficulties identifying the possibility for a positive turnaround in the process.</a:t>
            </a:r>
          </a:p>
          <a:p>
            <a:r>
              <a:rPr lang="en-US" b="1" dirty="0">
                <a:latin typeface="Arial"/>
                <a:cs typeface="Arial"/>
              </a:rPr>
              <a:t>Therefore, in teacher training processes, it is important to present the perspectives that arose in this study and to discuss them.</a:t>
            </a:r>
          </a:p>
          <a:p>
            <a:endParaRPr lang="en-US" dirty="0"/>
          </a:p>
        </p:txBody>
      </p:sp>
    </p:spTree>
    <p:extLst>
      <p:ext uri="{BB962C8B-B14F-4D97-AF65-F5344CB8AC3E}">
        <p14:creationId xmlns:p14="http://schemas.microsoft.com/office/powerpoint/2010/main" val="15785318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7CA247-5D8D-924A-96DE-4C26B2491AA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2396E87E-5C10-E74B-A4B6-8D4508EE48DD}"/>
              </a:ext>
            </a:extLst>
          </p:cNvPr>
          <p:cNvSpPr>
            <a:spLocks noGrp="1"/>
          </p:cNvSpPr>
          <p:nvPr>
            <p:ph idx="1"/>
          </p:nvPr>
        </p:nvSpPr>
        <p:spPr/>
        <p:txBody>
          <a:bodyPr vert="horz" lIns="91440" tIns="45720" rIns="91440" bIns="45720" rtlCol="0" anchor="t">
            <a:normAutofit/>
          </a:bodyPr>
          <a:lstStyle/>
          <a:p>
            <a:r>
              <a:rPr lang="en-US" dirty="0">
                <a:latin typeface="Arial"/>
                <a:cs typeface="Arial"/>
              </a:rPr>
              <a:t>The social and emotional aspects of teaching and learning.</a:t>
            </a:r>
          </a:p>
        </p:txBody>
      </p:sp>
    </p:spTree>
    <p:extLst>
      <p:ext uri="{BB962C8B-B14F-4D97-AF65-F5344CB8AC3E}">
        <p14:creationId xmlns:p14="http://schemas.microsoft.com/office/powerpoint/2010/main" val="27575889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65429B-819D-435E-8E8D-1DC8233977E9}"/>
              </a:ext>
            </a:extLst>
          </p:cNvPr>
          <p:cNvSpPr>
            <a:spLocks noGrp="1"/>
          </p:cNvSpPr>
          <p:nvPr>
            <p:ph type="title"/>
          </p:nvPr>
        </p:nvSpPr>
        <p:spPr/>
        <p:txBody>
          <a:bodyPr>
            <a:normAutofit/>
          </a:bodyPr>
          <a:lstStyle/>
          <a:p>
            <a:r>
              <a:rPr lang="en-US" sz="5400" b="1" i="1" dirty="0">
                <a:cs typeface="Calibri Light"/>
              </a:rPr>
              <a:t>Next: The Research Background</a:t>
            </a:r>
          </a:p>
        </p:txBody>
      </p:sp>
      <p:sp>
        <p:nvSpPr>
          <p:cNvPr id="3" name="Content Placeholder 2">
            <a:extLst>
              <a:ext uri="{FF2B5EF4-FFF2-40B4-BE49-F238E27FC236}">
                <a16:creationId xmlns:a16="http://schemas.microsoft.com/office/drawing/2014/main" id="{D7A50706-DC13-458D-B5EA-42C1CF2D7E77}"/>
              </a:ext>
            </a:extLst>
          </p:cNvPr>
          <p:cNvSpPr>
            <a:spLocks noGrp="1"/>
          </p:cNvSpPr>
          <p:nvPr>
            <p:ph idx="1"/>
          </p:nvPr>
        </p:nvSpPr>
        <p:spPr/>
        <p:txBody>
          <a:bodyPr vert="horz" lIns="91440" tIns="45720" rIns="91440" bIns="45720" rtlCol="0" anchor="t">
            <a:normAutofit/>
          </a:bodyPr>
          <a:lstStyle/>
          <a:p>
            <a:pPr>
              <a:buFont typeface="Wingdings" pitchFamily="2" charset="2"/>
              <a:buChar char="q"/>
            </a:pPr>
            <a:r>
              <a:rPr lang="en-US" b="1" i="1" u="sng" dirty="0"/>
              <a:t>The role of the school </a:t>
            </a:r>
            <a:r>
              <a:rPr lang="en-US" b="1" i="1" dirty="0"/>
              <a:t>in developing students’ social competence</a:t>
            </a:r>
          </a:p>
          <a:p>
            <a:pPr lvl="1">
              <a:buFont typeface="Wingdings" pitchFamily="2" charset="2"/>
              <a:buChar char="q"/>
            </a:pPr>
            <a:r>
              <a:rPr lang="en-US" i="1" dirty="0">
                <a:solidFill>
                  <a:schemeClr val="accent1">
                    <a:lumMod val="75000"/>
                  </a:schemeClr>
                </a:solidFill>
              </a:rPr>
              <a:t>Holistic treatment of the student</a:t>
            </a:r>
            <a:endParaRPr lang="en-US" i="1" dirty="0">
              <a:solidFill>
                <a:schemeClr val="accent1">
                  <a:lumMod val="75000"/>
                </a:schemeClr>
              </a:solidFill>
              <a:cs typeface="Calibri"/>
            </a:endParaRPr>
          </a:p>
          <a:p>
            <a:pPr lvl="1">
              <a:buFont typeface="Wingdings" pitchFamily="2" charset="2"/>
              <a:buChar char="q"/>
            </a:pPr>
            <a:r>
              <a:rPr lang="en-US" i="1" dirty="0">
                <a:solidFill>
                  <a:schemeClr val="accent1">
                    <a:lumMod val="75000"/>
                  </a:schemeClr>
                </a:solidFill>
              </a:rPr>
              <a:t>Sense of support from school staff</a:t>
            </a:r>
            <a:endParaRPr lang="en-US" i="1" dirty="0">
              <a:solidFill>
                <a:schemeClr val="accent1">
                  <a:lumMod val="75000"/>
                </a:schemeClr>
              </a:solidFill>
              <a:cs typeface="Calibri"/>
            </a:endParaRPr>
          </a:p>
          <a:p>
            <a:pPr lvl="1">
              <a:buFont typeface="Wingdings" pitchFamily="2" charset="2"/>
              <a:buChar char="q"/>
            </a:pPr>
            <a:r>
              <a:rPr lang="en-US" i="1" dirty="0">
                <a:solidFill>
                  <a:schemeClr val="accent1">
                    <a:lumMod val="75000"/>
                  </a:schemeClr>
                </a:solidFill>
              </a:rPr>
              <a:t>Preserving and incorporating new social behaviors</a:t>
            </a:r>
            <a:endParaRPr lang="en-US" i="1" dirty="0">
              <a:solidFill>
                <a:schemeClr val="accent1">
                  <a:lumMod val="75000"/>
                </a:schemeClr>
              </a:solidFill>
              <a:cs typeface="Calibri"/>
            </a:endParaRPr>
          </a:p>
          <a:p>
            <a:pPr lvl="1">
              <a:buFont typeface="Wingdings" pitchFamily="2" charset="2"/>
              <a:buChar char="q"/>
            </a:pPr>
            <a:endParaRPr lang="en-US" dirty="0"/>
          </a:p>
          <a:p>
            <a:pPr>
              <a:buFont typeface="Wingdings" pitchFamily="2" charset="2"/>
              <a:buChar char="q"/>
            </a:pPr>
            <a:r>
              <a:rPr lang="en-US" b="1" i="1" u="sng" dirty="0"/>
              <a:t>The importance of cooperation </a:t>
            </a:r>
            <a:r>
              <a:rPr lang="en-US" b="1" i="1" dirty="0"/>
              <a:t>between educators and parents in developing students’ social competence</a:t>
            </a:r>
            <a:endParaRPr lang="en-US" b="1" i="1" dirty="0">
              <a:cs typeface="Calibri"/>
            </a:endParaRPr>
          </a:p>
          <a:p>
            <a:pPr lvl="1">
              <a:buFont typeface="Wingdings" pitchFamily="2" charset="2"/>
              <a:buChar char="q"/>
            </a:pPr>
            <a:r>
              <a:rPr lang="en-US" i="1" dirty="0">
                <a:solidFill>
                  <a:schemeClr val="accent1">
                    <a:lumMod val="75000"/>
                  </a:schemeClr>
                </a:solidFill>
              </a:rPr>
              <a:t>Creating a supportive and secure environment, delivering consistent messages to students</a:t>
            </a:r>
            <a:endParaRPr lang="en-US" i="1" dirty="0">
              <a:solidFill>
                <a:schemeClr val="accent1">
                  <a:lumMod val="75000"/>
                </a:schemeClr>
              </a:solidFill>
              <a:cs typeface="Calibri"/>
            </a:endParaRPr>
          </a:p>
          <a:p>
            <a:pPr lvl="1">
              <a:buFont typeface="Wingdings" pitchFamily="2" charset="2"/>
              <a:buChar char="q"/>
            </a:pPr>
            <a:r>
              <a:rPr lang="en-US" i="1" dirty="0">
                <a:solidFill>
                  <a:schemeClr val="accent1">
                    <a:lumMod val="75000"/>
                  </a:schemeClr>
                </a:solidFill>
              </a:rPr>
              <a:t>Advantages of an integrated counselling model</a:t>
            </a:r>
          </a:p>
          <a:p>
            <a:pPr lvl="1">
              <a:buFont typeface="Wingdings" pitchFamily="2" charset="2"/>
              <a:buChar char="q"/>
            </a:pPr>
            <a:endParaRPr lang="en-US" dirty="0"/>
          </a:p>
        </p:txBody>
      </p:sp>
    </p:spTree>
    <p:extLst>
      <p:ext uri="{BB962C8B-B14F-4D97-AF65-F5344CB8AC3E}">
        <p14:creationId xmlns:p14="http://schemas.microsoft.com/office/powerpoint/2010/main" val="16711667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5BF63A-9BF8-D641-96B4-A0B54A85975B}"/>
              </a:ext>
            </a:extLst>
          </p:cNvPr>
          <p:cNvSpPr>
            <a:spLocks noGrp="1"/>
          </p:cNvSpPr>
          <p:nvPr>
            <p:ph type="title"/>
          </p:nvPr>
        </p:nvSpPr>
        <p:spPr/>
        <p:txBody>
          <a:bodyPr>
            <a:noAutofit/>
          </a:bodyPr>
          <a:lstStyle/>
          <a:p>
            <a:r>
              <a:rPr lang="en-US" sz="2400" b="1" i="1" dirty="0">
                <a:solidFill>
                  <a:schemeClr val="tx2"/>
                </a:solidFill>
                <a:latin typeface="Arial"/>
                <a:cs typeface="Arial"/>
              </a:rPr>
              <a:t>Complexity of parents' and teachers' perspectives on cooperation in order to help students socially</a:t>
            </a:r>
          </a:p>
        </p:txBody>
      </p:sp>
      <p:sp>
        <p:nvSpPr>
          <p:cNvPr id="3" name="Content Placeholder 2">
            <a:extLst>
              <a:ext uri="{FF2B5EF4-FFF2-40B4-BE49-F238E27FC236}">
                <a16:creationId xmlns:a16="http://schemas.microsoft.com/office/drawing/2014/main" id="{827D9C9E-11A1-884B-8979-2671AE5D3388}"/>
              </a:ext>
            </a:extLst>
          </p:cNvPr>
          <p:cNvSpPr>
            <a:spLocks noGrp="1"/>
          </p:cNvSpPr>
          <p:nvPr>
            <p:ph idx="1"/>
          </p:nvPr>
        </p:nvSpPr>
        <p:spPr/>
        <p:txBody>
          <a:bodyPr vert="horz" lIns="91440" tIns="45720" rIns="91440" bIns="45720" rtlCol="0" anchor="t">
            <a:normAutofit/>
          </a:bodyPr>
          <a:lstStyle/>
          <a:p>
            <a:r>
              <a:rPr lang="en-US" sz="1600" b="1" u="sng" dirty="0">
                <a:latin typeface="Arial"/>
                <a:cs typeface="Arial"/>
              </a:rPr>
              <a:t>From the parents’ perspective:</a:t>
            </a:r>
          </a:p>
          <a:p>
            <a:pPr lvl="1"/>
            <a:r>
              <a:rPr lang="en-US" sz="1400" dirty="0">
                <a:latin typeface="Arial"/>
                <a:cs typeface="Arial"/>
              </a:rPr>
              <a:t>Feelings of helplessness</a:t>
            </a:r>
          </a:p>
          <a:p>
            <a:pPr lvl="1"/>
            <a:r>
              <a:rPr lang="en-US" sz="1400" dirty="0">
                <a:latin typeface="Arial"/>
                <a:cs typeface="Arial"/>
              </a:rPr>
              <a:t>Difficulties admitting problems to school staff</a:t>
            </a:r>
          </a:p>
          <a:p>
            <a:pPr lvl="1"/>
            <a:r>
              <a:rPr lang="en-US" sz="1400" dirty="0">
                <a:latin typeface="Arial"/>
                <a:cs typeface="Arial"/>
              </a:rPr>
              <a:t>Difficulties accepting the child’s characteristics</a:t>
            </a:r>
          </a:p>
          <a:p>
            <a:pPr lvl="1"/>
            <a:endParaRPr lang="en-US" sz="1400" dirty="0">
              <a:latin typeface="Arial"/>
              <a:cs typeface="Arial"/>
            </a:endParaRPr>
          </a:p>
          <a:p>
            <a:r>
              <a:rPr lang="en-US" sz="1600" b="1" u="sng" dirty="0">
                <a:latin typeface="Arial"/>
                <a:cs typeface="Arial"/>
              </a:rPr>
              <a:t>From the teachers’ perspective:</a:t>
            </a:r>
            <a:r>
              <a:rPr lang="en-US" sz="1600" b="1" i="1" dirty="0">
                <a:latin typeface="Arial"/>
                <a:cs typeface="Arial"/>
              </a:rPr>
              <a:t>	</a:t>
            </a:r>
          </a:p>
          <a:p>
            <a:pPr lvl="1"/>
            <a:r>
              <a:rPr lang="en-US" sz="1400" dirty="0">
                <a:latin typeface="Arial"/>
                <a:cs typeface="Arial"/>
              </a:rPr>
              <a:t>Dealing with anger directed at them by parents</a:t>
            </a:r>
          </a:p>
          <a:p>
            <a:pPr lvl="1"/>
            <a:r>
              <a:rPr lang="en-US" sz="1400" dirty="0">
                <a:latin typeface="Arial"/>
                <a:cs typeface="Arial"/>
              </a:rPr>
              <a:t>Dealing with their own social competence</a:t>
            </a:r>
          </a:p>
          <a:p>
            <a:pPr lvl="1"/>
            <a:endParaRPr lang="en-US" sz="1400" dirty="0">
              <a:latin typeface="Arial"/>
              <a:cs typeface="Arial"/>
            </a:endParaRPr>
          </a:p>
          <a:p>
            <a:pPr marL="457200" lvl="1" indent="0">
              <a:buNone/>
            </a:pPr>
            <a:r>
              <a:rPr lang="en-US" dirty="0">
                <a:latin typeface="Arial"/>
                <a:cs typeface="Arial"/>
              </a:rPr>
              <a:t>   </a:t>
            </a:r>
          </a:p>
          <a:p>
            <a:pPr marL="457200" lvl="1" indent="0">
              <a:buNone/>
            </a:pPr>
            <a:endParaRPr lang="en-US" sz="1400" dirty="0">
              <a:latin typeface="Arial"/>
              <a:cs typeface="Arial"/>
            </a:endParaRPr>
          </a:p>
          <a:p>
            <a:pPr marL="457200" lvl="1" indent="0">
              <a:buNone/>
            </a:pPr>
            <a:endParaRPr lang="en-US" sz="1400" dirty="0">
              <a:latin typeface="Arial"/>
              <a:cs typeface="Arial"/>
            </a:endParaRPr>
          </a:p>
          <a:p>
            <a:pPr marL="457200" lvl="1" indent="0">
              <a:buNone/>
            </a:pPr>
            <a:endParaRPr lang="en-US" sz="1400" dirty="0">
              <a:latin typeface="Arial"/>
              <a:cs typeface="Arial"/>
            </a:endParaRPr>
          </a:p>
          <a:p>
            <a:pPr marL="457200" lvl="1" indent="0">
              <a:buNone/>
            </a:pPr>
            <a:r>
              <a:rPr lang="en-US" sz="3600" b="1" i="1" u="sng" dirty="0">
                <a:latin typeface="Arial"/>
                <a:cs typeface="Arial"/>
              </a:rPr>
              <a:t>The result…</a:t>
            </a:r>
          </a:p>
        </p:txBody>
      </p:sp>
      <p:sp>
        <p:nvSpPr>
          <p:cNvPr id="4" name="Down Arrow 3">
            <a:extLst>
              <a:ext uri="{FF2B5EF4-FFF2-40B4-BE49-F238E27FC236}">
                <a16:creationId xmlns:a16="http://schemas.microsoft.com/office/drawing/2014/main" id="{2C536C26-88FD-BC45-92C3-DC7F0D1A6B71}"/>
              </a:ext>
            </a:extLst>
          </p:cNvPr>
          <p:cNvSpPr/>
          <p:nvPr/>
        </p:nvSpPr>
        <p:spPr>
          <a:xfrm>
            <a:off x="1431234" y="4001294"/>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758604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5B1F0D-D339-3E43-9440-34F897F9EBEC}"/>
              </a:ext>
            </a:extLst>
          </p:cNvPr>
          <p:cNvSpPr>
            <a:spLocks noGrp="1"/>
          </p:cNvSpPr>
          <p:nvPr>
            <p:ph type="title"/>
          </p:nvPr>
        </p:nvSpPr>
        <p:spPr/>
        <p:txBody>
          <a:bodyPr/>
          <a:lstStyle/>
          <a:p>
            <a:pPr algn="ctr"/>
            <a:r>
              <a:rPr lang="en-US" b="1" u="sng" dirty="0">
                <a:latin typeface="Arial"/>
                <a:cs typeface="Arial"/>
              </a:rPr>
              <a:t>The research question</a:t>
            </a:r>
          </a:p>
        </p:txBody>
      </p:sp>
      <p:sp>
        <p:nvSpPr>
          <p:cNvPr id="3" name="Content Placeholder 2">
            <a:extLst>
              <a:ext uri="{FF2B5EF4-FFF2-40B4-BE49-F238E27FC236}">
                <a16:creationId xmlns:a16="http://schemas.microsoft.com/office/drawing/2014/main" id="{7587EF6D-56C6-9F4E-AD35-3DC1DE893BD6}"/>
              </a:ext>
            </a:extLst>
          </p:cNvPr>
          <p:cNvSpPr>
            <a:spLocks noGrp="1"/>
          </p:cNvSpPr>
          <p:nvPr>
            <p:ph idx="1"/>
          </p:nvPr>
        </p:nvSpPr>
        <p:spPr/>
        <p:txBody>
          <a:bodyPr vert="horz" lIns="91440" tIns="45720" rIns="91440" bIns="45720" rtlCol="0" anchor="t">
            <a:normAutofit/>
          </a:bodyPr>
          <a:lstStyle/>
          <a:p>
            <a:pPr marL="0" indent="0">
              <a:buNone/>
            </a:pPr>
            <a:endParaRPr lang="en-US" dirty="0"/>
          </a:p>
          <a:p>
            <a:pPr marL="0" indent="0">
              <a:buNone/>
            </a:pPr>
            <a:endParaRPr lang="en-US" dirty="0"/>
          </a:p>
          <a:p>
            <a:pPr marL="0" indent="0">
              <a:buNone/>
            </a:pPr>
            <a:endParaRPr lang="en-US" dirty="0"/>
          </a:p>
          <a:p>
            <a:pPr marL="0" indent="0">
              <a:buNone/>
            </a:pPr>
            <a:r>
              <a:rPr lang="en-US" sz="4400" b="1" dirty="0">
                <a:solidFill>
                  <a:schemeClr val="accent1"/>
                </a:solidFill>
                <a:latin typeface="Arial"/>
                <a:cs typeface="Arial"/>
              </a:rPr>
              <a:t>What characterizes educators’ views on cooperating with parents in order to support students socially? </a:t>
            </a:r>
          </a:p>
        </p:txBody>
      </p:sp>
      <p:sp>
        <p:nvSpPr>
          <p:cNvPr id="4" name="Down Arrow 3">
            <a:extLst>
              <a:ext uri="{FF2B5EF4-FFF2-40B4-BE49-F238E27FC236}">
                <a16:creationId xmlns:a16="http://schemas.microsoft.com/office/drawing/2014/main" id="{7F03B80F-A37F-FD4E-B29D-A738E220DABE}"/>
              </a:ext>
            </a:extLst>
          </p:cNvPr>
          <p:cNvSpPr/>
          <p:nvPr/>
        </p:nvSpPr>
        <p:spPr>
          <a:xfrm>
            <a:off x="5506278" y="1938130"/>
            <a:ext cx="1649896" cy="108336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068838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0E3559-3871-2141-9655-4EBCBFFA6E4C}"/>
              </a:ext>
            </a:extLst>
          </p:cNvPr>
          <p:cNvSpPr>
            <a:spLocks noGrp="1"/>
          </p:cNvSpPr>
          <p:nvPr>
            <p:ph type="title"/>
          </p:nvPr>
        </p:nvSpPr>
        <p:spPr/>
        <p:txBody>
          <a:bodyPr>
            <a:normAutofit/>
          </a:bodyPr>
          <a:lstStyle/>
          <a:p>
            <a:pPr algn="ctr"/>
            <a:r>
              <a:rPr lang="en-US" sz="2400" b="1" u="sng" dirty="0">
                <a:latin typeface="Arial"/>
                <a:cs typeface="Arial"/>
              </a:rPr>
              <a:t>Educators perceive cooperation between themselves and parents as important</a:t>
            </a:r>
          </a:p>
        </p:txBody>
      </p:sp>
      <p:sp>
        <p:nvSpPr>
          <p:cNvPr id="3" name="Content Placeholder 2">
            <a:extLst>
              <a:ext uri="{FF2B5EF4-FFF2-40B4-BE49-F238E27FC236}">
                <a16:creationId xmlns:a16="http://schemas.microsoft.com/office/drawing/2014/main" id="{7E3A0652-6C61-EA4E-8442-7175D39FB2EC}"/>
              </a:ext>
            </a:extLst>
          </p:cNvPr>
          <p:cNvSpPr>
            <a:spLocks noGrp="1"/>
          </p:cNvSpPr>
          <p:nvPr>
            <p:ph idx="1"/>
          </p:nvPr>
        </p:nvSpPr>
        <p:spPr/>
        <p:txBody>
          <a:bodyPr vert="horz" lIns="91440" tIns="45720" rIns="91440" bIns="45720" rtlCol="0" anchor="t">
            <a:normAutofit/>
          </a:bodyPr>
          <a:lstStyle/>
          <a:p>
            <a:pPr>
              <a:buFont typeface="Wingdings" pitchFamily="2" charset="2"/>
              <a:buChar char="q"/>
            </a:pPr>
            <a:r>
              <a:rPr lang="en-US" sz="4400" dirty="0">
                <a:latin typeface="Arial"/>
                <a:cs typeface="Arial"/>
              </a:rPr>
              <a:t> “I want the parents on my side”</a:t>
            </a:r>
          </a:p>
          <a:p>
            <a:pPr>
              <a:buFont typeface="Wingdings" pitchFamily="2" charset="2"/>
              <a:buChar char="q"/>
            </a:pPr>
            <a:r>
              <a:rPr lang="en-US" sz="4400" dirty="0">
                <a:latin typeface="Arial"/>
                <a:cs typeface="Arial"/>
              </a:rPr>
              <a:t>“Because we are a triangle – we need to cooperate”</a:t>
            </a:r>
          </a:p>
          <a:p>
            <a:pPr>
              <a:buFont typeface="Wingdings" pitchFamily="2" charset="2"/>
              <a:buChar char="q"/>
            </a:pPr>
            <a:r>
              <a:rPr lang="en-US" sz="4400" dirty="0">
                <a:latin typeface="Arial"/>
                <a:cs typeface="Arial"/>
              </a:rPr>
              <a:t>“When we work in partnership with the parents, we get results"</a:t>
            </a:r>
          </a:p>
        </p:txBody>
      </p:sp>
    </p:spTree>
    <p:extLst>
      <p:ext uri="{BB962C8B-B14F-4D97-AF65-F5344CB8AC3E}">
        <p14:creationId xmlns:p14="http://schemas.microsoft.com/office/powerpoint/2010/main" val="37813026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5AEF80-419C-AD48-A633-C3397C027289}"/>
              </a:ext>
            </a:extLst>
          </p:cNvPr>
          <p:cNvSpPr>
            <a:spLocks noGrp="1"/>
          </p:cNvSpPr>
          <p:nvPr>
            <p:ph type="title"/>
          </p:nvPr>
        </p:nvSpPr>
        <p:spPr/>
        <p:txBody>
          <a:bodyPr/>
          <a:lstStyle/>
          <a:p>
            <a:pPr algn="ctr"/>
            <a:r>
              <a:rPr lang="en-US" b="1" u="sng" dirty="0">
                <a:latin typeface="Arial"/>
                <a:cs typeface="Arial"/>
              </a:rPr>
              <a:t>Empathy from educators toward parents’ feelings</a:t>
            </a:r>
          </a:p>
        </p:txBody>
      </p:sp>
      <p:sp>
        <p:nvSpPr>
          <p:cNvPr id="3" name="Content Placeholder 2">
            <a:extLst>
              <a:ext uri="{FF2B5EF4-FFF2-40B4-BE49-F238E27FC236}">
                <a16:creationId xmlns:a16="http://schemas.microsoft.com/office/drawing/2014/main" id="{3B5AD621-A949-D043-95E1-73B1F8949A39}"/>
              </a:ext>
            </a:extLst>
          </p:cNvPr>
          <p:cNvSpPr>
            <a:spLocks noGrp="1"/>
          </p:cNvSpPr>
          <p:nvPr>
            <p:ph idx="1"/>
          </p:nvPr>
        </p:nvSpPr>
        <p:spPr/>
        <p:txBody>
          <a:bodyPr vert="horz" lIns="91440" tIns="45720" rIns="91440" bIns="45720" rtlCol="0" anchor="t">
            <a:normAutofit/>
          </a:bodyPr>
          <a:lstStyle/>
          <a:p>
            <a:pPr>
              <a:buFont typeface="Wingdings" pitchFamily="2" charset="2"/>
              <a:buChar char="q"/>
            </a:pPr>
            <a:r>
              <a:rPr lang="en-US" sz="3600" dirty="0">
                <a:latin typeface="Arial"/>
                <a:cs typeface="Arial"/>
              </a:rPr>
              <a:t>“Educational staff are seen as social supervisors. There is a great deal of sensitivity around this issue.”</a:t>
            </a:r>
          </a:p>
          <a:p>
            <a:pPr marL="0" indent="0">
              <a:buNone/>
            </a:pPr>
            <a:endParaRPr lang="en-US" sz="3600" dirty="0">
              <a:latin typeface="Arial"/>
              <a:cs typeface="Arial"/>
            </a:endParaRPr>
          </a:p>
          <a:p>
            <a:pPr>
              <a:buFont typeface="Wingdings" pitchFamily="2" charset="2"/>
              <a:buChar char="q"/>
            </a:pPr>
            <a:r>
              <a:rPr lang="en-US" sz="3600" dirty="0">
                <a:latin typeface="Arial"/>
                <a:cs typeface="Arial"/>
              </a:rPr>
              <a:t> ”Parents of rejected children will be ashamed to ask for help, because they are rejected themselves. They don’t have the courage to ask for help.” </a:t>
            </a:r>
          </a:p>
        </p:txBody>
      </p:sp>
    </p:spTree>
    <p:extLst>
      <p:ext uri="{BB962C8B-B14F-4D97-AF65-F5344CB8AC3E}">
        <p14:creationId xmlns:p14="http://schemas.microsoft.com/office/powerpoint/2010/main" val="34827915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572ED1-6197-464C-9729-77BA7980076D}"/>
              </a:ext>
            </a:extLst>
          </p:cNvPr>
          <p:cNvSpPr>
            <a:spLocks noGrp="1"/>
          </p:cNvSpPr>
          <p:nvPr>
            <p:ph type="title"/>
          </p:nvPr>
        </p:nvSpPr>
        <p:spPr/>
        <p:txBody>
          <a:bodyPr>
            <a:normAutofit/>
          </a:bodyPr>
          <a:lstStyle/>
          <a:p>
            <a:r>
              <a:rPr lang="en-US" sz="3000" b="1" u="sng" dirty="0">
                <a:latin typeface="Arial"/>
                <a:cs typeface="Arial"/>
              </a:rPr>
              <a:t>The influence of parents on children’s difficulties with social competence</a:t>
            </a:r>
            <a:endParaRPr lang="en-US"/>
          </a:p>
        </p:txBody>
      </p:sp>
      <p:sp>
        <p:nvSpPr>
          <p:cNvPr id="3" name="Content Placeholder 2">
            <a:extLst>
              <a:ext uri="{FF2B5EF4-FFF2-40B4-BE49-F238E27FC236}">
                <a16:creationId xmlns:a16="http://schemas.microsoft.com/office/drawing/2014/main" id="{1B53D278-7F15-D449-868F-2A65BF688C8B}"/>
              </a:ext>
            </a:extLst>
          </p:cNvPr>
          <p:cNvSpPr>
            <a:spLocks noGrp="1"/>
          </p:cNvSpPr>
          <p:nvPr>
            <p:ph idx="1"/>
          </p:nvPr>
        </p:nvSpPr>
        <p:spPr/>
        <p:txBody>
          <a:bodyPr vert="horz" lIns="91440" tIns="45720" rIns="91440" bIns="45720" rtlCol="0" anchor="t">
            <a:normAutofit/>
          </a:bodyPr>
          <a:lstStyle/>
          <a:p>
            <a:pPr>
              <a:buFont typeface="Wingdings" pitchFamily="2" charset="2"/>
              <a:buChar char="q"/>
            </a:pPr>
            <a:r>
              <a:rPr lang="en-US" sz="3600" dirty="0">
                <a:latin typeface="Arial"/>
                <a:cs typeface="Arial"/>
              </a:rPr>
              <a:t>“Social skills can be learned, practiced, improved […] the problem is the people around you […] I have often dealt with children where someone disturbed the process—that is the parents.”</a:t>
            </a:r>
          </a:p>
          <a:p>
            <a:pPr>
              <a:buFont typeface="Wingdings" pitchFamily="2" charset="2"/>
              <a:buChar char="q"/>
            </a:pPr>
            <a:r>
              <a:rPr lang="en-US" sz="3600" dirty="0">
                <a:latin typeface="Arial"/>
                <a:cs typeface="Arial"/>
              </a:rPr>
              <a:t>”If we could have worked just on the children’s level, we would have been able to work more easily.”</a:t>
            </a:r>
          </a:p>
        </p:txBody>
      </p:sp>
    </p:spTree>
    <p:extLst>
      <p:ext uri="{BB962C8B-B14F-4D97-AF65-F5344CB8AC3E}">
        <p14:creationId xmlns:p14="http://schemas.microsoft.com/office/powerpoint/2010/main" val="3537702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349E3-4E72-DF43-97B2-D0321730696A}"/>
              </a:ext>
            </a:extLst>
          </p:cNvPr>
          <p:cNvSpPr>
            <a:spLocks noGrp="1"/>
          </p:cNvSpPr>
          <p:nvPr>
            <p:ph type="title"/>
          </p:nvPr>
        </p:nvSpPr>
        <p:spPr/>
        <p:txBody>
          <a:bodyPr>
            <a:noAutofit/>
          </a:bodyPr>
          <a:lstStyle/>
          <a:p>
            <a:pPr algn="ctr"/>
            <a:r>
              <a:rPr lang="en-US" sz="2800" b="1" u="sng" dirty="0">
                <a:latin typeface="Arial"/>
                <a:cs typeface="Arial"/>
              </a:rPr>
              <a:t>Cooperative action between educators and parents involves discourses of power struggles and boundary-setting</a:t>
            </a:r>
          </a:p>
        </p:txBody>
      </p:sp>
      <p:sp>
        <p:nvSpPr>
          <p:cNvPr id="3" name="Content Placeholder 2">
            <a:extLst>
              <a:ext uri="{FF2B5EF4-FFF2-40B4-BE49-F238E27FC236}">
                <a16:creationId xmlns:a16="http://schemas.microsoft.com/office/drawing/2014/main" id="{7D0979CA-A873-3A48-A3A0-BDCA23CDF873}"/>
              </a:ext>
            </a:extLst>
          </p:cNvPr>
          <p:cNvSpPr>
            <a:spLocks noGrp="1"/>
          </p:cNvSpPr>
          <p:nvPr>
            <p:ph idx="1"/>
          </p:nvPr>
        </p:nvSpPr>
        <p:spPr/>
        <p:txBody>
          <a:bodyPr vert="horz" lIns="91440" tIns="45720" rIns="91440" bIns="45720" rtlCol="0" anchor="t">
            <a:normAutofit lnSpcReduction="10000"/>
          </a:bodyPr>
          <a:lstStyle/>
          <a:p>
            <a:pPr>
              <a:buFont typeface="Wingdings" pitchFamily="2" charset="2"/>
              <a:buChar char="q"/>
            </a:pPr>
            <a:r>
              <a:rPr lang="en-US" sz="3600" dirty="0"/>
              <a:t>“</a:t>
            </a:r>
            <a:r>
              <a:rPr lang="en-US" sz="3600" dirty="0">
                <a:latin typeface="Arial"/>
                <a:cs typeface="Arial"/>
              </a:rPr>
              <a:t>Parents who start bossing me around: Do this and that.”</a:t>
            </a:r>
          </a:p>
          <a:p>
            <a:pPr>
              <a:buFont typeface="Wingdings" pitchFamily="2" charset="2"/>
              <a:buChar char="q"/>
            </a:pPr>
            <a:r>
              <a:rPr lang="en-US" sz="3600" dirty="0">
                <a:latin typeface="Arial"/>
                <a:cs typeface="Arial"/>
              </a:rPr>
              <a:t>The mom would call…and give me a work schedule and work instructions.”</a:t>
            </a:r>
          </a:p>
          <a:p>
            <a:pPr>
              <a:buFont typeface="Wingdings" pitchFamily="2" charset="2"/>
              <a:buChar char="q"/>
            </a:pPr>
            <a:r>
              <a:rPr lang="en-US" sz="3600" dirty="0">
                <a:latin typeface="Arial"/>
                <a:cs typeface="Arial"/>
              </a:rPr>
              <a:t>The teacher asks herself the question, “Is this my job?”</a:t>
            </a:r>
          </a:p>
          <a:p>
            <a:pPr>
              <a:buFont typeface="Wingdings" pitchFamily="2" charset="2"/>
              <a:buChar char="q"/>
            </a:pPr>
            <a:r>
              <a:rPr lang="en-US" sz="3600" dirty="0">
                <a:latin typeface="Arial"/>
                <a:cs typeface="Arial"/>
              </a:rPr>
              <a:t>The teacher sets the boundaries of his role: ”It’s my job to teach the children, not the parents.”</a:t>
            </a:r>
          </a:p>
        </p:txBody>
      </p:sp>
    </p:spTree>
    <p:extLst>
      <p:ext uri="{BB962C8B-B14F-4D97-AF65-F5344CB8AC3E}">
        <p14:creationId xmlns:p14="http://schemas.microsoft.com/office/powerpoint/2010/main" val="11067520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92A012-C49D-FF4B-815D-CF509ACFA69B}"/>
              </a:ext>
            </a:extLst>
          </p:cNvPr>
          <p:cNvSpPr>
            <a:spLocks noGrp="1"/>
          </p:cNvSpPr>
          <p:nvPr>
            <p:ph type="title"/>
          </p:nvPr>
        </p:nvSpPr>
        <p:spPr>
          <a:xfrm>
            <a:off x="838200" y="365125"/>
            <a:ext cx="10817524" cy="1282431"/>
          </a:xfrm>
        </p:spPr>
        <p:txBody>
          <a:bodyPr>
            <a:normAutofit/>
          </a:bodyPr>
          <a:lstStyle/>
          <a:p>
            <a:pPr algn="ctr"/>
            <a:r>
              <a:rPr lang="en-US" sz="2400" b="1" u="sng" dirty="0">
                <a:latin typeface="Arial"/>
                <a:cs typeface="Arial"/>
              </a:rPr>
              <a:t>The “revolution”: the possibility of a positive turning point in the nature of the cooperation</a:t>
            </a:r>
          </a:p>
        </p:txBody>
      </p:sp>
      <p:sp>
        <p:nvSpPr>
          <p:cNvPr id="3" name="Content Placeholder 2">
            <a:extLst>
              <a:ext uri="{FF2B5EF4-FFF2-40B4-BE49-F238E27FC236}">
                <a16:creationId xmlns:a16="http://schemas.microsoft.com/office/drawing/2014/main" id="{202EC71C-988B-924B-9E62-0BFF11AFCBF6}"/>
              </a:ext>
            </a:extLst>
          </p:cNvPr>
          <p:cNvSpPr>
            <a:spLocks noGrp="1"/>
          </p:cNvSpPr>
          <p:nvPr>
            <p:ph idx="1"/>
          </p:nvPr>
        </p:nvSpPr>
        <p:spPr/>
        <p:txBody>
          <a:bodyPr vert="horz" lIns="91440" tIns="45720" rIns="91440" bIns="45720" rtlCol="0" anchor="t">
            <a:normAutofit/>
          </a:bodyPr>
          <a:lstStyle/>
          <a:p>
            <a:pPr>
              <a:buFont typeface="Wingdings" pitchFamily="2" charset="2"/>
              <a:buChar char="q"/>
            </a:pPr>
            <a:r>
              <a:rPr lang="en-US" sz="2400" dirty="0">
                <a:latin typeface="Arial"/>
                <a:cs typeface="Arial"/>
              </a:rPr>
              <a:t>One study participant described a conversation she had with parents—at first, they were aggressive toward her and defended their son’s behavior (which was bothering children in his class). By the end of the conversation their attitude had changed: “I felt that they appreciated me a lot in the conversation, that they appreciated my way a lot.”</a:t>
            </a:r>
          </a:p>
          <a:p>
            <a:pPr>
              <a:buFont typeface="Wingdings" pitchFamily="2" charset="2"/>
              <a:buChar char="q"/>
            </a:pPr>
            <a:r>
              <a:rPr lang="en-US" sz="2400" dirty="0">
                <a:latin typeface="Arial"/>
                <a:cs typeface="Arial"/>
              </a:rPr>
              <a:t>Another study participant described how one parent strongly opposed the initiative that she had begun, which involved joint, consistent treatment from parents and teachers of students’ bullying behavior; she described the parent’s change in attitude toward the end of the school year, and in her words, “he came to me with a personal gift and an inscription saying, “you are the greatest!"</a:t>
            </a:r>
          </a:p>
        </p:txBody>
      </p:sp>
    </p:spTree>
    <p:extLst>
      <p:ext uri="{BB962C8B-B14F-4D97-AF65-F5344CB8AC3E}">
        <p14:creationId xmlns:p14="http://schemas.microsoft.com/office/powerpoint/2010/main" val="28578924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88</TotalTime>
  <Words>848</Words>
  <Application>Microsoft Office PowerPoint</Application>
  <PresentationFormat>Widescreen</PresentationFormat>
  <Paragraphs>66</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PowerPoint Presentation</vt:lpstr>
      <vt:lpstr>Next: The Research Background</vt:lpstr>
      <vt:lpstr>Complexity of parents' and teachers' perspectives on cooperation in order to help students socially</vt:lpstr>
      <vt:lpstr>The research question</vt:lpstr>
      <vt:lpstr>Educators perceive cooperation between themselves and parents as important</vt:lpstr>
      <vt:lpstr>Empathy from educators toward parents’ feelings</vt:lpstr>
      <vt:lpstr>The influence of parents on children’s difficulties with social competence</vt:lpstr>
      <vt:lpstr>Cooperative action between educators and parents involves discourses of power struggles and boundary-setting</vt:lpstr>
      <vt:lpstr>The “revolution”: the possibility of a positive turning point in the nature of the cooperation</vt:lpstr>
      <vt:lpstr>1.</vt:lpstr>
      <vt:lpstr>2.</vt:lpstr>
      <vt:lpstr>3.</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Joanna Paraszczuk</cp:lastModifiedBy>
  <cp:revision>60</cp:revision>
  <dcterms:created xsi:type="dcterms:W3CDTF">2013-07-15T20:26:40Z</dcterms:created>
  <dcterms:modified xsi:type="dcterms:W3CDTF">2018-08-22T10:33:14Z</dcterms:modified>
</cp:coreProperties>
</file>