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415" r:id="rId2"/>
    <p:sldId id="416" r:id="rId3"/>
    <p:sldId id="417" r:id="rId4"/>
    <p:sldId id="363" r:id="rId5"/>
    <p:sldId id="333" r:id="rId6"/>
    <p:sldId id="371" r:id="rId7"/>
    <p:sldId id="334" r:id="rId8"/>
    <p:sldId id="375" r:id="rId9"/>
    <p:sldId id="366" r:id="rId10"/>
    <p:sldId id="372" r:id="rId11"/>
    <p:sldId id="368" r:id="rId12"/>
    <p:sldId id="365" r:id="rId13"/>
    <p:sldId id="373" r:id="rId14"/>
    <p:sldId id="339" r:id="rId15"/>
    <p:sldId id="341" r:id="rId16"/>
    <p:sldId id="374" r:id="rId17"/>
    <p:sldId id="377" r:id="rId18"/>
    <p:sldId id="378" r:id="rId19"/>
    <p:sldId id="380" r:id="rId20"/>
    <p:sldId id="393" r:id="rId21"/>
    <p:sldId id="367" r:id="rId22"/>
    <p:sldId id="386" r:id="rId23"/>
    <p:sldId id="395" r:id="rId24"/>
    <p:sldId id="406" r:id="rId25"/>
    <p:sldId id="408" r:id="rId26"/>
    <p:sldId id="391" r:id="rId27"/>
    <p:sldId id="411" r:id="rId28"/>
    <p:sldId id="403" r:id="rId29"/>
    <p:sldId id="289" r:id="rId30"/>
    <p:sldId id="414" r:id="rId31"/>
    <p:sldId id="357" r:id="rId32"/>
    <p:sldId id="4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iki Atara" initials="SA" lastIdx="37" clrIdx="0"/>
  <p:cmAuthor id="1" name="Nitsa Movshovitz-Hadar" initials="NMH" lastIdx="59" clrIdx="1"/>
  <p:cmAuthor id="2" name="User" initials="U" lastIdx="4" clrIdx="2"/>
  <p:cmAuthor id="3" name="user" initials="u" lastIdx="4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22" autoAdjust="0"/>
    <p:restoredTop sz="81516" autoAdjust="0"/>
  </p:normalViewPr>
  <p:slideViewPr>
    <p:cSldViewPr>
      <p:cViewPr>
        <p:scale>
          <a:sx n="100" d="100"/>
          <a:sy n="100" d="100"/>
        </p:scale>
        <p:origin x="-72" y="504"/>
      </p:cViewPr>
      <p:guideLst>
        <p:guide orient="horz" pos="2160"/>
        <p:guide pos="2880"/>
      </p:guideLst>
    </p:cSldViewPr>
  </p:slideViewPr>
  <p:outlineViewPr>
    <p:cViewPr>
      <p:scale>
        <a:sx n="33" d="100"/>
        <a:sy n="33" d="100"/>
      </p:scale>
      <p:origin x="0" y="18990"/>
    </p:cViewPr>
  </p:outlineViewPr>
  <p:notesTextViewPr>
    <p:cViewPr>
      <p:scale>
        <a:sx n="1" d="1"/>
        <a:sy n="1" d="1"/>
      </p:scale>
      <p:origin x="0" y="0"/>
    </p:cViewPr>
  </p:notesTextViewPr>
  <p:sorterViewPr>
    <p:cViewPr>
      <p:scale>
        <a:sx n="100" d="100"/>
        <a:sy n="100" d="100"/>
      </p:scale>
      <p:origin x="0" y="10291"/>
    </p:cViewPr>
  </p:sorterViewPr>
  <p:notesViewPr>
    <p:cSldViewPr showGuides="1">
      <p:cViewPr varScale="1">
        <p:scale>
          <a:sx n="42" d="100"/>
          <a:sy n="42" d="100"/>
        </p:scale>
        <p:origin x="-2035"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lang="he-IL" sz="2400" b="1" dirty="0" smtClean="0">
              <a:solidFill>
                <a:schemeClr val="bg1"/>
              </a:solidFill>
            </a:rPr>
            <a:t>קובייה א</a:t>
          </a:r>
        </a:p>
        <a:p>
          <a:pPr algn="ctr" rtl="1"/>
          <a:r>
            <a:rPr lang="pt-BR" sz="2400" b="1" dirty="0" smtClean="0">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lang="he-IL" sz="2400" b="1" dirty="0" smtClean="0">
              <a:solidFill>
                <a:schemeClr val="bg1"/>
              </a:solidFill>
            </a:rPr>
            <a:t>קובייה ד</a:t>
          </a:r>
        </a:p>
        <a:p>
          <a:pPr algn="ctr" rtl="1"/>
          <a:r>
            <a:rPr lang="he-IL" sz="2400" b="1" dirty="0" smtClean="0">
              <a:solidFill>
                <a:schemeClr val="bg1"/>
              </a:solidFill>
            </a:rPr>
            <a:t> </a:t>
          </a:r>
          <a:r>
            <a:rPr lang="pt-BR" sz="2400" b="1" dirty="0" smtClean="0">
              <a:solidFill>
                <a:schemeClr val="bg1"/>
              </a:solidFill>
            </a:rPr>
            <a:t>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lang="he-IL" sz="2400" b="1" dirty="0" smtClean="0">
              <a:solidFill>
                <a:schemeClr val="bg1"/>
              </a:solidFill>
            </a:rPr>
            <a:t>קובייה ב</a:t>
          </a:r>
        </a:p>
        <a:p>
          <a:pPr algn="ctr" rtl="1"/>
          <a:r>
            <a:rPr lang="pt-BR" sz="2400" b="1" dirty="0" smtClean="0">
              <a:solidFill>
                <a:schemeClr val="bg1"/>
              </a:solidFill>
            </a:rPr>
            <a:t>3, 3</a:t>
          </a:r>
          <a:r>
            <a:rPr lang="he-IL" sz="2400" b="1" dirty="0" smtClean="0">
              <a:solidFill>
                <a:schemeClr val="bg1"/>
              </a:solidFill>
            </a:rPr>
            <a:t> </a:t>
          </a:r>
          <a:r>
            <a:rPr lang="pt-BR" sz="2400" b="1" dirty="0" smtClean="0">
              <a:solidFill>
                <a:schemeClr val="bg1"/>
              </a:solidFill>
            </a:rPr>
            <a:t>3,</a:t>
          </a:r>
          <a:r>
            <a:rPr lang="he-IL" sz="2400" b="1" dirty="0" smtClean="0">
              <a:solidFill>
                <a:schemeClr val="bg1"/>
              </a:solidFill>
            </a:rPr>
            <a:t> </a:t>
          </a:r>
          <a:r>
            <a:rPr lang="pt-BR" sz="2400" b="1" dirty="0" smtClean="0">
              <a:solidFill>
                <a:schemeClr val="bg1"/>
              </a:solidFill>
            </a:rPr>
            <a:t>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lang="he-IL" sz="2400" b="1" dirty="0" smtClean="0">
              <a:solidFill>
                <a:schemeClr val="bg1"/>
              </a:solidFill>
            </a:rPr>
            <a:t>קובייה ג</a:t>
          </a:r>
        </a:p>
        <a:p>
          <a:pPr algn="ctr" rtl="1"/>
          <a:r>
            <a:rPr lang="pt-BR" sz="2400" b="1" dirty="0" smtClean="0">
              <a:solidFill>
                <a:schemeClr val="bg1"/>
              </a:solidFill>
            </a:rPr>
            <a:t>6, 6, 2, 2, 2, 2</a:t>
          </a:r>
          <a:r>
            <a:rPr lang="he-IL" sz="2400" b="1" dirty="0" smtClean="0">
              <a:solidFill>
                <a:schemeClr val="bg1"/>
              </a:solidFill>
            </a:rPr>
            <a:t>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49871" custScaleY="10017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A24D8359-B599-4CD9-BA2C-A8E14E93EC9D}" type="presOf" srcId="{AAF827ED-0974-4F33-AAB9-8DA92FC3E60F}" destId="{A8E195E7-DB5A-4C91-BED6-44ADB0692293}" srcOrd="0" destOrd="0" presId="urn:microsoft.com/office/officeart/2005/8/layout/cycle5"/>
    <dgm:cxn modelId="{D26CF4BE-BFBF-4663-AAFA-3B22E3B8F3EE}" type="presOf" srcId="{E6B87ADC-3599-4502-9BA0-CBDF9A5269A2}" destId="{BB4BD5AB-E50B-432C-8B2C-35DB1375A697}"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9315304D-EAAF-421A-91A4-ADD5DB69DDE8}" type="presOf" srcId="{3B5DBB1F-C2F8-4F97-BE7E-D7B0DA662554}" destId="{FC4E37BA-D1B3-4CA0-B2DF-92D9936501E7}" srcOrd="0" destOrd="0" presId="urn:microsoft.com/office/officeart/2005/8/layout/cycle5"/>
    <dgm:cxn modelId="{8762A5A8-798A-444C-B7E3-ACAE4DA3718A}" type="presOf" srcId="{8CD57453-6583-4575-BB91-6CF272C133F0}" destId="{29D13AEC-5A43-4244-83C0-D72CC3292128}" srcOrd="0" destOrd="0" presId="urn:microsoft.com/office/officeart/2005/8/layout/cycle5"/>
    <dgm:cxn modelId="{FC346F6B-541F-4D67-9004-02F1D8C9E494}" type="presOf" srcId="{1CEDE3BD-830F-434D-AA8A-48F6913DFB7E}" destId="{194B56F8-C81E-41B4-BDF8-4A5FFA2FCEAE}" srcOrd="0" destOrd="0" presId="urn:microsoft.com/office/officeart/2005/8/layout/cycle5"/>
    <dgm:cxn modelId="{540AF2E5-B8BD-48E1-B52A-27499317CE14}" type="presOf" srcId="{8053BB6B-086E-487C-B4CC-E36D4B92D888}" destId="{189A777E-4AFD-4A39-BEC4-EE632E50E623}" srcOrd="0" destOrd="0" presId="urn:microsoft.com/office/officeart/2005/8/layout/cycle5"/>
    <dgm:cxn modelId="{90DFB1CF-18FE-4DE9-82F2-89FF99431976}" type="presOf" srcId="{A3B958C9-24D5-457E-BAF2-1CE417BCAFAD}" destId="{CB59135E-F447-4AAE-BA9D-C64C375A6527}" srcOrd="0" destOrd="0" presId="urn:microsoft.com/office/officeart/2005/8/layout/cycle5"/>
    <dgm:cxn modelId="{D71E3EC8-0B82-40F7-BE73-28867FA7339E}" type="presOf" srcId="{86686863-6519-455D-9895-7AE1D7AC5C82}" destId="{D6DFA690-005C-492F-8462-296D8260B358}" srcOrd="0" destOrd="0" presId="urn:microsoft.com/office/officeart/2005/8/layout/cycle5"/>
    <dgm:cxn modelId="{918E20A8-0407-4DD3-87BB-457A57D75711}" type="presOf" srcId="{5B3C50F5-1B6D-4519-A113-0A99FE3D990C}" destId="{E82E634E-DD86-4B1F-AB17-92A25DA9B312}"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5BBEDFE8-D02B-4D3F-9541-64728A407765}" srcId="{E6B87ADC-3599-4502-9BA0-CBDF9A5269A2}" destId="{1CEDE3BD-830F-434D-AA8A-48F6913DFB7E}" srcOrd="1" destOrd="0" parTransId="{732CB313-F1EB-4BED-81EF-036BEFDF852D}" sibTransId="{86686863-6519-455D-9895-7AE1D7AC5C82}"/>
    <dgm:cxn modelId="{24C70DA1-7D09-45E9-B262-A0AB0128AB9B}" srcId="{E6B87ADC-3599-4502-9BA0-CBDF9A5269A2}" destId="{8CD57453-6583-4575-BB91-6CF272C133F0}" srcOrd="2" destOrd="0" parTransId="{F17A390B-A5F2-4886-B066-D101A0A8DBC3}" sibTransId="{AAF827ED-0974-4F33-AAB9-8DA92FC3E60F}"/>
    <dgm:cxn modelId="{A07B3866-4596-4A48-9B53-4A269915A354}" type="presParOf" srcId="{BB4BD5AB-E50B-432C-8B2C-35DB1375A697}" destId="{CB59135E-F447-4AAE-BA9D-C64C375A6527}" srcOrd="0" destOrd="0" presId="urn:microsoft.com/office/officeart/2005/8/layout/cycle5"/>
    <dgm:cxn modelId="{89A07DBA-B0C7-4CA0-9016-5D378B0EFB60}" type="presParOf" srcId="{BB4BD5AB-E50B-432C-8B2C-35DB1375A697}" destId="{7547E062-D908-413C-979F-99D14EF1B380}" srcOrd="1" destOrd="0" presId="urn:microsoft.com/office/officeart/2005/8/layout/cycle5"/>
    <dgm:cxn modelId="{14797665-0C37-473F-ABB3-2609D0F303C7}" type="presParOf" srcId="{BB4BD5AB-E50B-432C-8B2C-35DB1375A697}" destId="{FC4E37BA-D1B3-4CA0-B2DF-92D9936501E7}" srcOrd="2" destOrd="0" presId="urn:microsoft.com/office/officeart/2005/8/layout/cycle5"/>
    <dgm:cxn modelId="{B52424BE-76AB-4C66-8C72-016DB562B307}" type="presParOf" srcId="{BB4BD5AB-E50B-432C-8B2C-35DB1375A697}" destId="{194B56F8-C81E-41B4-BDF8-4A5FFA2FCEAE}" srcOrd="3" destOrd="0" presId="urn:microsoft.com/office/officeart/2005/8/layout/cycle5"/>
    <dgm:cxn modelId="{B6104C14-E497-4301-9504-1C8854EDE046}" type="presParOf" srcId="{BB4BD5AB-E50B-432C-8B2C-35DB1375A697}" destId="{31CCF017-A332-4179-AB77-9703D0307057}" srcOrd="4" destOrd="0" presId="urn:microsoft.com/office/officeart/2005/8/layout/cycle5"/>
    <dgm:cxn modelId="{71FD4F06-3D02-4DC3-9CCC-762E61D6718C}" type="presParOf" srcId="{BB4BD5AB-E50B-432C-8B2C-35DB1375A697}" destId="{D6DFA690-005C-492F-8462-296D8260B358}" srcOrd="5" destOrd="0" presId="urn:microsoft.com/office/officeart/2005/8/layout/cycle5"/>
    <dgm:cxn modelId="{7A6608F7-6CAC-41E4-BC9E-C19864864EA4}" type="presParOf" srcId="{BB4BD5AB-E50B-432C-8B2C-35DB1375A697}" destId="{29D13AEC-5A43-4244-83C0-D72CC3292128}" srcOrd="6" destOrd="0" presId="urn:microsoft.com/office/officeart/2005/8/layout/cycle5"/>
    <dgm:cxn modelId="{84FE3B4A-E3E3-4C3E-B323-8969EAB0EF8D}" type="presParOf" srcId="{BB4BD5AB-E50B-432C-8B2C-35DB1375A697}" destId="{93BB3327-8D04-4C81-963E-8339D6DF5E7A}" srcOrd="7" destOrd="0" presId="urn:microsoft.com/office/officeart/2005/8/layout/cycle5"/>
    <dgm:cxn modelId="{D98BE388-7737-47F2-809B-4545A4997E9D}" type="presParOf" srcId="{BB4BD5AB-E50B-432C-8B2C-35DB1375A697}" destId="{A8E195E7-DB5A-4C91-BED6-44ADB0692293}" srcOrd="8" destOrd="0" presId="urn:microsoft.com/office/officeart/2005/8/layout/cycle5"/>
    <dgm:cxn modelId="{02E9E0FD-E14E-4AF0-B33D-171513094278}" type="presParOf" srcId="{BB4BD5AB-E50B-432C-8B2C-35DB1375A697}" destId="{E82E634E-DD86-4B1F-AB17-92A25DA9B312}" srcOrd="9" destOrd="0" presId="urn:microsoft.com/office/officeart/2005/8/layout/cycle5"/>
    <dgm:cxn modelId="{EC35C74C-0F42-4EFB-AAC0-6C6689EBB52C}" type="presParOf" srcId="{BB4BD5AB-E50B-432C-8B2C-35DB1375A697}" destId="{74F05B28-0F08-4334-B764-A0D0C690C6FF}" srcOrd="10" destOrd="0" presId="urn:microsoft.com/office/officeart/2005/8/layout/cycle5"/>
    <dgm:cxn modelId="{7E93D686-39CA-45E2-BE47-889BE64E295B}"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lang="he-IL" sz="2400" b="1" dirty="0" smtClean="0">
              <a:solidFill>
                <a:schemeClr val="bg1"/>
              </a:solidFill>
            </a:rPr>
            <a:t>קובייה א</a:t>
          </a:r>
        </a:p>
        <a:p>
          <a:pPr algn="ctr" rtl="1"/>
          <a:r>
            <a:rPr lang="pt-BR" sz="2400" b="1" dirty="0" smtClean="0">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lang="he-IL" sz="2400" b="1" dirty="0" smtClean="0">
              <a:solidFill>
                <a:schemeClr val="bg1"/>
              </a:solidFill>
            </a:rPr>
            <a:t>קובייה ד</a:t>
          </a:r>
        </a:p>
        <a:p>
          <a:pPr algn="ctr" rtl="1"/>
          <a:r>
            <a:rPr lang="he-IL" sz="2400" b="1" dirty="0" smtClean="0">
              <a:solidFill>
                <a:schemeClr val="bg1"/>
              </a:solidFill>
            </a:rPr>
            <a:t> </a:t>
          </a:r>
          <a:r>
            <a:rPr lang="pt-BR" sz="2400" b="1" dirty="0" smtClean="0">
              <a:solidFill>
                <a:schemeClr val="bg1"/>
              </a:solidFill>
            </a:rPr>
            <a:t>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lang="he-IL" sz="2400" b="1" dirty="0" smtClean="0">
              <a:solidFill>
                <a:schemeClr val="bg1"/>
              </a:solidFill>
            </a:rPr>
            <a:t>קובייה ב</a:t>
          </a:r>
        </a:p>
        <a:p>
          <a:pPr algn="ctr" rtl="1"/>
          <a:r>
            <a:rPr lang="pt-BR" sz="2400" b="1" dirty="0" smtClean="0">
              <a:solidFill>
                <a:schemeClr val="bg1"/>
              </a:solidFill>
            </a:rPr>
            <a:t>3, 3</a:t>
          </a:r>
          <a:r>
            <a:rPr lang="he-IL" sz="2400" b="1" dirty="0" smtClean="0">
              <a:solidFill>
                <a:schemeClr val="bg1"/>
              </a:solidFill>
            </a:rPr>
            <a:t> </a:t>
          </a:r>
          <a:r>
            <a:rPr lang="pt-BR" sz="2400" b="1" dirty="0" smtClean="0">
              <a:solidFill>
                <a:schemeClr val="bg1"/>
              </a:solidFill>
            </a:rPr>
            <a:t>3,</a:t>
          </a:r>
          <a:r>
            <a:rPr lang="he-IL" sz="2400" b="1" dirty="0" smtClean="0">
              <a:solidFill>
                <a:schemeClr val="bg1"/>
              </a:solidFill>
            </a:rPr>
            <a:t> </a:t>
          </a:r>
          <a:r>
            <a:rPr lang="pt-BR" sz="2400" b="1" dirty="0" smtClean="0">
              <a:solidFill>
                <a:schemeClr val="bg1"/>
              </a:solidFill>
            </a:rPr>
            <a:t>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lang="he-IL" sz="2400" b="1" dirty="0" smtClean="0">
              <a:solidFill>
                <a:schemeClr val="bg1"/>
              </a:solidFill>
            </a:rPr>
            <a:t>קובייה ג</a:t>
          </a:r>
        </a:p>
        <a:p>
          <a:pPr algn="ctr" rtl="1"/>
          <a:r>
            <a:rPr lang="pt-BR" sz="2400" b="1" dirty="0" smtClean="0">
              <a:solidFill>
                <a:schemeClr val="bg1"/>
              </a:solidFill>
            </a:rPr>
            <a:t>6, 6, 2, 2, 2, 2</a:t>
          </a:r>
          <a:r>
            <a:rPr lang="he-IL" sz="2400" b="1" dirty="0" smtClean="0">
              <a:solidFill>
                <a:schemeClr val="bg1"/>
              </a:solidFill>
            </a:rPr>
            <a:t>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49871" custScaleY="10017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5C23909D-51ED-4712-9D07-5D08272A1567}" srcId="{E6B87ADC-3599-4502-9BA0-CBDF9A5269A2}" destId="{A3B958C9-24D5-457E-BAF2-1CE417BCAFAD}" srcOrd="0" destOrd="0" parTransId="{33BBC1E2-7524-41C3-BEB8-EA8D620B2253}" sibTransId="{3B5DBB1F-C2F8-4F97-BE7E-D7B0DA662554}"/>
    <dgm:cxn modelId="{F78CFFFE-EA76-4002-80CE-256F9B3F69BD}" type="presOf" srcId="{E6B87ADC-3599-4502-9BA0-CBDF9A5269A2}" destId="{BB4BD5AB-E50B-432C-8B2C-35DB1375A697}" srcOrd="0" destOrd="0" presId="urn:microsoft.com/office/officeart/2005/8/layout/cycle5"/>
    <dgm:cxn modelId="{1A567ACC-A51D-454F-8343-04F7D65EFB8B}" type="presOf" srcId="{8053BB6B-086E-487C-B4CC-E36D4B92D888}" destId="{189A777E-4AFD-4A39-BEC4-EE632E50E623}" srcOrd="0" destOrd="0" presId="urn:microsoft.com/office/officeart/2005/8/layout/cycle5"/>
    <dgm:cxn modelId="{3842F529-3F81-425E-AAFF-023DDEBDF4A6}" type="presOf" srcId="{8CD57453-6583-4575-BB91-6CF272C133F0}" destId="{29D13AEC-5A43-4244-83C0-D72CC3292128}" srcOrd="0" destOrd="0" presId="urn:microsoft.com/office/officeart/2005/8/layout/cycle5"/>
    <dgm:cxn modelId="{3DDB4C4F-862B-4082-9F0F-BA9B8A9AEF43}" type="presOf" srcId="{3B5DBB1F-C2F8-4F97-BE7E-D7B0DA662554}" destId="{FC4E37BA-D1B3-4CA0-B2DF-92D9936501E7}" srcOrd="0" destOrd="0" presId="urn:microsoft.com/office/officeart/2005/8/layout/cycle5"/>
    <dgm:cxn modelId="{EC1A8382-B3FB-48EA-BE17-5076B0F29762}" type="presOf" srcId="{AAF827ED-0974-4F33-AAB9-8DA92FC3E60F}" destId="{A8E195E7-DB5A-4C91-BED6-44ADB0692293}" srcOrd="0" destOrd="0" presId="urn:microsoft.com/office/officeart/2005/8/layout/cycle5"/>
    <dgm:cxn modelId="{08B38392-8524-4B4A-8460-8A34518D6DBE}" type="presOf" srcId="{86686863-6519-455D-9895-7AE1D7AC5C82}" destId="{D6DFA690-005C-492F-8462-296D8260B358}" srcOrd="0" destOrd="0" presId="urn:microsoft.com/office/officeart/2005/8/layout/cycle5"/>
    <dgm:cxn modelId="{E8C84E9E-A1ED-4E51-A8CA-FCE308FF5A6F}" type="presOf" srcId="{5B3C50F5-1B6D-4519-A113-0A99FE3D990C}" destId="{E82E634E-DD86-4B1F-AB17-92A25DA9B312}"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55E7DFE9-F0FA-4702-8A9B-6E76D894B8AC}" type="presOf" srcId="{A3B958C9-24D5-457E-BAF2-1CE417BCAFAD}" destId="{CB59135E-F447-4AAE-BA9D-C64C375A6527}"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EBF396A7-DFD3-4424-AF91-C68F4BD2C26E}" type="presOf" srcId="{1CEDE3BD-830F-434D-AA8A-48F6913DFB7E}" destId="{194B56F8-C81E-41B4-BDF8-4A5FFA2FCEAE}"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B9B390FF-9A0A-4B40-8F6C-8C0BA29350E0}" type="presParOf" srcId="{BB4BD5AB-E50B-432C-8B2C-35DB1375A697}" destId="{CB59135E-F447-4AAE-BA9D-C64C375A6527}" srcOrd="0" destOrd="0" presId="urn:microsoft.com/office/officeart/2005/8/layout/cycle5"/>
    <dgm:cxn modelId="{61AA8B68-341B-4E79-8A85-963B3839ACE8}" type="presParOf" srcId="{BB4BD5AB-E50B-432C-8B2C-35DB1375A697}" destId="{7547E062-D908-413C-979F-99D14EF1B380}" srcOrd="1" destOrd="0" presId="urn:microsoft.com/office/officeart/2005/8/layout/cycle5"/>
    <dgm:cxn modelId="{C9FB225F-9021-4BC7-9804-6C081264D02F}" type="presParOf" srcId="{BB4BD5AB-E50B-432C-8B2C-35DB1375A697}" destId="{FC4E37BA-D1B3-4CA0-B2DF-92D9936501E7}" srcOrd="2" destOrd="0" presId="urn:microsoft.com/office/officeart/2005/8/layout/cycle5"/>
    <dgm:cxn modelId="{73CC5AEC-5475-4D68-823B-9AFF80243360}" type="presParOf" srcId="{BB4BD5AB-E50B-432C-8B2C-35DB1375A697}" destId="{194B56F8-C81E-41B4-BDF8-4A5FFA2FCEAE}" srcOrd="3" destOrd="0" presId="urn:microsoft.com/office/officeart/2005/8/layout/cycle5"/>
    <dgm:cxn modelId="{59F5D2E8-A373-431B-BCE3-8C9B590DA702}" type="presParOf" srcId="{BB4BD5AB-E50B-432C-8B2C-35DB1375A697}" destId="{31CCF017-A332-4179-AB77-9703D0307057}" srcOrd="4" destOrd="0" presId="urn:microsoft.com/office/officeart/2005/8/layout/cycle5"/>
    <dgm:cxn modelId="{99422F69-71F1-4E3F-B819-04B9D1A6F3A5}" type="presParOf" srcId="{BB4BD5AB-E50B-432C-8B2C-35DB1375A697}" destId="{D6DFA690-005C-492F-8462-296D8260B358}" srcOrd="5" destOrd="0" presId="urn:microsoft.com/office/officeart/2005/8/layout/cycle5"/>
    <dgm:cxn modelId="{1ADFD80A-1660-4739-9C18-DCA525C82280}" type="presParOf" srcId="{BB4BD5AB-E50B-432C-8B2C-35DB1375A697}" destId="{29D13AEC-5A43-4244-83C0-D72CC3292128}" srcOrd="6" destOrd="0" presId="urn:microsoft.com/office/officeart/2005/8/layout/cycle5"/>
    <dgm:cxn modelId="{6A20FD72-2C37-478A-83EA-0A735254D41B}" type="presParOf" srcId="{BB4BD5AB-E50B-432C-8B2C-35DB1375A697}" destId="{93BB3327-8D04-4C81-963E-8339D6DF5E7A}" srcOrd="7" destOrd="0" presId="urn:microsoft.com/office/officeart/2005/8/layout/cycle5"/>
    <dgm:cxn modelId="{410036A0-A61E-4AA4-A567-7297408A043A}" type="presParOf" srcId="{BB4BD5AB-E50B-432C-8B2C-35DB1375A697}" destId="{A8E195E7-DB5A-4C91-BED6-44ADB0692293}" srcOrd="8" destOrd="0" presId="urn:microsoft.com/office/officeart/2005/8/layout/cycle5"/>
    <dgm:cxn modelId="{8ED6F1F0-FC4D-4B49-99B6-F3547FD65B27}" type="presParOf" srcId="{BB4BD5AB-E50B-432C-8B2C-35DB1375A697}" destId="{E82E634E-DD86-4B1F-AB17-92A25DA9B312}" srcOrd="9" destOrd="0" presId="urn:microsoft.com/office/officeart/2005/8/layout/cycle5"/>
    <dgm:cxn modelId="{1F6CC096-6C7A-4C55-A632-1C644F6A849B}" type="presParOf" srcId="{BB4BD5AB-E50B-432C-8B2C-35DB1375A697}" destId="{74F05B28-0F08-4334-B764-A0D0C690C6FF}" srcOrd="10" destOrd="0" presId="urn:microsoft.com/office/officeart/2005/8/layout/cycle5"/>
    <dgm:cxn modelId="{87023541-D7E8-4989-A53C-61D1A60B0AE7}"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lang="he-IL" sz="2400" b="1" dirty="0" smtClean="0">
              <a:solidFill>
                <a:schemeClr val="bg1"/>
              </a:solidFill>
            </a:rPr>
            <a:t>קובייה א</a:t>
          </a:r>
        </a:p>
        <a:p>
          <a:pPr algn="ctr" rtl="1"/>
          <a:r>
            <a:rPr lang="pt-BR" sz="2400" b="1" dirty="0" smtClean="0">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lang="he-IL" sz="2400" b="1" dirty="0" smtClean="0">
              <a:solidFill>
                <a:schemeClr val="bg1"/>
              </a:solidFill>
            </a:rPr>
            <a:t>קובייה ד</a:t>
          </a:r>
        </a:p>
        <a:p>
          <a:pPr algn="ctr" rtl="1"/>
          <a:r>
            <a:rPr lang="he-IL" sz="2400" b="1" dirty="0" smtClean="0">
              <a:solidFill>
                <a:schemeClr val="bg1"/>
              </a:solidFill>
            </a:rPr>
            <a:t> </a:t>
          </a:r>
          <a:r>
            <a:rPr lang="pt-BR" sz="2400" b="1" dirty="0" smtClean="0">
              <a:solidFill>
                <a:schemeClr val="bg1"/>
              </a:solidFill>
            </a:rPr>
            <a:t>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lang="he-IL" sz="2400" b="1" dirty="0" smtClean="0">
              <a:solidFill>
                <a:schemeClr val="bg1"/>
              </a:solidFill>
            </a:rPr>
            <a:t>קובייה ב</a:t>
          </a:r>
        </a:p>
        <a:p>
          <a:pPr algn="ctr" rtl="1"/>
          <a:r>
            <a:rPr lang="pt-BR" sz="2400" b="1" dirty="0" smtClean="0">
              <a:solidFill>
                <a:schemeClr val="bg1"/>
              </a:solidFill>
            </a:rPr>
            <a:t>3, 3</a:t>
          </a:r>
          <a:r>
            <a:rPr lang="he-IL" sz="2400" b="1" dirty="0" smtClean="0">
              <a:solidFill>
                <a:schemeClr val="bg1"/>
              </a:solidFill>
            </a:rPr>
            <a:t> </a:t>
          </a:r>
          <a:r>
            <a:rPr lang="pt-BR" sz="2400" b="1" dirty="0" smtClean="0">
              <a:solidFill>
                <a:schemeClr val="bg1"/>
              </a:solidFill>
            </a:rPr>
            <a:t>3,</a:t>
          </a:r>
          <a:r>
            <a:rPr lang="he-IL" sz="2400" b="1" dirty="0" smtClean="0">
              <a:solidFill>
                <a:schemeClr val="bg1"/>
              </a:solidFill>
            </a:rPr>
            <a:t> </a:t>
          </a:r>
          <a:r>
            <a:rPr lang="pt-BR" sz="2400" b="1" dirty="0" smtClean="0">
              <a:solidFill>
                <a:schemeClr val="bg1"/>
              </a:solidFill>
            </a:rPr>
            <a:t>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lang="he-IL" sz="2400" b="1" dirty="0" smtClean="0">
              <a:solidFill>
                <a:schemeClr val="bg1"/>
              </a:solidFill>
            </a:rPr>
            <a:t>קובייה ג</a:t>
          </a:r>
        </a:p>
        <a:p>
          <a:pPr algn="ctr" rtl="1"/>
          <a:r>
            <a:rPr lang="pt-BR" sz="2400" b="1" dirty="0" smtClean="0">
              <a:solidFill>
                <a:schemeClr val="bg1"/>
              </a:solidFill>
            </a:rPr>
            <a:t>6, 6, 2, 2, 2, 2</a:t>
          </a:r>
          <a:r>
            <a:rPr lang="he-IL" sz="2400" b="1" dirty="0" smtClean="0">
              <a:solidFill>
                <a:schemeClr val="bg1"/>
              </a:solidFill>
            </a:rPr>
            <a:t>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49871" custScaleY="10017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5BBEDFE8-D02B-4D3F-9541-64728A407765}" srcId="{E6B87ADC-3599-4502-9BA0-CBDF9A5269A2}" destId="{1CEDE3BD-830F-434D-AA8A-48F6913DFB7E}" srcOrd="1" destOrd="0" parTransId="{732CB313-F1EB-4BED-81EF-036BEFDF852D}" sibTransId="{86686863-6519-455D-9895-7AE1D7AC5C82}"/>
    <dgm:cxn modelId="{4EE96F63-D8ED-4524-9B78-A5DD23E13A82}" type="presOf" srcId="{5B3C50F5-1B6D-4519-A113-0A99FE3D990C}" destId="{E82E634E-DD86-4B1F-AB17-92A25DA9B312}" srcOrd="0" destOrd="0" presId="urn:microsoft.com/office/officeart/2005/8/layout/cycle5"/>
    <dgm:cxn modelId="{B77E1BEE-66CE-42AD-BC02-710B6D19411C}" type="presOf" srcId="{A3B958C9-24D5-457E-BAF2-1CE417BCAFAD}" destId="{CB59135E-F447-4AAE-BA9D-C64C375A6527}" srcOrd="0" destOrd="0" presId="urn:microsoft.com/office/officeart/2005/8/layout/cycle5"/>
    <dgm:cxn modelId="{C76114CD-2B2A-45A0-BF9D-019448B4E509}" type="presOf" srcId="{3B5DBB1F-C2F8-4F97-BE7E-D7B0DA662554}" destId="{FC4E37BA-D1B3-4CA0-B2DF-92D9936501E7}"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DF9898EA-B898-44EA-BC01-06C21667EC45}" type="presOf" srcId="{1CEDE3BD-830F-434D-AA8A-48F6913DFB7E}" destId="{194B56F8-C81E-41B4-BDF8-4A5FFA2FCEAE}" srcOrd="0" destOrd="0" presId="urn:microsoft.com/office/officeart/2005/8/layout/cycle5"/>
    <dgm:cxn modelId="{4F708949-E3B9-41E6-8BA8-6E1B851FB415}" type="presOf" srcId="{86686863-6519-455D-9895-7AE1D7AC5C82}" destId="{D6DFA690-005C-492F-8462-296D8260B358}" srcOrd="0" destOrd="0" presId="urn:microsoft.com/office/officeart/2005/8/layout/cycle5"/>
    <dgm:cxn modelId="{306597DF-95D9-47BB-B320-24FA44E0852F}" type="presOf" srcId="{8053BB6B-086E-487C-B4CC-E36D4B92D888}" destId="{189A777E-4AFD-4A39-BEC4-EE632E50E623}"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E8FE2142-11EB-4B2F-8DA5-48CE7C4941D0}" type="presOf" srcId="{8CD57453-6583-4575-BB91-6CF272C133F0}" destId="{29D13AEC-5A43-4244-83C0-D72CC3292128}"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35C7F729-0646-41B3-9107-517515AA170F}" type="presOf" srcId="{AAF827ED-0974-4F33-AAB9-8DA92FC3E60F}" destId="{A8E195E7-DB5A-4C91-BED6-44ADB0692293}" srcOrd="0" destOrd="0" presId="urn:microsoft.com/office/officeart/2005/8/layout/cycle5"/>
    <dgm:cxn modelId="{B83BF18A-2D87-4C8E-A3FE-D122986F4126}" type="presOf" srcId="{E6B87ADC-3599-4502-9BA0-CBDF9A5269A2}" destId="{BB4BD5AB-E50B-432C-8B2C-35DB1375A697}" srcOrd="0" destOrd="0" presId="urn:microsoft.com/office/officeart/2005/8/layout/cycle5"/>
    <dgm:cxn modelId="{124F2F7D-8AB9-4793-972F-9E20E353B532}" type="presParOf" srcId="{BB4BD5AB-E50B-432C-8B2C-35DB1375A697}" destId="{CB59135E-F447-4AAE-BA9D-C64C375A6527}" srcOrd="0" destOrd="0" presId="urn:microsoft.com/office/officeart/2005/8/layout/cycle5"/>
    <dgm:cxn modelId="{4CD50CC6-B104-4757-9E6D-87183F808785}" type="presParOf" srcId="{BB4BD5AB-E50B-432C-8B2C-35DB1375A697}" destId="{7547E062-D908-413C-979F-99D14EF1B380}" srcOrd="1" destOrd="0" presId="urn:microsoft.com/office/officeart/2005/8/layout/cycle5"/>
    <dgm:cxn modelId="{4675D0DC-1A55-457D-8D06-46C822E52E98}" type="presParOf" srcId="{BB4BD5AB-E50B-432C-8B2C-35DB1375A697}" destId="{FC4E37BA-D1B3-4CA0-B2DF-92D9936501E7}" srcOrd="2" destOrd="0" presId="urn:microsoft.com/office/officeart/2005/8/layout/cycle5"/>
    <dgm:cxn modelId="{484EBC31-7C6F-4C01-97B3-103D7310B81D}" type="presParOf" srcId="{BB4BD5AB-E50B-432C-8B2C-35DB1375A697}" destId="{194B56F8-C81E-41B4-BDF8-4A5FFA2FCEAE}" srcOrd="3" destOrd="0" presId="urn:microsoft.com/office/officeart/2005/8/layout/cycle5"/>
    <dgm:cxn modelId="{9268C980-A8F9-423B-AAD1-295DC88EDCDF}" type="presParOf" srcId="{BB4BD5AB-E50B-432C-8B2C-35DB1375A697}" destId="{31CCF017-A332-4179-AB77-9703D0307057}" srcOrd="4" destOrd="0" presId="urn:microsoft.com/office/officeart/2005/8/layout/cycle5"/>
    <dgm:cxn modelId="{50DF6898-ED38-4B21-BC97-4B27FD297836}" type="presParOf" srcId="{BB4BD5AB-E50B-432C-8B2C-35DB1375A697}" destId="{D6DFA690-005C-492F-8462-296D8260B358}" srcOrd="5" destOrd="0" presId="urn:microsoft.com/office/officeart/2005/8/layout/cycle5"/>
    <dgm:cxn modelId="{361E6900-1210-452D-A5DF-867459E58F55}" type="presParOf" srcId="{BB4BD5AB-E50B-432C-8B2C-35DB1375A697}" destId="{29D13AEC-5A43-4244-83C0-D72CC3292128}" srcOrd="6" destOrd="0" presId="urn:microsoft.com/office/officeart/2005/8/layout/cycle5"/>
    <dgm:cxn modelId="{54FC2093-DAAC-4C56-B5F7-0746A82DF4A4}" type="presParOf" srcId="{BB4BD5AB-E50B-432C-8B2C-35DB1375A697}" destId="{93BB3327-8D04-4C81-963E-8339D6DF5E7A}" srcOrd="7" destOrd="0" presId="urn:microsoft.com/office/officeart/2005/8/layout/cycle5"/>
    <dgm:cxn modelId="{CACDB24E-9B2E-481F-94F9-CAD07D90FB5C}" type="presParOf" srcId="{BB4BD5AB-E50B-432C-8B2C-35DB1375A697}" destId="{A8E195E7-DB5A-4C91-BED6-44ADB0692293}" srcOrd="8" destOrd="0" presId="urn:microsoft.com/office/officeart/2005/8/layout/cycle5"/>
    <dgm:cxn modelId="{F74835BA-8713-4BDF-B39D-D390E8FE42EC}" type="presParOf" srcId="{BB4BD5AB-E50B-432C-8B2C-35DB1375A697}" destId="{E82E634E-DD86-4B1F-AB17-92A25DA9B312}" srcOrd="9" destOrd="0" presId="urn:microsoft.com/office/officeart/2005/8/layout/cycle5"/>
    <dgm:cxn modelId="{7C10EED4-7983-4EDE-989B-76E96B721DEC}" type="presParOf" srcId="{BB4BD5AB-E50B-432C-8B2C-35DB1375A697}" destId="{74F05B28-0F08-4334-B764-A0D0C690C6FF}" srcOrd="10" destOrd="0" presId="urn:microsoft.com/office/officeart/2005/8/layout/cycle5"/>
    <dgm:cxn modelId="{5DD27E24-090C-4106-9333-8741BD1E3C77}"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lang="he-IL" sz="2400" b="1" dirty="0" smtClean="0">
              <a:solidFill>
                <a:schemeClr val="bg1"/>
              </a:solidFill>
            </a:rPr>
            <a:t>קובייה א</a:t>
          </a:r>
        </a:p>
        <a:p>
          <a:pPr algn="ctr" rtl="1"/>
          <a:r>
            <a:rPr lang="pt-BR" sz="2400" b="1" dirty="0" smtClean="0">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lang="he-IL" sz="2400" b="1" dirty="0" smtClean="0">
              <a:solidFill>
                <a:schemeClr val="bg1"/>
              </a:solidFill>
            </a:rPr>
            <a:t>קובייה ד</a:t>
          </a:r>
        </a:p>
        <a:p>
          <a:pPr algn="ctr" rtl="1"/>
          <a:r>
            <a:rPr lang="he-IL" sz="2400" b="1" dirty="0" smtClean="0">
              <a:solidFill>
                <a:schemeClr val="bg1"/>
              </a:solidFill>
            </a:rPr>
            <a:t> </a:t>
          </a:r>
          <a:r>
            <a:rPr lang="pt-BR" sz="2400" b="1" dirty="0" smtClean="0">
              <a:solidFill>
                <a:schemeClr val="bg1"/>
              </a:solidFill>
            </a:rPr>
            <a:t>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lang="he-IL" sz="2400" b="1" dirty="0" smtClean="0">
              <a:solidFill>
                <a:schemeClr val="bg1"/>
              </a:solidFill>
            </a:rPr>
            <a:t>קובייה ב</a:t>
          </a:r>
        </a:p>
        <a:p>
          <a:pPr algn="ctr" rtl="1"/>
          <a:r>
            <a:rPr lang="pt-BR" sz="2400" b="1" dirty="0" smtClean="0">
              <a:solidFill>
                <a:schemeClr val="bg1"/>
              </a:solidFill>
            </a:rPr>
            <a:t>3, 3</a:t>
          </a:r>
          <a:r>
            <a:rPr lang="he-IL" sz="2400" b="1" dirty="0" smtClean="0">
              <a:solidFill>
                <a:schemeClr val="bg1"/>
              </a:solidFill>
            </a:rPr>
            <a:t> </a:t>
          </a:r>
          <a:r>
            <a:rPr lang="pt-BR" sz="2400" b="1" dirty="0" smtClean="0">
              <a:solidFill>
                <a:schemeClr val="bg1"/>
              </a:solidFill>
            </a:rPr>
            <a:t>3,</a:t>
          </a:r>
          <a:r>
            <a:rPr lang="he-IL" sz="2400" b="1" dirty="0" smtClean="0">
              <a:solidFill>
                <a:schemeClr val="bg1"/>
              </a:solidFill>
            </a:rPr>
            <a:t> </a:t>
          </a:r>
          <a:r>
            <a:rPr lang="pt-BR" sz="2400" b="1" dirty="0" smtClean="0">
              <a:solidFill>
                <a:schemeClr val="bg1"/>
              </a:solidFill>
            </a:rPr>
            <a:t>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lang="he-IL" sz="2400" b="1" dirty="0" smtClean="0">
              <a:solidFill>
                <a:schemeClr val="bg1"/>
              </a:solidFill>
            </a:rPr>
            <a:t>קובייה ג</a:t>
          </a:r>
        </a:p>
        <a:p>
          <a:pPr algn="ctr" rtl="1"/>
          <a:r>
            <a:rPr lang="pt-BR" sz="2400" b="1" dirty="0" smtClean="0">
              <a:solidFill>
                <a:schemeClr val="bg1"/>
              </a:solidFill>
            </a:rPr>
            <a:t>6, 6, 2, 2, 2, 2</a:t>
          </a:r>
          <a:r>
            <a:rPr lang="he-IL" sz="2400" b="1" dirty="0" smtClean="0">
              <a:solidFill>
                <a:schemeClr val="bg1"/>
              </a:solidFill>
            </a:rPr>
            <a:t>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t>
        <a:bodyPr/>
        <a:lstStyle/>
        <a:p>
          <a:pPr rtl="1"/>
          <a:endParaRPr lang="he-IL"/>
        </a:p>
      </dgm:t>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t>
        <a:bodyPr/>
        <a:lstStyle/>
        <a:p>
          <a:endParaRPr lang="en-US"/>
        </a:p>
      </dgm:t>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t>
        <a:bodyPr/>
        <a:lstStyle/>
        <a:p>
          <a:pPr rtl="1"/>
          <a:endParaRPr lang="he-IL"/>
        </a:p>
      </dgm:t>
    </dgm:pt>
    <dgm:pt modelId="{194B56F8-C81E-41B4-BDF8-4A5FFA2FCEAE}" type="pres">
      <dgm:prSet presAssocID="{1CEDE3BD-830F-434D-AA8A-48F6913DFB7E}" presName="node" presStyleLbl="node1" presStyleIdx="1" presStyleCnt="4" custScaleX="152075" custScaleY="100174" custRadScaleRad="172142" custRadScaleInc="3741">
        <dgm:presLayoutVars>
          <dgm:bulletEnabled val="1"/>
        </dgm:presLayoutVars>
      </dgm:prSet>
      <dgm:spPr/>
      <dgm:t>
        <a:bodyPr/>
        <a:lstStyle/>
        <a:p>
          <a:endParaRPr lang="en-US"/>
        </a:p>
      </dgm:t>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t>
        <a:bodyPr/>
        <a:lstStyle/>
        <a:p>
          <a:pPr rtl="1"/>
          <a:endParaRPr lang="he-IL"/>
        </a:p>
      </dgm:t>
    </dgm:pt>
    <dgm:pt modelId="{29D13AEC-5A43-4244-83C0-D72CC3292128}" type="pres">
      <dgm:prSet presAssocID="{8CD57453-6583-4575-BB91-6CF272C133F0}" presName="node" presStyleLbl="node1" presStyleIdx="2" presStyleCnt="4" custScaleX="149871" custScaleY="100174" custRadScaleRad="104454">
        <dgm:presLayoutVars>
          <dgm:bulletEnabled val="1"/>
        </dgm:presLayoutVars>
      </dgm:prSet>
      <dgm:spPr/>
      <dgm:t>
        <a:bodyPr/>
        <a:lstStyle/>
        <a:p>
          <a:endParaRPr lang="en-US"/>
        </a:p>
      </dgm:t>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t>
        <a:bodyPr/>
        <a:lstStyle/>
        <a:p>
          <a:pPr rtl="1"/>
          <a:endParaRPr lang="he-IL"/>
        </a:p>
      </dgm:t>
    </dgm:pt>
    <dgm:pt modelId="{E82E634E-DD86-4B1F-AB17-92A25DA9B312}" type="pres">
      <dgm:prSet presAssocID="{5B3C50F5-1B6D-4519-A113-0A99FE3D990C}" presName="node" presStyleLbl="node1" presStyleIdx="3" presStyleCnt="4" custScaleX="152075" custScaleY="100174" custRadScaleRad="160118" custRadScaleInc="1309">
        <dgm:presLayoutVars>
          <dgm:bulletEnabled val="1"/>
        </dgm:presLayoutVars>
      </dgm:prSet>
      <dgm:spPr/>
      <dgm:t>
        <a:bodyPr/>
        <a:lstStyle/>
        <a:p>
          <a:endParaRPr lang="en-US"/>
        </a:p>
      </dgm:t>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t>
        <a:bodyPr/>
        <a:lstStyle/>
        <a:p>
          <a:pPr rtl="1"/>
          <a:endParaRPr lang="he-IL"/>
        </a:p>
      </dgm:t>
    </dgm:pt>
  </dgm:ptLst>
  <dgm:cxnLst>
    <dgm:cxn modelId="{E38E5CBB-841E-451C-8C82-33910747E760}" type="presOf" srcId="{1CEDE3BD-830F-434D-AA8A-48F6913DFB7E}" destId="{194B56F8-C81E-41B4-BDF8-4A5FFA2FCEAE}"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3A211DB5-280C-4543-9436-A3F0D1EFFDA9}" type="presOf" srcId="{8CD57453-6583-4575-BB91-6CF272C133F0}" destId="{29D13AEC-5A43-4244-83C0-D72CC3292128}" srcOrd="0" destOrd="0" presId="urn:microsoft.com/office/officeart/2005/8/layout/cycle5"/>
    <dgm:cxn modelId="{18A3A510-EC69-4DD4-8F55-F4D7D5C813F4}" type="presOf" srcId="{3B5DBB1F-C2F8-4F97-BE7E-D7B0DA662554}" destId="{FC4E37BA-D1B3-4CA0-B2DF-92D9936501E7}" srcOrd="0" destOrd="0" presId="urn:microsoft.com/office/officeart/2005/8/layout/cycle5"/>
    <dgm:cxn modelId="{0D4FF4FB-035E-4524-8089-71F859B8375B}" type="presOf" srcId="{A3B958C9-24D5-457E-BAF2-1CE417BCAFAD}" destId="{CB59135E-F447-4AAE-BA9D-C64C375A6527}" srcOrd="0" destOrd="0" presId="urn:microsoft.com/office/officeart/2005/8/layout/cycle5"/>
    <dgm:cxn modelId="{837ABD35-9D1B-414C-A4F5-B6C03FCB2A54}" type="presOf" srcId="{8053BB6B-086E-487C-B4CC-E36D4B92D888}" destId="{189A777E-4AFD-4A39-BEC4-EE632E50E623}" srcOrd="0" destOrd="0" presId="urn:microsoft.com/office/officeart/2005/8/layout/cycle5"/>
    <dgm:cxn modelId="{79DB44AB-B686-4BD4-8151-E1492652A8FE}" type="presOf" srcId="{E6B87ADC-3599-4502-9BA0-CBDF9A5269A2}" destId="{BB4BD5AB-E50B-432C-8B2C-35DB1375A697}"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15F39EE8-93C2-40B4-A0E2-5ADA7F9A3166}" type="presOf" srcId="{86686863-6519-455D-9895-7AE1D7AC5C82}" destId="{D6DFA690-005C-492F-8462-296D8260B358}"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DE187AED-3A50-4B3D-9551-CC5E0971E451}" type="presOf" srcId="{AAF827ED-0974-4F33-AAB9-8DA92FC3E60F}" destId="{A8E195E7-DB5A-4C91-BED6-44ADB0692293}" srcOrd="0" destOrd="0" presId="urn:microsoft.com/office/officeart/2005/8/layout/cycle5"/>
    <dgm:cxn modelId="{EBAA5273-9A72-4163-AA6F-78489D22229F}" type="presOf" srcId="{5B3C50F5-1B6D-4519-A113-0A99FE3D990C}" destId="{E82E634E-DD86-4B1F-AB17-92A25DA9B312}"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BF4B58D8-8B86-4779-915E-20C14DCABD64}" type="presParOf" srcId="{BB4BD5AB-E50B-432C-8B2C-35DB1375A697}" destId="{CB59135E-F447-4AAE-BA9D-C64C375A6527}" srcOrd="0" destOrd="0" presId="urn:microsoft.com/office/officeart/2005/8/layout/cycle5"/>
    <dgm:cxn modelId="{ADC84FD9-3B5A-46F7-A52C-A2B79FB033FB}" type="presParOf" srcId="{BB4BD5AB-E50B-432C-8B2C-35DB1375A697}" destId="{7547E062-D908-413C-979F-99D14EF1B380}" srcOrd="1" destOrd="0" presId="urn:microsoft.com/office/officeart/2005/8/layout/cycle5"/>
    <dgm:cxn modelId="{9185B8EF-5E8B-429C-8C23-E6989FE05CA3}" type="presParOf" srcId="{BB4BD5AB-E50B-432C-8B2C-35DB1375A697}" destId="{FC4E37BA-D1B3-4CA0-B2DF-92D9936501E7}" srcOrd="2" destOrd="0" presId="urn:microsoft.com/office/officeart/2005/8/layout/cycle5"/>
    <dgm:cxn modelId="{A0217ECD-C160-4813-944B-D8A102CA7705}" type="presParOf" srcId="{BB4BD5AB-E50B-432C-8B2C-35DB1375A697}" destId="{194B56F8-C81E-41B4-BDF8-4A5FFA2FCEAE}" srcOrd="3" destOrd="0" presId="urn:microsoft.com/office/officeart/2005/8/layout/cycle5"/>
    <dgm:cxn modelId="{D2E32773-5070-4D69-AF37-17C43F9DF7F5}" type="presParOf" srcId="{BB4BD5AB-E50B-432C-8B2C-35DB1375A697}" destId="{31CCF017-A332-4179-AB77-9703D0307057}" srcOrd="4" destOrd="0" presId="urn:microsoft.com/office/officeart/2005/8/layout/cycle5"/>
    <dgm:cxn modelId="{8AA29E35-960B-4749-A8CC-DCBF1ED7D865}" type="presParOf" srcId="{BB4BD5AB-E50B-432C-8B2C-35DB1375A697}" destId="{D6DFA690-005C-492F-8462-296D8260B358}" srcOrd="5" destOrd="0" presId="urn:microsoft.com/office/officeart/2005/8/layout/cycle5"/>
    <dgm:cxn modelId="{2430A9DD-3F15-4947-AA32-005ADD58B9EE}" type="presParOf" srcId="{BB4BD5AB-E50B-432C-8B2C-35DB1375A697}" destId="{29D13AEC-5A43-4244-83C0-D72CC3292128}" srcOrd="6" destOrd="0" presId="urn:microsoft.com/office/officeart/2005/8/layout/cycle5"/>
    <dgm:cxn modelId="{A94303A1-FC2F-4550-857B-CC7D172CB1EA}" type="presParOf" srcId="{BB4BD5AB-E50B-432C-8B2C-35DB1375A697}" destId="{93BB3327-8D04-4C81-963E-8339D6DF5E7A}" srcOrd="7" destOrd="0" presId="urn:microsoft.com/office/officeart/2005/8/layout/cycle5"/>
    <dgm:cxn modelId="{32F6180D-1D18-4846-9F42-CC2CC9307C92}" type="presParOf" srcId="{BB4BD5AB-E50B-432C-8B2C-35DB1375A697}" destId="{A8E195E7-DB5A-4C91-BED6-44ADB0692293}" srcOrd="8" destOrd="0" presId="urn:microsoft.com/office/officeart/2005/8/layout/cycle5"/>
    <dgm:cxn modelId="{B0660F9B-5868-44D6-8263-C9A8098FC9E2}" type="presParOf" srcId="{BB4BD5AB-E50B-432C-8B2C-35DB1375A697}" destId="{E82E634E-DD86-4B1F-AB17-92A25DA9B312}" srcOrd="9" destOrd="0" presId="urn:microsoft.com/office/officeart/2005/8/layout/cycle5"/>
    <dgm:cxn modelId="{0F9F0C55-5F5B-458C-9AD7-5684B589B0C4}" type="presParOf" srcId="{BB4BD5AB-E50B-432C-8B2C-35DB1375A697}" destId="{74F05B28-0F08-4334-B764-A0D0C690C6FF}" srcOrd="10" destOrd="0" presId="urn:microsoft.com/office/officeart/2005/8/layout/cycle5"/>
    <dgm:cxn modelId="{5CA31387-AA4D-4A4A-88B9-BD4C0B354661}"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BC5DC-CE21-493C-A706-EA7D084A09FA}" type="datetimeFigureOut">
              <a:rPr lang="en-US" smtClean="0"/>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97726-D821-4FC5-8CC1-450ECBCB70C0}" type="slidenum">
              <a:rPr lang="en-US" smtClean="0"/>
              <a:pPr/>
              <a:t>‹#›</a:t>
            </a:fld>
            <a:endParaRPr lang="en-US"/>
          </a:p>
        </p:txBody>
      </p:sp>
    </p:spTree>
    <p:extLst>
      <p:ext uri="{BB962C8B-B14F-4D97-AF65-F5344CB8AC3E}">
        <p14:creationId xmlns:p14="http://schemas.microsoft.com/office/powerpoint/2010/main" val="3851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Stanford_Chaparra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Playboy_magazin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olsa.gov.il/Populations/Youth/ChildrenAtRisk/OutsideAssistance/Fosterage/Pages/FosterageHomePage.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ites.google.com/a/aleigiva.tzafonet.org.il/home1/home/byt-spr-sl-hqyz"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ncienttouch.com/gaming%20astragali%20and%20dice.htm"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en.wikipedia.org/wiki/Platonic_solid" TargetMode="External"/><Relationship Id="rId4" Type="http://schemas.openxmlformats.org/officeDocument/2006/relationships/hyperlink" Target="http://heb.hartman.org.il/SHINews_View.asp?Article_Id=72&amp;Cat_Id=283&amp;Cat_Typ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iwin.com/miwinsche_Wuerfel_html/Miwins_dice.html" TargetMode="External"/><Relationship Id="rId7" Type="http://schemas.openxmlformats.org/officeDocument/2006/relationships/hyperlink" Target="http://lib.cet.ac.il/pages/item.asp?item=19873"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Voting_paradox" TargetMode="External"/><Relationship Id="rId5" Type="http://schemas.openxmlformats.org/officeDocument/2006/relationships/hyperlink" Target="http://mathoverflow.net/questions/119867/what-is-the-most-extreme-set-4-or-5-nontransitive-n-sided-dice" TargetMode="External"/><Relationship Id="rId4" Type="http://schemas.openxmlformats.org/officeDocument/2006/relationships/hyperlink" Target="http://en.wikipedia.org/wiki/Nontransitive_di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שקף זה לא צריך להציג לתלמידים ולא צריך לכתוב עליו תגובות</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a:t>
            </a:fld>
            <a:endParaRPr lang="he-IL"/>
          </a:p>
        </p:txBody>
      </p:sp>
    </p:spTree>
    <p:extLst>
      <p:ext uri="{BB962C8B-B14F-4D97-AF65-F5344CB8AC3E}">
        <p14:creationId xmlns:p14="http://schemas.microsoft.com/office/powerpoint/2010/main" val="222979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 לתשומת לב – בשפה העברית אחרי "פי" המספר הוא בלשון זכר. "פי שניים", "פי שלושה" וכך הלאה ולא "פי שתיים", "פי שלוש".</a:t>
            </a:r>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10</a:t>
            </a:fld>
            <a:endParaRPr lang="en-US"/>
          </a:p>
        </p:txBody>
      </p:sp>
    </p:spTree>
    <p:extLst>
      <p:ext uri="{BB962C8B-B14F-4D97-AF65-F5344CB8AC3E}">
        <p14:creationId xmlns:p14="http://schemas.microsoft.com/office/powerpoint/2010/main" val="396813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 בפסקה האחרונה ניתן לאפשר לתלמידים להעלות השערות או לעבור</a:t>
            </a:r>
            <a:r>
              <a:rPr lang="he-IL" b="0" baseline="0" dirty="0" smtClean="0"/>
              <a:t> בלי זה לשקף הבא שבו מוצגת התשובה</a:t>
            </a:r>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11</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 למורים: בשורה השנייה והרביעית מהסוף יש להקפיד לקרוא את המספרים בלשון זכר (בארבעה מקרים מהשישה, בשני מקרים מהשישה)</a:t>
            </a:r>
          </a:p>
          <a:p>
            <a:pPr algn="r" rtl="1"/>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12</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למורים: </a:t>
            </a:r>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1. ייתכן</a:t>
            </a:r>
            <a:r>
              <a:rPr lang="he-IL" baseline="0" dirty="0" smtClean="0"/>
              <a:t> שהתלמידים יתמהו על כך שמשווים את קובייה ב ל-ג ולא את א ל-ג, אחרי שמצאנו קודם ש-א מנצחת את ב'. בכל זאת אנחנו נמשיך ונשווה את קובייה ב ל-ג.</a:t>
            </a:r>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2. יש להניח שאחרי קבלת התוצאה לגבי קובייה ב שמנצחת</a:t>
            </a:r>
            <a:r>
              <a:rPr lang="he-IL" baseline="0" dirty="0" smtClean="0"/>
              <a:t> את קובייה ג, </a:t>
            </a:r>
            <a:r>
              <a:rPr lang="he-IL" dirty="0" smtClean="0"/>
              <a:t>התלמידים "יחושו" את כלל ההעברה ובאופן ספונטני יציעו שאם ככה קובייה א מנצחת את ג. כדאי לא</a:t>
            </a:r>
            <a:r>
              <a:rPr lang="he-IL" baseline="0" dirty="0" smtClean="0"/>
              <a:t> להגיב על כך לכאן או לכאן אלא להתעלם ולהמשיך. זה יחזק את ההפתעה המצפה לתלמידים בהמשך. </a:t>
            </a:r>
            <a:endParaRPr lang="he-IL"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13</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a:t>
            </a:r>
            <a:r>
              <a:rPr lang="he-IL" b="0" baseline="0" dirty="0" smtClean="0"/>
              <a:t> </a:t>
            </a:r>
            <a:r>
              <a:rPr lang="he-IL" sz="1200" dirty="0" smtClean="0"/>
              <a:t>את הסימול: "</a:t>
            </a:r>
            <a:r>
              <a:rPr lang="he-IL" sz="1200" dirty="0" err="1" smtClean="0"/>
              <a:t>ג</a:t>
            </a:r>
            <a:r>
              <a:rPr lang="he-IL" sz="1200" b="1" dirty="0" err="1" smtClean="0">
                <a:solidFill>
                  <a:srgbClr val="FFC000"/>
                </a:solidFill>
                <a:latin typeface="Tiger"/>
              </a:rPr>
              <a:t>↙</a:t>
            </a:r>
            <a:r>
              <a:rPr lang="he-IL" sz="1200" dirty="0" err="1" smtClean="0"/>
              <a:t>ד</a:t>
            </a:r>
            <a:r>
              <a:rPr lang="he-IL" sz="1200" dirty="0" smtClean="0"/>
              <a:t>"  יש לקרוא כך: "קובייה ג יותר</a:t>
            </a:r>
            <a:r>
              <a:rPr lang="he-IL" sz="1200" baseline="0" dirty="0" smtClean="0"/>
              <a:t> </a:t>
            </a:r>
            <a:r>
              <a:rPr lang="he-IL" sz="1200" dirty="0" smtClean="0"/>
              <a:t>חזקה מקובייה ד". את המספרים מתחת לטבלה יש לקרוא בלשון זכר: ("...שנים-עשר מקרים מתוך שלושים ושישה... עשרים וארבעה")</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14</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a:t>
            </a:r>
          </a:p>
          <a:p>
            <a:pPr algn="r" rtl="1"/>
            <a:r>
              <a:rPr lang="he-IL" b="0" dirty="0" smtClean="0"/>
              <a:t>בשורה האחרונה כדאי לקרוא מהסימול במילים: "קובייה ד חזקה מקובייה א"</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15</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a:t>
            </a:r>
            <a:r>
              <a:rPr lang="he-IL" b="0" baseline="0" dirty="0" smtClean="0"/>
              <a:t> </a:t>
            </a:r>
          </a:p>
          <a:p>
            <a:pPr algn="r" rtl="1"/>
            <a:r>
              <a:rPr lang="he-IL" b="0" baseline="0" dirty="0" smtClean="0"/>
              <a:t>השם העברי "כלל ההעברה" של החוק הטרנזיטיבי –אינו מוכר בדרך כלל. יש ספרים ומורים שמשתמשים ב"כלל המעבר". אנו העדפנו "העברה" כי אין כאן מעבר, אלא העברה של היחס. אפשר ורצוי להוסיף לידיעת התלמידים גם את השם הלועזי.</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a:t>
            </a:r>
          </a:p>
          <a:p>
            <a:pPr algn="r" rtl="1"/>
            <a:r>
              <a:rPr lang="he-IL" b="0" dirty="0" smtClean="0"/>
              <a:t>כאמור בשקף הקודם כלל ההעברה הוא החוק הטרנזיטיבי. (אנחנו לא משתמשים ב"כלל המעבר" כי יש כאן העברה ולא מעבר)</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 כדאי לעבור על כל אחת מהאפשרויות לבחירת הקובייה הראשונה ולהראות מהי הבחירה האפשרית</a:t>
            </a:r>
            <a:r>
              <a:rPr lang="he-IL" b="0" baseline="0" dirty="0" smtClean="0"/>
              <a:t> של השני שמגדילה את סיכוייו לנצח. יש האומרים במצב כזה שהשחקן השני "יכול תמיד" לנצח. השימוש במילה "תמיד" אינו מתאים למתמטיקה כי הוא מציין זמן. הכוונה היא שלכל בחירה בקובייה על ידי השחקן הראשון, יש לשחק השני אפשרות לנצח</a:t>
            </a: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19</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שקף זה לא צריך להציג לתלמידים ולא צריך לכתוב עליו תגובות</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a:t>
            </a:fld>
            <a:endParaRPr lang="he-IL"/>
          </a:p>
        </p:txBody>
      </p:sp>
    </p:spTree>
    <p:extLst>
      <p:ext uri="{BB962C8B-B14F-4D97-AF65-F5344CB8AC3E}">
        <p14:creationId xmlns:p14="http://schemas.microsoft.com/office/powerpoint/2010/main" val="142575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dirty="0" smtClean="0"/>
              <a:t>למורים: כדי לוודא שהתלמידים הבינו את התחכום, אפשר לשאול בסוף השקף – למה ביל גייטס ויתר? יש לקוות שיהיו תלמידים שיבינו </a:t>
            </a:r>
            <a:r>
              <a:rPr lang="he-IL" b="0" baseline="0" dirty="0" smtClean="0"/>
              <a:t>מייד שבגלל המעגליות השחקן השני תמיד מנצח, ויהיו כאלה שיזדקקו לעוד הסבר אולי.</a:t>
            </a:r>
          </a:p>
        </p:txBody>
      </p:sp>
      <p:sp>
        <p:nvSpPr>
          <p:cNvPr id="4" name="Slide Number Placeholder 3"/>
          <p:cNvSpPr>
            <a:spLocks noGrp="1"/>
          </p:cNvSpPr>
          <p:nvPr>
            <p:ph type="sldNum" sz="quarter" idx="10"/>
          </p:nvPr>
        </p:nvSpPr>
        <p:spPr/>
        <p:txBody>
          <a:bodyPr/>
          <a:lstStyle/>
          <a:p>
            <a:fld id="{97097726-D821-4FC5-8CC1-450ECBCB70C0}" type="slidenum">
              <a:rPr lang="en-US" smtClean="0"/>
              <a:pPr/>
              <a:t>20</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 </a:t>
            </a:r>
          </a:p>
          <a:p>
            <a:pPr algn="r" rtl="1"/>
            <a:r>
              <a:rPr lang="he-IL" b="0" dirty="0" smtClean="0"/>
              <a:t>אוניברסיטת סטנפורד היא אחת המובילות בעולם, נמצאת בעיר </a:t>
            </a:r>
            <a:r>
              <a:rPr lang="he-IL" b="0" dirty="0" err="1" smtClean="0"/>
              <a:t>פאלו-אלטו</a:t>
            </a:r>
            <a:r>
              <a:rPr lang="he-IL" b="0" dirty="0" smtClean="0"/>
              <a:t> דרומית לסן פרנסיסקו</a:t>
            </a:r>
            <a:r>
              <a:rPr lang="he-IL" b="0" baseline="0" dirty="0" smtClean="0"/>
              <a:t> בקליפורניה שבארה"ב. על השעיתו מהלימודים של </a:t>
            </a:r>
            <a:r>
              <a:rPr lang="he-IL" b="0" baseline="0" dirty="0" err="1" smtClean="0"/>
              <a:t>ברדלי</a:t>
            </a:r>
            <a:r>
              <a:rPr lang="he-IL" b="0" baseline="0" dirty="0" smtClean="0"/>
              <a:t> אפרון מסופר בויקיפדיה: </a:t>
            </a:r>
            <a:endParaRPr lang="he-IL" b="0" dirty="0" smtClean="0"/>
          </a:p>
          <a:p>
            <a:pPr algn="l" rtl="0"/>
            <a:r>
              <a:rPr lang="he-IL" b="0" dirty="0" smtClean="0"/>
              <a:t>  </a:t>
            </a:r>
            <a:r>
              <a:rPr lang="en-US" dirty="0" smtClean="0"/>
              <a:t>While at Stanford, he was suspended for a year for his involvement with the </a:t>
            </a:r>
            <a:r>
              <a:rPr lang="en-US" dirty="0" smtClean="0">
                <a:hlinkClick r:id="rId3" tooltip="Stanford Chaparral"/>
              </a:rPr>
              <a:t>Stanford Chaparral</a:t>
            </a:r>
            <a:r>
              <a:rPr lang="en-US" dirty="0" smtClean="0"/>
              <a:t>'s parody of </a:t>
            </a:r>
            <a:r>
              <a:rPr lang="en-US" dirty="0" smtClean="0">
                <a:hlinkClick r:id="rId4" tooltip="Playboy magazine"/>
              </a:rPr>
              <a:t>Playboy magazine</a:t>
            </a:r>
            <a:r>
              <a:rPr lang="en-US" dirty="0" smtClean="0"/>
              <a:t> (http://en.wikipedia.org/wiki/Bradley_Efron )</a:t>
            </a:r>
            <a:endParaRPr lang="he-IL" b="0"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21</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22</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למורים:</a:t>
            </a:r>
            <a:r>
              <a:rPr lang="he-IL" b="0" baseline="0" dirty="0" smtClean="0"/>
              <a:t> כדאי לקרוא כתבה שהתפרסמה ב</a:t>
            </a:r>
            <a:r>
              <a:rPr lang="en-US" b="0" baseline="0" dirty="0" err="1" smtClean="0"/>
              <a:t>YNET</a:t>
            </a:r>
            <a:r>
              <a:rPr lang="he-IL" b="0" baseline="0" dirty="0" smtClean="0"/>
              <a:t> בדצמבר 2015 על ממצאים מתמטיים הנוגעים למשחק אבן ניר ומספריים </a:t>
            </a:r>
          </a:p>
          <a:p>
            <a:pPr algn="r" rtl="1"/>
            <a:r>
              <a:rPr lang="en-US" b="0" dirty="0" smtClean="0"/>
              <a:t>http://www.ynet.co.il/articles/0,7340,L-4743191,00.html</a:t>
            </a:r>
            <a:r>
              <a:rPr lang="he-IL" b="0" dirty="0" smtClean="0"/>
              <a:t> </a:t>
            </a:r>
          </a:p>
          <a:p>
            <a:pPr algn="r" rtl="1"/>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23</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 </a:t>
            </a:r>
          </a:p>
          <a:p>
            <a:pPr marL="228600" indent="-228600" algn="r" rtl="1">
              <a:buAutoNum type="arabicPeriod"/>
            </a:pPr>
            <a:r>
              <a:rPr lang="he-IL" dirty="0" smtClean="0"/>
              <a:t>יש</a:t>
            </a:r>
            <a:r>
              <a:rPr lang="he-IL" baseline="0" dirty="0" smtClean="0"/>
              <a:t> להניח שהתלמידים לא יזדקקו להסבר נוסף לגבי חוסר ההסכמה המוחלט בין השופטים, אבל אם יתעורר ספק אפשר להוסיף ולומר שכ</a:t>
            </a:r>
            <a:r>
              <a:rPr lang="he-IL" dirty="0" smtClean="0"/>
              <a:t>ל אחת מהמועמדות מקבלת מקום ראשון </a:t>
            </a:r>
            <a:r>
              <a:rPr lang="he-IL" spc="-20" dirty="0" smtClean="0"/>
              <a:t>אצל שופט אחד, מקום שני אצל שופט אחר ושלישי אצל עוד שופט.</a:t>
            </a:r>
          </a:p>
          <a:p>
            <a:pPr marL="228600" indent="-228600" algn="r" rtl="1">
              <a:buAutoNum type="arabicPeriod"/>
            </a:pPr>
            <a:r>
              <a:rPr lang="he-IL" spc="-20" baseline="0" dirty="0" smtClean="0"/>
              <a:t>בקרב בני הנוער עלולה להתעורר תמיהה (מטעמים חברתיים) על כך שתחרות יופי שיש לה אולי צביון של אי-שוויוניות בין המינים, נכללה בהבזק. בחרנו להשאיר את הנושא כפי שהוא, היות שתחרויות כאלה מתקיימות במקומות רבים ושונים כולל אצלנו בישראל.</a:t>
            </a:r>
            <a:endParaRPr lang="he-IL" spc="-2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24</a:t>
            </a:fld>
            <a:endParaRPr lang="en-US"/>
          </a:p>
        </p:txBody>
      </p:sp>
    </p:spTree>
    <p:extLst>
      <p:ext uri="{BB962C8B-B14F-4D97-AF65-F5344CB8AC3E}">
        <p14:creationId xmlns:p14="http://schemas.microsoft.com/office/powerpoint/2010/main" val="251710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a:t>
            </a:r>
            <a:r>
              <a:rPr lang="he-IL" baseline="0" dirty="0" smtClean="0"/>
              <a:t> שקף זה דורש הצבעה על השורות המתאימות בעת ההשוואה המופיעה בטקסט מתחת לטבלה. לתשומת לב: המקום הראשון מצוין בספרה 1 ולכן 1 גבוה מ-2 ו-2 גבוה מ-3.</a:t>
            </a:r>
          </a:p>
          <a:p>
            <a:pPr algn="r" rtl="1"/>
            <a:endParaRPr lang="he-IL"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25</a:t>
            </a:fld>
            <a:endParaRPr lang="en-US"/>
          </a:p>
        </p:txBody>
      </p:sp>
    </p:spTree>
    <p:extLst>
      <p:ext uri="{BB962C8B-B14F-4D97-AF65-F5344CB8AC3E}">
        <p14:creationId xmlns:p14="http://schemas.microsoft.com/office/powerpoint/2010/main" val="2517107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baseline="0" dirty="0" smtClean="0"/>
              <a:t> למורים: הפרדוקס הוא במעגליות. </a:t>
            </a:r>
            <a:endParaRPr lang="en-US" b="0" baseline="0" dirty="0" smtClean="0"/>
          </a:p>
          <a:p>
            <a:pPr algn="r" rtl="1"/>
            <a:r>
              <a:rPr lang="he-IL" b="0" baseline="0" dirty="0" smtClean="0"/>
              <a:t>האיורים </a:t>
            </a:r>
            <a:r>
              <a:rPr lang="he-IL" sz="1200" kern="1200" dirty="0" smtClean="0">
                <a:solidFill>
                  <a:schemeClr val="tx1"/>
                </a:solidFill>
                <a:effectLst/>
                <a:latin typeface="+mn-lt"/>
                <a:ea typeface="+mn-ea"/>
                <a:cs typeface="+mn-cs"/>
              </a:rPr>
              <a:t>עבור ברכה וגלית מתוך: </a:t>
            </a:r>
            <a:r>
              <a:rPr lang="en-US" sz="1200" u="sng" kern="1200" dirty="0" smtClean="0">
                <a:solidFill>
                  <a:schemeClr val="tx1"/>
                </a:solidFill>
                <a:effectLst/>
                <a:latin typeface="+mn-lt"/>
                <a:ea typeface="+mn-ea"/>
                <a:cs typeface="+mn-cs"/>
                <a:hlinkClick r:id="rId3"/>
              </a:rPr>
              <a:t>http://www.molsa.gov.il/Populations/Youth/ChildrenAtRisk/OutsideAssistance/Fosterage/Pages/FosterageHomePage.aspx</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ועבור איילת מתוך:                               </a:t>
            </a:r>
            <a:r>
              <a:rPr lang="en-US" sz="1200" u="sng" kern="1200" dirty="0" smtClean="0">
                <a:solidFill>
                  <a:schemeClr val="tx1"/>
                </a:solidFill>
                <a:effectLst/>
                <a:latin typeface="+mn-lt"/>
                <a:ea typeface="+mn-ea"/>
                <a:cs typeface="+mn-cs"/>
                <a:hlinkClick r:id="rId4"/>
              </a:rPr>
              <a:t>https://sites.google.com/a/aleigiva.tzafonet.org.il/home1/home/byt-spr-sl-hqyz</a:t>
            </a:r>
            <a:endParaRPr lang="en-US" sz="1200" kern="1200" dirty="0" smtClean="0">
              <a:solidFill>
                <a:schemeClr val="tx1"/>
              </a:solidFill>
              <a:effectLst/>
              <a:latin typeface="+mn-lt"/>
              <a:ea typeface="+mn-ea"/>
              <a:cs typeface="+mn-cs"/>
            </a:endParaRPr>
          </a:p>
          <a:p>
            <a:pPr algn="r" rtl="1"/>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he-IL" b="1"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smtClean="0"/>
              <a:t>למורים: </a:t>
            </a:r>
            <a:r>
              <a:rPr lang="he-IL" b="0" dirty="0" smtClean="0"/>
              <a:t>ייתכן שהתלמידים יתקשו</a:t>
            </a:r>
            <a:r>
              <a:rPr lang="he-IL" b="0" baseline="0" dirty="0" smtClean="0"/>
              <a:t> להפנים את ההבדל בו מדובר בסיום המצגת. יש מקום במקרה כזה להקדיש זמן באחד השיעורים לתכונות של יחס שקילות לעומת התכונות של יחס סדר. יחס שקילות הוא כזכור בעל שלוש תכונות: הוא רפלקסיבי, סימטרי וטרנזיטיבי. לעומת זאת יחס סדר הוא לא רפלקסיבי, ולא סימטרי, אלא רק טרנזיטיבי (המדקדקים יכולים להבחין בין יחסי סדר מסוגים שונים). בהבזק שלנו, היחס "חזק יותר", המוגדר בין שתי קוביות אפרון, איננו יחס סדר מפני שהוא לא טרנזיטיבי!!! אמנם מבחינה מילולית השתמשנו במילה "חזק יותר", אבל ההגדרה מובילה ליחס שאיננו טרנזיטיבי, ולכן אין כאן יחס סדר. יחס מעגלי איננו יחס-סדר. רק יחס טרנזיטיבי יכול להיות יחס סדר (אם הוא לא רפלקסיבי ולא סימטרי). ההפתעה שלנו מכך שהוא לא טרנזיטיבי, נובעת מכך שמשתמשים כאן באותו מונח ששייך ליחס סדר וזה מטעה לחשוב שגם כאן יש טרנזיטיביות.</a:t>
            </a:r>
          </a:p>
          <a:p>
            <a:pPr algn="r" rtl="1"/>
            <a:r>
              <a:rPr lang="he-IL" b="0" baseline="0" dirty="0" smtClean="0"/>
              <a:t>יהיו מורים שימצאו אולי לנכון להקדיש זמן בהזדמנות כלשהי ליחסים שונים שהתלמידים מכירים במתמטיקה (כגון יחס המקבילות בין ישרים, יחס הניצבות בין ישרים וכיו"ב) וליחסים שאינם מתמטיים (כגון היחס "אח של", היחס "אבא של" וכיו"ב). דיון כזה יחדד את הבנת התכונות השונות של כל יחס.</a:t>
            </a:r>
            <a:endParaRPr lang="en-US" b="0" baseline="0" dirty="0" smtClean="0"/>
          </a:p>
          <a:p>
            <a:pPr algn="r" rtl="1"/>
            <a:r>
              <a:rPr lang="he-IL" b="0" baseline="0" dirty="0" smtClean="0"/>
              <a:t>התמונות מתוך</a:t>
            </a:r>
          </a:p>
          <a:p>
            <a:pPr algn="r" rtl="1"/>
            <a:r>
              <a:rPr lang="en-US" b="0" baseline="0" dirty="0" smtClean="0"/>
              <a:t>http://britton.disted.camosun.bc.ca/jbpolyhedra.htm</a:t>
            </a:r>
            <a:endParaRPr lang="he-IL" b="0" baseline="0" dirty="0" smtClean="0"/>
          </a:p>
          <a:p>
            <a:pPr algn="r" rtl="1"/>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28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29</a:t>
            </a:fld>
            <a:endParaRPr lang="en-US"/>
          </a:p>
        </p:txBody>
      </p:sp>
    </p:spTree>
    <p:extLst>
      <p:ext uri="{BB962C8B-B14F-4D97-AF65-F5344CB8AC3E}">
        <p14:creationId xmlns:p14="http://schemas.microsoft.com/office/powerpoint/2010/main" val="13828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spcBef>
                <a:spcPct val="0"/>
              </a:spcBef>
            </a:pPr>
            <a:r>
              <a:rPr lang="he-IL" altLang="en-US" dirty="0" smtClean="0"/>
              <a:t>למורים:</a:t>
            </a:r>
          </a:p>
          <a:p>
            <a:pPr algn="r" rtl="1" eaLnBrk="1" hangingPunct="1">
              <a:spcBef>
                <a:spcPct val="0"/>
              </a:spcBef>
            </a:pPr>
            <a:r>
              <a:rPr lang="he-IL" altLang="en-US" dirty="0" smtClean="0"/>
              <a:t>לפני שילוב ההבזק מומלץ</a:t>
            </a:r>
            <a:r>
              <a:rPr lang="he-IL" altLang="en-US" baseline="0" dirty="0" smtClean="0"/>
              <a:t> להיכנס לתוכנת </a:t>
            </a:r>
            <a:r>
              <a:rPr lang="en-US" altLang="en-US" baseline="0" dirty="0" smtClean="0"/>
              <a:t>"</a:t>
            </a:r>
            <a:r>
              <a:rPr lang="he-IL" altLang="en-US" baseline="0" dirty="0" smtClean="0"/>
              <a:t>רמזור</a:t>
            </a:r>
            <a:r>
              <a:rPr lang="en-US" altLang="en-US" baseline="0" dirty="0" smtClean="0"/>
              <a:t>"</a:t>
            </a:r>
            <a:r>
              <a:rPr lang="he-IL" altLang="en-US" baseline="0" dirty="0" smtClean="0"/>
              <a:t> כדי לראות את התגובות של מורים ששילבו בעבר את ההבזק בכיתותיהם. צרפו את תגובותיכם לאחר השילוב של ההבזק כדי שמורים אחרים יתברכו בהן. </a:t>
            </a:r>
          </a:p>
          <a:p>
            <a:pPr algn="r" rtl="1" eaLnBrk="1" hangingPunct="1">
              <a:spcBef>
                <a:spcPct val="0"/>
              </a:spcBef>
            </a:pPr>
            <a:endParaRPr lang="he-IL" altLang="en-US" baseline="0" dirty="0" smtClean="0"/>
          </a:p>
          <a:p>
            <a:pPr marL="0" marR="0" indent="0" algn="r" defTabSz="914400" rtl="1" eaLnBrk="1" fontAlgn="base" latinLnBrk="0" hangingPunct="1">
              <a:lnSpc>
                <a:spcPct val="100000"/>
              </a:lnSpc>
              <a:spcBef>
                <a:spcPct val="0"/>
              </a:spcBef>
              <a:spcAft>
                <a:spcPct val="0"/>
              </a:spcAft>
              <a:buClrTx/>
              <a:buSzTx/>
              <a:buFontTx/>
              <a:buNone/>
              <a:tabLst/>
              <a:defRPr/>
            </a:pPr>
            <a:r>
              <a:rPr lang="he-IL" dirty="0" smtClean="0"/>
              <a:t>במידה והזמן מאפשר זאת, פעילות מטרימה להבזק זה יכולה לעסוק בתכונת העבירות (טרנזיטיביות) או אי-העבירות של יחסים</a:t>
            </a:r>
            <a:r>
              <a:rPr lang="he-IL" baseline="0" dirty="0" smtClean="0"/>
              <a:t> שונים המוכרים לתלמידים כגון: העבירות של יחס השוויון בין מספרים (לכל שלושה מספרים ממשיים </a:t>
            </a:r>
            <a:r>
              <a:rPr lang="en-US" baseline="0" dirty="0" smtClean="0"/>
              <a:t>a, b, c</a:t>
            </a:r>
            <a:r>
              <a:rPr lang="he-IL" baseline="0" dirty="0" smtClean="0"/>
              <a:t> מתקיים </a:t>
            </a:r>
            <a:r>
              <a:rPr lang="en-US" baseline="0" dirty="0" smtClean="0"/>
              <a:t>(a=b, b=c </a:t>
            </a:r>
            <a:r>
              <a:rPr lang="en-US" baseline="0" dirty="0" smtClean="0">
                <a:sym typeface="Mathematica1"/>
              </a:rPr>
              <a:t>a=c</a:t>
            </a:r>
            <a:r>
              <a:rPr lang="he-IL" baseline="0" dirty="0" smtClean="0">
                <a:sym typeface="Mathematica1"/>
              </a:rPr>
              <a:t>; העבירות של יחס המקבילות בין קוים ישרים </a:t>
            </a:r>
            <a:r>
              <a:rPr lang="en-US" baseline="0" dirty="0" smtClean="0">
                <a:sym typeface="Mathematica1"/>
              </a:rPr>
              <a:t>)</a:t>
            </a:r>
            <a:r>
              <a:rPr lang="he-IL" baseline="0" dirty="0" smtClean="0">
                <a:sym typeface="Mathematica1"/>
              </a:rPr>
              <a:t>לכל שלושה ישרים </a:t>
            </a:r>
            <a:r>
              <a:rPr lang="en-US" baseline="0" dirty="0" smtClean="0">
                <a:sym typeface="Mathematica1"/>
              </a:rPr>
              <a:t>l, m, n</a:t>
            </a:r>
            <a:r>
              <a:rPr lang="he-IL" baseline="0" dirty="0" smtClean="0">
                <a:sym typeface="Mathematica1"/>
              </a:rPr>
              <a:t> במרחב התלת מימדי מתקיים</a:t>
            </a:r>
            <a:r>
              <a:rPr lang="en-US" baseline="0" dirty="0" smtClean="0">
                <a:sym typeface="Mathematica1"/>
              </a:rPr>
              <a:t> l  m, m  n  l  n :</a:t>
            </a:r>
            <a:r>
              <a:rPr lang="he-IL" baseline="0" dirty="0" smtClean="0">
                <a:sym typeface="Mathematica1"/>
              </a:rPr>
              <a:t>); או העבירות של היחס בין בני-אדם "להיות אח/אחות של" (כלומר בן/בת לאותם שני הורים) – לכל שלושה בני אדם, א, ב, ג, אם א אח/אחות של ב, ב אח/אחות של ג, אז א אח/אחות של ג. לעומת אי העבירות של היחס "ניצב ל" (בין קוים ישרים) , או אי העבירות של היחס "להיות בן/בת דוד של" (בין אנשים). התלמידים יכולים לחשוב על דוגמאות נוספות של יחסים שעליהם חל כלל ההעברה בין כל שלושה עצמים מתמטיים (היחס "גדול מ" , היחס "חופף ל", ועוד). יותר קשה למצוא יחסים בין עצמים מתמטיים שכלל ההעברה לא חל עליהם, כלומר לא לכל שלושה עצמים מתקיים כלל ההעברה (כגון היחס "להיות ריבוע של" בין מספרים. יש לשים לב שיחס זה הוא בלתי עביר לכל שלושה מספרים שנבחר).</a:t>
            </a:r>
          </a:p>
          <a:p>
            <a:pPr marL="0" marR="0" indent="0" algn="r" defTabSz="914400" rtl="1" eaLnBrk="1" fontAlgn="base" latinLnBrk="0" hangingPunct="1">
              <a:lnSpc>
                <a:spcPct val="100000"/>
              </a:lnSpc>
              <a:spcBef>
                <a:spcPct val="0"/>
              </a:spcBef>
              <a:spcAft>
                <a:spcPct val="0"/>
              </a:spcAft>
              <a:buClrTx/>
              <a:buSzTx/>
              <a:buFontTx/>
              <a:buNone/>
              <a:tabLst/>
              <a:defRPr/>
            </a:pPr>
            <a:r>
              <a:rPr lang="he-IL" altLang="en-US" baseline="0" dirty="0" smtClean="0">
                <a:sym typeface="Mathematica1"/>
              </a:rPr>
              <a:t>אפשרות נוספת לפעילות מטרימה היא לשחק את המשחק המתואר בשקף מס. 6 (לשם כך צריך לדאוג שהתלמידים יביאו קוביות משחק לשיעור)</a:t>
            </a:r>
            <a:endParaRPr lang="he-IL" altLang="en-US" dirty="0" smtClean="0"/>
          </a:p>
          <a:p>
            <a:pPr eaLnBrk="1" hangingPunct="1">
              <a:spcBef>
                <a:spcPct val="0"/>
              </a:spcBef>
            </a:pPr>
            <a:endParaRPr lang="he-IL" altLang="en-US" dirty="0" smtClean="0"/>
          </a:p>
          <a:p>
            <a:endParaRPr lang="en-US" dirty="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30</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he-IL" b="1" dirty="0" smtClean="0">
                <a:solidFill>
                  <a:srgbClr val="00FFFF"/>
                </a:solidFill>
              </a:rPr>
              <a:t>מקורות והמלצות לקריאה נוספת</a:t>
            </a:r>
            <a:endParaRPr lang="he-IL" sz="1200" b="1" dirty="0" smtClean="0"/>
          </a:p>
          <a:p>
            <a:pPr algn="r" rtl="1"/>
            <a:r>
              <a:rPr lang="he-IL" sz="1200" dirty="0" smtClean="0"/>
              <a:t>באתר </a:t>
            </a:r>
            <a:r>
              <a:rPr lang="en-US" sz="1200" dirty="0" smtClean="0"/>
              <a:t> </a:t>
            </a:r>
            <a:r>
              <a:rPr lang="en-US" sz="1200" dirty="0" smtClean="0">
                <a:hlinkClick r:id="rId3"/>
              </a:rPr>
              <a:t>http://www.ancienttouch.com/gaming%20astragali%20and%20dice.htm</a:t>
            </a:r>
            <a:r>
              <a:rPr lang="he-IL" sz="1200" dirty="0" smtClean="0"/>
              <a:t> </a:t>
            </a:r>
            <a:r>
              <a:rPr lang="en-US" sz="1200" dirty="0" smtClean="0"/>
              <a:t> </a:t>
            </a:r>
            <a:r>
              <a:rPr lang="he-IL" sz="1200" dirty="0" smtClean="0"/>
              <a:t>מסופר על </a:t>
            </a:r>
            <a:r>
              <a:rPr lang="he-IL" sz="1200" dirty="0" err="1" smtClean="0">
                <a:solidFill>
                  <a:srgbClr val="FFC000"/>
                </a:solidFill>
              </a:rPr>
              <a:t>א</a:t>
            </a:r>
            <a:r>
              <a:rPr lang="he-IL" sz="1200" dirty="0" err="1" smtClean="0">
                <a:solidFill>
                  <a:srgbClr val="FFC000"/>
                </a:solidFill>
                <a:latin typeface="Arial"/>
                <a:cs typeface="+mn-cs"/>
              </a:rPr>
              <a:t>ַ</a:t>
            </a:r>
            <a:r>
              <a:rPr lang="he-IL" sz="1200" dirty="0" err="1" smtClean="0">
                <a:solidFill>
                  <a:srgbClr val="FFC000"/>
                </a:solidFill>
              </a:rPr>
              <a:t>ס</a:t>
            </a:r>
            <a:r>
              <a:rPr lang="he-IL" sz="1200" dirty="0" err="1" smtClean="0">
                <a:solidFill>
                  <a:srgbClr val="FFC000"/>
                </a:solidFill>
                <a:latin typeface="Arial"/>
                <a:cs typeface="+mn-cs"/>
              </a:rPr>
              <a:t>ְ</a:t>
            </a:r>
            <a:r>
              <a:rPr lang="he-IL" sz="1200" dirty="0" err="1" smtClean="0">
                <a:solidFill>
                  <a:srgbClr val="FFC000"/>
                </a:solidFill>
              </a:rPr>
              <a:t>ט</a:t>
            </a:r>
            <a:r>
              <a:rPr lang="he-IL" sz="1200" dirty="0" err="1" smtClean="0">
                <a:solidFill>
                  <a:srgbClr val="FFC000"/>
                </a:solidFill>
                <a:latin typeface="Arial"/>
                <a:cs typeface="+mn-cs"/>
              </a:rPr>
              <a:t>ְ</a:t>
            </a:r>
            <a:r>
              <a:rPr lang="he-IL" sz="1200" dirty="0" err="1" smtClean="0">
                <a:solidFill>
                  <a:srgbClr val="FFC000"/>
                </a:solidFill>
              </a:rPr>
              <a:t>ר</a:t>
            </a:r>
            <a:r>
              <a:rPr lang="he-IL" sz="1200" dirty="0" err="1" smtClean="0">
                <a:solidFill>
                  <a:srgbClr val="FFC000"/>
                </a:solidFill>
                <a:latin typeface="Arial"/>
                <a:cs typeface="+mn-cs"/>
              </a:rPr>
              <a:t>ׇ</a:t>
            </a:r>
            <a:r>
              <a:rPr lang="he-IL" sz="1200" dirty="0" err="1" smtClean="0">
                <a:solidFill>
                  <a:srgbClr val="FFC000"/>
                </a:solidFill>
              </a:rPr>
              <a:t>ג</a:t>
            </a:r>
            <a:r>
              <a:rPr lang="he-IL" sz="1200" dirty="0" err="1" smtClean="0">
                <a:solidFill>
                  <a:srgbClr val="FFC000"/>
                </a:solidFill>
                <a:latin typeface="Arial"/>
                <a:cs typeface="+mn-cs"/>
              </a:rPr>
              <a:t>ׇ</a:t>
            </a:r>
            <a:r>
              <a:rPr lang="he-IL" sz="1200" dirty="0" err="1" smtClean="0">
                <a:solidFill>
                  <a:srgbClr val="FFC000"/>
                </a:solidFill>
              </a:rPr>
              <a:t>לים</a:t>
            </a:r>
            <a:r>
              <a:rPr lang="he-IL" sz="1200" dirty="0" smtClean="0"/>
              <a:t> – עצמות העקב של בני-צאן, אשר שימשו למנייה, למשחקי גולות, ו -"חמש אבנים". </a:t>
            </a:r>
          </a:p>
          <a:p>
            <a:pPr algn="r" rtl="1"/>
            <a:r>
              <a:rPr lang="he-IL" sz="1200" dirty="0" smtClean="0"/>
              <a:t>כתבה של שרגא בר-און דנה ביחס של היהדות למשחקי מזל: </a:t>
            </a:r>
            <a:r>
              <a:rPr lang="en-US" sz="1200" spc="-70" dirty="0" smtClean="0">
                <a:hlinkClick r:id="rId4"/>
              </a:rPr>
              <a:t>http://heb.hartman.org.il/SHINews_View.asp?Article_Id=72&amp;Cat_Id=283&amp;Cat_Type</a:t>
            </a:r>
            <a:endParaRPr lang="he-IL" sz="1200" spc="-70" dirty="0" smtClean="0"/>
          </a:p>
          <a:p>
            <a:pPr algn="r" rtl="1"/>
            <a:r>
              <a:rPr lang="he-IL" sz="1200" dirty="0" smtClean="0"/>
              <a:t>בהבזק מוזכרת האפשרות לשימוש בגופים משוכללים אחרים בתור קוביות משחק. על </a:t>
            </a:r>
            <a:r>
              <a:rPr lang="he-IL" sz="1200" dirty="0" smtClean="0">
                <a:solidFill>
                  <a:srgbClr val="FFC000"/>
                </a:solidFill>
              </a:rPr>
              <a:t>הגופים המשוכללים</a:t>
            </a:r>
            <a:r>
              <a:rPr lang="he-IL" sz="1200" dirty="0" smtClean="0"/>
              <a:t> אפשר לקרוא למשל, ב-</a:t>
            </a:r>
            <a:r>
              <a:rPr lang="en-US" sz="1200" dirty="0" smtClean="0"/>
              <a:t> </a:t>
            </a:r>
            <a:r>
              <a:rPr lang="en-US" sz="1200" dirty="0" smtClean="0">
                <a:hlinkClick r:id="rId5"/>
              </a:rPr>
              <a:t>http://en.wikipedia.org/wiki/Platonic_solid</a:t>
            </a:r>
            <a:r>
              <a:rPr lang="he-IL" sz="1200" dirty="0" smtClean="0"/>
              <a:t>. שם גם  מופיעה תמונה של כל אחד מחמישה הגופים האלה כקוביות משחק. </a:t>
            </a:r>
          </a:p>
          <a:p>
            <a:pPr algn="r" rtl="1"/>
            <a:r>
              <a:rPr lang="he-IL" sz="1200" dirty="0" smtClean="0"/>
              <a:t>על </a:t>
            </a:r>
            <a:r>
              <a:rPr lang="he-IL" sz="1200" dirty="0" smtClean="0">
                <a:solidFill>
                  <a:srgbClr val="FFC000"/>
                </a:solidFill>
              </a:rPr>
              <a:t>קוביות אפרון </a:t>
            </a:r>
            <a:r>
              <a:rPr lang="he-IL" sz="1200" dirty="0" smtClean="0"/>
              <a:t>סיפר לקהל הרחב מרטין גרדנר (</a:t>
            </a:r>
            <a:r>
              <a:rPr lang="en-US" sz="1200" dirty="0" smtClean="0"/>
              <a:t>Gardner, M.</a:t>
            </a:r>
            <a:r>
              <a:rPr lang="he-IL" sz="1200" dirty="0" smtClean="0"/>
              <a:t>) ודיון מפורט מופיע בספרו </a:t>
            </a:r>
            <a:r>
              <a:rPr lang="en-US" sz="1200" dirty="0" smtClean="0"/>
              <a:t/>
            </a:r>
            <a:br>
              <a:rPr lang="en-US" sz="1200" dirty="0" smtClean="0"/>
            </a:br>
            <a:r>
              <a:rPr lang="en-US" sz="1200" dirty="0" smtClean="0"/>
              <a:t>‘The Colossal Book of Mathematics’ </a:t>
            </a:r>
            <a:r>
              <a:rPr lang="he-IL" sz="1200" dirty="0" smtClean="0"/>
              <a:t> בפרק 22. </a:t>
            </a:r>
          </a:p>
          <a:p>
            <a:pPr algn="r" rtl="1"/>
            <a:r>
              <a:rPr lang="he-IL" sz="1200" dirty="0" smtClean="0"/>
              <a:t>ההפתעה של קוביות אפרון יחד עם פרדוקסים מתמטיים רבים מנותחת בספר 'אחד שווה אפס ועוד הפתעות מתמטיות' מאת נצה </a:t>
            </a:r>
            <a:r>
              <a:rPr lang="he-IL" sz="1200" dirty="0" err="1" smtClean="0"/>
              <a:t>מובשוביץ</a:t>
            </a:r>
            <a:r>
              <a:rPr lang="he-IL" sz="1200" dirty="0" smtClean="0"/>
              <a:t>-הדר וג'ון ווב (פרדוקס 45). בין היתר, נדונים גם פרדוקסים נוספים בתחום הערכת סיכויים ומערכות בחירות (פרדוקסים 41, 44).</a:t>
            </a:r>
          </a:p>
          <a:p>
            <a:pPr marL="0" indent="0" algn="r" rtl="1">
              <a:buNone/>
            </a:pPr>
            <a:endParaRPr lang="en-US" sz="1200" spc="-90" dirty="0" smtClean="0"/>
          </a:p>
          <a:p>
            <a:pPr algn="r" rtl="1"/>
            <a:endParaRPr lang="he-IL" sz="1200" dirty="0" smtClean="0"/>
          </a:p>
          <a:p>
            <a:pPr algn="r" rtl="1"/>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31</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he-IL" b="1" dirty="0" smtClean="0">
                <a:solidFill>
                  <a:srgbClr val="00FFFF"/>
                </a:solidFill>
              </a:rPr>
              <a:t>מקורות והמלצות לקריאה נוספת</a:t>
            </a:r>
          </a:p>
          <a:p>
            <a:pPr marL="0" indent="0" algn="r" rtl="1">
              <a:buNone/>
            </a:pPr>
            <a:endParaRPr lang="he-IL" sz="1200" dirty="0" smtClean="0"/>
          </a:p>
          <a:p>
            <a:pPr algn="r" rtl="1"/>
            <a:r>
              <a:rPr lang="he-IL" sz="1200" dirty="0" smtClean="0"/>
              <a:t>על אוספים רבים בעלי תכונת ה</a:t>
            </a:r>
            <a:r>
              <a:rPr lang="he-IL" sz="1200" dirty="0" smtClean="0">
                <a:solidFill>
                  <a:srgbClr val="FFC000"/>
                </a:solidFill>
              </a:rPr>
              <a:t>מעגליות</a:t>
            </a:r>
            <a:r>
              <a:rPr lang="he-IL" sz="1200" dirty="0" smtClean="0"/>
              <a:t>  אפשר לקרוא ב-</a:t>
            </a:r>
            <a:r>
              <a:rPr lang="en-US" sz="1200" dirty="0" smtClean="0">
                <a:hlinkClick r:id="rId3"/>
              </a:rPr>
              <a:t>http://www.miwin.com/miwinsche_Wuerfel_html/Miwins_dice.html</a:t>
            </a:r>
            <a:r>
              <a:rPr lang="he-IL" sz="1200" dirty="0" smtClean="0"/>
              <a:t> (אוספים של שלוש קוביות), וגם ב- </a:t>
            </a:r>
            <a:r>
              <a:rPr lang="en-US" sz="1200" spc="-90" dirty="0" smtClean="0">
                <a:hlinkClick r:id="rId4"/>
              </a:rPr>
              <a:t>http://en.wikipedia.org/wiki/Nontransitive_dice</a:t>
            </a:r>
            <a:r>
              <a:rPr lang="he-IL" sz="1200" spc="-90" dirty="0" smtClean="0"/>
              <a:t>.</a:t>
            </a:r>
          </a:p>
          <a:p>
            <a:pPr algn="r" rtl="1"/>
            <a:r>
              <a:rPr lang="he-IL" sz="1200" spc="-90" dirty="0" smtClean="0"/>
              <a:t>הבעיה של סיכויי ניצחון מירביים במערכות עם מעגליות היא עדיין פתוחה. על גילויים שונים אפשר לקרוא כאן: </a:t>
            </a:r>
            <a:r>
              <a:rPr lang="en-US" sz="1200" spc="-90" dirty="0" smtClean="0">
                <a:hlinkClick r:id="rId5"/>
              </a:rPr>
              <a:t>http://mathoverflow.net/questions/119867/what-is-the-most-extreme-set-4-or-5-nontransitive-n-sided-dice</a:t>
            </a:r>
            <a:endParaRPr lang="he-IL" sz="1200" spc="-90" dirty="0" smtClean="0"/>
          </a:p>
          <a:p>
            <a:pPr algn="r" rtl="1"/>
            <a:r>
              <a:rPr lang="he-IL" sz="1200" spc="-90" dirty="0" smtClean="0"/>
              <a:t>את שיטות הבחירות במקרה שלאף מועמד אין רוב מוחלט חקר בפעם הראשונה </a:t>
            </a:r>
            <a:r>
              <a:rPr lang="he-IL" sz="1200" dirty="0" smtClean="0">
                <a:solidFill>
                  <a:srgbClr val="FFC000"/>
                </a:solidFill>
              </a:rPr>
              <a:t>המרקיז דה </a:t>
            </a:r>
            <a:r>
              <a:rPr lang="he-IL" sz="1200" dirty="0" err="1" smtClean="0">
                <a:solidFill>
                  <a:srgbClr val="FFC000"/>
                </a:solidFill>
              </a:rPr>
              <a:t>קונדורסה</a:t>
            </a:r>
            <a:r>
              <a:rPr lang="he-IL" sz="1200" dirty="0" smtClean="0">
                <a:solidFill>
                  <a:srgbClr val="FFC000"/>
                </a:solidFill>
              </a:rPr>
              <a:t>, </a:t>
            </a:r>
            <a:r>
              <a:rPr lang="he-IL" sz="1200" dirty="0" smtClean="0"/>
              <a:t>הנחשב לחוקר הראשון בתחום מדעי מדינה. הוא הציע שיטת בחירות ידועה בשמו אך גם גילה בה פרדוקס (</a:t>
            </a:r>
            <a:r>
              <a:rPr lang="en-US" sz="1200" dirty="0" smtClean="0">
                <a:hlinkClick r:id="rId6"/>
              </a:rPr>
              <a:t>http://en.wikipedia.org/wiki/Voting_paradox</a:t>
            </a:r>
            <a:r>
              <a:rPr lang="he-IL" sz="1200" dirty="0" smtClean="0"/>
              <a:t>). על דרכים להתמודד עם פרדוקס זה אפשר לקרוא  ב-</a:t>
            </a:r>
            <a:r>
              <a:rPr lang="en-US" sz="1200" dirty="0" smtClean="0">
                <a:hlinkClick r:id="rId7"/>
              </a:rPr>
              <a:t>http://lib.cet.ac.il/pages/item.asp?item=19873</a:t>
            </a:r>
            <a:r>
              <a:rPr lang="he-IL" sz="1200" dirty="0" smtClean="0"/>
              <a:t>.</a:t>
            </a:r>
          </a:p>
          <a:p>
            <a:pPr algn="r" rtl="1"/>
            <a:endParaRPr lang="he-IL" sz="1200" spc="-90" dirty="0" smtClean="0"/>
          </a:p>
          <a:p>
            <a:pPr algn="r" rtl="1"/>
            <a:endParaRPr lang="en-US" sz="1200" spc="-90" dirty="0" smtClean="0"/>
          </a:p>
          <a:p>
            <a:pPr algn="r" rtl="1"/>
            <a:endParaRPr lang="he-IL" sz="1200" dirty="0" smtClean="0"/>
          </a:p>
          <a:p>
            <a:pPr algn="ctr" rtl="1"/>
            <a:endParaRPr lang="he-IL" b="1"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32</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למורים:</a:t>
            </a:r>
          </a:p>
          <a:p>
            <a:pPr algn="r" rtl="1"/>
            <a:r>
              <a:rPr lang="he-IL" dirty="0" smtClean="0"/>
              <a:t>לבצוע האמור בסעיפים א, ב, ג כדאי להזמין את אחד התלמידים. אפשר גם לחזור על זה יותר מפעם אחת לפני שמתחילים</a:t>
            </a:r>
            <a:r>
              <a:rPr lang="he-IL" baseline="0" dirty="0" smtClean="0"/>
              <a:t> לעסוק בשאלה "איך ידעתי?". </a:t>
            </a:r>
          </a:p>
          <a:p>
            <a:pPr algn="r" rtl="1"/>
            <a:r>
              <a:rPr lang="he-IL" baseline="0" dirty="0" smtClean="0"/>
              <a:t>לפני המשחק כדאי למורה להתאמן קצת. </a:t>
            </a:r>
          </a:p>
          <a:p>
            <a:pPr algn="r" rtl="1"/>
            <a:r>
              <a:rPr lang="he-IL" dirty="0" smtClean="0"/>
              <a:t>כדי לדעת את המספר שאליו הגיע התלמיד שקיבל את שלוש הקוביות להטלה ובניית המגדל, על המורה לחסר את המספר שרואים בראש המגדל מ-21. (=3</a:t>
            </a:r>
            <a:r>
              <a:rPr lang="en-US" dirty="0" smtClean="0"/>
              <a:t>x</a:t>
            </a:r>
            <a:r>
              <a:rPr lang="he-IL" dirty="0" smtClean="0"/>
              <a:t>7) </a:t>
            </a:r>
          </a:p>
          <a:p>
            <a:pPr algn="r" rtl="1"/>
            <a:endParaRPr lang="he-IL"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4</a:t>
            </a:fld>
            <a:endParaRPr lang="en-US"/>
          </a:p>
        </p:txBody>
      </p:sp>
    </p:spTree>
    <p:extLst>
      <p:ext uri="{BB962C8B-B14F-4D97-AF65-F5344CB8AC3E}">
        <p14:creationId xmlns:p14="http://schemas.microsoft.com/office/powerpoint/2010/main" val="55264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b="0" baseline="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5</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dirty="0" smtClean="0"/>
              <a:t>למורים:</a:t>
            </a:r>
            <a:r>
              <a:rPr lang="he-IL" b="0" baseline="0" dirty="0" smtClean="0"/>
              <a:t> כדי להבהיר לתלמידים איך ממלאים את הטבלה אפשר לתת להם דף מודפס עם הטבלה כשהיא לא מלאה, ולתת להם לעבוד בזוגות על מילוי הטבלה (אפשר גם לחלק לכל זוג קובייה ולתת להם לשחק את המשחק פעמים אחדות לפני כן).</a:t>
            </a:r>
            <a:endParaRPr lang="he-IL" b="0" dirty="0" smtClean="0"/>
          </a:p>
          <a:p>
            <a:pPr marL="0" indent="0" algn="r" rtl="1">
              <a:buNone/>
            </a:pPr>
            <a:endParaRPr lang="he-IL" b="0" dirty="0" smtClean="0"/>
          </a:p>
        </p:txBody>
      </p:sp>
      <p:sp>
        <p:nvSpPr>
          <p:cNvPr id="4" name="Slide Number Placeholder 3"/>
          <p:cNvSpPr>
            <a:spLocks noGrp="1"/>
          </p:cNvSpPr>
          <p:nvPr>
            <p:ph type="sldNum" sz="quarter" idx="10"/>
          </p:nvPr>
        </p:nvSpPr>
        <p:spPr/>
        <p:txBody>
          <a:bodyPr/>
          <a:lstStyle/>
          <a:p>
            <a:fld id="{97097726-D821-4FC5-8CC1-450ECBCB70C0}" type="slidenum">
              <a:rPr lang="en-US" smtClean="0"/>
              <a:pPr/>
              <a:t>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he-IL" b="0" dirty="0" smtClean="0"/>
              <a:t>למורים: - רצוי להסביר כאן שנית</a:t>
            </a:r>
            <a:r>
              <a:rPr lang="he-IL" b="0" baseline="0" dirty="0" smtClean="0"/>
              <a:t> </a:t>
            </a:r>
            <a:r>
              <a:rPr lang="he-IL" b="0" dirty="0" smtClean="0"/>
              <a:t>את אופן רישום התוצאות בטבלה.  </a:t>
            </a:r>
          </a:p>
          <a:p>
            <a:pPr marL="0" indent="0" algn="r" rtl="1">
              <a:buNone/>
            </a:pPr>
            <a:endParaRPr lang="he-IL" spc="-100" dirty="0" smtClean="0">
              <a:solidFill>
                <a:srgbClr val="00FFFF"/>
              </a:solidFill>
            </a:endParaRPr>
          </a:p>
        </p:txBody>
      </p:sp>
      <p:sp>
        <p:nvSpPr>
          <p:cNvPr id="4" name="Slide Number Placeholder 3"/>
          <p:cNvSpPr>
            <a:spLocks noGrp="1"/>
          </p:cNvSpPr>
          <p:nvPr>
            <p:ph type="sldNum" sz="quarter" idx="10"/>
          </p:nvPr>
        </p:nvSpPr>
        <p:spPr/>
        <p:txBody>
          <a:bodyPr/>
          <a:lstStyle/>
          <a:p>
            <a:fld id="{97097726-D821-4FC5-8CC1-450ECBCB70C0}" type="slidenum">
              <a:rPr lang="en-US" smtClean="0"/>
              <a:pPr/>
              <a:t>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dirty="0" smtClean="0"/>
              <a:t>למורים: כדאי להקדיש דקות אחדות לפעילות עצמית של התלמידים שימלאו בעצמם את הטבלה. זה יסיע להבנת החלקים הבאים</a:t>
            </a:r>
          </a:p>
          <a:p>
            <a:pPr marL="0" indent="0" algn="r" rtl="1">
              <a:buNone/>
            </a:pPr>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9</a:t>
            </a:fld>
            <a:endParaRPr lang="en-US"/>
          </a:p>
        </p:txBody>
      </p:sp>
    </p:spTree>
    <p:extLst>
      <p:ext uri="{BB962C8B-B14F-4D97-AF65-F5344CB8AC3E}">
        <p14:creationId xmlns:p14="http://schemas.microsoft.com/office/powerpoint/2010/main" val="396813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smtClean="0"/>
              <a:t>Click to edit Master title style</a:t>
            </a:r>
            <a:endParaRPr lang="en-US"/>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smtClean="0"/>
              <a:t>Click to edit Master subtitle style</a:t>
            </a:r>
            <a:endParaRPr lang="en-US" dirty="0"/>
          </a:p>
        </p:txBody>
      </p:sp>
      <p:sp>
        <p:nvSpPr>
          <p:cNvPr id="16" name="Rectangle 16"/>
          <p:cNvSpPr>
            <a:spLocks noGrp="1" noChangeArrowheads="1"/>
          </p:cNvSpPr>
          <p:nvPr>
            <p:ph type="dt" sz="half" idx="10"/>
          </p:nvPr>
        </p:nvSpPr>
        <p:spPr/>
        <p:txBody>
          <a:bodyPr/>
          <a:lstStyle>
            <a:lvl1pPr rtl="1" fontAlgn="base">
              <a:spcBef>
                <a:spcPct val="0"/>
              </a:spcBef>
              <a:spcAft>
                <a:spcPct val="0"/>
              </a:spcAft>
              <a:defRPr>
                <a:cs typeface="Arial" pitchFamily="34" charset="0"/>
              </a:defRPr>
            </a:lvl1pPr>
          </a:lstStyle>
          <a:p>
            <a:r>
              <a:rPr lang="en-US" smtClean="0"/>
              <a:t>13.11.17  עודכן</a:t>
            </a:r>
            <a:endParaRPr lang="en-US" dirty="0"/>
          </a:p>
        </p:txBody>
      </p:sp>
      <p:sp>
        <p:nvSpPr>
          <p:cNvPr id="17" name="Rectangle 17"/>
          <p:cNvSpPr>
            <a:spLocks noGrp="1" noChangeArrowheads="1"/>
          </p:cNvSpPr>
          <p:nvPr>
            <p:ph type="ftr" sz="quarter" idx="11"/>
          </p:nvPr>
        </p:nvSpPr>
        <p:spPr/>
        <p:txBody>
          <a:bodyPr/>
          <a:lstStyle>
            <a:lvl1pPr algn="ctr" fontAlgn="base">
              <a:spcBef>
                <a:spcPct val="0"/>
              </a:spcBef>
              <a:spcAft>
                <a:spcPct val="0"/>
              </a:spcAft>
              <a:defRPr sz="1400">
                <a:solidFill>
                  <a:srgbClr val="F8F8F8"/>
                </a:solidFill>
                <a:latin typeface="+mn-lt"/>
                <a:cs typeface="Arial" pitchFamily="34" charset="0"/>
              </a:defRPr>
            </a:lvl1pPr>
          </a:lstStyle>
          <a:p>
            <a:pPr rtl="1"/>
            <a:r>
              <a:rPr lang="he-IL" smtClean="0"/>
              <a:t>הבזק חדשות: קוביות אפרון © כל הזכויות שמורות</a:t>
            </a:r>
            <a:endParaRPr lang="en-US" dirty="0"/>
          </a:p>
        </p:txBody>
      </p:sp>
      <p:sp>
        <p:nvSpPr>
          <p:cNvPr id="18" name="Rectangle 18"/>
          <p:cNvSpPr>
            <a:spLocks noGrp="1" noChangeArrowheads="1"/>
          </p:cNvSpPr>
          <p:nvPr>
            <p:ph type="sldNum" sz="quarter" idx="12"/>
          </p:nvPr>
        </p:nvSpPr>
        <p:spPr/>
        <p:txBody>
          <a:bodyPr/>
          <a:lstStyle>
            <a:lvl1pPr rtl="1" fontAlgn="base">
              <a:spcBef>
                <a:spcPct val="0"/>
              </a:spcBef>
              <a:spcAft>
                <a:spcPct val="0"/>
              </a:spcAft>
              <a:defRPr>
                <a:solidFill>
                  <a:srgbClr val="F8F8F8"/>
                </a:solidFill>
                <a:cs typeface="Arial" pitchFamily="34" charset="0"/>
              </a:defRPr>
            </a:lvl1pPr>
          </a:lstStyle>
          <a:p>
            <a:fld id="{A3D06FF1-B8B8-45F7-9460-24F1F7621815}" type="slidenum">
              <a:rPr lang="en-US" smtClean="0"/>
              <a:pPr/>
              <a:t>‹#›</a:t>
            </a:fld>
            <a:endParaRPr lang="en-US"/>
          </a:p>
        </p:txBody>
      </p:sp>
    </p:spTree>
    <p:extLst>
      <p:ext uri="{BB962C8B-B14F-4D97-AF65-F5344CB8AC3E}">
        <p14:creationId xmlns:p14="http://schemas.microsoft.com/office/powerpoint/2010/main" val="19714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3600"/>
            </a:lvl1pPr>
          </a:lstStyle>
          <a:p>
            <a:r>
              <a:rPr lang="en-US" dirty="0" smtClean="0"/>
              <a:t>Click to edit Master title style</a:t>
            </a:r>
            <a:endParaRPr lang="he-IL" dirty="0"/>
          </a:p>
        </p:txBody>
      </p:sp>
      <p:sp>
        <p:nvSpPr>
          <p:cNvPr id="3" name="Content Placeholder 2"/>
          <p:cNvSpPr>
            <a:spLocks noGrp="1"/>
          </p:cNvSpPr>
          <p:nvPr>
            <p:ph idx="1"/>
          </p:nvPr>
        </p:nvSpPr>
        <p:spPr>
          <a:xfrm>
            <a:off x="381000" y="1091580"/>
            <a:ext cx="8383960" cy="5004420"/>
          </a:xfrm>
        </p:spPr>
        <p:txBody>
          <a:bodyPr/>
          <a:lstStyle>
            <a:lvl3pPr>
              <a:defRPr/>
            </a:lvl3pPr>
          </a:lstStyle>
          <a:p>
            <a:pPr lvl="0"/>
            <a:r>
              <a:rPr lang="en-US" dirty="0" smtClean="0"/>
              <a:t>Click to edit Master text styles</a:t>
            </a:r>
          </a:p>
          <a:p>
            <a:pPr lvl="1"/>
            <a:r>
              <a:rPr lang="en-US" dirty="0" smtClean="0"/>
              <a:t>Second level</a:t>
            </a:r>
          </a:p>
          <a:p>
            <a:pPr lvl="2"/>
            <a:r>
              <a:rPr lang="en-US" dirty="0" smtClean="0"/>
              <a:t> </a:t>
            </a:r>
            <a:r>
              <a:rPr lang="he-IL" dirty="0" smtClean="0"/>
              <a:t> </a:t>
            </a:r>
            <a:endParaRPr lang="he-IL" dirty="0"/>
          </a:p>
        </p:txBody>
      </p:sp>
      <p:sp>
        <p:nvSpPr>
          <p:cNvPr id="4" name="Rectangle 4"/>
          <p:cNvSpPr>
            <a:spLocks noGrp="1" noChangeArrowheads="1"/>
          </p:cNvSpPr>
          <p:nvPr>
            <p:ph type="dt" sz="half" idx="10"/>
          </p:nvPr>
        </p:nvSpPr>
        <p:spPr>
          <a:ln/>
        </p:spPr>
        <p:txBody>
          <a:bodyPr/>
          <a:lstStyle>
            <a:lvl1pPr algn="l">
              <a:defRPr sz="1200"/>
            </a:lvl1pPr>
          </a:lstStyle>
          <a:p>
            <a:r>
              <a:rPr lang="en-US" smtClean="0"/>
              <a:t>13.11.17  עודכן</a:t>
            </a:r>
            <a:endParaRPr lang="en-US" dirty="0"/>
          </a:p>
        </p:txBody>
      </p:sp>
      <p:sp>
        <p:nvSpPr>
          <p:cNvPr id="5" name="Rectangle 5"/>
          <p:cNvSpPr>
            <a:spLocks noGrp="1" noChangeArrowheads="1"/>
          </p:cNvSpPr>
          <p:nvPr>
            <p:ph type="ftr" sz="quarter" idx="11"/>
          </p:nvPr>
        </p:nvSpPr>
        <p:spPr>
          <a:xfrm>
            <a:off x="2667000" y="5995988"/>
            <a:ext cx="3560763" cy="457200"/>
          </a:xfrm>
          <a:ln/>
        </p:spPr>
        <p:txBody>
          <a:bodyPr/>
          <a:lstStyle>
            <a:lvl1pPr>
              <a:defRPr sz="1200"/>
            </a:lvl1pPr>
          </a:lstStyle>
          <a:p>
            <a:pPr rtl="1"/>
            <a:r>
              <a:rPr lang="he-IL" smtClean="0"/>
              <a:t>הבזק חדשות: קוביות אפרון © כל הזכויות שמורות</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3D06FF1-B8B8-45F7-9460-24F1F7621815}" type="slidenum">
              <a:rPr lang="en-US" smtClean="0"/>
              <a:pPr/>
              <a:t>‹#›</a:t>
            </a:fld>
            <a:endParaRPr lang="en-US"/>
          </a:p>
        </p:txBody>
      </p:sp>
    </p:spTree>
    <p:extLst>
      <p:ext uri="{BB962C8B-B14F-4D97-AF65-F5344CB8AC3E}">
        <p14:creationId xmlns:p14="http://schemas.microsoft.com/office/powerpoint/2010/main" val="429079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a:solidFill>
                  <a:srgbClr val="F8F8F8"/>
                </a:solidFill>
                <a:latin typeface="+mn-lt"/>
                <a:cs typeface="Arial"/>
              </a:defRPr>
            </a:lvl1pPr>
          </a:lstStyle>
          <a:p>
            <a:r>
              <a:rPr lang="en-US" smtClean="0"/>
              <a:t>13.11.17  עודכן</a:t>
            </a:r>
            <a:endParaRPr lang="en-US" dirty="0"/>
          </a:p>
        </p:txBody>
      </p:sp>
      <p:sp>
        <p:nvSpPr>
          <p:cNvPr id="176133" name="Rectangle 5"/>
          <p:cNvSpPr>
            <a:spLocks noGrp="1" noChangeArrowheads="1"/>
          </p:cNvSpPr>
          <p:nvPr>
            <p:ph type="ftr" sz="quarter" idx="3"/>
          </p:nvPr>
        </p:nvSpPr>
        <p:spPr bwMode="auto">
          <a:xfrm>
            <a:off x="3332163" y="59959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8F8F8"/>
                </a:solidFill>
                <a:latin typeface="Tahoma"/>
                <a:cs typeface="Arial"/>
              </a:defRPr>
            </a:lvl1pPr>
            <a:lvl5pPr lvl="4" algn="ctr">
              <a:defRPr/>
            </a:lvl5pPr>
          </a:lstStyle>
          <a:p>
            <a:pPr rtl="1"/>
            <a:r>
              <a:rPr lang="he-IL" smtClean="0"/>
              <a:t>הבזק חדשות: קוביות אפרון © כל הזכויות שמורות</a:t>
            </a:r>
            <a:endParaRPr lang="en-US"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fld id="{A3D06FF1-B8B8-45F7-9460-24F1F7621815}" type="slidenum">
              <a:rPr lang="en-US" smtClean="0"/>
              <a:pPr/>
              <a:t>‹#›</a:t>
            </a:fld>
            <a:endParaRPr lang="en-US"/>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ctr" rtl="1" eaLnBrk="1" fontAlgn="base" hangingPunct="1">
        <a:spcBef>
          <a:spcPct val="0"/>
        </a:spcBef>
        <a:spcAft>
          <a:spcPct val="0"/>
        </a:spcAft>
        <a:defRPr sz="3600" baseline="0">
          <a:solidFill>
            <a:schemeClr val="tx2"/>
          </a:solidFill>
          <a:latin typeface="Arial" pitchFamily="34" charset="0"/>
          <a:ea typeface="+mj-ea"/>
          <a:cs typeface="+mn-cs"/>
        </a:defRPr>
      </a:lvl1pPr>
      <a:lvl2pPr algn="l" rtl="1" eaLnBrk="1" fontAlgn="base" hangingPunct="1">
        <a:spcBef>
          <a:spcPct val="0"/>
        </a:spcBef>
        <a:spcAft>
          <a:spcPct val="0"/>
        </a:spcAft>
        <a:defRPr sz="3600">
          <a:solidFill>
            <a:schemeClr val="tx2"/>
          </a:solidFill>
          <a:latin typeface="Tahoma" pitchFamily="34" charset="0"/>
          <a:cs typeface="Arial" pitchFamily="34" charset="0"/>
        </a:defRPr>
      </a:lvl2pPr>
      <a:lvl3pPr algn="l" rtl="1" eaLnBrk="1" fontAlgn="base" hangingPunct="1">
        <a:spcBef>
          <a:spcPct val="0"/>
        </a:spcBef>
        <a:spcAft>
          <a:spcPct val="0"/>
        </a:spcAft>
        <a:defRPr sz="3600">
          <a:solidFill>
            <a:schemeClr val="tx2"/>
          </a:solidFill>
          <a:latin typeface="Tahoma" pitchFamily="34" charset="0"/>
          <a:cs typeface="Arial" pitchFamily="34" charset="0"/>
        </a:defRPr>
      </a:lvl3pPr>
      <a:lvl4pPr algn="l" rtl="1" eaLnBrk="1" fontAlgn="base" hangingPunct="1">
        <a:spcBef>
          <a:spcPct val="0"/>
        </a:spcBef>
        <a:spcAft>
          <a:spcPct val="0"/>
        </a:spcAft>
        <a:defRPr sz="3600">
          <a:solidFill>
            <a:schemeClr val="tx2"/>
          </a:solidFill>
          <a:latin typeface="Tahoma" pitchFamily="34" charset="0"/>
          <a:cs typeface="Arial" pitchFamily="34" charset="0"/>
        </a:defRPr>
      </a:lvl4pPr>
      <a:lvl5pPr algn="l" rtl="1" eaLnBrk="1" fontAlgn="base" hangingPunct="1">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accent1"/>
        </a:buClr>
        <a:buChar char="•"/>
        <a:defRPr sz="2800" baseline="0">
          <a:solidFill>
            <a:schemeClr val="tx1"/>
          </a:solidFill>
          <a:latin typeface="Arial" pitchFamily="34" charset="0"/>
          <a:ea typeface="+mn-ea"/>
          <a:cs typeface="Arial" pitchFamily="34" charset="0"/>
        </a:defRPr>
      </a:lvl1pPr>
      <a:lvl2pPr marL="742950" indent="-285750" algn="r" rtl="1" eaLnBrk="1" fontAlgn="base" hangingPunct="1">
        <a:spcBef>
          <a:spcPct val="20000"/>
        </a:spcBef>
        <a:spcAft>
          <a:spcPct val="0"/>
        </a:spcAft>
        <a:buClr>
          <a:schemeClr val="hlink"/>
        </a:buClr>
        <a:buChar char="–"/>
        <a:defRPr sz="2800" baseline="0">
          <a:solidFill>
            <a:schemeClr val="tx1"/>
          </a:solidFill>
          <a:latin typeface="Arial" pitchFamily="34" charset="0"/>
          <a:cs typeface="Arial" pitchFamily="34" charset="0"/>
        </a:defRPr>
      </a:lvl2pPr>
      <a:lvl3pPr marL="914400" indent="0" algn="r" rtl="1" eaLnBrk="1" fontAlgn="base" hangingPunct="1">
        <a:spcBef>
          <a:spcPct val="20000"/>
        </a:spcBef>
        <a:spcAft>
          <a:spcPct val="0"/>
        </a:spcAft>
        <a:buClr>
          <a:schemeClr val="accent1"/>
        </a:buClr>
        <a:buNone/>
        <a:defRPr sz="2400">
          <a:solidFill>
            <a:schemeClr val="tx1"/>
          </a:solidFill>
          <a:latin typeface="+mn-lt"/>
          <a:cs typeface="+mn-cs"/>
        </a:defRPr>
      </a:lvl3pPr>
      <a:lvl4pPr marL="1600200" indent="-228600" algn="r" rtl="1" eaLnBrk="1" fontAlgn="base" hangingPunct="1">
        <a:spcBef>
          <a:spcPct val="20000"/>
        </a:spcBef>
        <a:spcAft>
          <a:spcPct val="0"/>
        </a:spcAft>
        <a:buClr>
          <a:schemeClr val="folHlink"/>
        </a:buClr>
        <a:buChar char="–"/>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keshercham.technio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7"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7"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7"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7.png"/><Relationship Id="rId5"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ncienttouch.com/gaming%20astragali%20and%20dice.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en.wikipedia.org/wiki/Platonic_solid" TargetMode="External"/><Relationship Id="rId4" Type="http://schemas.openxmlformats.org/officeDocument/2006/relationships/hyperlink" Target="http://heb.hartman.org.il/SHINews_View.asp?Article_Id=72&amp;Cat_Id=283&amp;Cat_Typ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iwin.com/miwinsche_Wuerfel_html/Miwins_dice.html" TargetMode="External"/><Relationship Id="rId7" Type="http://schemas.openxmlformats.org/officeDocument/2006/relationships/hyperlink" Target="http://lib.cet.ac.il/pages/item.asp?item=1987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en.wikipedia.org/wiki/Voting_paradox" TargetMode="External"/><Relationship Id="rId5" Type="http://schemas.openxmlformats.org/officeDocument/2006/relationships/hyperlink" Target="http://mathoverflow.net/questions/119867/what-is-the-most-extreme-set-4-or-5-nontransitive-n-sided-dice" TargetMode="External"/><Relationship Id="rId4" Type="http://schemas.openxmlformats.org/officeDocument/2006/relationships/hyperlink" Target="http://en.wikipedia.org/wiki/Nontransitive_d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098" y="2225457"/>
            <a:ext cx="8051006" cy="3108543"/>
          </a:xfrm>
          <a:prstGeom prst="rect">
            <a:avLst/>
          </a:prstGeom>
        </p:spPr>
        <p:txBody>
          <a:bodyPr wrap="square">
            <a:spAutoFit/>
          </a:bodyPr>
          <a:lstStyle/>
          <a:p>
            <a:pPr algn="ctr" rtl="1"/>
            <a:r>
              <a:rPr lang="he-IL" sz="2800" dirty="0"/>
              <a:t>הבזק זה חובר על ידי</a:t>
            </a:r>
            <a:r>
              <a:rPr lang="en-US" sz="2800" dirty="0"/>
              <a:t> </a:t>
            </a:r>
            <a:r>
              <a:rPr lang="he-IL" sz="2800" dirty="0"/>
              <a:t>איליה </a:t>
            </a:r>
            <a:r>
              <a:rPr lang="he-IL" sz="2800" dirty="0" err="1"/>
              <a:t>סיניצקי</a:t>
            </a:r>
            <a:r>
              <a:rPr lang="he-IL" sz="2800" dirty="0"/>
              <a:t> </a:t>
            </a:r>
            <a:br>
              <a:rPr lang="he-IL" sz="2800" dirty="0"/>
            </a:br>
            <a:r>
              <a:rPr lang="he-IL" sz="2800" dirty="0"/>
              <a:t>בשיתוף עם נצה </a:t>
            </a:r>
            <a:r>
              <a:rPr lang="he-IL" sz="2800" dirty="0" err="1"/>
              <a:t>מובשוביץ</a:t>
            </a:r>
            <a:r>
              <a:rPr lang="he-IL" sz="2800" dirty="0"/>
              <a:t>-הדר</a:t>
            </a:r>
            <a:br>
              <a:rPr lang="he-IL" sz="2800" dirty="0"/>
            </a:br>
            <a:r>
              <a:rPr lang="he-IL" sz="2800" dirty="0"/>
              <a:t>בהמשך תרמו לשיפורו: </a:t>
            </a:r>
            <a:r>
              <a:rPr lang="he-IL" sz="2800" dirty="0" smtClean="0"/>
              <a:t>כרמית בנבנישתי, </a:t>
            </a:r>
            <a:r>
              <a:rPr lang="he-IL" sz="2800" dirty="0" err="1" smtClean="0"/>
              <a:t>פולינה</a:t>
            </a:r>
            <a:r>
              <a:rPr lang="he-IL" sz="2800" dirty="0" smtClean="0"/>
              <a:t> </a:t>
            </a:r>
            <a:r>
              <a:rPr lang="he-IL" sz="2800" dirty="0"/>
              <a:t>בר, אילנה </a:t>
            </a:r>
            <a:r>
              <a:rPr lang="he-IL" sz="2800" dirty="0" err="1"/>
              <a:t>גוכברג</a:t>
            </a:r>
            <a:r>
              <a:rPr lang="he-IL" sz="2800" dirty="0"/>
              <a:t>, ורדה </a:t>
            </a:r>
            <a:r>
              <a:rPr lang="he-IL" sz="2800" dirty="0" err="1"/>
              <a:t>זיגרסון</a:t>
            </a:r>
            <a:r>
              <a:rPr lang="he-IL" sz="2800" dirty="0"/>
              <a:t>, אירנה </a:t>
            </a:r>
            <a:r>
              <a:rPr lang="he-IL" sz="2800" dirty="0" err="1"/>
              <a:t>נייטרמן</a:t>
            </a:r>
            <a:r>
              <a:rPr lang="he-IL" sz="2800" dirty="0"/>
              <a:t>.</a:t>
            </a:r>
            <a:br>
              <a:rPr lang="he-IL" sz="2800" dirty="0"/>
            </a:br>
            <a:r>
              <a:rPr lang="he-IL" sz="2800" dirty="0"/>
              <a:t>תאריך עדכון </a:t>
            </a:r>
            <a:r>
              <a:rPr lang="he-IL" sz="2800" dirty="0" smtClean="0"/>
              <a:t>13.11.2017 </a:t>
            </a:r>
            <a:r>
              <a:rPr lang="he-IL" sz="2800" dirty="0"/>
              <a:t/>
            </a:r>
            <a:br>
              <a:rPr lang="he-IL" sz="2800" dirty="0"/>
            </a:br>
            <a:endParaRPr lang="he-IL" sz="2800" dirty="0" smtClean="0"/>
          </a:p>
          <a:p>
            <a:pPr algn="ctr" rtl="1"/>
            <a:r>
              <a:rPr lang="he-IL" sz="2800" dirty="0" smtClean="0"/>
              <a:t>עדכונים </a:t>
            </a:r>
            <a:r>
              <a:rPr lang="he-IL" altLang="en-US" sz="2800" dirty="0" smtClean="0"/>
              <a:t>שוטפים </a:t>
            </a:r>
            <a:r>
              <a:rPr lang="he-IL" altLang="en-US" sz="2800"/>
              <a:t>דרושים </a:t>
            </a:r>
            <a:r>
              <a:rPr lang="he-IL" altLang="en-US" sz="2800" smtClean="0"/>
              <a:t>ב</a:t>
            </a:r>
            <a:r>
              <a:rPr lang="he-IL" sz="2800" smtClean="0"/>
              <a:t>שקף </a:t>
            </a:r>
            <a:r>
              <a:rPr lang="he-IL" sz="2800" dirty="0" smtClean="0"/>
              <a:t>21</a:t>
            </a:r>
          </a:p>
        </p:txBody>
      </p:sp>
      <p:sp>
        <p:nvSpPr>
          <p:cNvPr id="15363"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grpSp>
        <p:nvGrpSpPr>
          <p:cNvPr id="8" name="Group 7"/>
          <p:cNvGrpSpPr/>
          <p:nvPr/>
        </p:nvGrpSpPr>
        <p:grpSpPr>
          <a:xfrm>
            <a:off x="1925427" y="404664"/>
            <a:ext cx="5166853" cy="1477328"/>
            <a:chOff x="1205347" y="267053"/>
            <a:chExt cx="5166853" cy="1477328"/>
          </a:xfrm>
        </p:grpSpPr>
        <p:grpSp>
          <p:nvGrpSpPr>
            <p:cNvPr id="9" name="Group 8"/>
            <p:cNvGrpSpPr/>
            <p:nvPr/>
          </p:nvGrpSpPr>
          <p:grpSpPr>
            <a:xfrm>
              <a:off x="2269257" y="267053"/>
              <a:ext cx="4102943" cy="1477328"/>
              <a:chOff x="4138364" y="-59915"/>
              <a:chExt cx="4102943" cy="1477328"/>
            </a:xfrm>
          </p:grpSpPr>
          <p:sp>
            <p:nvSpPr>
              <p:cNvPr id="11" name="Rectangle 6"/>
              <p:cNvSpPr>
                <a:spLocks noChangeArrowheads="1"/>
              </p:cNvSpPr>
              <p:nvPr/>
            </p:nvSpPr>
            <p:spPr bwMode="auto">
              <a:xfrm>
                <a:off x="4138364" y="-59915"/>
                <a:ext cx="33905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spc="50" dirty="0">
                    <a:solidFill>
                      <a:srgbClr val="F8F8F8"/>
                    </a:solidFill>
                    <a:latin typeface="Arial" charset="0"/>
                  </a:rPr>
                  <a:t>הטכניון – מכון טכנולוגי לישראל</a:t>
                </a:r>
                <a:r>
                  <a:rPr lang="he-IL" altLang="en-US" sz="1800" b="1" spc="60" dirty="0">
                    <a:solidFill>
                      <a:srgbClr val="F8F8F8"/>
                    </a:solidFill>
                    <a:latin typeface="Arial" charset="0"/>
                  </a:rPr>
                  <a:t> </a:t>
                </a:r>
                <a:r>
                  <a:rPr lang="he-IL" altLang="en-US" sz="1800" b="1" dirty="0" smtClean="0">
                    <a:solidFill>
                      <a:srgbClr val="F8F8F8"/>
                    </a:solidFill>
                    <a:latin typeface="Arial" charset="0"/>
                  </a:rPr>
                  <a:t> </a:t>
                </a:r>
              </a:p>
              <a:p>
                <a:pPr algn="ctr" eaLnBrk="1" hangingPunct="1">
                  <a:spcBef>
                    <a:spcPct val="0"/>
                  </a:spcBef>
                  <a:buClrTx/>
                  <a:buFontTx/>
                  <a:buNone/>
                </a:pPr>
                <a:r>
                  <a:rPr lang="he-IL" altLang="en-US" sz="1800" b="1" dirty="0" smtClean="0">
                    <a:solidFill>
                      <a:srgbClr val="F8F8F8"/>
                    </a:solidFill>
                    <a:latin typeface="Arial" charset="0"/>
                  </a:rPr>
                  <a:t>הפקולטה לחינוך למדע וטכנולוגיה</a:t>
                </a:r>
                <a:r>
                  <a:rPr lang="he-IL" altLang="en-US" sz="1800" b="1" dirty="0">
                    <a:solidFill>
                      <a:srgbClr val="F8F8F8"/>
                    </a:solidFill>
                    <a:latin typeface="Arial" charset="0"/>
                  </a:rPr>
                  <a:t> </a:t>
                </a:r>
                <a:r>
                  <a:rPr lang="he-IL" altLang="en-US" sz="1800" b="1" spc="-30" dirty="0" smtClean="0">
                    <a:solidFill>
                      <a:srgbClr val="F8F8F8"/>
                    </a:solidFill>
                    <a:latin typeface="Arial" charset="0"/>
                  </a:rPr>
                  <a:t>קשר חם: מרכז מו"פ לקידום שיפור</a:t>
                </a:r>
                <a:r>
                  <a:rPr lang="he-IL" altLang="en-US" sz="1800" b="1" dirty="0" smtClean="0">
                    <a:solidFill>
                      <a:srgbClr val="F8F8F8"/>
                    </a:solidFill>
                    <a:latin typeface="Arial" charset="0"/>
                  </a:rPr>
                  <a:t> ורענון החינוך המתמטי בישראל</a:t>
                </a:r>
              </a:p>
              <a:p>
                <a:pPr algn="ctr" rtl="0" eaLnBrk="1" hangingPunct="1">
                  <a:spcBef>
                    <a:spcPct val="0"/>
                  </a:spcBef>
                  <a:buClrTx/>
                  <a:buFontTx/>
                  <a:buNone/>
                </a:pPr>
                <a:r>
                  <a:rPr lang="he-IL" altLang="en-US" sz="1800" b="1" dirty="0" smtClean="0">
                    <a:solidFill>
                      <a:srgbClr val="F8F8F8"/>
                    </a:solidFill>
                    <a:latin typeface="Arial" charset="0"/>
                  </a:rPr>
                  <a:t>מוסד </a:t>
                </a:r>
                <a:r>
                  <a:rPr lang="he-IL" altLang="en-US" sz="1800" b="1" dirty="0">
                    <a:solidFill>
                      <a:srgbClr val="F8F8F8"/>
                    </a:solidFill>
                    <a:latin typeface="Arial" charset="0"/>
                  </a:rPr>
                  <a:t>הטכניון למו"פ</a:t>
                </a:r>
              </a:p>
            </p:txBody>
          </p:sp>
          <p:pic>
            <p:nvPicPr>
              <p:cNvPr id="12"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83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47" y="332656"/>
              <a:ext cx="1206413" cy="1230541"/>
            </a:xfrm>
            <a:prstGeom prst="rect">
              <a:avLst/>
            </a:prstGeom>
          </p:spPr>
        </p:pic>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04800" y="1066800"/>
            <a:ext cx="8460160" cy="5385420"/>
          </a:xfrm>
        </p:spPr>
        <p:txBody>
          <a:bodyPr/>
          <a:lstStyle/>
          <a:p>
            <a:endParaRPr lang="he-IL" dirty="0" smtClean="0">
              <a:solidFill>
                <a:schemeClr val="accent1">
                  <a:lumMod val="60000"/>
                  <a:lumOff val="40000"/>
                </a:schemeClr>
              </a:solidFill>
            </a:endParaRPr>
          </a:p>
          <a:p>
            <a:endParaRPr lang="he-IL" dirty="0">
              <a:solidFill>
                <a:schemeClr val="accent1">
                  <a:lumMod val="60000"/>
                  <a:lumOff val="40000"/>
                </a:schemeClr>
              </a:solidFill>
            </a:endParaRPr>
          </a:p>
          <a:p>
            <a:endParaRPr lang="he-IL" dirty="0" smtClean="0">
              <a:solidFill>
                <a:schemeClr val="accent1">
                  <a:lumMod val="60000"/>
                  <a:lumOff val="40000"/>
                </a:schemeClr>
              </a:solidFill>
            </a:endParaRPr>
          </a:p>
          <a:p>
            <a:endParaRPr lang="he-IL" dirty="0">
              <a:solidFill>
                <a:schemeClr val="accent1">
                  <a:lumMod val="60000"/>
                  <a:lumOff val="40000"/>
                </a:schemeClr>
              </a:solidFill>
            </a:endParaRPr>
          </a:p>
          <a:p>
            <a:endParaRPr lang="he-IL" dirty="0" smtClean="0">
              <a:solidFill>
                <a:schemeClr val="accent1">
                  <a:lumMod val="60000"/>
                  <a:lumOff val="40000"/>
                </a:schemeClr>
              </a:solidFill>
            </a:endParaRPr>
          </a:p>
          <a:p>
            <a:pPr marL="0" indent="0">
              <a:buNone/>
            </a:pPr>
            <a:endParaRPr lang="he-IL" spc="-100" dirty="0" smtClean="0">
              <a:solidFill>
                <a:schemeClr val="accent1">
                  <a:lumMod val="60000"/>
                  <a:lumOff val="40000"/>
                </a:schemeClr>
              </a:solidFill>
            </a:endParaRPr>
          </a:p>
          <a:p>
            <a:pPr marL="0" indent="0">
              <a:buNone/>
            </a:pPr>
            <a:endParaRPr lang="he-IL" spc="-100" dirty="0">
              <a:solidFill>
                <a:schemeClr val="accent1">
                  <a:lumMod val="60000"/>
                  <a:lumOff val="40000"/>
                </a:schemeClr>
              </a:solidFill>
            </a:endParaRPr>
          </a:p>
          <a:p>
            <a:pPr marL="0" indent="0">
              <a:buNone/>
            </a:pPr>
            <a:endParaRPr lang="he-IL" spc="-100" dirty="0" smtClean="0">
              <a:solidFill>
                <a:schemeClr val="accent1">
                  <a:lumMod val="60000"/>
                  <a:lumOff val="40000"/>
                </a:schemeClr>
              </a:solidFill>
            </a:endParaRPr>
          </a:p>
          <a:p>
            <a:pPr marL="0" indent="0">
              <a:buNone/>
            </a:pPr>
            <a:r>
              <a:rPr lang="he-IL" spc="-40" dirty="0" smtClean="0">
                <a:solidFill>
                  <a:schemeClr val="accent6">
                    <a:lumMod val="60000"/>
                    <a:lumOff val="40000"/>
                  </a:schemeClr>
                </a:solidFill>
              </a:rPr>
              <a:t>שחקן א</a:t>
            </a:r>
            <a:r>
              <a:rPr lang="he-IL" spc="-40" dirty="0" smtClean="0">
                <a:solidFill>
                  <a:schemeClr val="accent2">
                    <a:lumMod val="40000"/>
                    <a:lumOff val="60000"/>
                  </a:schemeClr>
                </a:solidFill>
              </a:rPr>
              <a:t> </a:t>
            </a:r>
            <a:r>
              <a:rPr lang="he-IL" spc="-40" dirty="0"/>
              <a:t>מנצח ב-</a:t>
            </a:r>
            <a:r>
              <a:rPr lang="he-IL" spc="-40" dirty="0">
                <a:solidFill>
                  <a:schemeClr val="accent6">
                    <a:lumMod val="60000"/>
                    <a:lumOff val="40000"/>
                  </a:schemeClr>
                </a:solidFill>
              </a:rPr>
              <a:t>24</a:t>
            </a:r>
            <a:r>
              <a:rPr lang="he-IL" spc="-40" dirty="0"/>
              <a:t> מתוך 36 </a:t>
            </a:r>
            <a:r>
              <a:rPr lang="he-IL" spc="-40" dirty="0" smtClean="0"/>
              <a:t>מקרים ו</a:t>
            </a:r>
            <a:r>
              <a:rPr lang="he-IL" spc="-40" dirty="0" smtClean="0">
                <a:solidFill>
                  <a:srgbClr val="00B0F0"/>
                </a:solidFill>
              </a:rPr>
              <a:t>שחקן ב</a:t>
            </a:r>
            <a:r>
              <a:rPr lang="he-IL" spc="-40" dirty="0" smtClean="0"/>
              <a:t> </a:t>
            </a:r>
            <a:r>
              <a:rPr lang="he-IL" spc="-40" dirty="0"/>
              <a:t>מנצח </a:t>
            </a:r>
            <a:r>
              <a:rPr lang="he-IL" spc="-40" dirty="0" smtClean="0"/>
              <a:t>רק ב-</a:t>
            </a:r>
            <a:r>
              <a:rPr lang="he-IL" spc="-40" dirty="0" smtClean="0">
                <a:solidFill>
                  <a:srgbClr val="00B0F0"/>
                </a:solidFill>
              </a:rPr>
              <a:t>12</a:t>
            </a:r>
            <a:r>
              <a:rPr lang="he-IL" spc="-40" dirty="0" smtClean="0"/>
              <a:t>.</a:t>
            </a:r>
            <a:endParaRPr lang="he-IL" spc="-40" dirty="0"/>
          </a:p>
          <a:p>
            <a:pPr marL="0" lvl="0" indent="0">
              <a:spcBef>
                <a:spcPts val="600"/>
              </a:spcBef>
              <a:buNone/>
            </a:pPr>
            <a:r>
              <a:rPr lang="he-IL" spc="-50" dirty="0" smtClean="0"/>
              <a:t>אפשר </a:t>
            </a:r>
            <a:r>
              <a:rPr lang="he-IL" spc="-50" dirty="0"/>
              <a:t>לומר כי </a:t>
            </a:r>
            <a:r>
              <a:rPr lang="he-IL" spc="-50" dirty="0">
                <a:solidFill>
                  <a:schemeClr val="accent6">
                    <a:lumMod val="60000"/>
                    <a:lumOff val="40000"/>
                  </a:schemeClr>
                </a:solidFill>
              </a:rPr>
              <a:t>הקובייה</a:t>
            </a:r>
            <a:r>
              <a:rPr lang="he-IL" spc="-50" dirty="0" smtClean="0">
                <a:solidFill>
                  <a:schemeClr val="accent1">
                    <a:lumMod val="60000"/>
                    <a:lumOff val="40000"/>
                  </a:schemeClr>
                </a:solidFill>
              </a:rPr>
              <a:t> </a:t>
            </a:r>
            <a:r>
              <a:rPr lang="he-IL" spc="-50" dirty="0"/>
              <a:t>של</a:t>
            </a:r>
            <a:r>
              <a:rPr lang="he-IL" spc="-50" dirty="0">
                <a:solidFill>
                  <a:schemeClr val="accent1">
                    <a:lumMod val="60000"/>
                    <a:lumOff val="40000"/>
                  </a:schemeClr>
                </a:solidFill>
              </a:rPr>
              <a:t> </a:t>
            </a:r>
            <a:r>
              <a:rPr lang="he-IL" spc="-50" dirty="0" smtClean="0">
                <a:solidFill>
                  <a:schemeClr val="accent6">
                    <a:lumMod val="60000"/>
                    <a:lumOff val="40000"/>
                  </a:schemeClr>
                </a:solidFill>
              </a:rPr>
              <a:t>א </a:t>
            </a:r>
            <a:r>
              <a:rPr lang="he-IL" spc="-50" dirty="0" smtClean="0">
                <a:solidFill>
                  <a:srgbClr val="FFC000"/>
                </a:solidFill>
              </a:rPr>
              <a:t>חזקה </a:t>
            </a:r>
            <a:r>
              <a:rPr lang="he-IL" spc="-50" dirty="0">
                <a:solidFill>
                  <a:srgbClr val="FFC000"/>
                </a:solidFill>
              </a:rPr>
              <a:t>פי </a:t>
            </a:r>
            <a:r>
              <a:rPr lang="he-IL" spc="-50" dirty="0" smtClean="0">
                <a:solidFill>
                  <a:srgbClr val="FFC000"/>
                </a:solidFill>
              </a:rPr>
              <a:t>שניים</a:t>
            </a:r>
            <a:r>
              <a:rPr lang="he-IL" spc="-50" dirty="0" smtClean="0">
                <a:solidFill>
                  <a:srgbClr val="00FFFF"/>
                </a:solidFill>
              </a:rPr>
              <a:t> </a:t>
            </a:r>
            <a:r>
              <a:rPr lang="he-IL" spc="-50" dirty="0" smtClean="0"/>
              <a:t>מ</a:t>
            </a:r>
            <a:r>
              <a:rPr lang="he-IL" spc="-50" dirty="0">
                <a:solidFill>
                  <a:srgbClr val="00B0F0"/>
                </a:solidFill>
              </a:rPr>
              <a:t>הק</a:t>
            </a:r>
            <a:r>
              <a:rPr lang="he-IL" spc="-50" dirty="0" smtClean="0">
                <a:solidFill>
                  <a:srgbClr val="00B0F0"/>
                </a:solidFill>
              </a:rPr>
              <a:t>ובייה </a:t>
            </a:r>
            <a:r>
              <a:rPr lang="he-IL" spc="-50" dirty="0"/>
              <a:t>של</a:t>
            </a:r>
            <a:r>
              <a:rPr lang="he-IL" spc="-50" dirty="0">
                <a:solidFill>
                  <a:schemeClr val="accent6">
                    <a:lumMod val="60000"/>
                    <a:lumOff val="40000"/>
                  </a:schemeClr>
                </a:solidFill>
              </a:rPr>
              <a:t> </a:t>
            </a:r>
            <a:r>
              <a:rPr lang="he-IL" spc="-50" dirty="0" smtClean="0">
                <a:solidFill>
                  <a:srgbClr val="00B0F0"/>
                </a:solidFill>
              </a:rPr>
              <a:t>ב</a:t>
            </a:r>
            <a:r>
              <a:rPr lang="he-IL" spc="-50" dirty="0" smtClean="0">
                <a:solidFill>
                  <a:schemeClr val="accent5"/>
                </a:solidFill>
              </a:rPr>
              <a:t>.</a:t>
            </a:r>
            <a:endParaRPr lang="he-IL" spc="-50" dirty="0">
              <a:solidFill>
                <a:schemeClr val="accent5"/>
              </a:solidFill>
            </a:endParaRPr>
          </a:p>
          <a:p>
            <a:pPr marL="339725" indent="0">
              <a:buNone/>
            </a:pPr>
            <a:endParaRPr lang="he-IL" dirty="0"/>
          </a:p>
          <a:p>
            <a:pPr lvl="2"/>
            <a:r>
              <a:rPr lang="he-IL" dirty="0" smtClean="0"/>
              <a:t>				</a:t>
            </a:r>
          </a:p>
        </p:txBody>
      </p:sp>
      <p:sp>
        <p:nvSpPr>
          <p:cNvPr id="4" name="Date Placeholder 3"/>
          <p:cNvSpPr>
            <a:spLocks noGrp="1"/>
          </p:cNvSpPr>
          <p:nvPr>
            <p:ph type="dt" sz="half" idx="10"/>
          </p:nvPr>
        </p:nvSpPr>
        <p:spPr>
          <a:xfrm>
            <a:off x="457200" y="6015038"/>
            <a:ext cx="1905000" cy="457200"/>
          </a:xfrm>
        </p:spPr>
        <p:txBody>
          <a:bodyPr/>
          <a:lstStyle/>
          <a:p>
            <a:r>
              <a:rPr lang="en-US" smtClean="0"/>
              <a:t>13.11.17  עודכן</a:t>
            </a:r>
            <a:endParaRPr lang="en-US" dirty="0"/>
          </a:p>
        </p:txBody>
      </p:sp>
      <p:sp>
        <p:nvSpPr>
          <p:cNvPr id="12" name="Title 1"/>
          <p:cNvSpPr>
            <a:spLocks noGrp="1"/>
          </p:cNvSpPr>
          <p:nvPr>
            <p:ph type="title"/>
          </p:nvPr>
        </p:nvSpPr>
        <p:spPr>
          <a:xfrm>
            <a:off x="381000" y="381000"/>
            <a:ext cx="8382000" cy="838200"/>
          </a:xfrm>
        </p:spPr>
        <p:txBody>
          <a:bodyPr/>
          <a:lstStyle/>
          <a:p>
            <a:pPr rtl="1"/>
            <a:r>
              <a:rPr lang="he-IL" dirty="0" smtClean="0">
                <a:solidFill>
                  <a:srgbClr val="00FFFF"/>
                </a:solidFill>
              </a:rPr>
              <a:t>בכמה מהאפשרויות א מנצח? ובכמה ב?</a:t>
            </a:r>
            <a:endParaRPr lang="en-US" dirty="0">
              <a:solidFill>
                <a:srgbClr val="00FFFF"/>
              </a:solidFill>
            </a:endParaRPr>
          </a:p>
        </p:txBody>
      </p:sp>
      <p:sp>
        <p:nvSpPr>
          <p:cNvPr id="15"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10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50820144"/>
              </p:ext>
            </p:extLst>
          </p:nvPr>
        </p:nvGraphicFramePr>
        <p:xfrm>
          <a:off x="1524000" y="1066800"/>
          <a:ext cx="6172202" cy="4096512"/>
        </p:xfrm>
        <a:graphic>
          <a:graphicData uri="http://schemas.openxmlformats.org/drawingml/2006/table">
            <a:tbl>
              <a:tblPr rtl="1" firstRow="1" bandRow="1">
                <a:tableStyleId>{5C22544A-7EE6-4342-B048-85BDC9FD1C3A}</a:tableStyleId>
              </a:tblPr>
              <a:tblGrid>
                <a:gridCol w="758223"/>
                <a:gridCol w="758223"/>
                <a:gridCol w="759110"/>
                <a:gridCol w="759110"/>
                <a:gridCol w="759110"/>
                <a:gridCol w="759110"/>
                <a:gridCol w="753789"/>
                <a:gridCol w="865527"/>
              </a:tblGrid>
              <a:tr h="457200">
                <a:tc gridSpan="7">
                  <a:txBody>
                    <a:bodyPr/>
                    <a:lstStyle/>
                    <a:p>
                      <a:pPr marL="0" marR="0" algn="ctr" rtl="1">
                        <a:lnSpc>
                          <a:spcPct val="115000"/>
                        </a:lnSpc>
                        <a:spcBef>
                          <a:spcPts val="0"/>
                        </a:spcBef>
                        <a:spcAft>
                          <a:spcPts val="1000"/>
                        </a:spcAft>
                      </a:pPr>
                      <a:r>
                        <a:rPr lang="he-IL" sz="2400" dirty="0" smtClean="0">
                          <a:solidFill>
                            <a:schemeClr val="bg1"/>
                          </a:solidFill>
                          <a:effectLst/>
                        </a:rPr>
                        <a:t>הקובייה </a:t>
                      </a:r>
                      <a:r>
                        <a:rPr lang="he-IL" sz="2400" dirty="0">
                          <a:solidFill>
                            <a:schemeClr val="bg1"/>
                          </a:solidFill>
                          <a:effectLst/>
                        </a:rPr>
                        <a:t>של ב נפלה על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tr>
              <a:tr h="478536">
                <a:tc>
                  <a:txBody>
                    <a:bodyPr/>
                    <a:lstStyle/>
                    <a:p>
                      <a:pPr marL="0" marR="0" algn="ctr" rtl="1">
                        <a:lnSpc>
                          <a:spcPct val="115000"/>
                        </a:lnSpc>
                        <a:spcBef>
                          <a:spcPts val="0"/>
                        </a:spcBef>
                        <a:spcAft>
                          <a:spcPts val="1000"/>
                        </a:spcAft>
                      </a:pPr>
                      <a:r>
                        <a:rPr lang="he-IL" sz="2400" b="1" kern="1200" dirty="0" smtClean="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lang="he-IL" sz="2400" b="1" kern="1200" dirty="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smtClean="0">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smtClean="0">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smtClean="0">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smtClean="0">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lang="he-IL" sz="2400" b="1" dirty="0" smtClean="0">
                          <a:solidFill>
                            <a:schemeClr val="bg1"/>
                          </a:solidFill>
                          <a:effectLst/>
                        </a:rPr>
                        <a:t>  הקובייה </a:t>
                      </a:r>
                      <a:r>
                        <a:rPr lang="he-IL" sz="2400" b="1" dirty="0">
                          <a:solidFill>
                            <a:schemeClr val="bg1"/>
                          </a:solidFill>
                          <a:effectLst/>
                        </a:rPr>
                        <a:t>של </a:t>
                      </a:r>
                      <a:r>
                        <a:rPr lang="he-IL" sz="2400" b="1" dirty="0" smtClean="0">
                          <a:solidFill>
                            <a:schemeClr val="bg1"/>
                          </a:solidFill>
                          <a:effectLst/>
                        </a:rPr>
                        <a:t>א נפלה </a:t>
                      </a:r>
                      <a:r>
                        <a:rPr lang="he-IL" sz="2400" b="1" dirty="0">
                          <a:solidFill>
                            <a:schemeClr val="bg1"/>
                          </a:solidFill>
                          <a:effectLst/>
                        </a:rPr>
                        <a:t>על </a:t>
                      </a:r>
                      <a:r>
                        <a:rPr lang="he-IL" sz="2400" dirty="0">
                          <a:solidFill>
                            <a:schemeClr val="bg1"/>
                          </a:solidFill>
                          <a:effectLst/>
                        </a:rPr>
                        <a:t>...</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tr>
              <a:tr h="423672">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395859">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a:solidFill>
                            <a:srgbClr val="0070C0"/>
                          </a:solidFill>
                          <a:effectLst/>
                        </a:rPr>
                        <a:t>ב</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44246">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16433">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64820">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a:solidFill>
                            <a:schemeClr val="accent2">
                              <a:lumMod val="75000"/>
                            </a:schemeClr>
                          </a:solidFill>
                          <a:effectLst/>
                        </a:rPr>
                        <a:t>א</a:t>
                      </a:r>
                      <a:endParaRPr lang="en-US" sz="2400" b="1">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smtClean="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37007">
                <a:tc>
                  <a:txBody>
                    <a:bodyPr/>
                    <a:lstStyle/>
                    <a:p>
                      <a:pPr marL="0" marR="0" algn="ctr" rtl="1">
                        <a:lnSpc>
                          <a:spcPct val="115000"/>
                        </a:lnSpc>
                        <a:spcBef>
                          <a:spcPts val="0"/>
                        </a:spcBef>
                        <a:spcAft>
                          <a:spcPts val="1000"/>
                        </a:spcAft>
                      </a:pPr>
                      <a:r>
                        <a:rPr lang="he-IL" sz="2400" b="1" dirty="0" smtClean="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bl>
          </a:graphicData>
        </a:graphic>
      </p:graphicFrame>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10</a:t>
            </a:fld>
            <a:endParaRPr lang="en-US"/>
          </a:p>
        </p:txBody>
      </p:sp>
    </p:spTree>
    <p:extLst>
      <p:ext uri="{BB962C8B-B14F-4D97-AF65-F5344CB8AC3E}">
        <p14:creationId xmlns:p14="http://schemas.microsoft.com/office/powerpoint/2010/main" val="4688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כעת נכיר אוסף קוביות מיוחד</a:t>
            </a:r>
            <a:endParaRPr lang="en-US" dirty="0">
              <a:solidFill>
                <a:srgbClr val="00FFFF"/>
              </a:solidFill>
            </a:endParaRPr>
          </a:p>
        </p:txBody>
      </p:sp>
      <p:sp>
        <p:nvSpPr>
          <p:cNvPr id="3" name="Content Placeholder 2"/>
          <p:cNvSpPr>
            <a:spLocks noGrp="1"/>
          </p:cNvSpPr>
          <p:nvPr>
            <p:ph idx="1"/>
          </p:nvPr>
        </p:nvSpPr>
        <p:spPr>
          <a:xfrm>
            <a:off x="304800" y="990600"/>
            <a:ext cx="8460160" cy="5638800"/>
          </a:xfrm>
        </p:spPr>
        <p:txBody>
          <a:bodyPr/>
          <a:lstStyle/>
          <a:p>
            <a:pPr>
              <a:buClr>
                <a:schemeClr val="accent2">
                  <a:lumMod val="60000"/>
                  <a:lumOff val="40000"/>
                </a:schemeClr>
              </a:buClr>
            </a:pPr>
            <a:r>
              <a:rPr lang="he-IL" dirty="0" smtClean="0"/>
              <a:t>אלה ארבע קוביות משחק, שהמספרים על פאותיהן הם:</a:t>
            </a:r>
          </a:p>
          <a:p>
            <a:pPr marL="361950" indent="0">
              <a:buClr>
                <a:schemeClr val="accent2">
                  <a:lumMod val="60000"/>
                  <a:lumOff val="40000"/>
                </a:schemeClr>
              </a:buClr>
              <a:buNone/>
            </a:pPr>
            <a:r>
              <a:rPr lang="he-IL" dirty="0" smtClean="0">
                <a:solidFill>
                  <a:srgbClr val="00FFFF"/>
                </a:solidFill>
              </a:rPr>
              <a:t>קובייה א: </a:t>
            </a:r>
            <a:r>
              <a:rPr lang="pt-BR" dirty="0"/>
              <a:t>4, 4, 4, 4, 0, </a:t>
            </a:r>
            <a:r>
              <a:rPr lang="pt-BR" dirty="0" smtClean="0"/>
              <a:t>0</a:t>
            </a:r>
            <a:r>
              <a:rPr lang="he-IL" dirty="0" smtClean="0"/>
              <a:t>  </a:t>
            </a:r>
          </a:p>
          <a:p>
            <a:pPr marL="361950" indent="0">
              <a:buClr>
                <a:schemeClr val="accent2">
                  <a:lumMod val="60000"/>
                  <a:lumOff val="40000"/>
                </a:schemeClr>
              </a:buClr>
              <a:buNone/>
            </a:pPr>
            <a:r>
              <a:rPr lang="he-IL" dirty="0" smtClean="0">
                <a:solidFill>
                  <a:srgbClr val="00FFFF"/>
                </a:solidFill>
              </a:rPr>
              <a:t>קובייה ג:</a:t>
            </a:r>
            <a:r>
              <a:rPr lang="he-IL" dirty="0" smtClean="0"/>
              <a:t> </a:t>
            </a:r>
            <a:r>
              <a:rPr lang="pt-BR" dirty="0" smtClean="0"/>
              <a:t>6</a:t>
            </a:r>
            <a:r>
              <a:rPr lang="pt-BR" dirty="0"/>
              <a:t>, 6, 2, 2, 2, </a:t>
            </a:r>
            <a:r>
              <a:rPr lang="pt-BR" dirty="0" smtClean="0"/>
              <a:t>2</a:t>
            </a:r>
            <a:endParaRPr lang="pt-BR" dirty="0"/>
          </a:p>
          <a:p>
            <a:pPr lvl="0">
              <a:spcBef>
                <a:spcPts val="300"/>
              </a:spcBef>
              <a:buClr>
                <a:schemeClr val="accent2">
                  <a:lumMod val="60000"/>
                  <a:lumOff val="40000"/>
                </a:schemeClr>
              </a:buClr>
            </a:pPr>
            <a:r>
              <a:rPr lang="he-IL" dirty="0"/>
              <a:t>כיצד </a:t>
            </a:r>
            <a:r>
              <a:rPr lang="he-IL" dirty="0" smtClean="0"/>
              <a:t>שני שחקנים משחקים הפעם? </a:t>
            </a:r>
          </a:p>
          <a:p>
            <a:pPr marL="819150" lvl="0" indent="-457200">
              <a:spcBef>
                <a:spcPts val="0"/>
              </a:spcBef>
              <a:buClr>
                <a:srgbClr val="00FFFF"/>
              </a:buClr>
              <a:buFontTx/>
              <a:buChar char="-"/>
            </a:pPr>
            <a:r>
              <a:rPr lang="he-IL" dirty="0" smtClean="0"/>
              <a:t>השחקן </a:t>
            </a:r>
            <a:r>
              <a:rPr lang="he-IL" dirty="0"/>
              <a:t>הראשון בוחר </a:t>
            </a:r>
            <a:r>
              <a:rPr lang="he-IL" dirty="0" smtClean="0"/>
              <a:t>באחת מארבע הקוביות </a:t>
            </a:r>
            <a:r>
              <a:rPr lang="he-IL" dirty="0">
                <a:solidFill>
                  <a:srgbClr val="00FFFF"/>
                </a:solidFill>
              </a:rPr>
              <a:t>כרצונו</a:t>
            </a:r>
            <a:r>
              <a:rPr lang="he-IL" dirty="0"/>
              <a:t>. </a:t>
            </a:r>
            <a:endParaRPr lang="he-IL" dirty="0" smtClean="0"/>
          </a:p>
          <a:p>
            <a:pPr marL="819150" lvl="0" indent="-457200">
              <a:spcBef>
                <a:spcPts val="0"/>
              </a:spcBef>
              <a:buClr>
                <a:srgbClr val="00FFFF"/>
              </a:buClr>
              <a:buFontTx/>
              <a:buChar char="-"/>
            </a:pPr>
            <a:r>
              <a:rPr lang="he-IL" dirty="0" smtClean="0"/>
              <a:t>השחקן </a:t>
            </a:r>
            <a:r>
              <a:rPr lang="he-IL" dirty="0"/>
              <a:t>השני יכול לבחור קובייה </a:t>
            </a:r>
            <a:r>
              <a:rPr lang="he-IL" dirty="0">
                <a:solidFill>
                  <a:srgbClr val="00FFFF"/>
                </a:solidFill>
              </a:rPr>
              <a:t>כרצונו</a:t>
            </a:r>
            <a:r>
              <a:rPr lang="he-IL" dirty="0"/>
              <a:t>,</a:t>
            </a:r>
            <a:r>
              <a:rPr lang="he-IL" dirty="0" smtClean="0"/>
              <a:t> </a:t>
            </a:r>
            <a:r>
              <a:rPr lang="he-IL" dirty="0"/>
              <a:t>מבין </a:t>
            </a:r>
            <a:r>
              <a:rPr lang="he-IL" dirty="0" smtClean="0"/>
              <a:t>שלוש הקוביות </a:t>
            </a:r>
            <a:r>
              <a:rPr lang="he-IL" dirty="0" smtClean="0">
                <a:solidFill>
                  <a:srgbClr val="00FFFF"/>
                </a:solidFill>
              </a:rPr>
              <a:t>שנותרו</a:t>
            </a:r>
            <a:r>
              <a:rPr lang="he-IL" dirty="0"/>
              <a:t>. </a:t>
            </a:r>
            <a:endParaRPr lang="he-IL" dirty="0" smtClean="0"/>
          </a:p>
          <a:p>
            <a:pPr marL="819150" lvl="0" indent="-457200">
              <a:spcBef>
                <a:spcPts val="0"/>
              </a:spcBef>
              <a:buClr>
                <a:srgbClr val="00FFFF"/>
              </a:buClr>
              <a:buFontTx/>
              <a:buChar char="-"/>
            </a:pPr>
            <a:r>
              <a:rPr lang="he-IL" dirty="0" smtClean="0"/>
              <a:t>בהמשך, </a:t>
            </a:r>
            <a:r>
              <a:rPr lang="he-IL" dirty="0"/>
              <a:t>כל אחד </a:t>
            </a:r>
            <a:r>
              <a:rPr lang="he-IL" dirty="0" smtClean="0"/>
              <a:t>מהשניים מטיל </a:t>
            </a:r>
            <a:r>
              <a:rPr lang="he-IL" dirty="0"/>
              <a:t>את הקובייה </a:t>
            </a:r>
            <a:r>
              <a:rPr lang="he-IL" dirty="0" smtClean="0"/>
              <a:t>שלו</a:t>
            </a:r>
            <a:r>
              <a:rPr lang="he-IL" dirty="0"/>
              <a:t>.</a:t>
            </a:r>
            <a:endParaRPr lang="he-IL" dirty="0" smtClean="0"/>
          </a:p>
          <a:p>
            <a:pPr marL="819150" lvl="0" indent="-457200">
              <a:spcBef>
                <a:spcPts val="0"/>
              </a:spcBef>
              <a:buClr>
                <a:srgbClr val="00FFFF"/>
              </a:buClr>
              <a:buFontTx/>
              <a:buChar char="-"/>
            </a:pPr>
            <a:r>
              <a:rPr lang="he-IL" spc="-100" dirty="0" smtClean="0">
                <a:solidFill>
                  <a:srgbClr val="00FFFF"/>
                </a:solidFill>
              </a:rPr>
              <a:t>מנצח</a:t>
            </a:r>
            <a:r>
              <a:rPr lang="he-IL" spc="-100" dirty="0" smtClean="0"/>
              <a:t> </a:t>
            </a:r>
            <a:r>
              <a:rPr lang="he-IL" spc="-100" dirty="0"/>
              <a:t>השחקן שעל הקובייה שלו </a:t>
            </a:r>
            <a:r>
              <a:rPr lang="he-IL" spc="-100" dirty="0" smtClean="0"/>
              <a:t>מופיע </a:t>
            </a:r>
            <a:r>
              <a:rPr lang="he-IL" spc="-100" dirty="0" smtClean="0">
                <a:solidFill>
                  <a:srgbClr val="00FFFF"/>
                </a:solidFill>
              </a:rPr>
              <a:t>המספר הגדול יותר</a:t>
            </a:r>
            <a:r>
              <a:rPr lang="he-IL" spc="-100" dirty="0" smtClean="0"/>
              <a:t>. </a:t>
            </a:r>
          </a:p>
          <a:p>
            <a:pPr marL="352425" lvl="0" indent="-352425">
              <a:spcBef>
                <a:spcPts val="300"/>
              </a:spcBef>
              <a:buClr>
                <a:schemeClr val="accent2">
                  <a:lumMod val="60000"/>
                  <a:lumOff val="40000"/>
                </a:schemeClr>
              </a:buClr>
              <a:buFont typeface="Arial" panose="020B0604020202020204" pitchFamily="34" charset="0"/>
              <a:buChar char="•"/>
            </a:pPr>
            <a:r>
              <a:rPr lang="he-IL" dirty="0" smtClean="0"/>
              <a:t>באיזו מארבע הקוביות כדאי לשחקן הראשון לבחור כדי </a:t>
            </a:r>
            <a:r>
              <a:rPr lang="he-IL" spc="-60" dirty="0" smtClean="0"/>
              <a:t>להגדיל א</a:t>
            </a:r>
            <a:r>
              <a:rPr lang="he-IL" spc="-50" dirty="0" smtClean="0"/>
              <a:t>ת סיכוייו לנצח?</a:t>
            </a:r>
            <a:r>
              <a:rPr lang="he-IL" dirty="0" smtClean="0"/>
              <a:t> </a:t>
            </a:r>
            <a:r>
              <a:rPr lang="he-IL" spc="-50" dirty="0" smtClean="0"/>
              <a:t>ובאיזו מהנותרות כדאי לשני לבחור?</a:t>
            </a:r>
            <a:endParaRPr lang="he-IL" spc="-50" dirty="0"/>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5"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11</a:t>
            </a:fld>
            <a:endParaRPr lang="en-US" dirty="0"/>
          </a:p>
        </p:txBody>
      </p:sp>
      <p:sp>
        <p:nvSpPr>
          <p:cNvPr id="8" name="TextBox 7"/>
          <p:cNvSpPr txBox="1"/>
          <p:nvPr/>
        </p:nvSpPr>
        <p:spPr>
          <a:xfrm>
            <a:off x="0" y="1514475"/>
            <a:ext cx="4343400" cy="523220"/>
          </a:xfrm>
          <a:prstGeom prst="rect">
            <a:avLst/>
          </a:prstGeom>
          <a:noFill/>
        </p:spPr>
        <p:txBody>
          <a:bodyPr wrap="square" rtlCol="1">
            <a:spAutoFit/>
          </a:bodyPr>
          <a:lstStyle/>
          <a:p>
            <a:pPr algn="r" rtl="1"/>
            <a:r>
              <a:rPr lang="he-IL" sz="2800" dirty="0">
                <a:solidFill>
                  <a:srgbClr val="00FFFF"/>
                </a:solidFill>
              </a:rPr>
              <a:t>קובייה ב</a:t>
            </a:r>
            <a:r>
              <a:rPr lang="he-IL" sz="2800" dirty="0" smtClean="0">
                <a:solidFill>
                  <a:srgbClr val="00FFFF"/>
                </a:solidFill>
              </a:rPr>
              <a:t>: </a:t>
            </a:r>
            <a:r>
              <a:rPr lang="pt-BR" sz="2800" dirty="0" smtClean="0"/>
              <a:t>3</a:t>
            </a:r>
            <a:r>
              <a:rPr lang="pt-BR" sz="2800" dirty="0"/>
              <a:t>, 3, 3, 3, 3, 3</a:t>
            </a:r>
            <a:endParaRPr lang="he-IL" sz="2800" dirty="0"/>
          </a:p>
        </p:txBody>
      </p:sp>
      <p:sp>
        <p:nvSpPr>
          <p:cNvPr id="9" name="TextBox 8"/>
          <p:cNvSpPr txBox="1"/>
          <p:nvPr/>
        </p:nvSpPr>
        <p:spPr>
          <a:xfrm>
            <a:off x="0" y="1991380"/>
            <a:ext cx="4343400" cy="523220"/>
          </a:xfrm>
          <a:prstGeom prst="rect">
            <a:avLst/>
          </a:prstGeom>
          <a:noFill/>
        </p:spPr>
        <p:txBody>
          <a:bodyPr wrap="square" rtlCol="1">
            <a:spAutoFit/>
          </a:bodyPr>
          <a:lstStyle/>
          <a:p>
            <a:pPr algn="r" rtl="1"/>
            <a:r>
              <a:rPr lang="he-IL" sz="2800" dirty="0">
                <a:solidFill>
                  <a:srgbClr val="00FFFF"/>
                </a:solidFill>
              </a:rPr>
              <a:t>קובייה </a:t>
            </a:r>
            <a:r>
              <a:rPr lang="he-IL" sz="2800" dirty="0" smtClean="0">
                <a:solidFill>
                  <a:srgbClr val="00FFFF"/>
                </a:solidFill>
              </a:rPr>
              <a:t>ד:</a:t>
            </a:r>
            <a:r>
              <a:rPr lang="he-IL" sz="2800" dirty="0" smtClean="0"/>
              <a:t> </a:t>
            </a:r>
            <a:r>
              <a:rPr lang="pt-BR" sz="2800" dirty="0"/>
              <a:t>5, 5, 5, 1, 1, 1</a:t>
            </a:r>
            <a:endParaRPr lang="he-IL" sz="2800" dirty="0"/>
          </a:p>
        </p:txBody>
      </p:sp>
      <p:sp>
        <p:nvSpPr>
          <p:cNvPr id="6" name="Footer Placeholder 5"/>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7" name="Slide Number Placeholder 6"/>
          <p:cNvSpPr>
            <a:spLocks noGrp="1"/>
          </p:cNvSpPr>
          <p:nvPr>
            <p:ph type="sldNum" sz="quarter" idx="12"/>
          </p:nvPr>
        </p:nvSpPr>
        <p:spPr/>
        <p:txBody>
          <a:bodyPr/>
          <a:lstStyle/>
          <a:p>
            <a:fld id="{A3D06FF1-B8B8-45F7-9460-24F1F7621815}" type="slidenum">
              <a:rPr lang="en-US" smtClean="0"/>
              <a:pPr/>
              <a:t>11</a:t>
            </a:fld>
            <a:endParaRPr lang="en-US"/>
          </a:p>
        </p:txBody>
      </p:sp>
    </p:spTree>
    <p:extLst>
      <p:ext uri="{BB962C8B-B14F-4D97-AF65-F5344CB8AC3E}">
        <p14:creationId xmlns:p14="http://schemas.microsoft.com/office/powerpoint/2010/main" val="39330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4" end="4"/>
                                            </p:txEl>
                                          </p:spTgt>
                                        </p:tgtEl>
                                        <p:attrNameLst>
                                          <p:attrName>style.opacity</p:attrName>
                                        </p:attrNameLst>
                                      </p:cBhvr>
                                      <p:to>
                                        <p:strVal val="0.5"/>
                                      </p:to>
                                    </p:set>
                                    <p:animEffect filter="image" prLst="opacity: 0.5">
                                      <p:cBhvr rctx="IE">
                                        <p:cTn id="37" dur="indefinite"/>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5" end="5"/>
                                            </p:txEl>
                                          </p:spTgt>
                                        </p:tgtEl>
                                        <p:attrNameLst>
                                          <p:attrName>style.opacity</p:attrName>
                                        </p:attrNameLst>
                                      </p:cBhvr>
                                      <p:to>
                                        <p:strVal val="0.5"/>
                                      </p:to>
                                    </p:set>
                                    <p:animEffect filter="image" prLst="opacity: 0.5">
                                      <p:cBhvr rctx="IE">
                                        <p:cTn id="44" dur="indefinite"/>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9" presetClass="emph" presetSubtype="0" nodeType="withEffect">
                                  <p:stCondLst>
                                    <p:cond delay="0"/>
                                  </p:stCondLst>
                                  <p:childTnLst>
                                    <p:set>
                                      <p:cBhvr rctx="PPT">
                                        <p:cTn id="50" dur="indefinite"/>
                                        <p:tgtEl>
                                          <p:spTgt spid="3">
                                            <p:txEl>
                                              <p:pRg st="6" end="6"/>
                                            </p:txEl>
                                          </p:spTgt>
                                        </p:tgtEl>
                                        <p:attrNameLst>
                                          <p:attrName>style.opacity</p:attrName>
                                        </p:attrNameLst>
                                      </p:cBhvr>
                                      <p:to>
                                        <p:strVal val="0.5"/>
                                      </p:to>
                                    </p:set>
                                    <p:animEffect filter="image" prLst="opacity: 0.5">
                                      <p:cBhvr rctx="IE">
                                        <p:cTn id="51" dur="indefinite"/>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par>
                                <p:cTn id="56" presetID="9" presetClass="emph" presetSubtype="0" nodeType="withEffect">
                                  <p:stCondLst>
                                    <p:cond delay="0"/>
                                  </p:stCondLst>
                                  <p:childTnLst>
                                    <p:set>
                                      <p:cBhvr rctx="PPT">
                                        <p:cTn id="57" dur="indefinite"/>
                                        <p:tgtEl>
                                          <p:spTgt spid="3">
                                            <p:txEl>
                                              <p:pRg st="7" end="7"/>
                                            </p:txEl>
                                          </p:spTgt>
                                        </p:tgtEl>
                                        <p:attrNameLst>
                                          <p:attrName>style.opacity</p:attrName>
                                        </p:attrNameLst>
                                      </p:cBhvr>
                                      <p:to>
                                        <p:strVal val="0.5"/>
                                      </p:to>
                                    </p:set>
                                    <p:animEffect filter="image" prLst="opacity: 0.5">
                                      <p:cBhvr rctx="IE">
                                        <p:cTn id="5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באיזו קובייה כדאי לבחור?</a:t>
            </a:r>
            <a:endParaRPr lang="en-US" dirty="0">
              <a:solidFill>
                <a:srgbClr val="00FFFF"/>
              </a:solidFill>
            </a:endParaRPr>
          </a:p>
        </p:txBody>
      </p:sp>
      <p:sp>
        <p:nvSpPr>
          <p:cNvPr id="3" name="Content Placeholder 2"/>
          <p:cNvSpPr>
            <a:spLocks noGrp="1"/>
          </p:cNvSpPr>
          <p:nvPr>
            <p:ph idx="1"/>
          </p:nvPr>
        </p:nvSpPr>
        <p:spPr>
          <a:xfrm>
            <a:off x="304800" y="990600"/>
            <a:ext cx="8460160" cy="5385420"/>
          </a:xfrm>
          <a:ln>
            <a:noFill/>
          </a:ln>
        </p:spPr>
        <p:txBody>
          <a:bodyPr/>
          <a:lstStyle/>
          <a:p>
            <a:pPr marL="0" lvl="0" indent="0">
              <a:buClr>
                <a:schemeClr val="accent5">
                  <a:lumMod val="90000"/>
                </a:schemeClr>
              </a:buClr>
              <a:buNone/>
            </a:pPr>
            <a:r>
              <a:rPr lang="he-IL" dirty="0"/>
              <a:t>כדי להשיב על </a:t>
            </a:r>
            <a:r>
              <a:rPr lang="he-IL" dirty="0" smtClean="0"/>
              <a:t>השאלות האלו, </a:t>
            </a:r>
            <a:r>
              <a:rPr lang="he-IL" dirty="0"/>
              <a:t>נשווה </a:t>
            </a:r>
            <a:r>
              <a:rPr lang="he-IL" dirty="0" smtClean="0"/>
              <a:t>את הקוביות בזוגות</a:t>
            </a:r>
            <a:r>
              <a:rPr lang="he-IL" dirty="0"/>
              <a:t>.  </a:t>
            </a:r>
          </a:p>
          <a:p>
            <a:pPr>
              <a:buClr>
                <a:schemeClr val="accent5">
                  <a:lumMod val="90000"/>
                </a:schemeClr>
              </a:buClr>
            </a:pPr>
            <a:r>
              <a:rPr lang="he-IL" dirty="0" smtClean="0"/>
              <a:t>המספרים על הקוביות הם, כאמור:</a:t>
            </a:r>
            <a:endParaRPr lang="he-IL" dirty="0"/>
          </a:p>
          <a:p>
            <a:pPr marL="361950" indent="0">
              <a:spcBef>
                <a:spcPts val="0"/>
              </a:spcBef>
              <a:buClr>
                <a:schemeClr val="accent2">
                  <a:lumMod val="60000"/>
                  <a:lumOff val="40000"/>
                </a:schemeClr>
              </a:buClr>
              <a:buNone/>
            </a:pPr>
            <a:r>
              <a:rPr lang="he-IL" dirty="0">
                <a:solidFill>
                  <a:schemeClr val="accent2">
                    <a:lumMod val="60000"/>
                    <a:lumOff val="40000"/>
                  </a:schemeClr>
                </a:solidFill>
              </a:rPr>
              <a:t>קובייה א:</a:t>
            </a:r>
            <a:r>
              <a:rPr lang="he-IL" dirty="0" smtClean="0"/>
              <a:t> </a:t>
            </a:r>
            <a:r>
              <a:rPr lang="pt-BR" dirty="0" smtClean="0"/>
              <a:t>0</a:t>
            </a:r>
            <a:r>
              <a:rPr lang="pt-BR" dirty="0"/>
              <a:t>, 0</a:t>
            </a:r>
            <a:r>
              <a:rPr lang="he-IL" dirty="0"/>
              <a:t>     </a:t>
            </a:r>
            <a:r>
              <a:rPr lang="he-IL" dirty="0" smtClean="0"/>
              <a:t>                 </a:t>
            </a:r>
            <a:r>
              <a:rPr lang="he-IL" dirty="0">
                <a:solidFill>
                  <a:srgbClr val="00B0F0"/>
                </a:solidFill>
              </a:rPr>
              <a:t>קובייה ב:</a:t>
            </a:r>
            <a:r>
              <a:rPr lang="pt-BR" dirty="0"/>
              <a:t>3, 3, 3, 3, 3, 3 </a:t>
            </a:r>
            <a:endParaRPr lang="he-IL" dirty="0"/>
          </a:p>
          <a:p>
            <a:pPr marL="361950" indent="0">
              <a:spcBef>
                <a:spcPts val="0"/>
              </a:spcBef>
              <a:buClr>
                <a:schemeClr val="accent2">
                  <a:lumMod val="60000"/>
                  <a:lumOff val="40000"/>
                </a:schemeClr>
              </a:buClr>
              <a:buNone/>
            </a:pPr>
            <a:r>
              <a:rPr lang="he-IL" dirty="0">
                <a:solidFill>
                  <a:srgbClr val="00FFFF"/>
                </a:solidFill>
              </a:rPr>
              <a:t>קובייה ג:</a:t>
            </a:r>
            <a:r>
              <a:rPr lang="pt-BR" dirty="0"/>
              <a:t>6, 6, 2, 2, 2, 2 </a:t>
            </a:r>
            <a:r>
              <a:rPr lang="he-IL" dirty="0"/>
              <a:t>      </a:t>
            </a:r>
            <a:r>
              <a:rPr lang="he-IL" dirty="0">
                <a:solidFill>
                  <a:srgbClr val="92D050"/>
                </a:solidFill>
              </a:rPr>
              <a:t>קובייה ד:</a:t>
            </a:r>
            <a:r>
              <a:rPr lang="he-IL" dirty="0"/>
              <a:t> </a:t>
            </a:r>
            <a:r>
              <a:rPr lang="pt-BR" dirty="0"/>
              <a:t>5, 5, 5, 1, 1, 1</a:t>
            </a:r>
          </a:p>
          <a:p>
            <a:r>
              <a:rPr lang="he-IL" dirty="0" smtClean="0"/>
              <a:t>תחילה נשווה את קובייה </a:t>
            </a:r>
            <a:r>
              <a:rPr lang="he-IL" dirty="0" smtClean="0">
                <a:solidFill>
                  <a:schemeClr val="accent2">
                    <a:lumMod val="60000"/>
                    <a:lumOff val="40000"/>
                  </a:schemeClr>
                </a:solidFill>
              </a:rPr>
              <a:t>א</a:t>
            </a:r>
            <a:r>
              <a:rPr lang="he-IL" dirty="0" smtClean="0"/>
              <a:t> מול קובייה </a:t>
            </a:r>
            <a:r>
              <a:rPr lang="he-IL" dirty="0" smtClean="0">
                <a:solidFill>
                  <a:srgbClr val="00B0F0"/>
                </a:solidFill>
              </a:rPr>
              <a:t>ב</a:t>
            </a:r>
            <a:r>
              <a:rPr lang="he-IL" dirty="0" smtClean="0"/>
              <a:t>: </a:t>
            </a:r>
          </a:p>
          <a:p>
            <a:pPr marL="358775" indent="0">
              <a:buNone/>
            </a:pPr>
            <a:r>
              <a:rPr lang="he-IL" dirty="0" smtClean="0"/>
              <a:t>קובייה </a:t>
            </a:r>
            <a:r>
              <a:rPr lang="he-IL" dirty="0" smtClean="0">
                <a:solidFill>
                  <a:schemeClr val="accent2">
                    <a:lumMod val="60000"/>
                    <a:lumOff val="40000"/>
                  </a:schemeClr>
                </a:solidFill>
              </a:rPr>
              <a:t>א</a:t>
            </a:r>
            <a:r>
              <a:rPr lang="he-IL" dirty="0" smtClean="0">
                <a:solidFill>
                  <a:srgbClr val="00B0F0"/>
                </a:solidFill>
              </a:rPr>
              <a:t> </a:t>
            </a:r>
            <a:r>
              <a:rPr lang="he-IL" dirty="0" smtClean="0"/>
              <a:t>מנצחת את קובייה </a:t>
            </a:r>
            <a:r>
              <a:rPr lang="he-IL" dirty="0" smtClean="0">
                <a:solidFill>
                  <a:srgbClr val="00B0F0"/>
                </a:solidFill>
              </a:rPr>
              <a:t>ב</a:t>
            </a:r>
            <a:r>
              <a:rPr lang="he-IL" dirty="0" smtClean="0">
                <a:solidFill>
                  <a:schemeClr val="accent2">
                    <a:lumMod val="60000"/>
                    <a:lumOff val="40000"/>
                  </a:schemeClr>
                </a:solidFill>
              </a:rPr>
              <a:t> </a:t>
            </a:r>
            <a:r>
              <a:rPr lang="he-IL" dirty="0" smtClean="0"/>
              <a:t>ב-</a:t>
            </a:r>
            <a:r>
              <a:rPr lang="he-IL" dirty="0" smtClean="0">
                <a:solidFill>
                  <a:srgbClr val="FFC000"/>
                </a:solidFill>
              </a:rPr>
              <a:t>4</a:t>
            </a:r>
            <a:r>
              <a:rPr lang="he-IL" dirty="0" smtClean="0"/>
              <a:t> מקרים מהשישה, בהם היא נופלת על 4</a:t>
            </a:r>
            <a:r>
              <a:rPr lang="he-IL" dirty="0" smtClean="0">
                <a:solidFill>
                  <a:srgbClr val="FFC000"/>
                </a:solidFill>
              </a:rPr>
              <a:t> </a:t>
            </a:r>
          </a:p>
          <a:p>
            <a:pPr marL="358775" indent="0">
              <a:buNone/>
            </a:pPr>
            <a:r>
              <a:rPr lang="he-IL" dirty="0" smtClean="0"/>
              <a:t>ומפסידה בשניים מהמקרים בהם היא נופלת על 0, כלומר</a:t>
            </a:r>
          </a:p>
          <a:p>
            <a:pPr marL="358775" indent="0">
              <a:spcBef>
                <a:spcPts val="0"/>
              </a:spcBef>
              <a:buNone/>
            </a:pPr>
            <a:r>
              <a:rPr lang="he-IL" dirty="0" smtClean="0"/>
              <a:t>קובייה</a:t>
            </a:r>
            <a:r>
              <a:rPr lang="he-IL" dirty="0" smtClean="0">
                <a:solidFill>
                  <a:srgbClr val="00B0F0"/>
                </a:solidFill>
              </a:rPr>
              <a:t> ב</a:t>
            </a:r>
            <a:r>
              <a:rPr lang="he-IL" dirty="0" smtClean="0">
                <a:solidFill>
                  <a:schemeClr val="accent2">
                    <a:lumMod val="60000"/>
                    <a:lumOff val="40000"/>
                  </a:schemeClr>
                </a:solidFill>
              </a:rPr>
              <a:t> </a:t>
            </a:r>
            <a:r>
              <a:rPr lang="he-IL" dirty="0" smtClean="0"/>
              <a:t>מנצחת את </a:t>
            </a:r>
            <a:r>
              <a:rPr lang="he-IL" dirty="0" smtClean="0">
                <a:solidFill>
                  <a:schemeClr val="accent2">
                    <a:lumMod val="60000"/>
                    <a:lumOff val="40000"/>
                  </a:schemeClr>
                </a:solidFill>
              </a:rPr>
              <a:t>א</a:t>
            </a:r>
            <a:r>
              <a:rPr lang="he-IL" dirty="0" smtClean="0"/>
              <a:t> ב-</a:t>
            </a:r>
            <a:r>
              <a:rPr lang="he-IL" dirty="0" smtClean="0">
                <a:solidFill>
                  <a:srgbClr val="FFC000"/>
                </a:solidFill>
              </a:rPr>
              <a:t>2 </a:t>
            </a:r>
            <a:r>
              <a:rPr lang="he-IL" dirty="0" smtClean="0"/>
              <a:t>מקרים מהשישה. </a:t>
            </a:r>
          </a:p>
          <a:p>
            <a:pPr marL="358775" indent="0">
              <a:spcBef>
                <a:spcPts val="600"/>
              </a:spcBef>
              <a:buNone/>
            </a:pPr>
            <a:r>
              <a:rPr lang="he-IL" dirty="0" smtClean="0"/>
              <a:t>במצב כזה אומרים שקובייה </a:t>
            </a:r>
            <a:r>
              <a:rPr lang="he-IL" dirty="0" smtClean="0">
                <a:solidFill>
                  <a:schemeClr val="accent2">
                    <a:lumMod val="60000"/>
                    <a:lumOff val="40000"/>
                  </a:schemeClr>
                </a:solidFill>
              </a:rPr>
              <a:t>א</a:t>
            </a:r>
            <a:r>
              <a:rPr lang="he-IL" dirty="0" smtClean="0"/>
              <a:t> </a:t>
            </a:r>
            <a:r>
              <a:rPr lang="he-IL" dirty="0">
                <a:solidFill>
                  <a:srgbClr val="FFC000"/>
                </a:solidFill>
              </a:rPr>
              <a:t>חזקה </a:t>
            </a:r>
            <a:r>
              <a:rPr lang="he-IL" dirty="0" smtClean="0">
                <a:solidFill>
                  <a:srgbClr val="FFC000"/>
                </a:solidFill>
              </a:rPr>
              <a:t>(</a:t>
            </a:r>
            <a:r>
              <a:rPr lang="he-IL" dirty="0" smtClean="0"/>
              <a:t>פי שניים</a:t>
            </a:r>
            <a:r>
              <a:rPr lang="he-IL" dirty="0" smtClean="0">
                <a:solidFill>
                  <a:srgbClr val="FFC000"/>
                </a:solidFill>
              </a:rPr>
              <a:t>) </a:t>
            </a:r>
            <a:r>
              <a:rPr lang="he-IL" dirty="0" smtClean="0"/>
              <a:t>מקובייה </a:t>
            </a:r>
            <a:r>
              <a:rPr lang="he-IL" dirty="0" smtClean="0">
                <a:solidFill>
                  <a:srgbClr val="00B0F0"/>
                </a:solidFill>
              </a:rPr>
              <a:t>ב</a:t>
            </a:r>
            <a:r>
              <a:rPr lang="he-IL" dirty="0" smtClean="0"/>
              <a:t>.</a:t>
            </a: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10" name="Oval Callout 9"/>
          <p:cNvSpPr/>
          <p:nvPr/>
        </p:nvSpPr>
        <p:spPr bwMode="auto">
          <a:xfrm>
            <a:off x="4648199" y="1926813"/>
            <a:ext cx="2514601" cy="576000"/>
          </a:xfrm>
          <a:prstGeom prst="wedgeEllipseCallout">
            <a:avLst>
              <a:gd name="adj1" fmla="val -40952"/>
              <a:gd name="adj2" fmla="val 137457"/>
            </a:avLst>
          </a:prstGeom>
          <a:noFill/>
          <a:ln w="12700"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rgbClr val="7030A0"/>
              </a:solidFill>
              <a:effectLst/>
              <a:latin typeface="Times New Roman" pitchFamily="18" charset="0"/>
              <a:cs typeface="Arial" pitchFamily="34" charset="0"/>
            </a:endParaRPr>
          </a:p>
        </p:txBody>
      </p:sp>
      <p:sp>
        <p:nvSpPr>
          <p:cNvPr id="11" name="Oval Callout 10"/>
          <p:cNvSpPr/>
          <p:nvPr/>
        </p:nvSpPr>
        <p:spPr bwMode="auto">
          <a:xfrm>
            <a:off x="491052" y="1911925"/>
            <a:ext cx="2514600" cy="576000"/>
          </a:xfrm>
          <a:prstGeom prst="wedgeEllipseCallout">
            <a:avLst>
              <a:gd name="adj1" fmla="val 43179"/>
              <a:gd name="adj2" fmla="val 145167"/>
            </a:avLst>
          </a:prstGeom>
          <a:noFill/>
          <a:ln w="12700" cap="flat" cmpd="sng" algn="ctr">
            <a:solidFill>
              <a:srgbClr val="00B0F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accent2">
                  <a:lumMod val="60000"/>
                  <a:lumOff val="40000"/>
                </a:schemeClr>
              </a:solidFill>
              <a:effectLst/>
              <a:latin typeface="Times New Roman" pitchFamily="18" charset="0"/>
              <a:cs typeface="Arial" pitchFamily="34" charset="0"/>
            </a:endParaRPr>
          </a:p>
        </p:txBody>
      </p:sp>
      <p:sp>
        <p:nvSpPr>
          <p:cNvPr id="12" name="Rectangle 11"/>
          <p:cNvSpPr/>
          <p:nvPr/>
        </p:nvSpPr>
        <p:spPr>
          <a:xfrm>
            <a:off x="4724400" y="1926815"/>
            <a:ext cx="1781257" cy="523220"/>
          </a:xfrm>
          <a:prstGeom prst="rect">
            <a:avLst/>
          </a:prstGeom>
        </p:spPr>
        <p:txBody>
          <a:bodyPr wrap="none">
            <a:spAutoFit/>
          </a:bodyPr>
          <a:lstStyle/>
          <a:p>
            <a:r>
              <a:rPr lang="pt-BR" sz="2800" kern="0" dirty="0">
                <a:solidFill>
                  <a:srgbClr val="F8F8F8"/>
                </a:solidFill>
                <a:latin typeface="Arial" pitchFamily="34" charset="0"/>
                <a:cs typeface="Arial" pitchFamily="34" charset="0"/>
              </a:rPr>
              <a:t>4, 4, 4, 4, </a:t>
            </a:r>
            <a:endParaRPr lang="he-IL" dirty="0"/>
          </a:p>
        </p:txBody>
      </p:sp>
      <p:sp>
        <p:nvSpPr>
          <p:cNvPr id="8"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12</a:t>
            </a:fld>
            <a:endParaRPr lang="en-US"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12</a:t>
            </a:fld>
            <a:endParaRPr lang="en-US"/>
          </a:p>
        </p:txBody>
      </p:sp>
    </p:spTree>
    <p:extLst>
      <p:ext uri="{BB962C8B-B14F-4D97-AF65-F5344CB8AC3E}">
        <p14:creationId xmlns:p14="http://schemas.microsoft.com/office/powerpoint/2010/main" val="28966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0"/>
                                  </p:iterate>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9" presetClass="emph" presetSubtype="0" nodeType="withEffect">
                                  <p:stCondLst>
                                    <p:cond delay="0"/>
                                  </p:stCondLst>
                                  <p:childTnLst>
                                    <p:set>
                                      <p:cBhvr rctx="PPT">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6" presetClass="emph" presetSubtype="0" fill="hold" grpId="2" nodeType="withEffect">
                                  <p:stCondLst>
                                    <p:cond delay="0"/>
                                  </p:stCondLst>
                                  <p:childTnLst>
                                    <p:set>
                                      <p:cBhvr override="childStyle">
                                        <p:cTn id="35" dur="2000" fill="hold"/>
                                        <p:tgtEl>
                                          <p:spTgt spid="12"/>
                                        </p:tgtEl>
                                        <p:attrNameLst>
                                          <p:attrName>style.color</p:attrName>
                                        </p:attrNameLst>
                                      </p:cBhvr>
                                      <p:to>
                                        <p:clrVal>
                                          <a:schemeClr val="accent2"/>
                                        </p:clrVal>
                                      </p:to>
                                    </p:set>
                                    <p:set>
                                      <p:cBhvr>
                                        <p:cTn id="36" dur="2000" fill="hold"/>
                                        <p:tgtEl>
                                          <p:spTgt spid="12"/>
                                        </p:tgtEl>
                                        <p:attrNameLst>
                                          <p:attrName>fillcolor</p:attrName>
                                        </p:attrNameLst>
                                      </p:cBhvr>
                                      <p:to>
                                        <p:clrVal>
                                          <a:schemeClr val="accent2"/>
                                        </p:clrVal>
                                      </p:to>
                                    </p:set>
                                    <p:set>
                                      <p:cBhvr>
                                        <p:cTn id="37" dur="2000" fill="hold"/>
                                        <p:tgtEl>
                                          <p:spTgt spid="12"/>
                                        </p:tgtEl>
                                        <p:attrNameLst>
                                          <p:attrName>fill.type</p:attrName>
                                        </p:attrNameLst>
                                      </p:cBhvr>
                                      <p:to>
                                        <p:strVal val="solid"/>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38" presetID="9" presetClass="emph" presetSubtype="0" nodeType="withEffect">
                                  <p:stCondLst>
                                    <p:cond delay="0"/>
                                  </p:stCondLst>
                                  <p:childTnLst>
                                    <p:set>
                                      <p:cBhvr rctx="PPT">
                                        <p:cTn id="39" dur="indefinite"/>
                                        <p:tgtEl>
                                          <p:spTgt spid="3">
                                            <p:txEl>
                                              <p:pRg st="1" end="1"/>
                                            </p:txEl>
                                          </p:spTgt>
                                        </p:tgtEl>
                                        <p:attrNameLst>
                                          <p:attrName>style.opacity</p:attrName>
                                        </p:attrNameLst>
                                      </p:cBhvr>
                                      <p:to>
                                        <p:strVal val="0.5"/>
                                      </p:to>
                                    </p:set>
                                    <p:animEffect filter="image" prLst="opacity: 0.5">
                                      <p:cBhvr rctx="IE">
                                        <p:cTn id="40" dur="indefinite"/>
                                        <p:tgtEl>
                                          <p:spTgt spid="3">
                                            <p:txEl>
                                              <p:pRg st="1" end="1"/>
                                            </p:txEl>
                                          </p:spTgt>
                                        </p:tgtEl>
                                      </p:cBhvr>
                                    </p:animEffect>
                                  </p:childTnLst>
                                </p:cTn>
                              </p:par>
                              <p:par>
                                <p:cTn id="41" presetID="9" presetClass="emph" presetSubtype="0" nodeType="withEffect">
                                  <p:stCondLst>
                                    <p:cond delay="0"/>
                                  </p:stCondLst>
                                  <p:childTnLst>
                                    <p:set>
                                      <p:cBhvr rctx="PPT">
                                        <p:cTn id="42" dur="indefinite"/>
                                        <p:tgtEl>
                                          <p:spTgt spid="3">
                                            <p:txEl>
                                              <p:pRg st="4" end="4"/>
                                            </p:txEl>
                                          </p:spTgt>
                                        </p:tgtEl>
                                        <p:attrNameLst>
                                          <p:attrName>style.opacity</p:attrName>
                                        </p:attrNameLst>
                                      </p:cBhvr>
                                      <p:to>
                                        <p:strVal val="0.5"/>
                                      </p:to>
                                    </p:set>
                                    <p:animEffect filter="image" prLst="opacity: 0.5">
                                      <p:cBhvr rctx="IE">
                                        <p:cTn id="43" dur="indefinite"/>
                                        <p:tgtEl>
                                          <p:spTgt spid="3">
                                            <p:txEl>
                                              <p:pRg st="4" end="4"/>
                                            </p:txEl>
                                          </p:spTgt>
                                        </p:tgtEl>
                                      </p:cBhvr>
                                    </p:animEffec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par>
                                <p:cTn id="58" presetID="9" presetClass="emph" presetSubtype="0" nodeType="withEffect">
                                  <p:stCondLst>
                                    <p:cond delay="0"/>
                                  </p:stCondLst>
                                  <p:iterate type="lt">
                                    <p:tmAbs val="0"/>
                                  </p:iterate>
                                  <p:childTnLst>
                                    <p:set>
                                      <p:cBhvr rctx="PPT">
                                        <p:cTn id="59" dur="indefinite"/>
                                        <p:tgtEl>
                                          <p:spTgt spid="3">
                                            <p:txEl>
                                              <p:pRg st="2" end="2"/>
                                            </p:txEl>
                                          </p:spTgt>
                                        </p:tgtEl>
                                        <p:attrNameLst>
                                          <p:attrName>style.opacity</p:attrName>
                                        </p:attrNameLst>
                                      </p:cBhvr>
                                      <p:to>
                                        <p:strVal val="0.5"/>
                                      </p:to>
                                    </p:set>
                                    <p:animEffect filter="image" prLst="opacity: 0.5">
                                      <p:cBhvr rctx="IE">
                                        <p:cTn id="60" dur="indefinite"/>
                                        <p:tgtEl>
                                          <p:spTgt spid="3">
                                            <p:txEl>
                                              <p:pRg st="2" end="2"/>
                                            </p:txEl>
                                          </p:spTgt>
                                        </p:tgtEl>
                                      </p:cBhvr>
                                    </p:animEffect>
                                  </p:childTnLst>
                                </p:cTn>
                              </p:par>
                              <p:par>
                                <p:cTn id="61" presetID="9" presetClass="emph" presetSubtype="0" grpId="3" nodeType="withEffect">
                                  <p:stCondLst>
                                    <p:cond delay="0"/>
                                  </p:stCondLst>
                                  <p:childTnLst>
                                    <p:set>
                                      <p:cBhvr rctx="PPT">
                                        <p:cTn id="62" dur="indefinite"/>
                                        <p:tgtEl>
                                          <p:spTgt spid="12"/>
                                        </p:tgtEl>
                                        <p:attrNameLst>
                                          <p:attrName>style.opacity</p:attrName>
                                        </p:attrNameLst>
                                      </p:cBhvr>
                                      <p:to>
                                        <p:strVal val="0.5"/>
                                      </p:to>
                                    </p:set>
                                    <p:animEffect filter="image" prLst="opacity: 0.5">
                                      <p:cBhvr rctx="IE">
                                        <p:cTn id="63" dur="indefinite"/>
                                        <p:tgtEl>
                                          <p:spTgt spid="12"/>
                                        </p:tgtEl>
                                      </p:cBhvr>
                                    </p:animEffect>
                                  </p:childTnLst>
                                </p:cTn>
                              </p:par>
                              <p:par>
                                <p:cTn id="64" presetID="9" presetClass="emph" presetSubtype="0" nodeType="withEffect">
                                  <p:stCondLst>
                                    <p:cond delay="0"/>
                                  </p:stCondLst>
                                  <p:childTnLst>
                                    <p:set>
                                      <p:cBhvr rctx="PPT">
                                        <p:cTn id="65" dur="indefinite"/>
                                        <p:tgtEl>
                                          <p:spTgt spid="3">
                                            <p:txEl>
                                              <p:pRg st="5" end="5"/>
                                            </p:txEl>
                                          </p:spTgt>
                                        </p:tgtEl>
                                        <p:attrNameLst>
                                          <p:attrName>style.opacity</p:attrName>
                                        </p:attrNameLst>
                                      </p:cBhvr>
                                      <p:to>
                                        <p:strVal val="0.5"/>
                                      </p:to>
                                    </p:set>
                                    <p:animEffect filter="image" prLst="opacity: 0.5">
                                      <p:cBhvr rctx="IE">
                                        <p:cTn id="66" dur="indefinite"/>
                                        <p:tgtEl>
                                          <p:spTgt spid="3">
                                            <p:txEl>
                                              <p:pRg st="5" end="5"/>
                                            </p:txEl>
                                          </p:spTgt>
                                        </p:tgtEl>
                                      </p:cBhvr>
                                    </p:animEffect>
                                  </p:childTnLst>
                                </p:cTn>
                              </p:par>
                              <p:par>
                                <p:cTn id="67" presetID="9" presetClass="emph" presetSubtype="0" nodeType="withEffect">
                                  <p:stCondLst>
                                    <p:cond delay="0"/>
                                  </p:stCondLst>
                                  <p:childTnLst>
                                    <p:set>
                                      <p:cBhvr rctx="PPT">
                                        <p:cTn id="68" dur="indefinite"/>
                                        <p:tgtEl>
                                          <p:spTgt spid="3">
                                            <p:txEl>
                                              <p:pRg st="6" end="6"/>
                                            </p:txEl>
                                          </p:spTgt>
                                        </p:tgtEl>
                                        <p:attrNameLst>
                                          <p:attrName>style.opacity</p:attrName>
                                        </p:attrNameLst>
                                      </p:cBhvr>
                                      <p:to>
                                        <p:strVal val="0.5"/>
                                      </p:to>
                                    </p:set>
                                    <p:animEffect filter="image" prLst="opacity: 0.5">
                                      <p:cBhvr rctx="IE">
                                        <p:cTn id="69" dur="indefinite"/>
                                        <p:tgtEl>
                                          <p:spTgt spid="3">
                                            <p:txEl>
                                              <p:pRg st="6" end="6"/>
                                            </p:txEl>
                                          </p:spTgt>
                                        </p:tgtEl>
                                      </p:cBhvr>
                                    </p:animEffect>
                                  </p:childTnLst>
                                </p:cTn>
                              </p:par>
                              <p:par>
                                <p:cTn id="70" presetID="9" presetClass="emph" presetSubtype="0" nodeType="withEffect">
                                  <p:stCondLst>
                                    <p:cond delay="0"/>
                                  </p:stCondLst>
                                  <p:childTnLst>
                                    <p:set>
                                      <p:cBhvr rctx="PPT">
                                        <p:cTn id="71" dur="indefinite"/>
                                        <p:tgtEl>
                                          <p:spTgt spid="3">
                                            <p:txEl>
                                              <p:pRg st="7" end="7"/>
                                            </p:txEl>
                                          </p:spTgt>
                                        </p:tgtEl>
                                        <p:attrNameLst>
                                          <p:attrName>style.opacity</p:attrName>
                                        </p:attrNameLst>
                                      </p:cBhvr>
                                      <p:to>
                                        <p:strVal val="0.5"/>
                                      </p:to>
                                    </p:set>
                                    <p:animEffect filter="image" prLst="opacity: 0.5">
                                      <p:cBhvr rctx="IE">
                                        <p:cTn id="72"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0" grpId="0" animBg="1"/>
      <p:bldP spid="10" grpId="1" animBg="1"/>
      <p:bldP spid="11" grpId="0" animBg="1"/>
      <p:bldP spid="11" grpId="1" animBg="1"/>
      <p:bldP spid="12" grpId="1"/>
      <p:bldP spid="12" grpId="2"/>
      <p:bldP spid="12"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באיזו קובייה כדאי לבחור?</a:t>
            </a:r>
            <a:endParaRPr lang="en-US" dirty="0">
              <a:solidFill>
                <a:srgbClr val="00FFFF"/>
              </a:solidFill>
            </a:endParaRPr>
          </a:p>
        </p:txBody>
      </p:sp>
      <p:sp>
        <p:nvSpPr>
          <p:cNvPr id="3" name="Content Placeholder 2"/>
          <p:cNvSpPr>
            <a:spLocks noGrp="1"/>
          </p:cNvSpPr>
          <p:nvPr>
            <p:ph idx="1"/>
          </p:nvPr>
        </p:nvSpPr>
        <p:spPr>
          <a:xfrm>
            <a:off x="304800" y="990600"/>
            <a:ext cx="8460160" cy="5385420"/>
          </a:xfrm>
          <a:ln>
            <a:noFill/>
          </a:ln>
        </p:spPr>
        <p:txBody>
          <a:bodyPr/>
          <a:lstStyle/>
          <a:p>
            <a:pPr>
              <a:buClr>
                <a:schemeClr val="accent5">
                  <a:lumMod val="90000"/>
                </a:schemeClr>
              </a:buClr>
            </a:pPr>
            <a:r>
              <a:rPr lang="he-IL" spc="-50" dirty="0" smtClean="0"/>
              <a:t>אחרי השוואת </a:t>
            </a:r>
            <a:r>
              <a:rPr lang="he-IL" kern="1200" dirty="0">
                <a:solidFill>
                  <a:srgbClr val="00FFFF"/>
                </a:solidFill>
                <a:latin typeface="+mn-lt"/>
                <a:cs typeface="+mn-cs"/>
              </a:rPr>
              <a:t>א</a:t>
            </a:r>
            <a:r>
              <a:rPr lang="he-IL" spc="-50" dirty="0" smtClean="0"/>
              <a:t> עם </a:t>
            </a:r>
            <a:r>
              <a:rPr lang="he-IL" dirty="0">
                <a:solidFill>
                  <a:schemeClr val="accent2">
                    <a:lumMod val="60000"/>
                    <a:lumOff val="40000"/>
                  </a:schemeClr>
                </a:solidFill>
              </a:rPr>
              <a:t>ב</a:t>
            </a:r>
            <a:r>
              <a:rPr lang="he-IL" spc="-50" dirty="0" smtClean="0"/>
              <a:t>, נמשיך 'בשרשרת' ונשווה את </a:t>
            </a:r>
            <a:r>
              <a:rPr lang="he-IL" spc="-50" dirty="0" smtClean="0">
                <a:solidFill>
                  <a:schemeClr val="accent2">
                    <a:lumMod val="60000"/>
                    <a:lumOff val="40000"/>
                  </a:schemeClr>
                </a:solidFill>
              </a:rPr>
              <a:t>ב</a:t>
            </a:r>
            <a:r>
              <a:rPr lang="he-IL" spc="-50" dirty="0" smtClean="0"/>
              <a:t> עם </a:t>
            </a:r>
            <a:r>
              <a:rPr lang="he-IL" spc="-50" dirty="0" smtClean="0">
                <a:solidFill>
                  <a:srgbClr val="00B0F0"/>
                </a:solidFill>
              </a:rPr>
              <a:t>ג </a:t>
            </a:r>
            <a:r>
              <a:rPr lang="he-IL" dirty="0" smtClean="0"/>
              <a:t>				                </a:t>
            </a:r>
            <a:r>
              <a:rPr lang="he-IL" dirty="0" smtClean="0">
                <a:solidFill>
                  <a:schemeClr val="accent2">
                    <a:lumMod val="60000"/>
                    <a:lumOff val="40000"/>
                  </a:schemeClr>
                </a:solidFill>
              </a:rPr>
              <a:t>קובייה ב:</a:t>
            </a:r>
            <a:r>
              <a:rPr lang="pt-BR" dirty="0" smtClean="0"/>
              <a:t>3, 3, 3, 3, 3, 3 </a:t>
            </a:r>
            <a:endParaRPr lang="he-IL" dirty="0" smtClean="0"/>
          </a:p>
          <a:p>
            <a:pPr marL="361950" indent="0">
              <a:buClr>
                <a:schemeClr val="accent2">
                  <a:lumMod val="60000"/>
                  <a:lumOff val="40000"/>
                </a:schemeClr>
              </a:buClr>
              <a:buNone/>
            </a:pPr>
            <a:r>
              <a:rPr lang="he-IL" dirty="0" smtClean="0">
                <a:solidFill>
                  <a:srgbClr val="00B0F0"/>
                </a:solidFill>
              </a:rPr>
              <a:t>קובייה </a:t>
            </a:r>
            <a:r>
              <a:rPr lang="he-IL" dirty="0">
                <a:solidFill>
                  <a:srgbClr val="00B0F0"/>
                </a:solidFill>
              </a:rPr>
              <a:t>ג</a:t>
            </a:r>
            <a:r>
              <a:rPr lang="he-IL" dirty="0" smtClean="0">
                <a:solidFill>
                  <a:srgbClr val="00B0F0"/>
                </a:solidFill>
              </a:rPr>
              <a:t>:</a:t>
            </a:r>
            <a:r>
              <a:rPr lang="he-IL" dirty="0" smtClean="0"/>
              <a:t> </a:t>
            </a:r>
            <a:r>
              <a:rPr lang="pt-BR" dirty="0" smtClean="0"/>
              <a:t>6</a:t>
            </a:r>
            <a:r>
              <a:rPr lang="pt-BR" dirty="0"/>
              <a:t>, 6, 2, 2, 2, </a:t>
            </a:r>
            <a:r>
              <a:rPr lang="pt-BR" dirty="0" smtClean="0"/>
              <a:t>2</a:t>
            </a:r>
            <a:endParaRPr lang="he-IL" dirty="0" smtClean="0"/>
          </a:p>
          <a:p>
            <a:pPr marL="360363" indent="-360363"/>
            <a:r>
              <a:rPr lang="he-IL" dirty="0"/>
              <a:t>קובייה </a:t>
            </a:r>
            <a:r>
              <a:rPr lang="he-IL" dirty="0">
                <a:solidFill>
                  <a:schemeClr val="accent2">
                    <a:lumMod val="60000"/>
                    <a:lumOff val="40000"/>
                  </a:schemeClr>
                </a:solidFill>
              </a:rPr>
              <a:t>ב</a:t>
            </a:r>
            <a:r>
              <a:rPr lang="he-IL" dirty="0"/>
              <a:t> מנצחת בכל פעם שקובייה </a:t>
            </a:r>
            <a:r>
              <a:rPr lang="he-IL" dirty="0">
                <a:solidFill>
                  <a:srgbClr val="00B0F0"/>
                </a:solidFill>
              </a:rPr>
              <a:t>ג</a:t>
            </a:r>
            <a:r>
              <a:rPr lang="he-IL" dirty="0"/>
              <a:t> נופלת על  2 (</a:t>
            </a:r>
            <a:r>
              <a:rPr lang="en-US" dirty="0"/>
              <a:t>3&gt;2</a:t>
            </a:r>
            <a:r>
              <a:rPr lang="he-IL" dirty="0"/>
              <a:t>).</a:t>
            </a:r>
          </a:p>
          <a:p>
            <a:pPr marL="355600" indent="0">
              <a:buNone/>
            </a:pPr>
            <a:r>
              <a:rPr lang="he-IL" dirty="0" smtClean="0"/>
              <a:t>לפיכך, </a:t>
            </a:r>
            <a:r>
              <a:rPr lang="he-IL" dirty="0"/>
              <a:t>קובייה </a:t>
            </a:r>
            <a:r>
              <a:rPr lang="he-IL" dirty="0" smtClean="0">
                <a:solidFill>
                  <a:schemeClr val="accent2">
                    <a:lumMod val="60000"/>
                    <a:lumOff val="40000"/>
                  </a:schemeClr>
                </a:solidFill>
              </a:rPr>
              <a:t>ב</a:t>
            </a:r>
            <a:r>
              <a:rPr lang="he-IL" dirty="0" smtClean="0"/>
              <a:t> </a:t>
            </a:r>
            <a:r>
              <a:rPr lang="he-IL" dirty="0"/>
              <a:t>מנצחת את קובייה </a:t>
            </a:r>
            <a:r>
              <a:rPr lang="he-IL" dirty="0" smtClean="0">
                <a:solidFill>
                  <a:srgbClr val="00B0F0"/>
                </a:solidFill>
              </a:rPr>
              <a:t>ג</a:t>
            </a:r>
            <a:r>
              <a:rPr lang="he-IL" dirty="0" smtClean="0"/>
              <a:t> </a:t>
            </a:r>
            <a:r>
              <a:rPr lang="he-IL" dirty="0"/>
              <a:t>ב-</a:t>
            </a:r>
            <a:r>
              <a:rPr lang="he-IL" dirty="0">
                <a:solidFill>
                  <a:srgbClr val="FFC000"/>
                </a:solidFill>
              </a:rPr>
              <a:t>4</a:t>
            </a:r>
            <a:r>
              <a:rPr lang="he-IL" dirty="0"/>
              <a:t> מתוך 6 </a:t>
            </a:r>
            <a:r>
              <a:rPr lang="he-IL" dirty="0" smtClean="0"/>
              <a:t>מקרים</a:t>
            </a:r>
          </a:p>
          <a:p>
            <a:pPr marL="0" indent="0">
              <a:spcBef>
                <a:spcPts val="0"/>
              </a:spcBef>
              <a:buNone/>
            </a:pPr>
            <a:r>
              <a:rPr lang="he-IL" dirty="0" smtClean="0"/>
              <a:t>   ו-</a:t>
            </a:r>
            <a:r>
              <a:rPr lang="he-IL" dirty="0" smtClean="0">
                <a:solidFill>
                  <a:srgbClr val="00B0F0"/>
                </a:solidFill>
              </a:rPr>
              <a:t>ג</a:t>
            </a:r>
            <a:r>
              <a:rPr lang="he-IL" dirty="0" smtClean="0"/>
              <a:t> מנצחת את </a:t>
            </a:r>
            <a:r>
              <a:rPr lang="he-IL" dirty="0" smtClean="0">
                <a:solidFill>
                  <a:schemeClr val="accent2">
                    <a:lumMod val="60000"/>
                    <a:lumOff val="40000"/>
                  </a:schemeClr>
                </a:solidFill>
              </a:rPr>
              <a:t>ב </a:t>
            </a:r>
            <a:r>
              <a:rPr lang="he-IL" dirty="0" smtClean="0"/>
              <a:t>ב-</a:t>
            </a:r>
            <a:r>
              <a:rPr lang="he-IL" dirty="0" smtClean="0">
                <a:solidFill>
                  <a:srgbClr val="FFC000"/>
                </a:solidFill>
              </a:rPr>
              <a:t>2</a:t>
            </a:r>
            <a:r>
              <a:rPr lang="he-IL" dirty="0" smtClean="0"/>
              <a:t> </a:t>
            </a:r>
            <a:r>
              <a:rPr lang="he-IL" dirty="0"/>
              <a:t>מתוך 6 מקרים. </a:t>
            </a:r>
            <a:endParaRPr lang="en-US" dirty="0" smtClean="0"/>
          </a:p>
          <a:p>
            <a:pPr marL="0" indent="0">
              <a:buNone/>
            </a:pPr>
            <a:r>
              <a:rPr lang="he-IL" dirty="0"/>
              <a:t> </a:t>
            </a:r>
            <a:r>
              <a:rPr lang="he-IL" dirty="0" smtClean="0"/>
              <a:t>  כלומר, קובייה </a:t>
            </a:r>
            <a:r>
              <a:rPr lang="he-IL" dirty="0" smtClean="0">
                <a:solidFill>
                  <a:schemeClr val="accent2">
                    <a:lumMod val="60000"/>
                    <a:lumOff val="40000"/>
                  </a:schemeClr>
                </a:solidFill>
              </a:rPr>
              <a:t>ב</a:t>
            </a:r>
            <a:r>
              <a:rPr lang="he-IL" dirty="0" smtClean="0"/>
              <a:t> יותר </a:t>
            </a:r>
            <a:r>
              <a:rPr lang="he-IL" dirty="0" smtClean="0">
                <a:solidFill>
                  <a:srgbClr val="FFC000"/>
                </a:solidFill>
              </a:rPr>
              <a:t>חזקה (</a:t>
            </a:r>
            <a:r>
              <a:rPr lang="he-IL" dirty="0" smtClean="0"/>
              <a:t>פי 2</a:t>
            </a:r>
            <a:r>
              <a:rPr lang="he-IL" dirty="0" smtClean="0">
                <a:solidFill>
                  <a:srgbClr val="FFC000"/>
                </a:solidFill>
              </a:rPr>
              <a:t>) </a:t>
            </a:r>
            <a:r>
              <a:rPr lang="he-IL" dirty="0" smtClean="0"/>
              <a:t>מקובייה </a:t>
            </a:r>
            <a:r>
              <a:rPr lang="he-IL" dirty="0" smtClean="0">
                <a:solidFill>
                  <a:srgbClr val="00B0F0"/>
                </a:solidFill>
              </a:rPr>
              <a:t>ג</a:t>
            </a:r>
            <a:r>
              <a:rPr lang="he-IL" dirty="0" smtClean="0"/>
              <a:t>.</a:t>
            </a:r>
            <a:r>
              <a:rPr lang="he-IL" dirty="0" smtClean="0">
                <a:solidFill>
                  <a:srgbClr val="00B0F0"/>
                </a:solidFill>
              </a:rPr>
              <a:t> </a:t>
            </a:r>
          </a:p>
          <a:p>
            <a:r>
              <a:rPr lang="he-IL" dirty="0" smtClean="0"/>
              <a:t>עד כאן השווינו את קובייה </a:t>
            </a:r>
            <a:r>
              <a:rPr lang="he-IL" kern="1200" dirty="0">
                <a:solidFill>
                  <a:srgbClr val="00FFFF"/>
                </a:solidFill>
                <a:latin typeface="+mn-lt"/>
                <a:cs typeface="+mn-cs"/>
              </a:rPr>
              <a:t>א </a:t>
            </a:r>
            <a:r>
              <a:rPr lang="he-IL" dirty="0" smtClean="0"/>
              <a:t>עם </a:t>
            </a:r>
            <a:r>
              <a:rPr lang="he-IL" dirty="0">
                <a:solidFill>
                  <a:schemeClr val="accent2">
                    <a:lumMod val="60000"/>
                    <a:lumOff val="40000"/>
                  </a:schemeClr>
                </a:solidFill>
              </a:rPr>
              <a:t>ב</a:t>
            </a:r>
            <a:r>
              <a:rPr lang="he-IL" dirty="0" smtClean="0"/>
              <a:t> ואת</a:t>
            </a:r>
            <a:r>
              <a:rPr lang="he-IL" dirty="0">
                <a:solidFill>
                  <a:schemeClr val="accent2">
                    <a:lumMod val="60000"/>
                    <a:lumOff val="40000"/>
                  </a:schemeClr>
                </a:solidFill>
              </a:rPr>
              <a:t> ב</a:t>
            </a:r>
            <a:r>
              <a:rPr lang="he-IL" dirty="0" smtClean="0"/>
              <a:t> עם </a:t>
            </a:r>
            <a:r>
              <a:rPr lang="he-IL" dirty="0">
                <a:solidFill>
                  <a:srgbClr val="00B0F0"/>
                </a:solidFill>
              </a:rPr>
              <a:t>ג</a:t>
            </a:r>
            <a:r>
              <a:rPr lang="he-IL" dirty="0" smtClean="0"/>
              <a:t>. </a:t>
            </a:r>
          </a:p>
          <a:p>
            <a:r>
              <a:rPr lang="he-IL" dirty="0" smtClean="0"/>
              <a:t>זה</a:t>
            </a:r>
            <a:r>
              <a:rPr lang="he-IL" dirty="0" smtClean="0">
                <a:solidFill>
                  <a:srgbClr val="00B0F0"/>
                </a:solidFill>
              </a:rPr>
              <a:t> </a:t>
            </a:r>
            <a:r>
              <a:rPr lang="he-IL" dirty="0" smtClean="0"/>
              <a:t>היה </a:t>
            </a:r>
            <a:r>
              <a:rPr lang="he-IL" dirty="0"/>
              <a:t>קל </a:t>
            </a:r>
            <a:r>
              <a:rPr lang="he-IL" dirty="0" smtClean="0"/>
              <a:t>כי התוצאה של קובייה</a:t>
            </a:r>
            <a:r>
              <a:rPr lang="he-IL" dirty="0">
                <a:solidFill>
                  <a:schemeClr val="accent2">
                    <a:lumMod val="60000"/>
                    <a:lumOff val="40000"/>
                  </a:schemeClr>
                </a:solidFill>
              </a:rPr>
              <a:t> ב</a:t>
            </a:r>
            <a:r>
              <a:rPr lang="he-IL" dirty="0" smtClean="0"/>
              <a:t> היא תמיד </a:t>
            </a:r>
            <a:r>
              <a:rPr lang="he-IL" dirty="0"/>
              <a:t>3. </a:t>
            </a:r>
            <a:endParaRPr lang="he-IL" dirty="0" smtClean="0"/>
          </a:p>
          <a:p>
            <a:pPr lvl="0"/>
            <a:r>
              <a:rPr lang="he-IL" dirty="0"/>
              <a:t>קצת יותר קשה </a:t>
            </a:r>
            <a:r>
              <a:rPr lang="he-IL" dirty="0" smtClean="0"/>
              <a:t>להשוות את קובייה</a:t>
            </a:r>
            <a:r>
              <a:rPr lang="he-IL" dirty="0">
                <a:solidFill>
                  <a:srgbClr val="00B0F0"/>
                </a:solidFill>
              </a:rPr>
              <a:t> ג</a:t>
            </a:r>
            <a:r>
              <a:rPr lang="he-IL" dirty="0" smtClean="0"/>
              <a:t> ל-</a:t>
            </a:r>
            <a:r>
              <a:rPr lang="he-IL" kern="1200" dirty="0">
                <a:solidFill>
                  <a:srgbClr val="92D050"/>
                </a:solidFill>
                <a:latin typeface="+mn-lt"/>
                <a:cs typeface="+mn-cs"/>
              </a:rPr>
              <a:t>ד</a:t>
            </a:r>
            <a:r>
              <a:rPr lang="he-IL" dirty="0" smtClean="0"/>
              <a:t>. לכן נערוך טבלה </a:t>
            </a:r>
            <a:endParaRPr lang="he-IL" dirty="0"/>
          </a:p>
          <a:p>
            <a:pPr lvl="0">
              <a:spcBef>
                <a:spcPts val="300"/>
              </a:spcBef>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10" name="Oval Callout 9"/>
          <p:cNvSpPr/>
          <p:nvPr/>
        </p:nvSpPr>
        <p:spPr bwMode="auto">
          <a:xfrm>
            <a:off x="4616689" y="1932501"/>
            <a:ext cx="2520000" cy="540000"/>
          </a:xfrm>
          <a:prstGeom prst="wedgeEllipseCallout">
            <a:avLst>
              <a:gd name="adj1" fmla="val -39748"/>
              <a:gd name="adj2" fmla="val 23536"/>
            </a:avLst>
          </a:prstGeom>
          <a:noFill/>
          <a:ln w="12700" cap="flat" cmpd="sng" algn="ctr">
            <a:solidFill>
              <a:srgbClr val="00B0F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accent2">
                  <a:lumMod val="60000"/>
                  <a:lumOff val="40000"/>
                </a:schemeClr>
              </a:solidFill>
              <a:effectLst/>
              <a:latin typeface="Times New Roman" pitchFamily="18" charset="0"/>
              <a:cs typeface="Arial" pitchFamily="34" charset="0"/>
            </a:endParaRPr>
          </a:p>
        </p:txBody>
      </p:sp>
      <p:sp>
        <p:nvSpPr>
          <p:cNvPr id="11" name="Oval Callout 10"/>
          <p:cNvSpPr/>
          <p:nvPr/>
        </p:nvSpPr>
        <p:spPr bwMode="auto">
          <a:xfrm>
            <a:off x="604200" y="1428126"/>
            <a:ext cx="2520000" cy="540000"/>
          </a:xfrm>
          <a:prstGeom prst="wedgeEllipseCallout">
            <a:avLst>
              <a:gd name="adj1" fmla="val 49451"/>
              <a:gd name="adj2" fmla="val -5717"/>
            </a:avLst>
          </a:prstGeom>
          <a:noFill/>
          <a:ln w="12700"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accent2">
                  <a:lumMod val="60000"/>
                  <a:lumOff val="40000"/>
                </a:schemeClr>
              </a:solidFill>
              <a:effectLst/>
              <a:latin typeface="Times New Roman" pitchFamily="18" charset="0"/>
              <a:cs typeface="Arial" pitchFamily="34" charset="0"/>
            </a:endParaRPr>
          </a:p>
        </p:txBody>
      </p:sp>
      <p:sp>
        <p:nvSpPr>
          <p:cNvPr id="7" name="Rectangle 6"/>
          <p:cNvSpPr/>
          <p:nvPr/>
        </p:nvSpPr>
        <p:spPr>
          <a:xfrm>
            <a:off x="4495800" y="1424050"/>
            <a:ext cx="3921586" cy="523220"/>
          </a:xfrm>
          <a:prstGeom prst="rect">
            <a:avLst/>
          </a:prstGeom>
        </p:spPr>
        <p:txBody>
          <a:bodyPr wrap="none">
            <a:spAutoFit/>
          </a:bodyPr>
          <a:lstStyle/>
          <a:p>
            <a:pPr algn="r" rtl="1"/>
            <a:r>
              <a:rPr lang="he-IL" sz="2800" dirty="0">
                <a:solidFill>
                  <a:srgbClr val="00FFFF"/>
                </a:solidFill>
              </a:rPr>
              <a:t>קובייה א</a:t>
            </a:r>
            <a:r>
              <a:rPr lang="he-IL" sz="2800" dirty="0" smtClean="0">
                <a:solidFill>
                  <a:srgbClr val="00FFFF"/>
                </a:solidFill>
              </a:rPr>
              <a:t>:</a:t>
            </a:r>
            <a:r>
              <a:rPr lang="he-IL" sz="2800" dirty="0" smtClean="0"/>
              <a:t> </a:t>
            </a:r>
            <a:r>
              <a:rPr lang="pt-BR" sz="2800" dirty="0"/>
              <a:t>4, 4, 4, 4, 0, 0</a:t>
            </a:r>
            <a:r>
              <a:rPr lang="he-IL" sz="2800" dirty="0"/>
              <a:t> </a:t>
            </a:r>
            <a:endParaRPr lang="en-US" sz="2800" dirty="0"/>
          </a:p>
        </p:txBody>
      </p:sp>
      <p:sp>
        <p:nvSpPr>
          <p:cNvPr id="8" name="Rectangle 7"/>
          <p:cNvSpPr/>
          <p:nvPr/>
        </p:nvSpPr>
        <p:spPr>
          <a:xfrm>
            <a:off x="685886" y="1981200"/>
            <a:ext cx="3733714" cy="523220"/>
          </a:xfrm>
          <a:prstGeom prst="rect">
            <a:avLst/>
          </a:prstGeom>
        </p:spPr>
        <p:txBody>
          <a:bodyPr wrap="none">
            <a:spAutoFit/>
          </a:bodyPr>
          <a:lstStyle/>
          <a:p>
            <a:pPr algn="r" rtl="1"/>
            <a:r>
              <a:rPr lang="he-IL" sz="2800" dirty="0">
                <a:solidFill>
                  <a:srgbClr val="92D050"/>
                </a:solidFill>
              </a:rPr>
              <a:t>קובייה ד</a:t>
            </a:r>
            <a:r>
              <a:rPr lang="he-IL" sz="2800" dirty="0" smtClean="0">
                <a:solidFill>
                  <a:srgbClr val="92D050"/>
                </a:solidFill>
              </a:rPr>
              <a:t>:</a:t>
            </a:r>
            <a:r>
              <a:rPr lang="he-IL" sz="2800" dirty="0" smtClean="0">
                <a:solidFill>
                  <a:srgbClr val="00FFFF"/>
                </a:solidFill>
              </a:rPr>
              <a:t> </a:t>
            </a:r>
            <a:r>
              <a:rPr lang="he-IL" sz="2800" dirty="0" smtClean="0"/>
              <a:t>1, 1, 1, 5, 5, 5</a:t>
            </a:r>
            <a:endParaRPr lang="en-US" sz="2800" dirty="0"/>
          </a:p>
        </p:txBody>
      </p:sp>
      <p:sp>
        <p:nvSpPr>
          <p:cNvPr id="9" name="TextBox 8"/>
          <p:cNvSpPr txBox="1"/>
          <p:nvPr/>
        </p:nvSpPr>
        <p:spPr>
          <a:xfrm>
            <a:off x="5282241" y="1922253"/>
            <a:ext cx="2160000" cy="523220"/>
          </a:xfrm>
          <a:prstGeom prst="rect">
            <a:avLst/>
          </a:prstGeom>
          <a:noFill/>
        </p:spPr>
        <p:txBody>
          <a:bodyPr wrap="square" rtlCol="1">
            <a:spAutoFit/>
          </a:bodyPr>
          <a:lstStyle/>
          <a:p>
            <a:pPr marL="361950" algn="r" rtl="1" fontAlgn="base">
              <a:spcBef>
                <a:spcPct val="20000"/>
              </a:spcBef>
              <a:spcAft>
                <a:spcPct val="0"/>
              </a:spcAft>
              <a:buClr>
                <a:schemeClr val="accent2">
                  <a:lumMod val="60000"/>
                  <a:lumOff val="40000"/>
                </a:schemeClr>
              </a:buClr>
            </a:pPr>
            <a:r>
              <a:rPr lang="pt-BR" sz="2800" dirty="0">
                <a:latin typeface="Arial" pitchFamily="34" charset="0"/>
                <a:cs typeface="Arial" pitchFamily="34" charset="0"/>
              </a:rPr>
              <a:t>2, 2, 2, 2</a:t>
            </a:r>
            <a:endParaRPr lang="he-IL" sz="28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13</a:t>
            </a:fld>
            <a:endParaRPr lang="en-US"/>
          </a:p>
        </p:txBody>
      </p:sp>
    </p:spTree>
    <p:extLst>
      <p:ext uri="{BB962C8B-B14F-4D97-AF65-F5344CB8AC3E}">
        <p14:creationId xmlns:p14="http://schemas.microsoft.com/office/powerpoint/2010/main" val="81181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9" presetClass="emph" presetSubtype="0" grpId="1"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grpId="1" nodeType="withEffect">
                                  <p:stCondLst>
                                    <p:cond delay="0"/>
                                  </p:stCondLst>
                                  <p:childTnLst>
                                    <p:set>
                                      <p:cBhvr rctx="PPT">
                                        <p:cTn id="21" dur="indefinite"/>
                                        <p:tgtEl>
                                          <p:spTgt spid="8"/>
                                        </p:tgtEl>
                                        <p:attrNameLst>
                                          <p:attrName>style.opacity</p:attrName>
                                        </p:attrNameLst>
                                      </p:cBhvr>
                                      <p:to>
                                        <p:strVal val="0.5"/>
                                      </p:to>
                                    </p:set>
                                    <p:animEffect filter="image" prLst="opacity: 0.5">
                                      <p:cBhvr rctx="IE">
                                        <p:cTn id="22" dur="indefinite"/>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6" presetClass="emph" presetSubtype="0" fill="hold" nodeType="withEffect">
                                  <p:stCondLst>
                                    <p:cond delay="0"/>
                                  </p:stCondLst>
                                  <p:iterate type="lt">
                                    <p:tmPct val="4000"/>
                                  </p:iterate>
                                  <p:childTnLst>
                                    <p:set>
                                      <p:cBhvr override="childStyle">
                                        <p:cTn id="32" dur="500" fill="hold"/>
                                        <p:tgtEl>
                                          <p:spTgt spid="9">
                                            <p:txEl>
                                              <p:pRg st="0" end="0"/>
                                            </p:txEl>
                                          </p:spTgt>
                                        </p:tgtEl>
                                        <p:attrNameLst>
                                          <p:attrName>style.color</p:attrName>
                                        </p:attrNameLst>
                                      </p:cBhvr>
                                      <p:to>
                                        <p:clrVal>
                                          <a:schemeClr val="accent1"/>
                                        </p:clrVal>
                                      </p:to>
                                    </p:set>
                                    <p:set>
                                      <p:cBhvr>
                                        <p:cTn id="33" dur="500" fill="hold"/>
                                        <p:tgtEl>
                                          <p:spTgt spid="9">
                                            <p:txEl>
                                              <p:pRg st="0" end="0"/>
                                            </p:txEl>
                                          </p:spTgt>
                                        </p:tgtEl>
                                        <p:attrNameLst>
                                          <p:attrName>fillcolor</p:attrName>
                                        </p:attrNameLst>
                                      </p:cBhvr>
                                      <p:to>
                                        <p:clrVal>
                                          <a:schemeClr val="accent1"/>
                                        </p:clrVal>
                                      </p:to>
                                    </p:set>
                                    <p:set>
                                      <p:cBhvr>
                                        <p:cTn id="34" dur="500" fill="hold"/>
                                        <p:tgtEl>
                                          <p:spTgt spid="9">
                                            <p:txEl>
                                              <p:pRg st="0" end="0"/>
                                            </p:txEl>
                                          </p:spTgt>
                                        </p:tgtEl>
                                        <p:attrNameLst>
                                          <p:attrName>fill.type</p:attrName>
                                        </p:attrNameLst>
                                      </p:cBhvr>
                                      <p:to>
                                        <p:strVal val="solid"/>
                                      </p:to>
                                    </p:se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par>
                                <p:cTn id="35" presetID="1" presetClass="entr" presetSubtype="0" fill="hold" grpId="1"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3">
                                            <p:txEl>
                                              <p:pRg st="2" end="2"/>
                                            </p:txEl>
                                          </p:spTgt>
                                        </p:tgtEl>
                                        <p:attrNameLst>
                                          <p:attrName>style.opacity</p:attrName>
                                        </p:attrNameLst>
                                      </p:cBhvr>
                                      <p:to>
                                        <p:strVal val="0.5"/>
                                      </p:to>
                                    </p:set>
                                    <p:animEffect filter="image" prLst="opacity: 0.5">
                                      <p:cBhvr rctx="IE">
                                        <p:cTn id="43" dur="indefinite"/>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par>
                                <p:cTn id="48" presetID="9" presetClass="emph" presetSubtype="0" nodeType="withEffect">
                                  <p:stCondLst>
                                    <p:cond delay="0"/>
                                  </p:stCondLst>
                                  <p:childTnLst>
                                    <p:set>
                                      <p:cBhvr rctx="PPT">
                                        <p:cTn id="49" dur="indefinite"/>
                                        <p:tgtEl>
                                          <p:spTgt spid="3">
                                            <p:txEl>
                                              <p:pRg st="1" end="1"/>
                                            </p:txEl>
                                          </p:spTgt>
                                        </p:tgtEl>
                                        <p:attrNameLst>
                                          <p:attrName>style.opacity</p:attrName>
                                        </p:attrNameLst>
                                      </p:cBhvr>
                                      <p:to>
                                        <p:strVal val="0.5"/>
                                      </p:to>
                                    </p:set>
                                    <p:animEffect filter="image" prLst="opacity: 0.5">
                                      <p:cBhvr rctx="IE">
                                        <p:cTn id="50" dur="indefinite"/>
                                        <p:tgtEl>
                                          <p:spTgt spid="3">
                                            <p:txEl>
                                              <p:pRg st="1" end="1"/>
                                            </p:txEl>
                                          </p:spTgt>
                                        </p:tgtEl>
                                      </p:cBhvr>
                                    </p:animEffect>
                                  </p:childTnLst>
                                </p:cTn>
                              </p:par>
                              <p:par>
                                <p:cTn id="51" presetID="9" presetClass="emph" presetSubtype="0" nodeType="withEffect">
                                  <p:stCondLst>
                                    <p:cond delay="0"/>
                                  </p:stCondLst>
                                  <p:childTnLst>
                                    <p:set>
                                      <p:cBhvr rctx="PPT">
                                        <p:cTn id="52" dur="indefinite"/>
                                        <p:tgtEl>
                                          <p:spTgt spid="3">
                                            <p:txEl>
                                              <p:pRg st="0" end="0"/>
                                            </p:txEl>
                                          </p:spTgt>
                                        </p:tgtEl>
                                        <p:attrNameLst>
                                          <p:attrName>style.opacity</p:attrName>
                                        </p:attrNameLst>
                                      </p:cBhvr>
                                      <p:to>
                                        <p:strVal val="0.5"/>
                                      </p:to>
                                    </p:set>
                                    <p:animEffect filter="image" prLst="opacity: 0.5">
                                      <p:cBhvr rctx="IE">
                                        <p:cTn id="53" dur="indefinite"/>
                                        <p:tgtEl>
                                          <p:spTgt spid="3">
                                            <p:txEl>
                                              <p:pRg st="0" end="0"/>
                                            </p:txEl>
                                          </p:spTgt>
                                        </p:tgtEl>
                                      </p:cBhvr>
                                    </p:animEffect>
                                  </p:childTnLst>
                                </p:cTn>
                              </p:par>
                              <p:par>
                                <p:cTn id="54" presetID="9" presetClass="emph" presetSubtype="0" nodeType="withEffect">
                                  <p:stCondLst>
                                    <p:cond delay="0"/>
                                  </p:stCondLst>
                                  <p:childTnLst>
                                    <p:set>
                                      <p:cBhvr rctx="PPT">
                                        <p:cTn id="55" dur="indefinite"/>
                                        <p:tgtEl>
                                          <p:spTgt spid="3">
                                            <p:txEl>
                                              <p:pRg st="3" end="3"/>
                                            </p:txEl>
                                          </p:spTgt>
                                        </p:tgtEl>
                                        <p:attrNameLst>
                                          <p:attrName>style.opacity</p:attrName>
                                        </p:attrNameLst>
                                      </p:cBhvr>
                                      <p:to>
                                        <p:strVal val="0.5"/>
                                      </p:to>
                                    </p:set>
                                    <p:animEffect filter="image" prLst="opacity: 0.5">
                                      <p:cBhvr rctx="IE">
                                        <p:cTn id="56" dur="indefinite"/>
                                        <p:tgtEl>
                                          <p:spTgt spid="3">
                                            <p:txEl>
                                              <p:pRg st="3" end="3"/>
                                            </p:txEl>
                                          </p:spTgt>
                                        </p:tgtEl>
                                      </p:cBhvr>
                                    </p:animEffect>
                                  </p:childTnLst>
                                </p:cTn>
                              </p:par>
                              <p:par>
                                <p:cTn id="57" presetID="9" presetClass="emph" presetSubtype="0" nodeType="withEffect">
                                  <p:stCondLst>
                                    <p:cond delay="0"/>
                                  </p:stCondLst>
                                  <p:childTnLst>
                                    <p:set>
                                      <p:cBhvr rctx="PPT">
                                        <p:cTn id="58" dur="indefinite"/>
                                        <p:tgtEl>
                                          <p:spTgt spid="3">
                                            <p:txEl>
                                              <p:pRg st="4" end="4"/>
                                            </p:txEl>
                                          </p:spTgt>
                                        </p:tgtEl>
                                        <p:attrNameLst>
                                          <p:attrName>style.opacity</p:attrName>
                                        </p:attrNameLst>
                                      </p:cBhvr>
                                      <p:to>
                                        <p:strVal val="0.5"/>
                                      </p:to>
                                    </p:set>
                                    <p:animEffect filter="image" prLst="opacity: 0.5">
                                      <p:cBhvr rctx="IE">
                                        <p:cTn id="59" dur="indefinite"/>
                                        <p:tgtEl>
                                          <p:spTgt spid="3">
                                            <p:txEl>
                                              <p:pRg st="4" end="4"/>
                                            </p:txEl>
                                          </p:spTgt>
                                        </p:tgtEl>
                                      </p:cBhvr>
                                    </p:animEffect>
                                  </p:childTnLst>
                                </p:cTn>
                              </p:par>
                              <p:par>
                                <p:cTn id="60" presetID="9" presetClass="emph" presetSubtype="0" nodeType="withEffect">
                                  <p:stCondLst>
                                    <p:cond delay="0"/>
                                  </p:stCondLst>
                                  <p:childTnLst>
                                    <p:set>
                                      <p:cBhvr rctx="PPT">
                                        <p:cTn id="61" dur="indefinite"/>
                                        <p:tgtEl>
                                          <p:spTgt spid="3">
                                            <p:txEl>
                                              <p:pRg st="5" end="5"/>
                                            </p:txEl>
                                          </p:spTgt>
                                        </p:tgtEl>
                                        <p:attrNameLst>
                                          <p:attrName>style.opacity</p:attrName>
                                        </p:attrNameLst>
                                      </p:cBhvr>
                                      <p:to>
                                        <p:strVal val="0.5"/>
                                      </p:to>
                                    </p:set>
                                    <p:animEffect filter="image" prLst="opacity: 0.5">
                                      <p:cBhvr rctx="IE">
                                        <p:cTn id="62" dur="indefinite"/>
                                        <p:tgtEl>
                                          <p:spTgt spid="3">
                                            <p:txEl>
                                              <p:pRg st="5" end="5"/>
                                            </p:txEl>
                                          </p:spTgt>
                                        </p:tgtEl>
                                      </p:cBhvr>
                                    </p:animEffect>
                                  </p:childTnLst>
                                </p:cTn>
                              </p:par>
                              <p:par>
                                <p:cTn id="63" presetID="10" presetClass="exit" presetSubtype="0" fill="hold" grpId="1"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10" grpId="0" animBg="1"/>
      <p:bldP spid="10" grpId="1" animBg="1"/>
      <p:bldP spid="11" grpId="0" animBg="1"/>
      <p:bldP spid="11" grpId="1" animBg="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הנה טבלת הנצחון במשחק בין ג ל-ד  </a:t>
            </a:r>
            <a:endParaRPr lang="en-US" dirty="0">
              <a:solidFill>
                <a:srgbClr val="00FFFF"/>
              </a:solidFill>
            </a:endParaRPr>
          </a:p>
        </p:txBody>
      </p:sp>
      <p:sp>
        <p:nvSpPr>
          <p:cNvPr id="3" name="Content Placeholder 2"/>
          <p:cNvSpPr>
            <a:spLocks noGrp="1"/>
          </p:cNvSpPr>
          <p:nvPr>
            <p:ph idx="1"/>
          </p:nvPr>
        </p:nvSpPr>
        <p:spPr>
          <a:xfrm>
            <a:off x="304800" y="914400"/>
            <a:ext cx="8460160" cy="5385420"/>
          </a:xfrm>
        </p:spPr>
        <p:txBody>
          <a:bodyPr/>
          <a:lstStyle/>
          <a:p>
            <a:pPr marL="361950" indent="0">
              <a:spcBef>
                <a:spcPts val="300"/>
              </a:spcBef>
              <a:buNone/>
            </a:pPr>
            <a:r>
              <a:rPr lang="he-IL" dirty="0" smtClean="0">
                <a:solidFill>
                  <a:schemeClr val="accent2">
                    <a:lumMod val="60000"/>
                    <a:lumOff val="40000"/>
                  </a:schemeClr>
                </a:solidFill>
              </a:rPr>
              <a:t>קובייה ג:</a:t>
            </a:r>
            <a:r>
              <a:rPr lang="pt-BR" dirty="0" smtClean="0"/>
              <a:t>6</a:t>
            </a:r>
            <a:r>
              <a:rPr lang="pt-BR" dirty="0"/>
              <a:t>, 6, 2, 2, 2, 2 </a:t>
            </a:r>
            <a:r>
              <a:rPr lang="he-IL" dirty="0"/>
              <a:t> </a:t>
            </a:r>
            <a:r>
              <a:rPr lang="he-IL" dirty="0" smtClean="0"/>
              <a:t>	</a:t>
            </a:r>
            <a:r>
              <a:rPr lang="he-IL" dirty="0" smtClean="0">
                <a:solidFill>
                  <a:srgbClr val="00B0F0"/>
                </a:solidFill>
              </a:rPr>
              <a:t>קובייה ד:</a:t>
            </a:r>
            <a:r>
              <a:rPr lang="he-IL" dirty="0" smtClean="0"/>
              <a:t> </a:t>
            </a:r>
            <a:r>
              <a:rPr lang="pt-BR" dirty="0"/>
              <a:t>5, 5, 5, 1, 1, </a:t>
            </a:r>
            <a:r>
              <a:rPr lang="pt-BR" dirty="0" smtClean="0"/>
              <a:t>1</a:t>
            </a:r>
            <a:endParaRPr lang="he-IL" dirty="0" smtClean="0"/>
          </a:p>
          <a:p>
            <a:pPr marL="4859338" lvl="2" indent="-287338">
              <a:spcBef>
                <a:spcPts val="300"/>
              </a:spcBef>
              <a:buFont typeface="Arial" panose="020B0604020202020204" pitchFamily="34" charset="0"/>
              <a:buChar char="•"/>
            </a:pPr>
            <a:endParaRPr lang="he-IL" sz="2800" dirty="0" smtClean="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8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800" dirty="0" smtClean="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8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800" dirty="0" smtClean="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800" dirty="0">
              <a:latin typeface="Arial" pitchFamily="34" charset="0"/>
              <a:ea typeface="+mn-ea"/>
              <a:cs typeface="Arial" pitchFamily="34" charset="0"/>
            </a:endParaRPr>
          </a:p>
          <a:p>
            <a:pPr marL="4572000" lvl="2">
              <a:spcBef>
                <a:spcPts val="300"/>
              </a:spcBef>
            </a:pPr>
            <a:endParaRPr lang="he-IL" sz="2800" dirty="0">
              <a:latin typeface="Arial" pitchFamily="34" charset="0"/>
              <a:ea typeface="+mn-ea"/>
              <a:cs typeface="Arial" pitchFamily="34" charset="0"/>
            </a:endParaRPr>
          </a:p>
          <a:p>
            <a:pPr marL="95250" lvl="2">
              <a:spcBef>
                <a:spcPts val="300"/>
              </a:spcBef>
            </a:pPr>
            <a:endParaRPr lang="he-IL" sz="2800" dirty="0" smtClean="0">
              <a:latin typeface="Arial" pitchFamily="34" charset="0"/>
              <a:ea typeface="+mn-ea"/>
              <a:cs typeface="Arial" pitchFamily="34" charset="0"/>
            </a:endParaRPr>
          </a:p>
          <a:p>
            <a:pPr marL="342900" lvl="2" indent="-342900">
              <a:spcBef>
                <a:spcPts val="600"/>
              </a:spcBef>
              <a:buFont typeface="Arial" panose="020B0604020202020204" pitchFamily="34" charset="0"/>
              <a:buChar char="•"/>
            </a:pPr>
            <a:r>
              <a:rPr lang="he-IL" sz="2800" spc="-30" dirty="0" smtClean="0">
                <a:latin typeface="Arial" pitchFamily="34" charset="0"/>
                <a:ea typeface="+mn-ea"/>
                <a:cs typeface="Arial" pitchFamily="34" charset="0"/>
              </a:rPr>
              <a:t>קובייה </a:t>
            </a:r>
            <a:r>
              <a:rPr lang="he-IL" sz="2800" spc="-30" dirty="0">
                <a:solidFill>
                  <a:srgbClr val="00B0F0"/>
                </a:solidFill>
                <a:latin typeface="Arial" pitchFamily="34" charset="0"/>
                <a:cs typeface="Arial" pitchFamily="34" charset="0"/>
              </a:rPr>
              <a:t>ד</a:t>
            </a:r>
            <a:r>
              <a:rPr lang="he-IL" sz="2800" spc="-30" dirty="0">
                <a:solidFill>
                  <a:srgbClr val="0070C0"/>
                </a:solidFill>
                <a:latin typeface="Arial" pitchFamily="34" charset="0"/>
                <a:cs typeface="Arial" pitchFamily="34" charset="0"/>
              </a:rPr>
              <a:t> </a:t>
            </a:r>
            <a:r>
              <a:rPr lang="he-IL" sz="2800" spc="-30" dirty="0">
                <a:latin typeface="Arial" pitchFamily="34" charset="0"/>
                <a:cs typeface="Arial" pitchFamily="34" charset="0"/>
              </a:rPr>
              <a:t>מנצחת </a:t>
            </a:r>
            <a:r>
              <a:rPr lang="he-IL" sz="2800" spc="-30" dirty="0" smtClean="0">
                <a:latin typeface="Arial" pitchFamily="34" charset="0"/>
                <a:cs typeface="Arial" pitchFamily="34" charset="0"/>
              </a:rPr>
              <a:t>רק ב-</a:t>
            </a:r>
            <a:r>
              <a:rPr lang="he-IL" sz="2800" spc="-30" dirty="0">
                <a:solidFill>
                  <a:srgbClr val="FFC000"/>
                </a:solidFill>
                <a:latin typeface="Arial" pitchFamily="34" charset="0"/>
                <a:cs typeface="Arial" pitchFamily="34" charset="0"/>
              </a:rPr>
              <a:t>12</a:t>
            </a:r>
            <a:r>
              <a:rPr lang="he-IL" sz="2800" spc="-30" dirty="0" smtClean="0">
                <a:solidFill>
                  <a:srgbClr val="00B0F0"/>
                </a:solidFill>
                <a:latin typeface="Arial" pitchFamily="34" charset="0"/>
                <a:cs typeface="Arial" pitchFamily="34" charset="0"/>
              </a:rPr>
              <a:t> </a:t>
            </a:r>
            <a:r>
              <a:rPr lang="he-IL" sz="2800" spc="-30" dirty="0" smtClean="0">
                <a:latin typeface="Arial" pitchFamily="34" charset="0"/>
                <a:ea typeface="+mn-ea"/>
                <a:cs typeface="Arial" pitchFamily="34" charset="0"/>
              </a:rPr>
              <a:t>מקרים </a:t>
            </a:r>
            <a:r>
              <a:rPr lang="he-IL" sz="2800" spc="-30" dirty="0" smtClean="0">
                <a:latin typeface="Arial" pitchFamily="34" charset="0"/>
                <a:cs typeface="Arial" pitchFamily="34" charset="0"/>
              </a:rPr>
              <a:t>מתוך </a:t>
            </a:r>
            <a:r>
              <a:rPr lang="he-IL" sz="2800" spc="-30" dirty="0">
                <a:latin typeface="Arial" pitchFamily="34" charset="0"/>
                <a:cs typeface="Arial" pitchFamily="34" charset="0"/>
              </a:rPr>
              <a:t>36 </a:t>
            </a:r>
            <a:r>
              <a:rPr lang="he-IL" sz="2800" spc="-30" dirty="0" smtClean="0">
                <a:latin typeface="Arial" pitchFamily="34" charset="0"/>
                <a:ea typeface="+mn-ea"/>
                <a:cs typeface="Arial" pitchFamily="34" charset="0"/>
              </a:rPr>
              <a:t>ו</a:t>
            </a:r>
            <a:r>
              <a:rPr lang="he-IL" sz="2800" spc="-30" dirty="0" smtClean="0">
                <a:solidFill>
                  <a:schemeClr val="accent2">
                    <a:lumMod val="60000"/>
                    <a:lumOff val="40000"/>
                  </a:schemeClr>
                </a:solidFill>
                <a:latin typeface="Arial" pitchFamily="34" charset="0"/>
                <a:cs typeface="Arial" pitchFamily="34" charset="0"/>
              </a:rPr>
              <a:t>-ג</a:t>
            </a:r>
            <a:r>
              <a:rPr lang="he-IL" sz="2800" spc="-30" dirty="0" smtClean="0">
                <a:solidFill>
                  <a:srgbClr val="7030A0"/>
                </a:solidFill>
                <a:latin typeface="Arial" pitchFamily="34" charset="0"/>
                <a:cs typeface="Arial" pitchFamily="34" charset="0"/>
              </a:rPr>
              <a:t> </a:t>
            </a:r>
            <a:r>
              <a:rPr lang="he-IL" sz="2800" spc="-30" dirty="0">
                <a:latin typeface="Arial" pitchFamily="34" charset="0"/>
                <a:cs typeface="Arial" pitchFamily="34" charset="0"/>
              </a:rPr>
              <a:t>מנצחת </a:t>
            </a:r>
            <a:r>
              <a:rPr lang="he-IL" sz="2800" spc="-30" dirty="0" smtClean="0">
                <a:latin typeface="Arial" pitchFamily="34" charset="0"/>
                <a:cs typeface="Arial" pitchFamily="34" charset="0"/>
              </a:rPr>
              <a:t>ב-</a:t>
            </a:r>
            <a:r>
              <a:rPr lang="he-IL" sz="2800" spc="-30" dirty="0" smtClean="0">
                <a:solidFill>
                  <a:srgbClr val="FFC000"/>
                </a:solidFill>
                <a:latin typeface="Arial" pitchFamily="34" charset="0"/>
                <a:cs typeface="Arial" pitchFamily="34" charset="0"/>
              </a:rPr>
              <a:t>24</a:t>
            </a:r>
            <a:endParaRPr lang="he-IL" sz="2800" spc="-30" dirty="0" smtClean="0">
              <a:solidFill>
                <a:srgbClr val="FFC000"/>
              </a:solidFill>
              <a:latin typeface="Arial" pitchFamily="34" charset="0"/>
              <a:ea typeface="+mn-ea"/>
              <a:cs typeface="Arial" pitchFamily="34" charset="0"/>
            </a:endParaRPr>
          </a:p>
          <a:p>
            <a:pPr marL="0" lvl="2">
              <a:spcBef>
                <a:spcPts val="600"/>
              </a:spcBef>
            </a:pPr>
            <a:r>
              <a:rPr lang="he-IL" sz="2800" dirty="0" smtClean="0"/>
              <a:t>   ל</a:t>
            </a:r>
            <a:r>
              <a:rPr lang="he-IL" sz="2800" spc="-50" dirty="0" smtClean="0"/>
              <a:t>פיכך קובייה </a:t>
            </a:r>
            <a:r>
              <a:rPr lang="he-IL" sz="2800" spc="-50" dirty="0" smtClean="0">
                <a:solidFill>
                  <a:schemeClr val="accent2">
                    <a:lumMod val="60000"/>
                    <a:lumOff val="40000"/>
                  </a:schemeClr>
                </a:solidFill>
              </a:rPr>
              <a:t>ג</a:t>
            </a:r>
            <a:r>
              <a:rPr lang="he-IL" sz="2800" spc="-50" dirty="0" smtClean="0"/>
              <a:t> </a:t>
            </a:r>
            <a:r>
              <a:rPr lang="he-IL" sz="2800" spc="-50" dirty="0">
                <a:solidFill>
                  <a:srgbClr val="FFC000"/>
                </a:solidFill>
              </a:rPr>
              <a:t>חזקה </a:t>
            </a:r>
            <a:r>
              <a:rPr lang="he-IL" sz="2800" spc="-50" dirty="0" smtClean="0">
                <a:solidFill>
                  <a:srgbClr val="FFC000"/>
                </a:solidFill>
              </a:rPr>
              <a:t>(</a:t>
            </a:r>
            <a:r>
              <a:rPr lang="he-IL" sz="2800" spc="-50" dirty="0" smtClean="0"/>
              <a:t>פי 2</a:t>
            </a:r>
            <a:r>
              <a:rPr lang="he-IL" sz="2800" spc="-50" dirty="0" smtClean="0">
                <a:solidFill>
                  <a:srgbClr val="FFC000"/>
                </a:solidFill>
              </a:rPr>
              <a:t>)</a:t>
            </a:r>
            <a:r>
              <a:rPr lang="he-IL" sz="2800" spc="-50" dirty="0" smtClean="0"/>
              <a:t> מקובייה </a:t>
            </a:r>
            <a:r>
              <a:rPr lang="he-IL" sz="2800" spc="-50" dirty="0" smtClean="0">
                <a:solidFill>
                  <a:srgbClr val="00B0F0"/>
                </a:solidFill>
              </a:rPr>
              <a:t>ד</a:t>
            </a:r>
            <a:r>
              <a:rPr lang="he-IL" sz="2800" spc="-50" dirty="0" smtClean="0"/>
              <a:t>. </a:t>
            </a:r>
            <a:endParaRPr lang="he-IL" sz="2800" dirty="0"/>
          </a:p>
          <a:p>
            <a:pPr marL="0" lvl="2">
              <a:spcBef>
                <a:spcPts val="300"/>
              </a:spcBef>
            </a:pPr>
            <a:r>
              <a:rPr lang="he-IL" dirty="0"/>
              <a:t>	</a:t>
            </a:r>
            <a:r>
              <a:rPr lang="he-IL" dirty="0" smtClean="0"/>
              <a:t>			</a:t>
            </a:r>
            <a:endParaRPr lang="pt-BR" dirty="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50748798"/>
              </p:ext>
            </p:extLst>
          </p:nvPr>
        </p:nvGraphicFramePr>
        <p:xfrm>
          <a:off x="1371600" y="1524000"/>
          <a:ext cx="6476999" cy="3657600"/>
        </p:xfrm>
        <a:graphic>
          <a:graphicData uri="http://schemas.openxmlformats.org/drawingml/2006/table">
            <a:tbl>
              <a:tblPr rtl="1" firstRow="1" bandRow="1">
                <a:tableStyleId>{5C22544A-7EE6-4342-B048-85BDC9FD1C3A}</a:tableStyleId>
              </a:tblPr>
              <a:tblGrid>
                <a:gridCol w="795469"/>
                <a:gridCol w="795469"/>
                <a:gridCol w="795469"/>
                <a:gridCol w="795469"/>
                <a:gridCol w="795469"/>
                <a:gridCol w="795469"/>
                <a:gridCol w="795469"/>
                <a:gridCol w="908716"/>
              </a:tblGrid>
              <a:tr h="45720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dirty="0" smtClean="0">
                          <a:solidFill>
                            <a:schemeClr val="bg1"/>
                          </a:solidFill>
                        </a:rPr>
                        <a:t>              התוצאות על קובייה ד</a:t>
                      </a: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tc>
                  <a:txBody>
                    <a:bodyPr/>
                    <a:lstStyle/>
                    <a:p>
                      <a:pPr rtl="1"/>
                      <a:endParaRPr lang="he-IL" sz="2400" dirty="0"/>
                    </a:p>
                  </a:txBody>
                  <a:tcPr>
                    <a:solidFill>
                      <a:schemeClr val="tx1"/>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bg1"/>
                          </a:solidFill>
                        </a:rPr>
                        <a:t>5</a:t>
                      </a:r>
                    </a:p>
                  </a:txBody>
                  <a:tcPr>
                    <a:solidFill>
                      <a:srgbClr val="00B0F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bg1"/>
                          </a:solidFill>
                        </a:rPr>
                        <a:t>5</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5</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1</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1</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1</a:t>
                      </a:r>
                      <a:endParaRPr lang="he-IL" sz="2400" b="1" dirty="0">
                        <a:solidFill>
                          <a:schemeClr val="bg1"/>
                        </a:solidFill>
                      </a:endParaRPr>
                    </a:p>
                  </a:txBody>
                  <a:tcPr>
                    <a:solidFill>
                      <a:srgbClr val="00B0F0"/>
                    </a:solidFill>
                  </a:tcPr>
                </a:tc>
                <a:tc>
                  <a:txBody>
                    <a:bodyPr/>
                    <a:lstStyle/>
                    <a:p>
                      <a:pPr rtl="1"/>
                      <a:endParaRPr lang="he-IL" sz="2400" dirty="0"/>
                    </a:p>
                  </a:txBody>
                  <a:tcPr/>
                </a:tc>
                <a:tc rowSpan="7">
                  <a:txBody>
                    <a:bodyPr/>
                    <a:lstStyle/>
                    <a:p>
                      <a:pPr algn="ctr" rtl="1"/>
                      <a:r>
                        <a:rPr lang="he-IL" sz="2400" b="1" dirty="0" smtClean="0">
                          <a:solidFill>
                            <a:schemeClr val="bg1"/>
                          </a:solidFill>
                        </a:rPr>
                        <a:t>    התוצאות על קובייה ג</a:t>
                      </a:r>
                      <a:endParaRPr lang="he-IL" sz="2400" b="1" dirty="0">
                        <a:solidFill>
                          <a:schemeClr val="bg1"/>
                        </a:solidFill>
                      </a:endParaRPr>
                    </a:p>
                  </a:txBody>
                  <a:tcPr vert="vert270" anchor="ctr">
                    <a:solidFill>
                      <a:schemeClr val="accent2">
                        <a:lumMod val="60000"/>
                        <a:lumOff val="40000"/>
                      </a:schemeClr>
                    </a:solidFill>
                  </a:tcPr>
                </a:tc>
              </a:tr>
              <a:tr h="370840">
                <a:tc>
                  <a:txBody>
                    <a:bodyPr/>
                    <a:lstStyle/>
                    <a:p>
                      <a:pPr algn="ctr" rtl="1"/>
                      <a:r>
                        <a:rPr lang="he-IL" sz="2400" b="1" dirty="0" smtClean="0">
                          <a:solidFill>
                            <a:srgbClr val="0070C0"/>
                          </a:solidFill>
                        </a:rPr>
                        <a:t>ד</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ד</a:t>
                      </a:r>
                    </a:p>
                  </a:txBody>
                  <a:tcPr/>
                </a:tc>
                <a:tc>
                  <a:txBody>
                    <a:bodyPr/>
                    <a:lstStyle/>
                    <a:p>
                      <a:pPr algn="ctr" rtl="1"/>
                      <a:r>
                        <a:rPr lang="he-IL" sz="2400" b="1" dirty="0" smtClean="0">
                          <a:solidFill>
                            <a:srgbClr val="0070C0"/>
                          </a:solidFill>
                        </a:rPr>
                        <a:t>ד</a:t>
                      </a:r>
                      <a:endParaRPr lang="he-IL" sz="2400" b="1" dirty="0">
                        <a:solidFill>
                          <a:srgbClr val="0070C0"/>
                        </a:solidFill>
                      </a:endParaRP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rtl="1"/>
                      <a:r>
                        <a:rPr lang="he-IL" sz="2400" b="1" dirty="0" smtClean="0">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lang="he-IL" sz="2400" b="1" dirty="0" smtClean="0">
                          <a:solidFill>
                            <a:srgbClr val="0070C0"/>
                          </a:solidFill>
                        </a:rPr>
                        <a:t>ד</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ד</a:t>
                      </a:r>
                    </a:p>
                  </a:txBody>
                  <a:tcPr/>
                </a:tc>
                <a:tc>
                  <a:txBody>
                    <a:bodyPr/>
                    <a:lstStyle/>
                    <a:p>
                      <a:pPr algn="ctr" rtl="1"/>
                      <a:r>
                        <a:rPr lang="he-IL" sz="2400" b="1" dirty="0" smtClean="0">
                          <a:solidFill>
                            <a:srgbClr val="0070C0"/>
                          </a:solidFill>
                        </a:rPr>
                        <a:t>ד</a:t>
                      </a:r>
                      <a:endParaRPr lang="he-IL" sz="2400" b="1" dirty="0">
                        <a:solidFill>
                          <a:srgbClr val="0070C0"/>
                        </a:solidFill>
                      </a:endParaRP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rtl="1"/>
                      <a:r>
                        <a:rPr lang="he-IL" sz="2400" b="1" dirty="0" smtClean="0">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lang="he-IL" sz="2400" b="1" dirty="0" smtClean="0">
                          <a:solidFill>
                            <a:srgbClr val="0070C0"/>
                          </a:solidFill>
                        </a:rPr>
                        <a:t>ד</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ד</a:t>
                      </a:r>
                    </a:p>
                  </a:txBody>
                  <a:tcPr/>
                </a:tc>
                <a:tc>
                  <a:txBody>
                    <a:bodyPr/>
                    <a:lstStyle/>
                    <a:p>
                      <a:pPr algn="ctr" rtl="1"/>
                      <a:r>
                        <a:rPr lang="he-IL" sz="2400" b="1" dirty="0" smtClean="0">
                          <a:solidFill>
                            <a:srgbClr val="0070C0"/>
                          </a:solidFill>
                        </a:rPr>
                        <a:t>ד</a:t>
                      </a:r>
                      <a:endParaRPr lang="he-IL" sz="2400" b="1" dirty="0">
                        <a:solidFill>
                          <a:srgbClr val="0070C0"/>
                        </a:solidFill>
                      </a:endParaRP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rtl="1"/>
                      <a:r>
                        <a:rPr lang="he-IL" sz="2400" b="1" dirty="0" smtClean="0">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ד</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ד</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ד</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rtl="1"/>
                      <a:r>
                        <a:rPr lang="he-IL" sz="2400" b="1" dirty="0" smtClean="0">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rtl="1"/>
                      <a:r>
                        <a:rPr lang="he-IL" sz="2400" b="1" dirty="0" smtClean="0">
                          <a:solidFill>
                            <a:schemeClr val="bg1"/>
                          </a:solidFill>
                        </a:rPr>
                        <a:t>6</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370840">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algn="ctr" rtl="1"/>
                      <a:r>
                        <a:rPr lang="he-IL" sz="2400" b="1" dirty="0" smtClean="0">
                          <a:solidFill>
                            <a:schemeClr val="accent2">
                              <a:lumMod val="75000"/>
                            </a:schemeClr>
                          </a:solidFill>
                        </a:rPr>
                        <a:t>ג</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ג</a:t>
                      </a:r>
                    </a:p>
                  </a:txBody>
                  <a:tcPr/>
                </a:tc>
                <a:tc>
                  <a:txBody>
                    <a:bodyPr/>
                    <a:lstStyle/>
                    <a:p>
                      <a:pPr rtl="1"/>
                      <a:r>
                        <a:rPr lang="he-IL" sz="2400" b="1" dirty="0" smtClean="0">
                          <a:solidFill>
                            <a:schemeClr val="bg1"/>
                          </a:solidFill>
                        </a:rPr>
                        <a:t>6</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bl>
          </a:graphicData>
        </a:graphic>
      </p:graphicFrame>
      <p:sp>
        <p:nvSpPr>
          <p:cNvPr id="6"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14</a:t>
            </a:fld>
            <a:endParaRPr lang="en-US" dirty="0"/>
          </a:p>
        </p:txBody>
      </p:sp>
      <p:sp>
        <p:nvSpPr>
          <p:cNvPr id="9" name="TextBox 8"/>
          <p:cNvSpPr txBox="1"/>
          <p:nvPr/>
        </p:nvSpPr>
        <p:spPr>
          <a:xfrm>
            <a:off x="304800" y="5648980"/>
            <a:ext cx="2895599" cy="523220"/>
          </a:xfrm>
          <a:prstGeom prst="rect">
            <a:avLst/>
          </a:prstGeom>
          <a:noFill/>
        </p:spPr>
        <p:txBody>
          <a:bodyPr wrap="square" rtlCol="1">
            <a:spAutoFit/>
          </a:bodyPr>
          <a:lstStyle/>
          <a:p>
            <a:r>
              <a:rPr lang="he-IL" sz="2800" spc="-50" dirty="0"/>
              <a:t>נסמן זאת כך:</a:t>
            </a:r>
            <a:r>
              <a:rPr lang="he-IL" sz="2800" dirty="0"/>
              <a:t> </a:t>
            </a:r>
            <a:r>
              <a:rPr lang="he-IL" sz="2800" dirty="0" err="1"/>
              <a:t>ג</a:t>
            </a:r>
            <a:r>
              <a:rPr lang="he-IL" sz="2800" b="1" dirty="0" err="1">
                <a:solidFill>
                  <a:srgbClr val="FFC000"/>
                </a:solidFill>
                <a:latin typeface="Tiger"/>
              </a:rPr>
              <a:t>↙</a:t>
            </a:r>
            <a:r>
              <a:rPr lang="he-IL" sz="2800" dirty="0" err="1" smtClean="0"/>
              <a:t>ד</a:t>
            </a:r>
            <a:r>
              <a:rPr lang="he-IL" sz="2800" dirty="0" smtClean="0"/>
              <a:t>.</a:t>
            </a:r>
            <a:endParaRPr lang="he-IL" sz="2800"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8" name="Slide Number Placeholder 7"/>
          <p:cNvSpPr>
            <a:spLocks noGrp="1"/>
          </p:cNvSpPr>
          <p:nvPr>
            <p:ph type="sldNum" sz="quarter" idx="12"/>
          </p:nvPr>
        </p:nvSpPr>
        <p:spPr/>
        <p:txBody>
          <a:bodyPr/>
          <a:lstStyle/>
          <a:p>
            <a:fld id="{A3D06FF1-B8B8-45F7-9460-24F1F7621815}" type="slidenum">
              <a:rPr lang="en-US" smtClean="0"/>
              <a:pPr/>
              <a:t>14</a:t>
            </a:fld>
            <a:endParaRPr lang="en-US"/>
          </a:p>
        </p:txBody>
      </p:sp>
    </p:spTree>
    <p:extLst>
      <p:ext uri="{BB962C8B-B14F-4D97-AF65-F5344CB8AC3E}">
        <p14:creationId xmlns:p14="http://schemas.microsoft.com/office/powerpoint/2010/main" val="405919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ובכן? באיזו </a:t>
            </a:r>
            <a:r>
              <a:rPr lang="he-IL" dirty="0">
                <a:solidFill>
                  <a:srgbClr val="00FFFF"/>
                </a:solidFill>
              </a:rPr>
              <a:t>קובייה </a:t>
            </a:r>
            <a:r>
              <a:rPr lang="he-IL" dirty="0" smtClean="0">
                <a:solidFill>
                  <a:srgbClr val="00FFFF"/>
                </a:solidFill>
              </a:rPr>
              <a:t>כדאי לבחור?</a:t>
            </a:r>
            <a:endParaRPr lang="en-US" dirty="0">
              <a:solidFill>
                <a:srgbClr val="00FFFF"/>
              </a:solidFill>
            </a:endParaRPr>
          </a:p>
        </p:txBody>
      </p:sp>
      <p:sp>
        <p:nvSpPr>
          <p:cNvPr id="3" name="Content Placeholder 2"/>
          <p:cNvSpPr>
            <a:spLocks noGrp="1"/>
          </p:cNvSpPr>
          <p:nvPr>
            <p:ph idx="1"/>
          </p:nvPr>
        </p:nvSpPr>
        <p:spPr>
          <a:xfrm>
            <a:off x="228600" y="990600"/>
            <a:ext cx="8610600" cy="5385420"/>
          </a:xfrm>
        </p:spPr>
        <p:txBody>
          <a:bodyPr/>
          <a:lstStyle/>
          <a:p>
            <a:pPr marL="361950" indent="0">
              <a:spcBef>
                <a:spcPts val="300"/>
              </a:spcBef>
              <a:buNone/>
            </a:pPr>
            <a:r>
              <a:rPr lang="he-IL" dirty="0">
                <a:solidFill>
                  <a:srgbClr val="00FFFF"/>
                </a:solidFill>
              </a:rPr>
              <a:t>קובייה </a:t>
            </a:r>
            <a:r>
              <a:rPr lang="he-IL" dirty="0" smtClean="0">
                <a:solidFill>
                  <a:srgbClr val="00FFFF"/>
                </a:solidFill>
              </a:rPr>
              <a:t>א:</a:t>
            </a:r>
            <a:r>
              <a:rPr lang="he-IL" dirty="0" smtClean="0"/>
              <a:t> </a:t>
            </a:r>
            <a:r>
              <a:rPr lang="pt-BR" dirty="0"/>
              <a:t>4, 4, 4, 4, 0, 0</a:t>
            </a:r>
            <a:r>
              <a:rPr lang="he-IL" dirty="0"/>
              <a:t>	</a:t>
            </a:r>
            <a:r>
              <a:rPr lang="he-IL" dirty="0">
                <a:solidFill>
                  <a:srgbClr val="00FFFF"/>
                </a:solidFill>
              </a:rPr>
              <a:t>קובייה </a:t>
            </a:r>
            <a:r>
              <a:rPr lang="he-IL" dirty="0" smtClean="0">
                <a:solidFill>
                  <a:srgbClr val="00FFFF"/>
                </a:solidFill>
              </a:rPr>
              <a:t>ב:</a:t>
            </a:r>
            <a:r>
              <a:rPr lang="pt-BR" dirty="0"/>
              <a:t>3, 3, 3, 3, 3, 3 </a:t>
            </a:r>
            <a:br>
              <a:rPr lang="pt-BR" dirty="0"/>
            </a:br>
            <a:r>
              <a:rPr lang="he-IL" dirty="0">
                <a:solidFill>
                  <a:srgbClr val="00FFFF"/>
                </a:solidFill>
              </a:rPr>
              <a:t>קובייה </a:t>
            </a:r>
            <a:r>
              <a:rPr lang="he-IL" dirty="0" smtClean="0">
                <a:solidFill>
                  <a:srgbClr val="00FFFF"/>
                </a:solidFill>
              </a:rPr>
              <a:t>ג:</a:t>
            </a:r>
            <a:r>
              <a:rPr lang="pt-BR" dirty="0"/>
              <a:t>6, 6, 2, 2, 2, 2 </a:t>
            </a:r>
            <a:r>
              <a:rPr lang="he-IL" dirty="0"/>
              <a:t> 	</a:t>
            </a:r>
            <a:r>
              <a:rPr lang="he-IL" dirty="0">
                <a:solidFill>
                  <a:srgbClr val="00FFFF"/>
                </a:solidFill>
              </a:rPr>
              <a:t>קובייה </a:t>
            </a:r>
            <a:r>
              <a:rPr lang="he-IL" dirty="0" smtClean="0">
                <a:solidFill>
                  <a:srgbClr val="00FFFF"/>
                </a:solidFill>
              </a:rPr>
              <a:t>ד:</a:t>
            </a:r>
            <a:r>
              <a:rPr lang="he-IL" dirty="0" smtClean="0"/>
              <a:t> </a:t>
            </a:r>
            <a:r>
              <a:rPr lang="pt-BR" dirty="0"/>
              <a:t>5, 5, 5, 1, 1, </a:t>
            </a:r>
            <a:r>
              <a:rPr lang="pt-BR" dirty="0" smtClean="0"/>
              <a:t>1</a:t>
            </a:r>
            <a:endParaRPr lang="he-IL" dirty="0"/>
          </a:p>
          <a:p>
            <a:pPr marL="361950" indent="0">
              <a:spcBef>
                <a:spcPts val="300"/>
              </a:spcBef>
              <a:buNone/>
            </a:pPr>
            <a:r>
              <a:rPr lang="he-IL" dirty="0" smtClean="0"/>
              <a:t>כפי שראינו:</a:t>
            </a:r>
            <a:r>
              <a:rPr lang="he-IL" spc="-100" dirty="0" smtClean="0"/>
              <a:t> </a:t>
            </a:r>
            <a:r>
              <a:rPr lang="he-IL" spc="-100" dirty="0" err="1" smtClean="0"/>
              <a:t>א</a:t>
            </a:r>
            <a:r>
              <a:rPr lang="he-IL" b="1" dirty="0" err="1" smtClean="0">
                <a:solidFill>
                  <a:srgbClr val="FFC000"/>
                </a:solidFill>
                <a:latin typeface="Tiger"/>
              </a:rPr>
              <a:t>↙</a:t>
            </a:r>
            <a:r>
              <a:rPr lang="he-IL" spc="-100" dirty="0" err="1" smtClean="0"/>
              <a:t>ב</a:t>
            </a:r>
            <a:r>
              <a:rPr lang="he-IL" spc="-100" dirty="0" smtClean="0"/>
              <a:t>,</a:t>
            </a:r>
            <a:r>
              <a:rPr lang="he-IL" sz="2800" spc="-100" dirty="0" smtClean="0"/>
              <a:t>  </a:t>
            </a:r>
            <a:r>
              <a:rPr lang="he-IL" sz="2800" spc="-100" dirty="0" err="1" smtClean="0"/>
              <a:t>ב</a:t>
            </a:r>
            <a:r>
              <a:rPr lang="he-IL" b="1" dirty="0" err="1" smtClean="0">
                <a:solidFill>
                  <a:srgbClr val="FFC000"/>
                </a:solidFill>
                <a:latin typeface="Tiger"/>
              </a:rPr>
              <a:t>↙</a:t>
            </a:r>
            <a:r>
              <a:rPr lang="he-IL" sz="2800" spc="-100" dirty="0" err="1" smtClean="0"/>
              <a:t>ג</a:t>
            </a:r>
            <a:r>
              <a:rPr lang="he-IL" sz="2800" spc="-100" dirty="0" smtClean="0"/>
              <a:t>, </a:t>
            </a:r>
            <a:r>
              <a:rPr lang="he-IL" spc="-100" dirty="0" smtClean="0"/>
              <a:t> </a:t>
            </a:r>
            <a:r>
              <a:rPr lang="he-IL" sz="2800" spc="-100" dirty="0" err="1" smtClean="0"/>
              <a:t>ג</a:t>
            </a:r>
            <a:r>
              <a:rPr lang="he-IL" b="1" dirty="0" err="1" smtClean="0">
                <a:solidFill>
                  <a:srgbClr val="FFC000"/>
                </a:solidFill>
                <a:latin typeface="Tiger"/>
              </a:rPr>
              <a:t>↙</a:t>
            </a:r>
            <a:r>
              <a:rPr lang="he-IL" sz="2800" spc="-100" dirty="0" err="1" smtClean="0"/>
              <a:t>ד</a:t>
            </a:r>
            <a:r>
              <a:rPr lang="he-IL" sz="2800" spc="-100" dirty="0" smtClean="0"/>
              <a:t>. </a:t>
            </a:r>
            <a:r>
              <a:rPr lang="he-IL" spc="-40" dirty="0" smtClean="0"/>
              <a:t>עושה רושם</a:t>
            </a:r>
            <a:r>
              <a:rPr lang="he-IL" spc="-40" dirty="0"/>
              <a:t> </a:t>
            </a:r>
            <a:r>
              <a:rPr lang="he-IL" spc="-40" dirty="0" smtClean="0"/>
              <a:t>ש</a:t>
            </a:r>
            <a:r>
              <a:rPr lang="he-IL" sz="2800" spc="-40" dirty="0" smtClean="0"/>
              <a:t>קובייה א היא</a:t>
            </a:r>
            <a:r>
              <a:rPr lang="he-IL" sz="2800" dirty="0" smtClean="0"/>
              <a:t> החזקה מכולן, ובוודאי מ-ד. </a:t>
            </a:r>
          </a:p>
          <a:p>
            <a:pPr>
              <a:spcBef>
                <a:spcPts val="0"/>
              </a:spcBef>
            </a:pPr>
            <a:r>
              <a:rPr lang="he-IL" dirty="0" smtClean="0"/>
              <a:t>נבדוק</a:t>
            </a:r>
          </a:p>
          <a:p>
            <a:pPr>
              <a:spcBef>
                <a:spcPts val="0"/>
              </a:spcBef>
            </a:pPr>
            <a:r>
              <a:rPr lang="he-IL" dirty="0" smtClean="0"/>
              <a:t>בניגוד </a:t>
            </a:r>
            <a:r>
              <a:rPr lang="he-IL" dirty="0"/>
              <a:t>לכל הציפיות: </a:t>
            </a:r>
            <a:endParaRPr lang="he-IL" dirty="0" smtClean="0"/>
          </a:p>
          <a:p>
            <a:pPr marL="361950" indent="0">
              <a:spcBef>
                <a:spcPts val="0"/>
              </a:spcBef>
              <a:buNone/>
            </a:pPr>
            <a:r>
              <a:rPr lang="he-IL" sz="2800" dirty="0" smtClean="0"/>
              <a:t>קובייה ד</a:t>
            </a:r>
            <a:r>
              <a:rPr lang="he-IL" dirty="0"/>
              <a:t> </a:t>
            </a:r>
            <a:r>
              <a:rPr lang="he-IL" sz="2800" dirty="0" smtClean="0">
                <a:solidFill>
                  <a:srgbClr val="FFC000"/>
                </a:solidFill>
              </a:rPr>
              <a:t>חזקה (</a:t>
            </a:r>
            <a:r>
              <a:rPr lang="he-IL" sz="2800" dirty="0" smtClean="0"/>
              <a:t>פי 2</a:t>
            </a:r>
            <a:r>
              <a:rPr lang="he-IL" sz="2800" dirty="0" smtClean="0">
                <a:solidFill>
                  <a:srgbClr val="FFC000"/>
                </a:solidFill>
              </a:rPr>
              <a:t>)</a:t>
            </a:r>
            <a:r>
              <a:rPr lang="he-IL" sz="2800" dirty="0" smtClean="0">
                <a:solidFill>
                  <a:srgbClr val="00FFFF"/>
                </a:solidFill>
              </a:rPr>
              <a:t> </a:t>
            </a:r>
            <a:r>
              <a:rPr lang="he-IL" sz="2800" dirty="0" smtClean="0"/>
              <a:t>מ-א.  </a:t>
            </a:r>
          </a:p>
          <a:p>
            <a:pPr marL="361950" indent="0">
              <a:spcBef>
                <a:spcPts val="0"/>
              </a:spcBef>
              <a:buNone/>
            </a:pPr>
            <a:r>
              <a:rPr lang="he-IL" sz="2800" dirty="0" err="1" smtClean="0"/>
              <a:t>ד</a:t>
            </a:r>
            <a:r>
              <a:rPr lang="he-IL" b="1" dirty="0" err="1" smtClean="0">
                <a:solidFill>
                  <a:srgbClr val="FFC000"/>
                </a:solidFill>
                <a:latin typeface="Tiger"/>
              </a:rPr>
              <a:t>↙</a:t>
            </a:r>
            <a:r>
              <a:rPr lang="he-IL" sz="2800" dirty="0" err="1" smtClean="0"/>
              <a:t>א</a:t>
            </a:r>
            <a:r>
              <a:rPr lang="he-IL" sz="2800" dirty="0" smtClean="0"/>
              <a:t>.</a:t>
            </a:r>
            <a:endParaRPr lang="he-IL" dirty="0"/>
          </a:p>
          <a:p>
            <a:pPr>
              <a:spcBef>
                <a:spcPts val="0"/>
              </a:spcBef>
            </a:pPr>
            <a:r>
              <a:rPr lang="he-IL" dirty="0" smtClean="0"/>
              <a:t>אמנם</a:t>
            </a:r>
            <a:r>
              <a:rPr lang="he-IL" dirty="0"/>
              <a:t> </a:t>
            </a:r>
            <a:r>
              <a:rPr lang="he-IL" dirty="0" err="1" smtClean="0"/>
              <a:t>א</a:t>
            </a:r>
            <a:r>
              <a:rPr lang="he-IL" b="1" dirty="0" err="1" smtClean="0">
                <a:solidFill>
                  <a:srgbClr val="FFC000"/>
                </a:solidFill>
                <a:latin typeface="Tiger"/>
              </a:rPr>
              <a:t>↙</a:t>
            </a:r>
            <a:r>
              <a:rPr lang="he-IL" dirty="0" err="1" smtClean="0"/>
              <a:t>ב</a:t>
            </a:r>
            <a:r>
              <a:rPr lang="he-IL" dirty="0"/>
              <a:t>,</a:t>
            </a:r>
            <a:r>
              <a:rPr lang="he-IL" dirty="0" smtClean="0"/>
              <a:t> </a:t>
            </a:r>
            <a:r>
              <a:rPr lang="he-IL" dirty="0" err="1" smtClean="0"/>
              <a:t>ב</a:t>
            </a:r>
            <a:r>
              <a:rPr lang="he-IL" b="1" dirty="0" err="1" smtClean="0">
                <a:solidFill>
                  <a:srgbClr val="FFC000"/>
                </a:solidFill>
                <a:latin typeface="Tiger"/>
              </a:rPr>
              <a:t>↙</a:t>
            </a:r>
            <a:r>
              <a:rPr lang="he-IL" dirty="0" err="1" smtClean="0"/>
              <a:t>ג</a:t>
            </a:r>
            <a:r>
              <a:rPr lang="he-IL" dirty="0"/>
              <a:t>,</a:t>
            </a:r>
            <a:r>
              <a:rPr lang="he-IL" dirty="0" smtClean="0"/>
              <a:t> </a:t>
            </a:r>
            <a:r>
              <a:rPr lang="he-IL" dirty="0" err="1" smtClean="0"/>
              <a:t>ג</a:t>
            </a:r>
            <a:r>
              <a:rPr lang="he-IL" b="1" dirty="0" err="1" smtClean="0">
                <a:solidFill>
                  <a:srgbClr val="FFC000"/>
                </a:solidFill>
                <a:latin typeface="Tiger"/>
              </a:rPr>
              <a:t>↙</a:t>
            </a:r>
            <a:r>
              <a:rPr lang="he-IL" dirty="0" err="1" smtClean="0"/>
              <a:t>ד</a:t>
            </a:r>
            <a:r>
              <a:rPr lang="he-IL" dirty="0"/>
              <a:t>,</a:t>
            </a:r>
            <a:endParaRPr lang="he-IL" dirty="0" smtClean="0"/>
          </a:p>
          <a:p>
            <a:pPr marL="361950" indent="0">
              <a:spcBef>
                <a:spcPts val="0"/>
              </a:spcBef>
              <a:buNone/>
            </a:pPr>
            <a:r>
              <a:rPr lang="he-IL" dirty="0" smtClean="0"/>
              <a:t>אבל א </a:t>
            </a:r>
            <a:r>
              <a:rPr lang="he-IL" dirty="0" smtClean="0">
                <a:solidFill>
                  <a:srgbClr val="00FFFF"/>
                </a:solidFill>
              </a:rPr>
              <a:t>איננה </a:t>
            </a:r>
            <a:r>
              <a:rPr lang="he-IL" dirty="0" smtClean="0"/>
              <a:t>חזקה מ-ד,</a:t>
            </a:r>
          </a:p>
          <a:p>
            <a:pPr marL="361950" indent="0">
              <a:spcBef>
                <a:spcPts val="0"/>
              </a:spcBef>
              <a:buNone/>
            </a:pPr>
            <a:r>
              <a:rPr lang="he-IL" dirty="0" smtClean="0"/>
              <a:t>אלא להיפך -  </a:t>
            </a:r>
            <a:r>
              <a:rPr lang="he-IL" dirty="0" err="1" smtClean="0"/>
              <a:t>ד</a:t>
            </a:r>
            <a:r>
              <a:rPr lang="he-IL" b="1" dirty="0" err="1" smtClean="0">
                <a:solidFill>
                  <a:srgbClr val="FFC000"/>
                </a:solidFill>
                <a:latin typeface="Tiger"/>
              </a:rPr>
              <a:t>↙</a:t>
            </a:r>
            <a:r>
              <a:rPr lang="he-IL" dirty="0" err="1" smtClean="0"/>
              <a:t>א</a:t>
            </a:r>
            <a:r>
              <a:rPr lang="he-IL" dirty="0" smtClean="0"/>
              <a:t>  !!!</a:t>
            </a:r>
            <a:endParaRPr lang="he-IL" sz="2800" dirty="0" smtClean="0">
              <a:latin typeface="Arial" pitchFamily="34" charset="0"/>
              <a:ea typeface="+mn-ea"/>
              <a:cs typeface="Arial" pitchFamily="34" charset="0"/>
            </a:endParaRPr>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70646236"/>
              </p:ext>
            </p:extLst>
          </p:nvPr>
        </p:nvGraphicFramePr>
        <p:xfrm>
          <a:off x="412630" y="2438400"/>
          <a:ext cx="4311772" cy="3657600"/>
        </p:xfrm>
        <a:graphic>
          <a:graphicData uri="http://schemas.openxmlformats.org/drawingml/2006/table">
            <a:tbl>
              <a:tblPr rtl="1" firstRow="1" bandRow="1">
                <a:tableStyleId>{5C22544A-7EE6-4342-B048-85BDC9FD1C3A}</a:tableStyleId>
              </a:tblPr>
              <a:tblGrid>
                <a:gridCol w="542791"/>
                <a:gridCol w="542791"/>
                <a:gridCol w="542791"/>
                <a:gridCol w="542791"/>
                <a:gridCol w="542791"/>
                <a:gridCol w="542791"/>
                <a:gridCol w="542791"/>
                <a:gridCol w="512235"/>
              </a:tblGrid>
              <a:tr h="45720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bg1"/>
                          </a:solidFill>
                        </a:rPr>
                        <a:t>   התוצאות על קובייה א</a:t>
                      </a:r>
                    </a:p>
                  </a:txBody>
                  <a:tcP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tc>
                  <a:txBody>
                    <a:bodyPr/>
                    <a:lstStyle/>
                    <a:p>
                      <a:pPr rtl="1"/>
                      <a:endParaRPr lang="he-IL" sz="2400" b="1" dirty="0">
                        <a:solidFill>
                          <a:schemeClr val="bg1"/>
                        </a:solidFill>
                      </a:endParaRPr>
                    </a:p>
                  </a:txBody>
                  <a:tcPr>
                    <a:solidFill>
                      <a:schemeClr val="tx1"/>
                    </a:solidFill>
                  </a:tcPr>
                </a:tc>
              </a:tr>
              <a:tr h="426373">
                <a:tc>
                  <a:txBody>
                    <a:bodyPr/>
                    <a:lstStyle/>
                    <a:p>
                      <a:pPr algn="ctr" rtl="1"/>
                      <a:r>
                        <a:rPr lang="he-IL" sz="2400" b="1" dirty="0" smtClean="0">
                          <a:solidFill>
                            <a:schemeClr val="bg1"/>
                          </a:solidFill>
                        </a:rPr>
                        <a:t>0</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0</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4</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4</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4</a:t>
                      </a:r>
                      <a:endParaRPr lang="he-IL" sz="2400" b="1" dirty="0">
                        <a:solidFill>
                          <a:schemeClr val="bg1"/>
                        </a:solidFill>
                      </a:endParaRPr>
                    </a:p>
                  </a:txBody>
                  <a:tcPr>
                    <a:solidFill>
                      <a:srgbClr val="00B0F0"/>
                    </a:solidFill>
                  </a:tcPr>
                </a:tc>
                <a:tc>
                  <a:txBody>
                    <a:bodyPr/>
                    <a:lstStyle/>
                    <a:p>
                      <a:pPr algn="ctr" rtl="1"/>
                      <a:r>
                        <a:rPr lang="he-IL" sz="2400" b="1" dirty="0" smtClean="0">
                          <a:solidFill>
                            <a:schemeClr val="bg1"/>
                          </a:solidFill>
                        </a:rPr>
                        <a:t>4</a:t>
                      </a:r>
                      <a:endParaRPr lang="he-IL" sz="2400" b="1" dirty="0">
                        <a:solidFill>
                          <a:schemeClr val="bg1"/>
                        </a:solidFill>
                      </a:endParaRPr>
                    </a:p>
                  </a:txBody>
                  <a:tcPr>
                    <a:solidFill>
                      <a:srgbClr val="00B0F0"/>
                    </a:solidFill>
                  </a:tcPr>
                </a:tc>
                <a:tc>
                  <a:txBody>
                    <a:bodyPr/>
                    <a:lstStyle/>
                    <a:p>
                      <a:pPr rtl="1"/>
                      <a:endParaRPr lang="he-IL" sz="2400" b="1" dirty="0">
                        <a:solidFill>
                          <a:schemeClr val="bg1"/>
                        </a:solidFill>
                      </a:endParaRPr>
                    </a:p>
                  </a:txBody>
                  <a:tcPr>
                    <a:solidFill>
                      <a:schemeClr val="tx1"/>
                    </a:solidFill>
                  </a:tcPr>
                </a:tc>
                <a:tc rowSpan="7">
                  <a:txBody>
                    <a:bodyPr/>
                    <a:lstStyle/>
                    <a:p>
                      <a:pPr algn="ctr" rtl="1"/>
                      <a:r>
                        <a:rPr lang="he-IL" sz="2400" b="1" dirty="0" smtClean="0">
                          <a:solidFill>
                            <a:schemeClr val="bg1"/>
                          </a:solidFill>
                        </a:rPr>
                        <a:t>     התוצאות על קובייה ד</a:t>
                      </a:r>
                      <a:endParaRPr lang="he-IL" sz="2400" b="1" dirty="0">
                        <a:solidFill>
                          <a:schemeClr val="bg1"/>
                        </a:solidFill>
                      </a:endParaRPr>
                    </a:p>
                  </a:txBody>
                  <a:tcPr vert="vert270">
                    <a:solidFill>
                      <a:schemeClr val="accent2">
                        <a:lumMod val="60000"/>
                        <a:lumOff val="40000"/>
                      </a:schemeClr>
                    </a:solidFill>
                  </a:tcPr>
                </a:tc>
              </a:tr>
              <a:tr h="426373">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rgbClr val="0070C0"/>
                          </a:solidFill>
                        </a:rPr>
                        <a:t>א</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א</a:t>
                      </a:r>
                    </a:p>
                  </a:txBody>
                  <a:tcPr/>
                </a:tc>
                <a:tc>
                  <a:txBody>
                    <a:bodyPr/>
                    <a:lstStyle/>
                    <a:p>
                      <a:pPr algn="ctr" rtl="1"/>
                      <a:r>
                        <a:rPr lang="he-IL" sz="2400" b="1" dirty="0" smtClean="0">
                          <a:solidFill>
                            <a:srgbClr val="0070C0"/>
                          </a:solidFill>
                        </a:rPr>
                        <a:t>א</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א</a:t>
                      </a:r>
                    </a:p>
                  </a:txBody>
                  <a:tcPr/>
                </a:tc>
                <a:tc>
                  <a:txBody>
                    <a:bodyPr/>
                    <a:lstStyle/>
                    <a:p>
                      <a:pPr algn="ctr" rtl="1"/>
                      <a:r>
                        <a:rPr lang="he-IL" sz="2400" b="1" dirty="0" smtClean="0">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rgbClr val="0070C0"/>
                          </a:solidFill>
                        </a:rPr>
                        <a:t>א</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א</a:t>
                      </a:r>
                    </a:p>
                  </a:txBody>
                  <a:tcPr/>
                </a:tc>
                <a:tc>
                  <a:txBody>
                    <a:bodyPr/>
                    <a:lstStyle/>
                    <a:p>
                      <a:pPr algn="ctr" rtl="1"/>
                      <a:r>
                        <a:rPr lang="he-IL" sz="2400" b="1" dirty="0" smtClean="0">
                          <a:solidFill>
                            <a:srgbClr val="0070C0"/>
                          </a:solidFill>
                        </a:rPr>
                        <a:t>א</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א</a:t>
                      </a:r>
                    </a:p>
                  </a:txBody>
                  <a:tcPr/>
                </a:tc>
                <a:tc>
                  <a:txBody>
                    <a:bodyPr/>
                    <a:lstStyle/>
                    <a:p>
                      <a:pPr algn="ctr" rtl="1"/>
                      <a:r>
                        <a:rPr lang="he-IL" sz="2400" b="1" dirty="0" smtClean="0">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r h="426373">
                <a:tc>
                  <a:txBody>
                    <a:bodyPr/>
                    <a:lstStyle/>
                    <a:p>
                      <a:pPr algn="ctr" rtl="1"/>
                      <a:r>
                        <a:rPr lang="he-IL" sz="2400" b="1" dirty="0" smtClean="0">
                          <a:solidFill>
                            <a:schemeClr val="accent2">
                              <a:lumMod val="75000"/>
                            </a:schemeClr>
                          </a:solidFill>
                        </a:rPr>
                        <a:t>ד</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2">
                              <a:lumMod val="75000"/>
                            </a:schemeClr>
                          </a:solidFill>
                        </a:rPr>
                        <a:t>ד</a:t>
                      </a:r>
                    </a:p>
                  </a:txBody>
                  <a:tcPr/>
                </a:tc>
                <a:tc>
                  <a:txBody>
                    <a:bodyPr/>
                    <a:lstStyle/>
                    <a:p>
                      <a:pPr algn="ctr" rtl="1"/>
                      <a:r>
                        <a:rPr lang="he-IL" sz="2400" b="1" dirty="0" smtClean="0">
                          <a:solidFill>
                            <a:srgbClr val="0070C0"/>
                          </a:solidFill>
                        </a:rPr>
                        <a:t>א</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א</a:t>
                      </a:r>
                    </a:p>
                  </a:txBody>
                  <a:tcPr/>
                </a:tc>
                <a:tc>
                  <a:txBody>
                    <a:bodyPr/>
                    <a:lstStyle/>
                    <a:p>
                      <a:pPr algn="ctr" rtl="1"/>
                      <a:r>
                        <a:rPr lang="he-IL" sz="2400" b="1" dirty="0" smtClean="0">
                          <a:solidFill>
                            <a:srgbClr val="0070C0"/>
                          </a:solidFill>
                        </a:rPr>
                        <a:t>א</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400" b="1" dirty="0" smtClean="0">
                          <a:solidFill>
                            <a:srgbClr val="0070C0"/>
                          </a:solidFill>
                        </a:rPr>
                        <a:t>א</a:t>
                      </a:r>
                    </a:p>
                  </a:txBody>
                  <a:tcPr/>
                </a:tc>
                <a:tc>
                  <a:txBody>
                    <a:bodyPr/>
                    <a:lstStyle/>
                    <a:p>
                      <a:pPr algn="ctr" rtl="1"/>
                      <a:r>
                        <a:rPr lang="he-IL" sz="2400" b="1" dirty="0" smtClean="0">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tr>
            </a:tbl>
          </a:graphicData>
        </a:graphic>
      </p:graphicFrame>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15</a:t>
            </a:fld>
            <a:endParaRPr lang="en-US"/>
          </a:p>
        </p:txBody>
      </p:sp>
    </p:spTree>
    <p:extLst>
      <p:ext uri="{BB962C8B-B14F-4D97-AF65-F5344CB8AC3E}">
        <p14:creationId xmlns:p14="http://schemas.microsoft.com/office/powerpoint/2010/main" val="355220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זאת בהחלט הפתעה !</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rPr lang="he-IL" dirty="0"/>
              <a:t>	</a:t>
            </a:r>
            <a:r>
              <a:rPr lang="pt-BR" dirty="0"/>
              <a:t/>
            </a:r>
            <a:br>
              <a:rPr lang="pt-BR" dirty="0"/>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Diagram 6"/>
          <p:cNvGraphicFramePr/>
          <p:nvPr>
            <p:extLst>
              <p:ext uri="{D42A27DB-BD31-4B8C-83A1-F6EECF244321}">
                <p14:modId xmlns:p14="http://schemas.microsoft.com/office/powerpoint/2010/main" val="3778004925"/>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8" name="Rectangle 7"/>
              <p:cNvSpPr/>
              <p:nvPr/>
            </p:nvSpPr>
            <p:spPr>
              <a:xfrm>
                <a:off x="2895600" y="2305615"/>
                <a:ext cx="3657600" cy="2554545"/>
              </a:xfrm>
              <a:prstGeom prst="rect">
                <a:avLst/>
              </a:prstGeom>
            </p:spPr>
            <p:txBody>
              <a:bodyPr wrap="square">
                <a:spAutoFit/>
              </a:bodyPr>
              <a:lstStyle/>
              <a:p>
                <a:pPr algn="ctr" rtl="1">
                  <a:lnSpc>
                    <a:spcPts val="3200"/>
                  </a:lnSpc>
                </a:pPr>
                <a:r>
                  <a:rPr lang="he-IL" sz="2800" dirty="0" smtClean="0"/>
                  <a:t>למה זה מפתיע כל כך? </a:t>
                </a:r>
              </a:p>
              <a:p>
                <a:pPr marL="361950" indent="-276225" algn="r" rtl="1">
                  <a:lnSpc>
                    <a:spcPts val="3200"/>
                  </a:lnSpc>
                </a:pPr>
                <a:r>
                  <a:rPr lang="he-IL" sz="2800" dirty="0" smtClean="0"/>
                  <a:t> - כי בדרך כלל בהשוואת  ארבעה גדלים </a:t>
                </a:r>
                <a:r>
                  <a:rPr lang="he-IL" sz="2800" dirty="0"/>
                  <a:t>מתקיים </a:t>
                </a:r>
                <a:endParaRPr lang="he-IL" sz="2800" dirty="0" smtClean="0"/>
              </a:p>
              <a:p>
                <a:pPr marL="361950" indent="-276225" algn="ctr" rtl="1">
                  <a:lnSpc>
                    <a:spcPts val="3200"/>
                  </a:lnSpc>
                </a:pPr>
                <a:r>
                  <a:rPr lang="he-IL" sz="2800" dirty="0">
                    <a:solidFill>
                      <a:schemeClr val="accent2">
                        <a:lumMod val="40000"/>
                        <a:lumOff val="60000"/>
                      </a:schemeClr>
                    </a:solidFill>
                  </a:rPr>
                  <a:t>כלל </a:t>
                </a:r>
                <a:r>
                  <a:rPr lang="he-IL" sz="2800" dirty="0" smtClean="0">
                    <a:solidFill>
                      <a:schemeClr val="accent2">
                        <a:lumMod val="40000"/>
                        <a:lumOff val="60000"/>
                      </a:schemeClr>
                    </a:solidFill>
                  </a:rPr>
                  <a:t>ההעברה</a:t>
                </a:r>
                <a:r>
                  <a:rPr lang="he-IL" sz="2800" dirty="0" smtClean="0"/>
                  <a:t>:</a:t>
                </a:r>
              </a:p>
              <a:p>
                <a:pPr algn="ctr" rtl="1">
                  <a:lnSpc>
                    <a:spcPts val="3200"/>
                  </a:lnSpc>
                </a:pPr>
                <a:r>
                  <a:rPr lang="he-IL" sz="2800" dirty="0" smtClean="0"/>
                  <a:t>  אם </a:t>
                </a:r>
                <a14:m>
                  <m:oMath xmlns:m="http://schemas.openxmlformats.org/officeDocument/2006/math">
                    <m:r>
                      <a:rPr lang="en-US" sz="2800" smtClean="0">
                        <a:latin typeface="Cambria Math"/>
                      </a:rPr>
                      <m:t>𝑎</m:t>
                    </m:r>
                    <m:r>
                      <a:rPr lang="en-US" sz="2800" b="0" smtClean="0">
                        <a:solidFill>
                          <a:srgbClr val="FFC000"/>
                        </a:solidFill>
                        <a:latin typeface="Cambria Math"/>
                      </a:rPr>
                      <m:t>&gt;</m:t>
                    </m:r>
                    <m:r>
                      <a:rPr lang="en-US" sz="2800" b="0" i="1" smtClean="0">
                        <a:solidFill>
                          <a:schemeClr val="tx1"/>
                        </a:solidFill>
                        <a:latin typeface="Cambria Math"/>
                      </a:rPr>
                      <m:t>𝑏</m:t>
                    </m:r>
                  </m:oMath>
                </a14:m>
                <a:r>
                  <a:rPr lang="he-IL" sz="2800" dirty="0" smtClean="0"/>
                  <a:t>, </a:t>
                </a:r>
                <a14:m>
                  <m:oMath xmlns:m="http://schemas.openxmlformats.org/officeDocument/2006/math">
                    <m:r>
                      <a:rPr lang="en-US" sz="2800">
                        <a:latin typeface="Cambria Math"/>
                      </a:rPr>
                      <m:t>𝑏</m:t>
                    </m:r>
                    <m:r>
                      <a:rPr lang="en-US" sz="2800" b="1">
                        <a:solidFill>
                          <a:srgbClr val="FFC000"/>
                        </a:solidFill>
                        <a:latin typeface="Cambria Math"/>
                      </a:rPr>
                      <m:t>&gt;</m:t>
                    </m:r>
                    <m:r>
                      <a:rPr lang="en-US" sz="2800">
                        <a:latin typeface="Cambria Math"/>
                      </a:rPr>
                      <m:t>𝑐</m:t>
                    </m:r>
                    <m:r>
                      <a:rPr lang="en-US" sz="2800" i="1">
                        <a:latin typeface="Cambria Math"/>
                      </a:rPr>
                      <m:t> </m:t>
                    </m:r>
                  </m:oMath>
                </a14:m>
                <a:r>
                  <a:rPr lang="he-IL" sz="2800" dirty="0" smtClean="0"/>
                  <a:t> ו</a:t>
                </a:r>
                <a:r>
                  <a:rPr lang="he-IL" sz="2800" dirty="0"/>
                  <a:t>גם</a:t>
                </a:r>
                <a14:m>
                  <m:oMath xmlns:m="http://schemas.openxmlformats.org/officeDocument/2006/math">
                    <m:r>
                      <a:rPr lang="he-IL" sz="2800" b="0" i="0" smtClean="0">
                        <a:latin typeface="Cambria Math"/>
                      </a:rPr>
                      <m:t> </m:t>
                    </m:r>
                    <m:r>
                      <a:rPr lang="en-US" sz="2800" b="0" i="1" smtClean="0">
                        <a:latin typeface="Cambria Math"/>
                      </a:rPr>
                      <m:t>𝑐</m:t>
                    </m:r>
                    <m:r>
                      <a:rPr lang="en-US" sz="2800" b="1" smtClean="0">
                        <a:solidFill>
                          <a:srgbClr val="FFC000"/>
                        </a:solidFill>
                        <a:latin typeface="Cambria Math"/>
                      </a:rPr>
                      <m:t>&gt;</m:t>
                    </m:r>
                    <m:r>
                      <a:rPr lang="en-US" sz="2800" b="0" i="1" smtClean="0">
                        <a:latin typeface="Cambria Math"/>
                      </a:rPr>
                      <m:t>𝑑</m:t>
                    </m:r>
                    <m:r>
                      <a:rPr lang="he-IL" sz="2800" b="0" i="0" smtClean="0">
                        <a:latin typeface="Cambria Math"/>
                      </a:rPr>
                      <m:t> </m:t>
                    </m:r>
                  </m:oMath>
                </a14:m>
                <a:r>
                  <a:rPr lang="he-IL" sz="2800" dirty="0" smtClean="0"/>
                  <a:t> אז </a:t>
                </a:r>
                <a14:m>
                  <m:oMath xmlns:m="http://schemas.openxmlformats.org/officeDocument/2006/math">
                    <m:r>
                      <a:rPr lang="en-US" sz="2800">
                        <a:latin typeface="Cambria Math"/>
                      </a:rPr>
                      <m:t>𝑎</m:t>
                    </m:r>
                    <m:r>
                      <a:rPr lang="en-US" sz="2800" b="1" smtClean="0">
                        <a:solidFill>
                          <a:srgbClr val="FFC000"/>
                        </a:solidFill>
                        <a:latin typeface="Cambria Math"/>
                      </a:rPr>
                      <m:t>&gt;</m:t>
                    </m:r>
                    <m:r>
                      <a:rPr lang="en-US" sz="2800" b="0" i="1" smtClean="0">
                        <a:latin typeface="Cambria Math"/>
                      </a:rPr>
                      <m:t>𝑑</m:t>
                    </m:r>
                  </m:oMath>
                </a14:m>
                <a:endParaRPr lang="he-IL" sz="2800" i="1"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2895600" y="2305615"/>
                <a:ext cx="3657600" cy="2554545"/>
              </a:xfrm>
              <a:prstGeom prst="rect">
                <a:avLst/>
              </a:prstGeom>
              <a:blipFill rotWithShape="1">
                <a:blip r:embed="rId8"/>
                <a:stretch>
                  <a:fillRect l="-7667" t="-3341" r="-1000" b="-572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16</a:t>
            </a:fld>
            <a:endParaRPr lang="en-US"/>
          </a:p>
        </p:txBody>
      </p:sp>
    </p:spTree>
    <p:extLst>
      <p:ext uri="{BB962C8B-B14F-4D97-AF65-F5344CB8AC3E}">
        <p14:creationId xmlns:p14="http://schemas.microsoft.com/office/powerpoint/2010/main" val="31295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B59135E-F447-4AAE-BA9D-C64C375A652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graphicEl>
                                              <a:dgm id="{FC4E37BA-D1B3-4CA0-B2DF-92D9936501E7}"/>
                                            </p:graphicEl>
                                          </p:spTgt>
                                        </p:tgtEl>
                                        <p:attrNameLst>
                                          <p:attrName>style.visibility</p:attrName>
                                        </p:attrNameLst>
                                      </p:cBhvr>
                                      <p:to>
                                        <p:strVal val="visible"/>
                                      </p:to>
                                    </p:set>
                                    <p:animEffect transition="in" filter="wipe(left)">
                                      <p:cBhvr>
                                        <p:cTn id="11" dur="500"/>
                                        <p:tgtEl>
                                          <p:spTgt spid="7">
                                            <p:graphicEl>
                                              <a:dgm id="{FC4E37BA-D1B3-4CA0-B2DF-92D9936501E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194B56F8-C81E-41B4-BDF8-4A5FFA2FCEAE}"/>
                                            </p:graphicEl>
                                          </p:spTgt>
                                        </p:tgtEl>
                                        <p:attrNameLst>
                                          <p:attrName>style.visibility</p:attrName>
                                        </p:attrNameLst>
                                      </p:cBhvr>
                                      <p:to>
                                        <p:strVal val="visible"/>
                                      </p:to>
                                    </p:set>
                                    <p:animEffect transition="in" filter="wipe(up)">
                                      <p:cBhvr>
                                        <p:cTn id="15" dur="500"/>
                                        <p:tgtEl>
                                          <p:spTgt spid="7">
                                            <p:graphicEl>
                                              <a:dgm id="{194B56F8-C81E-41B4-BDF8-4A5FFA2FCEA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D6DFA690-005C-492F-8462-296D8260B358}"/>
                                            </p:graphicEl>
                                          </p:spTgt>
                                        </p:tgtEl>
                                        <p:attrNameLst>
                                          <p:attrName>style.visibility</p:attrName>
                                        </p:attrNameLst>
                                      </p:cBhvr>
                                      <p:to>
                                        <p:strVal val="visible"/>
                                      </p:to>
                                    </p:set>
                                    <p:animEffect transition="in" filter="wipe(right)">
                                      <p:cBhvr>
                                        <p:cTn id="20" dur="500"/>
                                        <p:tgtEl>
                                          <p:spTgt spid="7">
                                            <p:graphicEl>
                                              <a:dgm id="{D6DFA690-005C-492F-8462-296D8260B358}"/>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
                                            <p:graphicEl>
                                              <a:dgm id="{29D13AEC-5A43-4244-83C0-D72CC3292128}"/>
                                            </p:graphicEl>
                                          </p:spTgt>
                                        </p:tgtEl>
                                        <p:attrNameLst>
                                          <p:attrName>style.visibility</p:attrName>
                                        </p:attrNameLst>
                                      </p:cBhvr>
                                      <p:to>
                                        <p:strVal val="visible"/>
                                      </p:to>
                                    </p:set>
                                    <p:animEffect transition="in" filter="wipe(right)">
                                      <p:cBhvr>
                                        <p:cTn id="24" dur="500"/>
                                        <p:tgtEl>
                                          <p:spTgt spid="7">
                                            <p:graphicEl>
                                              <a:dgm id="{29D13AEC-5A43-4244-83C0-D72CC329212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graphicEl>
                                              <a:dgm id="{A8E195E7-DB5A-4C91-BED6-44ADB0692293}"/>
                                            </p:graphicEl>
                                          </p:spTgt>
                                        </p:tgtEl>
                                        <p:attrNameLst>
                                          <p:attrName>style.visibility</p:attrName>
                                        </p:attrNameLst>
                                      </p:cBhvr>
                                      <p:to>
                                        <p:strVal val="visible"/>
                                      </p:to>
                                    </p:set>
                                    <p:animEffect transition="in" filter="wipe(right)">
                                      <p:cBhvr>
                                        <p:cTn id="29" dur="500"/>
                                        <p:tgtEl>
                                          <p:spTgt spid="7">
                                            <p:graphicEl>
                                              <a:dgm id="{A8E195E7-DB5A-4C91-BED6-44ADB0692293}"/>
                                            </p:graphic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graphicEl>
                                              <a:dgm id="{E82E634E-DD86-4B1F-AB17-92A25DA9B312}"/>
                                            </p:graphicEl>
                                          </p:spTgt>
                                        </p:tgtEl>
                                        <p:attrNameLst>
                                          <p:attrName>style.visibility</p:attrName>
                                        </p:attrNameLst>
                                      </p:cBhvr>
                                      <p:to>
                                        <p:strVal val="visible"/>
                                      </p:to>
                                    </p:set>
                                    <p:animEffect transition="in" filter="wipe(down)">
                                      <p:cBhvr>
                                        <p:cTn id="33" dur="500"/>
                                        <p:tgtEl>
                                          <p:spTgt spid="7">
                                            <p:graphicEl>
                                              <a:dgm id="{E82E634E-DD86-4B1F-AB17-92A25DA9B31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graphicEl>
                                              <a:dgm id="{189A777E-4AFD-4A39-BEC4-EE632E50E623}"/>
                                            </p:graphicEl>
                                          </p:spTgt>
                                        </p:tgtEl>
                                        <p:attrNameLst>
                                          <p:attrName>style.visibility</p:attrName>
                                        </p:attrNameLst>
                                      </p:cBhvr>
                                      <p:to>
                                        <p:strVal val="visible"/>
                                      </p:to>
                                    </p:set>
                                    <p:animEffect transition="in" filter="wipe(left)">
                                      <p:cBhvr>
                                        <p:cTn id="38" dur="500"/>
                                        <p:tgtEl>
                                          <p:spTgt spid="7">
                                            <p:graphicEl>
                                              <a:dgm id="{189A777E-4AFD-4A39-BEC4-EE632E50E623}"/>
                                            </p:graphicEl>
                                          </p:spTgt>
                                        </p:tgtEl>
                                      </p:cBhvr>
                                    </p:animEffect>
                                  </p:childTnLst>
                                </p:cTn>
                              </p:par>
                            </p:childTnLst>
                          </p:cTn>
                        </p:par>
                        <p:par>
                          <p:cTn id="39" fill="hold">
                            <p:stCondLst>
                              <p:cond delay="500"/>
                            </p:stCondLst>
                            <p:childTnLst>
                              <p:par>
                                <p:cTn id="40" presetID="1" presetClass="exit" presetSubtype="0" fill="hold" grpId="2" nodeType="afterEffect">
                                  <p:stCondLst>
                                    <p:cond delay="0"/>
                                  </p:stCondLst>
                                  <p:childTnLst>
                                    <p:set>
                                      <p:cBhvr>
                                        <p:cTn id="41" dur="1" fill="hold">
                                          <p:stCondLst>
                                            <p:cond delay="0"/>
                                          </p:stCondLst>
                                        </p:cTn>
                                        <p:tgtEl>
                                          <p:spTgt spid="7">
                                            <p:graphicEl>
                                              <a:dgm id="{CB59135E-F447-4AAE-BA9D-C64C375A6527}"/>
                                            </p:graphicEl>
                                          </p:spTgt>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1" nodeType="afterEffect">
                                  <p:stCondLst>
                                    <p:cond delay="0"/>
                                  </p:stCondLst>
                                  <p:childTnLst>
                                    <p:set>
                                      <p:cBhvr>
                                        <p:cTn id="44" dur="1" fill="hold">
                                          <p:stCondLst>
                                            <p:cond delay="0"/>
                                          </p:stCondLst>
                                        </p:cTn>
                                        <p:tgtEl>
                                          <p:spTgt spid="7">
                                            <p:graphicEl>
                                              <a:dgm id="{CB59135E-F447-4AAE-BA9D-C64C375A6527}"/>
                                            </p:graphicEl>
                                          </p:spTgt>
                                        </p:tgtEl>
                                        <p:attrNameLst>
                                          <p:attrName>style.visibility</p:attrName>
                                        </p:attrNameLst>
                                      </p:cBhvr>
                                      <p:to>
                                        <p:strVal val="visible"/>
                                      </p:to>
                                    </p:set>
                                    <p:animEffect transition="in" filter="wipe(left)">
                                      <p:cBhvr>
                                        <p:cTn id="45" dur="500"/>
                                        <p:tgtEl>
                                          <p:spTgt spid="7">
                                            <p:graphicEl>
                                              <a:dgm id="{CB59135E-F447-4AAE-BA9D-C64C375A652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uiExpand="1">
        <p:bldSub>
          <a:bldDgm bld="one"/>
        </p:bldSub>
      </p:bldGraphic>
      <p:bldGraphic spid="7" grpId="2" uiExpand="1">
        <p:bldSub>
          <a:bldDgm bld="one"/>
        </p:bldSub>
      </p:bldGraphic>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זאת בהחלט הפתעה !</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rPr lang="he-IL" dirty="0"/>
              <a:t>	</a:t>
            </a:r>
            <a:r>
              <a:rPr lang="pt-BR" dirty="0"/>
              <a:t/>
            </a:r>
            <a:br>
              <a:rPr lang="pt-BR" dirty="0"/>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Diagram 6"/>
          <p:cNvGraphicFramePr/>
          <p:nvPr>
            <p:extLst>
              <p:ext uri="{D42A27DB-BD31-4B8C-83A1-F6EECF244321}">
                <p14:modId xmlns:p14="http://schemas.microsoft.com/office/powerpoint/2010/main" val="91594490"/>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743200" y="2209800"/>
            <a:ext cx="3852000" cy="2597827"/>
          </a:xfrm>
          <a:prstGeom prst="rect">
            <a:avLst/>
          </a:prstGeom>
        </p:spPr>
        <p:txBody>
          <a:bodyPr wrap="square">
            <a:spAutoFit/>
          </a:bodyPr>
          <a:lstStyle/>
          <a:p>
            <a:pPr algn="ctr" rtl="1">
              <a:lnSpc>
                <a:spcPct val="150000"/>
              </a:lnSpc>
            </a:pPr>
            <a:r>
              <a:rPr lang="he-IL" sz="2800" dirty="0" smtClean="0"/>
              <a:t>אבל בארבע הקוביות </a:t>
            </a:r>
            <a:r>
              <a:rPr lang="he-IL" sz="2800" dirty="0" smtClean="0">
                <a:solidFill>
                  <a:schemeClr val="accent1">
                    <a:lumMod val="60000"/>
                    <a:lumOff val="40000"/>
                  </a:schemeClr>
                </a:solidFill>
              </a:rPr>
              <a:t>הללו</a:t>
            </a:r>
            <a:r>
              <a:rPr lang="he-IL" sz="2800" dirty="0" smtClean="0"/>
              <a:t> כלל ההעברה</a:t>
            </a:r>
            <a:r>
              <a:rPr lang="en-US" sz="2800" dirty="0" smtClean="0"/>
              <a:t/>
            </a:r>
            <a:br>
              <a:rPr lang="en-US" sz="2800" dirty="0" smtClean="0"/>
            </a:br>
            <a:r>
              <a:rPr lang="he-IL" sz="2800" dirty="0" smtClean="0">
                <a:solidFill>
                  <a:schemeClr val="accent2">
                    <a:lumMod val="40000"/>
                    <a:lumOff val="60000"/>
                  </a:schemeClr>
                </a:solidFill>
              </a:rPr>
              <a:t>לא</a:t>
            </a:r>
            <a:r>
              <a:rPr lang="he-IL" sz="2800" dirty="0" smtClean="0"/>
              <a:t> מתקיים!</a:t>
            </a:r>
            <a:r>
              <a:rPr lang="en-US" sz="2800" dirty="0" smtClean="0"/>
              <a:t/>
            </a:r>
            <a:br>
              <a:rPr lang="en-US" sz="2800" dirty="0" smtClean="0"/>
            </a:br>
            <a:r>
              <a:rPr lang="he-IL" sz="2800" dirty="0" smtClean="0"/>
              <a:t>להיפך</a:t>
            </a:r>
            <a:r>
              <a:rPr lang="he-IL" sz="2800" dirty="0"/>
              <a:t>, מתקיימת </a:t>
            </a:r>
            <a:r>
              <a:rPr lang="he-IL" sz="2800" dirty="0" smtClean="0">
                <a:solidFill>
                  <a:srgbClr val="FFC000"/>
                </a:solidFill>
              </a:rPr>
              <a:t>מעגליות!</a:t>
            </a:r>
            <a:endParaRPr lang="he-IL" sz="2800" dirty="0">
              <a:solidFill>
                <a:srgbClr val="FFC000"/>
              </a:solidFill>
            </a:endParaRPr>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17</a:t>
            </a:fld>
            <a:endParaRPr lang="en-US"/>
          </a:p>
        </p:txBody>
      </p:sp>
    </p:spTree>
    <p:extLst>
      <p:ext uri="{BB962C8B-B14F-4D97-AF65-F5344CB8AC3E}">
        <p14:creationId xmlns:p14="http://schemas.microsoft.com/office/powerpoint/2010/main" val="26163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הפתעה !</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rPr lang="he-IL" dirty="0"/>
              <a:t>	</a:t>
            </a:r>
            <a:r>
              <a:rPr lang="pt-BR" dirty="0"/>
              <a:t/>
            </a:r>
            <a:br>
              <a:rPr lang="pt-BR" dirty="0"/>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Diagram 6"/>
          <p:cNvGraphicFramePr/>
          <p:nvPr>
            <p:extLst>
              <p:ext uri="{D42A27DB-BD31-4B8C-83A1-F6EECF244321}">
                <p14:modId xmlns:p14="http://schemas.microsoft.com/office/powerpoint/2010/main" val="1757477388"/>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895600" y="2401431"/>
            <a:ext cx="3505200" cy="2246769"/>
          </a:xfrm>
          <a:prstGeom prst="rect">
            <a:avLst/>
          </a:prstGeom>
        </p:spPr>
        <p:txBody>
          <a:bodyPr wrap="square">
            <a:spAutoFit/>
          </a:bodyPr>
          <a:lstStyle/>
          <a:p>
            <a:pPr algn="ctr"/>
            <a:r>
              <a:rPr lang="he-IL" sz="2800" spc="-70" dirty="0"/>
              <a:t>באוסף </a:t>
            </a:r>
            <a:r>
              <a:rPr lang="he-IL" sz="2800" spc="-70" dirty="0" smtClean="0"/>
              <a:t>הקוביות הזה </a:t>
            </a:r>
            <a:r>
              <a:rPr lang="en-US" sz="2800" spc="-70" dirty="0" smtClean="0"/>
              <a:t/>
            </a:r>
            <a:br>
              <a:rPr lang="en-US" sz="2800" spc="-70" dirty="0" smtClean="0"/>
            </a:br>
            <a:r>
              <a:rPr lang="he-IL" sz="2800" spc="-70" dirty="0" smtClean="0">
                <a:solidFill>
                  <a:srgbClr val="00FFFF"/>
                </a:solidFill>
              </a:rPr>
              <a:t>לכל </a:t>
            </a:r>
            <a:r>
              <a:rPr lang="he-IL" sz="2800" spc="-70" dirty="0"/>
              <a:t>קובייה יש קובייה </a:t>
            </a:r>
            <a:r>
              <a:rPr lang="en-US" sz="2800" spc="-70" dirty="0" smtClean="0"/>
              <a:t/>
            </a:r>
            <a:br>
              <a:rPr lang="en-US" sz="2800" spc="-70" dirty="0" smtClean="0"/>
            </a:br>
            <a:r>
              <a:rPr lang="he-IL" sz="2800" spc="-70" dirty="0" smtClean="0">
                <a:solidFill>
                  <a:srgbClr val="FFC000"/>
                </a:solidFill>
              </a:rPr>
              <a:t>יותר </a:t>
            </a:r>
            <a:r>
              <a:rPr lang="he-IL" sz="2800" spc="-70" dirty="0">
                <a:solidFill>
                  <a:srgbClr val="FFC000"/>
                </a:solidFill>
              </a:rPr>
              <a:t>חזקה</a:t>
            </a:r>
            <a:r>
              <a:rPr lang="he-IL" sz="2800" spc="-70" dirty="0"/>
              <a:t> (פי 2) ממנה! </a:t>
            </a:r>
            <a:endParaRPr lang="he-IL" sz="2800" spc="-70" dirty="0" smtClean="0"/>
          </a:p>
          <a:p>
            <a:pPr algn="ctr" rtl="1"/>
            <a:r>
              <a:rPr lang="he-IL" sz="2800" spc="-70" dirty="0" smtClean="0">
                <a:solidFill>
                  <a:srgbClr val="00FFFF"/>
                </a:solidFill>
              </a:rPr>
              <a:t>אין </a:t>
            </a:r>
            <a:r>
              <a:rPr lang="he-IL" sz="2800" spc="-70" dirty="0"/>
              <a:t>ביניהן קובייה </a:t>
            </a:r>
            <a:r>
              <a:rPr lang="he-IL" sz="2800" spc="-70" dirty="0" smtClean="0"/>
              <a:t>שראויה לתואר </a:t>
            </a:r>
            <a:r>
              <a:rPr lang="he-IL" sz="2800" spc="-70" dirty="0" smtClean="0">
                <a:solidFill>
                  <a:srgbClr val="FFC000"/>
                </a:solidFill>
              </a:rPr>
              <a:t>"</a:t>
            </a:r>
            <a:r>
              <a:rPr lang="he-IL" sz="2800" spc="-70" dirty="0" smtClean="0"/>
              <a:t>החזקה ביותר</a:t>
            </a:r>
            <a:r>
              <a:rPr lang="he-IL" sz="2800" spc="-70" dirty="0" smtClean="0">
                <a:solidFill>
                  <a:srgbClr val="FFC000"/>
                </a:solidFill>
              </a:rPr>
              <a:t>"</a:t>
            </a:r>
            <a:r>
              <a:rPr lang="he-IL" sz="2800" spc="-70" dirty="0" smtClean="0"/>
              <a:t>.</a:t>
            </a:r>
            <a:endParaRPr lang="he-IL" sz="2800"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18</a:t>
            </a:fld>
            <a:endParaRPr lang="en-US"/>
          </a:p>
        </p:txBody>
      </p:sp>
    </p:spTree>
    <p:extLst>
      <p:ext uri="{BB962C8B-B14F-4D97-AF65-F5344CB8AC3E}">
        <p14:creationId xmlns:p14="http://schemas.microsoft.com/office/powerpoint/2010/main" val="398986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38200"/>
          </a:xfrm>
        </p:spPr>
        <p:txBody>
          <a:bodyPr/>
          <a:lstStyle/>
          <a:p>
            <a:pPr rtl="1"/>
            <a:r>
              <a:rPr lang="he-IL" sz="2800" dirty="0"/>
              <a:t>במשחק הטלת </a:t>
            </a:r>
            <a:r>
              <a:rPr lang="he-IL" sz="2800" dirty="0" smtClean="0"/>
              <a:t>הקוביות המיוחדות האלו,</a:t>
            </a:r>
            <a:r>
              <a:rPr lang="en-US" sz="2800" dirty="0"/>
              <a:t/>
            </a:r>
            <a:br>
              <a:rPr lang="en-US" sz="2800" dirty="0"/>
            </a:br>
            <a:r>
              <a:rPr lang="he-IL" sz="2800" dirty="0">
                <a:solidFill>
                  <a:srgbClr val="00FFFF"/>
                </a:solidFill>
              </a:rPr>
              <a:t>אחרי</a:t>
            </a:r>
            <a:r>
              <a:rPr lang="he-IL" sz="2800" dirty="0"/>
              <a:t> שהשחקן הראשון בוחר באחת </a:t>
            </a:r>
            <a:r>
              <a:rPr lang="he-IL" sz="2800" dirty="0" smtClean="0"/>
              <a:t>הקוביות, לא חשוב איזו</a:t>
            </a:r>
            <a:endParaRPr lang="en-US" sz="2800"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rPr lang="he-IL" dirty="0"/>
              <a:t>	</a:t>
            </a:r>
            <a:r>
              <a:rPr lang="pt-BR" dirty="0"/>
              <a:t/>
            </a:r>
            <a:br>
              <a:rPr lang="pt-BR" dirty="0"/>
            </a:br>
            <a:endParaRPr lang="pt-BR" dirty="0"/>
          </a:p>
          <a:p>
            <a:endParaRPr lang="he-IL" dirty="0" smtClean="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Diagram 6"/>
          <p:cNvGraphicFramePr/>
          <p:nvPr>
            <p:extLst>
              <p:ext uri="{D42A27DB-BD31-4B8C-83A1-F6EECF244321}">
                <p14:modId xmlns:p14="http://schemas.microsoft.com/office/powerpoint/2010/main" val="1107428654"/>
              </p:ext>
            </p:extLst>
          </p:nvPr>
        </p:nvGraphicFramePr>
        <p:xfrm>
          <a:off x="457200" y="12954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819400" y="2553831"/>
            <a:ext cx="3657600" cy="2246769"/>
          </a:xfrm>
          <a:prstGeom prst="rect">
            <a:avLst/>
          </a:prstGeom>
        </p:spPr>
        <p:txBody>
          <a:bodyPr wrap="square">
            <a:spAutoFit/>
          </a:bodyPr>
          <a:lstStyle/>
          <a:p>
            <a:pPr algn="ctr" rtl="1"/>
            <a:r>
              <a:rPr lang="he-IL" sz="2800" spc="-100" dirty="0" smtClean="0"/>
              <a:t>השחקן השני </a:t>
            </a:r>
            <a:r>
              <a:rPr lang="he-IL" sz="2800" spc="-100" dirty="0" smtClean="0">
                <a:solidFill>
                  <a:srgbClr val="00FFFF"/>
                </a:solidFill>
              </a:rPr>
              <a:t>יכול </a:t>
            </a:r>
            <a:r>
              <a:rPr lang="he-IL" sz="2800" spc="-100" dirty="0" smtClean="0"/>
              <a:t>לבחור </a:t>
            </a:r>
            <a:r>
              <a:rPr lang="he-IL" sz="2800" spc="-100" dirty="0">
                <a:solidFill>
                  <a:srgbClr val="00FFFF"/>
                </a:solidFill>
              </a:rPr>
              <a:t>מבין הנותרות,</a:t>
            </a:r>
            <a:r>
              <a:rPr lang="he-IL" sz="2800" spc="-100" dirty="0"/>
              <a:t> קובייה שהסיכויים שלה לנצח גדולים כפליים מהסיכויים של </a:t>
            </a:r>
            <a:r>
              <a:rPr lang="he-IL" sz="2800" spc="-100" dirty="0" smtClean="0"/>
              <a:t>זאת שהראשון בחר בה.</a:t>
            </a:r>
            <a:endParaRPr lang="he-IL" sz="2800" spc="-100"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19</a:t>
            </a:fld>
            <a:endParaRPr lang="en-US"/>
          </a:p>
        </p:txBody>
      </p:sp>
    </p:spTree>
    <p:extLst>
      <p:ext uri="{BB962C8B-B14F-4D97-AF65-F5344CB8AC3E}">
        <p14:creationId xmlns:p14="http://schemas.microsoft.com/office/powerpoint/2010/main" val="11899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graphicEl>
                                              <a:dgm id="{CB59135E-F447-4AAE-BA9D-C64C375A6527}"/>
                                            </p:graphicEl>
                                          </p:spTgt>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7">
                                            <p:graphicEl>
                                              <a:dgm id="{FC4E37BA-D1B3-4CA0-B2DF-92D9936501E7}"/>
                                            </p:graphicEl>
                                          </p:spTgt>
                                        </p:tgtEl>
                                        <p:attrNameLst>
                                          <p:attrName>style.visibility</p:attrName>
                                        </p:attrNameLst>
                                      </p:cBhvr>
                                      <p:to>
                                        <p:strVal val="visible"/>
                                      </p:to>
                                    </p:set>
                                    <p:animEffect transition="in" filter="wipe(left)">
                                      <p:cBhvr>
                                        <p:cTn id="13" dur="500"/>
                                        <p:tgtEl>
                                          <p:spTgt spid="7">
                                            <p:graphicEl>
                                              <a:dgm id="{FC4E37BA-D1B3-4CA0-B2DF-92D9936501E7}"/>
                                            </p:graphic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
                                            <p:graphicEl>
                                              <a:dgm id="{194B56F8-C81E-41B4-BDF8-4A5FFA2FCEAE}"/>
                                            </p:graphicEl>
                                          </p:spTgt>
                                        </p:tgtEl>
                                        <p:attrNameLst>
                                          <p:attrName>style.visibility</p:attrName>
                                        </p:attrNameLst>
                                      </p:cBhvr>
                                      <p:to>
                                        <p:strVal val="visible"/>
                                      </p:to>
                                    </p:set>
                                    <p:animEffect transition="in" filter="wipe(up)">
                                      <p:cBhvr>
                                        <p:cTn id="17" dur="500"/>
                                        <p:tgtEl>
                                          <p:spTgt spid="7">
                                            <p:graphicEl>
                                              <a:dgm id="{194B56F8-C81E-41B4-BDF8-4A5FFA2FCEAE}"/>
                                            </p:graphicEl>
                                          </p:spTgt>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
                                            <p:graphicEl>
                                              <a:dgm id="{D6DFA690-005C-492F-8462-296D8260B358}"/>
                                            </p:graphicEl>
                                          </p:spTgt>
                                        </p:tgtEl>
                                        <p:attrNameLst>
                                          <p:attrName>style.visibility</p:attrName>
                                        </p:attrNameLst>
                                      </p:cBhvr>
                                      <p:to>
                                        <p:strVal val="visible"/>
                                      </p:to>
                                    </p:set>
                                    <p:animEffect transition="in" filter="wipe(right)">
                                      <p:cBhvr>
                                        <p:cTn id="21" dur="500"/>
                                        <p:tgtEl>
                                          <p:spTgt spid="7">
                                            <p:graphicEl>
                                              <a:dgm id="{D6DFA690-005C-492F-8462-296D8260B358}"/>
                                            </p:graphicEl>
                                          </p:spTgt>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7">
                                            <p:graphicEl>
                                              <a:dgm id="{29D13AEC-5A43-4244-83C0-D72CC3292128}"/>
                                            </p:graphicEl>
                                          </p:spTgt>
                                        </p:tgtEl>
                                        <p:attrNameLst>
                                          <p:attrName>style.visibility</p:attrName>
                                        </p:attrNameLst>
                                      </p:cBhvr>
                                      <p:to>
                                        <p:strVal val="visible"/>
                                      </p:to>
                                    </p:set>
                                    <p:animEffect transition="in" filter="wipe(right)">
                                      <p:cBhvr>
                                        <p:cTn id="25" dur="500"/>
                                        <p:tgtEl>
                                          <p:spTgt spid="7">
                                            <p:graphicEl>
                                              <a:dgm id="{29D13AEC-5A43-4244-83C0-D72CC3292128}"/>
                                            </p:graphicEl>
                                          </p:spTgt>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7">
                                            <p:graphicEl>
                                              <a:dgm id="{A8E195E7-DB5A-4C91-BED6-44ADB0692293}"/>
                                            </p:graphicEl>
                                          </p:spTgt>
                                        </p:tgtEl>
                                        <p:attrNameLst>
                                          <p:attrName>style.visibility</p:attrName>
                                        </p:attrNameLst>
                                      </p:cBhvr>
                                      <p:to>
                                        <p:strVal val="visible"/>
                                      </p:to>
                                    </p:set>
                                    <p:animEffect transition="in" filter="wipe(right)">
                                      <p:cBhvr>
                                        <p:cTn id="29" dur="500"/>
                                        <p:tgtEl>
                                          <p:spTgt spid="7">
                                            <p:graphicEl>
                                              <a:dgm id="{A8E195E7-DB5A-4C91-BED6-44ADB0692293}"/>
                                            </p:graphic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graphicEl>
                                              <a:dgm id="{E82E634E-DD86-4B1F-AB17-92A25DA9B312}"/>
                                            </p:graphicEl>
                                          </p:spTgt>
                                        </p:tgtEl>
                                        <p:attrNameLst>
                                          <p:attrName>style.visibility</p:attrName>
                                        </p:attrNameLst>
                                      </p:cBhvr>
                                      <p:to>
                                        <p:strVal val="visible"/>
                                      </p:to>
                                    </p:set>
                                    <p:animEffect transition="in" filter="wipe(down)">
                                      <p:cBhvr>
                                        <p:cTn id="33" dur="500"/>
                                        <p:tgtEl>
                                          <p:spTgt spid="7">
                                            <p:graphicEl>
                                              <a:dgm id="{E82E634E-DD86-4B1F-AB17-92A25DA9B312}"/>
                                            </p:graphic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graphicEl>
                                              <a:dgm id="{189A777E-4AFD-4A39-BEC4-EE632E50E623}"/>
                                            </p:graphicEl>
                                          </p:spTgt>
                                        </p:tgtEl>
                                        <p:attrNameLst>
                                          <p:attrName>style.visibility</p:attrName>
                                        </p:attrNameLst>
                                      </p:cBhvr>
                                      <p:to>
                                        <p:strVal val="visible"/>
                                      </p:to>
                                    </p:set>
                                    <p:animEffect transition="in" filter="wipe(left)">
                                      <p:cBhvr>
                                        <p:cTn id="37" dur="500"/>
                                        <p:tgtEl>
                                          <p:spTgt spid="7">
                                            <p:graphicEl>
                                              <a:dgm id="{189A777E-4AFD-4A39-BEC4-EE632E50E623}"/>
                                            </p:graphicEl>
                                          </p:spTgt>
                                        </p:tgtEl>
                                      </p:cBhvr>
                                    </p:animEffect>
                                  </p:childTnLst>
                                </p:cTn>
                              </p:par>
                            </p:childTnLst>
                          </p:cTn>
                        </p:par>
                        <p:par>
                          <p:cTn id="38" fill="hold">
                            <p:stCondLst>
                              <p:cond delay="3500"/>
                            </p:stCondLst>
                            <p:childTnLst>
                              <p:par>
                                <p:cTn id="39" presetID="1" presetClass="exit" presetSubtype="0" fill="hold" grpId="2" nodeType="afterEffect">
                                  <p:stCondLst>
                                    <p:cond delay="0"/>
                                  </p:stCondLst>
                                  <p:childTnLst>
                                    <p:set>
                                      <p:cBhvr>
                                        <p:cTn id="40" dur="1" fill="hold">
                                          <p:stCondLst>
                                            <p:cond delay="0"/>
                                          </p:stCondLst>
                                        </p:cTn>
                                        <p:tgtEl>
                                          <p:spTgt spid="7">
                                            <p:graphicEl>
                                              <a:dgm id="{CB59135E-F447-4AAE-BA9D-C64C375A6527}"/>
                                            </p:graphicEl>
                                          </p:spTgt>
                                        </p:tgtEl>
                                        <p:attrNameLst>
                                          <p:attrName>style.visibility</p:attrName>
                                        </p:attrNameLst>
                                      </p:cBhvr>
                                      <p:to>
                                        <p:strVal val="hidden"/>
                                      </p:to>
                                    </p:set>
                                  </p:childTnLst>
                                </p:cTn>
                              </p:par>
                            </p:childTnLst>
                          </p:cTn>
                        </p:par>
                        <p:par>
                          <p:cTn id="41" fill="hold">
                            <p:stCondLst>
                              <p:cond delay="3500"/>
                            </p:stCondLst>
                            <p:childTnLst>
                              <p:par>
                                <p:cTn id="42" presetID="22" presetClass="entr" presetSubtype="8" fill="hold" grpId="1" nodeType="afterEffect">
                                  <p:stCondLst>
                                    <p:cond delay="0"/>
                                  </p:stCondLst>
                                  <p:childTnLst>
                                    <p:set>
                                      <p:cBhvr>
                                        <p:cTn id="43" dur="1" fill="hold">
                                          <p:stCondLst>
                                            <p:cond delay="0"/>
                                          </p:stCondLst>
                                        </p:cTn>
                                        <p:tgtEl>
                                          <p:spTgt spid="7">
                                            <p:graphicEl>
                                              <a:dgm id="{CB59135E-F447-4AAE-BA9D-C64C375A6527}"/>
                                            </p:graphicEl>
                                          </p:spTgt>
                                        </p:tgtEl>
                                        <p:attrNameLst>
                                          <p:attrName>style.visibility</p:attrName>
                                        </p:attrNameLst>
                                      </p:cBhvr>
                                      <p:to>
                                        <p:strVal val="visible"/>
                                      </p:to>
                                    </p:set>
                                    <p:animEffect transition="in" filter="wipe(left)">
                                      <p:cBhvr>
                                        <p:cTn id="44" dur="500"/>
                                        <p:tgtEl>
                                          <p:spTgt spid="7">
                                            <p:graphicEl>
                                              <a:dgm id="{CB59135E-F447-4AAE-BA9D-C64C375A65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p:bldSub>
          <a:bldDgm bld="one"/>
        </p:bldSub>
      </p:bldGraphic>
      <p:bldGraphic spid="7" grpId="2">
        <p:bldSub>
          <a:bldDgm bld="one"/>
        </p:bldSub>
      </p:bldGraphic>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lang="he-IL" dirty="0" smtClean="0">
                <a:solidFill>
                  <a:srgbClr val="00FFCC"/>
                </a:solidFill>
              </a:rPr>
              <a:t>הצהרת צוות הפיתוח על שימוש במצגת</a:t>
            </a:r>
            <a:endParaRPr lang="en-US" dirty="0">
              <a:solidFill>
                <a:srgbClr val="00FFCC"/>
              </a:solidFill>
            </a:endParaRPr>
          </a:p>
        </p:txBody>
      </p:sp>
      <p:sp>
        <p:nvSpPr>
          <p:cNvPr id="3" name="Content Placeholder 2"/>
          <p:cNvSpPr>
            <a:spLocks noGrp="1"/>
          </p:cNvSpPr>
          <p:nvPr>
            <p:ph idx="1"/>
          </p:nvPr>
        </p:nvSpPr>
        <p:spPr>
          <a:xfrm>
            <a:off x="381000" y="990600"/>
            <a:ext cx="8439472" cy="4495800"/>
          </a:xfrm>
        </p:spPr>
        <p:txBody>
          <a:bodyPr/>
          <a:lstStyle/>
          <a:p>
            <a:r>
              <a:rPr lang="he-IL" sz="2400" dirty="0" smtClean="0"/>
              <a:t>מצגת זאת פותחה לצורך ניסוי מחקרי ונמסרת לשימוש רק על פי הרשאה בכתב מצוות המחקר בטכניון. </a:t>
            </a:r>
          </a:p>
          <a:p>
            <a:r>
              <a:rPr lang="he-IL" sz="2400" dirty="0" smtClean="0"/>
              <a:t>אין להעביר את המצגת לשום גורם אחר ואין לעשות בה כל שימוש ללא קבלת הרשאה בכתב מצוות המחקר.</a:t>
            </a:r>
          </a:p>
          <a:p>
            <a:r>
              <a:rPr lang="he-IL" sz="2400" dirty="0" smtClean="0"/>
              <a:t>לקבלת הרשאה נא לשלוח דוא"ל אל:</a:t>
            </a:r>
          </a:p>
          <a:p>
            <a:pPr marL="0" indent="0" algn="l" rtl="0">
              <a:buNone/>
            </a:pPr>
            <a:r>
              <a:rPr lang="en-US" sz="2400" dirty="0" smtClean="0">
                <a:hlinkClick r:id="rId3"/>
              </a:rPr>
              <a:t>keshercham.technion@gmail.com</a:t>
            </a:r>
            <a:r>
              <a:rPr lang="en-US" sz="2400" dirty="0" smtClean="0"/>
              <a:t> </a:t>
            </a:r>
            <a:endParaRPr lang="he-IL" sz="2400" dirty="0" smtClean="0"/>
          </a:p>
          <a:p>
            <a:pPr marL="361950" indent="0" algn="r">
              <a:spcBef>
                <a:spcPts val="0"/>
              </a:spcBef>
              <a:buNone/>
            </a:pPr>
            <a:r>
              <a:rPr lang="he-IL" sz="2400" dirty="0" smtClean="0"/>
              <a:t>ולציין בשורת הנושא: הרשאה לשימוש בהבזק [שם ההבזק]</a:t>
            </a:r>
            <a:endParaRPr lang="he-IL" sz="2400" dirty="0"/>
          </a:p>
          <a:p>
            <a:pPr marL="361950" indent="0">
              <a:spcBef>
                <a:spcPts val="1200"/>
              </a:spcBef>
              <a:buNone/>
            </a:pPr>
            <a:r>
              <a:rPr lang="he-IL" sz="2400" dirty="0"/>
              <a:t>צוות הפרויקט מבקש להודות לתורמים המסייעים בהכנת ההבזקים משנת תשע"ד: ניר </a:t>
            </a:r>
            <a:r>
              <a:rPr lang="he-IL" sz="2400" dirty="0" err="1"/>
              <a:t>קלקשטיין</a:t>
            </a:r>
            <a:r>
              <a:rPr lang="he-IL" sz="2400" dirty="0"/>
              <a:t> – ישראל, ענבל ותום ברנר – ניו-יורק, קרני וערן שיר – ישראל.</a:t>
            </a:r>
            <a:endParaRPr lang="en-US" sz="2400" dirty="0"/>
          </a:p>
          <a:p>
            <a:pPr marL="361950" indent="0" algn="r">
              <a:spcBef>
                <a:spcPts val="0"/>
              </a:spcBef>
              <a:buNone/>
            </a:pPr>
            <a:endParaRPr lang="he-IL" sz="2400" dirty="0" smtClean="0"/>
          </a:p>
          <a:p>
            <a:pPr marL="361950" indent="0" algn="r">
              <a:spcBef>
                <a:spcPts val="0"/>
              </a:spcBef>
              <a:buNone/>
            </a:pPr>
            <a:endParaRPr lang="en-US" sz="2400" dirty="0" smtClean="0"/>
          </a:p>
        </p:txBody>
      </p:sp>
      <p:sp>
        <p:nvSpPr>
          <p:cNvPr id="7" name="Date Placeholder 6"/>
          <p:cNvSpPr>
            <a:spLocks noGrp="1"/>
          </p:cNvSpPr>
          <p:nvPr>
            <p:ph type="dt" sz="half" idx="10"/>
          </p:nvPr>
        </p:nvSpPr>
        <p:spPr/>
        <p:txBody>
          <a:bodyPr/>
          <a:lstStyle/>
          <a:p>
            <a:pPr>
              <a:defRPr/>
            </a:pPr>
            <a:r>
              <a:rPr lang="en-US" smtClean="0"/>
              <a:t>13.11.17  עודכן</a:t>
            </a:r>
            <a:endParaRPr lang="he-IL"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056" y="5097112"/>
            <a:ext cx="3313416" cy="864000"/>
          </a:xfrm>
          <a:prstGeom prst="rect">
            <a:avLst/>
          </a:prstGeom>
        </p:spPr>
      </p:pic>
      <p:grpSp>
        <p:nvGrpSpPr>
          <p:cNvPr id="12" name="Group 11"/>
          <p:cNvGrpSpPr/>
          <p:nvPr/>
        </p:nvGrpSpPr>
        <p:grpSpPr>
          <a:xfrm>
            <a:off x="532339" y="4953000"/>
            <a:ext cx="2095445" cy="1216715"/>
            <a:chOff x="467544" y="4978455"/>
            <a:chExt cx="2095445" cy="1216715"/>
          </a:xfrm>
        </p:grpSpPr>
        <p:sp>
          <p:nvSpPr>
            <p:cNvPr id="13"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lang="he-IL" altLang="en-US" sz="1800" b="1" dirty="0">
                  <a:solidFill>
                    <a:srgbClr val="6699FF">
                      <a:lumMod val="40000"/>
                      <a:lumOff val="60000"/>
                    </a:srgbClr>
                  </a:solidFill>
                </a:rPr>
                <a:t>הקרן הלאומית למדע</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p:cNvSpPr>
            <a:spLocks noGrp="1"/>
          </p:cNvSpPr>
          <p:nvPr>
            <p:ph type="ftr" sz="quarter" idx="11"/>
          </p:nvPr>
        </p:nvSpPr>
        <p:spPr/>
        <p:txBody>
          <a:bodyPr/>
          <a:lstStyle/>
          <a:p>
            <a:pPr>
              <a:defRPr/>
            </a:pPr>
            <a:r>
              <a:rPr lang="he-IL" smtClean="0"/>
              <a:t>הבזק חדשות: קוביות אפרון © כל הזכויות שמורות</a:t>
            </a:r>
            <a:endParaRPr lang="he-IL" dirty="0">
              <a:solidFill>
                <a:schemeClr val="tx1"/>
              </a:solidFill>
            </a:endParaRPr>
          </a:p>
        </p:txBody>
      </p:sp>
      <p:sp>
        <p:nvSpPr>
          <p:cNvPr id="5" name="Slide Number Placeholder 4"/>
          <p:cNvSpPr>
            <a:spLocks noGrp="1"/>
          </p:cNvSpPr>
          <p:nvPr>
            <p:ph type="sldNum" sz="quarter" idx="12"/>
          </p:nvPr>
        </p:nvSpPr>
        <p:spPr/>
        <p:txBody>
          <a:bodyPr/>
          <a:lstStyle/>
          <a:p>
            <a:pPr>
              <a:defRPr/>
            </a:pPr>
            <a:fld id="{A5664262-78D8-45CD-ABDA-972E9428174D}" type="slidenum">
              <a:rPr lang="he-IL" smtClean="0"/>
              <a:pPr>
                <a:defRPr/>
              </a:pPr>
              <a:t>2</a:t>
            </a:fld>
            <a:endParaRPr lang="he-IL" dirty="0"/>
          </a:p>
        </p:txBody>
      </p:sp>
    </p:spTree>
    <p:extLst>
      <p:ext uri="{BB962C8B-B14F-4D97-AF65-F5344CB8AC3E}">
        <p14:creationId xmlns:p14="http://schemas.microsoft.com/office/powerpoint/2010/main" val="258988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4915800"/>
          </a:xfrm>
        </p:spPr>
        <p:txBody>
          <a:bodyPr>
            <a:noAutofit/>
          </a:bodyPr>
          <a:lstStyle/>
          <a:p>
            <a:pPr marL="276225" indent="-276225"/>
            <a:r>
              <a:rPr lang="he-IL" spc="-70" dirty="0" smtClean="0"/>
              <a:t>מ</a:t>
            </a:r>
            <a:r>
              <a:rPr lang="he-IL" spc="-70" dirty="0" smtClean="0">
                <a:latin typeface="Arial"/>
                <a:cs typeface="Arial"/>
              </a:rPr>
              <a:t>ְ</a:t>
            </a:r>
            <a:r>
              <a:rPr lang="he-IL" spc="-70" dirty="0" smtClean="0"/>
              <a:t>ס</a:t>
            </a:r>
            <a:r>
              <a:rPr lang="he-IL" spc="-70" dirty="0" smtClean="0">
                <a:latin typeface="Arial"/>
                <a:cs typeface="Arial"/>
              </a:rPr>
              <a:t>ַ</a:t>
            </a:r>
            <a:r>
              <a:rPr lang="he-IL" spc="-70" dirty="0" smtClean="0"/>
              <a:t>פרים על איל-ההון האמריקאי </a:t>
            </a:r>
            <a:r>
              <a:rPr lang="he-IL" spc="-70" dirty="0" smtClean="0">
                <a:solidFill>
                  <a:schemeClr val="accent2">
                    <a:lumMod val="40000"/>
                    <a:lumOff val="60000"/>
                  </a:schemeClr>
                </a:solidFill>
              </a:rPr>
              <a:t>וו</a:t>
            </a:r>
            <a:r>
              <a:rPr lang="he-IL" spc="-70" dirty="0" smtClean="0">
                <a:solidFill>
                  <a:schemeClr val="accent2">
                    <a:lumMod val="40000"/>
                    <a:lumOff val="60000"/>
                  </a:schemeClr>
                </a:solidFill>
                <a:latin typeface="Arial"/>
                <a:cs typeface="Arial"/>
              </a:rPr>
              <a:t>ׄ</a:t>
            </a:r>
            <a:r>
              <a:rPr lang="he-IL" spc="-70" dirty="0" smtClean="0">
                <a:solidFill>
                  <a:schemeClr val="accent2">
                    <a:lumMod val="40000"/>
                    <a:lumOff val="60000"/>
                  </a:schemeClr>
                </a:solidFill>
              </a:rPr>
              <a:t>ר</a:t>
            </a:r>
            <a:r>
              <a:rPr lang="he-IL" spc="-70" dirty="0" smtClean="0">
                <a:solidFill>
                  <a:schemeClr val="accent2">
                    <a:lumMod val="40000"/>
                    <a:lumOff val="60000"/>
                  </a:schemeClr>
                </a:solidFill>
                <a:latin typeface="Arial"/>
                <a:cs typeface="Arial"/>
              </a:rPr>
              <a:t>ְ</a:t>
            </a:r>
            <a:r>
              <a:rPr lang="he-IL" spc="-70" dirty="0" smtClean="0">
                <a:solidFill>
                  <a:schemeClr val="accent2">
                    <a:lumMod val="40000"/>
                    <a:lumOff val="60000"/>
                  </a:schemeClr>
                </a:solidFill>
              </a:rPr>
              <a:t>ן ב</a:t>
            </a:r>
            <a:r>
              <a:rPr lang="he-IL" spc="-70" dirty="0" smtClean="0">
                <a:solidFill>
                  <a:schemeClr val="accent2">
                    <a:lumMod val="40000"/>
                    <a:lumOff val="60000"/>
                  </a:schemeClr>
                </a:solidFill>
                <a:latin typeface="Arial"/>
                <a:cs typeface="Arial"/>
              </a:rPr>
              <a:t>ָּ</a:t>
            </a:r>
            <a:r>
              <a:rPr lang="he-IL" spc="-70" dirty="0" smtClean="0">
                <a:solidFill>
                  <a:schemeClr val="accent2">
                    <a:lumMod val="40000"/>
                    <a:lumOff val="60000"/>
                  </a:schemeClr>
                </a:solidFill>
              </a:rPr>
              <a:t>אפ</a:t>
            </a:r>
            <a:r>
              <a:rPr lang="he-IL" spc="-70" dirty="0" smtClean="0">
                <a:solidFill>
                  <a:schemeClr val="accent2">
                    <a:lumMod val="40000"/>
                    <a:lumOff val="60000"/>
                  </a:schemeClr>
                </a:solidFill>
                <a:latin typeface="Arial"/>
                <a:cs typeface="Arial"/>
              </a:rPr>
              <a:t>ֶ</a:t>
            </a:r>
            <a:r>
              <a:rPr lang="he-IL" spc="-70" dirty="0" smtClean="0">
                <a:solidFill>
                  <a:schemeClr val="accent2">
                    <a:lumMod val="40000"/>
                    <a:lumOff val="60000"/>
                  </a:schemeClr>
                </a:solidFill>
              </a:rPr>
              <a:t>ט</a:t>
            </a:r>
            <a:r>
              <a:rPr lang="he-IL" spc="-70" dirty="0" smtClean="0"/>
              <a:t> (</a:t>
            </a:r>
            <a:r>
              <a:rPr lang="he-IL" dirty="0" err="1" smtClean="0"/>
              <a:t>Warren</a:t>
            </a:r>
            <a:r>
              <a:rPr lang="he-IL" dirty="0" smtClean="0"/>
              <a:t> </a:t>
            </a:r>
            <a:r>
              <a:rPr lang="he-IL" dirty="0" err="1" smtClean="0"/>
              <a:t>Buffett</a:t>
            </a:r>
            <a:r>
              <a:rPr lang="he-IL" dirty="0" smtClean="0"/>
              <a:t>)</a:t>
            </a:r>
            <a:r>
              <a:rPr lang="he-IL" spc="-70" dirty="0" smtClean="0"/>
              <a:t>, </a:t>
            </a:r>
            <a:r>
              <a:rPr lang="he-IL" dirty="0" smtClean="0"/>
              <a:t>שהוא הציע פעם את המשחק בארבע הקוביות האלו </a:t>
            </a:r>
          </a:p>
          <a:p>
            <a:pPr marL="276225" indent="0">
              <a:spcBef>
                <a:spcPts val="0"/>
              </a:spcBef>
              <a:buNone/>
            </a:pPr>
            <a:r>
              <a:rPr lang="he-IL" dirty="0" smtClean="0"/>
              <a:t>ל-</a:t>
            </a:r>
            <a:r>
              <a:rPr lang="he-IL" dirty="0" smtClean="0">
                <a:solidFill>
                  <a:schemeClr val="accent2">
                    <a:lumMod val="40000"/>
                    <a:lumOff val="60000"/>
                  </a:schemeClr>
                </a:solidFill>
              </a:rPr>
              <a:t>ב</a:t>
            </a:r>
            <a:r>
              <a:rPr lang="he-IL" dirty="0" smtClean="0">
                <a:solidFill>
                  <a:schemeClr val="accent2">
                    <a:lumMod val="40000"/>
                    <a:lumOff val="60000"/>
                  </a:schemeClr>
                </a:solidFill>
                <a:latin typeface="Arial"/>
                <a:cs typeface="Arial"/>
              </a:rPr>
              <a:t>ִּ</a:t>
            </a:r>
            <a:r>
              <a:rPr lang="he-IL" dirty="0" smtClean="0">
                <a:solidFill>
                  <a:schemeClr val="accent2">
                    <a:lumMod val="40000"/>
                    <a:lumOff val="60000"/>
                  </a:schemeClr>
                </a:solidFill>
              </a:rPr>
              <a:t>יל ג</a:t>
            </a:r>
            <a:r>
              <a:rPr lang="he-IL" dirty="0" smtClean="0">
                <a:solidFill>
                  <a:schemeClr val="accent2">
                    <a:lumMod val="40000"/>
                    <a:lumOff val="60000"/>
                  </a:schemeClr>
                </a:solidFill>
                <a:latin typeface="Arial"/>
                <a:cs typeface="Arial"/>
              </a:rPr>
              <a:t>ֵ</a:t>
            </a:r>
            <a:r>
              <a:rPr lang="he-IL" dirty="0" smtClean="0">
                <a:solidFill>
                  <a:schemeClr val="accent2">
                    <a:lumMod val="40000"/>
                    <a:lumOff val="60000"/>
                  </a:schemeClr>
                </a:solidFill>
              </a:rPr>
              <a:t>ייט</a:t>
            </a:r>
            <a:r>
              <a:rPr lang="he-IL" dirty="0" smtClean="0">
                <a:solidFill>
                  <a:schemeClr val="accent2">
                    <a:lumMod val="40000"/>
                    <a:lumOff val="60000"/>
                  </a:schemeClr>
                </a:solidFill>
                <a:latin typeface="Arial"/>
                <a:cs typeface="Arial"/>
              </a:rPr>
              <a:t>ְ</a:t>
            </a:r>
            <a:r>
              <a:rPr lang="he-IL" dirty="0" smtClean="0">
                <a:solidFill>
                  <a:schemeClr val="accent2">
                    <a:lumMod val="40000"/>
                    <a:lumOff val="60000"/>
                  </a:schemeClr>
                </a:solidFill>
              </a:rPr>
              <a:t>ס</a:t>
            </a:r>
            <a:r>
              <a:rPr lang="he-IL" dirty="0" smtClean="0"/>
              <a:t> </a:t>
            </a:r>
            <a:r>
              <a:rPr lang="he-IL" dirty="0"/>
              <a:t>(</a:t>
            </a:r>
            <a:r>
              <a:rPr lang="en-US" dirty="0" smtClean="0"/>
              <a:t>Bill Gates</a:t>
            </a:r>
            <a:r>
              <a:rPr lang="he-IL" dirty="0" smtClean="0"/>
              <a:t>), </a:t>
            </a:r>
            <a:r>
              <a:rPr lang="he-IL" dirty="0"/>
              <a:t>הגאון </a:t>
            </a:r>
            <a:endParaRPr lang="he-IL" dirty="0" smtClean="0"/>
          </a:p>
          <a:p>
            <a:pPr marL="276225" indent="0">
              <a:spcBef>
                <a:spcPts val="0"/>
              </a:spcBef>
              <a:buNone/>
            </a:pPr>
            <a:r>
              <a:rPr lang="he-IL" dirty="0" smtClean="0"/>
              <a:t>שהקים את חברת מייקרוסופט. </a:t>
            </a:r>
          </a:p>
          <a:p>
            <a:pPr marL="234950" indent="-234950"/>
            <a:r>
              <a:rPr lang="he-IL" dirty="0" smtClean="0"/>
              <a:t>ב-'</a:t>
            </a:r>
            <a:r>
              <a:rPr lang="he-IL" dirty="0" smtClean="0">
                <a:solidFill>
                  <a:srgbClr val="FFC000"/>
                </a:solidFill>
              </a:rPr>
              <a:t>נדיבות</a:t>
            </a:r>
            <a:r>
              <a:rPr lang="he-IL" dirty="0" smtClean="0"/>
              <a:t>' </a:t>
            </a:r>
            <a:r>
              <a:rPr lang="he-IL" dirty="0"/>
              <a:t>נתן </a:t>
            </a:r>
            <a:r>
              <a:rPr lang="he-IL" dirty="0">
                <a:solidFill>
                  <a:schemeClr val="accent2">
                    <a:lumMod val="40000"/>
                    <a:lumOff val="60000"/>
                  </a:schemeClr>
                </a:solidFill>
              </a:rPr>
              <a:t>באפט </a:t>
            </a:r>
            <a:r>
              <a:rPr lang="he-IL" dirty="0"/>
              <a:t>ל</a:t>
            </a:r>
            <a:r>
              <a:rPr lang="he-IL" dirty="0">
                <a:solidFill>
                  <a:schemeClr val="accent2">
                    <a:lumMod val="40000"/>
                    <a:lumOff val="60000"/>
                  </a:schemeClr>
                </a:solidFill>
              </a:rPr>
              <a:t>גייטס </a:t>
            </a:r>
            <a:r>
              <a:rPr lang="en-US" dirty="0" smtClean="0"/>
              <a:t/>
            </a:r>
            <a:br>
              <a:rPr lang="en-US" dirty="0" smtClean="0"/>
            </a:br>
            <a:r>
              <a:rPr lang="he-IL" dirty="0" smtClean="0"/>
              <a:t>זכות </a:t>
            </a:r>
            <a:r>
              <a:rPr lang="he-IL" dirty="0"/>
              <a:t>לבחור ראשון בקובייה... </a:t>
            </a:r>
          </a:p>
          <a:p>
            <a:pPr marL="234950" indent="-234950">
              <a:spcBef>
                <a:spcPts val="1200"/>
              </a:spcBef>
            </a:pPr>
            <a:r>
              <a:rPr lang="he-IL" dirty="0" smtClean="0"/>
              <a:t>אבל</a:t>
            </a:r>
            <a:r>
              <a:rPr lang="he-IL" dirty="0" smtClean="0">
                <a:solidFill>
                  <a:schemeClr val="accent2">
                    <a:lumMod val="40000"/>
                    <a:lumOff val="60000"/>
                  </a:schemeClr>
                </a:solidFill>
              </a:rPr>
              <a:t> גייטס</a:t>
            </a:r>
            <a:r>
              <a:rPr lang="he-IL" dirty="0"/>
              <a:t>,</a:t>
            </a:r>
            <a:r>
              <a:rPr lang="he-IL" dirty="0" smtClean="0"/>
              <a:t> </a:t>
            </a:r>
          </a:p>
          <a:p>
            <a:pPr marL="273050" indent="0">
              <a:spcBef>
                <a:spcPts val="0"/>
              </a:spcBef>
              <a:buNone/>
            </a:pPr>
            <a:r>
              <a:rPr lang="he-IL" dirty="0" smtClean="0"/>
              <a:t>שבחן </a:t>
            </a:r>
            <a:r>
              <a:rPr lang="he-IL" dirty="0"/>
              <a:t>בזריזות </a:t>
            </a:r>
            <a:r>
              <a:rPr lang="en-US" dirty="0" smtClean="0"/>
              <a:t/>
            </a:r>
            <a:br>
              <a:rPr lang="en-US" dirty="0" smtClean="0"/>
            </a:br>
            <a:r>
              <a:rPr lang="he-IL" dirty="0" smtClean="0"/>
              <a:t>את הקוביות, החליט</a:t>
            </a:r>
          </a:p>
          <a:p>
            <a:pPr marL="0" indent="0">
              <a:spcBef>
                <a:spcPts val="0"/>
              </a:spcBef>
              <a:buNone/>
            </a:pPr>
            <a:r>
              <a:rPr lang="he-IL" dirty="0" smtClean="0"/>
              <a:t>   ב-'נדיבות' </a:t>
            </a:r>
            <a:r>
              <a:rPr lang="he-IL" dirty="0" smtClean="0">
                <a:solidFill>
                  <a:srgbClr val="FFC000"/>
                </a:solidFill>
              </a:rPr>
              <a:t>לוותר ולהיות השני</a:t>
            </a:r>
            <a:r>
              <a:rPr lang="he-IL" dirty="0" smtClean="0"/>
              <a:t> ...</a:t>
            </a:r>
            <a:endParaRPr lang="he-IL" dirty="0"/>
          </a:p>
          <a:p>
            <a:pPr marL="0" lvl="0" indent="0">
              <a:buNone/>
            </a:pPr>
            <a:r>
              <a:rPr lang="pt-BR" b="1" dirty="0">
                <a:solidFill>
                  <a:schemeClr val="bg1"/>
                </a:solidFill>
              </a:rPr>
              <a:t>6, 6, 2, 2, </a:t>
            </a:r>
            <a:r>
              <a:rPr lang="pt-BR" b="1" dirty="0" smtClean="0">
                <a:solidFill>
                  <a:schemeClr val="bg1"/>
                </a:solidFill>
              </a:rPr>
              <a:t>2</a:t>
            </a:r>
            <a:endParaRPr lang="he-IL" sz="1800" kern="1200" dirty="0">
              <a:solidFill>
                <a:schemeClr val="tx2">
                  <a:lumMod val="50000"/>
                </a:schemeClr>
              </a:solidFill>
              <a:latin typeface="+mn-lt"/>
              <a:cs typeface="+mn-cs"/>
            </a:endParaRPr>
          </a:p>
          <a:p>
            <a:pPr marL="0" indent="0">
              <a:buNone/>
            </a:pPr>
            <a:endParaRPr lang="he-IL" dirty="0" smtClean="0"/>
          </a:p>
        </p:txBody>
      </p:sp>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ובכן, במשחק הזה לא כדאי להיות הראשון !</a:t>
            </a:r>
            <a:endParaRPr lang="en-US" dirty="0">
              <a:solidFill>
                <a:srgbClr val="00FFFF"/>
              </a:solidFill>
            </a:endParaRPr>
          </a:p>
        </p:txBody>
      </p:sp>
      <p:sp>
        <p:nvSpPr>
          <p:cNvPr id="4" name="Date Placeholder 3"/>
          <p:cNvSpPr>
            <a:spLocks noGrp="1"/>
          </p:cNvSpPr>
          <p:nvPr>
            <p:ph type="dt" sz="half" idx="10"/>
          </p:nvPr>
        </p:nvSpPr>
        <p:spPr/>
        <p:txBody>
          <a:bodyPr/>
          <a:lstStyle/>
          <a:p>
            <a:r>
              <a:rPr lang="en-US" smtClean="0"/>
              <a:t>13.11.17  עודכן</a:t>
            </a:r>
            <a:endParaRPr lang="en-US" dirty="0"/>
          </a:p>
        </p:txBody>
      </p:sp>
      <p:pic>
        <p:nvPicPr>
          <p:cNvPr id="1028" name="Picture 4" descr="C:\Publications\Current\מבזק\screen_shot_2012-02-27_at_11-11-49_am-scaled100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575" t="2298" r="7978"/>
          <a:stretch/>
        </p:blipFill>
        <p:spPr bwMode="auto">
          <a:xfrm rot="2160292">
            <a:off x="1859406" y="2974988"/>
            <a:ext cx="2626021" cy="25129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4800" y="3777915"/>
            <a:ext cx="1440000" cy="677233"/>
            <a:chOff x="0" y="1388196"/>
            <a:chExt cx="1986200" cy="850420"/>
          </a:xfrm>
        </p:grpSpPr>
        <p:sp>
          <p:nvSpPr>
            <p:cNvPr id="10" name="Rounded Rectangle 9"/>
            <p:cNvSpPr/>
            <p:nvPr/>
          </p:nvSpPr>
          <p:spPr>
            <a:xfrm>
              <a:off x="0" y="1388196"/>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41514" y="1439431"/>
              <a:ext cx="1903170"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5, 5, 5, 1, 1, 1</a:t>
              </a:r>
              <a:endParaRPr lang="en-US" sz="2400" b="1" kern="1200" dirty="0">
                <a:solidFill>
                  <a:schemeClr val="bg1"/>
                </a:solidFill>
              </a:endParaRPr>
            </a:p>
          </p:txBody>
        </p:sp>
      </p:grpSp>
      <p:grpSp>
        <p:nvGrpSpPr>
          <p:cNvPr id="12" name="Group 11"/>
          <p:cNvGrpSpPr/>
          <p:nvPr/>
        </p:nvGrpSpPr>
        <p:grpSpPr>
          <a:xfrm>
            <a:off x="2438400" y="5564400"/>
            <a:ext cx="1440000" cy="684000"/>
            <a:chOff x="2198043" y="2806786"/>
            <a:chExt cx="1957415" cy="850420"/>
          </a:xfrm>
        </p:grpSpPr>
        <p:sp>
          <p:nvSpPr>
            <p:cNvPr id="13" name="Rounded Rectangle 12"/>
            <p:cNvSpPr/>
            <p:nvPr/>
          </p:nvSpPr>
          <p:spPr>
            <a:xfrm>
              <a:off x="2198043" y="2806786"/>
              <a:ext cx="1957415"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239557" y="2848301"/>
              <a:ext cx="1874387"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6, 6, 2, 2, 2, 2</a:t>
              </a:r>
              <a:r>
                <a:rPr lang="he-IL" sz="2400" b="1" kern="1200" dirty="0" smtClean="0">
                  <a:solidFill>
                    <a:schemeClr val="bg1"/>
                  </a:solidFill>
                </a:rPr>
                <a:t> </a:t>
              </a:r>
              <a:endParaRPr lang="en-US" sz="2400" b="1" kern="1200" dirty="0">
                <a:solidFill>
                  <a:schemeClr val="bg1"/>
                </a:solidFill>
              </a:endParaRPr>
            </a:p>
          </p:txBody>
        </p:sp>
      </p:grpSp>
      <p:grpSp>
        <p:nvGrpSpPr>
          <p:cNvPr id="15" name="Group 14"/>
          <p:cNvGrpSpPr/>
          <p:nvPr/>
        </p:nvGrpSpPr>
        <p:grpSpPr>
          <a:xfrm>
            <a:off x="4616116" y="3749842"/>
            <a:ext cx="1440000" cy="684000"/>
            <a:chOff x="4367301" y="1450900"/>
            <a:chExt cx="1986200" cy="850420"/>
          </a:xfrm>
        </p:grpSpPr>
        <p:sp>
          <p:nvSpPr>
            <p:cNvPr id="16" name="Rounded Rectangle 15"/>
            <p:cNvSpPr/>
            <p:nvPr/>
          </p:nvSpPr>
          <p:spPr>
            <a:xfrm>
              <a:off x="4367301" y="1450900"/>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408815" y="1492414"/>
              <a:ext cx="1903172"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3, 3</a:t>
              </a:r>
              <a:r>
                <a:rPr lang="en-US" sz="2400" b="1" dirty="0">
                  <a:solidFill>
                    <a:schemeClr val="bg1"/>
                  </a:solidFill>
                </a:rPr>
                <a:t>,</a:t>
              </a:r>
              <a:r>
                <a:rPr lang="he-IL" sz="2400" b="1" kern="1200" dirty="0" smtClean="0">
                  <a:solidFill>
                    <a:schemeClr val="bg1"/>
                  </a:solidFill>
                </a:rPr>
                <a:t> </a:t>
              </a:r>
              <a:r>
                <a:rPr lang="pt-BR" sz="2400" b="1" kern="1200" dirty="0" smtClean="0">
                  <a:solidFill>
                    <a:schemeClr val="bg1"/>
                  </a:solidFill>
                </a:rPr>
                <a:t>3,</a:t>
              </a:r>
              <a:r>
                <a:rPr lang="he-IL" sz="2400" b="1" kern="1200" dirty="0" smtClean="0">
                  <a:solidFill>
                    <a:schemeClr val="bg1"/>
                  </a:solidFill>
                </a:rPr>
                <a:t> </a:t>
              </a:r>
              <a:r>
                <a:rPr lang="pt-BR" sz="2400" b="1" kern="1200" dirty="0" smtClean="0">
                  <a:solidFill>
                    <a:schemeClr val="bg1"/>
                  </a:solidFill>
                </a:rPr>
                <a:t>3, 3, 3</a:t>
              </a:r>
              <a:endParaRPr lang="en-US" sz="2400" b="1" kern="1200" dirty="0">
                <a:solidFill>
                  <a:schemeClr val="bg1"/>
                </a:solidFill>
              </a:endParaRPr>
            </a:p>
          </p:txBody>
        </p:sp>
      </p:grpSp>
      <p:grpSp>
        <p:nvGrpSpPr>
          <p:cNvPr id="18" name="Group 17"/>
          <p:cNvGrpSpPr/>
          <p:nvPr/>
        </p:nvGrpSpPr>
        <p:grpSpPr>
          <a:xfrm>
            <a:off x="2362200" y="1981200"/>
            <a:ext cx="1440000" cy="684000"/>
            <a:chOff x="2253511" y="390"/>
            <a:chExt cx="1928629" cy="850420"/>
          </a:xfrm>
        </p:grpSpPr>
        <p:sp>
          <p:nvSpPr>
            <p:cNvPr id="19" name="Rounded Rectangle 18"/>
            <p:cNvSpPr/>
            <p:nvPr/>
          </p:nvSpPr>
          <p:spPr>
            <a:xfrm>
              <a:off x="2253511" y="390"/>
              <a:ext cx="1928629"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2295025" y="41904"/>
              <a:ext cx="1845601"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4, 4, 4, 4, 0, 0</a:t>
              </a:r>
              <a:endParaRPr lang="en-US" sz="2400" b="1" kern="1200" dirty="0">
                <a:solidFill>
                  <a:schemeClr val="bg1"/>
                </a:solidFill>
              </a:endParaRPr>
            </a:p>
          </p:txBody>
        </p:sp>
      </p:grpSp>
      <p:sp>
        <p:nvSpPr>
          <p:cNvPr id="8" name="TextBox 7"/>
          <p:cNvSpPr txBox="1"/>
          <p:nvPr/>
        </p:nvSpPr>
        <p:spPr>
          <a:xfrm>
            <a:off x="3886200" y="5124271"/>
            <a:ext cx="4953000" cy="1200329"/>
          </a:xfrm>
          <a:prstGeom prst="rect">
            <a:avLst/>
          </a:prstGeom>
          <a:noFill/>
        </p:spPr>
        <p:txBody>
          <a:bodyPr wrap="square" rtlCol="1">
            <a:spAutoFit/>
          </a:bodyPr>
          <a:lstStyle/>
          <a:p>
            <a:pPr algn="r"/>
            <a:endParaRPr lang="he-IL" spc="-50" dirty="0" smtClean="0">
              <a:solidFill>
                <a:schemeClr val="tx2">
                  <a:lumMod val="50000"/>
                </a:schemeClr>
              </a:solidFill>
            </a:endParaRPr>
          </a:p>
          <a:p>
            <a:r>
              <a:rPr lang="en-US" spc="-80" dirty="0" smtClean="0">
                <a:solidFill>
                  <a:schemeClr val="tx2">
                    <a:lumMod val="50000"/>
                  </a:schemeClr>
                </a:solidFill>
              </a:rPr>
              <a:t>http</a:t>
            </a:r>
            <a:r>
              <a:rPr lang="en-US" spc="-80" dirty="0">
                <a:solidFill>
                  <a:schemeClr val="tx2">
                    <a:lumMod val="50000"/>
                  </a:schemeClr>
                </a:solidFill>
              </a:rPr>
              <a:t>://iamwilchung.wordpress.com/2012/02/28/</a:t>
            </a:r>
            <a:br>
              <a:rPr lang="en-US" spc="-80" dirty="0">
                <a:solidFill>
                  <a:schemeClr val="tx2">
                    <a:lumMod val="50000"/>
                  </a:schemeClr>
                </a:solidFill>
              </a:rPr>
            </a:br>
            <a:r>
              <a:rPr lang="en-US" spc="-80" dirty="0">
                <a:solidFill>
                  <a:schemeClr val="tx2">
                    <a:lumMod val="50000"/>
                  </a:schemeClr>
                </a:solidFill>
              </a:rPr>
              <a:t>introducing-efronsitive-parametric-3d-printable-non-transitive-dice/</a:t>
            </a:r>
            <a:endParaRPr lang="he-IL" spc="-80"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20</a:t>
            </a:fld>
            <a:endParaRPr lang="en-US"/>
          </a:p>
        </p:txBody>
      </p:sp>
    </p:spTree>
    <p:extLst>
      <p:ext uri="{BB962C8B-B14F-4D97-AF65-F5344CB8AC3E}">
        <p14:creationId xmlns:p14="http://schemas.microsoft.com/office/powerpoint/2010/main" val="27058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30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8382000" cy="838200"/>
          </a:xfrm>
        </p:spPr>
        <p:txBody>
          <a:bodyPr/>
          <a:lstStyle/>
          <a:p>
            <a:pPr rtl="1"/>
            <a:r>
              <a:rPr lang="he-IL" dirty="0" smtClean="0">
                <a:solidFill>
                  <a:srgbClr val="00FFFF"/>
                </a:solidFill>
              </a:rPr>
              <a:t>מי המציא את אוסף הקוביות המיוחד?</a:t>
            </a:r>
            <a:endParaRPr lang="en-US" dirty="0">
              <a:solidFill>
                <a:srgbClr val="00FFFF"/>
              </a:solidFill>
            </a:endParaRPr>
          </a:p>
        </p:txBody>
      </p:sp>
      <p:sp>
        <p:nvSpPr>
          <p:cNvPr id="3" name="Content Placeholder 2"/>
          <p:cNvSpPr>
            <a:spLocks noGrp="1"/>
          </p:cNvSpPr>
          <p:nvPr>
            <p:ph idx="1"/>
          </p:nvPr>
        </p:nvSpPr>
        <p:spPr>
          <a:xfrm>
            <a:off x="379040" y="1091580"/>
            <a:ext cx="8460160" cy="5766420"/>
          </a:xfrm>
        </p:spPr>
        <p:txBody>
          <a:bodyPr/>
          <a:lstStyle/>
          <a:p>
            <a:r>
              <a:rPr lang="he-IL" dirty="0" smtClean="0"/>
              <a:t>את ארבע הקוביות האלו המציא בשנת </a:t>
            </a:r>
            <a:r>
              <a:rPr lang="he-IL" dirty="0" smtClean="0">
                <a:solidFill>
                  <a:schemeClr val="accent1">
                    <a:lumMod val="60000"/>
                    <a:lumOff val="40000"/>
                  </a:schemeClr>
                </a:solidFill>
              </a:rPr>
              <a:t>1970</a:t>
            </a:r>
          </a:p>
          <a:p>
            <a:pPr marL="361950" indent="0">
              <a:spcBef>
                <a:spcPts val="0"/>
              </a:spcBef>
              <a:buNone/>
            </a:pPr>
            <a:r>
              <a:rPr lang="he-IL" dirty="0" smtClean="0"/>
              <a:t>הסטטיסטיקאי האמריקאי </a:t>
            </a:r>
            <a:r>
              <a:rPr lang="he-IL" dirty="0" err="1" smtClean="0">
                <a:solidFill>
                  <a:schemeClr val="accent1">
                    <a:lumMod val="60000"/>
                    <a:lumOff val="40000"/>
                  </a:schemeClr>
                </a:solidFill>
              </a:rPr>
              <a:t>ב</a:t>
            </a:r>
            <a:r>
              <a:rPr lang="he-IL" dirty="0" err="1" smtClean="0">
                <a:solidFill>
                  <a:schemeClr val="accent1">
                    <a:lumMod val="60000"/>
                    <a:lumOff val="40000"/>
                  </a:schemeClr>
                </a:solidFill>
                <a:latin typeface="Arial"/>
                <a:cs typeface="Arial"/>
              </a:rPr>
              <a:t>ְּ</a:t>
            </a:r>
            <a:r>
              <a:rPr lang="he-IL" dirty="0" err="1" smtClean="0">
                <a:solidFill>
                  <a:schemeClr val="accent1">
                    <a:lumMod val="60000"/>
                    <a:lumOff val="40000"/>
                  </a:schemeClr>
                </a:solidFill>
              </a:rPr>
              <a:t>ר</a:t>
            </a:r>
            <a:r>
              <a:rPr lang="he-IL" dirty="0" err="1" smtClean="0">
                <a:solidFill>
                  <a:schemeClr val="accent1">
                    <a:lumMod val="60000"/>
                    <a:lumOff val="40000"/>
                  </a:schemeClr>
                </a:solidFill>
                <a:latin typeface="Arial"/>
                <a:cs typeface="Arial"/>
              </a:rPr>
              <a:t>ֶ</a:t>
            </a:r>
            <a:r>
              <a:rPr lang="he-IL" dirty="0" err="1" smtClean="0">
                <a:solidFill>
                  <a:schemeClr val="accent1">
                    <a:lumMod val="60000"/>
                    <a:lumOff val="40000"/>
                  </a:schemeClr>
                </a:solidFill>
              </a:rPr>
              <a:t>דלי</a:t>
            </a:r>
            <a:r>
              <a:rPr lang="he-IL" dirty="0" smtClean="0">
                <a:solidFill>
                  <a:schemeClr val="accent1">
                    <a:lumMod val="60000"/>
                    <a:lumOff val="40000"/>
                  </a:schemeClr>
                </a:solidFill>
              </a:rPr>
              <a:t> א</a:t>
            </a:r>
            <a:r>
              <a:rPr lang="he-IL" dirty="0" smtClean="0">
                <a:solidFill>
                  <a:schemeClr val="accent1">
                    <a:lumMod val="60000"/>
                    <a:lumOff val="40000"/>
                  </a:schemeClr>
                </a:solidFill>
                <a:latin typeface="Arial"/>
                <a:cs typeface="Arial"/>
              </a:rPr>
              <a:t>ֶ</a:t>
            </a:r>
            <a:r>
              <a:rPr lang="he-IL" dirty="0" smtClean="0">
                <a:solidFill>
                  <a:schemeClr val="accent1">
                    <a:lumMod val="60000"/>
                    <a:lumOff val="40000"/>
                  </a:schemeClr>
                </a:solidFill>
              </a:rPr>
              <a:t>פ</a:t>
            </a:r>
            <a:r>
              <a:rPr lang="he-IL" dirty="0" smtClean="0">
                <a:solidFill>
                  <a:schemeClr val="accent1">
                    <a:lumMod val="60000"/>
                    <a:lumOff val="40000"/>
                  </a:schemeClr>
                </a:solidFill>
                <a:latin typeface="Arial"/>
                <a:cs typeface="Arial"/>
              </a:rPr>
              <a:t>ְ</a:t>
            </a:r>
            <a:r>
              <a:rPr lang="he-IL" dirty="0" smtClean="0">
                <a:solidFill>
                  <a:schemeClr val="accent1">
                    <a:lumMod val="60000"/>
                    <a:lumOff val="40000"/>
                  </a:schemeClr>
                </a:solidFill>
              </a:rPr>
              <a:t>רון</a:t>
            </a:r>
            <a:r>
              <a:rPr lang="he-IL" dirty="0"/>
              <a:t>,</a:t>
            </a:r>
            <a:r>
              <a:rPr lang="he-IL" dirty="0" smtClean="0"/>
              <a:t> </a:t>
            </a:r>
          </a:p>
          <a:p>
            <a:pPr marL="361950" indent="0">
              <a:spcBef>
                <a:spcPts val="0"/>
              </a:spcBef>
              <a:buNone/>
            </a:pPr>
            <a:r>
              <a:rPr lang="he-IL" dirty="0" smtClean="0"/>
              <a:t>שהוא בן למשפחת מהגרים </a:t>
            </a:r>
            <a:r>
              <a:rPr lang="he-IL" dirty="0"/>
              <a:t>יהודיים מרוסיה. </a:t>
            </a:r>
            <a:endParaRPr lang="he-IL" dirty="0" smtClean="0"/>
          </a:p>
          <a:p>
            <a:pPr>
              <a:tabLst>
                <a:tab pos="8229600" algn="l"/>
              </a:tabLst>
            </a:pPr>
            <a:r>
              <a:rPr lang="he-IL" dirty="0" smtClean="0"/>
              <a:t>על עבודותיו בסטטיסטיקה זכה </a:t>
            </a:r>
            <a:r>
              <a:rPr lang="he-IL" dirty="0" smtClean="0">
                <a:solidFill>
                  <a:schemeClr val="accent1">
                    <a:lumMod val="60000"/>
                    <a:lumOff val="40000"/>
                  </a:schemeClr>
                </a:solidFill>
              </a:rPr>
              <a:t>אֶפ</a:t>
            </a:r>
            <a:r>
              <a:rPr lang="he-IL" dirty="0" smtClean="0">
                <a:solidFill>
                  <a:schemeClr val="accent1">
                    <a:lumMod val="60000"/>
                    <a:lumOff val="40000"/>
                  </a:schemeClr>
                </a:solidFill>
                <a:latin typeface="Arial"/>
                <a:cs typeface="Arial"/>
              </a:rPr>
              <a:t>ְ</a:t>
            </a:r>
            <a:r>
              <a:rPr lang="he-IL" dirty="0" smtClean="0">
                <a:solidFill>
                  <a:schemeClr val="accent1">
                    <a:lumMod val="60000"/>
                    <a:lumOff val="40000"/>
                  </a:schemeClr>
                </a:solidFill>
              </a:rPr>
              <a:t>רון</a:t>
            </a:r>
            <a:r>
              <a:rPr lang="he-IL" dirty="0"/>
              <a:t> </a:t>
            </a:r>
            <a:r>
              <a:rPr lang="he-IL" dirty="0" smtClean="0"/>
              <a:t>בשנת</a:t>
            </a:r>
          </a:p>
          <a:p>
            <a:pPr marL="361950" indent="0">
              <a:spcBef>
                <a:spcPts val="0"/>
              </a:spcBef>
              <a:buNone/>
              <a:tabLst>
                <a:tab pos="8229600" algn="l"/>
              </a:tabLst>
            </a:pPr>
            <a:r>
              <a:rPr lang="he-IL" dirty="0" smtClean="0">
                <a:solidFill>
                  <a:schemeClr val="accent5"/>
                </a:solidFill>
              </a:rPr>
              <a:t>2005 </a:t>
            </a:r>
            <a:r>
              <a:rPr lang="he-IL" dirty="0" smtClean="0"/>
              <a:t>במדליה </a:t>
            </a:r>
            <a:r>
              <a:rPr lang="he-IL" spc="-30" dirty="0"/>
              <a:t>הלאומית למדע, </a:t>
            </a:r>
            <a:r>
              <a:rPr lang="he-IL" spc="-30" dirty="0" smtClean="0"/>
              <a:t>ההכרה המדעית</a:t>
            </a:r>
          </a:p>
          <a:p>
            <a:pPr marL="361950" indent="0">
              <a:spcBef>
                <a:spcPts val="0"/>
              </a:spcBef>
              <a:buNone/>
              <a:tabLst>
                <a:tab pos="8229600" algn="l"/>
              </a:tabLst>
            </a:pPr>
            <a:r>
              <a:rPr lang="he-IL" spc="-30" dirty="0" smtClean="0"/>
              <a:t>היוקרתית </a:t>
            </a:r>
            <a:r>
              <a:rPr lang="he-IL" spc="-30" dirty="0"/>
              <a:t>ביותר </a:t>
            </a:r>
            <a:r>
              <a:rPr lang="he-IL" spc="-30" dirty="0" smtClean="0"/>
              <a:t>בארצות הברית.</a:t>
            </a:r>
            <a:endParaRPr lang="he-IL" dirty="0" smtClean="0"/>
          </a:p>
          <a:p>
            <a:pPr>
              <a:tabLst>
                <a:tab pos="8229600" algn="l"/>
              </a:tabLst>
            </a:pPr>
            <a:r>
              <a:rPr lang="he-IL" dirty="0" smtClean="0">
                <a:latin typeface="Arial"/>
                <a:cs typeface="Arial"/>
              </a:rPr>
              <a:t>כסטודנט צעיר ומבריק </a:t>
            </a:r>
            <a:r>
              <a:rPr lang="he-IL" dirty="0" smtClean="0"/>
              <a:t>באוניברסיטת </a:t>
            </a:r>
            <a:r>
              <a:rPr lang="he-IL" dirty="0"/>
              <a:t>סטנפורד </a:t>
            </a:r>
            <a:r>
              <a:rPr lang="he-IL" dirty="0" smtClean="0"/>
              <a:t>בקליפורניה, </a:t>
            </a:r>
            <a:r>
              <a:rPr lang="he-IL" dirty="0">
                <a:solidFill>
                  <a:schemeClr val="accent1">
                    <a:lumMod val="60000"/>
                    <a:lumOff val="40000"/>
                  </a:schemeClr>
                </a:solidFill>
              </a:rPr>
              <a:t>אֶפְרון</a:t>
            </a:r>
            <a:r>
              <a:rPr lang="he-IL" dirty="0"/>
              <a:t> </a:t>
            </a:r>
            <a:r>
              <a:rPr lang="he-IL" dirty="0" smtClean="0">
                <a:latin typeface="Arial"/>
                <a:cs typeface="Arial"/>
              </a:rPr>
              <a:t>היה די 'שובב'.</a:t>
            </a:r>
            <a:r>
              <a:rPr lang="he-IL" dirty="0" smtClean="0"/>
              <a:t> הוא הושעה לשנה מהלימודים בגלל כתבה 'נועזת מדי</a:t>
            </a:r>
            <a:r>
              <a:rPr lang="he-IL" dirty="0"/>
              <a:t>' בכתב-העת </a:t>
            </a:r>
            <a:r>
              <a:rPr lang="he-IL" dirty="0" smtClean="0"/>
              <a:t>ההומוריסטי של הסטודנטים. </a:t>
            </a:r>
            <a:endParaRPr lang="he-IL" dirty="0"/>
          </a:p>
          <a:p>
            <a:pPr>
              <a:tabLst>
                <a:tab pos="8229600" algn="l"/>
              </a:tabLst>
            </a:pPr>
            <a:r>
              <a:rPr lang="he-IL" dirty="0" smtClean="0"/>
              <a:t>האם ה</a:t>
            </a:r>
            <a:r>
              <a:rPr lang="he-IL" dirty="0" smtClean="0">
                <a:solidFill>
                  <a:srgbClr val="00FFFF"/>
                </a:solidFill>
              </a:rPr>
              <a:t>מעגליות</a:t>
            </a:r>
            <a:r>
              <a:rPr lang="he-IL" dirty="0" smtClean="0"/>
              <a:t> בארבע </a:t>
            </a:r>
            <a:r>
              <a:rPr lang="he-IL" dirty="0">
                <a:solidFill>
                  <a:schemeClr val="accent1">
                    <a:lumMod val="60000"/>
                    <a:lumOff val="40000"/>
                  </a:schemeClr>
                </a:solidFill>
              </a:rPr>
              <a:t>קוביות</a:t>
            </a:r>
            <a:r>
              <a:rPr lang="he-IL" dirty="0">
                <a:solidFill>
                  <a:schemeClr val="accent1"/>
                </a:solidFill>
              </a:rPr>
              <a:t> </a:t>
            </a:r>
            <a:r>
              <a:rPr lang="he-IL" dirty="0" smtClean="0">
                <a:solidFill>
                  <a:schemeClr val="accent1">
                    <a:lumMod val="60000"/>
                    <a:lumOff val="40000"/>
                  </a:schemeClr>
                </a:solidFill>
              </a:rPr>
              <a:t>אֶפְרון</a:t>
            </a:r>
            <a:r>
              <a:rPr lang="he-IL" dirty="0" smtClean="0"/>
              <a:t> היא תופעה נדירה?</a:t>
            </a:r>
            <a:r>
              <a:rPr lang="he-IL" spc="-30" dirty="0" smtClean="0"/>
              <a:t> </a:t>
            </a:r>
          </a:p>
          <a:p>
            <a:pPr marL="361950" indent="0">
              <a:spcBef>
                <a:spcPts val="0"/>
              </a:spcBef>
              <a:buNone/>
              <a:tabLst>
                <a:tab pos="8229600" algn="l"/>
              </a:tabLst>
            </a:pPr>
            <a:r>
              <a:rPr lang="he-IL" spc="-30" dirty="0" smtClean="0"/>
              <a:t>-  לא כל כך, בעצם היא מוכרת אפילו במשחקי ילדים!</a:t>
            </a:r>
          </a:p>
        </p:txBody>
      </p:sp>
      <p:sp>
        <p:nvSpPr>
          <p:cNvPr id="4" name="Date Placeholder 3"/>
          <p:cNvSpPr>
            <a:spLocks noGrp="1"/>
          </p:cNvSpPr>
          <p:nvPr>
            <p:ph type="dt" sz="half" idx="10"/>
          </p:nvPr>
        </p:nvSpPr>
        <p:spPr/>
        <p:txBody>
          <a:bodyPr/>
          <a:lstStyle/>
          <a:p>
            <a:r>
              <a:rPr lang="en-US" smtClean="0"/>
              <a:t>13.11.17  עודכן</a:t>
            </a:r>
            <a:endParaRPr lang="en-US" dirty="0"/>
          </a:p>
        </p:txBody>
      </p:sp>
      <p:grpSp>
        <p:nvGrpSpPr>
          <p:cNvPr id="7" name="Group 6"/>
          <p:cNvGrpSpPr/>
          <p:nvPr/>
        </p:nvGrpSpPr>
        <p:grpSpPr>
          <a:xfrm>
            <a:off x="228600" y="323596"/>
            <a:ext cx="2003754" cy="2957469"/>
            <a:chOff x="210389" y="323596"/>
            <a:chExt cx="2003754" cy="2957469"/>
          </a:xfrm>
        </p:grpSpPr>
        <p:pic>
          <p:nvPicPr>
            <p:cNvPr id="8" name="Picture 2" descr="http://news.stanford.edu/news/2007/may30/gifs/medal_ef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23596"/>
              <a:ext cx="1554163" cy="21395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0389" y="2450068"/>
              <a:ext cx="2003754" cy="830997"/>
            </a:xfrm>
            <a:prstGeom prst="rect">
              <a:avLst/>
            </a:prstGeom>
          </p:spPr>
          <p:txBody>
            <a:bodyPr wrap="none">
              <a:spAutoFit/>
            </a:bodyPr>
            <a:lstStyle/>
            <a:p>
              <a:pPr algn="ctr"/>
              <a:r>
                <a:rPr lang="en-US" sz="2400" dirty="0" smtClean="0"/>
                <a:t>Bradley </a:t>
              </a:r>
              <a:r>
                <a:rPr lang="en-US" sz="2400" dirty="0" err="1" smtClean="0"/>
                <a:t>Efron</a:t>
              </a:r>
              <a:endParaRPr lang="he-IL" sz="2400" dirty="0" smtClean="0"/>
            </a:p>
            <a:p>
              <a:pPr algn="ctr"/>
              <a:r>
                <a:rPr lang="en-US" sz="2400" dirty="0" smtClean="0"/>
                <a:t>(1938 -)</a:t>
              </a:r>
              <a:endParaRPr lang="en-US" sz="2400" dirty="0"/>
            </a:p>
          </p:txBody>
        </p:sp>
      </p:gr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21</a:t>
            </a:fld>
            <a:endParaRPr lang="en-US"/>
          </a:p>
        </p:txBody>
      </p:sp>
    </p:spTree>
    <p:extLst>
      <p:ext uri="{BB962C8B-B14F-4D97-AF65-F5344CB8AC3E}">
        <p14:creationId xmlns:p14="http://schemas.microsoft.com/office/powerpoint/2010/main" val="27649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5"/>
                                      </p:to>
                                    </p:set>
                                    <p:animEffect filter="image" prLst="opacity: 0.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5"/>
                                      </p:to>
                                    </p:set>
                                    <p:animEffect filter="image" prLst="opacity: 0.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9" presetClass="emph" presetSubtype="0" nodeType="withEffect">
                                  <p:stCondLst>
                                    <p:cond delay="0"/>
                                  </p:stCondLst>
                                  <p:childTnLst>
                                    <p:set>
                                      <p:cBhvr rctx="PPT">
                                        <p:cTn id="40" dur="indefinite"/>
                                        <p:tgtEl>
                                          <p:spTgt spid="3">
                                            <p:txEl>
                                              <p:pRg st="3" end="3"/>
                                            </p:txEl>
                                          </p:spTgt>
                                        </p:tgtEl>
                                        <p:attrNameLst>
                                          <p:attrName>style.opacity</p:attrName>
                                        </p:attrNameLst>
                                      </p:cBhvr>
                                      <p:to>
                                        <p:strVal val="0.5"/>
                                      </p:to>
                                    </p:set>
                                    <p:animEffect filter="image" prLst="opacity: 0.5">
                                      <p:cBhvr rctx="IE">
                                        <p:cTn id="41" dur="indefinite"/>
                                        <p:tgtEl>
                                          <p:spTgt spid="3">
                                            <p:txEl>
                                              <p:pRg st="3" end="3"/>
                                            </p:txEl>
                                          </p:spTgt>
                                        </p:tgtEl>
                                      </p:cBhvr>
                                    </p:animEffec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par>
                                <p:cTn id="45" presetID="9" presetClass="emph" presetSubtype="0" nodeType="withEffect">
                                  <p:stCondLst>
                                    <p:cond delay="0"/>
                                  </p:stCondLst>
                                  <p:childTnLst>
                                    <p:set>
                                      <p:cBhvr rctx="PPT">
                                        <p:cTn id="46" dur="indefinite"/>
                                        <p:tgtEl>
                                          <p:spTgt spid="3">
                                            <p:txEl>
                                              <p:pRg st="5" end="5"/>
                                            </p:txEl>
                                          </p:spTgt>
                                        </p:tgtEl>
                                        <p:attrNameLst>
                                          <p:attrName>style.opacity</p:attrName>
                                        </p:attrNameLst>
                                      </p:cBhvr>
                                      <p:to>
                                        <p:strVal val="0.5"/>
                                      </p:to>
                                    </p:set>
                                    <p:animEffect filter="image" prLst="opacity: 0.5">
                                      <p:cBhvr rctx="IE">
                                        <p:cTn id="47" dur="indefinite"/>
                                        <p:tgtEl>
                                          <p:spTgt spid="3">
                                            <p:txEl>
                                              <p:pRg st="5" end="5"/>
                                            </p:txEl>
                                          </p:spTgt>
                                        </p:tgtEl>
                                      </p:cBhvr>
                                    </p:animEffect>
                                  </p:childTnLst>
                                </p:cTn>
                              </p:par>
                              <p:par>
                                <p:cTn id="48" presetID="9" presetClass="emph" presetSubtype="0" nodeType="withEffect">
                                  <p:stCondLst>
                                    <p:cond delay="0"/>
                                  </p:stCondLst>
                                  <p:childTnLst>
                                    <p:set>
                                      <p:cBhvr rctx="PPT">
                                        <p:cTn id="49" dur="indefinite"/>
                                        <p:tgtEl>
                                          <p:spTgt spid="3">
                                            <p:txEl>
                                              <p:pRg st="6" end="6"/>
                                            </p:txEl>
                                          </p:spTgt>
                                        </p:tgtEl>
                                        <p:attrNameLst>
                                          <p:attrName>style.opacity</p:attrName>
                                        </p:attrNameLst>
                                      </p:cBhvr>
                                      <p:to>
                                        <p:strVal val="0.5"/>
                                      </p:to>
                                    </p:set>
                                    <p:animEffect filter="image" prLst="opacity: 0.5">
                                      <p:cBhvr rctx="IE">
                                        <p:cTn id="50" dur="indefinite"/>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20" name="TextBox 19"/>
          <p:cNvSpPr txBox="1"/>
          <p:nvPr/>
        </p:nvSpPr>
        <p:spPr>
          <a:xfrm>
            <a:off x="2209801" y="3899118"/>
            <a:ext cx="4640934" cy="1815882"/>
          </a:xfrm>
          <a:prstGeom prst="rect">
            <a:avLst/>
          </a:prstGeom>
          <a:noFill/>
        </p:spPr>
        <p:txBody>
          <a:bodyPr wrap="square" rtlCol="1">
            <a:spAutoFit/>
          </a:bodyPr>
          <a:lstStyle/>
          <a:p>
            <a:pPr algn="ctr" rtl="1"/>
            <a:r>
              <a:rPr lang="he-IL" sz="2800" dirty="0" smtClean="0"/>
              <a:t>והכלל הוא: </a:t>
            </a:r>
          </a:p>
          <a:p>
            <a:pPr algn="ctr" rtl="1"/>
            <a:r>
              <a:rPr lang="he-IL" sz="2800" dirty="0" smtClean="0"/>
              <a:t>האבן מנצחת </a:t>
            </a:r>
            <a:r>
              <a:rPr lang="he-IL" sz="2800" dirty="0"/>
              <a:t>את המספריים, </a:t>
            </a:r>
            <a:endParaRPr lang="he-IL" sz="2800" dirty="0" smtClean="0"/>
          </a:p>
          <a:p>
            <a:pPr algn="ctr" rtl="1"/>
            <a:r>
              <a:rPr lang="he-IL" sz="2800" dirty="0" smtClean="0"/>
              <a:t>המספריים </a:t>
            </a:r>
            <a:r>
              <a:rPr lang="he-IL" sz="2800" dirty="0"/>
              <a:t>מנצחים את הנייר</a:t>
            </a:r>
            <a:r>
              <a:rPr lang="he-IL" sz="2800" dirty="0" smtClean="0"/>
              <a:t>,</a:t>
            </a:r>
          </a:p>
          <a:p>
            <a:pPr algn="ctr" rtl="1"/>
            <a:r>
              <a:rPr lang="he-IL" sz="2800" dirty="0" smtClean="0"/>
              <a:t>והנייר </a:t>
            </a:r>
            <a:r>
              <a:rPr lang="he-IL" sz="2800" dirty="0"/>
              <a:t>מנצח את </a:t>
            </a:r>
            <a:r>
              <a:rPr lang="he-IL" sz="2800" dirty="0" smtClean="0"/>
              <a:t>האבן.</a:t>
            </a:r>
            <a:endParaRPr lang="he-IL" dirty="0"/>
          </a:p>
        </p:txBody>
      </p:sp>
      <p:cxnSp>
        <p:nvCxnSpPr>
          <p:cNvPr id="25" name="Straight Arrow Connector 24"/>
          <p:cNvCxnSpPr/>
          <p:nvPr/>
        </p:nvCxnSpPr>
        <p:spPr bwMode="auto">
          <a:xfrm flipV="1">
            <a:off x="1751091" y="3048000"/>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29" name="Straight Arrow Connector 28"/>
          <p:cNvCxnSpPr/>
          <p:nvPr/>
        </p:nvCxnSpPr>
        <p:spPr bwMode="auto">
          <a:xfrm flipH="1" flipV="1">
            <a:off x="2596167" y="5791200"/>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pic>
        <p:nvPicPr>
          <p:cNvPr id="26" name="Picture 25" descr="https://encrypted-tbn0.gstatic.com/images?q=tbn:ANd9GcT5EgcQFjlyvV5WflhNXw1HTaHTLBvEAq2VMg-E-N9ZjEvPD1Te0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15734845">
            <a:off x="3771064" y="2478712"/>
            <a:ext cx="1561891" cy="1519577"/>
          </a:xfrm>
          <a:prstGeom prst="rect">
            <a:avLst/>
          </a:prstGeom>
          <a:noFill/>
          <a:ln>
            <a:noFill/>
          </a:ln>
        </p:spPr>
      </p:pic>
      <p:pic>
        <p:nvPicPr>
          <p:cNvPr id="27" name="Picture 26" descr="https://encrypted-tbn0.gstatic.com/images?q=tbn:ANd9GcQ6himz13qj2RqeV5RUbrCB-R4S7JUSMl7Zhf3Tc_HB5teRylzl">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28" name="Picture 27" descr="https://encrypted-tbn1.gstatic.com/images?q=tbn:ANd9GcSMJST41w25xKATnrbRhyQAJ1qAPVumoCaGfT_RHgSvTYbMJFbX">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sp>
        <p:nvSpPr>
          <p:cNvPr id="33" name="Title 1"/>
          <p:cNvSpPr>
            <a:spLocks noGrp="1"/>
          </p:cNvSpPr>
          <p:nvPr>
            <p:ph type="title"/>
          </p:nvPr>
        </p:nvSpPr>
        <p:spPr>
          <a:xfrm>
            <a:off x="381000" y="381000"/>
            <a:ext cx="8382000" cy="838200"/>
          </a:xfrm>
        </p:spPr>
        <p:txBody>
          <a:bodyPr/>
          <a:lstStyle/>
          <a:p>
            <a:pPr rtl="1"/>
            <a:r>
              <a:rPr lang="he-IL" dirty="0" smtClean="0">
                <a:solidFill>
                  <a:srgbClr val="00FFFF"/>
                </a:solidFill>
              </a:rPr>
              <a:t>המשחק אבן, נייר ומספריים</a:t>
            </a:r>
            <a:endParaRPr lang="en-US" spc="-150" dirty="0">
              <a:solidFill>
                <a:srgbClr val="00FFFF"/>
              </a:solidFill>
            </a:endParaRPr>
          </a:p>
        </p:txBody>
      </p:sp>
      <p:cxnSp>
        <p:nvCxnSpPr>
          <p:cNvPr id="34" name="Straight Arrow Connector 33"/>
          <p:cNvCxnSpPr/>
          <p:nvPr/>
        </p:nvCxnSpPr>
        <p:spPr bwMode="auto">
          <a:xfrm>
            <a:off x="5638800" y="2941020"/>
            <a:ext cx="1371600" cy="1250523"/>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15" name="TextBox 14"/>
          <p:cNvSpPr txBox="1"/>
          <p:nvPr/>
        </p:nvSpPr>
        <p:spPr>
          <a:xfrm>
            <a:off x="228600" y="1066800"/>
            <a:ext cx="8534401" cy="1815882"/>
          </a:xfrm>
          <a:prstGeom prst="rect">
            <a:avLst/>
          </a:prstGeom>
          <a:noFill/>
        </p:spPr>
        <p:txBody>
          <a:bodyPr wrap="square" rtlCol="1">
            <a:spAutoFit/>
          </a:bodyPr>
          <a:lstStyle/>
          <a:p>
            <a:pPr indent="0" algn="r" rtl="1">
              <a:buNone/>
            </a:pPr>
            <a:r>
              <a:rPr lang="he-IL" sz="2800" dirty="0" smtClean="0"/>
              <a:t>זוכרים? - במשחק</a:t>
            </a:r>
            <a:r>
              <a:rPr lang="he-IL" sz="2800" dirty="0" smtClean="0">
                <a:solidFill>
                  <a:srgbClr val="00FFFF"/>
                </a:solidFill>
              </a:rPr>
              <a:t> אבן, נייר ומספריים</a:t>
            </a:r>
            <a:r>
              <a:rPr lang="he-IL" sz="2800" dirty="0" smtClean="0"/>
              <a:t> שני ילדים עומדים זה מול זה ומראים בבת אחת: אגרוף </a:t>
            </a:r>
            <a:r>
              <a:rPr lang="he-IL" sz="2800" dirty="0" smtClean="0">
                <a:sym typeface="Wingdings 2"/>
              </a:rPr>
              <a:t> </a:t>
            </a:r>
            <a:r>
              <a:rPr lang="he-IL" sz="2800" dirty="0" smtClean="0"/>
              <a:t>המסמל אבן, </a:t>
            </a:r>
            <a:r>
              <a:rPr lang="he-IL" sz="2800" dirty="0" smtClean="0">
                <a:solidFill>
                  <a:srgbClr val="00FFFF"/>
                </a:solidFill>
              </a:rPr>
              <a:t>או</a:t>
            </a:r>
            <a:r>
              <a:rPr lang="he-IL" sz="2800" dirty="0" smtClean="0"/>
              <a:t> כף יד פרושה </a:t>
            </a:r>
            <a:r>
              <a:rPr lang="he-IL" sz="2800" dirty="0">
                <a:sym typeface="Wingdings 2"/>
              </a:rPr>
              <a:t> </a:t>
            </a:r>
            <a:r>
              <a:rPr lang="he-IL" sz="2800" dirty="0" smtClean="0"/>
              <a:t>המסמלת נייר, </a:t>
            </a:r>
            <a:r>
              <a:rPr lang="he-IL" sz="2800" dirty="0" smtClean="0">
                <a:solidFill>
                  <a:srgbClr val="00FFFF"/>
                </a:solidFill>
              </a:rPr>
              <a:t>או</a:t>
            </a:r>
            <a:r>
              <a:rPr lang="he-IL" sz="2800" dirty="0" smtClean="0"/>
              <a:t> אצבע ואמה שלופות </a:t>
            </a:r>
            <a:r>
              <a:rPr lang="he-IL" sz="2800" dirty="0">
                <a:sym typeface="Wingdings"/>
              </a:rPr>
              <a:t> </a:t>
            </a:r>
            <a:r>
              <a:rPr lang="he-IL" sz="2800" dirty="0" smtClean="0"/>
              <a:t>המסמלות מספריים</a:t>
            </a:r>
            <a:endParaRPr lang="he-IL" sz="2800" dirty="0"/>
          </a:p>
        </p:txBody>
      </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22</a:t>
            </a:fld>
            <a:endParaRPr lang="en-US"/>
          </a:p>
        </p:txBody>
      </p:sp>
    </p:spTree>
    <p:extLst>
      <p:ext uri="{BB962C8B-B14F-4D97-AF65-F5344CB8AC3E}">
        <p14:creationId xmlns:p14="http://schemas.microsoft.com/office/powerpoint/2010/main" val="298878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5500"/>
                            </p:stCondLst>
                            <p:childTnLst>
                              <p:par>
                                <p:cTn id="9" presetID="10" presetClass="entr" presetSubtype="0" fill="hold" nodeType="afterEffect">
                                  <p:stCondLst>
                                    <p:cond delay="1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8000"/>
                            </p:stCondLst>
                            <p:childTnLst>
                              <p:par>
                                <p:cTn id="13" presetID="10" presetClass="entr" presetSubtype="0" fill="hold" nodeType="afterEffect">
                                  <p:stCondLst>
                                    <p:cond delay="1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nodeType="after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1" fill="hold" nodeType="afterEffect">
                                  <p:stCondLst>
                                    <p:cond delay="50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10" name="TextBox 9"/>
          <p:cNvSpPr txBox="1"/>
          <p:nvPr/>
        </p:nvSpPr>
        <p:spPr>
          <a:xfrm>
            <a:off x="228600" y="1066800"/>
            <a:ext cx="8534401" cy="2246769"/>
          </a:xfrm>
          <a:prstGeom prst="rect">
            <a:avLst/>
          </a:prstGeom>
          <a:noFill/>
        </p:spPr>
        <p:txBody>
          <a:bodyPr wrap="square" rtlCol="1">
            <a:spAutoFit/>
          </a:bodyPr>
          <a:lstStyle/>
          <a:p>
            <a:pPr indent="0" algn="r" rtl="1">
              <a:buNone/>
            </a:pPr>
            <a:r>
              <a:rPr lang="he-IL" sz="2800" dirty="0"/>
              <a:t>זוכרים? - </a:t>
            </a:r>
            <a:r>
              <a:rPr lang="he-IL" sz="2800" dirty="0" smtClean="0"/>
              <a:t>במשחק</a:t>
            </a:r>
            <a:r>
              <a:rPr lang="he-IL" sz="2800" dirty="0" smtClean="0">
                <a:solidFill>
                  <a:srgbClr val="00FFFF"/>
                </a:solidFill>
              </a:rPr>
              <a:t> </a:t>
            </a:r>
            <a:r>
              <a:rPr lang="he-IL" sz="2800" dirty="0">
                <a:solidFill>
                  <a:srgbClr val="00FFFF"/>
                </a:solidFill>
              </a:rPr>
              <a:t>אבן, נייר ומספריים</a:t>
            </a:r>
            <a:r>
              <a:rPr lang="he-IL" sz="2800" dirty="0"/>
              <a:t> שני ילדים עומדים זה מול זה ומראים בבת אחת: אגרוף </a:t>
            </a:r>
            <a:r>
              <a:rPr lang="he-IL" sz="2800" dirty="0" smtClean="0">
                <a:sym typeface="Wingdings 2"/>
              </a:rPr>
              <a:t> </a:t>
            </a:r>
            <a:r>
              <a:rPr lang="he-IL" sz="2800" dirty="0" smtClean="0"/>
              <a:t>המסמל </a:t>
            </a:r>
            <a:r>
              <a:rPr lang="he-IL" sz="2800" dirty="0"/>
              <a:t>אבן, </a:t>
            </a:r>
            <a:r>
              <a:rPr lang="he-IL" sz="2800" dirty="0">
                <a:solidFill>
                  <a:srgbClr val="00FFFF"/>
                </a:solidFill>
              </a:rPr>
              <a:t>או</a:t>
            </a:r>
            <a:r>
              <a:rPr lang="he-IL" sz="2800" dirty="0"/>
              <a:t> כף יד פרושה </a:t>
            </a:r>
            <a:r>
              <a:rPr lang="he-IL" sz="2800" dirty="0">
                <a:sym typeface="Wingdings 2"/>
              </a:rPr>
              <a:t> </a:t>
            </a:r>
            <a:r>
              <a:rPr lang="he-IL" sz="2800" dirty="0"/>
              <a:t>המסמלת נייר, </a:t>
            </a:r>
            <a:r>
              <a:rPr lang="he-IL" sz="2800" dirty="0">
                <a:solidFill>
                  <a:srgbClr val="00FFFF"/>
                </a:solidFill>
              </a:rPr>
              <a:t>או</a:t>
            </a:r>
            <a:r>
              <a:rPr lang="he-IL" sz="2800" dirty="0"/>
              <a:t> אצבע ואמה שלופות </a:t>
            </a:r>
            <a:r>
              <a:rPr lang="he-IL" sz="2800" dirty="0">
                <a:sym typeface="Wingdings"/>
              </a:rPr>
              <a:t> </a:t>
            </a:r>
            <a:r>
              <a:rPr lang="he-IL" sz="2800" dirty="0"/>
              <a:t>המסמלות מספריים</a:t>
            </a:r>
          </a:p>
          <a:p>
            <a:pPr indent="0" algn="ctr" rtl="1">
              <a:buNone/>
            </a:pPr>
            <a:endParaRPr lang="he-IL" sz="2800" dirty="0">
              <a:solidFill>
                <a:srgbClr val="00FFFF"/>
              </a:solidFill>
            </a:endParaRPr>
          </a:p>
        </p:txBody>
      </p:sp>
      <p:cxnSp>
        <p:nvCxnSpPr>
          <p:cNvPr id="25" name="Straight Arrow Connector 24"/>
          <p:cNvCxnSpPr/>
          <p:nvPr/>
        </p:nvCxnSpPr>
        <p:spPr bwMode="auto">
          <a:xfrm flipV="1">
            <a:off x="1751091" y="3048000"/>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29" name="Straight Arrow Connector 28"/>
          <p:cNvCxnSpPr/>
          <p:nvPr/>
        </p:nvCxnSpPr>
        <p:spPr bwMode="auto">
          <a:xfrm flipH="1" flipV="1">
            <a:off x="2596167" y="5791200"/>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pic>
        <p:nvPicPr>
          <p:cNvPr id="27" name="Picture 26" descr="https://encrypted-tbn0.gstatic.com/images?q=tbn:ANd9GcQ6himz13qj2RqeV5RUbrCB-R4S7JUSMl7Zhf3Tc_HB5teRylz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28" name="Picture 27" descr="https://encrypted-tbn1.gstatic.com/images?q=tbn:ANd9GcSMJST41w25xKATnrbRhyQAJ1qAPVumoCaGfT_RHgSvTYbMJFbX">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sp>
        <p:nvSpPr>
          <p:cNvPr id="33" name="Title 1"/>
          <p:cNvSpPr>
            <a:spLocks noGrp="1"/>
          </p:cNvSpPr>
          <p:nvPr>
            <p:ph type="title"/>
          </p:nvPr>
        </p:nvSpPr>
        <p:spPr>
          <a:xfrm>
            <a:off x="381000" y="381000"/>
            <a:ext cx="8382000" cy="838200"/>
          </a:xfrm>
        </p:spPr>
        <p:txBody>
          <a:bodyPr/>
          <a:lstStyle/>
          <a:p>
            <a:pPr rtl="1"/>
            <a:r>
              <a:rPr lang="he-IL" dirty="0" smtClean="0">
                <a:solidFill>
                  <a:srgbClr val="00FFFF"/>
                </a:solidFill>
              </a:rPr>
              <a:t>המשחק אבן, נייר ומספריים</a:t>
            </a:r>
            <a:endParaRPr lang="en-US" spc="-150" dirty="0">
              <a:solidFill>
                <a:srgbClr val="00FFFF"/>
              </a:solidFill>
            </a:endParaRPr>
          </a:p>
        </p:txBody>
      </p:sp>
      <p:cxnSp>
        <p:nvCxnSpPr>
          <p:cNvPr id="34" name="Straight Arrow Connector 33"/>
          <p:cNvCxnSpPr/>
          <p:nvPr/>
        </p:nvCxnSpPr>
        <p:spPr bwMode="auto">
          <a:xfrm>
            <a:off x="5638800" y="2941020"/>
            <a:ext cx="1371600" cy="1250523"/>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15" name="TextBox 14"/>
          <p:cNvSpPr txBox="1"/>
          <p:nvPr/>
        </p:nvSpPr>
        <p:spPr>
          <a:xfrm>
            <a:off x="2286000" y="3581400"/>
            <a:ext cx="4551839" cy="1815882"/>
          </a:xfrm>
          <a:prstGeom prst="rect">
            <a:avLst/>
          </a:prstGeom>
          <a:noFill/>
        </p:spPr>
        <p:txBody>
          <a:bodyPr wrap="square" rtlCol="1">
            <a:spAutoFit/>
          </a:bodyPr>
          <a:lstStyle/>
          <a:p>
            <a:pPr algn="ctr" rtl="1"/>
            <a:r>
              <a:rPr lang="he-IL" sz="2800" dirty="0" smtClean="0"/>
              <a:t> </a:t>
            </a:r>
          </a:p>
          <a:p>
            <a:pPr algn="ctr" rtl="1"/>
            <a:r>
              <a:rPr lang="he-IL" sz="2800" dirty="0" smtClean="0">
                <a:solidFill>
                  <a:srgbClr val="00FFFF"/>
                </a:solidFill>
              </a:rPr>
              <a:t>המעגליו</a:t>
            </a:r>
            <a:r>
              <a:rPr lang="he-IL" sz="2800" dirty="0" smtClean="0">
                <a:solidFill>
                  <a:srgbClr val="00FFFF"/>
                </a:solidFill>
                <a:latin typeface="Arial"/>
                <a:cs typeface="Arial"/>
              </a:rPr>
              <a:t>ּ</a:t>
            </a:r>
            <a:r>
              <a:rPr lang="he-IL" sz="2800" dirty="0" smtClean="0">
                <a:solidFill>
                  <a:srgbClr val="00FFFF"/>
                </a:solidFill>
              </a:rPr>
              <a:t>ת </a:t>
            </a:r>
            <a:r>
              <a:rPr lang="he-IL" sz="2800" dirty="0"/>
              <a:t>כאן </a:t>
            </a:r>
            <a:r>
              <a:rPr lang="he-IL" sz="2800" dirty="0" smtClean="0"/>
              <a:t>לגמרי </a:t>
            </a:r>
            <a:r>
              <a:rPr lang="he-IL" sz="2800" dirty="0"/>
              <a:t>גלויה </a:t>
            </a:r>
            <a:r>
              <a:rPr lang="he-IL" sz="2800" dirty="0" smtClean="0"/>
              <a:t>והיא </a:t>
            </a:r>
            <a:r>
              <a:rPr lang="he-IL" sz="2800" dirty="0"/>
              <a:t>שעושה את המשחק </a:t>
            </a:r>
            <a:r>
              <a:rPr lang="he-IL" sz="2800" dirty="0" smtClean="0"/>
              <a:t>למעניין!</a:t>
            </a:r>
          </a:p>
          <a:p>
            <a:pPr algn="ctr" rtl="1"/>
            <a:endParaRPr lang="he-IL" sz="2800" dirty="0"/>
          </a:p>
        </p:txBody>
      </p:sp>
      <p:pic>
        <p:nvPicPr>
          <p:cNvPr id="16" name="Picture 15" descr="https://encrypted-tbn0.gstatic.com/images?q=tbn:ANd9GcT5EgcQFjlyvV5WflhNXw1HTaHTLBvEAq2VMg-E-N9ZjEvPD1Te0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rot="15734845">
            <a:off x="3771064" y="2478712"/>
            <a:ext cx="1561891" cy="1519577"/>
          </a:xfrm>
          <a:prstGeom prst="rect">
            <a:avLst/>
          </a:prstGeom>
          <a:noFill/>
          <a:ln>
            <a:noFill/>
          </a:ln>
        </p:spPr>
      </p:pic>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23</a:t>
            </a:fld>
            <a:endParaRPr lang="en-US"/>
          </a:p>
        </p:txBody>
      </p:sp>
    </p:spTree>
    <p:extLst>
      <p:ext uri="{BB962C8B-B14F-4D97-AF65-F5344CB8AC3E}">
        <p14:creationId xmlns:p14="http://schemas.microsoft.com/office/powerpoint/2010/main" val="132081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rgbClr val="00FFFF"/>
                </a:solidFill>
              </a:rPr>
              <a:t>אבל לא תמיד המעגליות היא גלויה</a:t>
            </a:r>
            <a:endParaRPr lang="he-IL" dirty="0">
              <a:solidFill>
                <a:srgbClr val="00FFFF"/>
              </a:solidFill>
            </a:endParaRPr>
          </a:p>
        </p:txBody>
      </p:sp>
      <p:sp>
        <p:nvSpPr>
          <p:cNvPr id="3" name="Content Placeholder 2"/>
          <p:cNvSpPr>
            <a:spLocks noGrp="1"/>
          </p:cNvSpPr>
          <p:nvPr>
            <p:ph idx="1"/>
          </p:nvPr>
        </p:nvSpPr>
        <p:spPr>
          <a:xfrm>
            <a:off x="304800" y="990600"/>
            <a:ext cx="8534400" cy="5461620"/>
          </a:xfrm>
        </p:spPr>
        <p:txBody>
          <a:bodyPr/>
          <a:lstStyle/>
          <a:p>
            <a:r>
              <a:rPr lang="he-IL" dirty="0"/>
              <a:t>קיימים מצבים בהם </a:t>
            </a:r>
            <a:r>
              <a:rPr lang="he-IL" dirty="0" smtClean="0"/>
              <a:t>ה</a:t>
            </a:r>
            <a:r>
              <a:rPr lang="he-IL" dirty="0" smtClean="0">
                <a:solidFill>
                  <a:srgbClr val="00FFFF"/>
                </a:solidFill>
              </a:rPr>
              <a:t>מעגליות</a:t>
            </a:r>
            <a:r>
              <a:rPr lang="he-IL" dirty="0" smtClean="0"/>
              <a:t> היא נסתרת, ואז מתפתים לחשוב שיש </a:t>
            </a:r>
            <a:r>
              <a:rPr lang="he-IL" dirty="0">
                <a:solidFill>
                  <a:schemeClr val="accent2">
                    <a:lumMod val="40000"/>
                    <a:lumOff val="60000"/>
                  </a:schemeClr>
                </a:solidFill>
              </a:rPr>
              <a:t>ה</a:t>
            </a:r>
            <a:r>
              <a:rPr lang="he-IL" dirty="0" smtClean="0">
                <a:solidFill>
                  <a:schemeClr val="accent2">
                    <a:lumMod val="40000"/>
                    <a:lumOff val="60000"/>
                  </a:schemeClr>
                </a:solidFill>
              </a:rPr>
              <a:t>עברה</a:t>
            </a:r>
            <a:r>
              <a:rPr lang="he-IL" dirty="0" smtClean="0"/>
              <a:t> - כפי שחשבנו על הקוביות של אפרון.</a:t>
            </a:r>
          </a:p>
          <a:p>
            <a:r>
              <a:rPr lang="he-IL" dirty="0" smtClean="0"/>
              <a:t>מצב כזה קורה ,למשל, אם בבחירת "מלכת היופי" יש שלוש מועמדות שעלו לגמר וחבר-השופטים דרג אותן כך: </a:t>
            </a:r>
          </a:p>
          <a:p>
            <a:pPr marL="0" indent="0">
              <a:buNone/>
            </a:pPr>
            <a:endParaRPr lang="he-IL" dirty="0" smtClean="0"/>
          </a:p>
          <a:p>
            <a:endParaRPr lang="he-IL" dirty="0" smtClean="0"/>
          </a:p>
          <a:p>
            <a:endParaRPr lang="he-IL" dirty="0"/>
          </a:p>
          <a:p>
            <a:endParaRPr lang="he-IL" dirty="0"/>
          </a:p>
          <a:p>
            <a:r>
              <a:rPr lang="he-IL" dirty="0" smtClean="0"/>
              <a:t>האם התוצאות מאפשרות להכתיר אחת מהן כמלכת היופי?</a:t>
            </a:r>
          </a:p>
          <a:p>
            <a:pPr marL="0" indent="0">
              <a:spcBef>
                <a:spcPts val="0"/>
              </a:spcBef>
              <a:buNone/>
            </a:pPr>
            <a:r>
              <a:rPr lang="he-IL" dirty="0" smtClean="0"/>
              <a:t>    - ברור שלא. בין ה</a:t>
            </a:r>
            <a:r>
              <a:rPr lang="he-IL" spc="-20" dirty="0" smtClean="0"/>
              <a:t>שופטים יש חוסר הסכמה מוחלט!</a:t>
            </a:r>
          </a:p>
          <a:p>
            <a:pPr>
              <a:spcBef>
                <a:spcPts val="0"/>
              </a:spcBef>
            </a:pPr>
            <a:r>
              <a:rPr lang="he-IL" spc="-20" dirty="0" smtClean="0"/>
              <a:t>כדי לצאת מהמבוכה מנסים דרך אחרת</a:t>
            </a:r>
            <a:endParaRPr lang="he-IL" dirty="0" smtClean="0"/>
          </a:p>
          <a:p>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06605715"/>
              </p:ext>
            </p:extLst>
          </p:nvPr>
        </p:nvGraphicFramePr>
        <p:xfrm>
          <a:off x="2362200" y="2895600"/>
          <a:ext cx="6096000" cy="2072640"/>
        </p:xfrm>
        <a:graphic>
          <a:graphicData uri="http://schemas.openxmlformats.org/drawingml/2006/table">
            <a:tbl>
              <a:tblPr rtl="1" firstRow="1" bandRow="1">
                <a:tableStyleId>{5940675A-B579-460E-94D1-54222C63F5DA}</a:tableStyleId>
              </a:tblPr>
              <a:tblGrid>
                <a:gridCol w="1524000"/>
                <a:gridCol w="1524000"/>
                <a:gridCol w="1524000"/>
                <a:gridCol w="1524000"/>
              </a:tblGrid>
              <a:tr h="370840">
                <a:tc>
                  <a:txBody>
                    <a:bodyPr/>
                    <a:lstStyle/>
                    <a:p>
                      <a:pPr algn="ctr" rtl="1"/>
                      <a:endParaRPr lang="he-IL" sz="2800" dirty="0"/>
                    </a:p>
                  </a:txBody>
                  <a:tcPr/>
                </a:tc>
                <a:tc>
                  <a:txBody>
                    <a:bodyPr/>
                    <a:lstStyle/>
                    <a:p>
                      <a:pPr algn="ctr" rtl="1"/>
                      <a:r>
                        <a:rPr lang="he-IL" sz="2800" dirty="0" smtClean="0">
                          <a:solidFill>
                            <a:srgbClr val="00FFFF"/>
                          </a:solidFill>
                        </a:rPr>
                        <a:t>א</a:t>
                      </a:r>
                      <a:r>
                        <a:rPr lang="he-IL" sz="2800" dirty="0" smtClean="0"/>
                        <a:t>יילת</a:t>
                      </a:r>
                      <a:endParaRPr lang="he-IL" sz="2800" dirty="0"/>
                    </a:p>
                  </a:txBody>
                  <a:tcPr/>
                </a:tc>
                <a:tc>
                  <a:txBody>
                    <a:bodyPr/>
                    <a:lstStyle/>
                    <a:p>
                      <a:pPr algn="ctr" rtl="1"/>
                      <a:r>
                        <a:rPr lang="he-IL" sz="2800" dirty="0" smtClean="0">
                          <a:solidFill>
                            <a:srgbClr val="00FFFF"/>
                          </a:solidFill>
                        </a:rPr>
                        <a:t>ב</a:t>
                      </a:r>
                      <a:r>
                        <a:rPr lang="he-IL" sz="2800" dirty="0" smtClean="0"/>
                        <a:t>רכה</a:t>
                      </a:r>
                      <a:endParaRPr lang="he-IL" sz="2800" dirty="0"/>
                    </a:p>
                  </a:txBody>
                  <a:tcPr/>
                </a:tc>
                <a:tc>
                  <a:txBody>
                    <a:bodyPr/>
                    <a:lstStyle/>
                    <a:p>
                      <a:pPr algn="ctr" rtl="1"/>
                      <a:r>
                        <a:rPr lang="he-IL" sz="2800" dirty="0" smtClean="0">
                          <a:solidFill>
                            <a:srgbClr val="00FFFF"/>
                          </a:solidFill>
                        </a:rPr>
                        <a:t>ג</a:t>
                      </a:r>
                      <a:r>
                        <a:rPr lang="he-IL" sz="2800" dirty="0" smtClean="0"/>
                        <a:t>ליה</a:t>
                      </a:r>
                      <a:endParaRPr lang="he-IL" sz="2800" dirty="0"/>
                    </a:p>
                  </a:txBody>
                  <a:tcPr/>
                </a:tc>
              </a:tr>
              <a:tr h="370840">
                <a:tc>
                  <a:txBody>
                    <a:bodyPr/>
                    <a:lstStyle/>
                    <a:p>
                      <a:pPr algn="ctr" rtl="1"/>
                      <a:r>
                        <a:rPr lang="he-IL" sz="2800" dirty="0" smtClean="0"/>
                        <a:t>שופט </a:t>
                      </a:r>
                      <a:r>
                        <a:rPr lang="en-US" sz="2800" dirty="0" smtClean="0"/>
                        <a:t>A</a:t>
                      </a:r>
                      <a:endParaRPr lang="he-IL" sz="2800" dirty="0"/>
                    </a:p>
                  </a:txBody>
                  <a:tcPr/>
                </a:tc>
                <a:tc>
                  <a:txBody>
                    <a:bodyPr/>
                    <a:lstStyle/>
                    <a:p>
                      <a:pPr algn="ctr" rtl="1"/>
                      <a:r>
                        <a:rPr lang="he-IL" sz="2800" dirty="0" smtClean="0"/>
                        <a:t>מקום 1</a:t>
                      </a:r>
                      <a:endParaRPr lang="he-IL" sz="2800" dirty="0"/>
                    </a:p>
                  </a:txBody>
                  <a:tcPr/>
                </a:tc>
                <a:tc>
                  <a:txBody>
                    <a:bodyPr/>
                    <a:lstStyle/>
                    <a:p>
                      <a:pPr algn="ctr" rtl="1"/>
                      <a:r>
                        <a:rPr lang="he-IL" sz="2800" dirty="0" smtClean="0"/>
                        <a:t>מקום 2</a:t>
                      </a:r>
                      <a:endParaRPr lang="he-IL" sz="2800" dirty="0"/>
                    </a:p>
                  </a:txBody>
                  <a:tcPr/>
                </a:tc>
                <a:tc>
                  <a:txBody>
                    <a:bodyPr/>
                    <a:lstStyle/>
                    <a:p>
                      <a:pPr algn="ctr" rtl="1"/>
                      <a:r>
                        <a:rPr lang="he-IL" sz="2800" dirty="0" smtClean="0"/>
                        <a:t>מקום 3</a:t>
                      </a:r>
                      <a:endParaRPr lang="he-IL" sz="2800" dirty="0"/>
                    </a:p>
                  </a:txBody>
                  <a:tcPr/>
                </a:tc>
              </a:tr>
              <a:tr h="370840">
                <a:tc>
                  <a:txBody>
                    <a:bodyPr/>
                    <a:lstStyle/>
                    <a:p>
                      <a:pPr algn="ctr" rtl="1"/>
                      <a:r>
                        <a:rPr lang="he-IL" sz="2800" dirty="0" smtClean="0"/>
                        <a:t>שופט</a:t>
                      </a:r>
                      <a:r>
                        <a:rPr lang="he-IL" sz="2800" b="1" dirty="0" smtClean="0"/>
                        <a:t> </a:t>
                      </a:r>
                      <a:r>
                        <a:rPr lang="en-US" sz="2800" b="0" dirty="0" smtClean="0"/>
                        <a:t>B</a:t>
                      </a:r>
                      <a:endParaRPr lang="he-IL" sz="2800" b="0" dirty="0"/>
                    </a:p>
                  </a:txBody>
                  <a:tcPr/>
                </a:tc>
                <a:tc>
                  <a:txBody>
                    <a:bodyPr/>
                    <a:lstStyle/>
                    <a:p>
                      <a:pPr algn="ctr" rtl="1"/>
                      <a:r>
                        <a:rPr lang="he-IL" sz="2800" dirty="0" smtClean="0"/>
                        <a:t>מקום 3</a:t>
                      </a:r>
                      <a:endParaRPr lang="he-IL" sz="2800" dirty="0"/>
                    </a:p>
                  </a:txBody>
                  <a:tcPr/>
                </a:tc>
                <a:tc>
                  <a:txBody>
                    <a:bodyPr/>
                    <a:lstStyle/>
                    <a:p>
                      <a:pPr algn="ctr" rtl="1"/>
                      <a:r>
                        <a:rPr lang="he-IL" sz="2800" dirty="0" smtClean="0"/>
                        <a:t>מקום 1</a:t>
                      </a:r>
                      <a:endParaRPr lang="he-IL" sz="2800" dirty="0"/>
                    </a:p>
                  </a:txBody>
                  <a:tcPr/>
                </a:tc>
                <a:tc>
                  <a:txBody>
                    <a:bodyPr/>
                    <a:lstStyle/>
                    <a:p>
                      <a:pPr algn="ctr" rtl="1"/>
                      <a:r>
                        <a:rPr lang="he-IL" sz="2800" dirty="0" smtClean="0"/>
                        <a:t>מקום 2</a:t>
                      </a:r>
                      <a:endParaRPr lang="he-IL" sz="2800" dirty="0"/>
                    </a:p>
                  </a:txBody>
                  <a:tcPr/>
                </a:tc>
              </a:tr>
              <a:tr h="370840">
                <a:tc>
                  <a:txBody>
                    <a:bodyPr/>
                    <a:lstStyle/>
                    <a:p>
                      <a:pPr algn="ctr" rtl="1"/>
                      <a:r>
                        <a:rPr lang="he-IL" sz="2800" dirty="0" smtClean="0"/>
                        <a:t>שופט </a:t>
                      </a:r>
                      <a:r>
                        <a:rPr lang="en-US" sz="2800" dirty="0" smtClean="0"/>
                        <a:t>C</a:t>
                      </a:r>
                      <a:endParaRPr lang="he-IL" sz="2800" dirty="0"/>
                    </a:p>
                  </a:txBody>
                  <a:tcPr/>
                </a:tc>
                <a:tc>
                  <a:txBody>
                    <a:bodyPr/>
                    <a:lstStyle/>
                    <a:p>
                      <a:pPr algn="ctr" rtl="1"/>
                      <a:r>
                        <a:rPr lang="he-IL" sz="2800" dirty="0" smtClean="0"/>
                        <a:t>מקום 2</a:t>
                      </a:r>
                      <a:endParaRPr lang="he-IL" sz="2800" dirty="0"/>
                    </a:p>
                  </a:txBody>
                  <a:tcPr/>
                </a:tc>
                <a:tc>
                  <a:txBody>
                    <a:bodyPr/>
                    <a:lstStyle/>
                    <a:p>
                      <a:pPr algn="ctr" rtl="1"/>
                      <a:r>
                        <a:rPr lang="he-IL" sz="2800" dirty="0" smtClean="0"/>
                        <a:t>מקום 3</a:t>
                      </a:r>
                      <a:endParaRPr lang="he-IL" sz="2800" dirty="0"/>
                    </a:p>
                  </a:txBody>
                  <a:tcPr/>
                </a:tc>
                <a:tc>
                  <a:txBody>
                    <a:bodyPr/>
                    <a:lstStyle/>
                    <a:p>
                      <a:pPr algn="ctr" rtl="1"/>
                      <a:r>
                        <a:rPr lang="he-IL" sz="2800" dirty="0" smtClean="0"/>
                        <a:t>מקום 1</a:t>
                      </a:r>
                      <a:endParaRPr lang="he-IL" sz="28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85958186"/>
              </p:ext>
            </p:extLst>
          </p:nvPr>
        </p:nvGraphicFramePr>
        <p:xfrm>
          <a:off x="2362200" y="2897613"/>
          <a:ext cx="6096000" cy="2072640"/>
        </p:xfrm>
        <a:graphic>
          <a:graphicData uri="http://schemas.openxmlformats.org/drawingml/2006/table">
            <a:tbl>
              <a:tblPr rtl="1" firstRow="1" bandRow="1">
                <a:tableStyleId>{5940675A-B579-460E-94D1-54222C63F5DA}</a:tableStyleId>
              </a:tblPr>
              <a:tblGrid>
                <a:gridCol w="1524000"/>
                <a:gridCol w="1524000"/>
                <a:gridCol w="1524000"/>
                <a:gridCol w="1524000"/>
              </a:tblGrid>
              <a:tr h="137160">
                <a:tc>
                  <a:txBody>
                    <a:bodyPr/>
                    <a:lstStyle/>
                    <a:p>
                      <a:pPr algn="ctr" rtl="1"/>
                      <a:endParaRPr lang="he-IL" sz="2800" dirty="0"/>
                    </a:p>
                  </a:txBody>
                  <a:tcPr/>
                </a:tc>
                <a:tc>
                  <a:txBody>
                    <a:bodyPr/>
                    <a:lstStyle/>
                    <a:p>
                      <a:pPr algn="ctr" rtl="1"/>
                      <a:r>
                        <a:rPr lang="he-IL" sz="2800" dirty="0" smtClean="0">
                          <a:solidFill>
                            <a:srgbClr val="00FFFF"/>
                          </a:solidFill>
                        </a:rPr>
                        <a:t>א</a:t>
                      </a:r>
                      <a:r>
                        <a:rPr lang="he-IL" sz="2800" dirty="0" smtClean="0"/>
                        <a:t>יילת</a:t>
                      </a:r>
                      <a:endParaRPr lang="he-IL" sz="2800" dirty="0"/>
                    </a:p>
                  </a:txBody>
                  <a:tcPr/>
                </a:tc>
                <a:tc>
                  <a:txBody>
                    <a:bodyPr/>
                    <a:lstStyle/>
                    <a:p>
                      <a:pPr algn="ctr" rtl="1"/>
                      <a:r>
                        <a:rPr lang="he-IL" sz="2800" dirty="0" smtClean="0">
                          <a:solidFill>
                            <a:srgbClr val="00FFFF"/>
                          </a:solidFill>
                        </a:rPr>
                        <a:t>ב</a:t>
                      </a:r>
                      <a:r>
                        <a:rPr lang="he-IL" sz="2800" dirty="0" smtClean="0"/>
                        <a:t>רכה</a:t>
                      </a:r>
                      <a:endParaRPr lang="he-IL" sz="2800" dirty="0"/>
                    </a:p>
                  </a:txBody>
                  <a:tcPr/>
                </a:tc>
                <a:tc>
                  <a:txBody>
                    <a:bodyPr/>
                    <a:lstStyle/>
                    <a:p>
                      <a:pPr algn="ctr" rtl="1"/>
                      <a:r>
                        <a:rPr lang="he-IL" sz="2800" dirty="0" smtClean="0">
                          <a:solidFill>
                            <a:srgbClr val="00FFFF"/>
                          </a:solidFill>
                        </a:rPr>
                        <a:t>ג</a:t>
                      </a:r>
                      <a:r>
                        <a:rPr lang="he-IL" sz="2800" dirty="0" smtClean="0"/>
                        <a:t>ליה</a:t>
                      </a:r>
                      <a:endParaRPr lang="he-IL" sz="2800" dirty="0"/>
                    </a:p>
                  </a:txBody>
                  <a:tcPr/>
                </a:tc>
              </a:tr>
              <a:tr h="370840">
                <a:tc>
                  <a:txBody>
                    <a:bodyPr/>
                    <a:lstStyle/>
                    <a:p>
                      <a:pPr algn="ctr" rtl="1"/>
                      <a:r>
                        <a:rPr lang="he-IL" sz="2800" dirty="0" smtClean="0"/>
                        <a:t>שופט </a:t>
                      </a:r>
                      <a:r>
                        <a:rPr lang="en-US" sz="2800" dirty="0" smtClean="0"/>
                        <a:t>A</a:t>
                      </a:r>
                      <a:endParaRPr lang="he-IL" sz="2800" dirty="0"/>
                    </a:p>
                  </a:txBody>
                  <a:tcPr/>
                </a:tc>
                <a:tc>
                  <a:txBody>
                    <a:bodyPr/>
                    <a:lstStyle/>
                    <a:p>
                      <a:pPr algn="ctr" rtl="1"/>
                      <a:r>
                        <a:rPr lang="he-IL" sz="2800" dirty="0" smtClean="0"/>
                        <a:t>מקום 1</a:t>
                      </a:r>
                      <a:endParaRPr lang="he-IL" sz="2800" dirty="0"/>
                    </a:p>
                  </a:txBody>
                  <a:tcPr/>
                </a:tc>
                <a:tc>
                  <a:txBody>
                    <a:bodyPr/>
                    <a:lstStyle/>
                    <a:p>
                      <a:pPr algn="ctr" rtl="1"/>
                      <a:r>
                        <a:rPr lang="he-IL" sz="2800" dirty="0" smtClean="0"/>
                        <a:t>מקום 2</a:t>
                      </a:r>
                      <a:endParaRPr lang="he-IL" sz="2800" dirty="0"/>
                    </a:p>
                  </a:txBody>
                  <a:tcPr/>
                </a:tc>
                <a:tc>
                  <a:txBody>
                    <a:bodyPr/>
                    <a:lstStyle/>
                    <a:p>
                      <a:pPr algn="ctr" rtl="1"/>
                      <a:r>
                        <a:rPr lang="he-IL" sz="2800" dirty="0" smtClean="0"/>
                        <a:t>מקום 3</a:t>
                      </a:r>
                      <a:endParaRPr lang="he-IL" sz="2800" dirty="0"/>
                    </a:p>
                  </a:txBody>
                  <a:tcPr/>
                </a:tc>
              </a:tr>
              <a:tr h="370840">
                <a:tc>
                  <a:txBody>
                    <a:bodyPr/>
                    <a:lstStyle/>
                    <a:p>
                      <a:pPr algn="ctr" rtl="1"/>
                      <a:r>
                        <a:rPr lang="he-IL" sz="2800" dirty="0" smtClean="0"/>
                        <a:t> </a:t>
                      </a:r>
                      <a:endParaRPr lang="he-IL" sz="2800" b="0" dirty="0"/>
                    </a:p>
                  </a:txBody>
                  <a:tcPr/>
                </a:tc>
                <a:tc>
                  <a:txBody>
                    <a:bodyPr/>
                    <a:lstStyle/>
                    <a:p>
                      <a:pPr algn="ctr" rtl="1"/>
                      <a:r>
                        <a:rPr lang="he-IL" sz="2800" dirty="0" smtClean="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tr>
              <a:tr h="370840">
                <a:tc>
                  <a:txBody>
                    <a:bodyPr/>
                    <a:lstStyle/>
                    <a:p>
                      <a:pPr algn="ctr" rtl="1"/>
                      <a:r>
                        <a:rPr lang="he-IL" sz="2800" dirty="0" smtClean="0"/>
                        <a:t> </a:t>
                      </a:r>
                      <a:endParaRPr lang="he-IL" sz="2800" dirty="0"/>
                    </a:p>
                  </a:txBody>
                  <a:tcPr/>
                </a:tc>
                <a:tc>
                  <a:txBody>
                    <a:bodyPr/>
                    <a:lstStyle/>
                    <a:p>
                      <a:pPr algn="ctr" rtl="1"/>
                      <a:r>
                        <a:rPr lang="he-IL" sz="2800" dirty="0" smtClean="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77919258"/>
              </p:ext>
            </p:extLst>
          </p:nvPr>
        </p:nvGraphicFramePr>
        <p:xfrm>
          <a:off x="2362200" y="2895600"/>
          <a:ext cx="6096000" cy="2072640"/>
        </p:xfrm>
        <a:graphic>
          <a:graphicData uri="http://schemas.openxmlformats.org/drawingml/2006/table">
            <a:tbl>
              <a:tblPr rtl="1" firstRow="1" bandRow="1">
                <a:tableStyleId>{5940675A-B579-460E-94D1-54222C63F5DA}</a:tableStyleId>
              </a:tblPr>
              <a:tblGrid>
                <a:gridCol w="1524000"/>
                <a:gridCol w="1524000"/>
                <a:gridCol w="1524000"/>
                <a:gridCol w="1524000"/>
              </a:tblGrid>
              <a:tr h="370840">
                <a:tc>
                  <a:txBody>
                    <a:bodyPr/>
                    <a:lstStyle/>
                    <a:p>
                      <a:pPr algn="ctr" rtl="1"/>
                      <a:endParaRPr lang="he-IL" sz="2800" dirty="0"/>
                    </a:p>
                  </a:txBody>
                  <a:tcPr/>
                </a:tc>
                <a:tc>
                  <a:txBody>
                    <a:bodyPr/>
                    <a:lstStyle/>
                    <a:p>
                      <a:pPr algn="ctr" rtl="1"/>
                      <a:r>
                        <a:rPr lang="he-IL" sz="2800" dirty="0" smtClean="0">
                          <a:solidFill>
                            <a:srgbClr val="00FFFF"/>
                          </a:solidFill>
                        </a:rPr>
                        <a:t>א</a:t>
                      </a:r>
                      <a:r>
                        <a:rPr lang="he-IL" sz="2800" dirty="0" smtClean="0"/>
                        <a:t>יילת</a:t>
                      </a:r>
                      <a:endParaRPr lang="he-IL" sz="2800" dirty="0"/>
                    </a:p>
                  </a:txBody>
                  <a:tcPr/>
                </a:tc>
                <a:tc>
                  <a:txBody>
                    <a:bodyPr/>
                    <a:lstStyle/>
                    <a:p>
                      <a:pPr algn="ctr" rtl="1"/>
                      <a:r>
                        <a:rPr lang="he-IL" sz="2800" dirty="0" smtClean="0">
                          <a:solidFill>
                            <a:srgbClr val="00FFFF"/>
                          </a:solidFill>
                        </a:rPr>
                        <a:t>ב</a:t>
                      </a:r>
                      <a:r>
                        <a:rPr lang="he-IL" sz="2800" dirty="0" smtClean="0"/>
                        <a:t>רכה</a:t>
                      </a:r>
                      <a:endParaRPr lang="he-IL" sz="2800" dirty="0"/>
                    </a:p>
                  </a:txBody>
                  <a:tcPr/>
                </a:tc>
                <a:tc>
                  <a:txBody>
                    <a:bodyPr/>
                    <a:lstStyle/>
                    <a:p>
                      <a:pPr algn="ctr" rtl="1"/>
                      <a:r>
                        <a:rPr lang="he-IL" sz="2800" dirty="0" smtClean="0">
                          <a:solidFill>
                            <a:srgbClr val="00FFFF"/>
                          </a:solidFill>
                        </a:rPr>
                        <a:t>ג</a:t>
                      </a:r>
                      <a:r>
                        <a:rPr lang="he-IL" sz="2800" dirty="0" smtClean="0"/>
                        <a:t>ליה</a:t>
                      </a:r>
                      <a:endParaRPr lang="he-IL" sz="2800" dirty="0"/>
                    </a:p>
                  </a:txBody>
                  <a:tcPr/>
                </a:tc>
              </a:tr>
              <a:tr h="370840">
                <a:tc>
                  <a:txBody>
                    <a:bodyPr/>
                    <a:lstStyle/>
                    <a:p>
                      <a:pPr algn="ctr" rtl="1"/>
                      <a:r>
                        <a:rPr lang="he-IL" sz="2800" b="0" dirty="0" smtClean="0"/>
                        <a:t>שופט </a:t>
                      </a:r>
                      <a:r>
                        <a:rPr lang="en-US" sz="2800" b="0" dirty="0" smtClean="0"/>
                        <a:t>A</a:t>
                      </a:r>
                      <a:endParaRPr lang="he-IL" sz="2800" b="0" dirty="0"/>
                    </a:p>
                  </a:txBody>
                  <a:tcPr/>
                </a:tc>
                <a:tc>
                  <a:txBody>
                    <a:bodyPr/>
                    <a:lstStyle/>
                    <a:p>
                      <a:pPr algn="ctr" rtl="1"/>
                      <a:r>
                        <a:rPr lang="he-IL" sz="2800" dirty="0" smtClean="0"/>
                        <a:t>מקום 1</a:t>
                      </a:r>
                      <a:endParaRPr lang="he-IL" sz="2800" dirty="0"/>
                    </a:p>
                  </a:txBody>
                  <a:tcPr/>
                </a:tc>
                <a:tc>
                  <a:txBody>
                    <a:bodyPr/>
                    <a:lstStyle/>
                    <a:p>
                      <a:pPr algn="ctr" rtl="1"/>
                      <a:r>
                        <a:rPr lang="he-IL" sz="2800" dirty="0" smtClean="0"/>
                        <a:t>מקום 2</a:t>
                      </a:r>
                      <a:endParaRPr lang="he-IL" sz="2800" dirty="0"/>
                    </a:p>
                  </a:txBody>
                  <a:tcPr/>
                </a:tc>
                <a:tc>
                  <a:txBody>
                    <a:bodyPr/>
                    <a:lstStyle/>
                    <a:p>
                      <a:pPr algn="ctr" rtl="1"/>
                      <a:r>
                        <a:rPr lang="he-IL" sz="2800" dirty="0" smtClean="0"/>
                        <a:t>מקום 3</a:t>
                      </a:r>
                      <a:endParaRPr lang="he-IL" sz="2800" dirty="0"/>
                    </a:p>
                  </a:txBody>
                  <a:tcPr/>
                </a:tc>
              </a:tr>
              <a:tr h="370840">
                <a:tc>
                  <a:txBody>
                    <a:bodyPr/>
                    <a:lstStyle/>
                    <a:p>
                      <a:pPr algn="ctr" rtl="1"/>
                      <a:r>
                        <a:rPr lang="he-IL" sz="2800" dirty="0" smtClean="0"/>
                        <a:t>שופט</a:t>
                      </a:r>
                      <a:r>
                        <a:rPr lang="he-IL" sz="2800" b="1" dirty="0" smtClean="0"/>
                        <a:t> </a:t>
                      </a:r>
                      <a:r>
                        <a:rPr lang="en-US" sz="2800" b="0" dirty="0" smtClean="0"/>
                        <a:t>B</a:t>
                      </a:r>
                      <a:endParaRPr lang="he-IL" sz="2800" b="0" dirty="0"/>
                    </a:p>
                  </a:txBody>
                  <a:tcPr/>
                </a:tc>
                <a:tc>
                  <a:txBody>
                    <a:bodyPr/>
                    <a:lstStyle/>
                    <a:p>
                      <a:pPr algn="ctr" rtl="1"/>
                      <a:r>
                        <a:rPr lang="he-IL" sz="2800" dirty="0" smtClean="0"/>
                        <a:t>מקום 3</a:t>
                      </a:r>
                      <a:endParaRPr lang="he-IL" sz="2800" dirty="0"/>
                    </a:p>
                  </a:txBody>
                  <a:tcPr/>
                </a:tc>
                <a:tc>
                  <a:txBody>
                    <a:bodyPr/>
                    <a:lstStyle/>
                    <a:p>
                      <a:pPr algn="ctr" rtl="1"/>
                      <a:r>
                        <a:rPr lang="he-IL" sz="2800" dirty="0" smtClean="0"/>
                        <a:t>מקום 1</a:t>
                      </a:r>
                      <a:endParaRPr lang="he-IL" sz="2800" dirty="0"/>
                    </a:p>
                  </a:txBody>
                  <a:tcPr/>
                </a:tc>
                <a:tc>
                  <a:txBody>
                    <a:bodyPr/>
                    <a:lstStyle/>
                    <a:p>
                      <a:pPr algn="ctr" rtl="1"/>
                      <a:r>
                        <a:rPr lang="he-IL" sz="2800" dirty="0" smtClean="0"/>
                        <a:t>מקום 2</a:t>
                      </a:r>
                      <a:endParaRPr lang="he-IL" sz="2800" dirty="0"/>
                    </a:p>
                  </a:txBody>
                  <a:tcPr/>
                </a:tc>
              </a:tr>
              <a:tr h="370840">
                <a:tc>
                  <a:txBody>
                    <a:bodyPr/>
                    <a:lstStyle/>
                    <a:p>
                      <a:pPr algn="ctr" rtl="1"/>
                      <a:r>
                        <a:rPr lang="he-IL" sz="2800" dirty="0" smtClean="0"/>
                        <a:t> </a:t>
                      </a:r>
                      <a:endParaRPr lang="he-IL" sz="2800" dirty="0"/>
                    </a:p>
                  </a:txBody>
                  <a:tcPr/>
                </a:tc>
                <a:tc>
                  <a:txBody>
                    <a:bodyPr/>
                    <a:lstStyle/>
                    <a:p>
                      <a:pPr algn="ctr" rtl="1"/>
                      <a:r>
                        <a:rPr lang="he-IL" sz="2800" dirty="0" smtClean="0"/>
                        <a:t> </a:t>
                      </a:r>
                      <a:endParaRPr lang="he-IL" sz="2800" dirty="0"/>
                    </a:p>
                  </a:txBody>
                  <a:tcPr/>
                </a:tc>
                <a:tc>
                  <a:txBody>
                    <a:bodyPr/>
                    <a:lstStyle/>
                    <a:p>
                      <a:pPr algn="ctr" rtl="1"/>
                      <a:r>
                        <a:rPr lang="he-IL" sz="2800" dirty="0" smtClean="0"/>
                        <a:t> </a:t>
                      </a:r>
                      <a:endParaRPr lang="he-IL" sz="2800" dirty="0"/>
                    </a:p>
                  </a:txBody>
                  <a:tcPr/>
                </a:tc>
                <a:tc>
                  <a:txBody>
                    <a:bodyPr/>
                    <a:lstStyle/>
                    <a:p>
                      <a:pPr algn="ctr" rtl="1"/>
                      <a:r>
                        <a:rPr lang="he-IL" sz="2800" dirty="0" smtClean="0"/>
                        <a:t> </a:t>
                      </a:r>
                      <a:endParaRPr lang="he-IL" sz="28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52955002"/>
              </p:ext>
            </p:extLst>
          </p:nvPr>
        </p:nvGraphicFramePr>
        <p:xfrm>
          <a:off x="2362200" y="2904110"/>
          <a:ext cx="6096000" cy="2072640"/>
        </p:xfrm>
        <a:graphic>
          <a:graphicData uri="http://schemas.openxmlformats.org/drawingml/2006/table">
            <a:tbl>
              <a:tblPr rtl="1" firstRow="1" bandRow="1">
                <a:tableStyleId>{5940675A-B579-460E-94D1-54222C63F5DA}</a:tableStyleId>
              </a:tblPr>
              <a:tblGrid>
                <a:gridCol w="1524000"/>
                <a:gridCol w="1524000"/>
                <a:gridCol w="1524000"/>
                <a:gridCol w="1524000"/>
              </a:tblGrid>
              <a:tr h="137160">
                <a:tc>
                  <a:txBody>
                    <a:bodyPr/>
                    <a:lstStyle/>
                    <a:p>
                      <a:pPr algn="ctr" rtl="1"/>
                      <a:endParaRPr lang="he-IL" sz="2800" dirty="0"/>
                    </a:p>
                  </a:txBody>
                  <a:tcPr/>
                </a:tc>
                <a:tc>
                  <a:txBody>
                    <a:bodyPr/>
                    <a:lstStyle/>
                    <a:p>
                      <a:pPr algn="ctr" rtl="1"/>
                      <a:r>
                        <a:rPr lang="he-IL" sz="2800" b="1" dirty="0" smtClean="0">
                          <a:solidFill>
                            <a:srgbClr val="FFC000"/>
                          </a:solidFill>
                        </a:rPr>
                        <a:t>א</a:t>
                      </a:r>
                      <a:r>
                        <a:rPr lang="he-IL" sz="2800" dirty="0" smtClean="0"/>
                        <a:t>יילת</a:t>
                      </a:r>
                      <a:endParaRPr lang="he-IL" sz="2800" dirty="0"/>
                    </a:p>
                  </a:txBody>
                  <a:tcPr/>
                </a:tc>
                <a:tc>
                  <a:txBody>
                    <a:bodyPr/>
                    <a:lstStyle/>
                    <a:p>
                      <a:pPr algn="ctr" rtl="1"/>
                      <a:r>
                        <a:rPr lang="he-IL" sz="2800" b="1" dirty="0" smtClean="0">
                          <a:solidFill>
                            <a:srgbClr val="00FFFF"/>
                          </a:solidFill>
                        </a:rPr>
                        <a:t>ב</a:t>
                      </a:r>
                      <a:r>
                        <a:rPr lang="he-IL" sz="2800" dirty="0" smtClean="0"/>
                        <a:t>רכה</a:t>
                      </a:r>
                      <a:endParaRPr lang="he-IL" sz="2800" dirty="0"/>
                    </a:p>
                  </a:txBody>
                  <a:tcPr/>
                </a:tc>
                <a:tc>
                  <a:txBody>
                    <a:bodyPr/>
                    <a:lstStyle/>
                    <a:p>
                      <a:pPr algn="ctr" rtl="1"/>
                      <a:r>
                        <a:rPr lang="he-IL" sz="2800" b="1" dirty="0" smtClean="0">
                          <a:solidFill>
                            <a:schemeClr val="accent2"/>
                          </a:solidFill>
                        </a:rPr>
                        <a:t>ג</a:t>
                      </a:r>
                      <a:r>
                        <a:rPr lang="he-IL" sz="2800" dirty="0" smtClean="0"/>
                        <a:t>ליה</a:t>
                      </a:r>
                      <a:endParaRPr lang="he-IL" sz="2800" dirty="0"/>
                    </a:p>
                  </a:txBody>
                  <a:tcPr/>
                </a:tc>
              </a:tr>
              <a:tr h="370840">
                <a:tc>
                  <a:txBody>
                    <a:bodyPr/>
                    <a:lstStyle/>
                    <a:p>
                      <a:pPr algn="ctr" rtl="1"/>
                      <a:endParaRPr lang="he-IL" sz="2800" dirty="0"/>
                    </a:p>
                  </a:txBody>
                  <a:tcPr/>
                </a:tc>
                <a:tc>
                  <a:txBody>
                    <a:bodyPr/>
                    <a:lstStyle/>
                    <a:p>
                      <a:pPr algn="ctr" rtl="1"/>
                      <a:endParaRPr lang="he-IL" sz="2800" dirty="0"/>
                    </a:p>
                  </a:txBody>
                  <a:tcPr/>
                </a:tc>
                <a:tc>
                  <a:txBody>
                    <a:bodyPr/>
                    <a:lstStyle/>
                    <a:p>
                      <a:pPr algn="ctr" rtl="1"/>
                      <a:endParaRPr lang="he-IL" sz="2800" dirty="0"/>
                    </a:p>
                  </a:txBody>
                  <a:tcPr/>
                </a:tc>
                <a:tc>
                  <a:txBody>
                    <a:bodyPr/>
                    <a:lstStyle/>
                    <a:p>
                      <a:pPr algn="ctr" rtl="1"/>
                      <a:endParaRPr lang="he-IL" sz="2800" dirty="0"/>
                    </a:p>
                  </a:txBody>
                  <a:tcPr/>
                </a:tc>
              </a:tr>
              <a:tr h="370840">
                <a:tc>
                  <a:txBody>
                    <a:bodyPr/>
                    <a:lstStyle/>
                    <a:p>
                      <a:pPr algn="ctr" rtl="1"/>
                      <a:r>
                        <a:rPr lang="he-IL" sz="2800" dirty="0" smtClean="0"/>
                        <a:t> </a:t>
                      </a:r>
                      <a:endParaRPr lang="he-IL" sz="2800" b="0" dirty="0"/>
                    </a:p>
                  </a:txBody>
                  <a:tcPr/>
                </a:tc>
                <a:tc>
                  <a:txBody>
                    <a:bodyPr/>
                    <a:lstStyle/>
                    <a:p>
                      <a:pPr algn="ctr" rtl="1"/>
                      <a:r>
                        <a:rPr lang="he-IL" sz="2800" dirty="0" smtClean="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tr>
              <a:tr h="370840">
                <a:tc>
                  <a:txBody>
                    <a:bodyPr/>
                    <a:lstStyle/>
                    <a:p>
                      <a:pPr algn="ctr" rtl="1"/>
                      <a:r>
                        <a:rPr lang="he-IL" sz="2800" dirty="0" smtClean="0"/>
                        <a:t> </a:t>
                      </a:r>
                      <a:endParaRPr lang="he-IL" sz="2800" dirty="0"/>
                    </a:p>
                  </a:txBody>
                  <a:tcPr/>
                </a:tc>
                <a:tc>
                  <a:txBody>
                    <a:bodyPr/>
                    <a:lstStyle/>
                    <a:p>
                      <a:pPr algn="ctr" rtl="1"/>
                      <a:r>
                        <a:rPr lang="he-IL" sz="2800" dirty="0" smtClean="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tr>
            </a:tbl>
          </a:graphicData>
        </a:graphic>
      </p:graphicFrame>
      <p:grpSp>
        <p:nvGrpSpPr>
          <p:cNvPr id="11" name="Group 10"/>
          <p:cNvGrpSpPr/>
          <p:nvPr/>
        </p:nvGrpSpPr>
        <p:grpSpPr>
          <a:xfrm>
            <a:off x="457200" y="2965200"/>
            <a:ext cx="1880253" cy="1990806"/>
            <a:chOff x="457200" y="2965200"/>
            <a:chExt cx="1880253" cy="1990806"/>
          </a:xfrm>
        </p:grpSpPr>
        <p:sp>
          <p:nvSpPr>
            <p:cNvPr id="12" name="Cube 11"/>
            <p:cNvSpPr/>
            <p:nvPr/>
          </p:nvSpPr>
          <p:spPr bwMode="auto">
            <a:xfrm>
              <a:off x="457200" y="4416006"/>
              <a:ext cx="609600" cy="54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he-IL" sz="2400" b="0" i="0" u="none" strike="noStrike" cap="none" normalizeH="0" baseline="0" dirty="0" smtClean="0">
                  <a:ln>
                    <a:noFill/>
                  </a:ln>
                  <a:solidFill>
                    <a:schemeClr val="tx1"/>
                  </a:solidFill>
                  <a:effectLst/>
                  <a:latin typeface="Times New Roman" pitchFamily="18" charset="0"/>
                  <a:cs typeface="Arial" pitchFamily="34" charset="0"/>
                </a:rPr>
                <a:t>3</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3" name="Cube 12"/>
            <p:cNvSpPr/>
            <p:nvPr/>
          </p:nvSpPr>
          <p:spPr bwMode="auto">
            <a:xfrm>
              <a:off x="1066800" y="3873000"/>
              <a:ext cx="609600" cy="108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he-IL" sz="2400" b="0" i="0" u="none" strike="noStrike" cap="none" normalizeH="0" baseline="0" dirty="0" smtClean="0">
                  <a:ln>
                    <a:noFill/>
                  </a:ln>
                  <a:solidFill>
                    <a:schemeClr val="tx1"/>
                  </a:solidFill>
                  <a:effectLst/>
                  <a:latin typeface="Times New Roman" pitchFamily="18" charset="0"/>
                  <a:cs typeface="Arial" pitchFamily="34" charset="0"/>
                </a:rPr>
                <a:t>2</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4" name="Cube 13"/>
            <p:cNvSpPr/>
            <p:nvPr/>
          </p:nvSpPr>
          <p:spPr bwMode="auto">
            <a:xfrm>
              <a:off x="1676400" y="3333000"/>
              <a:ext cx="609600" cy="162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he-IL" sz="2400" b="0" i="0" u="none" strike="noStrike" cap="none" normalizeH="0" baseline="0" dirty="0" smtClean="0">
                  <a:ln>
                    <a:noFill/>
                  </a:ln>
                  <a:solidFill>
                    <a:schemeClr val="tx1"/>
                  </a:solidFill>
                  <a:effectLst/>
                  <a:latin typeface="Times New Roman" pitchFamily="18" charset="0"/>
                  <a:cs typeface="Arial" pitchFamily="34" charset="0"/>
                </a:rPr>
                <a:t>1</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pic>
          <p:nvPicPr>
            <p:cNvPr id="15" name="Picture 3" descr="C:\Users\nitsa\AppData\Local\Microsoft\Windows\Temporary Internet Files\Content.IE5\M1XSZ0AH\210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453" y="2965200"/>
              <a:ext cx="72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24</a:t>
            </a:fld>
            <a:endParaRPr lang="en-US"/>
          </a:p>
        </p:txBody>
      </p:sp>
    </p:spTree>
    <p:extLst>
      <p:ext uri="{BB962C8B-B14F-4D97-AF65-F5344CB8AC3E}">
        <p14:creationId xmlns:p14="http://schemas.microsoft.com/office/powerpoint/2010/main" val="16519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par>
                                <p:cTn id="50" presetID="9" presetClass="emph" presetSubtype="0" nodeType="withEffect">
                                  <p:stCondLst>
                                    <p:cond delay="0"/>
                                  </p:stCondLst>
                                  <p:childTnLst>
                                    <p:set>
                                      <p:cBhvr rctx="PPT">
                                        <p:cTn id="51" dur="indefinite"/>
                                        <p:tgtEl>
                                          <p:spTgt spid="3">
                                            <p:txEl>
                                              <p:pRg st="6" end="6"/>
                                            </p:txEl>
                                          </p:spTgt>
                                        </p:tgtEl>
                                        <p:attrNameLst>
                                          <p:attrName>style.opacity</p:attrName>
                                        </p:attrNameLst>
                                      </p:cBhvr>
                                      <p:to>
                                        <p:strVal val="0.5"/>
                                      </p:to>
                                    </p:set>
                                    <p:animEffect filter="image" prLst="opacity: 0.5">
                                      <p:cBhvr rctx="IE">
                                        <p:cTn id="52" dur="indefinite"/>
                                        <p:tgtEl>
                                          <p:spTgt spid="3">
                                            <p:txEl>
                                              <p:pRg st="6" end="6"/>
                                            </p:txEl>
                                          </p:spTgt>
                                        </p:tgtEl>
                                      </p:cBhvr>
                                    </p:animEffect>
                                  </p:childTnLst>
                                </p:cTn>
                              </p:par>
                              <p:par>
                                <p:cTn id="53" presetID="9" presetClass="emph" presetSubtype="0" nodeType="withEffect">
                                  <p:stCondLst>
                                    <p:cond delay="0"/>
                                  </p:stCondLst>
                                  <p:childTnLst>
                                    <p:set>
                                      <p:cBhvr rctx="PPT">
                                        <p:cTn id="54" dur="indefinite"/>
                                        <p:tgtEl>
                                          <p:spTgt spid="3">
                                            <p:txEl>
                                              <p:pRg st="7" end="7"/>
                                            </p:txEl>
                                          </p:spTgt>
                                        </p:tgtEl>
                                        <p:attrNameLst>
                                          <p:attrName>style.opacity</p:attrName>
                                        </p:attrNameLst>
                                      </p:cBhvr>
                                      <p:to>
                                        <p:strVal val="0.5"/>
                                      </p:to>
                                    </p:set>
                                    <p:animEffect filter="image" prLst="opacity: 0.5">
                                      <p:cBhvr rctx="IE">
                                        <p:cTn id="55"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rgbClr val="00FFFF"/>
                </a:solidFill>
              </a:rPr>
              <a:t>משווים את המועמדות בזוגות זו לזו</a:t>
            </a:r>
            <a:endParaRPr lang="he-IL" dirty="0">
              <a:solidFill>
                <a:srgbClr val="00FFFF"/>
              </a:solidFill>
            </a:endParaRPr>
          </a:p>
        </p:txBody>
      </p:sp>
      <p:sp>
        <p:nvSpPr>
          <p:cNvPr id="3" name="Content Placeholder 2"/>
          <p:cNvSpPr>
            <a:spLocks noGrp="1"/>
          </p:cNvSpPr>
          <p:nvPr>
            <p:ph idx="1"/>
          </p:nvPr>
        </p:nvSpPr>
        <p:spPr>
          <a:xfrm>
            <a:off x="304800" y="990600"/>
            <a:ext cx="8534400" cy="5461620"/>
          </a:xfrm>
        </p:spPr>
        <p:txBody>
          <a:bodyPr/>
          <a:lstStyle/>
          <a:p>
            <a:pPr>
              <a:spcBef>
                <a:spcPts val="0"/>
              </a:spcBef>
            </a:pPr>
            <a:r>
              <a:rPr lang="he-IL" spc="-30" dirty="0" smtClean="0">
                <a:solidFill>
                  <a:srgbClr val="FFC000"/>
                </a:solidFill>
              </a:rPr>
              <a:t>א</a:t>
            </a:r>
            <a:r>
              <a:rPr lang="he-IL" spc="-30" dirty="0" smtClean="0"/>
              <a:t> מנצחת את</a:t>
            </a:r>
            <a:r>
              <a:rPr lang="he-IL" spc="-30" dirty="0" smtClean="0">
                <a:solidFill>
                  <a:srgbClr val="00FFFF"/>
                </a:solidFill>
              </a:rPr>
              <a:t> </a:t>
            </a:r>
            <a:r>
              <a:rPr lang="he-IL" spc="-30" dirty="0">
                <a:solidFill>
                  <a:srgbClr val="00FFFF"/>
                </a:solidFill>
              </a:rPr>
              <a:t>ב</a:t>
            </a:r>
            <a:r>
              <a:rPr lang="he-IL" spc="-30" dirty="0" smtClean="0"/>
              <a:t>,</a:t>
            </a:r>
            <a:r>
              <a:rPr lang="he-IL" spc="-30" dirty="0" smtClean="0">
                <a:solidFill>
                  <a:srgbClr val="00FFFF"/>
                </a:solidFill>
              </a:rPr>
              <a:t> </a:t>
            </a:r>
            <a:r>
              <a:rPr lang="he-IL" spc="-30" dirty="0"/>
              <a:t>כי </a:t>
            </a:r>
            <a:r>
              <a:rPr lang="he-IL" spc="-30" dirty="0" smtClean="0"/>
              <a:t>משלושת השופטים שניים, </a:t>
            </a:r>
            <a:r>
              <a:rPr lang="en-US" spc="-30" dirty="0" smtClean="0">
                <a:solidFill>
                  <a:srgbClr val="FFC000"/>
                </a:solidFill>
              </a:rPr>
              <a:t>A</a:t>
            </a:r>
            <a:r>
              <a:rPr lang="he-IL" spc="-30" dirty="0" smtClean="0"/>
              <a:t> ו-</a:t>
            </a:r>
            <a:r>
              <a:rPr lang="en-US" spc="-30" dirty="0" smtClean="0">
                <a:solidFill>
                  <a:srgbClr val="FFC000"/>
                </a:solidFill>
              </a:rPr>
              <a:t>C</a:t>
            </a:r>
            <a:r>
              <a:rPr lang="he-IL" spc="-30" dirty="0" smtClean="0">
                <a:solidFill>
                  <a:srgbClr val="FFC000"/>
                </a:solidFill>
              </a:rPr>
              <a:t>,</a:t>
            </a:r>
            <a:r>
              <a:rPr lang="he-IL" spc="-30" dirty="0" smtClean="0"/>
              <a:t> מדרגים אותה יותר </a:t>
            </a:r>
            <a:r>
              <a:rPr lang="he-IL" spc="-30" dirty="0"/>
              <a:t>גבוה </a:t>
            </a:r>
            <a:r>
              <a:rPr lang="he-IL" spc="-30" dirty="0" smtClean="0"/>
              <a:t>מ-ב. </a:t>
            </a:r>
          </a:p>
          <a:p>
            <a:pPr marL="0" indent="0">
              <a:spcBef>
                <a:spcPts val="0"/>
              </a:spcBef>
              <a:buNone/>
            </a:pPr>
            <a:r>
              <a:rPr lang="he-IL" spc="-30" dirty="0" smtClean="0"/>
              <a:t>   בין שתי הנותרות: </a:t>
            </a:r>
            <a:r>
              <a:rPr lang="he-IL" spc="-30" dirty="0">
                <a:solidFill>
                  <a:srgbClr val="FFC000"/>
                </a:solidFill>
              </a:rPr>
              <a:t>א</a:t>
            </a:r>
            <a:r>
              <a:rPr lang="he-IL" spc="-30" dirty="0"/>
              <a:t> ו</a:t>
            </a:r>
            <a:r>
              <a:rPr lang="he-IL" spc="-30" dirty="0" smtClean="0"/>
              <a:t>-</a:t>
            </a:r>
            <a:r>
              <a:rPr lang="he-IL" spc="-30" dirty="0">
                <a:solidFill>
                  <a:schemeClr val="accent2">
                    <a:lumMod val="40000"/>
                    <a:lumOff val="60000"/>
                  </a:schemeClr>
                </a:solidFill>
              </a:rPr>
              <a:t>ג</a:t>
            </a:r>
            <a:r>
              <a:rPr lang="he-IL" spc="-30" dirty="0" smtClean="0"/>
              <a:t> המנצחת היא </a:t>
            </a:r>
            <a:r>
              <a:rPr lang="he-IL" spc="-30" dirty="0" smtClean="0">
                <a:solidFill>
                  <a:schemeClr val="accent2">
                    <a:lumMod val="40000"/>
                    <a:lumOff val="60000"/>
                  </a:schemeClr>
                </a:solidFill>
              </a:rPr>
              <a:t>ג</a:t>
            </a:r>
            <a:r>
              <a:rPr lang="he-IL" spc="-30" dirty="0" smtClean="0"/>
              <a:t> </a:t>
            </a:r>
            <a:r>
              <a:rPr lang="he-IL" spc="-30" dirty="0"/>
              <a:t>(בקולות של </a:t>
            </a:r>
            <a:r>
              <a:rPr lang="en-US" spc="-30" dirty="0">
                <a:solidFill>
                  <a:schemeClr val="accent2">
                    <a:lumMod val="60000"/>
                    <a:lumOff val="40000"/>
                  </a:schemeClr>
                </a:solidFill>
              </a:rPr>
              <a:t>B</a:t>
            </a:r>
            <a:r>
              <a:rPr lang="he-IL" spc="-30" dirty="0"/>
              <a:t> ו-</a:t>
            </a:r>
            <a:r>
              <a:rPr lang="en-US" spc="-30" dirty="0">
                <a:solidFill>
                  <a:schemeClr val="accent2">
                    <a:lumMod val="60000"/>
                    <a:lumOff val="40000"/>
                  </a:schemeClr>
                </a:solidFill>
              </a:rPr>
              <a:t>C</a:t>
            </a:r>
            <a:r>
              <a:rPr lang="he-IL" spc="-30" dirty="0"/>
              <a:t>).</a:t>
            </a:r>
          </a:p>
          <a:p>
            <a:pPr>
              <a:spcBef>
                <a:spcPts val="600"/>
              </a:spcBef>
            </a:pPr>
            <a:r>
              <a:rPr lang="he-IL" dirty="0" smtClean="0">
                <a:solidFill>
                  <a:schemeClr val="accent2">
                    <a:lumMod val="60000"/>
                    <a:lumOff val="40000"/>
                  </a:schemeClr>
                </a:solidFill>
              </a:rPr>
              <a:t>ג</a:t>
            </a:r>
            <a:r>
              <a:rPr lang="he-IL" dirty="0" smtClean="0"/>
              <a:t> מנצחת את </a:t>
            </a:r>
            <a:r>
              <a:rPr lang="he-IL" dirty="0" smtClean="0">
                <a:solidFill>
                  <a:srgbClr val="FFC000"/>
                </a:solidFill>
              </a:rPr>
              <a:t>א</a:t>
            </a:r>
            <a:r>
              <a:rPr lang="he-IL" dirty="0" smtClean="0"/>
              <a:t> ו-</a:t>
            </a:r>
            <a:r>
              <a:rPr lang="he-IL" dirty="0" smtClean="0">
                <a:solidFill>
                  <a:srgbClr val="FFC000"/>
                </a:solidFill>
              </a:rPr>
              <a:t>א</a:t>
            </a:r>
            <a:r>
              <a:rPr lang="he-IL" dirty="0" smtClean="0"/>
              <a:t> מנצחת את </a:t>
            </a:r>
            <a:r>
              <a:rPr lang="he-IL" dirty="0" smtClean="0">
                <a:solidFill>
                  <a:srgbClr val="00FFFF"/>
                </a:solidFill>
              </a:rPr>
              <a:t>ב</a:t>
            </a:r>
            <a:r>
              <a:rPr lang="he-IL" dirty="0" smtClean="0"/>
              <a:t>. האם </a:t>
            </a:r>
            <a:r>
              <a:rPr lang="he-IL" dirty="0" smtClean="0">
                <a:solidFill>
                  <a:schemeClr val="accent2">
                    <a:lumMod val="60000"/>
                    <a:lumOff val="40000"/>
                  </a:schemeClr>
                </a:solidFill>
              </a:rPr>
              <a:t>ג</a:t>
            </a:r>
            <a:r>
              <a:rPr lang="he-IL" dirty="0" smtClean="0">
                <a:solidFill>
                  <a:srgbClr val="00FFFF"/>
                </a:solidFill>
              </a:rPr>
              <a:t> </a:t>
            </a:r>
            <a:r>
              <a:rPr lang="he-IL" dirty="0" smtClean="0"/>
              <a:t>מנצחת את</a:t>
            </a:r>
            <a:r>
              <a:rPr lang="he-IL" dirty="0" smtClean="0">
                <a:solidFill>
                  <a:srgbClr val="00FFFF"/>
                </a:solidFill>
              </a:rPr>
              <a:t> ב</a:t>
            </a:r>
            <a:r>
              <a:rPr lang="he-IL" dirty="0" smtClean="0"/>
              <a:t>???</a:t>
            </a:r>
          </a:p>
          <a:p>
            <a:pPr marL="0" indent="0">
              <a:spcBef>
                <a:spcPts val="600"/>
              </a:spcBef>
              <a:buNone/>
            </a:pPr>
            <a:r>
              <a:rPr lang="he-IL" spc="-30" dirty="0" smtClean="0"/>
              <a:t> </a:t>
            </a:r>
            <a:endParaRPr lang="he-IL" spc="-30" dirty="0"/>
          </a:p>
          <a:p>
            <a:endParaRPr lang="he-IL" spc="-30" dirty="0" smtClean="0"/>
          </a:p>
          <a:p>
            <a:endParaRPr lang="he-IL" spc="-30" dirty="0"/>
          </a:p>
          <a:p>
            <a:pPr marL="0" indent="0">
              <a:spcBef>
                <a:spcPts val="0"/>
              </a:spcBef>
              <a:buNone/>
            </a:pPr>
            <a:endParaRPr lang="he-IL" spc="-30" dirty="0" smtClean="0"/>
          </a:p>
          <a:p>
            <a:pPr marL="0" indent="0">
              <a:spcBef>
                <a:spcPts val="0"/>
              </a:spcBef>
              <a:buNone/>
            </a:pPr>
            <a:endParaRPr lang="he-IL" spc="-30" dirty="0" smtClean="0"/>
          </a:p>
          <a:p>
            <a:pPr marL="355600" indent="0">
              <a:spcBef>
                <a:spcPts val="0"/>
              </a:spcBef>
              <a:buNone/>
            </a:pPr>
            <a:r>
              <a:rPr lang="he-IL" spc="-100" dirty="0" smtClean="0"/>
              <a:t>- לא! בין </a:t>
            </a:r>
            <a:r>
              <a:rPr lang="he-IL" spc="-100" dirty="0">
                <a:solidFill>
                  <a:srgbClr val="00FFFF"/>
                </a:solidFill>
              </a:rPr>
              <a:t>ב</a:t>
            </a:r>
            <a:r>
              <a:rPr lang="he-IL" spc="-100" dirty="0"/>
              <a:t> ל-</a:t>
            </a:r>
            <a:r>
              <a:rPr lang="he-IL" spc="-100" dirty="0">
                <a:solidFill>
                  <a:schemeClr val="accent2">
                    <a:lumMod val="60000"/>
                    <a:lumOff val="40000"/>
                  </a:schemeClr>
                </a:solidFill>
              </a:rPr>
              <a:t>ג</a:t>
            </a:r>
            <a:r>
              <a:rPr lang="he-IL" spc="-100" dirty="0"/>
              <a:t> </a:t>
            </a:r>
            <a:r>
              <a:rPr lang="he-IL" spc="-100" dirty="0" smtClean="0"/>
              <a:t>מנצחת</a:t>
            </a:r>
            <a:r>
              <a:rPr lang="he-IL" spc="-100" dirty="0" smtClean="0">
                <a:solidFill>
                  <a:srgbClr val="00FFFF"/>
                </a:solidFill>
              </a:rPr>
              <a:t> </a:t>
            </a:r>
            <a:r>
              <a:rPr lang="he-IL" spc="-100" dirty="0">
                <a:solidFill>
                  <a:srgbClr val="00FFFF"/>
                </a:solidFill>
              </a:rPr>
              <a:t>ב</a:t>
            </a:r>
            <a:r>
              <a:rPr lang="he-IL" spc="-100" dirty="0"/>
              <a:t>,</a:t>
            </a:r>
            <a:r>
              <a:rPr lang="he-IL" spc="-100" dirty="0">
                <a:solidFill>
                  <a:srgbClr val="00FFFF"/>
                </a:solidFill>
              </a:rPr>
              <a:t> </a:t>
            </a:r>
            <a:r>
              <a:rPr lang="he-IL" spc="-100" dirty="0" smtClean="0">
                <a:solidFill>
                  <a:srgbClr val="00FFFF"/>
                </a:solidFill>
              </a:rPr>
              <a:t>(</a:t>
            </a:r>
            <a:r>
              <a:rPr lang="he-IL" spc="-100" dirty="0" smtClean="0"/>
              <a:t>ואחרי זה, המנצחת בין</a:t>
            </a:r>
            <a:r>
              <a:rPr lang="he-IL" spc="-100" dirty="0">
                <a:solidFill>
                  <a:schemeClr val="accent2">
                    <a:lumMod val="40000"/>
                    <a:lumOff val="60000"/>
                  </a:schemeClr>
                </a:solidFill>
              </a:rPr>
              <a:t> </a:t>
            </a:r>
            <a:r>
              <a:rPr lang="he-IL" spc="-100" dirty="0">
                <a:solidFill>
                  <a:srgbClr val="FFC000"/>
                </a:solidFill>
              </a:rPr>
              <a:t>א</a:t>
            </a:r>
            <a:r>
              <a:rPr lang="he-IL" spc="-100" dirty="0" smtClean="0">
                <a:solidFill>
                  <a:srgbClr val="FFC000"/>
                </a:solidFill>
              </a:rPr>
              <a:t> </a:t>
            </a:r>
            <a:r>
              <a:rPr lang="he-IL" spc="-100" dirty="0" smtClean="0"/>
              <a:t>ל-</a:t>
            </a:r>
            <a:r>
              <a:rPr lang="he-IL" spc="-100" dirty="0">
                <a:solidFill>
                  <a:srgbClr val="00FFFF"/>
                </a:solidFill>
              </a:rPr>
              <a:t>ב</a:t>
            </a:r>
            <a:r>
              <a:rPr lang="he-IL" spc="-100" dirty="0" smtClean="0"/>
              <a:t> היא </a:t>
            </a:r>
            <a:r>
              <a:rPr lang="he-IL" spc="-100" dirty="0">
                <a:solidFill>
                  <a:srgbClr val="FFC000"/>
                </a:solidFill>
              </a:rPr>
              <a:t>א</a:t>
            </a:r>
            <a:r>
              <a:rPr lang="he-IL" spc="-100" dirty="0" smtClean="0"/>
              <a:t>.) </a:t>
            </a:r>
            <a:endParaRPr lang="he-IL" spc="-100" dirty="0"/>
          </a:p>
          <a:p>
            <a:pPr>
              <a:spcBef>
                <a:spcPts val="0"/>
              </a:spcBef>
            </a:pPr>
            <a:r>
              <a:rPr lang="he-IL" spc="-30" dirty="0" smtClean="0"/>
              <a:t>ובכן,</a:t>
            </a:r>
            <a:r>
              <a:rPr lang="he-IL" spc="-30" dirty="0" smtClean="0">
                <a:solidFill>
                  <a:schemeClr val="accent2">
                    <a:lumMod val="40000"/>
                    <a:lumOff val="60000"/>
                  </a:schemeClr>
                </a:solidFill>
              </a:rPr>
              <a:t> </a:t>
            </a:r>
            <a:r>
              <a:rPr lang="he-IL" spc="-30" dirty="0" smtClean="0">
                <a:solidFill>
                  <a:srgbClr val="FFC000"/>
                </a:solidFill>
              </a:rPr>
              <a:t>א </a:t>
            </a:r>
            <a:r>
              <a:rPr lang="he-IL" spc="-30" dirty="0" smtClean="0"/>
              <a:t>מנצחת את </a:t>
            </a:r>
            <a:r>
              <a:rPr lang="he-IL" spc="-30" dirty="0" smtClean="0">
                <a:solidFill>
                  <a:srgbClr val="00FFFF"/>
                </a:solidFill>
              </a:rPr>
              <a:t>ב</a:t>
            </a:r>
            <a:r>
              <a:rPr lang="he-IL" spc="-30" dirty="0" smtClean="0"/>
              <a:t>, </a:t>
            </a:r>
            <a:r>
              <a:rPr lang="he-IL" spc="-30" dirty="0" smtClean="0">
                <a:solidFill>
                  <a:srgbClr val="00FFFF"/>
                </a:solidFill>
              </a:rPr>
              <a:t>ב</a:t>
            </a:r>
            <a:r>
              <a:rPr lang="he-IL" spc="-30" dirty="0" smtClean="0"/>
              <a:t> מנצחת את</a:t>
            </a:r>
            <a:r>
              <a:rPr lang="he-IL" spc="-30" dirty="0" smtClean="0">
                <a:solidFill>
                  <a:schemeClr val="accent2">
                    <a:lumMod val="60000"/>
                    <a:lumOff val="40000"/>
                  </a:schemeClr>
                </a:solidFill>
              </a:rPr>
              <a:t> ג</a:t>
            </a:r>
            <a:r>
              <a:rPr lang="he-IL" spc="-30" dirty="0" smtClean="0"/>
              <a:t>, ו-</a:t>
            </a:r>
            <a:r>
              <a:rPr lang="he-IL" spc="-30" dirty="0" smtClean="0">
                <a:solidFill>
                  <a:schemeClr val="accent2">
                    <a:lumMod val="40000"/>
                    <a:lumOff val="60000"/>
                  </a:schemeClr>
                </a:solidFill>
              </a:rPr>
              <a:t>ג</a:t>
            </a:r>
            <a:r>
              <a:rPr lang="he-IL" spc="-30" dirty="0" smtClean="0"/>
              <a:t> מנצחת את </a:t>
            </a:r>
            <a:r>
              <a:rPr lang="he-IL" spc="-30" dirty="0" smtClean="0">
                <a:solidFill>
                  <a:srgbClr val="FFC000"/>
                </a:solidFill>
              </a:rPr>
              <a:t>א</a:t>
            </a:r>
            <a:r>
              <a:rPr lang="he-IL" spc="-30" dirty="0" smtClean="0"/>
              <a:t>. </a:t>
            </a:r>
            <a:endParaRPr lang="he-IL" spc="-30" dirty="0"/>
          </a:p>
          <a:p>
            <a:pPr marL="0" indent="0">
              <a:buNone/>
            </a:pPr>
            <a:endParaRPr lang="he-IL" dirty="0" smtClean="0"/>
          </a:p>
          <a:p>
            <a:endParaRPr lang="he-IL" dirty="0" smtClean="0"/>
          </a:p>
          <a:p>
            <a:endParaRPr lang="he-IL" dirty="0"/>
          </a:p>
          <a:p>
            <a:endParaRPr lang="he-IL" dirty="0"/>
          </a:p>
          <a:p>
            <a:pPr marL="0" indent="0">
              <a:buNone/>
            </a:pP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17824341"/>
              </p:ext>
            </p:extLst>
          </p:nvPr>
        </p:nvGraphicFramePr>
        <p:xfrm>
          <a:off x="2362200" y="2895600"/>
          <a:ext cx="6096000" cy="2072640"/>
        </p:xfrm>
        <a:graphic>
          <a:graphicData uri="http://schemas.openxmlformats.org/drawingml/2006/table">
            <a:tbl>
              <a:tblPr rtl="1" firstRow="1" bandRow="1">
                <a:tableStyleId>{5940675A-B579-460E-94D1-54222C63F5DA}</a:tableStyleId>
              </a:tblPr>
              <a:tblGrid>
                <a:gridCol w="1524000"/>
                <a:gridCol w="1524000"/>
                <a:gridCol w="1524000"/>
                <a:gridCol w="1524000"/>
              </a:tblGrid>
              <a:tr h="370840">
                <a:tc>
                  <a:txBody>
                    <a:bodyPr/>
                    <a:lstStyle/>
                    <a:p>
                      <a:pPr algn="ctr" rtl="1"/>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b="1" dirty="0" smtClean="0">
                          <a:solidFill>
                            <a:srgbClr val="FFC000"/>
                          </a:solidFill>
                        </a:rPr>
                        <a:t>א</a:t>
                      </a:r>
                      <a:r>
                        <a:rPr lang="he-IL" sz="2800" dirty="0" smtClean="0"/>
                        <a:t>יילת</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b="1" dirty="0" smtClean="0">
                          <a:solidFill>
                            <a:srgbClr val="00FFFF"/>
                          </a:solidFill>
                        </a:rPr>
                        <a:t>ב</a:t>
                      </a:r>
                      <a:r>
                        <a:rPr lang="he-IL" sz="2800" dirty="0" smtClean="0"/>
                        <a:t>רכה</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b="1" dirty="0" smtClean="0">
                          <a:solidFill>
                            <a:schemeClr val="accent2"/>
                          </a:solidFill>
                        </a:rPr>
                        <a:t>ג</a:t>
                      </a:r>
                      <a:r>
                        <a:rPr lang="he-IL" sz="2800" dirty="0" smtClean="0"/>
                        <a:t>ליה</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370840">
                <a:tc>
                  <a:txBody>
                    <a:bodyPr/>
                    <a:lstStyle/>
                    <a:p>
                      <a:pPr algn="ctr" rtl="1"/>
                      <a:r>
                        <a:rPr lang="he-IL" sz="2800" dirty="0" smtClean="0"/>
                        <a:t>שופט </a:t>
                      </a:r>
                      <a:r>
                        <a:rPr lang="en-US" sz="2800" dirty="0" smtClean="0"/>
                        <a:t>A</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1</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2</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3</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370840">
                <a:tc>
                  <a:txBody>
                    <a:bodyPr/>
                    <a:lstStyle/>
                    <a:p>
                      <a:pPr algn="ctr" rtl="1"/>
                      <a:r>
                        <a:rPr lang="he-IL" sz="2800" dirty="0" smtClean="0"/>
                        <a:t>שופט</a:t>
                      </a:r>
                      <a:r>
                        <a:rPr lang="he-IL" sz="2800" b="1" dirty="0" smtClean="0"/>
                        <a:t> </a:t>
                      </a:r>
                      <a:r>
                        <a:rPr lang="en-US" sz="2800" b="0" dirty="0" smtClean="0"/>
                        <a:t>B</a:t>
                      </a:r>
                      <a:endParaRPr lang="he-IL" sz="2800" b="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3</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1</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2</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370840">
                <a:tc>
                  <a:txBody>
                    <a:bodyPr/>
                    <a:lstStyle/>
                    <a:p>
                      <a:pPr algn="ctr" rtl="1"/>
                      <a:r>
                        <a:rPr lang="he-IL" sz="2800" dirty="0" smtClean="0"/>
                        <a:t>שופט </a:t>
                      </a:r>
                      <a:r>
                        <a:rPr lang="en-US" sz="2800" dirty="0" smtClean="0"/>
                        <a:t>C</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2</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3</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lang="he-IL" sz="2800" dirty="0" smtClean="0"/>
                        <a:t>מקום 1</a:t>
                      </a:r>
                      <a:endParaRPr lang="he-IL" sz="28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bl>
          </a:graphicData>
        </a:graphic>
      </p:graphicFrame>
      <p:sp>
        <p:nvSpPr>
          <p:cNvPr id="8" name="Rounded Rectangle 7"/>
          <p:cNvSpPr/>
          <p:nvPr/>
        </p:nvSpPr>
        <p:spPr bwMode="auto">
          <a:xfrm>
            <a:off x="2472906" y="2895600"/>
            <a:ext cx="1295400" cy="2057400"/>
          </a:xfrm>
          <a:prstGeom prst="round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9" name="Rounded Rectangle 8"/>
          <p:cNvSpPr/>
          <p:nvPr/>
        </p:nvSpPr>
        <p:spPr bwMode="auto">
          <a:xfrm>
            <a:off x="4004094" y="2895600"/>
            <a:ext cx="1295400" cy="2057400"/>
          </a:xfrm>
          <a:prstGeom prst="round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10" name="Oval 9"/>
          <p:cNvSpPr/>
          <p:nvPr/>
        </p:nvSpPr>
        <p:spPr bwMode="auto">
          <a:xfrm>
            <a:off x="3810000" y="3429000"/>
            <a:ext cx="3124200" cy="533400"/>
          </a:xfrm>
          <a:prstGeom prst="ellipse">
            <a:avLst/>
          </a:prstGeom>
          <a:noFill/>
          <a:ln w="28575" cap="flat" cmpd="sng" algn="ctr">
            <a:solidFill>
              <a:srgbClr val="FFC000"/>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1" name="Oval 10"/>
          <p:cNvSpPr/>
          <p:nvPr/>
        </p:nvSpPr>
        <p:spPr bwMode="auto">
          <a:xfrm>
            <a:off x="2327694" y="3810000"/>
            <a:ext cx="4606506" cy="1295400"/>
          </a:xfrm>
          <a:prstGeom prst="ellipse">
            <a:avLst/>
          </a:prstGeom>
          <a:noFill/>
          <a:ln w="28575"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2" name="Oval 11"/>
          <p:cNvSpPr/>
          <p:nvPr/>
        </p:nvSpPr>
        <p:spPr bwMode="auto">
          <a:xfrm>
            <a:off x="3810000" y="4419600"/>
            <a:ext cx="3124200" cy="533400"/>
          </a:xfrm>
          <a:prstGeom prst="ellipse">
            <a:avLst/>
          </a:prstGeom>
          <a:noFill/>
          <a:ln w="28575" cap="flat" cmpd="sng" algn="ctr">
            <a:solidFill>
              <a:srgbClr val="FFC000"/>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4" name="Oval 13"/>
          <p:cNvSpPr/>
          <p:nvPr/>
        </p:nvSpPr>
        <p:spPr bwMode="auto">
          <a:xfrm>
            <a:off x="2310441" y="3370053"/>
            <a:ext cx="3124200" cy="533400"/>
          </a:xfrm>
          <a:prstGeom prst="ellipse">
            <a:avLst/>
          </a:prstGeom>
          <a:noFill/>
          <a:ln w="28575" cap="flat" cmpd="sng" algn="ctr">
            <a:solidFill>
              <a:srgbClr val="00FFFF"/>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sp>
        <p:nvSpPr>
          <p:cNvPr id="15" name="Oval 14"/>
          <p:cNvSpPr/>
          <p:nvPr/>
        </p:nvSpPr>
        <p:spPr bwMode="auto">
          <a:xfrm>
            <a:off x="2286000" y="3886200"/>
            <a:ext cx="3124200" cy="533400"/>
          </a:xfrm>
          <a:prstGeom prst="ellipse">
            <a:avLst/>
          </a:prstGeom>
          <a:noFill/>
          <a:ln w="28575" cap="flat" cmpd="sng" algn="ctr">
            <a:solidFill>
              <a:srgbClr val="00FFFF"/>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noFill/>
              <a:effectLst/>
              <a:latin typeface="Times New Roman" pitchFamily="18" charset="0"/>
              <a:cs typeface="Arial" pitchFamily="34" charset="0"/>
            </a:endParaRPr>
          </a:p>
        </p:txBody>
      </p:sp>
      <p:grpSp>
        <p:nvGrpSpPr>
          <p:cNvPr id="18" name="Group 17"/>
          <p:cNvGrpSpPr/>
          <p:nvPr/>
        </p:nvGrpSpPr>
        <p:grpSpPr>
          <a:xfrm>
            <a:off x="457200" y="2965200"/>
            <a:ext cx="1880253" cy="1990806"/>
            <a:chOff x="457200" y="2965200"/>
            <a:chExt cx="1880253" cy="1990806"/>
          </a:xfrm>
        </p:grpSpPr>
        <p:sp>
          <p:nvSpPr>
            <p:cNvPr id="13" name="Cube 12"/>
            <p:cNvSpPr/>
            <p:nvPr/>
          </p:nvSpPr>
          <p:spPr bwMode="auto">
            <a:xfrm>
              <a:off x="457200" y="4416006"/>
              <a:ext cx="609600" cy="54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he-IL" sz="2400" b="0" i="0" u="none" strike="noStrike" cap="none" normalizeH="0" baseline="0" dirty="0" smtClean="0">
                  <a:ln>
                    <a:noFill/>
                  </a:ln>
                  <a:solidFill>
                    <a:schemeClr val="tx1"/>
                  </a:solidFill>
                  <a:effectLst/>
                  <a:latin typeface="Times New Roman" pitchFamily="18" charset="0"/>
                  <a:cs typeface="Arial" pitchFamily="34" charset="0"/>
                </a:rPr>
                <a:t>3</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6" name="Cube 15"/>
            <p:cNvSpPr/>
            <p:nvPr/>
          </p:nvSpPr>
          <p:spPr bwMode="auto">
            <a:xfrm>
              <a:off x="1066800" y="3873000"/>
              <a:ext cx="609600" cy="108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he-IL" sz="2400" b="0" i="0" u="none" strike="noStrike" cap="none" normalizeH="0" baseline="0" dirty="0" smtClean="0">
                  <a:ln>
                    <a:noFill/>
                  </a:ln>
                  <a:solidFill>
                    <a:schemeClr val="tx1"/>
                  </a:solidFill>
                  <a:effectLst/>
                  <a:latin typeface="Times New Roman" pitchFamily="18" charset="0"/>
                  <a:cs typeface="Arial" pitchFamily="34" charset="0"/>
                </a:rPr>
                <a:t>2</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7" name="Cube 16"/>
            <p:cNvSpPr/>
            <p:nvPr/>
          </p:nvSpPr>
          <p:spPr bwMode="auto">
            <a:xfrm>
              <a:off x="1676400" y="3333000"/>
              <a:ext cx="609600" cy="162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he-IL" sz="2400" b="0" i="0" u="none" strike="noStrike" cap="none" normalizeH="0" baseline="0" dirty="0" smtClean="0">
                  <a:ln>
                    <a:noFill/>
                  </a:ln>
                  <a:solidFill>
                    <a:schemeClr val="tx1"/>
                  </a:solidFill>
                  <a:effectLst/>
                  <a:latin typeface="Times New Roman" pitchFamily="18" charset="0"/>
                  <a:cs typeface="Arial" pitchFamily="34" charset="0"/>
                </a:rPr>
                <a:t>1</a:t>
              </a:r>
              <a:endParaRPr kumimoji="1" lang="en-US" sz="2400" b="0" i="0" u="none" strike="noStrike" cap="none" normalizeH="0" baseline="0" dirty="0" smtClean="0">
                <a:ln>
                  <a:noFill/>
                </a:ln>
                <a:solidFill>
                  <a:schemeClr val="tx1"/>
                </a:solidFill>
                <a:effectLst/>
                <a:latin typeface="Times New Roman" pitchFamily="18" charset="0"/>
                <a:cs typeface="Arial" pitchFamily="34" charset="0"/>
              </a:endParaRPr>
            </a:p>
          </p:txBody>
        </p:sp>
        <p:pic>
          <p:nvPicPr>
            <p:cNvPr id="1027" name="Picture 3" descr="C:\Users\nitsa\AppData\Local\Microsoft\Windows\Temporary Internet Files\Content.IE5\M1XSZ0AH\210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453" y="2965200"/>
              <a:ext cx="72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25</a:t>
            </a:fld>
            <a:endParaRPr lang="en-US" dirty="0"/>
          </a:p>
        </p:txBody>
      </p:sp>
    </p:spTree>
    <p:extLst>
      <p:ext uri="{BB962C8B-B14F-4D97-AF65-F5344CB8AC3E}">
        <p14:creationId xmlns:p14="http://schemas.microsoft.com/office/powerpoint/2010/main" val="4132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xit" presetSubtype="0" fill="hold" grpId="1"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grpId="1" nodeType="after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childTnLst>
                          </p:cTn>
                        </p:par>
                        <p:par>
                          <p:cTn id="65" fill="hold">
                            <p:stCondLst>
                              <p:cond delay="0"/>
                            </p:stCondLst>
                            <p:childTnLst>
                              <p:par>
                                <p:cTn id="66" presetID="10" presetClass="exit" presetSubtype="0" fill="hold" grpId="1" nodeType="after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8" name="TextBox 7"/>
          <p:cNvSpPr txBox="1"/>
          <p:nvPr/>
        </p:nvSpPr>
        <p:spPr>
          <a:xfrm>
            <a:off x="4373451" y="2017691"/>
            <a:ext cx="304800" cy="461665"/>
          </a:xfrm>
          <a:prstGeom prst="rect">
            <a:avLst/>
          </a:prstGeom>
          <a:noFill/>
        </p:spPr>
        <p:txBody>
          <a:bodyPr wrap="square" rtlCol="1">
            <a:spAutoFit/>
          </a:bodyPr>
          <a:lstStyle/>
          <a:p>
            <a:r>
              <a:rPr lang="he-IL" sz="2400" dirty="0" smtClean="0">
                <a:solidFill>
                  <a:schemeClr val="bg1"/>
                </a:solidFill>
              </a:rPr>
              <a:t>3</a:t>
            </a:r>
            <a:endParaRPr lang="he-IL" sz="2400" dirty="0">
              <a:solidFill>
                <a:schemeClr val="bg1"/>
              </a:solidFill>
            </a:endParaRPr>
          </a:p>
        </p:txBody>
      </p:sp>
      <p:cxnSp>
        <p:nvCxnSpPr>
          <p:cNvPr id="25" name="Straight Arrow Connector 24"/>
          <p:cNvCxnSpPr/>
          <p:nvPr/>
        </p:nvCxnSpPr>
        <p:spPr bwMode="auto">
          <a:xfrm flipV="1">
            <a:off x="2216240" y="2482576"/>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20" name="TextBox 19"/>
          <p:cNvSpPr txBox="1"/>
          <p:nvPr/>
        </p:nvSpPr>
        <p:spPr>
          <a:xfrm>
            <a:off x="2286000" y="3657600"/>
            <a:ext cx="4551839" cy="2246769"/>
          </a:xfrm>
          <a:prstGeom prst="rect">
            <a:avLst/>
          </a:prstGeom>
          <a:noFill/>
        </p:spPr>
        <p:txBody>
          <a:bodyPr wrap="square" rtlCol="1">
            <a:spAutoFit/>
          </a:bodyPr>
          <a:lstStyle/>
          <a:p>
            <a:pPr algn="ctr" rtl="1"/>
            <a:r>
              <a:rPr lang="he-IL" sz="2800" dirty="0"/>
              <a:t>בדומה </a:t>
            </a:r>
            <a:r>
              <a:rPr lang="he-IL" sz="2800" dirty="0">
                <a:solidFill>
                  <a:srgbClr val="00FFFF"/>
                </a:solidFill>
              </a:rPr>
              <a:t>לקוביות </a:t>
            </a:r>
            <a:r>
              <a:rPr lang="he-IL" sz="2800" dirty="0" smtClean="0">
                <a:solidFill>
                  <a:srgbClr val="00FFFF"/>
                </a:solidFill>
              </a:rPr>
              <a:t>אפרון </a:t>
            </a:r>
            <a:r>
              <a:rPr lang="en-US" sz="2800" dirty="0" smtClean="0">
                <a:solidFill>
                  <a:srgbClr val="00FFFF"/>
                </a:solidFill>
              </a:rPr>
              <a:t/>
            </a:r>
            <a:br>
              <a:rPr lang="en-US" sz="2800" dirty="0" smtClean="0">
                <a:solidFill>
                  <a:srgbClr val="00FFFF"/>
                </a:solidFill>
              </a:rPr>
            </a:br>
            <a:r>
              <a:rPr lang="he-IL" sz="2800" dirty="0" smtClean="0"/>
              <a:t>ולמשחק </a:t>
            </a:r>
            <a:r>
              <a:rPr lang="he-IL" sz="2800" dirty="0" smtClean="0">
                <a:solidFill>
                  <a:srgbClr val="00FFFF"/>
                </a:solidFill>
              </a:rPr>
              <a:t>אבן-נייר-מספריים</a:t>
            </a:r>
            <a:r>
              <a:rPr lang="he-IL" sz="2800" dirty="0" smtClean="0"/>
              <a:t> </a:t>
            </a:r>
          </a:p>
          <a:p>
            <a:pPr algn="ctr" rtl="1"/>
            <a:r>
              <a:rPr lang="he-IL" sz="2800" dirty="0" smtClean="0"/>
              <a:t>לכל מועמדת, </a:t>
            </a:r>
            <a:r>
              <a:rPr lang="he-IL" sz="2800" dirty="0"/>
              <a:t>יש </a:t>
            </a:r>
            <a:r>
              <a:rPr lang="he-IL" sz="2800" dirty="0" smtClean="0"/>
              <a:t>מועמדת </a:t>
            </a:r>
          </a:p>
          <a:p>
            <a:pPr algn="ctr" rtl="1"/>
            <a:r>
              <a:rPr lang="he-IL" sz="2800" dirty="0" smtClean="0"/>
              <a:t>אחרת שמנצחת אותה!</a:t>
            </a:r>
          </a:p>
          <a:p>
            <a:pPr algn="ctr" rtl="1"/>
            <a:r>
              <a:rPr lang="he-IL" sz="2800" dirty="0" smtClean="0"/>
              <a:t>זהו </a:t>
            </a:r>
            <a:r>
              <a:rPr lang="he-IL" sz="2800" dirty="0" smtClean="0">
                <a:solidFill>
                  <a:srgbClr val="FFC000"/>
                </a:solidFill>
              </a:rPr>
              <a:t>פרדוקס הבחירה</a:t>
            </a:r>
            <a:r>
              <a:rPr lang="he-IL" sz="2800" dirty="0" smtClean="0"/>
              <a:t>.</a:t>
            </a:r>
            <a:endParaRPr lang="he-IL" sz="2800" dirty="0"/>
          </a:p>
        </p:txBody>
      </p:sp>
      <p:cxnSp>
        <p:nvCxnSpPr>
          <p:cNvPr id="29" name="Straight Arrow Connector 28"/>
          <p:cNvCxnSpPr/>
          <p:nvPr/>
        </p:nvCxnSpPr>
        <p:spPr bwMode="auto">
          <a:xfrm flipH="1" flipV="1">
            <a:off x="2596167" y="5943599"/>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34" name="Straight Arrow Connector 33"/>
          <p:cNvCxnSpPr/>
          <p:nvPr/>
        </p:nvCxnSpPr>
        <p:spPr bwMode="auto">
          <a:xfrm>
            <a:off x="5875988" y="2208949"/>
            <a:ext cx="1816579" cy="94841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grpSp>
        <p:nvGrpSpPr>
          <p:cNvPr id="2" name="Group 1"/>
          <p:cNvGrpSpPr/>
          <p:nvPr/>
        </p:nvGrpSpPr>
        <p:grpSpPr>
          <a:xfrm>
            <a:off x="576966" y="1360131"/>
            <a:ext cx="7881234" cy="4645777"/>
            <a:chOff x="533400" y="1360131"/>
            <a:chExt cx="7881234" cy="4645777"/>
          </a:xfrm>
        </p:grpSpPr>
        <p:pic>
          <p:nvPicPr>
            <p:cNvPr id="18" name="Picture 17" descr="https://encrypted-tbn0.gstatic.com/images?q=tbn:ANd9GcQ6himz13qj2RqeV5RUbrCB-R4S7JUSMl7Zhf3Tc_HB5teRylz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19" name="Picture 18" descr="https://encrypted-tbn0.gstatic.com/images?q=tbn:ANd9GcT5EgcQFjlyvV5WflhNXw1HTaHTLBvEAq2VMg-E-N9ZjEvPD1Te0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15734845">
              <a:off x="3635611" y="1413149"/>
              <a:ext cx="1697637" cy="1591601"/>
            </a:xfrm>
            <a:prstGeom prst="rect">
              <a:avLst/>
            </a:prstGeom>
            <a:noFill/>
            <a:ln>
              <a:noFill/>
            </a:ln>
          </p:spPr>
        </p:pic>
        <p:pic>
          <p:nvPicPr>
            <p:cNvPr id="21" name="Picture 20" descr="https://encrypted-tbn1.gstatic.com/images?q=tbn:ANd9GcSMJST41w25xKATnrbRhyQAJ1qAPVumoCaGfT_RHgSvTYbMJFbX">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grpSp>
      <p:sp>
        <p:nvSpPr>
          <p:cNvPr id="23" name="Title 1"/>
          <p:cNvSpPr>
            <a:spLocks noGrp="1"/>
          </p:cNvSpPr>
          <p:nvPr>
            <p:ph type="title"/>
          </p:nvPr>
        </p:nvSpPr>
        <p:spPr>
          <a:xfrm>
            <a:off x="381000" y="381000"/>
            <a:ext cx="8382000" cy="838200"/>
          </a:xfrm>
        </p:spPr>
        <p:txBody>
          <a:bodyPr/>
          <a:lstStyle/>
          <a:p>
            <a:pPr rtl="1"/>
            <a:r>
              <a:rPr lang="he-IL" spc="-30" dirty="0">
                <a:solidFill>
                  <a:srgbClr val="00FFFF"/>
                </a:solidFill>
              </a:rPr>
              <a:t>גם בשיטה הזאת אין הכרעה בין המועמדות !</a:t>
            </a:r>
            <a:endParaRPr lang="en-US" spc="-150" dirty="0">
              <a:solidFill>
                <a:srgbClr val="00FFFF"/>
              </a:solidFill>
            </a:endParaRPr>
          </a:p>
        </p:txBody>
      </p:sp>
      <p:grpSp>
        <p:nvGrpSpPr>
          <p:cNvPr id="10" name="Group 9"/>
          <p:cNvGrpSpPr/>
          <p:nvPr/>
        </p:nvGrpSpPr>
        <p:grpSpPr>
          <a:xfrm>
            <a:off x="3657600" y="952780"/>
            <a:ext cx="1905000" cy="2727800"/>
            <a:chOff x="3657600" y="952780"/>
            <a:chExt cx="1905000" cy="2727800"/>
          </a:xfrm>
        </p:grpSpPr>
        <p:pic>
          <p:nvPicPr>
            <p:cNvPr id="22" name="Picture 21" descr="http://www.molsa.gov.il/Populations/Youth/ChildrenAtRisk/OutsideAssistance/Fosterage/PublishingImages/FosterChildren.jpg"/>
            <p:cNvPicPr/>
            <p:nvPr/>
          </p:nvPicPr>
          <p:blipFill rotWithShape="1">
            <a:blip r:embed="rId9" cstate="print">
              <a:extLst>
                <a:ext uri="{28A0092B-C50C-407E-A947-70E740481C1C}">
                  <a14:useLocalDpi xmlns:a14="http://schemas.microsoft.com/office/drawing/2010/main" val="0"/>
                </a:ext>
              </a:extLst>
            </a:blip>
            <a:srcRect l="59808" t="-1" r="16250" b="1996"/>
            <a:stretch/>
          </p:blipFill>
          <p:spPr bwMode="auto">
            <a:xfrm>
              <a:off x="3720524" y="952780"/>
              <a:ext cx="1842076" cy="2704820"/>
            </a:xfrm>
            <a:prstGeom prst="rect">
              <a:avLst/>
            </a:prstGeom>
            <a:noFill/>
            <a:ln>
              <a:noFill/>
            </a:ln>
            <a:extLst>
              <a:ext uri="{53640926-AAD7-44D8-BBD7-CCE9431645EC}">
                <a14:shadowObscured xmlns:a14="http://schemas.microsoft.com/office/drawing/2010/main"/>
              </a:ext>
            </a:extLst>
          </p:spPr>
        </p:pic>
        <p:sp>
          <p:nvSpPr>
            <p:cNvPr id="27" name="TextBox 26"/>
            <p:cNvSpPr txBox="1"/>
            <p:nvPr/>
          </p:nvSpPr>
          <p:spPr>
            <a:xfrm>
              <a:off x="3657600" y="3157360"/>
              <a:ext cx="1394457" cy="523220"/>
            </a:xfrm>
            <a:prstGeom prst="rect">
              <a:avLst/>
            </a:prstGeom>
            <a:noFill/>
          </p:spPr>
          <p:txBody>
            <a:bodyPr wrap="square" rtlCol="1">
              <a:spAutoFit/>
            </a:bodyPr>
            <a:lstStyle/>
            <a:p>
              <a:r>
                <a:rPr lang="he-IL" sz="2800" dirty="0" smtClean="0">
                  <a:solidFill>
                    <a:schemeClr val="bg1"/>
                  </a:solidFill>
                </a:rPr>
                <a:t>ברכה</a:t>
              </a:r>
              <a:endParaRPr lang="he-IL" sz="2800" dirty="0">
                <a:solidFill>
                  <a:schemeClr val="bg1"/>
                </a:solidFill>
              </a:endParaRPr>
            </a:p>
          </p:txBody>
        </p:sp>
      </p:grpSp>
      <p:grpSp>
        <p:nvGrpSpPr>
          <p:cNvPr id="11" name="Group 10"/>
          <p:cNvGrpSpPr/>
          <p:nvPr/>
        </p:nvGrpSpPr>
        <p:grpSpPr>
          <a:xfrm>
            <a:off x="6837839" y="3377104"/>
            <a:ext cx="2229961" cy="2784916"/>
            <a:chOff x="6837839" y="3377104"/>
            <a:chExt cx="2229961" cy="2784916"/>
          </a:xfrm>
        </p:grpSpPr>
        <p:pic>
          <p:nvPicPr>
            <p:cNvPr id="24" name="Picture 23" descr="http://www.molsa.gov.il/Populations/Youth/ChildrenAtRisk/OutsideAssistance/Fosterage/PublishingImages/FosterChildren.jpg"/>
            <p:cNvPicPr/>
            <p:nvPr/>
          </p:nvPicPr>
          <p:blipFill rotWithShape="1">
            <a:blip r:embed="rId10" cstate="print">
              <a:extLst>
                <a:ext uri="{28A0092B-C50C-407E-A947-70E740481C1C}">
                  <a14:useLocalDpi xmlns:a14="http://schemas.microsoft.com/office/drawing/2010/main" val="0"/>
                </a:ext>
              </a:extLst>
            </a:blip>
            <a:srcRect r="77788" b="1486"/>
            <a:stretch/>
          </p:blipFill>
          <p:spPr bwMode="auto">
            <a:xfrm>
              <a:off x="6837839" y="3377104"/>
              <a:ext cx="1696561" cy="2718896"/>
            </a:xfrm>
            <a:prstGeom prst="rect">
              <a:avLst/>
            </a:prstGeom>
            <a:noFill/>
            <a:ln>
              <a:noFill/>
            </a:ln>
            <a:extLst>
              <a:ext uri="{53640926-AAD7-44D8-BBD7-CCE9431645EC}">
                <a14:shadowObscured xmlns:a14="http://schemas.microsoft.com/office/drawing/2010/main"/>
              </a:ext>
            </a:extLst>
          </p:spPr>
        </p:pic>
        <p:sp>
          <p:nvSpPr>
            <p:cNvPr id="28" name="TextBox 27"/>
            <p:cNvSpPr txBox="1"/>
            <p:nvPr/>
          </p:nvSpPr>
          <p:spPr>
            <a:xfrm>
              <a:off x="7772400" y="5638800"/>
              <a:ext cx="1295400" cy="523220"/>
            </a:xfrm>
            <a:prstGeom prst="rect">
              <a:avLst/>
            </a:prstGeom>
            <a:noFill/>
          </p:spPr>
          <p:txBody>
            <a:bodyPr wrap="square" rtlCol="1">
              <a:spAutoFit/>
            </a:bodyPr>
            <a:lstStyle/>
            <a:p>
              <a:r>
                <a:rPr lang="he-IL" sz="2800" dirty="0" smtClean="0">
                  <a:solidFill>
                    <a:schemeClr val="bg1"/>
                  </a:solidFill>
                </a:rPr>
                <a:t>גליה</a:t>
              </a:r>
              <a:endParaRPr lang="he-IL" sz="2800" dirty="0">
                <a:solidFill>
                  <a:schemeClr val="bg1"/>
                </a:solidFill>
              </a:endParaRPr>
            </a:p>
          </p:txBody>
        </p:sp>
      </p:grpSp>
      <p:sp>
        <p:nvSpPr>
          <p:cNvPr id="35" name="TextBox 34"/>
          <p:cNvSpPr txBox="1"/>
          <p:nvPr/>
        </p:nvSpPr>
        <p:spPr>
          <a:xfrm>
            <a:off x="685800" y="5558135"/>
            <a:ext cx="1219200" cy="461665"/>
          </a:xfrm>
          <a:prstGeom prst="rect">
            <a:avLst/>
          </a:prstGeom>
          <a:noFill/>
        </p:spPr>
        <p:txBody>
          <a:bodyPr wrap="square" rtlCol="1">
            <a:spAutoFit/>
          </a:bodyPr>
          <a:lstStyle/>
          <a:p>
            <a:r>
              <a:rPr lang="he-IL" sz="2400" dirty="0" smtClean="0">
                <a:solidFill>
                  <a:schemeClr val="bg1"/>
                </a:solidFill>
              </a:rPr>
              <a:t>איילת</a:t>
            </a:r>
            <a:endParaRPr lang="he-IL" sz="2400" dirty="0">
              <a:solidFill>
                <a:schemeClr val="bg1"/>
              </a:solidFill>
            </a:endParaRPr>
          </a:p>
        </p:txBody>
      </p:sp>
      <p:grpSp>
        <p:nvGrpSpPr>
          <p:cNvPr id="36" name="Group 35"/>
          <p:cNvGrpSpPr/>
          <p:nvPr/>
        </p:nvGrpSpPr>
        <p:grpSpPr>
          <a:xfrm>
            <a:off x="717082" y="3374664"/>
            <a:ext cx="1752600" cy="2687400"/>
            <a:chOff x="5943600" y="2590800"/>
            <a:chExt cx="1752600" cy="2687400"/>
          </a:xfrm>
        </p:grpSpPr>
        <p:pic>
          <p:nvPicPr>
            <p:cNvPr id="37" name="Picture 36" descr="C:\Users\Ilya\Desktop\ילדים1.bmp"/>
            <p:cNvPicPr/>
            <p:nvPr/>
          </p:nvPicPr>
          <p:blipFill rotWithShape="1">
            <a:blip r:embed="rId11">
              <a:extLst>
                <a:ext uri="{28A0092B-C50C-407E-A947-70E740481C1C}">
                  <a14:useLocalDpi xmlns:a14="http://schemas.microsoft.com/office/drawing/2010/main" val="0"/>
                </a:ext>
              </a:extLst>
            </a:blip>
            <a:srcRect t="3630" r="65281" b="2402"/>
            <a:stretch/>
          </p:blipFill>
          <p:spPr bwMode="auto">
            <a:xfrm>
              <a:off x="5943600" y="2590800"/>
              <a:ext cx="1752600" cy="2667000"/>
            </a:xfrm>
            <a:prstGeom prst="rect">
              <a:avLst/>
            </a:prstGeom>
            <a:noFill/>
            <a:ln>
              <a:noFill/>
            </a:ln>
            <a:extLst>
              <a:ext uri="{53640926-AAD7-44D8-BBD7-CCE9431645EC}">
                <a14:shadowObscured xmlns:a14="http://schemas.microsoft.com/office/drawing/2010/main"/>
              </a:ext>
            </a:extLst>
          </p:spPr>
        </p:pic>
        <p:sp>
          <p:nvSpPr>
            <p:cNvPr id="38" name="TextBox 37"/>
            <p:cNvSpPr txBox="1"/>
            <p:nvPr/>
          </p:nvSpPr>
          <p:spPr>
            <a:xfrm>
              <a:off x="5943600" y="4816535"/>
              <a:ext cx="1219200" cy="461665"/>
            </a:xfrm>
            <a:prstGeom prst="rect">
              <a:avLst/>
            </a:prstGeom>
            <a:noFill/>
          </p:spPr>
          <p:txBody>
            <a:bodyPr wrap="square" rtlCol="1">
              <a:spAutoFit/>
            </a:bodyPr>
            <a:lstStyle/>
            <a:p>
              <a:r>
                <a:rPr lang="he-IL" sz="2400" dirty="0" smtClean="0">
                  <a:solidFill>
                    <a:schemeClr val="bg1"/>
                  </a:solidFill>
                </a:rPr>
                <a:t>איילת</a:t>
              </a:r>
              <a:endParaRPr lang="he-IL" sz="2400" dirty="0">
                <a:solidFill>
                  <a:schemeClr val="bg1"/>
                </a:solidFill>
              </a:endParaRPr>
            </a:p>
          </p:txBody>
        </p:sp>
      </p:grpSp>
      <p:sp>
        <p:nvSpPr>
          <p:cNvPr id="3" name="Footer Placeholder 2"/>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26</a:t>
            </a:fld>
            <a:endParaRPr lang="en-US"/>
          </a:p>
        </p:txBody>
      </p:sp>
    </p:spTree>
    <p:extLst>
      <p:ext uri="{BB962C8B-B14F-4D97-AF65-F5344CB8AC3E}">
        <p14:creationId xmlns:p14="http://schemas.microsoft.com/office/powerpoint/2010/main" val="39446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0">
                                            <p:txEl>
                                              <p:pRg st="3" end="3"/>
                                            </p:txEl>
                                          </p:spTgt>
                                        </p:tgtEl>
                                        <p:attrNameLst>
                                          <p:attrName>style.visibility</p:attrName>
                                        </p:attrNameLst>
                                      </p:cBhvr>
                                      <p:to>
                                        <p:strVal val="visible"/>
                                      </p:to>
                                    </p:set>
                                    <p:anim calcmode="lin" valueType="num">
                                      <p:cBhvr>
                                        <p:cTn id="41"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20">
                                            <p:txEl>
                                              <p:pRg st="3" end="3"/>
                                            </p:txEl>
                                          </p:spTgt>
                                        </p:tgtEl>
                                      </p:cBhvr>
                                    </p:animEffect>
                                  </p:childTnLst>
                                </p:cTn>
                              </p:par>
                              <p:par>
                                <p:cTn id="45" presetID="10" presetClass="exit" presetSubtype="0" fill="hold" nodeType="withEffect">
                                  <p:stCondLst>
                                    <p:cond delay="0"/>
                                  </p:stCondLst>
                                  <p:childTnLst>
                                    <p:animEffect transition="out" filter="fade">
                                      <p:cBhvr>
                                        <p:cTn id="46" dur="500"/>
                                        <p:tgtEl>
                                          <p:spTgt spid="20">
                                            <p:txEl>
                                              <p:pRg st="1" end="1"/>
                                            </p:txEl>
                                          </p:spTgt>
                                        </p:tgtEl>
                                      </p:cBhvr>
                                    </p:animEffect>
                                    <p:set>
                                      <p:cBhvr>
                                        <p:cTn id="47" dur="1" fill="hold">
                                          <p:stCondLst>
                                            <p:cond delay="499"/>
                                          </p:stCondLst>
                                        </p:cTn>
                                        <p:tgtEl>
                                          <p:spTgt spid="20">
                                            <p:txEl>
                                              <p:pRg st="1" end="1"/>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0">
                                            <p:txEl>
                                              <p:pRg st="2" end="2"/>
                                            </p:txEl>
                                          </p:spTgt>
                                        </p:tgtEl>
                                      </p:cBhvr>
                                    </p:animEffect>
                                    <p:set>
                                      <p:cBhvr>
                                        <p:cTn id="50" dur="1" fill="hold">
                                          <p:stCondLst>
                                            <p:cond delay="499"/>
                                          </p:stCondLst>
                                        </p:cTn>
                                        <p:tgtEl>
                                          <p:spTgt spid="20">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00" y="838200"/>
            <a:ext cx="8532000" cy="5715000"/>
          </a:xfrm>
        </p:spPr>
        <p:txBody>
          <a:bodyPr/>
          <a:lstStyle/>
          <a:p>
            <a:pPr>
              <a:spcBef>
                <a:spcPts val="0"/>
              </a:spcBef>
            </a:pPr>
            <a:r>
              <a:rPr lang="he-IL" spc="-50" dirty="0"/>
              <a:t>במקרים רבים היחס </a:t>
            </a:r>
            <a:r>
              <a:rPr lang="he-IL" spc="-50" dirty="0">
                <a:solidFill>
                  <a:srgbClr val="00FFFF"/>
                </a:solidFill>
              </a:rPr>
              <a:t>"</a:t>
            </a:r>
            <a:r>
              <a:rPr lang="he-IL" spc="-50" dirty="0"/>
              <a:t>יותר חזק</a:t>
            </a:r>
            <a:r>
              <a:rPr lang="he-IL" spc="-50" dirty="0">
                <a:solidFill>
                  <a:srgbClr val="00FFFF"/>
                </a:solidFill>
              </a:rPr>
              <a:t>"</a:t>
            </a:r>
            <a:r>
              <a:rPr lang="he-IL" spc="-50" dirty="0"/>
              <a:t> הוא </a:t>
            </a:r>
            <a:r>
              <a:rPr lang="he-IL" spc="-50" dirty="0">
                <a:solidFill>
                  <a:srgbClr val="00FFFF"/>
                </a:solidFill>
              </a:rPr>
              <a:t>עביר</a:t>
            </a:r>
            <a:r>
              <a:rPr lang="he-IL" spc="-50" dirty="0"/>
              <a:t>. </a:t>
            </a:r>
            <a:endParaRPr lang="he-IL" spc="-50" dirty="0" smtClean="0"/>
          </a:p>
          <a:p>
            <a:pPr>
              <a:spcBef>
                <a:spcPts val="0"/>
              </a:spcBef>
            </a:pPr>
            <a:r>
              <a:rPr lang="he-IL" spc="-50" dirty="0" smtClean="0"/>
              <a:t>למשל</a:t>
            </a:r>
            <a:r>
              <a:rPr lang="he-IL" spc="-50" dirty="0"/>
              <a:t>, אם אומרים </a:t>
            </a:r>
            <a:r>
              <a:rPr lang="he-IL" spc="-50" dirty="0" smtClean="0"/>
              <a:t>ש-</a:t>
            </a:r>
            <a:r>
              <a:rPr lang="he-IL" b="1" spc="-50" dirty="0" smtClean="0">
                <a:solidFill>
                  <a:schemeClr val="accent1">
                    <a:lumMod val="60000"/>
                    <a:lumOff val="40000"/>
                  </a:schemeClr>
                </a:solidFill>
              </a:rPr>
              <a:t>א</a:t>
            </a:r>
            <a:r>
              <a:rPr lang="he-IL" spc="-50" dirty="0" smtClean="0">
                <a:solidFill>
                  <a:schemeClr val="accent1">
                    <a:lumMod val="60000"/>
                    <a:lumOff val="40000"/>
                  </a:schemeClr>
                </a:solidFill>
              </a:rPr>
              <a:t>יתן </a:t>
            </a:r>
            <a:r>
              <a:rPr lang="he-IL" spc="-50" dirty="0"/>
              <a:t>יותר חזק </a:t>
            </a:r>
            <a:r>
              <a:rPr lang="he-IL" spc="-50" dirty="0" smtClean="0"/>
              <a:t>מ-</a:t>
            </a:r>
            <a:r>
              <a:rPr lang="he-IL" b="1" spc="-50" dirty="0" smtClean="0">
                <a:solidFill>
                  <a:schemeClr val="accent2">
                    <a:lumMod val="60000"/>
                    <a:lumOff val="40000"/>
                  </a:schemeClr>
                </a:solidFill>
              </a:rPr>
              <a:t>ב</a:t>
            </a:r>
            <a:r>
              <a:rPr lang="he-IL" spc="-50" dirty="0" smtClean="0">
                <a:solidFill>
                  <a:schemeClr val="accent2">
                    <a:lumMod val="60000"/>
                    <a:lumOff val="40000"/>
                  </a:schemeClr>
                </a:solidFill>
              </a:rPr>
              <a:t>ועז </a:t>
            </a:r>
            <a:r>
              <a:rPr lang="he-IL" spc="-50" dirty="0" smtClean="0"/>
              <a:t>(מכיוון ש-</a:t>
            </a:r>
            <a:r>
              <a:rPr lang="he-IL" spc="-50" dirty="0">
                <a:solidFill>
                  <a:schemeClr val="accent1">
                    <a:lumMod val="60000"/>
                    <a:lumOff val="40000"/>
                  </a:schemeClr>
                </a:solidFill>
              </a:rPr>
              <a:t>איתן </a:t>
            </a:r>
            <a:r>
              <a:rPr lang="he-IL" spc="-50" dirty="0" smtClean="0"/>
              <a:t>הצליח להרים </a:t>
            </a:r>
            <a:r>
              <a:rPr lang="he-IL" spc="-50" dirty="0"/>
              <a:t>משקל גדול </a:t>
            </a:r>
            <a:r>
              <a:rPr lang="he-IL" spc="-50" dirty="0" smtClean="0"/>
              <a:t>יותר מ-</a:t>
            </a:r>
            <a:r>
              <a:rPr lang="he-IL" b="1" spc="-50" dirty="0" smtClean="0">
                <a:solidFill>
                  <a:schemeClr val="accent2">
                    <a:lumMod val="60000"/>
                    <a:lumOff val="40000"/>
                  </a:schemeClr>
                </a:solidFill>
              </a:rPr>
              <a:t>ב</a:t>
            </a:r>
            <a:r>
              <a:rPr lang="he-IL" spc="-50" dirty="0" smtClean="0">
                <a:solidFill>
                  <a:schemeClr val="accent2">
                    <a:lumMod val="60000"/>
                    <a:lumOff val="40000"/>
                  </a:schemeClr>
                </a:solidFill>
              </a:rPr>
              <a:t>ועז</a:t>
            </a:r>
            <a:r>
              <a:rPr lang="he-IL" spc="-50" dirty="0" smtClean="0">
                <a:solidFill>
                  <a:srgbClr val="00FFFF"/>
                </a:solidFill>
              </a:rPr>
              <a:t>)</a:t>
            </a:r>
            <a:r>
              <a:rPr lang="he-IL" spc="-50" dirty="0" smtClean="0"/>
              <a:t>, ו-</a:t>
            </a:r>
            <a:r>
              <a:rPr lang="he-IL" b="1" spc="-50" dirty="0" smtClean="0">
                <a:solidFill>
                  <a:schemeClr val="accent2">
                    <a:lumMod val="60000"/>
                    <a:lumOff val="40000"/>
                  </a:schemeClr>
                </a:solidFill>
              </a:rPr>
              <a:t>ב</a:t>
            </a:r>
            <a:r>
              <a:rPr lang="he-IL" spc="-50" dirty="0" smtClean="0">
                <a:solidFill>
                  <a:schemeClr val="accent2">
                    <a:lumMod val="60000"/>
                    <a:lumOff val="40000"/>
                  </a:schemeClr>
                </a:solidFill>
              </a:rPr>
              <a:t>ועז </a:t>
            </a:r>
            <a:r>
              <a:rPr lang="he-IL" spc="-50" dirty="0" smtClean="0"/>
              <a:t>(מאותה סיבה) </a:t>
            </a:r>
            <a:r>
              <a:rPr lang="he-IL" spc="-50" dirty="0"/>
              <a:t>חזק יותר </a:t>
            </a:r>
            <a:r>
              <a:rPr lang="he-IL" spc="-50" dirty="0" smtClean="0"/>
              <a:t>מ-</a:t>
            </a:r>
            <a:r>
              <a:rPr lang="he-IL" b="1" spc="-50" dirty="0" smtClean="0">
                <a:solidFill>
                  <a:srgbClr val="FFC000"/>
                </a:solidFill>
              </a:rPr>
              <a:t>ג</a:t>
            </a:r>
            <a:r>
              <a:rPr lang="he-IL" spc="-50" dirty="0" smtClean="0">
                <a:solidFill>
                  <a:srgbClr val="FFC000"/>
                </a:solidFill>
              </a:rPr>
              <a:t>דעון</a:t>
            </a:r>
            <a:r>
              <a:rPr lang="he-IL" spc="-50" dirty="0" smtClean="0"/>
              <a:t>, </a:t>
            </a:r>
            <a:r>
              <a:rPr lang="he-IL" spc="-50" dirty="0"/>
              <a:t>אז ברור </a:t>
            </a:r>
            <a:r>
              <a:rPr lang="he-IL" spc="-50" dirty="0" smtClean="0"/>
              <a:t>ש-</a:t>
            </a:r>
            <a:r>
              <a:rPr lang="he-IL" b="1" spc="-50" dirty="0" smtClean="0">
                <a:solidFill>
                  <a:schemeClr val="accent1">
                    <a:lumMod val="60000"/>
                    <a:lumOff val="40000"/>
                  </a:schemeClr>
                </a:solidFill>
              </a:rPr>
              <a:t>א</a:t>
            </a:r>
            <a:r>
              <a:rPr lang="he-IL" spc="-50" dirty="0" smtClean="0">
                <a:solidFill>
                  <a:schemeClr val="accent1">
                    <a:lumMod val="60000"/>
                    <a:lumOff val="40000"/>
                  </a:schemeClr>
                </a:solidFill>
              </a:rPr>
              <a:t>יתן </a:t>
            </a:r>
            <a:r>
              <a:rPr lang="he-IL" spc="-50" dirty="0" smtClean="0"/>
              <a:t>יותר חזק מ-</a:t>
            </a:r>
            <a:r>
              <a:rPr lang="he-IL" b="1" spc="-50" dirty="0" smtClean="0">
                <a:solidFill>
                  <a:srgbClr val="FFC000"/>
                </a:solidFill>
              </a:rPr>
              <a:t>ג</a:t>
            </a:r>
            <a:r>
              <a:rPr lang="he-IL" spc="-50" dirty="0" smtClean="0">
                <a:solidFill>
                  <a:srgbClr val="FFC000"/>
                </a:solidFill>
              </a:rPr>
              <a:t>דעון</a:t>
            </a:r>
            <a:r>
              <a:rPr lang="he-IL" spc="-50" dirty="0" smtClean="0"/>
              <a:t> ואין </a:t>
            </a:r>
            <a:r>
              <a:rPr lang="he-IL" spc="-50" dirty="0"/>
              <a:t>צורך לבדוק </a:t>
            </a:r>
            <a:r>
              <a:rPr lang="he-IL" spc="-50" dirty="0" smtClean="0"/>
              <a:t>ש</a:t>
            </a:r>
            <a:r>
              <a:rPr lang="he-IL" spc="-50" dirty="0" smtClean="0">
                <a:solidFill>
                  <a:schemeClr val="accent1">
                    <a:lumMod val="60000"/>
                    <a:lumOff val="40000"/>
                  </a:schemeClr>
                </a:solidFill>
              </a:rPr>
              <a:t>איתן</a:t>
            </a:r>
            <a:r>
              <a:rPr lang="he-IL" spc="-50" dirty="0" smtClean="0">
                <a:solidFill>
                  <a:srgbClr val="00FFFF"/>
                </a:solidFill>
              </a:rPr>
              <a:t> </a:t>
            </a:r>
            <a:r>
              <a:rPr lang="he-IL" spc="-50" dirty="0"/>
              <a:t>הרים משקל גדול </a:t>
            </a:r>
            <a:r>
              <a:rPr lang="he-IL" spc="-50" dirty="0" smtClean="0"/>
              <a:t>יותר מ</a:t>
            </a:r>
            <a:r>
              <a:rPr lang="he-IL" spc="-50" dirty="0" smtClean="0">
                <a:solidFill>
                  <a:srgbClr val="FFC000"/>
                </a:solidFill>
              </a:rPr>
              <a:t>גדעון</a:t>
            </a:r>
            <a:r>
              <a:rPr lang="he-IL" spc="-50" dirty="0" smtClean="0"/>
              <a:t>.</a:t>
            </a:r>
          </a:p>
          <a:p>
            <a:pPr>
              <a:spcBef>
                <a:spcPts val="0"/>
              </a:spcBef>
            </a:pPr>
            <a:r>
              <a:rPr lang="he-IL" dirty="0" smtClean="0"/>
              <a:t>אבל אם מגדירים את היחס </a:t>
            </a:r>
            <a:r>
              <a:rPr lang="he-IL" dirty="0" smtClean="0">
                <a:solidFill>
                  <a:srgbClr val="00FFFF"/>
                </a:solidFill>
              </a:rPr>
              <a:t>"</a:t>
            </a:r>
            <a:r>
              <a:rPr lang="he-IL" dirty="0" smtClean="0"/>
              <a:t>יותר חזק</a:t>
            </a:r>
            <a:r>
              <a:rPr lang="he-IL" dirty="0" smtClean="0">
                <a:solidFill>
                  <a:srgbClr val="00FFFF"/>
                </a:solidFill>
              </a:rPr>
              <a:t>"</a:t>
            </a:r>
            <a:r>
              <a:rPr lang="he-IL" dirty="0" smtClean="0"/>
              <a:t> למשל, לפי </a:t>
            </a:r>
            <a:r>
              <a:rPr lang="he-IL" dirty="0" smtClean="0">
                <a:solidFill>
                  <a:srgbClr val="00FFFF"/>
                </a:solidFill>
              </a:rPr>
              <a:t>הסיכוי </a:t>
            </a:r>
            <a:r>
              <a:rPr lang="he-IL" dirty="0" smtClean="0"/>
              <a:t>לנצח במשחק, כפי שהוא מוגדר בין קוביות-המשחק של אפרון, יחס כזה עלול </a:t>
            </a:r>
            <a:r>
              <a:rPr lang="he-IL" dirty="0" smtClean="0">
                <a:solidFill>
                  <a:srgbClr val="00FFFF"/>
                </a:solidFill>
              </a:rPr>
              <a:t>שלא </a:t>
            </a:r>
            <a:r>
              <a:rPr lang="he-IL" dirty="0" smtClean="0"/>
              <a:t>להיות </a:t>
            </a:r>
            <a:r>
              <a:rPr lang="he-IL" dirty="0" smtClean="0">
                <a:solidFill>
                  <a:srgbClr val="00FFFF"/>
                </a:solidFill>
              </a:rPr>
              <a:t>עביר</a:t>
            </a:r>
            <a:r>
              <a:rPr lang="he-IL" dirty="0" smtClean="0"/>
              <a:t>.</a:t>
            </a:r>
          </a:p>
          <a:p>
            <a:pPr>
              <a:spcBef>
                <a:spcPts val="0"/>
              </a:spcBef>
            </a:pPr>
            <a:r>
              <a:rPr lang="he-IL" dirty="0" smtClean="0"/>
              <a:t>כ</a:t>
            </a:r>
            <a:r>
              <a:rPr lang="he-IL" spc="-50" dirty="0" smtClean="0"/>
              <a:t>ך קיבלנו, על ידי השוואה בין כל שתים מהקוביות של אפרון, שלא קיימת </a:t>
            </a:r>
            <a:r>
              <a:rPr lang="he-IL" spc="-50" dirty="0">
                <a:solidFill>
                  <a:srgbClr val="00FFFF"/>
                </a:solidFill>
              </a:rPr>
              <a:t>הע</a:t>
            </a:r>
            <a:r>
              <a:rPr lang="he-IL" spc="-50" dirty="0" smtClean="0">
                <a:solidFill>
                  <a:srgbClr val="00FFFF"/>
                </a:solidFill>
              </a:rPr>
              <a:t>ברה </a:t>
            </a:r>
            <a:r>
              <a:rPr lang="he-IL" spc="-50" dirty="0" smtClean="0"/>
              <a:t>של היחס "מנצחת",</a:t>
            </a:r>
            <a:r>
              <a:rPr lang="he-IL" spc="-50" dirty="0" smtClean="0">
                <a:solidFill>
                  <a:srgbClr val="00FFFF"/>
                </a:solidFill>
              </a:rPr>
              <a:t> </a:t>
            </a:r>
            <a:r>
              <a:rPr lang="he-IL" spc="-50" dirty="0" smtClean="0"/>
              <a:t>אלא </a:t>
            </a:r>
            <a:r>
              <a:rPr lang="he-IL" spc="-50" dirty="0" smtClean="0">
                <a:solidFill>
                  <a:srgbClr val="00FFFF"/>
                </a:solidFill>
              </a:rPr>
              <a:t>מעגליו</a:t>
            </a:r>
            <a:r>
              <a:rPr lang="he-IL" spc="-50" dirty="0" smtClean="0">
                <a:solidFill>
                  <a:srgbClr val="00FFFF"/>
                </a:solidFill>
                <a:latin typeface="Arial"/>
                <a:cs typeface="Arial"/>
              </a:rPr>
              <a:t>ּ</a:t>
            </a:r>
            <a:r>
              <a:rPr lang="he-IL" spc="-50" dirty="0" smtClean="0">
                <a:solidFill>
                  <a:srgbClr val="00FFFF"/>
                </a:solidFill>
              </a:rPr>
              <a:t>ת.</a:t>
            </a:r>
          </a:p>
          <a:p>
            <a:pPr>
              <a:spcBef>
                <a:spcPts val="0"/>
              </a:spcBef>
            </a:pPr>
            <a:r>
              <a:rPr lang="he-IL" dirty="0" smtClean="0">
                <a:solidFill>
                  <a:srgbClr val="00FFFF"/>
                </a:solidFill>
              </a:rPr>
              <a:t>הכל תלוי באופן ההגדרה של היחס.</a:t>
            </a:r>
            <a:endParaRPr lang="he-IL" dirty="0" smtClean="0"/>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12" name="Title 1"/>
          <p:cNvSpPr txBox="1">
            <a:spLocks/>
          </p:cNvSpPr>
          <p:nvPr/>
        </p:nvSpPr>
        <p:spPr bwMode="auto">
          <a:xfrm>
            <a:off x="228600" y="2286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baseline="0">
                <a:solidFill>
                  <a:schemeClr val="tx2"/>
                </a:solidFill>
                <a:latin typeface="Arial" pitchFamily="34" charset="0"/>
                <a:ea typeface="+mj-ea"/>
                <a:cs typeface="+mn-cs"/>
              </a:defRPr>
            </a:lvl1pPr>
            <a:lvl2pPr algn="l" rtl="1" eaLnBrk="1" fontAlgn="base" hangingPunct="1">
              <a:spcBef>
                <a:spcPct val="0"/>
              </a:spcBef>
              <a:spcAft>
                <a:spcPct val="0"/>
              </a:spcAft>
              <a:defRPr sz="3600">
                <a:solidFill>
                  <a:schemeClr val="tx2"/>
                </a:solidFill>
                <a:latin typeface="Tahoma" pitchFamily="34" charset="0"/>
                <a:cs typeface="Arial" pitchFamily="34" charset="0"/>
              </a:defRPr>
            </a:lvl2pPr>
            <a:lvl3pPr algn="l" rtl="1" eaLnBrk="1" fontAlgn="base" hangingPunct="1">
              <a:spcBef>
                <a:spcPct val="0"/>
              </a:spcBef>
              <a:spcAft>
                <a:spcPct val="0"/>
              </a:spcAft>
              <a:defRPr sz="3600">
                <a:solidFill>
                  <a:schemeClr val="tx2"/>
                </a:solidFill>
                <a:latin typeface="Tahoma" pitchFamily="34" charset="0"/>
                <a:cs typeface="Arial" pitchFamily="34" charset="0"/>
              </a:defRPr>
            </a:lvl3pPr>
            <a:lvl4pPr algn="l" rtl="1" eaLnBrk="1" fontAlgn="base" hangingPunct="1">
              <a:spcBef>
                <a:spcPct val="0"/>
              </a:spcBef>
              <a:spcAft>
                <a:spcPct val="0"/>
              </a:spcAft>
              <a:defRPr sz="3600">
                <a:solidFill>
                  <a:schemeClr val="tx2"/>
                </a:solidFill>
                <a:latin typeface="Tahoma" pitchFamily="34" charset="0"/>
                <a:cs typeface="Arial" pitchFamily="34" charset="0"/>
              </a:defRPr>
            </a:lvl4pPr>
            <a:lvl5pPr algn="l" rtl="1" eaLnBrk="1" fontAlgn="base" hangingPunct="1">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a:lstStyle>
          <a:p>
            <a:pPr rtl="1"/>
            <a:r>
              <a:rPr lang="he-IL" dirty="0" smtClean="0">
                <a:solidFill>
                  <a:srgbClr val="00FFFF"/>
                </a:solidFill>
              </a:rPr>
              <a:t>נסכם: מעגליו</a:t>
            </a:r>
            <a:r>
              <a:rPr lang="he-IL" dirty="0" smtClean="0">
                <a:solidFill>
                  <a:srgbClr val="00FFFF"/>
                </a:solidFill>
                <a:latin typeface="Arial"/>
                <a:cs typeface="Arial"/>
              </a:rPr>
              <a:t>ּ</a:t>
            </a:r>
            <a:r>
              <a:rPr lang="he-IL" dirty="0" smtClean="0">
                <a:solidFill>
                  <a:srgbClr val="00FFFF"/>
                </a:solidFill>
              </a:rPr>
              <a:t>ת </a:t>
            </a:r>
            <a:r>
              <a:rPr lang="he-IL" kern="0" dirty="0" smtClean="0">
                <a:solidFill>
                  <a:srgbClr val="00FFFF"/>
                </a:solidFill>
              </a:rPr>
              <a:t>לעומת העברה</a:t>
            </a:r>
            <a:endParaRPr lang="en-US" kern="0" dirty="0">
              <a:solidFill>
                <a:srgbClr val="00FFFF"/>
              </a:solidFill>
            </a:endParaRPr>
          </a:p>
        </p:txBody>
      </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27</a:t>
            </a:fld>
            <a:endParaRPr lang="en-US"/>
          </a:p>
        </p:txBody>
      </p:sp>
    </p:spTree>
    <p:extLst>
      <p:ext uri="{BB962C8B-B14F-4D97-AF65-F5344CB8AC3E}">
        <p14:creationId xmlns:p14="http://schemas.microsoft.com/office/powerpoint/2010/main" val="124072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385420"/>
          </a:xfrm>
        </p:spPr>
        <p:txBody>
          <a:bodyPr/>
          <a:lstStyle/>
          <a:p>
            <a:pPr marL="279400" indent="-279400">
              <a:spcBef>
                <a:spcPts val="0"/>
              </a:spcBef>
            </a:pPr>
            <a:r>
              <a:rPr lang="he-IL" dirty="0" smtClean="0">
                <a:solidFill>
                  <a:srgbClr val="FFC000"/>
                </a:solidFill>
              </a:rPr>
              <a:t>מתמטיקאים</a:t>
            </a:r>
            <a:r>
              <a:rPr lang="he-IL" dirty="0"/>
              <a:t> </a:t>
            </a:r>
            <a:r>
              <a:rPr lang="he-IL" dirty="0" smtClean="0">
                <a:solidFill>
                  <a:srgbClr val="00FFFF"/>
                </a:solidFill>
              </a:rPr>
              <a:t>הוכיחו </a:t>
            </a:r>
            <a:r>
              <a:rPr lang="he-IL" dirty="0" smtClean="0"/>
              <a:t>כי יש מערכות דומות שבהן</a:t>
            </a:r>
          </a:p>
          <a:p>
            <a:pPr marL="111125" indent="0">
              <a:spcBef>
                <a:spcPts val="0"/>
              </a:spcBef>
              <a:buNone/>
            </a:pPr>
            <a:r>
              <a:rPr lang="he-IL" dirty="0" smtClean="0"/>
              <a:t>  הקוביות חזקות זו מזו </a:t>
            </a:r>
            <a:r>
              <a:rPr lang="he-IL" dirty="0" smtClean="0">
                <a:solidFill>
                  <a:srgbClr val="00FFFF"/>
                </a:solidFill>
              </a:rPr>
              <a:t>יותר</a:t>
            </a:r>
            <a:r>
              <a:rPr lang="he-IL" dirty="0" smtClean="0"/>
              <a:t> מפי שניים, אבל </a:t>
            </a:r>
            <a:r>
              <a:rPr lang="he-IL" dirty="0" smtClean="0">
                <a:solidFill>
                  <a:srgbClr val="00FFFF"/>
                </a:solidFill>
              </a:rPr>
              <a:t>לא</a:t>
            </a:r>
            <a:r>
              <a:rPr lang="en-US" dirty="0" smtClean="0"/>
              <a:t/>
            </a:r>
            <a:br>
              <a:rPr lang="en-US" dirty="0" smtClean="0"/>
            </a:br>
            <a:r>
              <a:rPr lang="he-IL" dirty="0" smtClean="0"/>
              <a:t>  </a:t>
            </a:r>
            <a:r>
              <a:rPr lang="he-IL" spc="-50" dirty="0" smtClean="0">
                <a:solidFill>
                  <a:srgbClr val="00FFFF"/>
                </a:solidFill>
              </a:rPr>
              <a:t>קיימות</a:t>
            </a:r>
            <a:r>
              <a:rPr lang="he-IL" spc="-50" dirty="0" smtClean="0"/>
              <a:t> מערכות שבהן היחס מגיע </a:t>
            </a:r>
            <a:r>
              <a:rPr lang="he-IL" spc="-50" dirty="0"/>
              <a:t>ל-פי </a:t>
            </a:r>
            <a:r>
              <a:rPr lang="he-IL" spc="-50" dirty="0" smtClean="0"/>
              <a:t>3 או </a:t>
            </a:r>
            <a:r>
              <a:rPr lang="he-IL" spc="-50" dirty="0"/>
              <a:t>יותר. </a:t>
            </a:r>
            <a:endParaRPr lang="he-IL" spc="-50" dirty="0" smtClean="0"/>
          </a:p>
          <a:p>
            <a:pPr marL="271463" indent="-271463"/>
            <a:r>
              <a:rPr lang="he-IL" spc="-50" dirty="0" smtClean="0">
                <a:solidFill>
                  <a:srgbClr val="FFC000"/>
                </a:solidFill>
              </a:rPr>
              <a:t>שוחרי חידות </a:t>
            </a:r>
            <a:r>
              <a:rPr lang="he-IL" spc="-50" dirty="0" smtClean="0"/>
              <a:t>פיתחו אוספים רבים של </a:t>
            </a:r>
            <a:r>
              <a:rPr lang="he-IL" spc="-50" dirty="0" smtClean="0">
                <a:solidFill>
                  <a:srgbClr val="00FFFF"/>
                </a:solidFill>
              </a:rPr>
              <a:t>קוביות משחק </a:t>
            </a:r>
            <a:r>
              <a:rPr lang="he-IL" spc="-50" dirty="0" smtClean="0"/>
              <a:t>עם תכונת </a:t>
            </a:r>
            <a:r>
              <a:rPr lang="he-IL" spc="-90" dirty="0" smtClean="0"/>
              <a:t>המעגליות, וביניהם גם כאלה שבהם ה'קוביות' הן </a:t>
            </a:r>
            <a:r>
              <a:rPr lang="he-IL" spc="-90" dirty="0" smtClean="0">
                <a:solidFill>
                  <a:srgbClr val="00FFFF"/>
                </a:solidFill>
              </a:rPr>
              <a:t>גופים משוכללים </a:t>
            </a:r>
            <a:r>
              <a:rPr lang="he-IL" spc="-90" dirty="0" smtClean="0"/>
              <a:t>שונים מהקובייה (ארבעון, </a:t>
            </a:r>
            <a:r>
              <a:rPr lang="he-IL" spc="-90" dirty="0" err="1" smtClean="0"/>
              <a:t>ת</a:t>
            </a:r>
            <a:r>
              <a:rPr lang="he-IL" spc="-90" dirty="0" err="1" smtClean="0">
                <a:latin typeface="Arial"/>
                <a:cs typeface="Arial"/>
              </a:rPr>
              <a:t>ְ</a:t>
            </a:r>
            <a:r>
              <a:rPr lang="he-IL" spc="-90" dirty="0" err="1" smtClean="0"/>
              <a:t>ר</a:t>
            </a:r>
            <a:r>
              <a:rPr lang="he-IL" spc="-90" dirty="0" err="1" smtClean="0">
                <a:latin typeface="Arial"/>
                <a:cs typeface="Arial"/>
              </a:rPr>
              <a:t>ֵ</a:t>
            </a:r>
            <a:r>
              <a:rPr lang="he-IL" spc="-90" dirty="0" err="1" smtClean="0"/>
              <a:t>יס</a:t>
            </a:r>
            <a:r>
              <a:rPr lang="he-IL" spc="-90" dirty="0" err="1" smtClean="0">
                <a:latin typeface="Arial"/>
                <a:cs typeface="Arial"/>
              </a:rPr>
              <a:t>ָ</a:t>
            </a:r>
            <a:r>
              <a:rPr lang="he-IL" spc="-90" dirty="0" err="1" smtClean="0"/>
              <a:t>רו</a:t>
            </a:r>
            <a:r>
              <a:rPr lang="he-IL" spc="-90" dirty="0" err="1" smtClean="0">
                <a:latin typeface="Arial"/>
                <a:cs typeface="Arial"/>
              </a:rPr>
              <a:t>ֹ</a:t>
            </a:r>
            <a:r>
              <a:rPr lang="he-IL" spc="-90" dirty="0" err="1" smtClean="0"/>
              <a:t>ן</a:t>
            </a:r>
            <a:r>
              <a:rPr lang="he-IL" spc="-90" dirty="0" smtClean="0"/>
              <a:t>, ת</a:t>
            </a:r>
            <a:r>
              <a:rPr lang="he-IL" spc="-90" dirty="0" smtClean="0">
                <a:latin typeface="Arial"/>
                <a:cs typeface="Arial"/>
              </a:rPr>
              <a:t>ְּ</a:t>
            </a:r>
            <a:r>
              <a:rPr lang="he-IL" spc="-90" dirty="0" smtClean="0"/>
              <a:t>מ</a:t>
            </a:r>
            <a:r>
              <a:rPr lang="he-IL" spc="-90" dirty="0" smtClean="0">
                <a:latin typeface="Arial"/>
                <a:cs typeface="Arial"/>
              </a:rPr>
              <a:t>ָ</a:t>
            </a:r>
            <a:r>
              <a:rPr lang="he-IL" spc="-90" dirty="0" smtClean="0"/>
              <a:t>נו</a:t>
            </a:r>
            <a:r>
              <a:rPr lang="he-IL" spc="-90" dirty="0" smtClean="0">
                <a:latin typeface="Arial"/>
                <a:cs typeface="Arial"/>
              </a:rPr>
              <a:t>ֹ</a:t>
            </a:r>
            <a:r>
              <a:rPr lang="he-IL" spc="-90" dirty="0" smtClean="0"/>
              <a:t>ן או עשרימון).</a:t>
            </a:r>
          </a:p>
          <a:p>
            <a:pPr marL="271463" indent="-271463"/>
            <a:r>
              <a:rPr lang="he-IL" dirty="0" smtClean="0">
                <a:solidFill>
                  <a:srgbClr val="FFC000"/>
                </a:solidFill>
              </a:rPr>
              <a:t>מדענים</a:t>
            </a:r>
            <a:r>
              <a:rPr lang="he-IL" dirty="0" smtClean="0"/>
              <a:t> בתחום הכלכלה, הפסיכולוגיה ועוד, שנעשו מודעים לתופעת ה</a:t>
            </a:r>
            <a:r>
              <a:rPr lang="he-IL" dirty="0" smtClean="0">
                <a:solidFill>
                  <a:srgbClr val="00FFFF"/>
                </a:solidFill>
              </a:rPr>
              <a:t>מעגליו</a:t>
            </a:r>
            <a:r>
              <a:rPr lang="he-IL" dirty="0" smtClean="0">
                <a:solidFill>
                  <a:srgbClr val="00FFFF"/>
                </a:solidFill>
                <a:latin typeface="Arial"/>
                <a:cs typeface="Arial"/>
              </a:rPr>
              <a:t>ּ</a:t>
            </a:r>
            <a:r>
              <a:rPr lang="he-IL" dirty="0" smtClean="0">
                <a:solidFill>
                  <a:srgbClr val="00FFFF"/>
                </a:solidFill>
              </a:rPr>
              <a:t>ת</a:t>
            </a:r>
            <a:r>
              <a:rPr lang="he-IL" dirty="0" smtClean="0"/>
              <a:t> נוהגים זהירות-יתר בניתוח </a:t>
            </a:r>
            <a:r>
              <a:rPr lang="he-IL" dirty="0"/>
              <a:t>נתונים </a:t>
            </a:r>
            <a:r>
              <a:rPr lang="he-IL" dirty="0" smtClean="0"/>
              <a:t>ובהסקת מסקנות חפוזות על </a:t>
            </a:r>
            <a:r>
              <a:rPr lang="he-IL" dirty="0" err="1" smtClean="0">
                <a:solidFill>
                  <a:schemeClr val="accent2">
                    <a:lumMod val="40000"/>
                    <a:lumOff val="60000"/>
                  </a:schemeClr>
                </a:solidFill>
              </a:rPr>
              <a:t>עב</a:t>
            </a:r>
            <a:r>
              <a:rPr lang="he-IL" dirty="0" err="1" smtClean="0">
                <a:solidFill>
                  <a:schemeClr val="accent2">
                    <a:lumMod val="40000"/>
                    <a:lumOff val="60000"/>
                  </a:schemeClr>
                </a:solidFill>
                <a:latin typeface="Arial"/>
                <a:cs typeface="Arial"/>
              </a:rPr>
              <a:t>ׅ</a:t>
            </a:r>
            <a:r>
              <a:rPr lang="he-IL" dirty="0" err="1" smtClean="0">
                <a:solidFill>
                  <a:schemeClr val="accent2">
                    <a:lumMod val="40000"/>
                    <a:lumOff val="60000"/>
                  </a:schemeClr>
                </a:solidFill>
              </a:rPr>
              <a:t>ירו</a:t>
            </a:r>
            <a:r>
              <a:rPr lang="he-IL" dirty="0" err="1" smtClean="0">
                <a:solidFill>
                  <a:schemeClr val="accent2">
                    <a:lumMod val="40000"/>
                    <a:lumOff val="60000"/>
                  </a:schemeClr>
                </a:solidFill>
                <a:latin typeface="Arial"/>
                <a:cs typeface="Arial"/>
              </a:rPr>
              <a:t>ּ</a:t>
            </a:r>
            <a:r>
              <a:rPr lang="he-IL" dirty="0" err="1" smtClean="0">
                <a:solidFill>
                  <a:schemeClr val="accent2">
                    <a:lumMod val="40000"/>
                    <a:lumOff val="60000"/>
                  </a:schemeClr>
                </a:solidFill>
              </a:rPr>
              <a:t>ת</a:t>
            </a:r>
            <a:r>
              <a:rPr lang="he-IL" dirty="0" smtClean="0">
                <a:solidFill>
                  <a:schemeClr val="accent2">
                    <a:lumMod val="40000"/>
                    <a:lumOff val="60000"/>
                  </a:schemeClr>
                </a:solidFill>
              </a:rPr>
              <a:t> (טרנזיטיביות)</a:t>
            </a:r>
            <a:r>
              <a:rPr lang="he-IL" dirty="0" smtClean="0"/>
              <a:t>. </a:t>
            </a:r>
          </a:p>
          <a:p>
            <a:pPr marL="271463" indent="-271463">
              <a:spcBef>
                <a:spcPts val="0"/>
              </a:spcBef>
            </a:pPr>
            <a:r>
              <a:rPr lang="he-IL" spc="-100" dirty="0" smtClean="0"/>
              <a:t>גם לנו כדאי לזכור </a:t>
            </a:r>
            <a:r>
              <a:rPr lang="he-IL" spc="-100" dirty="0"/>
              <a:t>ש</a:t>
            </a:r>
            <a:r>
              <a:rPr lang="he-IL" spc="-100" dirty="0" smtClean="0">
                <a:solidFill>
                  <a:schemeClr val="accent2">
                    <a:lumMod val="40000"/>
                    <a:lumOff val="60000"/>
                  </a:schemeClr>
                </a:solidFill>
              </a:rPr>
              <a:t>כלל ההעברה</a:t>
            </a:r>
            <a:r>
              <a:rPr lang="he-IL" spc="-100" dirty="0" smtClean="0"/>
              <a:t> אמנם חל על כל יחס-סדר מעצם הגדרתו, אך קיימת אפשרות</a:t>
            </a:r>
            <a:r>
              <a:rPr lang="he-IL" b="1" spc="-100" dirty="0" smtClean="0"/>
              <a:t> </a:t>
            </a:r>
            <a:r>
              <a:rPr lang="he-IL" spc="-100" dirty="0" smtClean="0"/>
              <a:t>שיחס </a:t>
            </a:r>
            <a:r>
              <a:rPr lang="he-IL" spc="-100" dirty="0" smtClean="0">
                <a:solidFill>
                  <a:srgbClr val="00FFFF"/>
                </a:solidFill>
              </a:rPr>
              <a:t>לא</a:t>
            </a:r>
            <a:r>
              <a:rPr lang="he-IL" spc="-100" dirty="0" smtClean="0"/>
              <a:t> יהיה </a:t>
            </a:r>
            <a:r>
              <a:rPr lang="he-IL" spc="-100" dirty="0" smtClean="0">
                <a:solidFill>
                  <a:schemeClr val="accent6">
                    <a:lumMod val="40000"/>
                    <a:lumOff val="60000"/>
                  </a:schemeClr>
                </a:solidFill>
              </a:rPr>
              <a:t>עביר</a:t>
            </a:r>
            <a:r>
              <a:rPr lang="he-IL" spc="-100" dirty="0" smtClean="0"/>
              <a:t>, </a:t>
            </a:r>
            <a:r>
              <a:rPr lang="he-IL" spc="-100" dirty="0"/>
              <a:t>ואולי </a:t>
            </a:r>
            <a:r>
              <a:rPr lang="he-IL" spc="-100" dirty="0" smtClean="0"/>
              <a:t>אף יהיה </a:t>
            </a:r>
            <a:r>
              <a:rPr lang="he-IL" spc="-100" dirty="0" smtClean="0">
                <a:solidFill>
                  <a:schemeClr val="accent2">
                    <a:lumMod val="40000"/>
                    <a:lumOff val="60000"/>
                  </a:schemeClr>
                </a:solidFill>
              </a:rPr>
              <a:t>מעגלי</a:t>
            </a:r>
            <a:r>
              <a:rPr lang="he-IL" spc="-100" dirty="0" smtClean="0"/>
              <a:t>, </a:t>
            </a:r>
            <a:r>
              <a:rPr lang="he-IL" spc="-100" dirty="0"/>
              <a:t>במיוחד במקרים שבהם הוא מוגדר ע"י </a:t>
            </a:r>
            <a:r>
              <a:rPr lang="he-IL" spc="-100" dirty="0" smtClean="0">
                <a:solidFill>
                  <a:srgbClr val="00FFFF"/>
                </a:solidFill>
              </a:rPr>
              <a:t>סיכויים.</a:t>
            </a:r>
            <a:r>
              <a:rPr lang="he-IL" spc="-100" dirty="0" smtClean="0"/>
              <a:t> </a:t>
            </a: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9" name="Title 1"/>
          <p:cNvSpPr>
            <a:spLocks noGrp="1"/>
          </p:cNvSpPr>
          <p:nvPr>
            <p:ph type="title"/>
          </p:nvPr>
        </p:nvSpPr>
        <p:spPr>
          <a:xfrm>
            <a:off x="2133600" y="304800"/>
            <a:ext cx="6362700" cy="838200"/>
          </a:xfrm>
        </p:spPr>
        <p:txBody>
          <a:bodyPr/>
          <a:lstStyle/>
          <a:p>
            <a:pPr rtl="1"/>
            <a:r>
              <a:rPr lang="he-IL" dirty="0" smtClean="0">
                <a:solidFill>
                  <a:srgbClr val="00FFFF"/>
                </a:solidFill>
              </a:rPr>
              <a:t>ומה בעקבות גילויו של אפרון?</a:t>
            </a:r>
            <a:endParaRPr lang="en-US" spc="-150" dirty="0">
              <a:solidFill>
                <a:srgbClr val="00FFFF"/>
              </a:solidFill>
            </a:endParaRP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5300"/>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תוצאת תמונה עבור ‪tetrahedral dice‬‏"/>
          <p:cNvPicPr>
            <a:picLocks noChangeAspect="1" noChangeArrowheads="1"/>
          </p:cNvPicPr>
          <p:nvPr/>
        </p:nvPicPr>
        <p:blipFill rotWithShape="1">
          <a:blip r:embed="rId4">
            <a:extLst>
              <a:ext uri="{28A0092B-C50C-407E-A947-70E740481C1C}">
                <a14:useLocalDpi xmlns:a14="http://schemas.microsoft.com/office/drawing/2010/main" val="0"/>
              </a:ext>
            </a:extLst>
          </a:blip>
          <a:srcRect l="10879" r="12252"/>
          <a:stretch/>
        </p:blipFill>
        <p:spPr bwMode="auto">
          <a:xfrm>
            <a:off x="219972" y="514349"/>
            <a:ext cx="18963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rtl="1"/>
            <a:r>
              <a:rPr lang="he-IL" dirty="0" smtClean="0"/>
              <a:t>הבזק חדשות: קוביות אפרון © כל הזכויות שמורות</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28</a:t>
            </a:fld>
            <a:endParaRPr lang="en-US"/>
          </a:p>
        </p:txBody>
      </p:sp>
    </p:spTree>
    <p:extLst>
      <p:ext uri="{BB962C8B-B14F-4D97-AF65-F5344CB8AC3E}">
        <p14:creationId xmlns:p14="http://schemas.microsoft.com/office/powerpoint/2010/main" val="232317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par>
                                <p:cTn id="16" presetID="9" presetClass="emph" presetSubtype="0" nodeType="withEffect">
                                  <p:stCondLst>
                                    <p:cond delay="0"/>
                                  </p:stCondLst>
                                  <p:childTnLst>
                                    <p:set>
                                      <p:cBhvr rctx="PPT">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09600"/>
            <a:ext cx="7999040" cy="4648200"/>
          </a:xfrm>
        </p:spPr>
        <p:txBody>
          <a:bodyPr/>
          <a:lstStyle/>
          <a:p>
            <a:pPr marL="0" indent="0" algn="ctr">
              <a:buNone/>
            </a:pPr>
            <a:r>
              <a:rPr lang="he-IL" dirty="0" smtClean="0">
                <a:solidFill>
                  <a:schemeClr val="accent6">
                    <a:lumMod val="60000"/>
                    <a:lumOff val="40000"/>
                  </a:schemeClr>
                </a:solidFill>
              </a:rPr>
              <a:t>זהו </a:t>
            </a:r>
            <a:r>
              <a:rPr lang="he-IL" dirty="0" smtClean="0"/>
              <a:t>סוף</a:t>
            </a:r>
            <a:r>
              <a:rPr lang="he-IL" dirty="0" smtClean="0">
                <a:solidFill>
                  <a:schemeClr val="accent6">
                    <a:lumMod val="60000"/>
                    <a:lumOff val="40000"/>
                  </a:schemeClr>
                </a:solidFill>
              </a:rPr>
              <a:t> ההבזק</a:t>
            </a:r>
            <a:r>
              <a:rPr lang="he-IL" dirty="0">
                <a:solidFill>
                  <a:schemeClr val="accent6">
                    <a:lumMod val="60000"/>
                    <a:lumOff val="40000"/>
                  </a:schemeClr>
                </a:solidFill>
              </a:rPr>
              <a:t/>
            </a:r>
            <a:br>
              <a:rPr lang="he-IL" dirty="0">
                <a:solidFill>
                  <a:schemeClr val="accent6">
                    <a:lumMod val="60000"/>
                    <a:lumOff val="40000"/>
                  </a:schemeClr>
                </a:solidFill>
              </a:rPr>
            </a:br>
            <a:r>
              <a:rPr lang="he-IL" dirty="0">
                <a:solidFill>
                  <a:schemeClr val="accent6">
                    <a:lumMod val="60000"/>
                    <a:lumOff val="40000"/>
                  </a:schemeClr>
                </a:solidFill>
              </a:rPr>
              <a:t>אך </a:t>
            </a:r>
            <a:r>
              <a:rPr lang="he-IL" dirty="0">
                <a:solidFill>
                  <a:schemeClr val="tx2"/>
                </a:solidFill>
              </a:rPr>
              <a:t>לא סוף </a:t>
            </a:r>
            <a:r>
              <a:rPr lang="he-IL" dirty="0">
                <a:solidFill>
                  <a:schemeClr val="accent6">
                    <a:lumMod val="60000"/>
                    <a:lumOff val="40000"/>
                  </a:schemeClr>
                </a:solidFill>
              </a:rPr>
              <a:t>העשייה המתמטית</a:t>
            </a:r>
            <a:br>
              <a:rPr lang="he-IL" dirty="0">
                <a:solidFill>
                  <a:schemeClr val="accent6">
                    <a:lumMod val="60000"/>
                    <a:lumOff val="40000"/>
                  </a:schemeClr>
                </a:solidFill>
              </a:rPr>
            </a:br>
            <a:endParaRPr lang="he-IL" dirty="0"/>
          </a:p>
          <a:p>
            <a:pPr marL="0" indent="0">
              <a:buNone/>
            </a:pPr>
            <a:r>
              <a:rPr lang="he-IL" dirty="0" smtClean="0">
                <a:solidFill>
                  <a:schemeClr val="accent6">
                    <a:lumMod val="60000"/>
                    <a:lumOff val="40000"/>
                  </a:schemeClr>
                </a:solidFill>
              </a:rPr>
              <a:t>הישארו </a:t>
            </a:r>
            <a:r>
              <a:rPr lang="he-IL" dirty="0">
                <a:solidFill>
                  <a:schemeClr val="accent6">
                    <a:lumMod val="60000"/>
                    <a:lumOff val="40000"/>
                  </a:schemeClr>
                </a:solidFill>
              </a:rPr>
              <a:t>מעודכנים !</a:t>
            </a:r>
            <a:br>
              <a:rPr lang="he-IL" dirty="0">
                <a:solidFill>
                  <a:schemeClr val="accent6">
                    <a:lumMod val="60000"/>
                    <a:lumOff val="40000"/>
                  </a:schemeClr>
                </a:solidFill>
              </a:rPr>
            </a:br>
            <a:r>
              <a:rPr lang="he-IL" dirty="0">
                <a:solidFill>
                  <a:schemeClr val="accent6">
                    <a:lumMod val="60000"/>
                    <a:lumOff val="40000"/>
                  </a:schemeClr>
                </a:solidFill>
              </a:rPr>
              <a:t>בדקו </a:t>
            </a:r>
            <a:r>
              <a:rPr lang="he-IL" dirty="0">
                <a:solidFill>
                  <a:schemeClr val="tx2"/>
                </a:solidFill>
              </a:rPr>
              <a:t>חדשות</a:t>
            </a:r>
            <a:r>
              <a:rPr lang="he-IL" dirty="0">
                <a:solidFill>
                  <a:schemeClr val="accent6">
                    <a:lumMod val="60000"/>
                    <a:lumOff val="40000"/>
                  </a:schemeClr>
                </a:solidFill>
              </a:rPr>
              <a:t> </a:t>
            </a:r>
            <a:r>
              <a:rPr lang="he-IL" dirty="0" smtClean="0">
                <a:solidFill>
                  <a:schemeClr val="accent6">
                    <a:lumMod val="60000"/>
                    <a:lumOff val="40000"/>
                  </a:schemeClr>
                </a:solidFill>
              </a:rPr>
              <a:t>נוספות</a:t>
            </a:r>
          </a:p>
          <a:p>
            <a:pPr marL="0" indent="0">
              <a:buNone/>
            </a:pPr>
            <a:r>
              <a:rPr lang="he-IL" dirty="0" smtClean="0">
                <a:solidFill>
                  <a:schemeClr val="accent6">
                    <a:lumMod val="60000"/>
                    <a:lumOff val="40000"/>
                  </a:schemeClr>
                </a:solidFill>
              </a:rPr>
              <a:t>והעיקר – </a:t>
            </a:r>
            <a:r>
              <a:rPr lang="he-IL" dirty="0" smtClean="0"/>
              <a:t>שהטוב ביותר ינצח</a:t>
            </a:r>
            <a:r>
              <a:rPr lang="he-IL" dirty="0" smtClean="0">
                <a:solidFill>
                  <a:schemeClr val="accent6">
                    <a:lumMod val="60000"/>
                    <a:lumOff val="40000"/>
                  </a:schemeClr>
                </a:solidFill>
              </a:rPr>
              <a:t> ! </a:t>
            </a:r>
            <a:endParaRPr lang="he-IL" dirty="0">
              <a:solidFill>
                <a:schemeClr val="accent6">
                  <a:lumMod val="60000"/>
                  <a:lumOff val="40000"/>
                </a:schemeClr>
              </a:solidFill>
            </a:endParaRPr>
          </a:p>
        </p:txBody>
      </p:sp>
      <p:sp>
        <p:nvSpPr>
          <p:cNvPr id="12" name="Date Placeholder 2"/>
          <p:cNvSpPr>
            <a:spLocks noGrp="1"/>
          </p:cNvSpPr>
          <p:nvPr>
            <p:ph type="dt" sz="half" idx="10"/>
          </p:nvPr>
        </p:nvSpPr>
        <p:spPr>
          <a:xfrm>
            <a:off x="381000" y="6015038"/>
            <a:ext cx="1905000" cy="457200"/>
          </a:xfrm>
        </p:spPr>
        <p:txBody>
          <a:bodyPr/>
          <a:lstStyle/>
          <a:p>
            <a:r>
              <a:rPr lang="en-US" smtClean="0"/>
              <a:t>13.11.17  עודכן</a:t>
            </a:r>
            <a:endParaRPr lang="en-US" dirty="0"/>
          </a:p>
        </p:txBody>
      </p:sp>
      <p:grpSp>
        <p:nvGrpSpPr>
          <p:cNvPr id="5" name="Group 4"/>
          <p:cNvGrpSpPr/>
          <p:nvPr/>
        </p:nvGrpSpPr>
        <p:grpSpPr>
          <a:xfrm>
            <a:off x="381000" y="1752600"/>
            <a:ext cx="5751316" cy="4267200"/>
            <a:chOff x="304800" y="1981200"/>
            <a:chExt cx="5751316" cy="4267200"/>
          </a:xfrm>
        </p:grpSpPr>
        <p:pic>
          <p:nvPicPr>
            <p:cNvPr id="6" name="Picture 4" descr="C:\Publications\Current\מבזק\screen_shot_2012-02-27_at_11-11-49_am-scaled100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575" t="2298" r="7978"/>
            <a:stretch/>
          </p:blipFill>
          <p:spPr bwMode="auto">
            <a:xfrm rot="2160292">
              <a:off x="1859406" y="2974988"/>
              <a:ext cx="2626021" cy="25129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800" y="3777915"/>
              <a:ext cx="1440000" cy="677233"/>
              <a:chOff x="0" y="1388196"/>
              <a:chExt cx="1986200" cy="850420"/>
            </a:xfrm>
          </p:grpSpPr>
          <p:sp>
            <p:nvSpPr>
              <p:cNvPr id="8" name="Rounded Rectangle 7"/>
              <p:cNvSpPr/>
              <p:nvPr/>
            </p:nvSpPr>
            <p:spPr>
              <a:xfrm>
                <a:off x="0" y="1388196"/>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41514" y="1439431"/>
                <a:ext cx="1903170"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5, 5, 5, 1, 1, 1</a:t>
                </a:r>
                <a:endParaRPr lang="en-US" sz="2400" b="1" kern="1200" dirty="0">
                  <a:solidFill>
                    <a:schemeClr val="bg1"/>
                  </a:solidFill>
                </a:endParaRPr>
              </a:p>
            </p:txBody>
          </p:sp>
        </p:grpSp>
        <p:grpSp>
          <p:nvGrpSpPr>
            <p:cNvPr id="10" name="Group 9"/>
            <p:cNvGrpSpPr/>
            <p:nvPr/>
          </p:nvGrpSpPr>
          <p:grpSpPr>
            <a:xfrm>
              <a:off x="2438400" y="5564400"/>
              <a:ext cx="1440000" cy="684000"/>
              <a:chOff x="2198043" y="2806786"/>
              <a:chExt cx="1957415" cy="850420"/>
            </a:xfrm>
          </p:grpSpPr>
          <p:sp>
            <p:nvSpPr>
              <p:cNvPr id="11" name="Rounded Rectangle 10"/>
              <p:cNvSpPr/>
              <p:nvPr/>
            </p:nvSpPr>
            <p:spPr>
              <a:xfrm>
                <a:off x="2198043" y="2806786"/>
                <a:ext cx="1957415"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239557" y="2848301"/>
                <a:ext cx="1874387"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6, 6, 2, 2, 2, 2</a:t>
                </a:r>
                <a:r>
                  <a:rPr lang="he-IL" sz="2400" b="1" kern="1200" dirty="0" smtClean="0">
                    <a:solidFill>
                      <a:schemeClr val="bg1"/>
                    </a:solidFill>
                  </a:rPr>
                  <a:t> </a:t>
                </a:r>
                <a:endParaRPr lang="en-US" sz="2400" b="1" kern="1200" dirty="0">
                  <a:solidFill>
                    <a:schemeClr val="bg1"/>
                  </a:solidFill>
                </a:endParaRPr>
              </a:p>
            </p:txBody>
          </p:sp>
        </p:grpSp>
        <p:grpSp>
          <p:nvGrpSpPr>
            <p:cNvPr id="14" name="Group 13"/>
            <p:cNvGrpSpPr/>
            <p:nvPr/>
          </p:nvGrpSpPr>
          <p:grpSpPr>
            <a:xfrm>
              <a:off x="4616116" y="3749842"/>
              <a:ext cx="1440000" cy="684000"/>
              <a:chOff x="4367301" y="1450900"/>
              <a:chExt cx="1986200" cy="850420"/>
            </a:xfrm>
          </p:grpSpPr>
          <p:sp>
            <p:nvSpPr>
              <p:cNvPr id="15" name="Rounded Rectangle 14"/>
              <p:cNvSpPr/>
              <p:nvPr/>
            </p:nvSpPr>
            <p:spPr>
              <a:xfrm>
                <a:off x="4367301" y="1450900"/>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4408815" y="1492414"/>
                <a:ext cx="1903172"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3, 3</a:t>
                </a:r>
                <a:r>
                  <a:rPr lang="en-US" sz="2400" b="1" dirty="0">
                    <a:solidFill>
                      <a:schemeClr val="bg1"/>
                    </a:solidFill>
                  </a:rPr>
                  <a:t>,</a:t>
                </a:r>
                <a:r>
                  <a:rPr lang="he-IL" sz="2400" b="1" kern="1200" dirty="0" smtClean="0">
                    <a:solidFill>
                      <a:schemeClr val="bg1"/>
                    </a:solidFill>
                  </a:rPr>
                  <a:t> </a:t>
                </a:r>
                <a:r>
                  <a:rPr lang="pt-BR" sz="2400" b="1" kern="1200" dirty="0" smtClean="0">
                    <a:solidFill>
                      <a:schemeClr val="bg1"/>
                    </a:solidFill>
                  </a:rPr>
                  <a:t>3,</a:t>
                </a:r>
                <a:r>
                  <a:rPr lang="he-IL" sz="2400" b="1" kern="1200" dirty="0" smtClean="0">
                    <a:solidFill>
                      <a:schemeClr val="bg1"/>
                    </a:solidFill>
                  </a:rPr>
                  <a:t> </a:t>
                </a:r>
                <a:r>
                  <a:rPr lang="pt-BR" sz="2400" b="1" kern="1200" dirty="0" smtClean="0">
                    <a:solidFill>
                      <a:schemeClr val="bg1"/>
                    </a:solidFill>
                  </a:rPr>
                  <a:t>3, 3, 3</a:t>
                </a:r>
                <a:endParaRPr lang="en-US" sz="2400" b="1" kern="1200" dirty="0">
                  <a:solidFill>
                    <a:schemeClr val="bg1"/>
                  </a:solidFill>
                </a:endParaRPr>
              </a:p>
            </p:txBody>
          </p:sp>
        </p:grpSp>
        <p:grpSp>
          <p:nvGrpSpPr>
            <p:cNvPr id="17" name="Group 16"/>
            <p:cNvGrpSpPr/>
            <p:nvPr/>
          </p:nvGrpSpPr>
          <p:grpSpPr>
            <a:xfrm>
              <a:off x="2362200" y="1981200"/>
              <a:ext cx="1440000" cy="684000"/>
              <a:chOff x="2253511" y="390"/>
              <a:chExt cx="1928629" cy="850420"/>
            </a:xfrm>
          </p:grpSpPr>
          <p:sp>
            <p:nvSpPr>
              <p:cNvPr id="18" name="Rounded Rectangle 17"/>
              <p:cNvSpPr/>
              <p:nvPr/>
            </p:nvSpPr>
            <p:spPr>
              <a:xfrm>
                <a:off x="2253511" y="390"/>
                <a:ext cx="1928629"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295025" y="41904"/>
                <a:ext cx="1845601"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pt-BR" sz="2400" b="1" kern="1200" dirty="0" smtClean="0">
                    <a:solidFill>
                      <a:schemeClr val="bg1"/>
                    </a:solidFill>
                  </a:rPr>
                  <a:t>4, 4, 4, 4, 0, 0</a:t>
                </a:r>
                <a:endParaRPr lang="en-US" sz="2400" b="1" kern="1200" dirty="0">
                  <a:solidFill>
                    <a:schemeClr val="bg1"/>
                  </a:solidFill>
                </a:endParaRPr>
              </a:p>
            </p:txBody>
          </p:sp>
        </p:grpSp>
      </p:gr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4" name="Slide Number Placeholder 3"/>
          <p:cNvSpPr>
            <a:spLocks noGrp="1"/>
          </p:cNvSpPr>
          <p:nvPr>
            <p:ph type="sldNum" sz="quarter" idx="12"/>
          </p:nvPr>
        </p:nvSpPr>
        <p:spPr/>
        <p:txBody>
          <a:bodyPr/>
          <a:lstStyle/>
          <a:p>
            <a:fld id="{A3D06FF1-B8B8-45F7-9460-24F1F7621815}" type="slidenum">
              <a:rPr lang="en-US" smtClean="0"/>
              <a:pPr/>
              <a:t>29</a:t>
            </a:fld>
            <a:endParaRPr lang="en-US"/>
          </a:p>
        </p:txBody>
      </p:sp>
    </p:spTree>
    <p:extLst>
      <p:ext uri="{BB962C8B-B14F-4D97-AF65-F5344CB8AC3E}">
        <p14:creationId xmlns:p14="http://schemas.microsoft.com/office/powerpoint/2010/main" val="6862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lang="he-IL" altLang="en-US" sz="3200" dirty="0" smtClean="0"/>
              <a:t> </a:t>
            </a:r>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3074" name="Title 1"/>
          <p:cNvSpPr>
            <a:spLocks noGrp="1"/>
          </p:cNvSpPr>
          <p:nvPr>
            <p:ph type="ctrTitle"/>
          </p:nvPr>
        </p:nvSpPr>
        <p:spPr>
          <a:xfrm>
            <a:off x="395288" y="2339975"/>
            <a:ext cx="8497887" cy="1470025"/>
          </a:xfrm>
        </p:spPr>
        <p:txBody>
          <a:bodyPr/>
          <a:lstStyle/>
          <a:p>
            <a:pPr algn="r" eaLnBrk="1" hangingPunct="1">
              <a:defRPr/>
            </a:pPr>
            <a:r>
              <a:rPr lang="he-IL" sz="4400" dirty="0" smtClean="0">
                <a:solidFill>
                  <a:srgbClr val="F0912D"/>
                </a:solidFill>
              </a:rPr>
              <a:t>שהטוב ביותר ינצח</a:t>
            </a:r>
          </a:p>
        </p:txBody>
      </p:sp>
      <p:sp>
        <p:nvSpPr>
          <p:cNvPr id="17412" name="TextBox 8"/>
          <p:cNvSpPr txBox="1">
            <a:spLocks noChangeArrowheads="1"/>
          </p:cNvSpPr>
          <p:nvPr/>
        </p:nvSpPr>
        <p:spPr bwMode="auto">
          <a:xfrm>
            <a:off x="1476375" y="551656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a:solidFill>
                  <a:srgbClr val="F8F8F8"/>
                </a:solidFill>
                <a:latin typeface="Arial" charset="0"/>
              </a:rPr>
              <a:t>© כל הזכויות שמורות  ל"קשר חם", הטכניון</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lang="he-IL" altLang="en-US" sz="1800" b="1" dirty="0">
                  <a:solidFill>
                    <a:srgbClr val="F8F8F8"/>
                  </a:solidFill>
                  <a:latin typeface="Arial" charset="0"/>
                </a:rPr>
                <a:t>הקרן הלאומית למדע</a:t>
              </a:r>
            </a:p>
          </p:txBody>
        </p:sp>
      </p:grpSp>
      <p:grpSp>
        <p:nvGrpSpPr>
          <p:cNvPr id="4" name="Group 3"/>
          <p:cNvGrpSpPr/>
          <p:nvPr/>
        </p:nvGrpSpPr>
        <p:grpSpPr>
          <a:xfrm>
            <a:off x="3081098" y="476672"/>
            <a:ext cx="3168352" cy="1569027"/>
            <a:chOff x="920858" y="-302008"/>
            <a:chExt cx="3168352" cy="1569027"/>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920858" y="620688"/>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dirty="0">
                  <a:solidFill>
                    <a:srgbClr val="F8F8F8"/>
                  </a:solidFill>
                  <a:latin typeface="Arial" charset="0"/>
                </a:rPr>
                <a:t>הטכניון – מכון טכנולוגי לישראל </a:t>
              </a:r>
              <a:endParaRPr lang="en-US" altLang="en-US" sz="1800" b="1" dirty="0">
                <a:solidFill>
                  <a:srgbClr val="F8F8F8"/>
                </a:solidFill>
                <a:latin typeface="Arial" charset="0"/>
              </a:endParaRPr>
            </a:p>
            <a:p>
              <a:pPr algn="ctr" eaLnBrk="1" hangingPunct="1">
                <a:spcBef>
                  <a:spcPct val="0"/>
                </a:spcBef>
                <a:buClrTx/>
                <a:buFontTx/>
                <a:buNone/>
              </a:pPr>
              <a:r>
                <a:rPr lang="he-IL" altLang="en-US" sz="1800" b="1" dirty="0" smtClean="0">
                  <a:solidFill>
                    <a:srgbClr val="F8F8F8"/>
                  </a:solidFill>
                  <a:latin typeface="Arial" charset="0"/>
                </a:rPr>
                <a:t>מוסד הטכניון למחקר ופיתוח</a:t>
              </a: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766452"/>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700751"/>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Tree>
    <p:extLst>
      <p:ext uri="{BB962C8B-B14F-4D97-AF65-F5344CB8AC3E}">
        <p14:creationId xmlns:p14="http://schemas.microsoft.com/office/powerpoint/2010/main" val="11776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13.11.17  עודכן</a:t>
            </a:r>
            <a:endParaRPr lang="en-US" dirty="0"/>
          </a:p>
        </p:txBody>
      </p:sp>
      <p:sp>
        <p:nvSpPr>
          <p:cNvPr id="8" name="Content Placeholder 2"/>
          <p:cNvSpPr>
            <a:spLocks noGrp="1"/>
          </p:cNvSpPr>
          <p:nvPr>
            <p:ph idx="1"/>
          </p:nvPr>
        </p:nvSpPr>
        <p:spPr>
          <a:xfrm>
            <a:off x="381000" y="1447800"/>
            <a:ext cx="8458200" cy="5181600"/>
          </a:xfrm>
        </p:spPr>
        <p:txBody>
          <a:bodyPr>
            <a:noAutofit/>
          </a:bodyPr>
          <a:lstStyle/>
          <a:p>
            <a:r>
              <a:rPr lang="he-IL" sz="1800" dirty="0" smtClean="0"/>
              <a:t>הסבר על שיטות שונות של בחירות עם דוגמה פשוטה מוצג בסדנה </a:t>
            </a:r>
            <a:r>
              <a:rPr lang="he-IL" sz="1800" dirty="0"/>
              <a:t>של בת שבע שכטר ונילי לוין </a:t>
            </a:r>
            <a:r>
              <a:rPr lang="he-IL" sz="1800" dirty="0" smtClean="0"/>
              <a:t>"הנושא: בחירות" (סדנה מס' 12 למורים למתמטיקה </a:t>
            </a:r>
            <a:r>
              <a:rPr lang="he-IL" sz="1800" dirty="0" err="1" smtClean="0"/>
              <a:t>בחטה"ע</a:t>
            </a:r>
            <a:r>
              <a:rPr lang="he-IL" sz="1800" dirty="0" smtClean="0"/>
              <a:t>) במסגרת "מחר 98" – פרויקט חלוץ באצבע הגליל, הטכניון – מכון טכנולוגי לישראל, המחלקה להוראת הטכנולוגיה ומדעים.</a:t>
            </a:r>
          </a:p>
          <a:p>
            <a:r>
              <a:rPr lang="he-IL" sz="1800" dirty="0" smtClean="0"/>
              <a:t>דוגמה נוספת שממחישה את התלות של תוצאת הבחירות בדרך  ארגונן, דומה למוצגת בשקפים 24, 25 של ההבזק (נלקחה מסדנה של איליה סיניצקי "כיצד מתמטיקה מלמדת לדמוקרטיה" ביום עיון מחוזי של מחוז חיפה, 2002). נניח כי כל אחד משלושת השופטים הוא נציג של קבוצה, ובכך יש לו מספר קולות בהתאם לגודל הקבוצה – לפי המסומן בטבלה.</a:t>
            </a:r>
          </a:p>
          <a:p>
            <a:pPr marL="0" indent="0">
              <a:buNone/>
            </a:pPr>
            <a:r>
              <a:rPr lang="he-IL" sz="1800" spc="-90" dirty="0"/>
              <a:t> </a:t>
            </a:r>
            <a:r>
              <a:rPr lang="he-IL" sz="1800" spc="-90" dirty="0" smtClean="0"/>
              <a:t>      -  במקרה של בחירה לפי הרוב היחסי, </a:t>
            </a:r>
            <a:r>
              <a:rPr lang="en-US" sz="1800" spc="-90" dirty="0" smtClean="0"/>
              <a:t/>
            </a:r>
            <a:br>
              <a:rPr lang="en-US" sz="1800" spc="-90" dirty="0" smtClean="0"/>
            </a:br>
            <a:r>
              <a:rPr lang="en-US" sz="1800" spc="-90" dirty="0" smtClean="0"/>
              <a:t>      </a:t>
            </a:r>
            <a:r>
              <a:rPr lang="he-IL" sz="1800" spc="-90" dirty="0" smtClean="0"/>
              <a:t>    מנצחת </a:t>
            </a:r>
            <a:r>
              <a:rPr lang="he-IL" sz="1800" spc="-90" dirty="0" smtClean="0">
                <a:solidFill>
                  <a:srgbClr val="00FFFF"/>
                </a:solidFill>
              </a:rPr>
              <a:t>איילת</a:t>
            </a:r>
            <a:r>
              <a:rPr lang="he-IL" sz="1800" spc="-90" dirty="0" smtClean="0"/>
              <a:t> עם 60 קולות.</a:t>
            </a:r>
          </a:p>
          <a:p>
            <a:pPr marL="0" indent="0">
              <a:buNone/>
            </a:pPr>
            <a:r>
              <a:rPr lang="he-IL" sz="1800" spc="-90" dirty="0"/>
              <a:t> </a:t>
            </a:r>
            <a:r>
              <a:rPr lang="he-IL" sz="1800" spc="-90" dirty="0" smtClean="0"/>
              <a:t>      -  במקרה של פסילת המועמדת המקבלת  </a:t>
            </a:r>
            <a:r>
              <a:rPr lang="en-US" sz="1800" spc="-90" dirty="0"/>
              <a:t/>
            </a:r>
            <a:br>
              <a:rPr lang="en-US" sz="1800" spc="-90" dirty="0"/>
            </a:br>
            <a:r>
              <a:rPr lang="en-US" sz="1800" spc="-90" dirty="0"/>
              <a:t>      </a:t>
            </a:r>
            <a:r>
              <a:rPr lang="he-IL" sz="1800" spc="-90" dirty="0"/>
              <a:t>    </a:t>
            </a:r>
            <a:r>
              <a:rPr lang="he-IL" sz="1800" spc="-90" dirty="0" smtClean="0"/>
              <a:t>מספר קולות קטן ביותר בסבב הראשון (ברכה), </a:t>
            </a:r>
            <a:r>
              <a:rPr lang="en-US" sz="1800" spc="-90" dirty="0" smtClean="0"/>
              <a:t/>
            </a:r>
            <a:br>
              <a:rPr lang="en-US" sz="1800" spc="-90" dirty="0" smtClean="0"/>
            </a:br>
            <a:r>
              <a:rPr lang="he-IL" sz="1800" spc="-90" dirty="0" smtClean="0"/>
              <a:t>          עולות לסבב השני איילת וגליה. בסבב</a:t>
            </a:r>
            <a:r>
              <a:rPr lang="en-US" sz="1800" spc="-90" dirty="0" smtClean="0"/>
              <a:t> </a:t>
            </a:r>
            <a:r>
              <a:rPr lang="he-IL" sz="1800" spc="-90" dirty="0" smtClean="0"/>
              <a:t>השני </a:t>
            </a:r>
            <a:r>
              <a:rPr lang="en-US" sz="1800" spc="-90" dirty="0" smtClean="0"/>
              <a:t/>
            </a:r>
            <a:br>
              <a:rPr lang="en-US" sz="1800" spc="-90" dirty="0" smtClean="0"/>
            </a:br>
            <a:r>
              <a:rPr lang="he-IL" sz="1800" spc="-90" dirty="0" smtClean="0"/>
              <a:t>          </a:t>
            </a:r>
            <a:r>
              <a:rPr lang="he-IL" sz="1800" spc="-90" dirty="0" smtClean="0">
                <a:solidFill>
                  <a:srgbClr val="00FFFF"/>
                </a:solidFill>
              </a:rPr>
              <a:t>גליה</a:t>
            </a:r>
            <a:r>
              <a:rPr lang="he-IL" sz="1800" spc="-90" dirty="0" smtClean="0"/>
              <a:t> מנצחת ב-90 קולות מול 60 של איילת.</a:t>
            </a:r>
          </a:p>
          <a:p>
            <a:pPr marL="517525" indent="-517525">
              <a:buNone/>
            </a:pPr>
            <a:r>
              <a:rPr lang="he-IL" sz="1800" spc="-90" dirty="0"/>
              <a:t> </a:t>
            </a:r>
            <a:r>
              <a:rPr lang="he-IL" sz="1800" spc="-90" dirty="0" smtClean="0"/>
              <a:t>     -   במקרה וברכה היא "המלכה המכהנת" ובין שתי המועמדות האחרות, איילת וגליה, נבחרת מועמדת     לתחרות מול ברכה, גליה מנצחת. אך בסבב השני, </a:t>
            </a:r>
            <a:r>
              <a:rPr lang="he-IL" sz="1800" spc="-90" dirty="0" smtClean="0">
                <a:solidFill>
                  <a:srgbClr val="00FFFF"/>
                </a:solidFill>
              </a:rPr>
              <a:t>ברכה</a:t>
            </a:r>
            <a:r>
              <a:rPr lang="he-IL" sz="1800" spc="-90" dirty="0" smtClean="0"/>
              <a:t> מנצחת אותה ב-100 קולות מול 50.</a:t>
            </a:r>
            <a:r>
              <a:rPr lang="en-US" sz="1800" spc="-90" dirty="0"/>
              <a:t/>
            </a:r>
            <a:br>
              <a:rPr lang="en-US" sz="1800" spc="-90" dirty="0"/>
            </a:br>
            <a:r>
              <a:rPr lang="en-US" sz="1800" spc="-90" dirty="0"/>
              <a:t>    </a:t>
            </a:r>
            <a:br>
              <a:rPr lang="en-US" sz="1800" spc="-90" dirty="0"/>
            </a:br>
            <a:r>
              <a:rPr lang="en-US" sz="1800" spc="-90" dirty="0" smtClean="0"/>
              <a:t/>
            </a:r>
            <a:br>
              <a:rPr lang="en-US" sz="1800" spc="-90" dirty="0" smtClean="0"/>
            </a:br>
            <a:r>
              <a:rPr lang="he-IL" sz="1800" spc="-90" dirty="0" smtClean="0"/>
              <a:t>	</a:t>
            </a:r>
          </a:p>
          <a:p>
            <a:endParaRPr lang="he-IL" sz="1800" spc="-90" dirty="0" smtClean="0"/>
          </a:p>
          <a:p>
            <a:endParaRPr lang="en-US" sz="1800" spc="-90" dirty="0" smtClean="0"/>
          </a:p>
          <a:p>
            <a:endParaRPr lang="he-IL" sz="1800" dirty="0" smtClean="0"/>
          </a:p>
        </p:txBody>
      </p:sp>
      <p:sp>
        <p:nvSpPr>
          <p:cNvPr id="9" name="Title 1"/>
          <p:cNvSpPr>
            <a:spLocks noGrp="1"/>
          </p:cNvSpPr>
          <p:nvPr>
            <p:ph type="title"/>
          </p:nvPr>
        </p:nvSpPr>
        <p:spPr>
          <a:xfrm>
            <a:off x="381000" y="381000"/>
            <a:ext cx="8077200" cy="1143000"/>
          </a:xfrm>
        </p:spPr>
        <p:txBody>
          <a:bodyPr>
            <a:normAutofit fontScale="90000"/>
          </a:bodyPr>
          <a:lstStyle/>
          <a:p>
            <a:r>
              <a:rPr lang="he-IL" dirty="0">
                <a:solidFill>
                  <a:srgbClr val="00FFFF"/>
                </a:solidFill>
              </a:rPr>
              <a:t>מקורות והמלצות לקריאה נוספת </a:t>
            </a:r>
            <a:br>
              <a:rPr lang="he-IL" dirty="0">
                <a:solidFill>
                  <a:srgbClr val="00FFFF"/>
                </a:solidFill>
              </a:rPr>
            </a:br>
            <a:r>
              <a:rPr lang="he-IL" dirty="0">
                <a:solidFill>
                  <a:srgbClr val="00FFFF"/>
                </a:solidFill>
              </a:rPr>
              <a:t>(ספרים, מאמרים ואתרים)</a:t>
            </a:r>
            <a:endParaRPr lang="he-IL" dirty="0"/>
          </a:p>
        </p:txBody>
      </p:sp>
      <p:graphicFrame>
        <p:nvGraphicFramePr>
          <p:cNvPr id="3" name="Table 2"/>
          <p:cNvGraphicFramePr>
            <a:graphicFrameLocks noGrp="1"/>
          </p:cNvGraphicFramePr>
          <p:nvPr>
            <p:extLst>
              <p:ext uri="{D42A27DB-BD31-4B8C-83A1-F6EECF244321}">
                <p14:modId xmlns:p14="http://schemas.microsoft.com/office/powerpoint/2010/main" val="2561823366"/>
              </p:ext>
            </p:extLst>
          </p:nvPr>
        </p:nvGraphicFramePr>
        <p:xfrm>
          <a:off x="228599" y="3858768"/>
          <a:ext cx="4324351" cy="1487424"/>
        </p:xfrm>
        <a:graphic>
          <a:graphicData uri="http://schemas.openxmlformats.org/drawingml/2006/table">
            <a:tbl>
              <a:tblPr rtl="1" firstRow="1" bandRow="1">
                <a:tableStyleId>{5C22544A-7EE6-4342-B048-85BDC9FD1C3A}</a:tableStyleId>
              </a:tblPr>
              <a:tblGrid>
                <a:gridCol w="1409554"/>
                <a:gridCol w="971599"/>
                <a:gridCol w="971599"/>
                <a:gridCol w="971599"/>
              </a:tblGrid>
              <a:tr h="274320">
                <a:tc>
                  <a:txBody>
                    <a:bodyPr/>
                    <a:lstStyle/>
                    <a:p>
                      <a:pPr algn="r" rtl="1">
                        <a:lnSpc>
                          <a:spcPct val="115000"/>
                        </a:lnSpc>
                      </a:pPr>
                      <a:endParaRPr lang="en-US" sz="1100" dirty="0">
                        <a:effectLst/>
                        <a:latin typeface="Calibri"/>
                      </a:endParaRPr>
                    </a:p>
                  </a:txBody>
                  <a:tcPr/>
                </a:tc>
                <a:tc>
                  <a:txBody>
                    <a:bodyPr/>
                    <a:lstStyle/>
                    <a:p>
                      <a:pPr marL="0" marR="0" algn="ctr" rtl="1">
                        <a:lnSpc>
                          <a:spcPct val="115000"/>
                        </a:lnSpc>
                        <a:spcBef>
                          <a:spcPts val="0"/>
                        </a:spcBef>
                        <a:spcAft>
                          <a:spcPts val="0"/>
                        </a:spcAft>
                      </a:pPr>
                      <a:r>
                        <a:rPr lang="he-IL" sz="1600" kern="1200" dirty="0">
                          <a:effectLst/>
                        </a:rPr>
                        <a:t>איילת</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ברכה</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גליה</a:t>
                      </a:r>
                      <a:endParaRPr lang="en-US" sz="1600" dirty="0">
                        <a:effectLst/>
                        <a:latin typeface="Calibri"/>
                        <a:ea typeface="Times New Roman"/>
                      </a:endParaRPr>
                    </a:p>
                  </a:txBody>
                  <a:tcPr/>
                </a:tc>
              </a:tr>
              <a:tr h="274320">
                <a:tc>
                  <a:txBody>
                    <a:bodyPr/>
                    <a:lstStyle/>
                    <a:p>
                      <a:pPr marL="0" marR="0" algn="ctr" rtl="1">
                        <a:lnSpc>
                          <a:spcPct val="115000"/>
                        </a:lnSpc>
                        <a:spcBef>
                          <a:spcPts val="0"/>
                        </a:spcBef>
                        <a:spcAft>
                          <a:spcPts val="0"/>
                        </a:spcAft>
                      </a:pPr>
                      <a:r>
                        <a:rPr lang="he-IL" sz="1600" kern="1200" dirty="0">
                          <a:effectLst/>
                        </a:rPr>
                        <a:t>קבוצה </a:t>
                      </a:r>
                      <a:r>
                        <a:rPr lang="en-US" sz="1600" kern="1200" dirty="0">
                          <a:effectLst/>
                        </a:rPr>
                        <a:t>A</a:t>
                      </a:r>
                      <a:r>
                        <a:rPr lang="en-US" sz="1600" dirty="0">
                          <a:effectLst/>
                        </a:rPr>
                        <a:t> </a:t>
                      </a:r>
                      <a:r>
                        <a:rPr lang="he-IL" sz="1600" dirty="0">
                          <a:effectLst/>
                        </a:rPr>
                        <a:t>(60)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מקום 1</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מקום 2</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a:effectLst/>
                        </a:rPr>
                        <a:t>מקום 3</a:t>
                      </a:r>
                      <a:endParaRPr lang="en-US" sz="1600">
                        <a:effectLst/>
                        <a:latin typeface="Calibri"/>
                        <a:ea typeface="Times New Roman"/>
                      </a:endParaRPr>
                    </a:p>
                  </a:txBody>
                  <a:tcPr/>
                </a:tc>
              </a:tr>
              <a:tr h="274320">
                <a:tc>
                  <a:txBody>
                    <a:bodyPr/>
                    <a:lstStyle/>
                    <a:p>
                      <a:pPr marL="0" marR="0" algn="ctr" rtl="1">
                        <a:lnSpc>
                          <a:spcPct val="115000"/>
                        </a:lnSpc>
                        <a:spcBef>
                          <a:spcPts val="0"/>
                        </a:spcBef>
                        <a:spcAft>
                          <a:spcPts val="0"/>
                        </a:spcAft>
                      </a:pPr>
                      <a:r>
                        <a:rPr lang="he-IL" sz="1600" kern="1200" dirty="0">
                          <a:effectLst/>
                        </a:rPr>
                        <a:t>קבוצה </a:t>
                      </a:r>
                      <a:r>
                        <a:rPr lang="en-US" sz="1600" kern="1200" dirty="0">
                          <a:effectLst/>
                        </a:rPr>
                        <a:t>B</a:t>
                      </a:r>
                      <a:r>
                        <a:rPr lang="en-US" sz="1600" dirty="0">
                          <a:effectLst/>
                        </a:rPr>
                        <a:t> </a:t>
                      </a:r>
                      <a:r>
                        <a:rPr lang="he-IL" sz="1600" dirty="0">
                          <a:effectLst/>
                        </a:rPr>
                        <a:t>(40)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מקום 3</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a:effectLst/>
                        </a:rPr>
                        <a:t>מקום 1</a:t>
                      </a:r>
                      <a:endParaRPr lang="en-US" sz="160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a:effectLst/>
                        </a:rPr>
                        <a:t>מקום 2</a:t>
                      </a:r>
                      <a:endParaRPr lang="en-US" sz="1600">
                        <a:effectLst/>
                        <a:latin typeface="Calibri"/>
                        <a:ea typeface="Times New Roman"/>
                      </a:endParaRPr>
                    </a:p>
                  </a:txBody>
                  <a:tcPr/>
                </a:tc>
              </a:tr>
              <a:tr h="274320">
                <a:tc>
                  <a:txBody>
                    <a:bodyPr/>
                    <a:lstStyle/>
                    <a:p>
                      <a:pPr marL="0" marR="0" algn="ctr" rtl="1">
                        <a:lnSpc>
                          <a:spcPct val="115000"/>
                        </a:lnSpc>
                        <a:spcBef>
                          <a:spcPts val="0"/>
                        </a:spcBef>
                        <a:spcAft>
                          <a:spcPts val="0"/>
                        </a:spcAft>
                      </a:pPr>
                      <a:r>
                        <a:rPr lang="he-IL" sz="1600" kern="1200" dirty="0">
                          <a:effectLst/>
                        </a:rPr>
                        <a:t>קבוצה </a:t>
                      </a:r>
                      <a:r>
                        <a:rPr lang="en-US" sz="1600" kern="1200" dirty="0">
                          <a:effectLst/>
                        </a:rPr>
                        <a:t>C</a:t>
                      </a:r>
                      <a:r>
                        <a:rPr lang="en-US" sz="1600" dirty="0">
                          <a:effectLst/>
                        </a:rPr>
                        <a:t> </a:t>
                      </a:r>
                      <a:r>
                        <a:rPr lang="he-IL" sz="1600" dirty="0">
                          <a:effectLst/>
                        </a:rPr>
                        <a:t>(50)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מקום </a:t>
                      </a:r>
                      <a:r>
                        <a:rPr lang="en-US" sz="1600" kern="1200" dirty="0">
                          <a:effectLst/>
                        </a:rPr>
                        <a:t>2</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מקום </a:t>
                      </a:r>
                      <a:r>
                        <a:rPr lang="en-US" sz="1600" kern="1200" dirty="0">
                          <a:effectLst/>
                        </a:rPr>
                        <a:t>3</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lang="he-IL" sz="1600" kern="1200" dirty="0">
                          <a:effectLst/>
                        </a:rPr>
                        <a:t>מקום </a:t>
                      </a:r>
                      <a:r>
                        <a:rPr lang="en-US" sz="1600" kern="1200" dirty="0">
                          <a:effectLst/>
                        </a:rPr>
                        <a:t>1</a:t>
                      </a:r>
                      <a:endParaRPr lang="en-US" sz="1600" dirty="0">
                        <a:effectLst/>
                        <a:latin typeface="Calibri"/>
                        <a:ea typeface="Times New Roman"/>
                      </a:endParaRPr>
                    </a:p>
                  </a:txBody>
                  <a:tcPr/>
                </a:tc>
              </a:tr>
            </a:tbl>
          </a:graphicData>
        </a:graphic>
      </p:graphicFrame>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30</a:t>
            </a:fld>
            <a:endParaRPr lang="en-US"/>
          </a:p>
        </p:txBody>
      </p:sp>
    </p:spTree>
    <p:extLst>
      <p:ext uri="{BB962C8B-B14F-4D97-AF65-F5344CB8AC3E}">
        <p14:creationId xmlns:p14="http://schemas.microsoft.com/office/powerpoint/2010/main" val="293561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13.11.17  עודכן</a:t>
            </a:r>
            <a:endParaRPr lang="en-US" dirty="0"/>
          </a:p>
        </p:txBody>
      </p:sp>
      <p:sp>
        <p:nvSpPr>
          <p:cNvPr id="8" name="Content Placeholder 2"/>
          <p:cNvSpPr>
            <a:spLocks noGrp="1"/>
          </p:cNvSpPr>
          <p:nvPr>
            <p:ph idx="1"/>
          </p:nvPr>
        </p:nvSpPr>
        <p:spPr>
          <a:xfrm>
            <a:off x="381000" y="1524000"/>
            <a:ext cx="8458200" cy="5181600"/>
          </a:xfrm>
        </p:spPr>
        <p:txBody>
          <a:bodyPr>
            <a:noAutofit/>
          </a:bodyPr>
          <a:lstStyle/>
          <a:p>
            <a:r>
              <a:rPr lang="he-IL" sz="1800" dirty="0" smtClean="0"/>
              <a:t>באתר </a:t>
            </a:r>
            <a:r>
              <a:rPr lang="en-US" sz="1800" dirty="0" smtClean="0"/>
              <a:t> </a:t>
            </a:r>
            <a:r>
              <a:rPr lang="en-US" sz="1800" dirty="0">
                <a:hlinkClick r:id="rId3"/>
              </a:rPr>
              <a:t>http://</a:t>
            </a:r>
            <a:r>
              <a:rPr lang="en-US" sz="1800" dirty="0" smtClean="0">
                <a:hlinkClick r:id="rId3"/>
              </a:rPr>
              <a:t>www.ancienttouch.com/gaming%20astragali%20and%20dice.htm</a:t>
            </a:r>
            <a:r>
              <a:rPr lang="he-IL" sz="1800" dirty="0" smtClean="0"/>
              <a:t> </a:t>
            </a:r>
            <a:r>
              <a:rPr lang="en-US" sz="1800" dirty="0" smtClean="0"/>
              <a:t> </a:t>
            </a:r>
            <a:r>
              <a:rPr lang="he-IL" sz="1800" dirty="0" smtClean="0"/>
              <a:t>מסופר על </a:t>
            </a:r>
            <a:r>
              <a:rPr lang="he-IL" sz="1800" dirty="0" err="1" smtClean="0">
                <a:solidFill>
                  <a:srgbClr val="FFC000"/>
                </a:solidFill>
              </a:rPr>
              <a:t>א</a:t>
            </a:r>
            <a:r>
              <a:rPr lang="he-IL" sz="1800" dirty="0" err="1" smtClean="0">
                <a:solidFill>
                  <a:srgbClr val="FFC000"/>
                </a:solidFill>
                <a:latin typeface="Arial"/>
                <a:cs typeface="Arial"/>
              </a:rPr>
              <a:t>ַ</a:t>
            </a:r>
            <a:r>
              <a:rPr lang="he-IL" sz="1800" dirty="0" err="1" smtClean="0">
                <a:solidFill>
                  <a:srgbClr val="FFC000"/>
                </a:solidFill>
              </a:rPr>
              <a:t>ס</a:t>
            </a:r>
            <a:r>
              <a:rPr lang="he-IL" sz="1800" dirty="0" err="1" smtClean="0">
                <a:solidFill>
                  <a:srgbClr val="FFC000"/>
                </a:solidFill>
                <a:latin typeface="Arial"/>
                <a:cs typeface="Arial"/>
              </a:rPr>
              <a:t>ְ</a:t>
            </a:r>
            <a:r>
              <a:rPr lang="he-IL" sz="1800" dirty="0" err="1" smtClean="0">
                <a:solidFill>
                  <a:srgbClr val="FFC000"/>
                </a:solidFill>
              </a:rPr>
              <a:t>ט</a:t>
            </a:r>
            <a:r>
              <a:rPr lang="he-IL" sz="1800" dirty="0" err="1" smtClean="0">
                <a:solidFill>
                  <a:srgbClr val="FFC000"/>
                </a:solidFill>
                <a:latin typeface="Arial"/>
                <a:cs typeface="Arial"/>
              </a:rPr>
              <a:t>ְ</a:t>
            </a:r>
            <a:r>
              <a:rPr lang="he-IL" sz="1800" dirty="0" err="1" smtClean="0">
                <a:solidFill>
                  <a:srgbClr val="FFC000"/>
                </a:solidFill>
              </a:rPr>
              <a:t>ר</a:t>
            </a:r>
            <a:r>
              <a:rPr lang="he-IL" sz="1800" dirty="0" err="1" smtClean="0">
                <a:solidFill>
                  <a:srgbClr val="FFC000"/>
                </a:solidFill>
                <a:latin typeface="Arial"/>
                <a:cs typeface="Arial"/>
              </a:rPr>
              <a:t>ׇ</a:t>
            </a:r>
            <a:r>
              <a:rPr lang="he-IL" sz="1800" dirty="0" err="1" smtClean="0">
                <a:solidFill>
                  <a:srgbClr val="FFC000"/>
                </a:solidFill>
              </a:rPr>
              <a:t>ג</a:t>
            </a:r>
            <a:r>
              <a:rPr lang="he-IL" sz="1800" dirty="0" err="1" smtClean="0">
                <a:solidFill>
                  <a:srgbClr val="FFC000"/>
                </a:solidFill>
                <a:latin typeface="Arial"/>
                <a:cs typeface="Arial"/>
              </a:rPr>
              <a:t>ׇ</a:t>
            </a:r>
            <a:r>
              <a:rPr lang="he-IL" sz="1800" dirty="0" err="1" smtClean="0">
                <a:solidFill>
                  <a:srgbClr val="FFC000"/>
                </a:solidFill>
              </a:rPr>
              <a:t>לים</a:t>
            </a:r>
            <a:r>
              <a:rPr lang="he-IL" sz="1800" dirty="0" smtClean="0"/>
              <a:t> </a:t>
            </a:r>
            <a:r>
              <a:rPr lang="he-IL" sz="1800" dirty="0"/>
              <a:t>– עצמות העקב של בני-צאן, אשר שימשו </a:t>
            </a:r>
            <a:r>
              <a:rPr lang="he-IL" sz="1800" dirty="0" smtClean="0"/>
              <a:t>למנייה</a:t>
            </a:r>
            <a:r>
              <a:rPr lang="he-IL" sz="1800" dirty="0"/>
              <a:t>, למשחקי גולות, ו -"חמש אבנים". </a:t>
            </a:r>
          </a:p>
          <a:p>
            <a:r>
              <a:rPr lang="he-IL" sz="1800" dirty="0" smtClean="0"/>
              <a:t>כתבה של שרגא בר-און דנה ביחס של היהדות למשחקי מזל: </a:t>
            </a:r>
            <a:r>
              <a:rPr lang="en-US" sz="1800" spc="-70" dirty="0" smtClean="0">
                <a:hlinkClick r:id="rId4"/>
              </a:rPr>
              <a:t>http</a:t>
            </a:r>
            <a:r>
              <a:rPr lang="en-US" sz="1800" spc="-70" dirty="0">
                <a:hlinkClick r:id="rId4"/>
              </a:rPr>
              <a:t>://</a:t>
            </a:r>
            <a:r>
              <a:rPr lang="en-US" sz="1800" spc="-70" dirty="0" smtClean="0">
                <a:hlinkClick r:id="rId4"/>
              </a:rPr>
              <a:t>heb.hartman.org.il/SHINews_View.asp?Article_Id=72&amp;Cat_Id=283&amp;Cat_Type</a:t>
            </a:r>
            <a:endParaRPr lang="he-IL" sz="1800" spc="-70" dirty="0"/>
          </a:p>
          <a:p>
            <a:r>
              <a:rPr lang="he-IL" sz="1800" dirty="0" smtClean="0"/>
              <a:t>בהבזק מוזכרת האפשרות לשימוש בגופים משוכללים אחרים בתור קוביות משחק. על </a:t>
            </a:r>
            <a:r>
              <a:rPr lang="he-IL" sz="1800" dirty="0" smtClean="0">
                <a:solidFill>
                  <a:srgbClr val="FFC000"/>
                </a:solidFill>
              </a:rPr>
              <a:t>הגופים המשוכללים</a:t>
            </a:r>
            <a:r>
              <a:rPr lang="he-IL" sz="1800" dirty="0" smtClean="0"/>
              <a:t> אפשר לקרוא למשל, ב-</a:t>
            </a:r>
            <a:r>
              <a:rPr lang="en-US" sz="1800" dirty="0" smtClean="0"/>
              <a:t> </a:t>
            </a:r>
            <a:r>
              <a:rPr lang="en-US" sz="1800" dirty="0">
                <a:hlinkClick r:id="rId5"/>
              </a:rPr>
              <a:t>http://</a:t>
            </a:r>
            <a:r>
              <a:rPr lang="en-US" sz="1800" dirty="0" smtClean="0">
                <a:hlinkClick r:id="rId5"/>
              </a:rPr>
              <a:t>en.wikipedia.org/wiki/Platonic_solid</a:t>
            </a:r>
            <a:r>
              <a:rPr lang="he-IL" sz="1800" dirty="0" smtClean="0"/>
              <a:t>. שם גם  מופיעה תמונה של כל אחד מחמישה הגופים האלה כקוביות משחק. </a:t>
            </a:r>
          </a:p>
          <a:p>
            <a:r>
              <a:rPr lang="he-IL" sz="1800" dirty="0" smtClean="0"/>
              <a:t>על </a:t>
            </a:r>
            <a:r>
              <a:rPr lang="he-IL" sz="1800" dirty="0" smtClean="0">
                <a:solidFill>
                  <a:srgbClr val="FFC000"/>
                </a:solidFill>
              </a:rPr>
              <a:t>קוביות אפרון </a:t>
            </a:r>
            <a:r>
              <a:rPr lang="he-IL" sz="1800" dirty="0" smtClean="0"/>
              <a:t>סיפר לקהל הרחב מרטין גרדנר (</a:t>
            </a:r>
            <a:r>
              <a:rPr lang="en-US" sz="1800" dirty="0" smtClean="0"/>
              <a:t>Gardner</a:t>
            </a:r>
            <a:r>
              <a:rPr lang="en-US" sz="1800" dirty="0"/>
              <a:t>, </a:t>
            </a:r>
            <a:r>
              <a:rPr lang="en-US" sz="1800" dirty="0" smtClean="0"/>
              <a:t>M.</a:t>
            </a:r>
            <a:r>
              <a:rPr lang="he-IL" sz="1800" dirty="0" smtClean="0"/>
              <a:t>) ודיון מפורט מופיע בספרו </a:t>
            </a:r>
            <a:r>
              <a:rPr lang="en-US" sz="1800" dirty="0" smtClean="0"/>
              <a:t/>
            </a:r>
            <a:br>
              <a:rPr lang="en-US" sz="1800" dirty="0" smtClean="0"/>
            </a:br>
            <a:r>
              <a:rPr lang="en-US" sz="1800" dirty="0" smtClean="0"/>
              <a:t>‘The Colossal Book of Mathematics’ </a:t>
            </a:r>
            <a:r>
              <a:rPr lang="he-IL" sz="1800" dirty="0" smtClean="0"/>
              <a:t> בפרק 22. </a:t>
            </a:r>
          </a:p>
          <a:p>
            <a:r>
              <a:rPr lang="he-IL" sz="1800" dirty="0" smtClean="0"/>
              <a:t>ההפתעה של קוביות אפרון יחד עם פרדוקסים מתמטיים רבים מנותחת בספר 'אחד שווה אפס ועוד הפתעות מתמטיות</a:t>
            </a:r>
            <a:r>
              <a:rPr lang="he-IL" sz="1800" dirty="0"/>
              <a:t>' מאת נצה </a:t>
            </a:r>
            <a:r>
              <a:rPr lang="he-IL" sz="1800" dirty="0" err="1"/>
              <a:t>מובשוביץ</a:t>
            </a:r>
            <a:r>
              <a:rPr lang="he-IL" sz="1800" dirty="0"/>
              <a:t>-הדר וג'ון </a:t>
            </a:r>
            <a:r>
              <a:rPr lang="he-IL" sz="1800" dirty="0" smtClean="0"/>
              <a:t>ווב (</a:t>
            </a:r>
            <a:r>
              <a:rPr lang="he-IL" sz="1800" dirty="0"/>
              <a:t>פרדוקס </a:t>
            </a:r>
            <a:r>
              <a:rPr lang="he-IL" sz="1800" dirty="0" smtClean="0"/>
              <a:t>45</a:t>
            </a:r>
            <a:r>
              <a:rPr lang="he-IL" sz="1800" dirty="0"/>
              <a:t>). </a:t>
            </a:r>
            <a:r>
              <a:rPr lang="he-IL" sz="1800" dirty="0" smtClean="0"/>
              <a:t>בין היתר, נדונים גם </a:t>
            </a:r>
            <a:r>
              <a:rPr lang="he-IL" sz="1800" dirty="0"/>
              <a:t>פרדוקסים נוספים בתחום הערכת סיכויים ומערכות בחירות </a:t>
            </a:r>
            <a:r>
              <a:rPr lang="he-IL" sz="1800" dirty="0" smtClean="0"/>
              <a:t>(</a:t>
            </a:r>
            <a:r>
              <a:rPr lang="he-IL" sz="1800" dirty="0"/>
              <a:t>פרדוקסים 41, 44</a:t>
            </a:r>
            <a:r>
              <a:rPr lang="he-IL" sz="1800" dirty="0" smtClean="0"/>
              <a:t>).</a:t>
            </a:r>
          </a:p>
          <a:p>
            <a:pPr marL="0" indent="0">
              <a:buNone/>
            </a:pPr>
            <a:endParaRPr lang="en-US" sz="1800" spc="-90" dirty="0" smtClean="0"/>
          </a:p>
          <a:p>
            <a:endParaRPr lang="he-IL" sz="1800" dirty="0" smtClean="0"/>
          </a:p>
        </p:txBody>
      </p:sp>
      <p:sp>
        <p:nvSpPr>
          <p:cNvPr id="10" name="Title 1"/>
          <p:cNvSpPr>
            <a:spLocks noGrp="1"/>
          </p:cNvSpPr>
          <p:nvPr>
            <p:ph type="title"/>
          </p:nvPr>
        </p:nvSpPr>
        <p:spPr>
          <a:xfrm>
            <a:off x="381000" y="381000"/>
            <a:ext cx="8077200" cy="1143000"/>
          </a:xfrm>
        </p:spPr>
        <p:txBody>
          <a:bodyPr>
            <a:normAutofit fontScale="90000"/>
          </a:bodyPr>
          <a:lstStyle/>
          <a:p>
            <a:r>
              <a:rPr lang="he-IL" dirty="0">
                <a:solidFill>
                  <a:srgbClr val="00FFFF"/>
                </a:solidFill>
              </a:rPr>
              <a:t>מקורות והמלצות לקריאה נוספת </a:t>
            </a:r>
            <a:br>
              <a:rPr lang="he-IL" dirty="0">
                <a:solidFill>
                  <a:srgbClr val="00FFFF"/>
                </a:solidFill>
              </a:rPr>
            </a:br>
            <a:r>
              <a:rPr lang="he-IL" dirty="0">
                <a:solidFill>
                  <a:srgbClr val="00FFFF"/>
                </a:solidFill>
              </a:rPr>
              <a:t>(ספרים, מאמרים ואתרים)</a:t>
            </a:r>
            <a:endParaRPr lang="he-IL" dirty="0"/>
          </a:p>
        </p:txBody>
      </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31</a:t>
            </a:fld>
            <a:endParaRPr lang="en-US"/>
          </a:p>
        </p:txBody>
      </p:sp>
    </p:spTree>
    <p:extLst>
      <p:ext uri="{BB962C8B-B14F-4D97-AF65-F5344CB8AC3E}">
        <p14:creationId xmlns:p14="http://schemas.microsoft.com/office/powerpoint/2010/main" val="286714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13.11.17  עודכן</a:t>
            </a:r>
            <a:endParaRPr lang="en-US" dirty="0"/>
          </a:p>
        </p:txBody>
      </p:sp>
      <p:sp>
        <p:nvSpPr>
          <p:cNvPr id="8" name="Content Placeholder 2"/>
          <p:cNvSpPr>
            <a:spLocks noGrp="1"/>
          </p:cNvSpPr>
          <p:nvPr>
            <p:ph idx="1"/>
          </p:nvPr>
        </p:nvSpPr>
        <p:spPr>
          <a:xfrm>
            <a:off x="381000" y="1295400"/>
            <a:ext cx="8458200" cy="5181600"/>
          </a:xfrm>
        </p:spPr>
        <p:txBody>
          <a:bodyPr>
            <a:noAutofit/>
          </a:bodyPr>
          <a:lstStyle/>
          <a:p>
            <a:pPr marL="0" indent="0">
              <a:buNone/>
            </a:pPr>
            <a:endParaRPr lang="he-IL" sz="1800" dirty="0"/>
          </a:p>
          <a:p>
            <a:r>
              <a:rPr lang="he-IL" sz="1800" dirty="0"/>
              <a:t>על אוספים רבים </a:t>
            </a:r>
            <a:r>
              <a:rPr lang="he-IL" sz="1800" dirty="0" smtClean="0"/>
              <a:t>בעלי </a:t>
            </a:r>
            <a:r>
              <a:rPr lang="he-IL" sz="1800" dirty="0"/>
              <a:t>תכונת </a:t>
            </a:r>
            <a:r>
              <a:rPr lang="he-IL" sz="1800" dirty="0" smtClean="0"/>
              <a:t>ה</a:t>
            </a:r>
            <a:r>
              <a:rPr lang="he-IL" sz="1800" dirty="0" smtClean="0">
                <a:solidFill>
                  <a:srgbClr val="FFC000"/>
                </a:solidFill>
              </a:rPr>
              <a:t>מעגליות</a:t>
            </a:r>
            <a:r>
              <a:rPr lang="he-IL" sz="1800" dirty="0" smtClean="0"/>
              <a:t>  </a:t>
            </a:r>
            <a:r>
              <a:rPr lang="he-IL" sz="1800" dirty="0"/>
              <a:t>אפשר לקרוא ב-</a:t>
            </a:r>
            <a:r>
              <a:rPr lang="en-US" sz="1800" dirty="0">
                <a:hlinkClick r:id="rId3"/>
              </a:rPr>
              <a:t>http://www.miwin.com/miwinsche_Wuerfel_html/Miwins_dice.html</a:t>
            </a:r>
            <a:r>
              <a:rPr lang="he-IL" sz="1800" dirty="0"/>
              <a:t> (אוספים </a:t>
            </a:r>
            <a:r>
              <a:rPr lang="he-IL" sz="1800" dirty="0" smtClean="0"/>
              <a:t>של שלוש </a:t>
            </a:r>
            <a:r>
              <a:rPr lang="he-IL" sz="1800" dirty="0"/>
              <a:t>קוביות), וגם ב- </a:t>
            </a:r>
            <a:r>
              <a:rPr lang="en-US" sz="1800" spc="-90" dirty="0">
                <a:hlinkClick r:id="rId4"/>
              </a:rPr>
              <a:t>http://en.wikipedia.org/wiki/Nontransitive_dice</a:t>
            </a:r>
            <a:r>
              <a:rPr lang="he-IL" sz="1800" spc="-90" dirty="0"/>
              <a:t>.</a:t>
            </a:r>
          </a:p>
          <a:p>
            <a:r>
              <a:rPr lang="he-IL" sz="1800" spc="-90" dirty="0" smtClean="0"/>
              <a:t>הבעיה </a:t>
            </a:r>
            <a:r>
              <a:rPr lang="he-IL" sz="1800" spc="-90" dirty="0"/>
              <a:t>של סיכויי ניצחון </a:t>
            </a:r>
            <a:r>
              <a:rPr lang="he-IL" sz="1800" spc="-90" dirty="0" smtClean="0"/>
              <a:t>מירביים </a:t>
            </a:r>
            <a:r>
              <a:rPr lang="he-IL" sz="1800" spc="-90" dirty="0"/>
              <a:t>במערכות עם מעגליות היא עדיין </a:t>
            </a:r>
            <a:r>
              <a:rPr lang="he-IL" sz="1800" spc="-90" dirty="0" smtClean="0"/>
              <a:t>פתוחה. </a:t>
            </a:r>
            <a:r>
              <a:rPr lang="he-IL" sz="1800" spc="-90" dirty="0"/>
              <a:t>על גילויים שונים אפשר לקרוא כאן: </a:t>
            </a:r>
            <a:r>
              <a:rPr lang="en-US" sz="1800" spc="-90" dirty="0">
                <a:hlinkClick r:id="rId5"/>
              </a:rPr>
              <a:t>http://</a:t>
            </a:r>
            <a:r>
              <a:rPr lang="en-US" sz="1800" spc="-90" dirty="0" smtClean="0">
                <a:hlinkClick r:id="rId5"/>
              </a:rPr>
              <a:t>mathoverflow.net/questions/119867/what-is-the-most-extreme-set-4-or-5-nontransitive-n-sided-dice</a:t>
            </a:r>
            <a:endParaRPr lang="he-IL" sz="1800" spc="-90" dirty="0" smtClean="0"/>
          </a:p>
          <a:p>
            <a:r>
              <a:rPr lang="he-IL" sz="1800" spc="-90" dirty="0" smtClean="0"/>
              <a:t>את </a:t>
            </a:r>
            <a:r>
              <a:rPr lang="he-IL" sz="1800" spc="-90" dirty="0"/>
              <a:t>שיטות הבחירות במקרה שלאף מועמד אין רוב מוחלט חקר </a:t>
            </a:r>
            <a:r>
              <a:rPr lang="he-IL" sz="1800" spc="-90" dirty="0" smtClean="0"/>
              <a:t>בפעם הראשונה </a:t>
            </a:r>
            <a:r>
              <a:rPr lang="he-IL" sz="1800" dirty="0">
                <a:solidFill>
                  <a:srgbClr val="FFC000"/>
                </a:solidFill>
              </a:rPr>
              <a:t>המרקיז דה </a:t>
            </a:r>
            <a:r>
              <a:rPr lang="he-IL" sz="1800" dirty="0" err="1">
                <a:solidFill>
                  <a:srgbClr val="FFC000"/>
                </a:solidFill>
              </a:rPr>
              <a:t>קונדורסה</a:t>
            </a:r>
            <a:r>
              <a:rPr lang="he-IL" sz="1800" dirty="0">
                <a:solidFill>
                  <a:srgbClr val="FFC000"/>
                </a:solidFill>
              </a:rPr>
              <a:t>, </a:t>
            </a:r>
            <a:r>
              <a:rPr lang="he-IL" sz="1800" dirty="0" smtClean="0"/>
              <a:t>הנחשב </a:t>
            </a:r>
            <a:r>
              <a:rPr lang="he-IL" sz="1800" dirty="0"/>
              <a:t>לחוקר </a:t>
            </a:r>
            <a:r>
              <a:rPr lang="he-IL" sz="1800" dirty="0" smtClean="0"/>
              <a:t>הראשון בתחום מדעי מדינה. </a:t>
            </a:r>
            <a:r>
              <a:rPr lang="he-IL" sz="1800" dirty="0"/>
              <a:t>הוא הציע שיטת בחירות ידועה בשמו אך גם </a:t>
            </a:r>
            <a:r>
              <a:rPr lang="he-IL" sz="1800" dirty="0" smtClean="0"/>
              <a:t>גילה </a:t>
            </a:r>
            <a:r>
              <a:rPr lang="he-IL" sz="1800" dirty="0"/>
              <a:t>בה פרדוקס (</a:t>
            </a:r>
            <a:r>
              <a:rPr lang="en-US" sz="1800" dirty="0">
                <a:hlinkClick r:id="rId6"/>
              </a:rPr>
              <a:t>http://en.wikipedia.org/wiki/Voting_paradox</a:t>
            </a:r>
            <a:r>
              <a:rPr lang="he-IL" sz="1800" dirty="0"/>
              <a:t>). על דרכים להתמודד עם פרדוקס </a:t>
            </a:r>
            <a:r>
              <a:rPr lang="he-IL" sz="1800" dirty="0" smtClean="0"/>
              <a:t>זה אפשר לקרוא  ב-</a:t>
            </a:r>
            <a:r>
              <a:rPr lang="en-US" sz="1800" dirty="0">
                <a:hlinkClick r:id="rId7"/>
              </a:rPr>
              <a:t>http://</a:t>
            </a:r>
            <a:r>
              <a:rPr lang="en-US" sz="1800" dirty="0" smtClean="0">
                <a:hlinkClick r:id="rId7"/>
              </a:rPr>
              <a:t>lib.cet.ac.il/pages/item.asp?item=19873</a:t>
            </a:r>
            <a:r>
              <a:rPr lang="he-IL" sz="1800" dirty="0" smtClean="0"/>
              <a:t>.</a:t>
            </a:r>
          </a:p>
          <a:p>
            <a:endParaRPr lang="he-IL" sz="1800" spc="-90" dirty="0" smtClean="0"/>
          </a:p>
          <a:p>
            <a:endParaRPr lang="en-US" sz="1800" spc="-90" dirty="0" smtClean="0"/>
          </a:p>
          <a:p>
            <a:endParaRPr lang="he-IL" sz="1800" dirty="0" smtClean="0"/>
          </a:p>
        </p:txBody>
      </p:sp>
      <p:sp>
        <p:nvSpPr>
          <p:cNvPr id="9" name="Title 1"/>
          <p:cNvSpPr>
            <a:spLocks noGrp="1"/>
          </p:cNvSpPr>
          <p:nvPr>
            <p:ph type="title"/>
          </p:nvPr>
        </p:nvSpPr>
        <p:spPr>
          <a:xfrm>
            <a:off x="381000" y="381000"/>
            <a:ext cx="8077200" cy="1143000"/>
          </a:xfrm>
        </p:spPr>
        <p:txBody>
          <a:bodyPr>
            <a:normAutofit fontScale="90000"/>
          </a:bodyPr>
          <a:lstStyle/>
          <a:p>
            <a:r>
              <a:rPr lang="he-IL" dirty="0">
                <a:solidFill>
                  <a:srgbClr val="00FFFF"/>
                </a:solidFill>
              </a:rPr>
              <a:t>מקורות והמלצות לקריאה נוספת </a:t>
            </a:r>
            <a:br>
              <a:rPr lang="he-IL" dirty="0">
                <a:solidFill>
                  <a:srgbClr val="00FFFF"/>
                </a:solidFill>
              </a:rPr>
            </a:br>
            <a:r>
              <a:rPr lang="he-IL" dirty="0">
                <a:solidFill>
                  <a:srgbClr val="00FFFF"/>
                </a:solidFill>
              </a:rPr>
              <a:t>(ספרים, מאמרים ואתרים)</a:t>
            </a:r>
            <a:endParaRPr lang="he-IL" dirty="0"/>
          </a:p>
        </p:txBody>
      </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32</a:t>
            </a:fld>
            <a:endParaRPr lang="en-US"/>
          </a:p>
        </p:txBody>
      </p:sp>
    </p:spTree>
    <p:extLst>
      <p:ext uri="{BB962C8B-B14F-4D97-AF65-F5344CB8AC3E}">
        <p14:creationId xmlns:p14="http://schemas.microsoft.com/office/powerpoint/2010/main" val="408218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057400"/>
            <a:ext cx="2664000" cy="923330"/>
          </a:xfrm>
          <a:prstGeom prst="rect">
            <a:avLst/>
          </a:prstGeom>
        </p:spPr>
        <p:txBody>
          <a:bodyPr wrap="square">
            <a:spAutoFit/>
          </a:bodyPr>
          <a:lstStyle/>
          <a:p>
            <a:pPr algn="ctr"/>
            <a:r>
              <a:rPr lang="en-US" dirty="0">
                <a:solidFill>
                  <a:schemeClr val="tx2">
                    <a:lumMod val="50000"/>
                  </a:schemeClr>
                </a:solidFill>
              </a:rPr>
              <a:t>http://sfappeal.com/wp-content/uploads/2013/04/dice.jpg</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990600"/>
            <a:ext cx="8686800" cy="5715000"/>
          </a:xfrm>
        </p:spPr>
        <p:txBody>
          <a:bodyPr>
            <a:noAutofit/>
          </a:bodyPr>
          <a:lstStyle/>
          <a:p>
            <a:pPr marL="288925" indent="0" algn="r" rtl="1">
              <a:spcBef>
                <a:spcPts val="0"/>
              </a:spcBef>
              <a:buNone/>
            </a:pPr>
            <a:r>
              <a:rPr lang="he-IL" dirty="0" smtClean="0"/>
              <a:t>אחת או אחד מכם יתנדב בבקשה -</a:t>
            </a:r>
          </a:p>
          <a:p>
            <a:pPr marL="723900" indent="-447675" defTabSz="803275">
              <a:spcBef>
                <a:spcPts val="0"/>
              </a:spcBef>
              <a:buClr>
                <a:schemeClr val="accent2">
                  <a:lumMod val="40000"/>
                  <a:lumOff val="60000"/>
                </a:schemeClr>
              </a:buClr>
              <a:buFont typeface="+mj-cs"/>
              <a:buAutoNum type="hebrew2Minus"/>
            </a:pPr>
            <a:r>
              <a:rPr lang="he-IL" dirty="0" smtClean="0"/>
              <a:t>להטיל את שלוש הקוביות;</a:t>
            </a:r>
          </a:p>
          <a:p>
            <a:pPr marL="723900" indent="-447675" defTabSz="803275">
              <a:spcBef>
                <a:spcPts val="0"/>
              </a:spcBef>
              <a:buClr>
                <a:schemeClr val="accent2">
                  <a:lumMod val="40000"/>
                  <a:lumOff val="60000"/>
                </a:schemeClr>
              </a:buClr>
              <a:buFont typeface="+mj-cs"/>
              <a:buAutoNum type="hebrew2Minus"/>
            </a:pPr>
            <a:r>
              <a:rPr lang="he-IL" dirty="0" smtClean="0"/>
              <a:t>לבנות מהן "מגדל" ותוך כדי הרכבתו</a:t>
            </a:r>
            <a:endParaRPr lang="he-IL" dirty="0"/>
          </a:p>
          <a:p>
            <a:pPr marL="723900" indent="0" defTabSz="803275">
              <a:spcBef>
                <a:spcPts val="0"/>
              </a:spcBef>
              <a:buClr>
                <a:schemeClr val="accent2">
                  <a:lumMod val="40000"/>
                  <a:lumOff val="60000"/>
                </a:schemeClr>
              </a:buClr>
              <a:buNone/>
            </a:pPr>
            <a:r>
              <a:rPr lang="he-IL" dirty="0" smtClean="0"/>
              <a:t>לחבר (ולא לגלות לי!) את המספרים הנסתרים:</a:t>
            </a:r>
            <a:endParaRPr lang="he-IL" dirty="0"/>
          </a:p>
          <a:p>
            <a:pPr marL="723900" indent="0" defTabSz="803275">
              <a:spcBef>
                <a:spcPts val="0"/>
              </a:spcBef>
              <a:buClr>
                <a:schemeClr val="accent2">
                  <a:lumMod val="40000"/>
                  <a:lumOff val="60000"/>
                </a:schemeClr>
              </a:buClr>
              <a:buNone/>
            </a:pPr>
            <a:r>
              <a:rPr lang="he-IL" spc="-60" dirty="0" smtClean="0"/>
              <a:t>תחתית </a:t>
            </a:r>
            <a:r>
              <a:rPr lang="he-IL" spc="-60" dirty="0"/>
              <a:t>הקובייה התחתונה + גג התחתונה </a:t>
            </a:r>
            <a:r>
              <a:rPr lang="he-IL" dirty="0"/>
              <a:t>+ </a:t>
            </a:r>
            <a:r>
              <a:rPr lang="he-IL" dirty="0" smtClean="0"/>
              <a:t>תחתית </a:t>
            </a:r>
            <a:r>
              <a:rPr lang="he-IL" dirty="0"/>
              <a:t>האמצעית + גג האמצעית + תחתית </a:t>
            </a:r>
            <a:r>
              <a:rPr lang="he-IL" dirty="0" smtClean="0"/>
              <a:t>העליונה;</a:t>
            </a:r>
          </a:p>
          <a:p>
            <a:pPr marL="268288" indent="0" defTabSz="803275">
              <a:spcBef>
                <a:spcPts val="0"/>
              </a:spcBef>
              <a:buClr>
                <a:schemeClr val="accent2">
                  <a:lumMod val="40000"/>
                  <a:lumOff val="60000"/>
                </a:schemeClr>
              </a:buClr>
              <a:buNone/>
            </a:pPr>
            <a:r>
              <a:rPr lang="he-IL" dirty="0" smtClean="0">
                <a:solidFill>
                  <a:schemeClr val="accent2">
                    <a:lumMod val="40000"/>
                    <a:lumOff val="60000"/>
                  </a:schemeClr>
                </a:solidFill>
              </a:rPr>
              <a:t>ג- </a:t>
            </a:r>
            <a:r>
              <a:rPr lang="he-IL" dirty="0" smtClean="0"/>
              <a:t>לומר </a:t>
            </a:r>
            <a:r>
              <a:rPr lang="he-IL" dirty="0"/>
              <a:t>בקול </a:t>
            </a:r>
            <a:r>
              <a:rPr lang="he-IL" dirty="0" smtClean="0"/>
              <a:t>רם רק את </a:t>
            </a:r>
            <a:r>
              <a:rPr lang="he-IL" dirty="0"/>
              <a:t>המספר </a:t>
            </a:r>
            <a:r>
              <a:rPr lang="he-IL" dirty="0" smtClean="0"/>
              <a:t>העליון.</a:t>
            </a:r>
          </a:p>
          <a:p>
            <a:pPr marL="268288" indent="0" algn="r" defTabSz="725488" rtl="1">
              <a:spcBef>
                <a:spcPts val="0"/>
              </a:spcBef>
              <a:buClr>
                <a:schemeClr val="accent2">
                  <a:lumMod val="40000"/>
                  <a:lumOff val="60000"/>
                </a:schemeClr>
              </a:buClr>
              <a:buSzPct val="92000"/>
              <a:buNone/>
            </a:pPr>
            <a:r>
              <a:rPr lang="he-IL" dirty="0" smtClean="0"/>
              <a:t>כעת, אני אומר מיד את הסכום שהתקבל.</a:t>
            </a:r>
            <a:r>
              <a:rPr lang="he-IL" spc="-100" dirty="0" smtClean="0"/>
              <a:t> </a:t>
            </a:r>
          </a:p>
          <a:p>
            <a:pPr marL="265113" indent="0" algn="r" rtl="1">
              <a:spcBef>
                <a:spcPts val="0"/>
              </a:spcBef>
              <a:buClr>
                <a:schemeClr val="accent2">
                  <a:lumMod val="40000"/>
                  <a:lumOff val="60000"/>
                </a:schemeClr>
              </a:buClr>
              <a:buSzPct val="92000"/>
              <a:buNone/>
            </a:pPr>
            <a:r>
              <a:rPr lang="he-IL" dirty="0" smtClean="0">
                <a:solidFill>
                  <a:schemeClr val="accent2">
                    <a:lumMod val="40000"/>
                    <a:lumOff val="60000"/>
                  </a:schemeClr>
                </a:solidFill>
              </a:rPr>
              <a:t>איך ידעתי? </a:t>
            </a:r>
          </a:p>
          <a:p>
            <a:pPr marL="811213" indent="-541338">
              <a:spcBef>
                <a:spcPts val="0"/>
              </a:spcBef>
              <a:buClr>
                <a:schemeClr val="accent2">
                  <a:lumMod val="40000"/>
                  <a:lumOff val="60000"/>
                </a:schemeClr>
              </a:buClr>
              <a:buFontTx/>
              <a:buChar char="-"/>
            </a:pPr>
            <a:r>
              <a:rPr lang="he-IL" dirty="0" smtClean="0"/>
              <a:t>בקוביות רגילות, סכום </a:t>
            </a:r>
            <a:r>
              <a:rPr lang="he-IL" dirty="0"/>
              <a:t>המספרים על פאות נגדיות </a:t>
            </a:r>
            <a:r>
              <a:rPr lang="he-IL" dirty="0" smtClean="0"/>
              <a:t>הוא </a:t>
            </a:r>
            <a:r>
              <a:rPr lang="he-IL" dirty="0"/>
              <a:t>7. </a:t>
            </a:r>
            <a:endParaRPr lang="he-IL" dirty="0" smtClean="0"/>
          </a:p>
          <a:p>
            <a:pPr marL="715963" indent="0">
              <a:spcBef>
                <a:spcPts val="0"/>
              </a:spcBef>
              <a:buClr>
                <a:schemeClr val="accent2">
                  <a:lumMod val="40000"/>
                  <a:lumOff val="60000"/>
                </a:schemeClr>
              </a:buClr>
              <a:buNone/>
            </a:pPr>
            <a:r>
              <a:rPr lang="he-IL" dirty="0" smtClean="0"/>
              <a:t>ולכן </a:t>
            </a:r>
            <a:r>
              <a:rPr lang="he-IL" dirty="0"/>
              <a:t>כדי </a:t>
            </a:r>
            <a:r>
              <a:rPr lang="he-IL" dirty="0" smtClean="0"/>
              <a:t>לדעת את הסכום, </a:t>
            </a:r>
            <a:r>
              <a:rPr lang="he-IL" dirty="0"/>
              <a:t>החסרתי מ-21 </a:t>
            </a:r>
            <a:r>
              <a:rPr lang="he-IL" dirty="0" smtClean="0"/>
              <a:t>(=7</a:t>
            </a:r>
            <a:r>
              <a:rPr lang="en-US" dirty="0" smtClean="0"/>
              <a:t>(3</a:t>
            </a:r>
            <a:r>
              <a:rPr lang="en-US" sz="1800" b="1" baseline="30000" dirty="0" smtClean="0"/>
              <a:t>X</a:t>
            </a:r>
            <a:r>
              <a:rPr lang="he-IL" dirty="0" smtClean="0"/>
              <a:t> את </a:t>
            </a:r>
            <a:r>
              <a:rPr lang="he-IL" dirty="0"/>
              <a:t>המספר שעל </a:t>
            </a:r>
            <a:r>
              <a:rPr lang="he-IL" dirty="0" smtClean="0"/>
              <a:t>גג הקובייה </a:t>
            </a:r>
            <a:r>
              <a:rPr lang="he-IL" dirty="0"/>
              <a:t>העליונה</a:t>
            </a:r>
            <a:r>
              <a:rPr lang="he-IL" dirty="0" smtClean="0"/>
              <a:t>.</a:t>
            </a:r>
          </a:p>
          <a:p>
            <a:pPr indent="0" algn="r" rtl="1">
              <a:spcBef>
                <a:spcPts val="0"/>
              </a:spcBef>
              <a:buNone/>
            </a:pPr>
            <a:endParaRPr lang="he-IL" dirty="0" smtClean="0"/>
          </a:p>
          <a:p>
            <a:pPr algn="r" rtl="1">
              <a:spcBef>
                <a:spcPts val="0"/>
              </a:spcBef>
              <a:buNone/>
            </a:pPr>
            <a:r>
              <a:rPr lang="he-IL" dirty="0" smtClean="0"/>
              <a:t>-</a:t>
            </a:r>
            <a:endParaRPr lang="en-US" dirty="0"/>
          </a:p>
        </p:txBody>
      </p:sp>
      <p:sp>
        <p:nvSpPr>
          <p:cNvPr id="12" name="Date Placeholder 11"/>
          <p:cNvSpPr>
            <a:spLocks noGrp="1"/>
          </p:cNvSpPr>
          <p:nvPr>
            <p:ph type="dt" sz="half" idx="10"/>
          </p:nvPr>
        </p:nvSpPr>
        <p:spPr/>
        <p:txBody>
          <a:bodyPr/>
          <a:lstStyle/>
          <a:p>
            <a:r>
              <a:rPr lang="en-US" smtClean="0"/>
              <a:t>13.11.17  עודכן</a:t>
            </a:r>
            <a:endParaRPr lang="en-US" dirty="0"/>
          </a:p>
        </p:txBody>
      </p:sp>
      <p:sp>
        <p:nvSpPr>
          <p:cNvPr id="15" name="Title 1"/>
          <p:cNvSpPr>
            <a:spLocks noGrp="1"/>
          </p:cNvSpPr>
          <p:nvPr>
            <p:ph type="title"/>
          </p:nvPr>
        </p:nvSpPr>
        <p:spPr>
          <a:xfrm>
            <a:off x="2209800" y="381000"/>
            <a:ext cx="6553200" cy="838200"/>
          </a:xfrm>
        </p:spPr>
        <p:txBody>
          <a:bodyPr/>
          <a:lstStyle/>
          <a:p>
            <a:pPr rtl="1"/>
            <a:r>
              <a:rPr lang="he-IL" dirty="0" smtClean="0">
                <a:solidFill>
                  <a:srgbClr val="00FFFF"/>
                </a:solidFill>
              </a:rPr>
              <a:t>נתחיל במשחק קצר</a:t>
            </a:r>
            <a:endParaRPr lang="en-US" dirty="0">
              <a:solidFill>
                <a:srgbClr val="00FFFF"/>
              </a:solidFill>
            </a:endParaRPr>
          </a:p>
        </p:txBody>
      </p:sp>
      <p:sp>
        <p:nvSpPr>
          <p:cNvPr id="8"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4</a:t>
            </a:fld>
            <a:endParaRPr lang="en-US" dirty="0"/>
          </a:p>
        </p:txBody>
      </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4" name="Slide Number Placeholder 3"/>
          <p:cNvSpPr>
            <a:spLocks noGrp="1"/>
          </p:cNvSpPr>
          <p:nvPr>
            <p:ph type="sldNum" sz="quarter" idx="12"/>
          </p:nvPr>
        </p:nvSpPr>
        <p:spPr/>
        <p:txBody>
          <a:bodyPr/>
          <a:lstStyle/>
          <a:p>
            <a:fld id="{A3D06FF1-B8B8-45F7-9460-24F1F7621815}" type="slidenum">
              <a:rPr lang="en-US" smtClean="0"/>
              <a:pPr/>
              <a:t>4</a:t>
            </a:fld>
            <a:endParaRPr lang="en-US"/>
          </a:p>
        </p:txBody>
      </p:sp>
    </p:spTree>
    <p:extLst>
      <p:ext uri="{BB962C8B-B14F-4D97-AF65-F5344CB8AC3E}">
        <p14:creationId xmlns:p14="http://schemas.microsoft.com/office/powerpoint/2010/main" val="285881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0" end="0"/>
                                            </p:txEl>
                                          </p:spTgt>
                                        </p:tgtEl>
                                        <p:attrNameLst>
                                          <p:attrName>style.opacity</p:attrName>
                                        </p:attrNameLst>
                                      </p:cBhvr>
                                      <p:to>
                                        <p:strVal val="0.5"/>
                                      </p:to>
                                    </p:set>
                                    <p:animEffect filter="image" prLst="opacity: 0.5">
                                      <p:cBhvr rctx="IE">
                                        <p:cTn id="35" dur="indefinite"/>
                                        <p:tgtEl>
                                          <p:spTgt spid="3">
                                            <p:txEl>
                                              <p:pRg st="0" end="0"/>
                                            </p:txEl>
                                          </p:spTgt>
                                        </p:tgtEl>
                                      </p:cBhvr>
                                    </p:animEffect>
                                  </p:childTnLst>
                                </p:cTn>
                              </p:par>
                              <p:par>
                                <p:cTn id="36" presetID="9" presetClass="emph" presetSubtype="0"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9" presetClass="emph" presetSubtype="0" nodeType="withEffect">
                                  <p:stCondLst>
                                    <p:cond delay="0"/>
                                  </p:stCondLst>
                                  <p:childTnLst>
                                    <p:set>
                                      <p:cBhvr rctx="PPT">
                                        <p:cTn id="40" dur="indefinite"/>
                                        <p:tgtEl>
                                          <p:spTgt spid="3">
                                            <p:txEl>
                                              <p:pRg st="2" end="2"/>
                                            </p:txEl>
                                          </p:spTgt>
                                        </p:tgtEl>
                                        <p:attrNameLst>
                                          <p:attrName>style.opacity</p:attrName>
                                        </p:attrNameLst>
                                      </p:cBhvr>
                                      <p:to>
                                        <p:strVal val="0.5"/>
                                      </p:to>
                                    </p:set>
                                    <p:animEffect filter="image" prLst="opacity: 0.5">
                                      <p:cBhvr rctx="IE">
                                        <p:cTn id="41" dur="indefinite"/>
                                        <p:tgtEl>
                                          <p:spTgt spid="3">
                                            <p:txEl>
                                              <p:pRg st="2" end="2"/>
                                            </p:txEl>
                                          </p:spTgt>
                                        </p:tgtEl>
                                      </p:cBhvr>
                                    </p:animEffect>
                                  </p:childTnLst>
                                </p:cTn>
                              </p:par>
                              <p:par>
                                <p:cTn id="42" presetID="9" presetClass="emph" presetSubtype="0" nodeType="withEffect">
                                  <p:stCondLst>
                                    <p:cond delay="0"/>
                                  </p:stCondLst>
                                  <p:childTnLst>
                                    <p:set>
                                      <p:cBhvr rctx="PPT">
                                        <p:cTn id="43" dur="indefinite"/>
                                        <p:tgtEl>
                                          <p:spTgt spid="3">
                                            <p:txEl>
                                              <p:pRg st="3" end="3"/>
                                            </p:txEl>
                                          </p:spTgt>
                                        </p:tgtEl>
                                        <p:attrNameLst>
                                          <p:attrName>style.opacity</p:attrName>
                                        </p:attrNameLst>
                                      </p:cBhvr>
                                      <p:to>
                                        <p:strVal val="0.5"/>
                                      </p:to>
                                    </p:set>
                                    <p:animEffect filter="image" prLst="opacity: 0.5">
                                      <p:cBhvr rctx="IE">
                                        <p:cTn id="44" dur="indefinite"/>
                                        <p:tgtEl>
                                          <p:spTgt spid="3">
                                            <p:txEl>
                                              <p:pRg st="3" end="3"/>
                                            </p:txEl>
                                          </p:spTgt>
                                        </p:tgtEl>
                                      </p:cBhvr>
                                    </p:animEffec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9" presetClass="emph" presetSubtype="0" nodeType="withEffect">
                                  <p:stCondLst>
                                    <p:cond delay="0"/>
                                  </p:stCondLst>
                                  <p:childTnLst>
                                    <p:set>
                                      <p:cBhvr rctx="PPT">
                                        <p:cTn id="49" dur="indefinite"/>
                                        <p:tgtEl>
                                          <p:spTgt spid="3">
                                            <p:txEl>
                                              <p:pRg st="5" end="5"/>
                                            </p:txEl>
                                          </p:spTgt>
                                        </p:tgtEl>
                                        <p:attrNameLst>
                                          <p:attrName>style.opacity</p:attrName>
                                        </p:attrNameLst>
                                      </p:cBhvr>
                                      <p:to>
                                        <p:strVal val="0.5"/>
                                      </p:to>
                                    </p:set>
                                    <p:animEffect filter="image" prLst="opacity: 0.5">
                                      <p:cBhvr rctx="IE">
                                        <p:cTn id="50" dur="indefinite"/>
                                        <p:tgtEl>
                                          <p:spTgt spid="3">
                                            <p:txEl>
                                              <p:pRg st="5" end="5"/>
                                            </p:txEl>
                                          </p:spTgt>
                                        </p:tgtEl>
                                      </p:cBhvr>
                                    </p:animEffect>
                                  </p:childTnLst>
                                </p:cTn>
                              </p:par>
                              <p:par>
                                <p:cTn id="51" presetID="9" presetClass="emph" presetSubtype="0" nodeType="withEffect">
                                  <p:stCondLst>
                                    <p:cond delay="0"/>
                                  </p:stCondLst>
                                  <p:childTnLst>
                                    <p:set>
                                      <p:cBhvr rctx="PPT">
                                        <p:cTn id="52" dur="indefinite"/>
                                        <p:tgtEl>
                                          <p:spTgt spid="3">
                                            <p:txEl>
                                              <p:pRg st="6" end="6"/>
                                            </p:txEl>
                                          </p:spTgt>
                                        </p:tgtEl>
                                        <p:attrNameLst>
                                          <p:attrName>style.opacity</p:attrName>
                                        </p:attrNameLst>
                                      </p:cBhvr>
                                      <p:to>
                                        <p:strVal val="0.5"/>
                                      </p:to>
                                    </p:set>
                                    <p:animEffect filter="image" prLst="opacity: 0.5">
                                      <p:cBhvr rctx="IE">
                                        <p:cTn id="53" dur="indefinite"/>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324600" cy="838200"/>
          </a:xfrm>
        </p:spPr>
        <p:txBody>
          <a:bodyPr/>
          <a:lstStyle/>
          <a:p>
            <a:pPr rtl="1"/>
            <a:r>
              <a:rPr lang="he-IL" dirty="0">
                <a:solidFill>
                  <a:srgbClr val="00FFFF"/>
                </a:solidFill>
              </a:rPr>
              <a:t>מה עוד ידוע על קוביות משחק</a:t>
            </a:r>
            <a:r>
              <a:rPr lang="he-IL" dirty="0" smtClean="0">
                <a:solidFill>
                  <a:srgbClr val="00FFFF"/>
                </a:solidFill>
              </a:rPr>
              <a:t>?</a:t>
            </a:r>
            <a:endParaRPr lang="en-US" dirty="0">
              <a:solidFill>
                <a:srgbClr val="00FFFF"/>
              </a:solidFill>
            </a:endParaRPr>
          </a:p>
        </p:txBody>
      </p:sp>
      <p:sp>
        <p:nvSpPr>
          <p:cNvPr id="3" name="Content Placeholder 2"/>
          <p:cNvSpPr>
            <a:spLocks noGrp="1"/>
          </p:cNvSpPr>
          <p:nvPr>
            <p:ph idx="1"/>
          </p:nvPr>
        </p:nvSpPr>
        <p:spPr>
          <a:xfrm>
            <a:off x="304800" y="1091580"/>
            <a:ext cx="8460160" cy="5385420"/>
          </a:xfrm>
        </p:spPr>
        <p:txBody>
          <a:bodyPr/>
          <a:lstStyle/>
          <a:p>
            <a:pPr>
              <a:spcBef>
                <a:spcPts val="600"/>
              </a:spcBef>
            </a:pPr>
            <a:r>
              <a:rPr lang="he-IL" dirty="0" smtClean="0"/>
              <a:t>בדרך כלל, על כל אחת משש הפאות</a:t>
            </a:r>
            <a:r>
              <a:rPr lang="en-US" dirty="0" smtClean="0"/>
              <a:t/>
            </a:r>
            <a:br>
              <a:rPr lang="en-US" dirty="0" smtClean="0"/>
            </a:br>
            <a:r>
              <a:rPr lang="he-IL" dirty="0" smtClean="0"/>
              <a:t>מסומנות נקודות - מנקודה אחת עד שש.</a:t>
            </a:r>
          </a:p>
          <a:p>
            <a:pPr marL="361950" indent="0">
              <a:spcBef>
                <a:spcPts val="0"/>
              </a:spcBef>
              <a:buNone/>
            </a:pPr>
            <a:r>
              <a:rPr lang="he-IL" dirty="0" smtClean="0"/>
              <a:t>(לפעמים רושמים מספרים</a:t>
            </a:r>
            <a:r>
              <a:rPr lang="he-IL" dirty="0" smtClean="0">
                <a:solidFill>
                  <a:srgbClr val="00FFFF"/>
                </a:solidFill>
              </a:rPr>
              <a:t> </a:t>
            </a:r>
            <a:r>
              <a:rPr lang="he-IL" dirty="0">
                <a:solidFill>
                  <a:srgbClr val="00FFFF"/>
                </a:solidFill>
              </a:rPr>
              <a:t>מ-1 עד </a:t>
            </a:r>
            <a:r>
              <a:rPr lang="he-IL" dirty="0" smtClean="0">
                <a:solidFill>
                  <a:srgbClr val="00FFFF"/>
                </a:solidFill>
              </a:rPr>
              <a:t>6</a:t>
            </a:r>
            <a:r>
              <a:rPr lang="he-IL" dirty="0" smtClean="0"/>
              <a:t>.)</a:t>
            </a:r>
          </a:p>
          <a:p>
            <a:pPr>
              <a:spcBef>
                <a:spcPts val="600"/>
              </a:spcBef>
            </a:pPr>
            <a:r>
              <a:rPr lang="he-IL" dirty="0" smtClean="0"/>
              <a:t>בהטלת קובייה 'מאוזנת</a:t>
            </a:r>
            <a:r>
              <a:rPr lang="he-IL" dirty="0"/>
              <a:t>' יש סיכויים שווים לכל אחת </a:t>
            </a:r>
            <a:r>
              <a:rPr lang="he-IL" dirty="0" smtClean="0"/>
              <a:t>מהפאות להיות העליונה.</a:t>
            </a:r>
            <a:endParaRPr lang="en-US" dirty="0"/>
          </a:p>
          <a:p>
            <a:pPr>
              <a:spcBef>
                <a:spcPts val="600"/>
              </a:spcBef>
            </a:pPr>
            <a:r>
              <a:rPr lang="he-IL" dirty="0" smtClean="0"/>
              <a:t>הטלת קוביות כאלו נחשבת לדרך </a:t>
            </a:r>
            <a:r>
              <a:rPr lang="he-IL" dirty="0" smtClean="0">
                <a:solidFill>
                  <a:schemeClr val="accent2">
                    <a:lumMod val="40000"/>
                    <a:lumOff val="60000"/>
                  </a:schemeClr>
                </a:solidFill>
              </a:rPr>
              <a:t>הוגנת</a:t>
            </a:r>
            <a:r>
              <a:rPr lang="he-IL" dirty="0" smtClean="0"/>
              <a:t> כדי להגריל את </a:t>
            </a:r>
            <a:r>
              <a:rPr lang="he-IL" dirty="0"/>
              <a:t>השחקן שיהיה הראשון </a:t>
            </a:r>
            <a:r>
              <a:rPr lang="he-IL" dirty="0" smtClean="0"/>
              <a:t>במשחק, או כדי לקבוע כמה צעדים מותר לשחקן לבצע במשחקי-קופסה כמו למשל ב"מונופול".</a:t>
            </a:r>
          </a:p>
          <a:p>
            <a:pPr>
              <a:spcBef>
                <a:spcPts val="600"/>
              </a:spcBef>
            </a:pPr>
            <a:r>
              <a:rPr lang="he-IL" dirty="0" smtClean="0"/>
              <a:t>יש עדויות לכך שכבר </a:t>
            </a:r>
            <a:r>
              <a:rPr lang="he-IL" dirty="0"/>
              <a:t>לפני יותר </a:t>
            </a:r>
            <a:r>
              <a:rPr lang="he-IL" dirty="0" smtClean="0"/>
              <a:t>מ-</a:t>
            </a:r>
            <a:r>
              <a:rPr lang="he-IL" dirty="0" smtClean="0">
                <a:solidFill>
                  <a:schemeClr val="accent5"/>
                </a:solidFill>
              </a:rPr>
              <a:t>5,000 שנה</a:t>
            </a:r>
            <a:r>
              <a:rPr lang="he-IL" dirty="0">
                <a:solidFill>
                  <a:schemeClr val="accent5"/>
                </a:solidFill>
              </a:rPr>
              <a:t>,</a:t>
            </a:r>
            <a:r>
              <a:rPr lang="he-IL" dirty="0" smtClean="0">
                <a:solidFill>
                  <a:srgbClr val="00FFFF"/>
                </a:solidFill>
              </a:rPr>
              <a:t> </a:t>
            </a:r>
            <a:r>
              <a:rPr lang="he-IL" dirty="0" smtClean="0"/>
              <a:t>השתמשו בני-האדם בהטלת קוביות העשויות מעצמות של בעלי-חיים למשחקי-מזל או לקבלת החלטות.</a:t>
            </a:r>
            <a:endParaRPr lang="he-IL" dirty="0"/>
          </a:p>
        </p:txBody>
      </p:sp>
      <p:sp>
        <p:nvSpPr>
          <p:cNvPr id="4" name="Date Placeholder 3"/>
          <p:cNvSpPr>
            <a:spLocks noGrp="1"/>
          </p:cNvSpPr>
          <p:nvPr>
            <p:ph type="dt" sz="half" idx="10"/>
          </p:nvPr>
        </p:nvSpPr>
        <p:spPr/>
        <p:txBody>
          <a:bodyPr/>
          <a:lstStyle/>
          <a:p>
            <a:r>
              <a:rPr lang="en-US" smtClean="0"/>
              <a:t>13.11.17  עודכן</a:t>
            </a:r>
            <a:endParaRPr lang="en-US" dirty="0"/>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5</a:t>
            </a:fld>
            <a:endParaRPr lang="en-US"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5</a:t>
            </a:fld>
            <a:endParaRPr lang="en-US"/>
          </a:p>
        </p:txBody>
      </p:sp>
    </p:spTree>
    <p:extLst>
      <p:ext uri="{BB962C8B-B14F-4D97-AF65-F5344CB8AC3E}">
        <p14:creationId xmlns:p14="http://schemas.microsoft.com/office/powerpoint/2010/main" val="328876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9" presetClass="emph" presetSubtype="0"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9" presetClass="emph" presetSubtype="0" nodeType="withEffect">
                                  <p:stCondLst>
                                    <p:cond delay="0"/>
                                  </p:stCondLst>
                                  <p:childTnLst>
                                    <p:set>
                                      <p:cBhvr rctx="PPT">
                                        <p:cTn id="28" dur="indefinite"/>
                                        <p:tgtEl>
                                          <p:spTgt spid="3">
                                            <p:txEl>
                                              <p:pRg st="3" end="3"/>
                                            </p:txEl>
                                          </p:spTgt>
                                        </p:tgtEl>
                                        <p:attrNameLst>
                                          <p:attrName>style.opacity</p:attrName>
                                        </p:attrNameLst>
                                      </p:cBhvr>
                                      <p:to>
                                        <p:strVal val="0.5"/>
                                      </p:to>
                                    </p:set>
                                    <p:animEffect filter="image" prLst="opacity: 0.5">
                                      <p:cBhvr rctx="IE">
                                        <p:cTn id="29" dur="indefinite"/>
                                        <p:tgtEl>
                                          <p:spTgt spid="3">
                                            <p:txEl>
                                              <p:pRg st="3" end="3"/>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dirty="0" smtClean="0">
                <a:solidFill>
                  <a:srgbClr val="00FFFF"/>
                </a:solidFill>
              </a:rPr>
              <a:t>דוגמא למשחק קוביות</a:t>
            </a:r>
            <a:endParaRPr lang="en-US" dirty="0">
              <a:solidFill>
                <a:srgbClr val="00FFFF"/>
              </a:solidFill>
            </a:endParaRPr>
          </a:p>
        </p:txBody>
      </p:sp>
      <p:sp>
        <p:nvSpPr>
          <p:cNvPr id="3" name="Content Placeholder 2"/>
          <p:cNvSpPr>
            <a:spLocks noGrp="1"/>
          </p:cNvSpPr>
          <p:nvPr>
            <p:ph idx="1"/>
          </p:nvPr>
        </p:nvSpPr>
        <p:spPr>
          <a:xfrm>
            <a:off x="457200" y="990600"/>
            <a:ext cx="8307760" cy="5385420"/>
          </a:xfrm>
        </p:spPr>
        <p:txBody>
          <a:bodyPr/>
          <a:lstStyle/>
          <a:p>
            <a:pPr marL="0" indent="0">
              <a:buNone/>
            </a:pPr>
            <a:r>
              <a:rPr lang="he-IL" dirty="0" smtClean="0"/>
              <a:t>הנה משחק </a:t>
            </a:r>
            <a:r>
              <a:rPr lang="he-IL" dirty="0">
                <a:solidFill>
                  <a:srgbClr val="00FFFF"/>
                </a:solidFill>
              </a:rPr>
              <a:t>לשני </a:t>
            </a:r>
            <a:r>
              <a:rPr lang="he-IL" dirty="0" smtClean="0">
                <a:solidFill>
                  <a:srgbClr val="00FFFF"/>
                </a:solidFill>
              </a:rPr>
              <a:t>שחקנים</a:t>
            </a:r>
            <a:r>
              <a:rPr lang="he-IL" dirty="0" smtClean="0"/>
              <a:t>, </a:t>
            </a:r>
            <a:r>
              <a:rPr lang="he-IL" dirty="0" smtClean="0">
                <a:solidFill>
                  <a:schemeClr val="accent2">
                    <a:lumMod val="60000"/>
                    <a:lumOff val="40000"/>
                  </a:schemeClr>
                </a:solidFill>
              </a:rPr>
              <a:t>א</a:t>
            </a:r>
            <a:r>
              <a:rPr lang="he-IL" dirty="0" smtClean="0"/>
              <a:t> ו-</a:t>
            </a:r>
            <a:r>
              <a:rPr lang="he-IL" dirty="0" smtClean="0">
                <a:solidFill>
                  <a:srgbClr val="00B0F0"/>
                </a:solidFill>
              </a:rPr>
              <a:t>ב</a:t>
            </a:r>
            <a:r>
              <a:rPr lang="he-IL" dirty="0"/>
              <a:t>:</a:t>
            </a:r>
            <a:endParaRPr lang="he-IL" dirty="0" smtClean="0"/>
          </a:p>
          <a:p>
            <a:pPr marL="234950" indent="-234950"/>
            <a:r>
              <a:rPr lang="he-IL" dirty="0" smtClean="0"/>
              <a:t>כל </a:t>
            </a:r>
            <a:r>
              <a:rPr lang="he-IL" dirty="0"/>
              <a:t>אחד מטיל </a:t>
            </a:r>
            <a:r>
              <a:rPr lang="he-IL" dirty="0" smtClean="0"/>
              <a:t>קובייה. </a:t>
            </a:r>
            <a:r>
              <a:rPr lang="he-IL" dirty="0" smtClean="0">
                <a:solidFill>
                  <a:srgbClr val="00FFFF"/>
                </a:solidFill>
              </a:rPr>
              <a:t>המנצח</a:t>
            </a:r>
            <a:r>
              <a:rPr lang="he-IL" dirty="0" smtClean="0"/>
              <a:t> </a:t>
            </a:r>
            <a:r>
              <a:rPr lang="he-IL" dirty="0"/>
              <a:t>הוא השחקן </a:t>
            </a:r>
            <a:r>
              <a:rPr lang="he-IL" dirty="0" smtClean="0"/>
              <a:t>שעל הקובייה שלו מופיע </a:t>
            </a:r>
            <a:r>
              <a:rPr lang="he-IL" dirty="0"/>
              <a:t>ה</a:t>
            </a:r>
            <a:r>
              <a:rPr lang="he-IL" dirty="0" smtClean="0"/>
              <a:t>מספר ה</a:t>
            </a:r>
            <a:r>
              <a:rPr lang="he-IL" dirty="0" smtClean="0">
                <a:solidFill>
                  <a:srgbClr val="00FFFF"/>
                </a:solidFill>
              </a:rPr>
              <a:t>גדול בין השניים.</a:t>
            </a:r>
            <a:endParaRPr lang="he-IL" dirty="0" smtClean="0"/>
          </a:p>
          <a:p>
            <a:pPr marL="234950" indent="-234950"/>
            <a:r>
              <a:rPr lang="he-IL" dirty="0" smtClean="0"/>
              <a:t>אם אצל שני </a:t>
            </a:r>
            <a:r>
              <a:rPr lang="he-IL" dirty="0"/>
              <a:t>השחקנים מתקבל אותו מספר, </a:t>
            </a:r>
            <a:r>
              <a:rPr lang="he-IL" dirty="0" smtClean="0"/>
              <a:t>אין מנצח. </a:t>
            </a:r>
            <a:r>
              <a:rPr lang="en-US" dirty="0" smtClean="0"/>
              <a:t/>
            </a:r>
            <a:br>
              <a:rPr lang="en-US" dirty="0" smtClean="0"/>
            </a:br>
            <a:r>
              <a:rPr lang="he-IL" dirty="0" smtClean="0"/>
              <a:t>זהו מצב "ת</a:t>
            </a:r>
            <a:r>
              <a:rPr lang="he-IL" dirty="0" smtClean="0">
                <a:latin typeface="Arial"/>
                <a:cs typeface="Arial"/>
              </a:rPr>
              <a:t>ֵ</a:t>
            </a:r>
            <a:r>
              <a:rPr lang="he-IL" dirty="0" smtClean="0"/>
              <a:t>יקו</a:t>
            </a:r>
            <a:r>
              <a:rPr lang="he-IL" dirty="0">
                <a:latin typeface="Arial"/>
                <a:cs typeface="Arial"/>
              </a:rPr>
              <a:t>ׄ</a:t>
            </a:r>
            <a:r>
              <a:rPr lang="he-IL" dirty="0" smtClean="0"/>
              <a:t>".</a:t>
            </a:r>
          </a:p>
          <a:p>
            <a:pPr marL="234950" indent="-234950">
              <a:spcBef>
                <a:spcPts val="0"/>
              </a:spcBef>
            </a:pPr>
            <a:r>
              <a:rPr lang="he-IL" spc="-20" dirty="0" smtClean="0"/>
              <a:t>כדי לבדוק אם זה </a:t>
            </a:r>
            <a:r>
              <a:rPr lang="he-IL" spc="-20" dirty="0" smtClean="0">
                <a:solidFill>
                  <a:srgbClr val="00FFFF"/>
                </a:solidFill>
              </a:rPr>
              <a:t>משחק הוגן</a:t>
            </a:r>
          </a:p>
          <a:p>
            <a:pPr marL="266700" indent="0">
              <a:spcBef>
                <a:spcPts val="0"/>
              </a:spcBef>
              <a:buNone/>
            </a:pPr>
            <a:r>
              <a:rPr lang="he-IL" dirty="0" smtClean="0"/>
              <a:t>נערוך טבלה ונרשום בשוליים</a:t>
            </a:r>
          </a:p>
          <a:p>
            <a:pPr marL="266700" indent="0">
              <a:spcBef>
                <a:spcPts val="0"/>
              </a:spcBef>
              <a:buNone/>
            </a:pPr>
            <a:r>
              <a:rPr lang="he-IL" dirty="0" smtClean="0"/>
              <a:t>את התוצאות האפשריות של</a:t>
            </a:r>
          </a:p>
          <a:p>
            <a:pPr marL="266700" indent="0">
              <a:spcBef>
                <a:spcPts val="0"/>
              </a:spcBef>
              <a:buNone/>
            </a:pPr>
            <a:r>
              <a:rPr lang="he-IL" dirty="0" smtClean="0"/>
              <a:t>כל אחד מהשחקנים: </a:t>
            </a:r>
          </a:p>
          <a:p>
            <a:pPr marL="234950" indent="-234950">
              <a:spcBef>
                <a:spcPts val="0"/>
              </a:spcBef>
            </a:pPr>
            <a:r>
              <a:rPr lang="he-IL" dirty="0" smtClean="0"/>
              <a:t>בתוך הטבלה נרשום את</a:t>
            </a:r>
          </a:p>
          <a:p>
            <a:pPr marL="0" indent="0">
              <a:spcBef>
                <a:spcPts val="0"/>
              </a:spcBef>
              <a:buNone/>
            </a:pPr>
            <a:r>
              <a:rPr lang="he-IL" dirty="0" smtClean="0"/>
              <a:t>  המנצח הנה כך -</a:t>
            </a: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9" name="Rectangle 3"/>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372028797"/>
              </p:ext>
            </p:extLst>
          </p:nvPr>
        </p:nvGraphicFramePr>
        <p:xfrm>
          <a:off x="380998" y="2971800"/>
          <a:ext cx="4114803" cy="3219022"/>
        </p:xfrm>
        <a:graphic>
          <a:graphicData uri="http://schemas.openxmlformats.org/drawingml/2006/table">
            <a:tbl>
              <a:tblPr rtl="1" firstRow="1" bandRow="1">
                <a:tableStyleId>{5C22544A-7EE6-4342-B048-85BDC9FD1C3A}</a:tableStyleId>
              </a:tblPr>
              <a:tblGrid>
                <a:gridCol w="505482"/>
                <a:gridCol w="505482"/>
                <a:gridCol w="506074"/>
                <a:gridCol w="506074"/>
                <a:gridCol w="506074"/>
                <a:gridCol w="506074"/>
                <a:gridCol w="502525"/>
                <a:gridCol w="577018"/>
              </a:tblGrid>
              <a:tr h="457200">
                <a:tc gridSpan="7">
                  <a:txBody>
                    <a:bodyPr/>
                    <a:lstStyle/>
                    <a:p>
                      <a:pPr marL="0" marR="0" algn="ctr" rtl="1">
                        <a:lnSpc>
                          <a:spcPct val="115000"/>
                        </a:lnSpc>
                        <a:spcBef>
                          <a:spcPts val="0"/>
                        </a:spcBef>
                        <a:spcAft>
                          <a:spcPts val="1000"/>
                        </a:spcAft>
                      </a:pPr>
                      <a:r>
                        <a:rPr lang="he-IL" sz="2000" dirty="0" smtClean="0">
                          <a:solidFill>
                            <a:schemeClr val="bg1"/>
                          </a:solidFill>
                          <a:effectLst/>
                        </a:rPr>
                        <a:t>הקובייה </a:t>
                      </a:r>
                      <a:r>
                        <a:rPr lang="he-IL" sz="2000" dirty="0">
                          <a:solidFill>
                            <a:schemeClr val="bg1"/>
                          </a:solidFill>
                          <a:effectLst/>
                        </a:rPr>
                        <a:t>של ב נפלה על ...</a:t>
                      </a:r>
                      <a:endParaRPr lang="en-US" sz="2000" dirty="0">
                        <a:solidFill>
                          <a:schemeClr val="bg1"/>
                        </a:solidFill>
                        <a:effectLst/>
                        <a:latin typeface="Calibri"/>
                        <a:ea typeface="Calibri"/>
                        <a:cs typeface="Arial"/>
                      </a:endParaRPr>
                    </a:p>
                  </a:txBody>
                  <a:tcPr marL="44027" marR="44027" marT="22013" marB="22013"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1200" dirty="0">
                        <a:effectLst/>
                        <a:latin typeface="Calibri"/>
                      </a:endParaRPr>
                    </a:p>
                  </a:txBody>
                  <a:tcPr marL="44027" marR="44027" marT="22013" marB="22013" anchor="ctr">
                    <a:solidFill>
                      <a:schemeClr val="tx1"/>
                    </a:solidFill>
                  </a:tcPr>
                </a:tc>
              </a:tr>
              <a:tr h="333892">
                <a:tc>
                  <a:txBody>
                    <a:bodyPr/>
                    <a:lstStyle/>
                    <a:p>
                      <a:pPr marL="0" marR="0" algn="ctr" rtl="1">
                        <a:lnSpc>
                          <a:spcPct val="115000"/>
                        </a:lnSpc>
                        <a:spcBef>
                          <a:spcPts val="0"/>
                        </a:spcBef>
                        <a:spcAft>
                          <a:spcPts val="1000"/>
                        </a:spcAft>
                      </a:pPr>
                      <a:r>
                        <a:rPr lang="he-IL" sz="2000" b="1" kern="1200" dirty="0">
                          <a:solidFill>
                            <a:schemeClr val="bg1"/>
                          </a:solidFill>
                          <a:effectLst/>
                          <a:latin typeface="+mn-lt"/>
                          <a:ea typeface="+mn-ea"/>
                          <a:cs typeface="+mn-cs"/>
                        </a:rPr>
                        <a:t>6</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kern="1200" dirty="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rtl="1">
                        <a:lnSpc>
                          <a:spcPct val="115000"/>
                        </a:lnSpc>
                      </a:pPr>
                      <a:endParaRPr lang="en-US" sz="1200" dirty="0">
                        <a:solidFill>
                          <a:schemeClr val="bg1"/>
                        </a:solidFill>
                        <a:effectLst/>
                        <a:latin typeface="Calibri"/>
                      </a:endParaRPr>
                    </a:p>
                  </a:txBody>
                  <a:tcPr marL="44027" marR="44027" marT="22013" marB="22013" anchor="ctr">
                    <a:solidFill>
                      <a:schemeClr val="tx2"/>
                    </a:solidFill>
                  </a:tcPr>
                </a:tc>
                <a:tc rowSpan="7">
                  <a:txBody>
                    <a:bodyPr/>
                    <a:lstStyle/>
                    <a:p>
                      <a:pPr marL="0" marR="0" algn="ctr" rtl="1">
                        <a:lnSpc>
                          <a:spcPct val="115000"/>
                        </a:lnSpc>
                        <a:spcBef>
                          <a:spcPts val="0"/>
                        </a:spcBef>
                        <a:spcAft>
                          <a:spcPts val="1000"/>
                        </a:spcAft>
                      </a:pPr>
                      <a:r>
                        <a:rPr lang="he-IL" sz="2000" b="1" dirty="0" smtClean="0">
                          <a:solidFill>
                            <a:schemeClr val="bg1"/>
                          </a:solidFill>
                          <a:effectLst/>
                        </a:rPr>
                        <a:t>הקובייה </a:t>
                      </a:r>
                      <a:r>
                        <a:rPr lang="he-IL" sz="2000" b="1" dirty="0">
                          <a:solidFill>
                            <a:schemeClr val="bg1"/>
                          </a:solidFill>
                          <a:effectLst/>
                        </a:rPr>
                        <a:t>של </a:t>
                      </a:r>
                      <a:r>
                        <a:rPr lang="he-IL" sz="2000" b="1" dirty="0" smtClean="0">
                          <a:solidFill>
                            <a:schemeClr val="bg1"/>
                          </a:solidFill>
                          <a:effectLst/>
                        </a:rPr>
                        <a:t>א נפלה </a:t>
                      </a:r>
                      <a:r>
                        <a:rPr lang="he-IL" sz="2000" b="1" dirty="0">
                          <a:solidFill>
                            <a:schemeClr val="bg1"/>
                          </a:solidFill>
                          <a:effectLst/>
                        </a:rPr>
                        <a:t>על </a:t>
                      </a:r>
                      <a:r>
                        <a:rPr lang="he-IL" sz="2000" dirty="0">
                          <a:solidFill>
                            <a:schemeClr val="bg1"/>
                          </a:solidFill>
                          <a:effectLst/>
                        </a:rPr>
                        <a:t>..</a:t>
                      </a:r>
                      <a:r>
                        <a:rPr lang="he-IL" sz="1200" dirty="0">
                          <a:solidFill>
                            <a:schemeClr val="bg1"/>
                          </a:solidFill>
                          <a:effectLst/>
                        </a:rPr>
                        <a:t>.</a:t>
                      </a:r>
                      <a:endParaRPr lang="en-US" sz="1200" dirty="0">
                        <a:solidFill>
                          <a:schemeClr val="bg1"/>
                        </a:solidFill>
                        <a:effectLst/>
                        <a:latin typeface="Calibri"/>
                        <a:ea typeface="Calibri"/>
                        <a:cs typeface="Arial"/>
                      </a:endParaRPr>
                    </a:p>
                  </a:txBody>
                  <a:tcPr marL="44027" marR="44027" marT="22013" marB="22013" vert="vert270" anchor="ctr">
                    <a:solidFill>
                      <a:schemeClr val="accent2">
                        <a:lumMod val="60000"/>
                        <a:lumOff val="40000"/>
                      </a:schemeClr>
                    </a:solidFill>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5</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bl>
          </a:graphicData>
        </a:graphic>
      </p:graphicFrame>
      <p:sp>
        <p:nvSpPr>
          <p:cNvPr id="14"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6</a:t>
            </a:fld>
            <a:endParaRPr lang="en-US"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6</a:t>
            </a:fld>
            <a:endParaRPr lang="en-US"/>
          </a:p>
        </p:txBody>
      </p:sp>
    </p:spTree>
    <p:extLst>
      <p:ext uri="{BB962C8B-B14F-4D97-AF65-F5344CB8AC3E}">
        <p14:creationId xmlns:p14="http://schemas.microsoft.com/office/powerpoint/2010/main" val="418098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13.11.17  עודכן</a:t>
            </a:r>
            <a:endParaRPr lang="en-US" dirty="0"/>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H="1">
            <a:off x="2971800" y="3256597"/>
            <a:ext cx="3048000" cy="381000"/>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18" name="Straight Arrow Connector 17"/>
          <p:cNvCxnSpPr>
            <a:endCxn id="17" idx="5"/>
          </p:cNvCxnSpPr>
          <p:nvPr/>
        </p:nvCxnSpPr>
        <p:spPr bwMode="auto">
          <a:xfrm flipH="1" flipV="1">
            <a:off x="4409524" y="2117944"/>
            <a:ext cx="1229276" cy="1539656"/>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21" name="Oval Callout 20"/>
          <p:cNvSpPr/>
          <p:nvPr/>
        </p:nvSpPr>
        <p:spPr bwMode="auto">
          <a:xfrm>
            <a:off x="3840480" y="3405187"/>
            <a:ext cx="746760" cy="504825"/>
          </a:xfrm>
          <a:prstGeom prst="wedgeEllipseCallout">
            <a:avLst>
              <a:gd name="adj1" fmla="val -157567"/>
              <a:gd name="adj2" fmla="val 172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22" name="Oval Callout 21"/>
          <p:cNvSpPr/>
          <p:nvPr/>
        </p:nvSpPr>
        <p:spPr bwMode="auto">
          <a:xfrm>
            <a:off x="3840480" y="3406141"/>
            <a:ext cx="731520" cy="503871"/>
          </a:xfrm>
          <a:prstGeom prst="wedgeEllipseCallout">
            <a:avLst>
              <a:gd name="adj1" fmla="val -10628"/>
              <a:gd name="adj2" fmla="val -3177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905825869"/>
              </p:ext>
            </p:extLst>
          </p:nvPr>
        </p:nvGraphicFramePr>
        <p:xfrm>
          <a:off x="1524000" y="1066800"/>
          <a:ext cx="6172202" cy="4577080"/>
        </p:xfrm>
        <a:graphic>
          <a:graphicData uri="http://schemas.openxmlformats.org/drawingml/2006/table">
            <a:tbl>
              <a:tblPr rtl="1" firstRow="1" bandRow="1">
                <a:tableStyleId>{5C22544A-7EE6-4342-B048-85BDC9FD1C3A}</a:tableStyleId>
              </a:tblPr>
              <a:tblGrid>
                <a:gridCol w="758223"/>
                <a:gridCol w="758223"/>
                <a:gridCol w="759110"/>
                <a:gridCol w="759110"/>
                <a:gridCol w="759110"/>
                <a:gridCol w="759110"/>
                <a:gridCol w="753789"/>
                <a:gridCol w="865527"/>
              </a:tblGrid>
              <a:tr h="620631">
                <a:tc gridSpan="7">
                  <a:txBody>
                    <a:bodyPr/>
                    <a:lstStyle/>
                    <a:p>
                      <a:pPr marL="0" marR="0" algn="ctr" rtl="1">
                        <a:lnSpc>
                          <a:spcPct val="115000"/>
                        </a:lnSpc>
                        <a:spcBef>
                          <a:spcPts val="0"/>
                        </a:spcBef>
                        <a:spcAft>
                          <a:spcPts val="1000"/>
                        </a:spcAft>
                      </a:pPr>
                      <a:r>
                        <a:rPr lang="he-IL" sz="2400" dirty="0" smtClean="0">
                          <a:solidFill>
                            <a:schemeClr val="bg1"/>
                          </a:solidFill>
                          <a:effectLst/>
                        </a:rPr>
                        <a:t>הקובייה </a:t>
                      </a:r>
                      <a:r>
                        <a:rPr lang="he-IL" sz="2400" dirty="0">
                          <a:solidFill>
                            <a:schemeClr val="bg1"/>
                          </a:solidFill>
                          <a:effectLst/>
                        </a:rPr>
                        <a:t>של ב נפלה על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tr>
              <a:tr h="565207">
                <a:tc>
                  <a:txBody>
                    <a:bodyPr/>
                    <a:lstStyle/>
                    <a:p>
                      <a:pPr marL="0" marR="0" algn="ctr" rtl="1">
                        <a:lnSpc>
                          <a:spcPct val="115000"/>
                        </a:lnSpc>
                        <a:spcBef>
                          <a:spcPts val="0"/>
                        </a:spcBef>
                        <a:spcAft>
                          <a:spcPts val="1000"/>
                        </a:spcAft>
                      </a:pPr>
                      <a:r>
                        <a:rPr lang="he-IL" sz="2400" b="1" kern="1200" dirty="0">
                          <a:solidFill>
                            <a:schemeClr val="bg1"/>
                          </a:solidFill>
                          <a:effectLst/>
                          <a:latin typeface="+mn-lt"/>
                          <a:ea typeface="+mn-ea"/>
                          <a:cs typeface="+mn-cs"/>
                        </a:rPr>
                        <a:t>6</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lang="he-IL" sz="2400" b="1" kern="1200" dirty="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2</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lang="he-IL" sz="2400" b="1" dirty="0" smtClean="0">
                          <a:solidFill>
                            <a:schemeClr val="bg1"/>
                          </a:solidFill>
                          <a:effectLst/>
                        </a:rPr>
                        <a:t>הקובייה </a:t>
                      </a:r>
                      <a:r>
                        <a:rPr lang="he-IL" sz="2400" b="1" dirty="0">
                          <a:solidFill>
                            <a:schemeClr val="bg1"/>
                          </a:solidFill>
                          <a:effectLst/>
                        </a:rPr>
                        <a:t>של </a:t>
                      </a:r>
                      <a:r>
                        <a:rPr lang="he-IL" sz="2400" b="1" dirty="0" smtClean="0">
                          <a:solidFill>
                            <a:schemeClr val="bg1"/>
                          </a:solidFill>
                          <a:effectLst/>
                        </a:rPr>
                        <a:t>א נפלה </a:t>
                      </a:r>
                      <a:r>
                        <a:rPr lang="he-IL" sz="2400" b="1" dirty="0">
                          <a:solidFill>
                            <a:schemeClr val="bg1"/>
                          </a:solidFill>
                          <a:effectLst/>
                        </a:rPr>
                        <a:t>על </a:t>
                      </a:r>
                      <a:r>
                        <a:rPr lang="he-IL" sz="2400" dirty="0">
                          <a:solidFill>
                            <a:schemeClr val="bg1"/>
                          </a:solidFill>
                          <a:effectLst/>
                        </a:rPr>
                        <a:t>...</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tr>
              <a:tr h="565207">
                <a:tc>
                  <a:txBody>
                    <a:bodyPr/>
                    <a:lstStyle/>
                    <a:p>
                      <a:endParaRPr lang="he-IL" dirty="0"/>
                    </a:p>
                  </a:txBody>
                  <a:tcPr anchor="ctr"/>
                </a:tc>
                <a:tc>
                  <a:txBody>
                    <a:bodyPr/>
                    <a:lstStyle/>
                    <a:p>
                      <a:endParaRPr lang="he-IL"/>
                    </a:p>
                  </a:txBody>
                  <a:tcPr anchor="ctr"/>
                </a:tc>
                <a:tc>
                  <a:txBody>
                    <a:bodyPr/>
                    <a:lstStyle/>
                    <a:p>
                      <a:endParaRPr lang="he-IL"/>
                    </a:p>
                  </a:txBody>
                  <a:tcPr anchor="ctr"/>
                </a:tc>
                <a:tc>
                  <a:txBody>
                    <a:bodyPr/>
                    <a:lstStyle/>
                    <a:p>
                      <a:endParaRPr lang="he-IL"/>
                    </a:p>
                  </a:txBody>
                  <a:tcPr anchor="ctr"/>
                </a:tc>
                <a:tc>
                  <a:txBody>
                    <a:bodyPr/>
                    <a:lstStyle/>
                    <a:p>
                      <a:endParaRPr lang="he-IL"/>
                    </a:p>
                  </a:txBody>
                  <a:tcPr anchor="ctr"/>
                </a:tc>
                <a:tc>
                  <a:txBody>
                    <a:bodyPr/>
                    <a:lstStyle/>
                    <a:p>
                      <a:endParaRPr lang="he-IL" dirty="0"/>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1</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3</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5</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bl>
          </a:graphicData>
        </a:graphic>
      </p:graphicFrame>
      <p:sp>
        <p:nvSpPr>
          <p:cNvPr id="3" name="Content Placeholder 2"/>
          <p:cNvSpPr>
            <a:spLocks noGrp="1"/>
          </p:cNvSpPr>
          <p:nvPr>
            <p:ph idx="1"/>
          </p:nvPr>
        </p:nvSpPr>
        <p:spPr>
          <a:xfrm>
            <a:off x="341920" y="1193490"/>
            <a:ext cx="8460160" cy="5385420"/>
          </a:xfrm>
        </p:spPr>
        <p:txBody>
          <a:bodyPr/>
          <a:lstStyle/>
          <a:p>
            <a:pPr marL="0" indent="0">
              <a:buNone/>
            </a:pPr>
            <a:r>
              <a:rPr lang="he-IL" spc="-80" dirty="0" smtClean="0"/>
              <a:t> </a:t>
            </a:r>
          </a:p>
          <a:p>
            <a:pPr marL="0" indent="0">
              <a:spcBef>
                <a:spcPts val="672"/>
              </a:spcBef>
              <a:buNone/>
            </a:pPr>
            <a:endParaRPr lang="he-IL" spc="-80" dirty="0" smtClean="0"/>
          </a:p>
          <a:p>
            <a:pPr marL="1036638" indent="0">
              <a:spcBef>
                <a:spcPts val="672"/>
              </a:spcBef>
              <a:buNone/>
            </a:pPr>
            <a:endParaRPr lang="he-IL" dirty="0"/>
          </a:p>
          <a:p>
            <a:pPr marL="1203325" indent="0">
              <a:spcBef>
                <a:spcPts val="672"/>
              </a:spcBef>
              <a:buNone/>
            </a:pPr>
            <a:r>
              <a:rPr lang="he-IL" dirty="0" smtClean="0">
                <a:solidFill>
                  <a:schemeClr val="bg1"/>
                </a:solidFill>
              </a:rPr>
              <a:t>אם הקובייה של </a:t>
            </a:r>
            <a:r>
              <a:rPr lang="he-IL" dirty="0">
                <a:solidFill>
                  <a:schemeClr val="accent2">
                    <a:lumMod val="75000"/>
                  </a:schemeClr>
                </a:solidFill>
              </a:rPr>
              <a:t>א</a:t>
            </a:r>
            <a:r>
              <a:rPr lang="he-IL" dirty="0">
                <a:solidFill>
                  <a:srgbClr val="0070C0"/>
                </a:solidFill>
              </a:rPr>
              <a:t> </a:t>
            </a:r>
            <a:r>
              <a:rPr lang="en-US" dirty="0" smtClean="0">
                <a:solidFill>
                  <a:srgbClr val="0070C0"/>
                </a:solidFill>
              </a:rPr>
              <a:t/>
            </a:r>
            <a:br>
              <a:rPr lang="en-US" dirty="0" smtClean="0">
                <a:solidFill>
                  <a:srgbClr val="0070C0"/>
                </a:solidFill>
              </a:rPr>
            </a:br>
            <a:r>
              <a:rPr lang="he-IL" dirty="0" smtClean="0">
                <a:solidFill>
                  <a:schemeClr val="bg1"/>
                </a:solidFill>
              </a:rPr>
              <a:t>מראה 3 </a:t>
            </a:r>
            <a:r>
              <a:rPr lang="en-US" dirty="0" smtClean="0">
                <a:solidFill>
                  <a:schemeClr val="bg1"/>
                </a:solidFill>
              </a:rPr>
              <a:t/>
            </a:r>
            <a:br>
              <a:rPr lang="en-US" dirty="0" smtClean="0">
                <a:solidFill>
                  <a:schemeClr val="bg1"/>
                </a:solidFill>
              </a:rPr>
            </a:br>
            <a:endParaRPr lang="he-IL" dirty="0" smtClean="0"/>
          </a:p>
          <a:p>
            <a:pPr marL="0" indent="0">
              <a:spcBef>
                <a:spcPts val="3000"/>
              </a:spcBef>
              <a:buNone/>
            </a:pPr>
            <a:endParaRPr lang="he-IL" dirty="0"/>
          </a:p>
          <a:p>
            <a:pPr marL="0" indent="0">
              <a:spcBef>
                <a:spcPts val="672"/>
              </a:spcBef>
              <a:buNone/>
            </a:pPr>
            <a:endParaRPr lang="he-IL" dirty="0" smtClean="0"/>
          </a:p>
        </p:txBody>
      </p:sp>
      <p:sp>
        <p:nvSpPr>
          <p:cNvPr id="16" name="Oval 15"/>
          <p:cNvSpPr/>
          <p:nvPr/>
        </p:nvSpPr>
        <p:spPr bwMode="auto">
          <a:xfrm>
            <a:off x="2590800" y="3467100"/>
            <a:ext cx="381000" cy="419100"/>
          </a:xfrm>
          <a:prstGeom prst="ellipse">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17" name="Oval 16"/>
          <p:cNvSpPr/>
          <p:nvPr/>
        </p:nvSpPr>
        <p:spPr bwMode="auto">
          <a:xfrm>
            <a:off x="4084320" y="1760220"/>
            <a:ext cx="381000" cy="419100"/>
          </a:xfrm>
          <a:prstGeom prst="ellipse">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cxnSp>
        <p:nvCxnSpPr>
          <p:cNvPr id="26" name="Straight Arrow Connector 25"/>
          <p:cNvCxnSpPr/>
          <p:nvPr/>
        </p:nvCxnSpPr>
        <p:spPr bwMode="auto">
          <a:xfrm flipH="1">
            <a:off x="2971800" y="3048000"/>
            <a:ext cx="2052362" cy="589597"/>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28" name="Straight Arrow Connector 27"/>
          <p:cNvCxnSpPr/>
          <p:nvPr/>
        </p:nvCxnSpPr>
        <p:spPr bwMode="auto">
          <a:xfrm flipH="1" flipV="1">
            <a:off x="4409524" y="2179320"/>
            <a:ext cx="1076876" cy="1706880"/>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31" name="Oval Callout 30"/>
          <p:cNvSpPr/>
          <p:nvPr/>
        </p:nvSpPr>
        <p:spPr bwMode="auto">
          <a:xfrm>
            <a:off x="3810000" y="3467100"/>
            <a:ext cx="777240" cy="442912"/>
          </a:xfrm>
          <a:prstGeom prst="wedgeEllipseCallout">
            <a:avLst>
              <a:gd name="adj1" fmla="val -158088"/>
              <a:gd name="adj2" fmla="val -287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33" name="Oval Callout 32"/>
          <p:cNvSpPr/>
          <p:nvPr/>
        </p:nvSpPr>
        <p:spPr bwMode="auto">
          <a:xfrm>
            <a:off x="3810000" y="3455194"/>
            <a:ext cx="777240" cy="442912"/>
          </a:xfrm>
          <a:prstGeom prst="wedgeEllipseCallout">
            <a:avLst>
              <a:gd name="adj1" fmla="val 735"/>
              <a:gd name="adj2" fmla="val -336641"/>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5" name="TextBox 4"/>
          <p:cNvSpPr txBox="1"/>
          <p:nvPr/>
        </p:nvSpPr>
        <p:spPr>
          <a:xfrm>
            <a:off x="3901440" y="3429000"/>
            <a:ext cx="609600" cy="461665"/>
          </a:xfrm>
          <a:prstGeom prst="rect">
            <a:avLst/>
          </a:prstGeom>
          <a:noFill/>
        </p:spPr>
        <p:txBody>
          <a:bodyPr wrap="square" rtlCol="1">
            <a:spAutoFit/>
          </a:bodyPr>
          <a:lstStyle/>
          <a:p>
            <a:pPr algn="ctr"/>
            <a:r>
              <a:rPr lang="he-IL" sz="2400" b="1" dirty="0" smtClean="0">
                <a:solidFill>
                  <a:schemeClr val="accent2">
                    <a:lumMod val="75000"/>
                  </a:schemeClr>
                </a:solidFill>
              </a:rPr>
              <a:t>א</a:t>
            </a:r>
            <a:endParaRPr lang="he-IL" sz="2400" b="1" dirty="0">
              <a:solidFill>
                <a:schemeClr val="accent2">
                  <a:lumMod val="75000"/>
                </a:schemeClr>
              </a:solidFill>
            </a:endParaRPr>
          </a:p>
        </p:txBody>
      </p:sp>
      <p:sp>
        <p:nvSpPr>
          <p:cNvPr id="34" name="TextBox 33"/>
          <p:cNvSpPr txBox="1"/>
          <p:nvPr/>
        </p:nvSpPr>
        <p:spPr>
          <a:xfrm>
            <a:off x="4724400" y="3692366"/>
            <a:ext cx="2887980" cy="954107"/>
          </a:xfrm>
          <a:prstGeom prst="rect">
            <a:avLst/>
          </a:prstGeom>
          <a:noFill/>
        </p:spPr>
        <p:txBody>
          <a:bodyPr wrap="square" rtlCol="1">
            <a:spAutoFit/>
          </a:bodyPr>
          <a:lstStyle/>
          <a:p>
            <a:pPr algn="r" rtl="1"/>
            <a:r>
              <a:rPr lang="he-IL" sz="2800" dirty="0">
                <a:solidFill>
                  <a:schemeClr val="bg1"/>
                </a:solidFill>
              </a:rPr>
              <a:t>והקובייה של </a:t>
            </a:r>
            <a:r>
              <a:rPr lang="he-IL" sz="2800" spc="-70" dirty="0">
                <a:solidFill>
                  <a:schemeClr val="accent5">
                    <a:lumMod val="50000"/>
                  </a:schemeClr>
                </a:solidFill>
              </a:rPr>
              <a:t>ב</a:t>
            </a:r>
            <a:r>
              <a:rPr lang="he-IL" sz="2800" spc="-70" dirty="0">
                <a:solidFill>
                  <a:schemeClr val="accent2">
                    <a:lumMod val="60000"/>
                    <a:lumOff val="40000"/>
                  </a:schemeClr>
                </a:solidFill>
              </a:rPr>
              <a:t> </a:t>
            </a:r>
            <a:r>
              <a:rPr lang="en-US" sz="2800" spc="-70" dirty="0">
                <a:solidFill>
                  <a:schemeClr val="accent2">
                    <a:lumMod val="60000"/>
                    <a:lumOff val="40000"/>
                  </a:schemeClr>
                </a:solidFill>
              </a:rPr>
              <a:t/>
            </a:r>
            <a:br>
              <a:rPr lang="en-US" sz="2800" spc="-70" dirty="0">
                <a:solidFill>
                  <a:schemeClr val="accent2">
                    <a:lumMod val="60000"/>
                    <a:lumOff val="40000"/>
                  </a:schemeClr>
                </a:solidFill>
              </a:rPr>
            </a:br>
            <a:r>
              <a:rPr lang="he-IL" sz="2800" dirty="0" smtClean="0">
                <a:solidFill>
                  <a:schemeClr val="bg1"/>
                </a:solidFill>
              </a:rPr>
              <a:t>מראה </a:t>
            </a:r>
            <a:r>
              <a:rPr lang="he-IL" sz="2800" dirty="0">
                <a:solidFill>
                  <a:schemeClr val="bg1"/>
                </a:solidFill>
              </a:rPr>
              <a:t>2, </a:t>
            </a:r>
            <a:endParaRPr lang="he-IL" dirty="0"/>
          </a:p>
        </p:txBody>
      </p:sp>
      <p:sp>
        <p:nvSpPr>
          <p:cNvPr id="35" name="TextBox 34"/>
          <p:cNvSpPr txBox="1"/>
          <p:nvPr/>
        </p:nvSpPr>
        <p:spPr>
          <a:xfrm>
            <a:off x="4709160" y="4495800"/>
            <a:ext cx="2819400" cy="800219"/>
          </a:xfrm>
          <a:prstGeom prst="rect">
            <a:avLst/>
          </a:prstGeom>
          <a:noFill/>
        </p:spPr>
        <p:txBody>
          <a:bodyPr wrap="square" rtlCol="1">
            <a:spAutoFit/>
          </a:bodyPr>
          <a:lstStyle/>
          <a:p>
            <a:pPr algn="r" rtl="1"/>
            <a:r>
              <a:rPr lang="he-IL" sz="2800" dirty="0">
                <a:solidFill>
                  <a:schemeClr val="accent2">
                    <a:lumMod val="75000"/>
                  </a:schemeClr>
                </a:solidFill>
              </a:rPr>
              <a:t>א</a:t>
            </a:r>
            <a:r>
              <a:rPr lang="he-IL" sz="2800" dirty="0">
                <a:solidFill>
                  <a:schemeClr val="bg1"/>
                </a:solidFill>
              </a:rPr>
              <a:t> ניצח</a:t>
            </a:r>
          </a:p>
          <a:p>
            <a:endParaRPr lang="he-IL" dirty="0"/>
          </a:p>
        </p:txBody>
      </p:sp>
      <p:sp>
        <p:nvSpPr>
          <p:cNvPr id="20"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7</a:t>
            </a:fld>
            <a:endParaRPr lang="en-US" dirty="0"/>
          </a:p>
        </p:txBody>
      </p:sp>
      <p:sp>
        <p:nvSpPr>
          <p:cNvPr id="23" name="Title 1"/>
          <p:cNvSpPr>
            <a:spLocks noGrp="1"/>
          </p:cNvSpPr>
          <p:nvPr>
            <p:ph type="title"/>
          </p:nvPr>
        </p:nvSpPr>
        <p:spPr>
          <a:xfrm>
            <a:off x="381000" y="381000"/>
            <a:ext cx="8382000" cy="838200"/>
          </a:xfrm>
        </p:spPr>
        <p:txBody>
          <a:bodyPr/>
          <a:lstStyle/>
          <a:p>
            <a:pPr rtl="1"/>
            <a:r>
              <a:rPr lang="he-IL" spc="-70" dirty="0" smtClean="0"/>
              <a:t>בתוך הטבלה נרשום את המנצח, הנה כך: </a:t>
            </a:r>
            <a:endParaRPr lang="en-US" dirty="0">
              <a:solidFill>
                <a:srgbClr val="00FFFF"/>
              </a:solidFill>
            </a:endParaRPr>
          </a:p>
        </p:txBody>
      </p:sp>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7</a:t>
            </a:fld>
            <a:endParaRPr lang="en-US"/>
          </a:p>
        </p:txBody>
      </p:sp>
    </p:spTree>
    <p:extLst>
      <p:ext uri="{BB962C8B-B14F-4D97-AF65-F5344CB8AC3E}">
        <p14:creationId xmlns:p14="http://schemas.microsoft.com/office/powerpoint/2010/main" val="81712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1000"/>
                                        <p:tgtEl>
                                          <p:spTgt spid="24"/>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22" presetClass="entr" presetSubtype="8"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1"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16" grpId="0" animBg="1"/>
      <p:bldP spid="17" grpId="1" animBg="1"/>
      <p:bldP spid="31" grpId="1" animBg="1"/>
      <p:bldP spid="33" grpId="1" animBg="1"/>
      <p:bldP spid="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he-IL" spc="-70" dirty="0" smtClean="0"/>
              <a:t>תוצאות המשחק </a:t>
            </a:r>
            <a:r>
              <a:rPr lang="he-IL" spc="-70" dirty="0">
                <a:solidFill>
                  <a:srgbClr val="00FFFF"/>
                </a:solidFill>
              </a:rPr>
              <a:t>לשני שחקנים</a:t>
            </a:r>
            <a:r>
              <a:rPr lang="he-IL" spc="-70" dirty="0"/>
              <a:t>, </a:t>
            </a:r>
            <a:r>
              <a:rPr lang="he-IL" spc="-70" dirty="0">
                <a:solidFill>
                  <a:schemeClr val="accent2">
                    <a:lumMod val="60000"/>
                    <a:lumOff val="40000"/>
                  </a:schemeClr>
                </a:solidFill>
              </a:rPr>
              <a:t>א</a:t>
            </a:r>
            <a:r>
              <a:rPr lang="he-IL" spc="-70" dirty="0"/>
              <a:t> </a:t>
            </a:r>
            <a:r>
              <a:rPr lang="he-IL" spc="-70" dirty="0" smtClean="0"/>
              <a:t>ו-</a:t>
            </a:r>
            <a:r>
              <a:rPr lang="he-IL" spc="-70" dirty="0" smtClean="0">
                <a:solidFill>
                  <a:srgbClr val="00B0F0"/>
                </a:solidFill>
              </a:rPr>
              <a:t>ב</a:t>
            </a:r>
            <a:r>
              <a:rPr lang="he-IL" spc="-70" dirty="0" smtClean="0"/>
              <a:t> </a:t>
            </a:r>
            <a:endParaRPr lang="en-US" dirty="0">
              <a:solidFill>
                <a:srgbClr val="00FFFF"/>
              </a:solidFill>
            </a:endParaRPr>
          </a:p>
        </p:txBody>
      </p:sp>
      <p:sp>
        <p:nvSpPr>
          <p:cNvPr id="4" name="Date Placeholder 3"/>
          <p:cNvSpPr>
            <a:spLocks noGrp="1"/>
          </p:cNvSpPr>
          <p:nvPr>
            <p:ph type="dt" sz="half" idx="10"/>
          </p:nvPr>
        </p:nvSpPr>
        <p:spPr/>
        <p:txBody>
          <a:bodyPr/>
          <a:lstStyle/>
          <a:p>
            <a:r>
              <a:rPr lang="en-US" smtClean="0"/>
              <a:t>13.11.17  עודכן</a:t>
            </a:r>
            <a:endParaRPr lang="en-US" dirty="0"/>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H="1">
            <a:off x="2971800" y="3256597"/>
            <a:ext cx="3048000" cy="381000"/>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18" name="Straight Arrow Connector 17"/>
          <p:cNvCxnSpPr/>
          <p:nvPr/>
        </p:nvCxnSpPr>
        <p:spPr bwMode="auto">
          <a:xfrm flipH="1" flipV="1">
            <a:off x="4409524" y="2117944"/>
            <a:ext cx="1229276" cy="1539656"/>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21" name="Oval Callout 20"/>
          <p:cNvSpPr/>
          <p:nvPr/>
        </p:nvSpPr>
        <p:spPr bwMode="auto">
          <a:xfrm>
            <a:off x="3840480" y="3405187"/>
            <a:ext cx="746760" cy="504825"/>
          </a:xfrm>
          <a:prstGeom prst="wedgeEllipseCallout">
            <a:avLst>
              <a:gd name="adj1" fmla="val -157567"/>
              <a:gd name="adj2" fmla="val 172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22" name="Oval Callout 21"/>
          <p:cNvSpPr/>
          <p:nvPr/>
        </p:nvSpPr>
        <p:spPr bwMode="auto">
          <a:xfrm>
            <a:off x="3840480" y="3406141"/>
            <a:ext cx="731520" cy="503871"/>
          </a:xfrm>
          <a:prstGeom prst="wedgeEllipseCallout">
            <a:avLst>
              <a:gd name="adj1" fmla="val -10628"/>
              <a:gd name="adj2" fmla="val -3177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smtClean="0">
              <a:ln>
                <a:noFill/>
              </a:ln>
              <a:solidFill>
                <a:schemeClr val="tx1"/>
              </a:solidFill>
              <a:effectLst/>
              <a:latin typeface="Times New Roman" pitchFamily="18" charset="0"/>
              <a:cs typeface="Arial" pitchFamily="34" charset="0"/>
            </a:endParaRPr>
          </a:p>
        </p:txBody>
      </p:sp>
      <p:sp>
        <p:nvSpPr>
          <p:cNvPr id="3" name="Content Placeholder 2"/>
          <p:cNvSpPr>
            <a:spLocks noGrp="1"/>
          </p:cNvSpPr>
          <p:nvPr>
            <p:ph idx="1"/>
          </p:nvPr>
        </p:nvSpPr>
        <p:spPr>
          <a:xfrm>
            <a:off x="341920" y="914400"/>
            <a:ext cx="8460160" cy="5385420"/>
          </a:xfrm>
        </p:spPr>
        <p:txBody>
          <a:bodyPr/>
          <a:lstStyle/>
          <a:p>
            <a:pPr marL="0" indent="0">
              <a:buNone/>
            </a:pPr>
            <a:r>
              <a:rPr lang="he-IL" spc="-80" dirty="0" smtClean="0"/>
              <a:t> </a:t>
            </a:r>
          </a:p>
          <a:p>
            <a:pPr marL="0" indent="0">
              <a:spcBef>
                <a:spcPts val="672"/>
              </a:spcBef>
              <a:buNone/>
            </a:pPr>
            <a:endParaRPr lang="he-IL" spc="-80" dirty="0" smtClean="0"/>
          </a:p>
          <a:p>
            <a:pPr marL="0" indent="0">
              <a:spcBef>
                <a:spcPts val="3000"/>
              </a:spcBef>
              <a:buNone/>
            </a:pPr>
            <a:endParaRPr lang="he-IL" dirty="0"/>
          </a:p>
          <a:p>
            <a:pPr marL="0" indent="0">
              <a:spcBef>
                <a:spcPts val="672"/>
              </a:spcBef>
              <a:buNone/>
            </a:pPr>
            <a:endParaRPr lang="he-IL" dirty="0" smtClean="0"/>
          </a:p>
          <a:p>
            <a:pPr marL="0" indent="0">
              <a:spcBef>
                <a:spcPts val="2400"/>
              </a:spcBef>
              <a:buNone/>
            </a:pPr>
            <a:endParaRPr lang="he-IL" dirty="0"/>
          </a:p>
          <a:p>
            <a:pPr marL="0" indent="0">
              <a:spcBef>
                <a:spcPts val="2400"/>
              </a:spcBef>
              <a:buNone/>
            </a:pPr>
            <a:endParaRPr lang="he-IL" dirty="0" smtClean="0"/>
          </a:p>
          <a:p>
            <a:pPr marL="173038" indent="0">
              <a:spcBef>
                <a:spcPts val="4800"/>
              </a:spcBef>
              <a:buNone/>
            </a:pPr>
            <a:r>
              <a:rPr lang="he-IL" dirty="0" smtClean="0"/>
              <a:t>האם המשחק הזה ראוי לתואר </a:t>
            </a:r>
            <a:r>
              <a:rPr lang="he-IL" dirty="0" smtClean="0">
                <a:solidFill>
                  <a:srgbClr val="00FFFF"/>
                </a:solidFill>
              </a:rPr>
              <a:t>משחק הוגן</a:t>
            </a:r>
            <a:r>
              <a:rPr lang="he-IL" dirty="0" smtClean="0"/>
              <a:t>?</a:t>
            </a:r>
          </a:p>
          <a:p>
            <a:pPr marL="173038" indent="0">
              <a:spcBef>
                <a:spcPts val="0"/>
              </a:spcBef>
              <a:buNone/>
            </a:pPr>
            <a:r>
              <a:rPr lang="he-IL" dirty="0" smtClean="0"/>
              <a:t>- כן, כי מספרי המקרים בהם כל שחקן מנצח שווים זה לזה.</a:t>
            </a:r>
            <a:endParaRPr lang="he-IL" dirty="0">
              <a:solidFill>
                <a:srgbClr val="00FFFF"/>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687719816"/>
              </p:ext>
            </p:extLst>
          </p:nvPr>
        </p:nvGraphicFramePr>
        <p:xfrm>
          <a:off x="1524000" y="1074877"/>
          <a:ext cx="6172202" cy="4296764"/>
        </p:xfrm>
        <a:graphic>
          <a:graphicData uri="http://schemas.openxmlformats.org/drawingml/2006/table">
            <a:tbl>
              <a:tblPr rtl="1" firstRow="1" bandRow="1">
                <a:tableStyleId>{5C22544A-7EE6-4342-B048-85BDC9FD1C3A}</a:tableStyleId>
              </a:tblPr>
              <a:tblGrid>
                <a:gridCol w="758223"/>
                <a:gridCol w="758223"/>
                <a:gridCol w="759110"/>
                <a:gridCol w="759110"/>
                <a:gridCol w="759110"/>
                <a:gridCol w="759110"/>
                <a:gridCol w="753789"/>
                <a:gridCol w="865527"/>
              </a:tblGrid>
              <a:tr h="484708">
                <a:tc gridSpan="7">
                  <a:txBody>
                    <a:bodyPr/>
                    <a:lstStyle/>
                    <a:p>
                      <a:pPr marL="0" marR="0" algn="ctr" rtl="1">
                        <a:lnSpc>
                          <a:spcPct val="115000"/>
                        </a:lnSpc>
                        <a:spcBef>
                          <a:spcPts val="0"/>
                        </a:spcBef>
                        <a:spcAft>
                          <a:spcPts val="1000"/>
                        </a:spcAft>
                      </a:pPr>
                      <a:r>
                        <a:rPr lang="he-IL" sz="2400" dirty="0" smtClean="0">
                          <a:solidFill>
                            <a:schemeClr val="bg1"/>
                          </a:solidFill>
                          <a:effectLst/>
                        </a:rPr>
                        <a:t>הקובייה </a:t>
                      </a:r>
                      <a:r>
                        <a:rPr lang="he-IL" sz="2400" dirty="0">
                          <a:solidFill>
                            <a:schemeClr val="bg1"/>
                          </a:solidFill>
                          <a:effectLst/>
                        </a:rPr>
                        <a:t>של ב נפלה על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tr>
              <a:tr h="562127">
                <a:tc>
                  <a:txBody>
                    <a:bodyPr/>
                    <a:lstStyle/>
                    <a:p>
                      <a:pPr marL="0" marR="0" algn="ctr" rtl="1">
                        <a:lnSpc>
                          <a:spcPct val="115000"/>
                        </a:lnSpc>
                        <a:spcBef>
                          <a:spcPts val="0"/>
                        </a:spcBef>
                        <a:spcAft>
                          <a:spcPts val="1000"/>
                        </a:spcAft>
                      </a:pPr>
                      <a:r>
                        <a:rPr lang="he-IL" sz="2400" b="1" kern="1200" dirty="0">
                          <a:solidFill>
                            <a:schemeClr val="bg1"/>
                          </a:solidFill>
                          <a:effectLst/>
                          <a:latin typeface="+mn-lt"/>
                          <a:ea typeface="+mn-ea"/>
                          <a:cs typeface="+mn-cs"/>
                        </a:rPr>
                        <a:t>6</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lang="he-IL" sz="2400" b="1" kern="1200" dirty="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2</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lang="he-IL" sz="2400" b="1" dirty="0">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lang="he-IL" sz="2400" b="1" dirty="0" smtClean="0">
                          <a:solidFill>
                            <a:schemeClr val="bg1"/>
                          </a:solidFill>
                          <a:effectLst/>
                        </a:rPr>
                        <a:t>הקובייה </a:t>
                      </a:r>
                      <a:r>
                        <a:rPr lang="he-IL" sz="2400" b="1" dirty="0">
                          <a:solidFill>
                            <a:schemeClr val="bg1"/>
                          </a:solidFill>
                          <a:effectLst/>
                        </a:rPr>
                        <a:t>של </a:t>
                      </a:r>
                      <a:r>
                        <a:rPr lang="he-IL" sz="2400" b="1" dirty="0" smtClean="0">
                          <a:solidFill>
                            <a:schemeClr val="bg1"/>
                          </a:solidFill>
                          <a:effectLst/>
                        </a:rPr>
                        <a:t>א נפלה </a:t>
                      </a:r>
                      <a:r>
                        <a:rPr lang="he-IL" sz="2400" b="1" dirty="0">
                          <a:solidFill>
                            <a:schemeClr val="bg1"/>
                          </a:solidFill>
                          <a:effectLst/>
                        </a:rPr>
                        <a:t>על </a:t>
                      </a:r>
                      <a:r>
                        <a:rPr lang="he-IL" sz="2400" dirty="0">
                          <a:solidFill>
                            <a:schemeClr val="bg1"/>
                          </a:solidFill>
                          <a:effectLst/>
                        </a:rPr>
                        <a:t>...</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tr>
              <a:tr h="474510">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a:solidFill>
                            <a:srgbClr val="0070C0"/>
                          </a:solidFill>
                          <a:effectLst/>
                        </a:rPr>
                        <a:t>ב</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תיקו</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1</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446697">
                <a:tc>
                  <a:txBody>
                    <a:bodyPr/>
                    <a:lstStyle/>
                    <a:p>
                      <a:pPr marL="0" marR="0" algn="ctr" rtl="1">
                        <a:lnSpc>
                          <a:spcPct val="115000"/>
                        </a:lnSpc>
                        <a:spcBef>
                          <a:spcPts val="0"/>
                        </a:spcBef>
                        <a:spcAft>
                          <a:spcPts val="1000"/>
                        </a:spcAft>
                      </a:pPr>
                      <a:r>
                        <a:rPr lang="he-IL" sz="2400" b="1">
                          <a:solidFill>
                            <a:srgbClr val="0070C0"/>
                          </a:solidFill>
                          <a:effectLst/>
                        </a:rPr>
                        <a:t>ב</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תיקו</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2127">
                <a:tc>
                  <a:txBody>
                    <a:bodyPr/>
                    <a:lstStyle/>
                    <a:p>
                      <a:pPr marL="0" marR="0" algn="ctr" rtl="1">
                        <a:lnSpc>
                          <a:spcPct val="115000"/>
                        </a:lnSpc>
                        <a:spcBef>
                          <a:spcPts val="0"/>
                        </a:spcBef>
                        <a:spcAft>
                          <a:spcPts val="1000"/>
                        </a:spcAft>
                      </a:pPr>
                      <a:r>
                        <a:rPr lang="he-IL" sz="2400" b="1">
                          <a:solidFill>
                            <a:srgbClr val="0070C0"/>
                          </a:solidFill>
                          <a:effectLst/>
                        </a:rPr>
                        <a:t>ב</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a:solidFill>
                            <a:srgbClr val="0070C0"/>
                          </a:solidFill>
                          <a:effectLst/>
                        </a:rPr>
                        <a:t>ב</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תיקו</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3</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390157">
                <a:tc>
                  <a:txBody>
                    <a:bodyPr/>
                    <a:lstStyle/>
                    <a:p>
                      <a:pPr marL="0" marR="0" algn="ctr" rtl="1">
                        <a:lnSpc>
                          <a:spcPct val="115000"/>
                        </a:lnSpc>
                        <a:spcBef>
                          <a:spcPts val="0"/>
                        </a:spcBef>
                        <a:spcAft>
                          <a:spcPts val="1000"/>
                        </a:spcAft>
                      </a:pPr>
                      <a:r>
                        <a:rPr lang="he-IL" sz="2400" b="1">
                          <a:solidFill>
                            <a:srgbClr val="0070C0"/>
                          </a:solidFill>
                          <a:effectLst/>
                        </a:rPr>
                        <a:t>ב</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תיקו</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2127">
                <a:tc>
                  <a:txBody>
                    <a:bodyPr/>
                    <a:lstStyle/>
                    <a:p>
                      <a:pPr marL="0" marR="0" algn="ctr" rtl="1">
                        <a:lnSpc>
                          <a:spcPct val="115000"/>
                        </a:lnSpc>
                        <a:spcBef>
                          <a:spcPts val="0"/>
                        </a:spcBef>
                        <a:spcAft>
                          <a:spcPts val="1000"/>
                        </a:spcAft>
                      </a:pPr>
                      <a:r>
                        <a:rPr lang="he-IL" sz="2400" b="1" dirty="0">
                          <a:solidFill>
                            <a:srgbClr val="0070C0"/>
                          </a:solidFill>
                          <a:effectLst/>
                        </a:rPr>
                        <a:t>ב</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a:solidFill>
                            <a:schemeClr val="bg1"/>
                          </a:solidFill>
                          <a:effectLst/>
                        </a:rPr>
                        <a:t>תיקו</a:t>
                      </a: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5</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r h="562127">
                <a:tc>
                  <a:txBody>
                    <a:bodyPr/>
                    <a:lstStyle/>
                    <a:p>
                      <a:pPr marL="0" marR="0" algn="ctr" rtl="1">
                        <a:lnSpc>
                          <a:spcPct val="115000"/>
                        </a:lnSpc>
                        <a:spcBef>
                          <a:spcPts val="0"/>
                        </a:spcBef>
                        <a:spcAft>
                          <a:spcPts val="1000"/>
                        </a:spcAft>
                      </a:pPr>
                      <a:r>
                        <a:rPr lang="he-IL" sz="2400" b="1">
                          <a:solidFill>
                            <a:schemeClr val="bg1"/>
                          </a:solidFill>
                          <a:effectLst/>
                        </a:rPr>
                        <a:t>תיקו</a:t>
                      </a: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accent2">
                              <a:lumMod val="75000"/>
                            </a:schemeClr>
                          </a:solidFill>
                          <a:effectLst/>
                        </a:rPr>
                        <a:t>א</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lang="he-IL"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tr>
            </a:tbl>
          </a:graphicData>
        </a:graphic>
      </p:graphicFrame>
      <p:sp>
        <p:nvSpPr>
          <p:cNvPr id="15"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8</a:t>
            </a:fld>
            <a:endParaRPr lang="en-US" dirty="0"/>
          </a:p>
        </p:txBody>
      </p:sp>
      <p:sp>
        <p:nvSpPr>
          <p:cNvPr id="5" name="Footer Placeholder 4"/>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8</a:t>
            </a:fld>
            <a:endParaRPr lang="en-US"/>
          </a:p>
        </p:txBody>
      </p:sp>
    </p:spTree>
    <p:extLst>
      <p:ext uri="{BB962C8B-B14F-4D97-AF65-F5344CB8AC3E}">
        <p14:creationId xmlns:p14="http://schemas.microsoft.com/office/powerpoint/2010/main" val="341305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13.11.17  עודכן</a:t>
            </a:r>
            <a:endParaRPr lang="en-US" dirty="0"/>
          </a:p>
        </p:txBody>
      </p:sp>
      <p:sp>
        <p:nvSpPr>
          <p:cNvPr id="12" name="Title 1"/>
          <p:cNvSpPr>
            <a:spLocks noGrp="1"/>
          </p:cNvSpPr>
          <p:nvPr>
            <p:ph type="title"/>
          </p:nvPr>
        </p:nvSpPr>
        <p:spPr>
          <a:xfrm>
            <a:off x="381000" y="381000"/>
            <a:ext cx="8382000" cy="838200"/>
          </a:xfrm>
        </p:spPr>
        <p:txBody>
          <a:bodyPr/>
          <a:lstStyle/>
          <a:p>
            <a:pPr rtl="1"/>
            <a:r>
              <a:rPr lang="he-IL" dirty="0" smtClean="0">
                <a:solidFill>
                  <a:srgbClr val="00FFFF"/>
                </a:solidFill>
              </a:rPr>
              <a:t>כעת </a:t>
            </a:r>
            <a:r>
              <a:rPr lang="he-IL" spc="-90" dirty="0">
                <a:solidFill>
                  <a:srgbClr val="00FFFF"/>
                </a:solidFill>
              </a:rPr>
              <a:t>נחזור על המשחק </a:t>
            </a:r>
            <a:r>
              <a:rPr lang="he-IL" spc="-90" dirty="0" smtClean="0">
                <a:solidFill>
                  <a:srgbClr val="00FFFF"/>
                </a:solidFill>
              </a:rPr>
              <a:t> - אך עם קוביות אחרות</a:t>
            </a:r>
            <a:r>
              <a:rPr lang="he-IL" dirty="0" smtClean="0">
                <a:solidFill>
                  <a:srgbClr val="00FFFF"/>
                </a:solidFill>
              </a:rPr>
              <a:t> </a:t>
            </a:r>
            <a:endParaRPr lang="en-US" dirty="0">
              <a:solidFill>
                <a:srgbClr val="00FFFF"/>
              </a:solidFill>
            </a:endParaRPr>
          </a:p>
        </p:txBody>
      </p:sp>
      <p:sp>
        <p:nvSpPr>
          <p:cNvPr id="13" name="Content Placeholder 2"/>
          <p:cNvSpPr>
            <a:spLocks noGrp="1"/>
          </p:cNvSpPr>
          <p:nvPr>
            <p:ph idx="1"/>
          </p:nvPr>
        </p:nvSpPr>
        <p:spPr>
          <a:xfrm>
            <a:off x="304800" y="1066800"/>
            <a:ext cx="8460160" cy="5385420"/>
          </a:xfrm>
        </p:spPr>
        <p:txBody>
          <a:bodyPr/>
          <a:lstStyle/>
          <a:p>
            <a:pPr>
              <a:spcBef>
                <a:spcPts val="0"/>
              </a:spcBef>
            </a:pPr>
            <a:r>
              <a:rPr lang="he-IL" spc="-100" dirty="0" smtClean="0"/>
              <a:t>על </a:t>
            </a:r>
            <a:r>
              <a:rPr lang="he-IL" spc="-100" dirty="0">
                <a:solidFill>
                  <a:schemeClr val="accent6">
                    <a:lumMod val="40000"/>
                    <a:lumOff val="60000"/>
                  </a:schemeClr>
                </a:solidFill>
              </a:rPr>
              <a:t>הקובייה</a:t>
            </a:r>
            <a:r>
              <a:rPr lang="he-IL" spc="-100" dirty="0">
                <a:solidFill>
                  <a:schemeClr val="accent1">
                    <a:lumMod val="60000"/>
                    <a:lumOff val="40000"/>
                  </a:schemeClr>
                </a:solidFill>
              </a:rPr>
              <a:t> </a:t>
            </a:r>
            <a:r>
              <a:rPr lang="he-IL" spc="-100" dirty="0"/>
              <a:t>של</a:t>
            </a:r>
            <a:r>
              <a:rPr lang="he-IL" spc="-100" dirty="0">
                <a:solidFill>
                  <a:schemeClr val="accent1">
                    <a:lumMod val="60000"/>
                    <a:lumOff val="40000"/>
                  </a:schemeClr>
                </a:solidFill>
              </a:rPr>
              <a:t> </a:t>
            </a:r>
            <a:r>
              <a:rPr lang="he-IL" spc="-100" dirty="0" smtClean="0">
                <a:solidFill>
                  <a:schemeClr val="accent2">
                    <a:lumMod val="40000"/>
                    <a:lumOff val="60000"/>
                  </a:schemeClr>
                </a:solidFill>
              </a:rPr>
              <a:t>א</a:t>
            </a:r>
            <a:r>
              <a:rPr lang="he-IL" spc="-100" dirty="0" smtClean="0">
                <a:solidFill>
                  <a:schemeClr val="accent1">
                    <a:lumMod val="60000"/>
                    <a:lumOff val="40000"/>
                  </a:schemeClr>
                </a:solidFill>
              </a:rPr>
              <a:t> </a:t>
            </a:r>
            <a:r>
              <a:rPr lang="he-IL" spc="-100" dirty="0" smtClean="0"/>
              <a:t>מופיעים המספרים 2, 4, 6 - פעמיים כל אחד</a:t>
            </a:r>
          </a:p>
          <a:p>
            <a:pPr>
              <a:spcBef>
                <a:spcPts val="0"/>
              </a:spcBef>
            </a:pPr>
            <a:r>
              <a:rPr lang="he-IL" spc="-100" dirty="0" smtClean="0"/>
              <a:t>על </a:t>
            </a:r>
            <a:r>
              <a:rPr lang="he-IL" spc="-70" dirty="0">
                <a:solidFill>
                  <a:srgbClr val="00B0F0"/>
                </a:solidFill>
              </a:rPr>
              <a:t>הקובייה</a:t>
            </a:r>
            <a:r>
              <a:rPr lang="he-IL" spc="-100" dirty="0">
                <a:solidFill>
                  <a:srgbClr val="00B0F0"/>
                </a:solidFill>
              </a:rPr>
              <a:t> </a:t>
            </a:r>
            <a:r>
              <a:rPr lang="he-IL" spc="-100" dirty="0"/>
              <a:t>של</a:t>
            </a:r>
            <a:r>
              <a:rPr lang="he-IL" spc="-100" dirty="0">
                <a:solidFill>
                  <a:schemeClr val="accent6">
                    <a:lumMod val="60000"/>
                    <a:lumOff val="40000"/>
                  </a:schemeClr>
                </a:solidFill>
              </a:rPr>
              <a:t> </a:t>
            </a:r>
            <a:r>
              <a:rPr lang="he-IL" spc="-70" dirty="0" smtClean="0">
                <a:solidFill>
                  <a:srgbClr val="00B0F0"/>
                </a:solidFill>
              </a:rPr>
              <a:t>ב</a:t>
            </a:r>
            <a:r>
              <a:rPr lang="he-IL" spc="-100" dirty="0" smtClean="0">
                <a:solidFill>
                  <a:schemeClr val="accent6">
                    <a:lumMod val="60000"/>
                    <a:lumOff val="40000"/>
                  </a:schemeClr>
                </a:solidFill>
              </a:rPr>
              <a:t> </a:t>
            </a:r>
            <a:r>
              <a:rPr lang="he-IL" spc="-100" dirty="0"/>
              <a:t>מופיעים </a:t>
            </a:r>
            <a:r>
              <a:rPr lang="he-IL" spc="-100" dirty="0" smtClean="0"/>
              <a:t>המספרים 1, 3, 5 </a:t>
            </a:r>
            <a:r>
              <a:rPr lang="he-IL" spc="-100" dirty="0"/>
              <a:t>- פעמיים כל </a:t>
            </a:r>
            <a:r>
              <a:rPr lang="he-IL" spc="-100" dirty="0" smtClean="0"/>
              <a:t>אחד</a:t>
            </a:r>
          </a:p>
          <a:p>
            <a:pPr>
              <a:spcBef>
                <a:spcPts val="0"/>
              </a:spcBef>
            </a:pPr>
            <a:r>
              <a:rPr lang="he-IL" dirty="0" smtClean="0"/>
              <a:t>האם המשחק עדיין הוגן?</a:t>
            </a:r>
          </a:p>
          <a:p>
            <a:pPr marL="339725" indent="0">
              <a:spcBef>
                <a:spcPts val="0"/>
              </a:spcBef>
              <a:buNone/>
            </a:pPr>
            <a:r>
              <a:rPr lang="he-IL" spc="-60" dirty="0" smtClean="0"/>
              <a:t>- </a:t>
            </a:r>
            <a:r>
              <a:rPr lang="he-IL" spc="-40" dirty="0" smtClean="0"/>
              <a:t>שוב נערוך טבלה ובשוליים נרשום את התוצאות האפשריות</a:t>
            </a:r>
          </a:p>
          <a:p>
            <a:pPr marL="339725" indent="0">
              <a:buNone/>
            </a:pPr>
            <a:endParaRPr lang="he-IL" dirty="0"/>
          </a:p>
          <a:p>
            <a:pPr lvl="2"/>
            <a:r>
              <a:rPr lang="he-IL" dirty="0" smtClean="0"/>
              <a:t>				</a:t>
            </a:r>
          </a:p>
        </p:txBody>
      </p:sp>
      <p:sp>
        <p:nvSpPr>
          <p:cNvPr id="15" name="Slide Number Placeholder 5"/>
          <p:cNvSpPr txBox="1">
            <a:spLocks/>
          </p:cNvSpPr>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fontAlgn="auto" latinLnBrk="0" hangingPunct="1">
              <a:spcBef>
                <a:spcPts val="0"/>
              </a:spcBef>
              <a:spcAft>
                <a:spcPts val="0"/>
              </a:spcAft>
              <a:defRPr kumimoji="0" sz="1400" kern="1200">
                <a:solidFill>
                  <a:srgbClr val="F8F8F8"/>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06FF1-B8B8-45F7-9460-24F1F7621815}" type="slidenum">
              <a:rPr lang="en-US" smtClean="0"/>
              <a:pPr/>
              <a:t>9</a:t>
            </a:fld>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825068920"/>
              </p:ext>
            </p:extLst>
          </p:nvPr>
        </p:nvGraphicFramePr>
        <p:xfrm>
          <a:off x="2362200" y="2895600"/>
          <a:ext cx="4343400" cy="3219022"/>
        </p:xfrm>
        <a:graphic>
          <a:graphicData uri="http://schemas.openxmlformats.org/drawingml/2006/table">
            <a:tbl>
              <a:tblPr rtl="1" firstRow="1" bandRow="1">
                <a:tableStyleId>{5C22544A-7EE6-4342-B048-85BDC9FD1C3A}</a:tableStyleId>
              </a:tblPr>
              <a:tblGrid>
                <a:gridCol w="533563"/>
                <a:gridCol w="533563"/>
                <a:gridCol w="534189"/>
                <a:gridCol w="534189"/>
                <a:gridCol w="534189"/>
                <a:gridCol w="534189"/>
                <a:gridCol w="530444"/>
                <a:gridCol w="609074"/>
              </a:tblGrid>
              <a:tr h="457200">
                <a:tc gridSpan="7">
                  <a:txBody>
                    <a:bodyPr/>
                    <a:lstStyle/>
                    <a:p>
                      <a:pPr marL="0" marR="0" algn="ctr" rtl="1">
                        <a:lnSpc>
                          <a:spcPct val="115000"/>
                        </a:lnSpc>
                        <a:spcBef>
                          <a:spcPts val="0"/>
                        </a:spcBef>
                        <a:spcAft>
                          <a:spcPts val="1000"/>
                        </a:spcAft>
                      </a:pPr>
                      <a:r>
                        <a:rPr lang="he-IL" sz="2000" dirty="0" smtClean="0">
                          <a:solidFill>
                            <a:schemeClr val="bg1"/>
                          </a:solidFill>
                          <a:effectLst/>
                        </a:rPr>
                        <a:t>הקובייה </a:t>
                      </a:r>
                      <a:r>
                        <a:rPr lang="he-IL" sz="2000" dirty="0">
                          <a:solidFill>
                            <a:schemeClr val="bg1"/>
                          </a:solidFill>
                          <a:effectLst/>
                        </a:rPr>
                        <a:t>של ב נפלה על ...</a:t>
                      </a:r>
                      <a:endParaRPr lang="en-US" sz="2000" dirty="0">
                        <a:solidFill>
                          <a:schemeClr val="bg1"/>
                        </a:solidFill>
                        <a:effectLst/>
                        <a:latin typeface="Calibri"/>
                        <a:ea typeface="Calibri"/>
                        <a:cs typeface="Arial"/>
                      </a:endParaRPr>
                    </a:p>
                  </a:txBody>
                  <a:tcPr marL="44027" marR="44027" marT="22013" marB="22013"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1200" dirty="0">
                        <a:effectLst/>
                        <a:latin typeface="Calibri"/>
                      </a:endParaRPr>
                    </a:p>
                  </a:txBody>
                  <a:tcPr marL="44027" marR="44027" marT="22013" marB="22013" anchor="ctr">
                    <a:solidFill>
                      <a:schemeClr val="tx1"/>
                    </a:solidFill>
                  </a:tcPr>
                </a:tc>
              </a:tr>
              <a:tr h="341307">
                <a:tc>
                  <a:txBody>
                    <a:bodyPr/>
                    <a:lstStyle/>
                    <a:p>
                      <a:pPr marL="0" marR="0" algn="ctr" rtl="1">
                        <a:lnSpc>
                          <a:spcPct val="115000"/>
                        </a:lnSpc>
                        <a:spcBef>
                          <a:spcPts val="0"/>
                        </a:spcBef>
                        <a:spcAft>
                          <a:spcPts val="1000"/>
                        </a:spcAft>
                      </a:pPr>
                      <a:r>
                        <a:rPr lang="he-IL" sz="2000" b="1" kern="1200" dirty="0" smtClean="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kern="1200" dirty="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smtClean="0">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smtClean="0">
                          <a:solidFill>
                            <a:schemeClr val="bg1"/>
                          </a:solidFill>
                          <a:effectLst/>
                        </a:rPr>
                        <a:t>1</a:t>
                      </a:r>
                      <a:endParaRPr lang="en-US" sz="2000" b="1" dirty="0">
                        <a:solidFill>
                          <a:schemeClr val="bg1"/>
                        </a:solidFill>
                        <a:effectLst/>
                        <a:latin typeface="Calibri"/>
                        <a:ea typeface="Calibri"/>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lang="he-IL" sz="2000" b="1" dirty="0">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rtl="1">
                        <a:lnSpc>
                          <a:spcPct val="115000"/>
                        </a:lnSpc>
                      </a:pPr>
                      <a:endParaRPr lang="en-US" sz="1200" dirty="0">
                        <a:solidFill>
                          <a:schemeClr val="bg1"/>
                        </a:solidFill>
                        <a:effectLst/>
                        <a:latin typeface="Calibri"/>
                      </a:endParaRPr>
                    </a:p>
                  </a:txBody>
                  <a:tcPr marL="44027" marR="44027" marT="22013" marB="22013" anchor="ctr">
                    <a:solidFill>
                      <a:schemeClr val="tx2"/>
                    </a:solidFill>
                  </a:tcPr>
                </a:tc>
                <a:tc rowSpan="7">
                  <a:txBody>
                    <a:bodyPr/>
                    <a:lstStyle/>
                    <a:p>
                      <a:pPr marL="0" marR="0" algn="ctr" rtl="1">
                        <a:lnSpc>
                          <a:spcPct val="115000"/>
                        </a:lnSpc>
                        <a:spcBef>
                          <a:spcPts val="0"/>
                        </a:spcBef>
                        <a:spcAft>
                          <a:spcPts val="1000"/>
                        </a:spcAft>
                      </a:pPr>
                      <a:r>
                        <a:rPr lang="he-IL" sz="2000" b="1" dirty="0" smtClean="0">
                          <a:solidFill>
                            <a:schemeClr val="bg1"/>
                          </a:solidFill>
                          <a:effectLst/>
                        </a:rPr>
                        <a:t>הקובייה </a:t>
                      </a:r>
                      <a:r>
                        <a:rPr lang="he-IL" sz="2000" b="1" dirty="0">
                          <a:solidFill>
                            <a:schemeClr val="bg1"/>
                          </a:solidFill>
                          <a:effectLst/>
                        </a:rPr>
                        <a:t>של </a:t>
                      </a:r>
                      <a:r>
                        <a:rPr lang="he-IL" sz="2000" b="1" dirty="0" smtClean="0">
                          <a:solidFill>
                            <a:schemeClr val="bg1"/>
                          </a:solidFill>
                          <a:effectLst/>
                        </a:rPr>
                        <a:t>א נפלה </a:t>
                      </a:r>
                      <a:r>
                        <a:rPr lang="he-IL" sz="2000" b="1" dirty="0">
                          <a:solidFill>
                            <a:schemeClr val="bg1"/>
                          </a:solidFill>
                          <a:effectLst/>
                        </a:rPr>
                        <a:t>על </a:t>
                      </a:r>
                      <a:r>
                        <a:rPr lang="he-IL" sz="2000" dirty="0">
                          <a:solidFill>
                            <a:schemeClr val="bg1"/>
                          </a:solidFill>
                          <a:effectLst/>
                        </a:rPr>
                        <a:t>...</a:t>
                      </a:r>
                      <a:endParaRPr lang="en-US" sz="2000" dirty="0">
                        <a:solidFill>
                          <a:schemeClr val="bg1"/>
                        </a:solidFill>
                        <a:effectLst/>
                        <a:latin typeface="Calibri"/>
                        <a:ea typeface="Calibri"/>
                        <a:cs typeface="Arial"/>
                      </a:endParaRPr>
                    </a:p>
                  </a:txBody>
                  <a:tcPr marL="44027" marR="44027" marT="22013" marB="22013" vert="vert270" anchor="ctr">
                    <a:solidFill>
                      <a:schemeClr val="accent2">
                        <a:lumMod val="60000"/>
                        <a:lumOff val="40000"/>
                      </a:schemeClr>
                    </a:solidFill>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smtClean="0">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pPr algn="ctr"/>
                      <a:endParaRPr lang="he-IL" sz="900" dirty="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smtClean="0">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lang="he-IL" sz="2000" b="1" dirty="0" smtClean="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r h="341307">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lang="he-IL" sz="2000" b="1" dirty="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tr>
            </a:tbl>
          </a:graphicData>
        </a:graphic>
      </p:graphicFrame>
      <p:sp>
        <p:nvSpPr>
          <p:cNvPr id="2" name="Footer Placeholder 1"/>
          <p:cNvSpPr>
            <a:spLocks noGrp="1"/>
          </p:cNvSpPr>
          <p:nvPr>
            <p:ph type="ftr" sz="quarter" idx="11"/>
          </p:nvPr>
        </p:nvSpPr>
        <p:spPr/>
        <p:txBody>
          <a:bodyPr/>
          <a:lstStyle/>
          <a:p>
            <a:pPr rtl="1"/>
            <a:r>
              <a:rPr lang="he-IL" smtClean="0"/>
              <a:t>הבזק חדשות: קוביות אפרון © כל הזכויות שמורות</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9</a:t>
            </a:fld>
            <a:endParaRPr lang="en-US"/>
          </a:p>
        </p:txBody>
      </p:sp>
    </p:spTree>
    <p:extLst>
      <p:ext uri="{BB962C8B-B14F-4D97-AF65-F5344CB8AC3E}">
        <p14:creationId xmlns:p14="http://schemas.microsoft.com/office/powerpoint/2010/main" val="22017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par>
                          <p:cTn id="19" fill="hold">
                            <p:stCondLst>
                              <p:cond delay="0"/>
                            </p:stCondLst>
                            <p:childTnLst>
                              <p:par>
                                <p:cTn id="20" presetID="4" presetClass="entr" presetSubtype="3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Theme1">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71636</TotalTime>
  <Words>4465</Words>
  <Application>Microsoft Office PowerPoint</Application>
  <PresentationFormat>On-screen Show (4:3)</PresentationFormat>
  <Paragraphs>829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Theme1</vt:lpstr>
      <vt:lpstr>PowerPoint Presentation</vt:lpstr>
      <vt:lpstr>הצהרת צוות הפיתוח על שימוש במצגת</vt:lpstr>
      <vt:lpstr>שהטוב ביותר ינצח</vt:lpstr>
      <vt:lpstr>נתחיל במשחק קצר</vt:lpstr>
      <vt:lpstr>מה עוד ידוע על קוביות משחק?</vt:lpstr>
      <vt:lpstr>דוגמא למשחק קוביות</vt:lpstr>
      <vt:lpstr>בתוך הטבלה נרשום את המנצח, הנה כך: </vt:lpstr>
      <vt:lpstr>תוצאות המשחק לשני שחקנים, א ו-ב </vt:lpstr>
      <vt:lpstr>כעת נחזור על המשחק  - אך עם קוביות אחרות </vt:lpstr>
      <vt:lpstr>בכמה מהאפשרויות א מנצח? ובכמה ב?</vt:lpstr>
      <vt:lpstr>כעת נכיר אוסף קוביות מיוחד</vt:lpstr>
      <vt:lpstr>באיזו קובייה כדאי לבחור?</vt:lpstr>
      <vt:lpstr>באיזו קובייה כדאי לבחור?</vt:lpstr>
      <vt:lpstr>הנה טבלת הנצחון במשחק בין ג ל-ד  </vt:lpstr>
      <vt:lpstr>ובכן? באיזו קובייה כדאי לבחור?</vt:lpstr>
      <vt:lpstr>זאת בהחלט הפתעה !</vt:lpstr>
      <vt:lpstr>זאת בהחלט הפתעה !</vt:lpstr>
      <vt:lpstr>הפתעה !</vt:lpstr>
      <vt:lpstr>במשחק הטלת הקוביות המיוחדות האלו, אחרי שהשחקן הראשון בוחר באחת הקוביות, לא חשוב איזו</vt:lpstr>
      <vt:lpstr>ובכן, במשחק הזה לא כדאי להיות הראשון !</vt:lpstr>
      <vt:lpstr>מי המציא את אוסף הקוביות המיוחד?</vt:lpstr>
      <vt:lpstr>המשחק אבן, נייר ומספריים</vt:lpstr>
      <vt:lpstr>המשחק אבן, נייר ומספריים</vt:lpstr>
      <vt:lpstr>אבל לא תמיד המעגליות היא גלויה</vt:lpstr>
      <vt:lpstr>משווים את המועמדות בזוגות זו לזו</vt:lpstr>
      <vt:lpstr>גם בשיטה הזאת אין הכרעה בין המועמדות !</vt:lpstr>
      <vt:lpstr>PowerPoint Presentation</vt:lpstr>
      <vt:lpstr>ומה בעקבות גילויו של אפרון?</vt:lpstr>
      <vt:lpstr>PowerPoint Presentation</vt:lpstr>
      <vt:lpstr>מקורות והמלצות לקריאה נוספת  (ספרים, מאמרים ואתרים)</vt:lpstr>
      <vt:lpstr>מקורות והמלצות לקריאה נוספת  (ספרים, מאמרים ואתרים)</vt:lpstr>
      <vt:lpstr>מקורות והמלצות לקריאה נוספת  (ספרים, מאמרים ואתרים)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Nitsa</cp:lastModifiedBy>
  <cp:revision>1421</cp:revision>
  <dcterms:created xsi:type="dcterms:W3CDTF">2012-09-01T06:51:48Z</dcterms:created>
  <dcterms:modified xsi:type="dcterms:W3CDTF">2017-11-13T18:25:24Z</dcterms:modified>
</cp:coreProperties>
</file>