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4008" r:id="rId1"/>
  </p:sldMasterIdLst>
  <p:notesMasterIdLst>
    <p:notesMasterId r:id="rId29"/>
  </p:notesMasterIdLst>
  <p:sldIdLst>
    <p:sldId id="410" r:id="rId2"/>
    <p:sldId id="409" r:id="rId3"/>
    <p:sldId id="411" r:id="rId4"/>
    <p:sldId id="357" r:id="rId5"/>
    <p:sldId id="388" r:id="rId6"/>
    <p:sldId id="387" r:id="rId7"/>
    <p:sldId id="412" r:id="rId8"/>
    <p:sldId id="376" r:id="rId9"/>
    <p:sldId id="373" r:id="rId10"/>
    <p:sldId id="405" r:id="rId11"/>
    <p:sldId id="384" r:id="rId12"/>
    <p:sldId id="385" r:id="rId13"/>
    <p:sldId id="386" r:id="rId14"/>
    <p:sldId id="374" r:id="rId15"/>
    <p:sldId id="406" r:id="rId16"/>
    <p:sldId id="370" r:id="rId17"/>
    <p:sldId id="395" r:id="rId18"/>
    <p:sldId id="408" r:id="rId19"/>
    <p:sldId id="378" r:id="rId20"/>
    <p:sldId id="400" r:id="rId21"/>
    <p:sldId id="379" r:id="rId22"/>
    <p:sldId id="407" r:id="rId23"/>
    <p:sldId id="394" r:id="rId24"/>
    <p:sldId id="403" r:id="rId25"/>
    <p:sldId id="402" r:id="rId26"/>
    <p:sldId id="323" r:id="rId27"/>
    <p:sldId id="398" r:id="rId28"/>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ra" initials="C" lastIdx="14" clrIdx="0"/>
  <p:cmAuthor id="1" name="Nitsa Movshovitz-Hadar" initials="NM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0099FF"/>
    <a:srgbClr val="C996FA"/>
    <a:srgbClr val="068AE4"/>
    <a:srgbClr val="FFFFFF"/>
    <a:srgbClr val="90EFF4"/>
    <a:srgbClr val="C896FA"/>
    <a:srgbClr val="C285FF"/>
    <a:srgbClr val="BE8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719" autoAdjust="0"/>
    <p:restoredTop sz="48932" autoAdjust="0"/>
  </p:normalViewPr>
  <p:slideViewPr>
    <p:cSldViewPr>
      <p:cViewPr>
        <p:scale>
          <a:sx n="60" d="100"/>
          <a:sy n="60" d="100"/>
        </p:scale>
        <p:origin x="-1326" y="-48"/>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B52742AA-D39C-4E89-B4CD-A3DA95601A99}" type="datetimeFigureOut">
              <a:rPr lang="he-IL"/>
              <a:pPr>
                <a:defRPr/>
              </a:pPr>
              <a:t>י"א-שבט-תשע"ז</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he-IL"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82E29494-E16B-4E32-9399-DDAEF12AF211}" type="slidenum">
              <a:rPr lang="he-IL"/>
              <a:pPr>
                <a:defRPr/>
              </a:pPr>
              <a:t>‹#›</a:t>
            </a:fld>
            <a:endParaRPr lang="he-IL"/>
          </a:p>
        </p:txBody>
      </p:sp>
    </p:spTree>
    <p:extLst>
      <p:ext uri="{BB962C8B-B14F-4D97-AF65-F5344CB8AC3E}">
        <p14:creationId xmlns:p14="http://schemas.microsoft.com/office/powerpoint/2010/main" val="77376730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ites.google.com/site/ccmatescuela/presentacion/1-aprender-a-resolver-problemas-matematico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למורים: שקף זה לא צריך להציג לתלמידים ולא צריך לכתוב עליו תגובות</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1</a:t>
            </a:fld>
            <a:endParaRPr lang="he-IL"/>
          </a:p>
        </p:txBody>
      </p:sp>
    </p:spTree>
    <p:extLst>
      <p:ext uri="{BB962C8B-B14F-4D97-AF65-F5344CB8AC3E}">
        <p14:creationId xmlns:p14="http://schemas.microsoft.com/office/powerpoint/2010/main" val="222979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למורים:</a:t>
            </a:r>
            <a:r>
              <a:rPr lang="he-IL" baseline="0" dirty="0" smtClean="0"/>
              <a:t> השם של המתמטיקאי </a:t>
            </a:r>
            <a:r>
              <a:rPr lang="en-US" baseline="0" dirty="0" smtClean="0"/>
              <a:t> </a:t>
            </a:r>
            <a:r>
              <a:rPr lang="en-US" baseline="0" dirty="0" err="1" smtClean="0"/>
              <a:t>Polya</a:t>
            </a:r>
            <a:r>
              <a:rPr lang="he-IL" baseline="0" dirty="0" smtClean="0"/>
              <a:t>מכיל את האות ל' אבל לא מבטאים אותה. בעצם קוראים את השם כאילו היה כתוב כך: פ</a:t>
            </a:r>
            <a:r>
              <a:rPr lang="he-IL" baseline="0" dirty="0" smtClean="0">
                <a:latin typeface="Arial"/>
                <a:cs typeface="+mn-cs"/>
              </a:rPr>
              <a:t>ּ</a:t>
            </a:r>
            <a:r>
              <a:rPr lang="he-IL" baseline="0" dirty="0" smtClean="0"/>
              <a:t>ו</a:t>
            </a:r>
            <a:r>
              <a:rPr lang="he-IL" baseline="0" dirty="0" smtClean="0">
                <a:latin typeface="Arial"/>
                <a:cs typeface="+mn-cs"/>
              </a:rPr>
              <a:t>ׄ</a:t>
            </a:r>
            <a:r>
              <a:rPr lang="he-IL" baseline="0" dirty="0" smtClean="0"/>
              <a:t>י</a:t>
            </a:r>
            <a:r>
              <a:rPr lang="he-IL" baseline="0" dirty="0" smtClean="0">
                <a:latin typeface="Arial"/>
                <a:cs typeface="+mn-cs"/>
              </a:rPr>
              <a:t>ָ</a:t>
            </a:r>
            <a:r>
              <a:rPr lang="he-IL" baseline="0" dirty="0" smtClean="0"/>
              <a:t>ה</a:t>
            </a:r>
          </a:p>
          <a:p>
            <a:pPr marL="0" marR="0" indent="0" algn="r" defTabSz="914400" rtl="1" eaLnBrk="0" fontAlgn="base" latinLnBrk="0" hangingPunct="0">
              <a:lnSpc>
                <a:spcPct val="100000"/>
              </a:lnSpc>
              <a:spcBef>
                <a:spcPct val="30000"/>
              </a:spcBef>
              <a:spcAft>
                <a:spcPct val="0"/>
              </a:spcAft>
              <a:buClrTx/>
              <a:buSzTx/>
              <a:buFontTx/>
              <a:buNone/>
              <a:tabLst/>
              <a:defRPr/>
            </a:pPr>
            <a:r>
              <a:rPr lang="he-IL" baseline="0" dirty="0" smtClean="0"/>
              <a:t>מקור התמונה - </a:t>
            </a:r>
            <a:r>
              <a:rPr lang="en-US" dirty="0" smtClean="0">
                <a:hlinkClick r:id="rId3"/>
              </a:rPr>
              <a:t>https://sites.google.com/site/ccmatescuela/presentacion/1-aprender-a-resolver-problemas-matematicos</a:t>
            </a:r>
            <a:endParaRPr lang="he-IL" dirty="0" smtClean="0"/>
          </a:p>
          <a:p>
            <a:pPr marL="0" marR="0" indent="0" algn="r" defTabSz="914400" rtl="1" eaLnBrk="0" fontAlgn="base" latinLnBrk="0" hangingPunct="0">
              <a:lnSpc>
                <a:spcPct val="100000"/>
              </a:lnSpc>
              <a:spcBef>
                <a:spcPct val="30000"/>
              </a:spcBef>
              <a:spcAft>
                <a:spcPct val="0"/>
              </a:spcAft>
              <a:buClrTx/>
              <a:buSzTx/>
              <a:buFontTx/>
              <a:buNone/>
              <a:tabLst/>
              <a:defRPr/>
            </a:pPr>
            <a:r>
              <a:rPr lang="he-IL" baseline="0" dirty="0" smtClean="0"/>
              <a:t>פויה הוכיח שגם למימדים יותר גבוהים החזרה לנקודת המוצא במהלך אקראי איננה ודאית, אבל אין טעם לומר זאת לתלמידים כי מושג המימד מעבר לתל מימד הוא מושג קשה ודורש השקעה רבה.</a:t>
            </a:r>
            <a:endParaRPr lang="en-US" baseline="0" dirty="0" smtClean="0"/>
          </a:p>
          <a:p>
            <a:pPr marL="0" marR="0" indent="0" algn="r" defTabSz="914400" rtl="1" eaLnBrk="0" fontAlgn="base" latinLnBrk="0" hangingPunct="0">
              <a:lnSpc>
                <a:spcPct val="100000"/>
              </a:lnSpc>
              <a:spcBef>
                <a:spcPct val="30000"/>
              </a:spcBef>
              <a:spcAft>
                <a:spcPct val="0"/>
              </a:spcAft>
              <a:buClrTx/>
              <a:buSzTx/>
              <a:buFontTx/>
              <a:buNone/>
              <a:tabLst/>
              <a:defRPr/>
            </a:pPr>
            <a:endParaRPr lang="he-IL" baseline="0" dirty="0" smtClean="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10</a:t>
            </a:fld>
            <a:endParaRPr lang="he-IL"/>
          </a:p>
        </p:txBody>
      </p:sp>
    </p:spTree>
    <p:extLst>
      <p:ext uri="{BB962C8B-B14F-4D97-AF65-F5344CB8AC3E}">
        <p14:creationId xmlns:p14="http://schemas.microsoft.com/office/powerpoint/2010/main" val="3062747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baseline="0" dirty="0" smtClean="0"/>
              <a:t>למורים: בספרות המתמטית יש התייחסות גם לכיווניות של מהלך אקראי. אבל זה מסבך את הנושא ולכן בהבזק אנחנו מתייחסים רק לשאלה הקשורה למספר ההקפות שיושלמו תוך </a:t>
            </a:r>
            <a:r>
              <a:rPr lang="en-US" baseline="0" dirty="0" smtClean="0"/>
              <a:t>n</a:t>
            </a:r>
            <a:r>
              <a:rPr lang="he-IL" baseline="0" dirty="0" smtClean="0"/>
              <a:t> צעדים (ללא התיחסות לכיווניות).</a:t>
            </a:r>
            <a:endParaRPr lang="he-IL"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11</a:t>
            </a:fld>
            <a:endParaRPr lang="he-IL"/>
          </a:p>
        </p:txBody>
      </p:sp>
    </p:spTree>
    <p:extLst>
      <p:ext uri="{BB962C8B-B14F-4D97-AF65-F5344CB8AC3E}">
        <p14:creationId xmlns:p14="http://schemas.microsoft.com/office/powerpoint/2010/main" val="3062747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למורים: עוד על יי-סאן אפשר למצוא בדף הבית שלו </a:t>
            </a:r>
            <a:r>
              <a:rPr lang="he-IL" sz="1200" dirty="0" smtClean="0">
                <a:solidFill>
                  <a:schemeClr val="accent1">
                    <a:lumMod val="60000"/>
                    <a:lumOff val="40000"/>
                  </a:schemeClr>
                </a:solidFill>
                <a:latin typeface="+mn-lt"/>
                <a:cs typeface="+mn-cs"/>
              </a:rPr>
              <a:t> </a:t>
            </a:r>
            <a:r>
              <a:rPr lang="en-US" sz="1200" dirty="0" smtClean="0">
                <a:solidFill>
                  <a:schemeClr val="accent1">
                    <a:lumMod val="60000"/>
                    <a:lumOff val="40000"/>
                  </a:schemeClr>
                </a:solidFill>
                <a:latin typeface="+mn-lt"/>
                <a:cs typeface="+mn-cs"/>
              </a:rPr>
              <a:t> http://yisun.mit.edu</a:t>
            </a:r>
            <a:r>
              <a:rPr lang="he-IL" sz="1200" baseline="0" dirty="0" smtClean="0">
                <a:solidFill>
                  <a:schemeClr val="accent1">
                    <a:lumMod val="60000"/>
                    <a:lumOff val="40000"/>
                  </a:schemeClr>
                </a:solidFill>
                <a:latin typeface="+mn-lt"/>
                <a:cs typeface="+mn-cs"/>
              </a:rPr>
              <a:t> </a:t>
            </a:r>
            <a:endParaRPr lang="he-IL" sz="1200" dirty="0" smtClean="0">
              <a:solidFill>
                <a:schemeClr val="accent1">
                  <a:lumMod val="60000"/>
                  <a:lumOff val="40000"/>
                </a:schemeClr>
              </a:solidFill>
              <a:latin typeface="+mn-lt"/>
              <a:cs typeface="+mn-cs"/>
            </a:endParaRPr>
          </a:p>
          <a:p>
            <a:r>
              <a:rPr lang="he-IL" dirty="0" smtClean="0"/>
              <a:t> המאמר שזיכה אותו בפרס</a:t>
            </a:r>
            <a:r>
              <a:rPr lang="he-IL" baseline="0" dirty="0" smtClean="0"/>
              <a:t> זמין באינטרנט </a:t>
            </a:r>
            <a:r>
              <a:rPr lang="en-US" sz="1200" u="sng" kern="1200" dirty="0" smtClean="0">
                <a:solidFill>
                  <a:schemeClr val="tx1"/>
                </a:solidFill>
                <a:effectLst/>
                <a:latin typeface="+mn-lt"/>
                <a:ea typeface="+mn-ea"/>
                <a:cs typeface="+mn-cs"/>
              </a:rPr>
              <a:t>http://citeseerx.ist.psu.edu/viewdoc/download?doi=10.1.1.182.161&amp;rep=rep1&amp;type=pdf</a:t>
            </a:r>
            <a:endParaRPr lang="he-IL" baseline="0" dirty="0" smtClean="0"/>
          </a:p>
          <a:p>
            <a:r>
              <a:rPr lang="he-IL" dirty="0" smtClean="0"/>
              <a:t>עוד על </a:t>
            </a:r>
            <a:r>
              <a:rPr lang="he-IL" dirty="0" err="1" smtClean="0"/>
              <a:t>ייא</a:t>
            </a:r>
            <a:r>
              <a:rPr lang="he-IL" dirty="0" smtClean="0"/>
              <a:t>-סאן והשכלתו המתמטית בדף</a:t>
            </a:r>
            <a:r>
              <a:rPr lang="he-IL" baseline="0" dirty="0" smtClean="0"/>
              <a:t> הבית שלו: </a:t>
            </a:r>
            <a:r>
              <a:rPr lang="en-US" baseline="0" dirty="0" smtClean="0"/>
              <a:t>http://yisun.io/</a:t>
            </a:r>
            <a:r>
              <a:rPr lang="he-IL" baseline="0" dirty="0" smtClean="0"/>
              <a:t>. הרווארד ו-</a:t>
            </a:r>
            <a:r>
              <a:rPr lang="en-US" baseline="0" dirty="0" smtClean="0"/>
              <a:t>MIT</a:t>
            </a:r>
            <a:r>
              <a:rPr lang="he-IL" baseline="0" dirty="0" smtClean="0"/>
              <a:t> הן מהטובות שבאוניברסיטאות בארה"ב</a:t>
            </a:r>
            <a:endParaRPr lang="he-IL" dirty="0" smtClean="0"/>
          </a:p>
          <a:p>
            <a:r>
              <a:rPr lang="he-IL" dirty="0" smtClean="0"/>
              <a:t> </a:t>
            </a:r>
          </a:p>
          <a:p>
            <a:r>
              <a:rPr lang="he-IL" dirty="0" smtClean="0"/>
              <a:t>  </a:t>
            </a:r>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12</a:t>
            </a:fld>
            <a:endParaRPr lang="he-IL"/>
          </a:p>
        </p:txBody>
      </p:sp>
    </p:spTree>
    <p:extLst>
      <p:ext uri="{BB962C8B-B14F-4D97-AF65-F5344CB8AC3E}">
        <p14:creationId xmlns:p14="http://schemas.microsoft.com/office/powerpoint/2010/main" val="3062747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מקור התמונה - </a:t>
            </a:r>
            <a:r>
              <a:rPr lang="en-US" dirty="0" smtClean="0"/>
              <a:t>https://www.sciencenews.org/article/winning-winding-random-walk</a:t>
            </a:r>
          </a:p>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על</a:t>
            </a:r>
            <a:r>
              <a:rPr lang="he-IL" baseline="0" dirty="0" smtClean="0"/>
              <a:t> השימוש במודל מהלך אקראי לתיאור ההתגבשות של פולימרים, ניתן לקרוא בפרק 5 בספר </a:t>
            </a:r>
          </a:p>
          <a:p>
            <a:pPr marL="0" marR="0" indent="0" algn="l" defTabSz="914400" rtl="0" eaLnBrk="0" fontAlgn="base" latinLnBrk="0" hangingPunct="0">
              <a:lnSpc>
                <a:spcPct val="100000"/>
              </a:lnSpc>
              <a:spcBef>
                <a:spcPct val="30000"/>
              </a:spcBef>
              <a:spcAft>
                <a:spcPct val="0"/>
              </a:spcAft>
              <a:buClrTx/>
              <a:buSzTx/>
              <a:buFontTx/>
              <a:buNone/>
              <a:tabLst/>
              <a:defRPr/>
            </a:pPr>
            <a:r>
              <a:rPr lang="he-IL" baseline="0" dirty="0" smtClean="0"/>
              <a:t> </a:t>
            </a:r>
            <a:r>
              <a:rPr lang="en-US" baseline="0" dirty="0" smtClean="0"/>
              <a:t>Brian H. Kaye</a:t>
            </a:r>
            <a:r>
              <a:rPr lang="he-IL" baseline="0" dirty="0" smtClean="0"/>
              <a:t>: </a:t>
            </a:r>
            <a:r>
              <a:rPr lang="en-US" baseline="0" dirty="0" smtClean="0"/>
              <a:t>A Random Walk Through Fractal Dimensions</a:t>
            </a:r>
            <a:r>
              <a:rPr lang="he-IL"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he-IL" baseline="0" dirty="0" smtClean="0"/>
              <a:t>  </a:t>
            </a:r>
            <a:r>
              <a:rPr lang="en-US" baseline="0" dirty="0" smtClean="0"/>
              <a:t>http://eu.wiley.com/WileyCDA/WileyTitle/productCd-3527615989.html</a:t>
            </a:r>
            <a:r>
              <a:rPr lang="he-IL" baseline="0" dirty="0" smtClean="0"/>
              <a:t>  </a:t>
            </a:r>
            <a:endParaRPr lang="he-IL" dirty="0" smtClean="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13</a:t>
            </a:fld>
            <a:endParaRPr lang="he-IL"/>
          </a:p>
        </p:txBody>
      </p:sp>
    </p:spTree>
    <p:extLst>
      <p:ext uri="{BB962C8B-B14F-4D97-AF65-F5344CB8AC3E}">
        <p14:creationId xmlns:p14="http://schemas.microsoft.com/office/powerpoint/2010/main" val="3062747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lnSpcReduction="10000"/>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למורים:</a:t>
                </a:r>
                <a:r>
                  <a:rPr lang="he-IL" baseline="0" dirty="0" smtClean="0"/>
                  <a:t> </a:t>
                </a:r>
                <a:endParaRPr lang="en-US" baseline="0" dirty="0" smtClean="0"/>
              </a:p>
              <a:p>
                <a:pPr marL="228600" marR="0" indent="-228600" algn="r" defTabSz="914400" rtl="1" eaLnBrk="0" fontAlgn="base" latinLnBrk="0" hangingPunct="0">
                  <a:lnSpc>
                    <a:spcPct val="100000"/>
                  </a:lnSpc>
                  <a:spcBef>
                    <a:spcPct val="30000"/>
                  </a:spcBef>
                  <a:spcAft>
                    <a:spcPct val="0"/>
                  </a:spcAft>
                  <a:buClrTx/>
                  <a:buSzTx/>
                  <a:buFontTx/>
                  <a:buAutoNum type="arabicPeriod"/>
                  <a:tabLst/>
                  <a:defRPr/>
                </a:pPr>
                <a:r>
                  <a:rPr lang="he-IL" sz="1200" kern="1200" baseline="0" dirty="0" smtClean="0">
                    <a:solidFill>
                      <a:schemeClr val="tx1"/>
                    </a:solidFill>
                    <a:effectLst/>
                    <a:latin typeface="+mn-lt"/>
                    <a:ea typeface="+mn-ea"/>
                    <a:cs typeface="+mn-cs"/>
                  </a:rPr>
                  <a:t>ייתכן שחלק מהתלמידים אינם מכירים את המושג "בורסה" ו"שוק ההון" אולי גם לא את מהותה של "מניה". בכיתה כזאת יהיה נכון לעצור ולהסביר בכמה מילים את המושגים האלה.</a:t>
                </a:r>
              </a:p>
              <a:p>
                <a:pPr marL="228600" marR="0" indent="-228600" algn="r" defTabSz="914400" rtl="1" eaLnBrk="0" fontAlgn="base" latinLnBrk="0" hangingPunct="0">
                  <a:lnSpc>
                    <a:spcPct val="100000"/>
                  </a:lnSpc>
                  <a:spcBef>
                    <a:spcPct val="30000"/>
                  </a:spcBef>
                  <a:spcAft>
                    <a:spcPct val="0"/>
                  </a:spcAft>
                  <a:buClrTx/>
                  <a:buSzTx/>
                  <a:buFontTx/>
                  <a:buAutoNum type="arabicPeriod"/>
                  <a:tabLst/>
                  <a:defRPr/>
                </a:pPr>
                <a:r>
                  <a:rPr lang="he-IL" sz="1200" kern="1200" baseline="0" dirty="0" smtClean="0">
                    <a:solidFill>
                      <a:schemeClr val="tx1"/>
                    </a:solidFill>
                    <a:effectLst/>
                    <a:latin typeface="+mn-lt"/>
                    <a:ea typeface="+mn-ea"/>
                    <a:cs typeface="+mn-cs"/>
                  </a:rPr>
                  <a:t>לעניין האמור בנקודה הראשונה: האמור קשור לתורה הנקראת תורת המימון (בכלכלה). </a:t>
                </a:r>
                <a:r>
                  <a:rPr lang="he-IL" sz="1200" kern="1200" baseline="0" dirty="0" smtClean="0">
                    <a:solidFill>
                      <a:schemeClr val="tx1"/>
                    </a:solidFill>
                    <a:effectLst/>
                    <a:latin typeface="+mn-lt"/>
                    <a:ea typeface="+mn-ea"/>
                    <a:cs typeface="+mn-cs"/>
                    <a:sym typeface="Wingdings" panose="05000000000000000000" pitchFamily="2" charset="2"/>
                  </a:rPr>
                  <a:t>התאוריות הראשונות היו של מהלך אקראי, אבל כיום יש מודלים יותר מתוחכמים והמודל של המהלך האקראי הטריוויאלי ננטש. המודל היותר מקובל (שגם הוא נחשב בסיסי) הוא שהתפלגות התשואות התקופתיות (למשל תשואות יומיות) מתפלגת נורמלית עם ממוצע </a:t>
                </a:r>
                <a14:m>
                  <m:oMath xmlns:m="http://schemas.openxmlformats.org/officeDocument/2006/math">
                    <m:r>
                      <a:rPr lang="he-IL" sz="1200" i="1" kern="1200" baseline="0" smtClean="0">
                        <a:solidFill>
                          <a:schemeClr val="tx1"/>
                        </a:solidFill>
                        <a:effectLst/>
                        <a:latin typeface="Cambria Math" panose="02040503050406030204" pitchFamily="18" charset="0"/>
                        <a:ea typeface="Cambria Math" panose="02040503050406030204" pitchFamily="18" charset="0"/>
                        <a:cs typeface="+mn-cs"/>
                        <a:sym typeface="Wingdings" panose="05000000000000000000" pitchFamily="2" charset="2"/>
                      </a:rPr>
                      <m:t>𝜇</m:t>
                    </m:r>
                  </m:oMath>
                </a14:m>
                <a:r>
                  <a:rPr lang="he-IL" sz="1200" kern="1200" dirty="0" smtClean="0">
                    <a:solidFill>
                      <a:schemeClr val="tx1"/>
                    </a:solidFill>
                    <a:effectLst/>
                    <a:latin typeface="+mn-lt"/>
                    <a:ea typeface="+mn-ea"/>
                    <a:cs typeface="+mn-cs"/>
                  </a:rPr>
                  <a:t> ושונות</a:t>
                </a:r>
                <a:r>
                  <a:rPr lang="he-IL" sz="1200" kern="1200" baseline="0" dirty="0" smtClean="0">
                    <a:solidFill>
                      <a:schemeClr val="tx1"/>
                    </a:solidFill>
                    <a:effectLst/>
                    <a:latin typeface="+mn-lt"/>
                    <a:ea typeface="+mn-ea"/>
                    <a:cs typeface="+mn-cs"/>
                  </a:rPr>
                  <a:t> </a:t>
                </a:r>
                <a14:m>
                  <m:oMath xmlns:m="http://schemas.openxmlformats.org/officeDocument/2006/math">
                    <m:sSup>
                      <m:sSupPr>
                        <m:ctrlPr>
                          <a:rPr lang="en-US" sz="1200" b="0" i="1" kern="1200" baseline="0" smtClean="0">
                            <a:solidFill>
                              <a:schemeClr val="tx1"/>
                            </a:solidFill>
                            <a:effectLst/>
                            <a:latin typeface="Cambria Math"/>
                            <a:ea typeface="Cambria Math" panose="02040503050406030204" pitchFamily="18" charset="0"/>
                            <a:cs typeface="+mn-cs"/>
                          </a:rPr>
                        </m:ctrlPr>
                      </m:sSupPr>
                      <m:e>
                        <m:r>
                          <a:rPr lang="he-IL" sz="1200" i="1" kern="1200" baseline="0" smtClean="0">
                            <a:solidFill>
                              <a:schemeClr val="tx1"/>
                            </a:solidFill>
                            <a:effectLst/>
                            <a:latin typeface="Cambria Math" panose="02040503050406030204" pitchFamily="18" charset="0"/>
                            <a:ea typeface="Cambria Math" panose="02040503050406030204" pitchFamily="18" charset="0"/>
                            <a:cs typeface="+mn-cs"/>
                          </a:rPr>
                          <m:t>𝜎</m:t>
                        </m:r>
                      </m:e>
                      <m:sup>
                        <m:r>
                          <a:rPr lang="en-US" sz="1200" b="0" i="1" kern="1200" baseline="0" smtClean="0">
                            <a:solidFill>
                              <a:schemeClr val="tx1"/>
                            </a:solidFill>
                            <a:effectLst/>
                            <a:latin typeface="Cambria Math" panose="02040503050406030204" pitchFamily="18" charset="0"/>
                            <a:ea typeface="Cambria Math" panose="02040503050406030204" pitchFamily="18" charset="0"/>
                            <a:cs typeface="+mn-cs"/>
                          </a:rPr>
                          <m:t>2</m:t>
                        </m:r>
                      </m:sup>
                    </m:sSup>
                  </m:oMath>
                </a14:m>
                <a:r>
                  <a:rPr lang="he-IL" sz="1200" kern="1200" dirty="0" smtClean="0">
                    <a:solidFill>
                      <a:schemeClr val="tx1"/>
                    </a:solidFill>
                    <a:effectLst/>
                    <a:latin typeface="+mn-lt"/>
                    <a:ea typeface="+mn-ea"/>
                    <a:cs typeface="+mn-cs"/>
                  </a:rPr>
                  <a:t>. רוב המימון הבסיסי</a:t>
                </a:r>
                <a:r>
                  <a:rPr lang="he-IL" sz="1200" kern="1200" baseline="0" dirty="0" smtClean="0">
                    <a:solidFill>
                      <a:schemeClr val="tx1"/>
                    </a:solidFill>
                    <a:effectLst/>
                    <a:latin typeface="+mn-lt"/>
                    <a:ea typeface="+mn-ea"/>
                    <a:cs typeface="+mn-cs"/>
                  </a:rPr>
                  <a:t> מבוסס על המודל הזה, ובפרט המודל המרכזי של המימון שנקרא</a:t>
                </a:r>
                <a:r>
                  <a:rPr lang="en-US" sz="1200" kern="1200" baseline="0" dirty="0" err="1" smtClean="0">
                    <a:solidFill>
                      <a:schemeClr val="tx1"/>
                    </a:solidFill>
                    <a:effectLst/>
                    <a:latin typeface="+mn-lt"/>
                    <a:ea typeface="+mn-ea"/>
                    <a:cs typeface="+mn-cs"/>
                  </a:rPr>
                  <a:t>CAPM</a:t>
                </a:r>
                <a:r>
                  <a:rPr lang="en-US" sz="1200" kern="1200" baseline="0" dirty="0" smtClean="0">
                    <a:solidFill>
                      <a:schemeClr val="tx1"/>
                    </a:solidFill>
                    <a:effectLst/>
                    <a:latin typeface="+mn-lt"/>
                    <a:ea typeface="+mn-ea"/>
                    <a:cs typeface="+mn-cs"/>
                  </a:rPr>
                  <a:t>: Capital Asset Pricing Model  </a:t>
                </a:r>
                <a:r>
                  <a:rPr lang="he-IL"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https://en.wikipedia.org/wiki/Capital_asset_pricing_model</a:t>
                </a:r>
                <a:r>
                  <a:rPr lang="he-IL" sz="1200" kern="1200" baseline="0" dirty="0" smtClean="0">
                    <a:solidFill>
                      <a:schemeClr val="tx1"/>
                    </a:solidFill>
                    <a:effectLst/>
                    <a:latin typeface="+mn-lt"/>
                    <a:ea typeface="+mn-ea"/>
                    <a:cs typeface="+mn-cs"/>
                  </a:rPr>
                  <a:t>).  חוקרים רבים התרחקו גם מהמודל הזה הלאה למודלים יותר מסובכים בהרבה. </a:t>
                </a:r>
              </a:p>
              <a:p>
                <a:pPr marL="228600" marR="0" indent="-228600" algn="r" defTabSz="914400" rtl="1" eaLnBrk="0" fontAlgn="base" latinLnBrk="0" hangingPunct="0">
                  <a:lnSpc>
                    <a:spcPct val="100000"/>
                  </a:lnSpc>
                  <a:spcBef>
                    <a:spcPct val="30000"/>
                  </a:spcBef>
                  <a:spcAft>
                    <a:spcPct val="0"/>
                  </a:spcAft>
                  <a:buClrTx/>
                  <a:buSzTx/>
                  <a:buFont typeface="+mj-lt"/>
                  <a:buAutoNum type="arabicPeriod"/>
                  <a:tabLst/>
                  <a:defRPr/>
                </a:pPr>
                <a:r>
                  <a:rPr lang="he-IL" dirty="0" smtClean="0"/>
                  <a:t>לגבי השימוש במילה "סיכוי" בשקף</a:t>
                </a:r>
                <a:r>
                  <a:rPr lang="he-IL" baseline="0" dirty="0" smtClean="0"/>
                  <a:t> זה, </a:t>
                </a:r>
                <a:r>
                  <a:rPr lang="he-IL" dirty="0" smtClean="0"/>
                  <a:t>(ובהמשך) - המילה "סיכוי" שייכת</a:t>
                </a:r>
                <a:r>
                  <a:rPr lang="he-IL" baseline="0" dirty="0" smtClean="0"/>
                  <a:t> כמובן ל</a:t>
                </a:r>
                <a:r>
                  <a:rPr lang="he-IL" dirty="0" smtClean="0"/>
                  <a:t>שפת</a:t>
                </a:r>
                <a:r>
                  <a:rPr lang="he-IL" baseline="0" dirty="0" smtClean="0"/>
                  <a:t> היום יום ואנו עושים זאת בהתחלה במקום המילה "הסתברות" כי היא יותר מתמטית ויותר קשה להבנה. בכיתות שכבר למדו הסתברות אפשר כמובן לומר מיד מההתחלה "הסתברות" ולהימנע משימוש במילה "סיכוי".</a:t>
                </a:r>
              </a:p>
              <a:p>
                <a:pPr marL="228600" marR="0" indent="-228600" algn="r" defTabSz="914400" rtl="1" eaLnBrk="0" fontAlgn="base" latinLnBrk="0" hangingPunct="0">
                  <a:lnSpc>
                    <a:spcPct val="100000"/>
                  </a:lnSpc>
                  <a:spcBef>
                    <a:spcPct val="30000"/>
                  </a:spcBef>
                  <a:spcAft>
                    <a:spcPct val="0"/>
                  </a:spcAft>
                  <a:buClrTx/>
                  <a:buSzTx/>
                  <a:buFont typeface="+mj-lt"/>
                  <a:buAutoNum type="arabicPeriod"/>
                  <a:tabLst/>
                  <a:defRPr/>
                </a:pPr>
                <a:r>
                  <a:rPr lang="he-IL" sz="1200" kern="1200" baseline="0" dirty="0" smtClean="0">
                    <a:solidFill>
                      <a:schemeClr val="tx1"/>
                    </a:solidFill>
                    <a:effectLst/>
                    <a:latin typeface="+mn-lt"/>
                    <a:ea typeface="+mn-ea"/>
                    <a:cs typeface="+mn-cs"/>
                  </a:rPr>
                  <a:t>ועוד </a:t>
                </a:r>
                <a:r>
                  <a:rPr lang="he-IL" sz="1200" kern="1200" dirty="0" smtClean="0">
                    <a:solidFill>
                      <a:schemeClr val="tx1"/>
                    </a:solidFill>
                    <a:effectLst/>
                    <a:latin typeface="+mn-lt"/>
                    <a:ea typeface="+mn-ea"/>
                    <a:cs typeface="+mn-cs"/>
                  </a:rPr>
                  <a:t>לגבי האמור בנקודה השלישית:</a:t>
                </a:r>
                <a:r>
                  <a:rPr lang="he-IL" sz="1200" kern="1200" baseline="0" dirty="0" smtClean="0">
                    <a:solidFill>
                      <a:schemeClr val="tx1"/>
                    </a:solidFill>
                    <a:effectLst/>
                    <a:latin typeface="+mn-lt"/>
                    <a:ea typeface="+mn-ea"/>
                    <a:cs typeface="+mn-cs"/>
                  </a:rPr>
                  <a:t> חשוב לציין שבפועל כאשר מהמר משחק בקזינו, בסופו של דבר הוא כמעט תמיד יפסיד, וזאת כי: ההנחה היא שלקזינו יש סכום כסף בלתי מוגבל ומהמר טיפוסי נוטה להמשיך להמר כאשר הוא מרוויח, מתוך תקווה שהרווח ימשיך ויגדל, אבל הוא כן יעצור כאשר ייגמר לו הכסף. בכל משחקי המזל בקזינו הסיכוי של המהמר לנצח את הקזינו בכל סיבוב קטן מ – 50%. לכן הסיכוי שהמהמר הבודד ירוויח סכומים גדולים קטן משמעותית אל מול משחק מזל המבוסס על מהלך אקראי שבו הסיכויים שווים. </a:t>
                </a:r>
                <a:endParaRPr lang="en-US" sz="1200" kern="1200" baseline="0" dirty="0" smtClean="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normAutofit fontScale="85000" lnSpcReduction="20000"/>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למורים:</a:t>
                </a:r>
                <a:r>
                  <a:rPr lang="he-IL" baseline="0" dirty="0" smtClean="0"/>
                  <a:t> </a:t>
                </a:r>
              </a:p>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לגבי השימוש במיל "סיכוי" בשקף</a:t>
                </a:r>
                <a:r>
                  <a:rPr lang="he-IL" baseline="0" dirty="0" smtClean="0"/>
                  <a:t> זה, </a:t>
                </a:r>
                <a:r>
                  <a:rPr lang="he-IL" dirty="0" smtClean="0"/>
                  <a:t>(ובהמשך) -  המילה "סיכוי" שייכת</a:t>
                </a:r>
                <a:r>
                  <a:rPr lang="he-IL" baseline="0" dirty="0" smtClean="0"/>
                  <a:t> כמובן ל</a:t>
                </a:r>
                <a:r>
                  <a:rPr lang="he-IL" dirty="0" smtClean="0"/>
                  <a:t>שפת</a:t>
                </a:r>
                <a:r>
                  <a:rPr lang="he-IL" baseline="0" dirty="0" smtClean="0"/>
                  <a:t> היום יום ואנו עושים זאת בהתחלה במקום המילה "הסתברות" כי היא יותר מתמטית ויותר קשה להבנה. בכיתות שכבר למדו הסתברות אפשר כמובן לומר מיד מההתחלה "הסתברות" ולהימנע משימוש במילה "סיכוי"</a:t>
                </a:r>
              </a:p>
              <a:p>
                <a:pPr marL="0" marR="0" indent="0" algn="r" defTabSz="914400" rtl="1" eaLnBrk="0" fontAlgn="base" latinLnBrk="0" hangingPunct="0">
                  <a:lnSpc>
                    <a:spcPct val="100000"/>
                  </a:lnSpc>
                  <a:spcBef>
                    <a:spcPct val="30000"/>
                  </a:spcBef>
                  <a:spcAft>
                    <a:spcPct val="0"/>
                  </a:spcAft>
                  <a:buClrTx/>
                  <a:buSzTx/>
                  <a:buFontTx/>
                  <a:buNone/>
                  <a:tabLst/>
                  <a:defRPr/>
                </a:pPr>
                <a:r>
                  <a:rPr lang="he-IL" sz="1200" kern="1200" baseline="0" dirty="0" smtClean="0">
                    <a:solidFill>
                      <a:schemeClr val="tx1"/>
                    </a:solidFill>
                    <a:effectLst/>
                    <a:latin typeface="+mn-lt"/>
                    <a:ea typeface="+mn-ea"/>
                    <a:cs typeface="+mn-cs"/>
                  </a:rPr>
                  <a:t>ועוד </a:t>
                </a:r>
                <a:r>
                  <a:rPr lang="he-IL" sz="1200" kern="1200" dirty="0" smtClean="0">
                    <a:solidFill>
                      <a:schemeClr val="tx1"/>
                    </a:solidFill>
                    <a:effectLst/>
                    <a:latin typeface="+mn-lt"/>
                    <a:ea typeface="+mn-ea"/>
                    <a:cs typeface="+mn-cs"/>
                  </a:rPr>
                  <a:t>לגבי האמור בנקודה השלישית:</a:t>
                </a:r>
                <a:r>
                  <a:rPr lang="he-IL" sz="1200" kern="1200" baseline="0" dirty="0" smtClean="0">
                    <a:solidFill>
                      <a:schemeClr val="tx1"/>
                    </a:solidFill>
                    <a:effectLst/>
                    <a:latin typeface="+mn-lt"/>
                    <a:ea typeface="+mn-ea"/>
                    <a:cs typeface="+mn-cs"/>
                  </a:rPr>
                  <a:t> חשוב לציין שבפועל כאשר מהמר משחק בקזינו, בסופו של דבר הוא כמעט תמיד יפסיד, וזאת כי:</a:t>
                </a:r>
              </a:p>
              <a:p>
                <a:pPr marL="228600" marR="0" indent="-228600" algn="r" defTabSz="914400" rtl="1" eaLnBrk="0" fontAlgn="base" latinLnBrk="0" hangingPunct="0">
                  <a:lnSpc>
                    <a:spcPct val="100000"/>
                  </a:lnSpc>
                  <a:spcBef>
                    <a:spcPct val="30000"/>
                  </a:spcBef>
                  <a:spcAft>
                    <a:spcPct val="0"/>
                  </a:spcAft>
                  <a:buClrTx/>
                  <a:buSzTx/>
                  <a:buFontTx/>
                  <a:buAutoNum type="arabicPeriod"/>
                  <a:tabLst/>
                  <a:defRPr/>
                </a:pPr>
                <a:r>
                  <a:rPr lang="he-IL" sz="1200" kern="1200" baseline="0" dirty="0" smtClean="0">
                    <a:solidFill>
                      <a:schemeClr val="tx1"/>
                    </a:solidFill>
                    <a:effectLst/>
                    <a:latin typeface="+mn-lt"/>
                    <a:ea typeface="+mn-ea"/>
                    <a:cs typeface="+mn-cs"/>
                  </a:rPr>
                  <a:t>ההנחה היא שלקזינו יש סכום כסף בלתי מוגבל ומהמר טיפוסי נוטה להמשיך להמר כאשר הוא מרוויח, מתוך תקווה שהרווח ימשיך ויגדל, אבל הוא כן יעצור כאשר ייגמר לו הכסף.</a:t>
                </a:r>
              </a:p>
              <a:p>
                <a:pPr marL="228600" marR="0" indent="-228600" algn="r" defTabSz="914400" rtl="1" eaLnBrk="0" fontAlgn="base" latinLnBrk="0" hangingPunct="0">
                  <a:lnSpc>
                    <a:spcPct val="100000"/>
                  </a:lnSpc>
                  <a:spcBef>
                    <a:spcPct val="30000"/>
                  </a:spcBef>
                  <a:spcAft>
                    <a:spcPct val="0"/>
                  </a:spcAft>
                  <a:buClrTx/>
                  <a:buSzTx/>
                  <a:buFontTx/>
                  <a:buAutoNum type="arabicPeriod"/>
                  <a:tabLst/>
                  <a:defRPr/>
                </a:pPr>
                <a:r>
                  <a:rPr lang="he-IL" sz="1200" kern="1200" baseline="0" dirty="0" smtClean="0">
                    <a:solidFill>
                      <a:schemeClr val="tx1"/>
                    </a:solidFill>
                    <a:effectLst/>
                    <a:latin typeface="+mn-lt"/>
                    <a:ea typeface="+mn-ea"/>
                    <a:cs typeface="+mn-cs"/>
                  </a:rPr>
                  <a:t>בכל משחקי המזל בקזינו הסיכוי של המהמר לנצח את הקזינו בכל סיבוב קטן מ – 50%. לכן הסיכוי שהמהמר הבודד ירוויח סכומים גדולים קטן משמעותית אל מול משחק מזל המבוסס על מהלך אקראי שבו הסיכויים שווים. </a:t>
                </a:r>
              </a:p>
              <a:p>
                <a:pPr marL="0" marR="0" indent="0" algn="r" defTabSz="914400" rtl="1" eaLnBrk="0" fontAlgn="base" latinLnBrk="0" hangingPunct="0">
                  <a:lnSpc>
                    <a:spcPct val="100000"/>
                  </a:lnSpc>
                  <a:spcBef>
                    <a:spcPct val="30000"/>
                  </a:spcBef>
                  <a:spcAft>
                    <a:spcPct val="0"/>
                  </a:spcAft>
                  <a:buClrTx/>
                  <a:buSzTx/>
                  <a:buFontTx/>
                  <a:buNone/>
                  <a:tabLst/>
                  <a:defRPr/>
                </a:pPr>
                <a:r>
                  <a:rPr lang="he-IL" sz="1200" kern="1200" baseline="0" dirty="0" smtClean="0">
                    <a:solidFill>
                      <a:schemeClr val="tx1"/>
                    </a:solidFill>
                    <a:effectLst/>
                    <a:latin typeface="+mn-lt"/>
                    <a:ea typeface="+mn-ea"/>
                    <a:cs typeface="+mn-cs"/>
                  </a:rPr>
                  <a:t>3. לעניין האמור בנקודה הראשונה: </a:t>
                </a:r>
                <a:endParaRPr lang="en-US" sz="1200" kern="1200" baseline="0" dirty="0" smtClean="0">
                  <a:solidFill>
                    <a:schemeClr val="tx1"/>
                  </a:solidFill>
                  <a:effectLst/>
                  <a:latin typeface="+mn-lt"/>
                  <a:ea typeface="+mn-ea"/>
                  <a:cs typeface="+mn-cs"/>
                </a:endParaRPr>
              </a:p>
              <a:p>
                <a:pPr marL="0" marR="0" indent="0" algn="r" defTabSz="914400" rtl="1" eaLnBrk="0" fontAlgn="base" latinLnBrk="0" hangingPunct="0">
                  <a:lnSpc>
                    <a:spcPct val="100000"/>
                  </a:lnSpc>
                  <a:spcBef>
                    <a:spcPct val="30000"/>
                  </a:spcBef>
                  <a:spcAft>
                    <a:spcPct val="0"/>
                  </a:spcAft>
                  <a:buClrTx/>
                  <a:buSzTx/>
                  <a:buFontTx/>
                  <a:buNone/>
                  <a:tabLst/>
                  <a:defRPr/>
                </a:pPr>
                <a:r>
                  <a:rPr lang="he-IL" sz="1200" kern="1200" baseline="0" dirty="0" smtClean="0">
                    <a:solidFill>
                      <a:schemeClr val="tx1"/>
                    </a:solidFill>
                    <a:effectLst/>
                    <a:latin typeface="+mn-lt"/>
                    <a:ea typeface="+mn-ea"/>
                    <a:cs typeface="+mn-cs"/>
                  </a:rPr>
                  <a:t>מנצה לרועי 4.8.2015 בהערה שהוספת בבולט הראשון שיניתי מעט את הנוסח. האם  תוכל להוסיף בהערות למורים בתחתית השקף מראה מקום שמאשש את ההערה הזאת?</a:t>
                </a:r>
              </a:p>
              <a:p>
                <a:pPr marL="0" marR="0" indent="0" algn="r" defTabSz="914400" rtl="1" eaLnBrk="0" fontAlgn="base" latinLnBrk="0" hangingPunct="0">
                  <a:lnSpc>
                    <a:spcPct val="100000"/>
                  </a:lnSpc>
                  <a:spcBef>
                    <a:spcPct val="30000"/>
                  </a:spcBef>
                  <a:spcAft>
                    <a:spcPct val="0"/>
                  </a:spcAft>
                  <a:buClrTx/>
                  <a:buSzTx/>
                  <a:buFontTx/>
                  <a:buNone/>
                  <a:tabLst/>
                  <a:defRPr/>
                </a:pPr>
                <a:endParaRPr lang="he-IL" sz="1200" kern="1200" baseline="0" dirty="0" smtClean="0">
                  <a:solidFill>
                    <a:schemeClr val="tx1"/>
                  </a:solidFill>
                  <a:effectLst/>
                  <a:latin typeface="+mn-lt"/>
                  <a:ea typeface="+mn-ea"/>
                  <a:cs typeface="+mn-cs"/>
                </a:endParaRPr>
              </a:p>
              <a:p>
                <a:pPr marL="0" marR="0" indent="0" algn="r" defTabSz="914400" rtl="1" eaLnBrk="0" fontAlgn="base" latinLnBrk="0" hangingPunct="0">
                  <a:lnSpc>
                    <a:spcPct val="100000"/>
                  </a:lnSpc>
                  <a:spcBef>
                    <a:spcPct val="30000"/>
                  </a:spcBef>
                  <a:spcAft>
                    <a:spcPct val="0"/>
                  </a:spcAft>
                  <a:buClrTx/>
                  <a:buSzTx/>
                  <a:buFontTx/>
                  <a:buNone/>
                  <a:tabLst/>
                  <a:defRPr/>
                </a:pPr>
                <a:r>
                  <a:rPr lang="he-IL" sz="1200" kern="1200" baseline="0" dirty="0" smtClean="0">
                    <a:solidFill>
                      <a:schemeClr val="tx1"/>
                    </a:solidFill>
                    <a:effectLst/>
                    <a:latin typeface="+mn-lt"/>
                    <a:ea typeface="+mn-ea"/>
                    <a:cs typeface="+mn-cs"/>
                  </a:rPr>
                  <a:t>מרועי </a:t>
                </a:r>
                <a:r>
                  <a:rPr lang="he-IL" sz="1200" kern="1200" baseline="0" dirty="0" err="1" smtClean="0">
                    <a:solidFill>
                      <a:schemeClr val="tx1"/>
                    </a:solidFill>
                    <a:effectLst/>
                    <a:latin typeface="+mn-lt"/>
                    <a:ea typeface="+mn-ea"/>
                    <a:cs typeface="+mn-cs"/>
                  </a:rPr>
                  <a:t>לנצה</a:t>
                </a:r>
                <a:r>
                  <a:rPr lang="he-IL" sz="1200" kern="1200" baseline="0" dirty="0" smtClean="0">
                    <a:solidFill>
                      <a:schemeClr val="tx1"/>
                    </a:solidFill>
                    <a:effectLst/>
                    <a:latin typeface="+mn-lt"/>
                    <a:ea typeface="+mn-ea"/>
                    <a:cs typeface="+mn-cs"/>
                  </a:rPr>
                  <a:t>: 5.8.2015: </a:t>
                </a:r>
                <a:r>
                  <a:rPr lang="he-IL" sz="1200" kern="1200" baseline="0" dirty="0" smtClean="0">
                    <a:solidFill>
                      <a:schemeClr val="tx1"/>
                    </a:solidFill>
                    <a:effectLst/>
                    <a:latin typeface="+mn-lt"/>
                    <a:ea typeface="+mn-ea"/>
                    <a:cs typeface="+mn-cs"/>
                    <a:sym typeface="Wingdings" panose="05000000000000000000" pitchFamily="2" charset="2"/>
                  </a:rPr>
                  <a:t>כשלומדים מימון, אז בשיעור הראשון המרצה מסביר שהתאוריות הראשונות ביותר היו של מהלך אקראי אבל אחרי 5 דקות הוא מציג מודלים יותר מתוחכמים ונוטש לגמרי (לבלי שוב) את המודל של המהלך האקראי </a:t>
                </a:r>
                <a:r>
                  <a:rPr lang="he-IL" sz="1200" kern="1200" baseline="0" dirty="0" err="1" smtClean="0">
                    <a:solidFill>
                      <a:schemeClr val="tx1"/>
                    </a:solidFill>
                    <a:effectLst/>
                    <a:latin typeface="+mn-lt"/>
                    <a:ea typeface="+mn-ea"/>
                    <a:cs typeface="+mn-cs"/>
                    <a:sym typeface="Wingdings" panose="05000000000000000000" pitchFamily="2" charset="2"/>
                  </a:rPr>
                  <a:t>הטריוואלי</a:t>
                </a:r>
                <a:r>
                  <a:rPr lang="he-IL" sz="1200" kern="1200" baseline="0" dirty="0" smtClean="0">
                    <a:solidFill>
                      <a:schemeClr val="tx1"/>
                    </a:solidFill>
                    <a:effectLst/>
                    <a:latin typeface="+mn-lt"/>
                    <a:ea typeface="+mn-ea"/>
                    <a:cs typeface="+mn-cs"/>
                    <a:sym typeface="Wingdings" panose="05000000000000000000" pitchFamily="2" charset="2"/>
                  </a:rPr>
                  <a:t>.  המודל היותר מקובל (שגם הא נחשב בסיסי) זה שהתפלגות התשואות התקופתיות (למשל תשואות יומיות) מתפלגת נורמלית עם ממוצע </a:t>
                </a:r>
                <a:r>
                  <a:rPr lang="he-IL" sz="1200" i="0" kern="1200" baseline="0" smtClean="0">
                    <a:solidFill>
                      <a:schemeClr val="tx1"/>
                    </a:solidFill>
                    <a:effectLst/>
                    <a:latin typeface="Cambria Math" panose="02040503050406030204" pitchFamily="18" charset="0"/>
                    <a:ea typeface="Cambria Math" panose="02040503050406030204" pitchFamily="18" charset="0"/>
                    <a:cs typeface="+mn-cs"/>
                    <a:sym typeface="Wingdings" panose="05000000000000000000" pitchFamily="2" charset="2"/>
                  </a:rPr>
                  <a:t>𝜇</a:t>
                </a:r>
                <a:r>
                  <a:rPr lang="he-IL" sz="1200" kern="1200" dirty="0" smtClean="0">
                    <a:solidFill>
                      <a:schemeClr val="tx1"/>
                    </a:solidFill>
                    <a:effectLst/>
                    <a:latin typeface="+mn-lt"/>
                    <a:ea typeface="+mn-ea"/>
                    <a:cs typeface="+mn-cs"/>
                  </a:rPr>
                  <a:t> ושונות</a:t>
                </a:r>
                <a:r>
                  <a:rPr lang="he-IL" sz="1200" kern="1200" baseline="0" dirty="0" smtClean="0">
                    <a:solidFill>
                      <a:schemeClr val="tx1"/>
                    </a:solidFill>
                    <a:effectLst/>
                    <a:latin typeface="+mn-lt"/>
                    <a:ea typeface="+mn-ea"/>
                    <a:cs typeface="+mn-cs"/>
                  </a:rPr>
                  <a:t> </a:t>
                </a:r>
                <a:r>
                  <a:rPr lang="he-IL" sz="1200" i="0" kern="1200" baseline="0" smtClean="0">
                    <a:solidFill>
                      <a:schemeClr val="tx1"/>
                    </a:solidFill>
                    <a:effectLst/>
                    <a:latin typeface="Cambria Math" panose="02040503050406030204" pitchFamily="18" charset="0"/>
                    <a:ea typeface="Cambria Math" panose="02040503050406030204" pitchFamily="18" charset="0"/>
                    <a:cs typeface="+mn-cs"/>
                  </a:rPr>
                  <a:t>𝜎</a:t>
                </a:r>
                <a:r>
                  <a:rPr lang="en-US" sz="1200" b="0" i="0" kern="1200" baseline="0" smtClean="0">
                    <a:solidFill>
                      <a:schemeClr val="tx1"/>
                    </a:solidFill>
                    <a:effectLst/>
                    <a:latin typeface="Cambria Math" panose="02040503050406030204" pitchFamily="18" charset="0"/>
                    <a:ea typeface="Cambria Math" panose="02040503050406030204" pitchFamily="18" charset="0"/>
                    <a:cs typeface="+mn-cs"/>
                  </a:rPr>
                  <a:t>^2</a:t>
                </a:r>
                <a:r>
                  <a:rPr lang="he-IL" sz="1200" kern="1200" dirty="0" smtClean="0">
                    <a:solidFill>
                      <a:schemeClr val="tx1"/>
                    </a:solidFill>
                    <a:effectLst/>
                    <a:latin typeface="+mn-lt"/>
                    <a:ea typeface="+mn-ea"/>
                    <a:cs typeface="+mn-cs"/>
                  </a:rPr>
                  <a:t>.  רוב המימון הבסיסי</a:t>
                </a:r>
                <a:r>
                  <a:rPr lang="he-IL" sz="1200" kern="1200" baseline="0" dirty="0" smtClean="0">
                    <a:solidFill>
                      <a:schemeClr val="tx1"/>
                    </a:solidFill>
                    <a:effectLst/>
                    <a:latin typeface="+mn-lt"/>
                    <a:ea typeface="+mn-ea"/>
                    <a:cs typeface="+mn-cs"/>
                  </a:rPr>
                  <a:t> (תואר שני) מבוסס על המודל הזה, ובפרט המודל המרכזי של המימון שנקרא </a:t>
                </a:r>
                <a:r>
                  <a:rPr lang="en-US" sz="1200" kern="1200" baseline="0" dirty="0" smtClean="0">
                    <a:solidFill>
                      <a:schemeClr val="tx1"/>
                    </a:solidFill>
                    <a:effectLst/>
                    <a:latin typeface="+mn-lt"/>
                    <a:ea typeface="+mn-ea"/>
                    <a:cs typeface="+mn-cs"/>
                  </a:rPr>
                  <a:t>CAPM</a:t>
                </a:r>
                <a:r>
                  <a:rPr lang="he-IL"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https://en.wikipedia.org/wiki/Capital_asset_pricing_model</a:t>
                </a:r>
                <a:r>
                  <a:rPr lang="he-IL" sz="1200" kern="1200" baseline="0" dirty="0" smtClean="0">
                    <a:solidFill>
                      <a:schemeClr val="tx1"/>
                    </a:solidFill>
                    <a:effectLst/>
                    <a:latin typeface="+mn-lt"/>
                    <a:ea typeface="+mn-ea"/>
                    <a:cs typeface="+mn-cs"/>
                  </a:rPr>
                  <a:t>).  חוקרים רבים התרחקו עוד מהמודל הזה הלאה למודלים יותר מסובכים בהרבה.   אתן לך אנלוגיה: המהלך האקראי הפשוט מקביל לכך שנגיד שעולם המספרים השלמים מורכב רק ממספרים חד-ספרתיים. זה נכון אולי לילדים בני שלוש אבל אחרי שהם מתפתחים הם לומדים שיש מספרים יותר גדולים מ 9, וזהו, לא מסתכלים יותר אחורה.  </a:t>
                </a:r>
                <a:endParaRPr lang="en-US" sz="1200" kern="1200" dirty="0" smtClean="0">
                  <a:solidFill>
                    <a:schemeClr val="tx1"/>
                  </a:solidFill>
                  <a:effectLst/>
                  <a:latin typeface="+mn-lt"/>
                  <a:ea typeface="+mn-ea"/>
                  <a:cs typeface="+mn-cs"/>
                </a:endParaRPr>
              </a:p>
              <a:p>
                <a:endParaRPr lang="he-IL" dirty="0" smtClean="0"/>
              </a:p>
              <a:p>
                <a:r>
                  <a:rPr lang="he-IL" dirty="0" smtClean="0"/>
                  <a:t>מנצה לרועי 5.8.2015: בבקשה תנסה לנסח הערה מספר 3 למורים כאן </a:t>
                </a:r>
                <a:r>
                  <a:rPr lang="he-IL" dirty="0" smtClean="0"/>
                  <a:t>למעלה</a:t>
                </a:r>
              </a:p>
              <a:p>
                <a:r>
                  <a:rPr lang="he-IL" dirty="0" smtClean="0"/>
                  <a:t>מרועי לנצה</a:t>
                </a:r>
                <a:r>
                  <a:rPr lang="he-IL" baseline="0" dirty="0" smtClean="0"/>
                  <a:t> 5.8.15: לא אני כתבתי את ההערות למורים, אני לא יודע מה הייתה הכוונה המקורית.</a:t>
                </a:r>
                <a:endParaRPr lang="he-IL" dirty="0"/>
              </a:p>
            </p:txBody>
          </p:sp>
        </mc:Fallback>
      </mc:AlternateContent>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14</a:t>
            </a:fld>
            <a:endParaRPr lang="he-IL"/>
          </a:p>
        </p:txBody>
      </p:sp>
    </p:spTree>
    <p:extLst>
      <p:ext uri="{BB962C8B-B14F-4D97-AF65-F5344CB8AC3E}">
        <p14:creationId xmlns:p14="http://schemas.microsoft.com/office/powerpoint/2010/main" val="3062747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he-IL"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15</a:t>
            </a:fld>
            <a:endParaRPr lang="he-IL"/>
          </a:p>
        </p:txBody>
      </p:sp>
    </p:spTree>
    <p:extLst>
      <p:ext uri="{BB962C8B-B14F-4D97-AF65-F5344CB8AC3E}">
        <p14:creationId xmlns:p14="http://schemas.microsoft.com/office/powerpoint/2010/main" val="3062747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למורים: </a:t>
            </a:r>
          </a:p>
          <a:p>
            <a:r>
              <a:rPr lang="he-IL" dirty="0" smtClean="0"/>
              <a:t>הדיון באמור בשקף זה אמור לתרום לאינטואיציה של התלמידים שככל שיש לשחקן סכום יותר גבוה בנקודת זמן במשחק, כך הסיכויים שלו להגיע לניצחון גבוהים יותר.</a:t>
            </a:r>
            <a:r>
              <a:rPr lang="he-IL" baseline="0" dirty="0" smtClean="0"/>
              <a:t> את זה נחזק בהמשך בטיעון מתמטי יותר.</a:t>
            </a:r>
            <a:endParaRPr lang="he-IL"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16</a:t>
            </a:fld>
            <a:endParaRPr lang="he-IL"/>
          </a:p>
        </p:txBody>
      </p:sp>
    </p:spTree>
    <p:extLst>
      <p:ext uri="{BB962C8B-B14F-4D97-AF65-F5344CB8AC3E}">
        <p14:creationId xmlns:p14="http://schemas.microsoft.com/office/powerpoint/2010/main" val="3062747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he-IL" baseline="0" dirty="0" smtClean="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17</a:t>
            </a:fld>
            <a:endParaRPr lang="he-IL"/>
          </a:p>
        </p:txBody>
      </p:sp>
    </p:spTree>
    <p:extLst>
      <p:ext uri="{BB962C8B-B14F-4D97-AF65-F5344CB8AC3E}">
        <p14:creationId xmlns:p14="http://schemas.microsoft.com/office/powerpoint/2010/main" val="2530575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למורים: </a:t>
            </a:r>
          </a:p>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1. בשקף</a:t>
            </a:r>
            <a:r>
              <a:rPr lang="he-IL" baseline="0" dirty="0" smtClean="0"/>
              <a:t> זה </a:t>
            </a:r>
            <a:r>
              <a:rPr lang="he-IL" dirty="0" smtClean="0"/>
              <a:t>השימוש במילה "סיכוי" הוחלף</a:t>
            </a:r>
            <a:r>
              <a:rPr lang="he-IL" baseline="0" dirty="0" smtClean="0"/>
              <a:t> ל</a:t>
            </a:r>
            <a:r>
              <a:rPr lang="he-IL" dirty="0" smtClean="0"/>
              <a:t>מונח </a:t>
            </a:r>
            <a:r>
              <a:rPr lang="he-IL" baseline="0" dirty="0" smtClean="0"/>
              <a:t>"הסתברות". בכיתות שכבר למדו הסתברות אפשר כמובן לומר מיד מההתחלה "הסתברות" ולהימנע משימוש במילה "סיכוי" כבר קודם. בכיתות שעוד לא למדו הסתברות יכול להיות שיהיה צורך להבהיר את המשמעות של האמירה שההסתברות של כ"א משני המאורעות היא ½</a:t>
            </a:r>
          </a:p>
          <a:p>
            <a:pPr marL="0" marR="0" indent="0" algn="r" defTabSz="914400" rtl="1" eaLnBrk="0" fontAlgn="base" latinLnBrk="0" hangingPunct="0">
              <a:lnSpc>
                <a:spcPct val="100000"/>
              </a:lnSpc>
              <a:spcBef>
                <a:spcPct val="30000"/>
              </a:spcBef>
              <a:spcAft>
                <a:spcPct val="0"/>
              </a:spcAft>
              <a:buClrTx/>
              <a:buSzTx/>
              <a:buFontTx/>
              <a:buNone/>
              <a:tabLst/>
              <a:defRPr/>
            </a:pPr>
            <a:r>
              <a:rPr lang="he-IL" sz="1200" kern="1200" dirty="0" smtClean="0">
                <a:solidFill>
                  <a:schemeClr val="tx1"/>
                </a:solidFill>
                <a:effectLst/>
                <a:latin typeface="+mn-lt"/>
                <a:ea typeface="+mn-ea"/>
                <a:cs typeface="+mn-cs"/>
              </a:rPr>
              <a:t>2. את הגדרת הסימון ל </a:t>
            </a:r>
            <a:r>
              <a:rPr lang="en-US" sz="1200" i="1" kern="1200" dirty="0" smtClean="0">
                <a:solidFill>
                  <a:schemeClr val="tx1"/>
                </a:solidFill>
                <a:effectLst/>
                <a:latin typeface="+mn-lt"/>
                <a:ea typeface="+mn-ea"/>
                <a:cs typeface="+mn-cs"/>
              </a:rPr>
              <a:t>P</a:t>
            </a:r>
            <a:r>
              <a:rPr lang="en-US" sz="1200" i="1" kern="1200" baseline="-25000" dirty="0" smtClean="0">
                <a:solidFill>
                  <a:schemeClr val="tx1"/>
                </a:solidFill>
                <a:effectLst/>
                <a:latin typeface="+mn-lt"/>
                <a:ea typeface="+mn-ea"/>
                <a:cs typeface="+mn-cs"/>
              </a:rPr>
              <a:t>i</a:t>
            </a:r>
            <a:r>
              <a:rPr lang="he-IL" sz="1200" kern="1200" dirty="0" smtClean="0">
                <a:solidFill>
                  <a:schemeClr val="tx1"/>
                </a:solidFill>
                <a:effectLst/>
                <a:latin typeface="+mn-lt"/>
                <a:ea typeface="+mn-ea"/>
                <a:cs typeface="+mn-cs"/>
              </a:rPr>
              <a:t>, שמוזכרת בנקודה 2, כדאי לרשום על הלוח לצד המצגת כדי שיעמוד בפני התלמידים לאורך הצגת השקפים הבאים: 18-22</a:t>
            </a:r>
            <a:endParaRPr lang="he-IL" baseline="0" dirty="0" smtClean="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18</a:t>
            </a:fld>
            <a:endParaRPr lang="he-IL"/>
          </a:p>
        </p:txBody>
      </p:sp>
    </p:spTree>
    <p:extLst>
      <p:ext uri="{BB962C8B-B14F-4D97-AF65-F5344CB8AC3E}">
        <p14:creationId xmlns:p14="http://schemas.microsoft.com/office/powerpoint/2010/main" val="2530575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למורים: </a:t>
            </a:r>
          </a:p>
          <a:p>
            <a:pPr rtl="1"/>
            <a:r>
              <a:rPr lang="he-IL" dirty="0" smtClean="0"/>
              <a:t>זהו שקף לא קל להבנה, במיוחד לתלמידים שעדין לא למדו על ההסתברות של שני</a:t>
            </a:r>
            <a:r>
              <a:rPr lang="he-IL" baseline="0" dirty="0" smtClean="0"/>
              <a:t> מאורעות.</a:t>
            </a:r>
            <a:endParaRPr lang="he-IL" dirty="0" smtClean="0"/>
          </a:p>
          <a:p>
            <a:pPr rtl="1"/>
            <a:r>
              <a:rPr lang="he-IL" dirty="0" smtClean="0"/>
              <a:t>המסקנות בנקודה השנייה נובעות</a:t>
            </a:r>
            <a:r>
              <a:rPr lang="he-IL" baseline="0" dirty="0" smtClean="0"/>
              <a:t> מכך שמדובר במצב "וגם" של שני מאורעות: בחלק הראשון: השחקן מחזיר מטבע וגם השחקן מגיע ל-72 אגורות. בחלק השני השחקן מקבל מטבע וגם השחקן מגיע ל-74 אגורות. על כן ההסתברות לכך היא המכפלה של ההסתברויות לשני המאורעות. </a:t>
            </a:r>
          </a:p>
          <a:p>
            <a:pPr rtl="1"/>
            <a:r>
              <a:rPr lang="he-IL" dirty="0" smtClean="0"/>
              <a:t>המסקנה בשורה האחרונה </a:t>
            </a:r>
            <a:r>
              <a:rPr lang="he-IL" baseline="0" dirty="0" smtClean="0"/>
              <a:t>נובעת מהעבודה שלפנינו איחוד של שני מאורעות זרים. </a:t>
            </a:r>
            <a:r>
              <a:rPr lang="he-IL" sz="1200" kern="1200" dirty="0" smtClean="0">
                <a:solidFill>
                  <a:schemeClr val="tx1"/>
                </a:solidFill>
                <a:effectLst/>
                <a:latin typeface="+mn-lt"/>
                <a:ea typeface="+mn-ea"/>
                <a:cs typeface="+mn-cs"/>
              </a:rPr>
              <a:t>ההסתברות שיקרה מאורע</a:t>
            </a:r>
            <a:r>
              <a:rPr lang="en-US" sz="1200" kern="1200" dirty="0" smtClean="0">
                <a:solidFill>
                  <a:schemeClr val="tx1"/>
                </a:solidFill>
                <a:effectLst/>
                <a:latin typeface="+mn-lt"/>
                <a:ea typeface="+mn-ea"/>
                <a:cs typeface="+mn-cs"/>
              </a:rPr>
              <a:t>A </a:t>
            </a:r>
            <a:r>
              <a:rPr lang="he-IL" sz="1200" kern="1200" dirty="0" smtClean="0">
                <a:solidFill>
                  <a:schemeClr val="tx1"/>
                </a:solidFill>
                <a:effectLst/>
                <a:latin typeface="+mn-lt"/>
                <a:ea typeface="+mn-ea"/>
                <a:cs typeface="+mn-cs"/>
              </a:rPr>
              <a:t> </a:t>
            </a:r>
            <a:r>
              <a:rPr lang="he-IL" sz="1200" u="sng" kern="1200" dirty="0" smtClean="0">
                <a:solidFill>
                  <a:schemeClr val="tx1"/>
                </a:solidFill>
                <a:effectLst/>
                <a:latin typeface="+mn-lt"/>
                <a:ea typeface="+mn-ea"/>
                <a:cs typeface="+mn-cs"/>
              </a:rPr>
              <a:t>או</a:t>
            </a:r>
            <a:r>
              <a:rPr lang="he-IL" sz="1200" kern="1200" dirty="0" smtClean="0">
                <a:solidFill>
                  <a:schemeClr val="tx1"/>
                </a:solidFill>
                <a:effectLst/>
                <a:latin typeface="+mn-lt"/>
                <a:ea typeface="+mn-ea"/>
                <a:cs typeface="+mn-cs"/>
              </a:rPr>
              <a:t> מאורע </a:t>
            </a:r>
            <a:r>
              <a:rPr lang="en-US" sz="1200" kern="1200" dirty="0" smtClean="0">
                <a:solidFill>
                  <a:schemeClr val="tx1"/>
                </a:solidFill>
                <a:effectLst/>
                <a:latin typeface="+mn-lt"/>
                <a:ea typeface="+mn-ea"/>
                <a:cs typeface="+mn-cs"/>
              </a:rPr>
              <a:t>B</a:t>
            </a:r>
            <a:r>
              <a:rPr lang="he-IL" sz="1200" kern="1200" dirty="0" smtClean="0">
                <a:solidFill>
                  <a:schemeClr val="tx1"/>
                </a:solidFill>
                <a:effectLst/>
                <a:latin typeface="+mn-lt"/>
                <a:ea typeface="+mn-ea"/>
                <a:cs typeface="+mn-cs"/>
              </a:rPr>
              <a:t> היא סכום ההסתברויות של שני המאורעות.</a:t>
            </a:r>
            <a:endParaRPr lang="en-US" sz="1200" kern="1200" dirty="0" smtClean="0">
              <a:solidFill>
                <a:schemeClr val="tx1"/>
              </a:solidFill>
              <a:effectLst/>
              <a:latin typeface="+mn-lt"/>
              <a:ea typeface="+mn-ea"/>
              <a:cs typeface="+mn-cs"/>
            </a:endParaRPr>
          </a:p>
          <a:p>
            <a:r>
              <a:rPr lang="he-IL" sz="1200" kern="1200" dirty="0" smtClean="0">
                <a:solidFill>
                  <a:schemeClr val="tx1"/>
                </a:solidFill>
                <a:effectLst/>
                <a:latin typeface="+mn-lt"/>
                <a:ea typeface="+mn-ea"/>
                <a:cs typeface="+mn-cs"/>
              </a:rPr>
              <a:t>לתלמידים שלא למדו הסתברות יש לציין את הנאמר בשורה זו ללא הסבר ואם יקשו וישאלו, אפשר לציין שהוכחה לטענה זו נלמדת במסגרת לימודי ההסתברות.</a:t>
            </a:r>
            <a:endParaRPr lang="he-IL" baseline="0" dirty="0" smtClean="0"/>
          </a:p>
          <a:p>
            <a:pPr marL="228600" indent="-228600">
              <a:buAutoNum type="arabicPeriod"/>
            </a:pPr>
            <a:endParaRPr lang="he-IL"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19</a:t>
            </a:fld>
            <a:endParaRPr lang="he-IL"/>
          </a:p>
        </p:txBody>
      </p:sp>
    </p:spTree>
    <p:extLst>
      <p:ext uri="{BB962C8B-B14F-4D97-AF65-F5344CB8AC3E}">
        <p14:creationId xmlns:p14="http://schemas.microsoft.com/office/powerpoint/2010/main" val="3062747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למורים: שקף זה לא צריך להציג לתלמידים ולא צריך לכתוב עליו תגובות</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2</a:t>
            </a:fld>
            <a:endParaRPr lang="he-IL"/>
          </a:p>
        </p:txBody>
      </p:sp>
    </p:spTree>
    <p:extLst>
      <p:ext uri="{BB962C8B-B14F-4D97-AF65-F5344CB8AC3E}">
        <p14:creationId xmlns:p14="http://schemas.microsoft.com/office/powerpoint/2010/main" val="1425758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 למורים: המסקנה בנקודה השלישית היא הכללה של הדברים והיא לא קלה להבנה</a:t>
            </a:r>
            <a:r>
              <a:rPr lang="he-IL" baseline="0" dirty="0" smtClean="0"/>
              <a:t> כי היא הולכת "אחורנית". כדאי </a:t>
            </a:r>
            <a:r>
              <a:rPr lang="he-IL" baseline="0" dirty="0" err="1" smtClean="0"/>
              <a:t>להאיט</a:t>
            </a:r>
            <a:r>
              <a:rPr lang="he-IL" baseline="0" dirty="0" smtClean="0"/>
              <a:t> את הקצב, לעצור ולחזור על הדברים כדי </a:t>
            </a:r>
            <a:r>
              <a:rPr lang="he-IL" baseline="0" dirty="0" err="1" smtClean="0"/>
              <a:t>להבהירם</a:t>
            </a:r>
            <a:r>
              <a:rPr lang="he-IL" baseline="0" dirty="0" smtClean="0"/>
              <a:t> לאור הדוגמא שניתנה בשקף הקודם.</a:t>
            </a:r>
            <a:endParaRPr lang="he-IL"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20</a:t>
            </a:fld>
            <a:endParaRPr lang="he-IL"/>
          </a:p>
        </p:txBody>
      </p:sp>
    </p:spTree>
    <p:extLst>
      <p:ext uri="{BB962C8B-B14F-4D97-AF65-F5344CB8AC3E}">
        <p14:creationId xmlns:p14="http://schemas.microsoft.com/office/powerpoint/2010/main" val="3062747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he-IL" dirty="0" smtClean="0"/>
              <a:t>למורים:</a:t>
            </a:r>
          </a:p>
          <a:p>
            <a:pPr marL="0" indent="0">
              <a:buFont typeface="+mj-lt"/>
              <a:buNone/>
            </a:pPr>
            <a:r>
              <a:rPr lang="he-IL" dirty="0" smtClean="0"/>
              <a:t>גם כאן צריך לעבור על הדברים לאט ובתשומת לב כדי שהלמידים לא יאבדו את הקשר.</a:t>
            </a:r>
          </a:p>
          <a:p>
            <a:pPr marL="0" indent="0">
              <a:buFont typeface="+mj-lt"/>
              <a:buNone/>
            </a:pPr>
            <a:r>
              <a:rPr lang="he-IL" dirty="0" smtClean="0"/>
              <a:t>יש</a:t>
            </a:r>
            <a:r>
              <a:rPr lang="he-IL" baseline="0" dirty="0" smtClean="0"/>
              <a:t> אפשרות בנקודה השנייה להפנות תשומת לב התלמידים, אם כבר למדו סדרות חשבוניות, שבעצם לפנינו התנהגות של סדרה חשבונית (הפרש קבוע בין כל שני איברים עוקבים). השקף בנוי גם לתלמידים שטרם למדו זאת.</a:t>
            </a:r>
            <a:endParaRPr lang="he-IL"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21</a:t>
            </a:fld>
            <a:endParaRPr lang="he-IL"/>
          </a:p>
        </p:txBody>
      </p:sp>
    </p:spTree>
    <p:extLst>
      <p:ext uri="{BB962C8B-B14F-4D97-AF65-F5344CB8AC3E}">
        <p14:creationId xmlns:p14="http://schemas.microsoft.com/office/powerpoint/2010/main" val="3062747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 למורים:</a:t>
            </a:r>
          </a:p>
          <a:p>
            <a:r>
              <a:rPr lang="he-IL" dirty="0" smtClean="0"/>
              <a:t>1. בתום השקף אפשר גם להוסיף את ההסתברות להפסיד שהיא </a:t>
            </a:r>
            <a:r>
              <a:rPr lang="en-US" dirty="0" smtClean="0"/>
              <a:t>(200-i)/200</a:t>
            </a:r>
            <a:r>
              <a:rPr lang="he-IL" baseline="0" dirty="0" smtClean="0"/>
              <a:t> כלומר את עניין ההסתברות של המאורע המשלים – ההפסד. , ולהראות שכל עוד הסכום בידי המהמר קטן מ-100 שקלים הסיכויים שלו להפסיד גדולים מהסיכויים שלו להרוויח ובהשוואה למצב ניצחון כשיש 100 שקלים זה פחות מעודד... בכיתות שלא למדו הסתברות אפשר לוותר על זה כמובן.</a:t>
            </a:r>
          </a:p>
          <a:p>
            <a:pPr marL="0" marR="0" indent="0" algn="r" defTabSz="914400" rtl="1" eaLnBrk="0" fontAlgn="base" latinLnBrk="0" hangingPunct="0">
              <a:lnSpc>
                <a:spcPct val="100000"/>
              </a:lnSpc>
              <a:spcBef>
                <a:spcPct val="30000"/>
              </a:spcBef>
              <a:spcAft>
                <a:spcPct val="0"/>
              </a:spcAft>
              <a:buClrTx/>
              <a:buSzTx/>
              <a:buFontTx/>
              <a:buNone/>
              <a:tabLst/>
              <a:defRPr/>
            </a:pPr>
            <a:r>
              <a:rPr lang="he-IL" baseline="0" dirty="0" smtClean="0"/>
              <a:t>2. בנקודה 3 </a:t>
            </a:r>
            <a:r>
              <a:rPr lang="he-IL" dirty="0" smtClean="0"/>
              <a:t>ההנחה היא שתלמידים יבינו ש-</a:t>
            </a:r>
            <a:r>
              <a:rPr lang="en-US" sz="1200" i="1" dirty="0" err="1" smtClean="0">
                <a:solidFill>
                  <a:srgbClr val="00FF99"/>
                </a:solidFill>
                <a:latin typeface="Times New Roman" panose="02020603050405020304" pitchFamily="18" charset="0"/>
                <a:cs typeface="Times New Roman" panose="02020603050405020304" pitchFamily="18" charset="0"/>
              </a:rPr>
              <a:t>i</a:t>
            </a:r>
            <a:r>
              <a:rPr lang="en-US" sz="1200" dirty="0" smtClean="0">
                <a:solidFill>
                  <a:srgbClr val="00FF99"/>
                </a:solidFill>
              </a:rPr>
              <a:t>/200</a:t>
            </a:r>
            <a:r>
              <a:rPr lang="he-IL" sz="1200" dirty="0" smtClean="0">
                <a:solidFill>
                  <a:srgbClr val="00FF99"/>
                </a:solidFill>
              </a:rPr>
              <a:t> הוא יותר קטן מ-</a:t>
            </a:r>
            <a:r>
              <a:rPr lang="en-US" sz="1200" i="1" dirty="0" err="1" smtClean="0">
                <a:solidFill>
                  <a:srgbClr val="00FF99"/>
                </a:solidFill>
                <a:latin typeface="Times New Roman" panose="02020603050405020304" pitchFamily="18" charset="0"/>
                <a:cs typeface="Times New Roman" panose="02020603050405020304" pitchFamily="18" charset="0"/>
              </a:rPr>
              <a:t>i</a:t>
            </a:r>
            <a:r>
              <a:rPr lang="en-US" sz="1200" dirty="0" smtClean="0">
                <a:solidFill>
                  <a:srgbClr val="00FF99"/>
                </a:solidFill>
              </a:rPr>
              <a:t>/100</a:t>
            </a:r>
            <a:r>
              <a:rPr lang="he-IL" sz="1200" dirty="0" smtClean="0">
                <a:solidFill>
                  <a:srgbClr val="00FF99"/>
                </a:solidFill>
              </a:rPr>
              <a:t>,</a:t>
            </a:r>
            <a:endParaRPr lang="he-IL" sz="1200" dirty="0" smtClean="0">
              <a:solidFill>
                <a:schemeClr val="tx1"/>
              </a:solidFill>
            </a:endParaRPr>
          </a:p>
          <a:p>
            <a:pPr marL="0" marR="0" indent="0" algn="r" defTabSz="914400" rtl="1" eaLnBrk="0" fontAlgn="base" latinLnBrk="0" hangingPunct="0">
              <a:lnSpc>
                <a:spcPct val="100000"/>
              </a:lnSpc>
              <a:spcBef>
                <a:spcPct val="30000"/>
              </a:spcBef>
              <a:spcAft>
                <a:spcPct val="0"/>
              </a:spcAft>
              <a:buClrTx/>
              <a:buSzTx/>
              <a:buFontTx/>
              <a:buNone/>
              <a:tabLst/>
              <a:defRPr/>
            </a:pPr>
            <a:r>
              <a:rPr lang="he-IL" sz="1200" baseline="0" dirty="0" smtClean="0">
                <a:solidFill>
                  <a:schemeClr val="tx1"/>
                </a:solidFill>
              </a:rPr>
              <a:t>3.</a:t>
            </a:r>
            <a:r>
              <a:rPr lang="he-IL" baseline="0" dirty="0" smtClean="0"/>
              <a:t> המסקנה בתחתית השקף חשובה מאד וכדאי להבטיח שהובנה כראוי על ידי חישוב קצר בעקבות האמור בנקודה 3</a:t>
            </a:r>
          </a:p>
          <a:p>
            <a:r>
              <a:rPr lang="he-IL" baseline="0" dirty="0" smtClean="0"/>
              <a:t>3. אפשר לעשות אנאלוגיה מהמשחק הזה להשקעה ברכישת מנייה בבורסה ב-50 שח. אם מניחים שערכה מתנהג כמהלך אקראי ומחליטים למכור אותה כשערכה יוכפל, בתנאי שהוא לא יצנח ל-0 במהלך ימי המסחר והמנייה תימחק.</a:t>
            </a:r>
            <a:endParaRPr lang="en-US"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22</a:t>
            </a:fld>
            <a:endParaRPr lang="he-IL"/>
          </a:p>
        </p:txBody>
      </p:sp>
    </p:spTree>
    <p:extLst>
      <p:ext uri="{BB962C8B-B14F-4D97-AF65-F5344CB8AC3E}">
        <p14:creationId xmlns:p14="http://schemas.microsoft.com/office/powerpoint/2010/main" val="1372709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למורים:</a:t>
            </a:r>
          </a:p>
          <a:p>
            <a:r>
              <a:rPr lang="he-IL" dirty="0" smtClean="0"/>
              <a:t>התיאוריה</a:t>
            </a:r>
            <a:r>
              <a:rPr lang="he-IL" baseline="0" dirty="0" smtClean="0"/>
              <a:t> הכלכלית נקראת </a:t>
            </a:r>
            <a:r>
              <a:rPr lang="en-US" baseline="0" dirty="0" smtClean="0"/>
              <a:t>Random Walk Hypothesis</a:t>
            </a:r>
            <a:endParaRPr lang="he-IL" dirty="0" smtClean="0"/>
          </a:p>
          <a:p>
            <a:r>
              <a:rPr lang="he-IL" dirty="0" smtClean="0"/>
              <a:t>מקור התמונה -</a:t>
            </a:r>
            <a:r>
              <a:rPr lang="en-US" dirty="0" smtClean="0"/>
              <a:t>https://tse1.mm.bing.net/th?id=OIP.M0d7f3604ba845ebf5d5f464c60765960o1&amp;pid=</a:t>
            </a:r>
            <a:r>
              <a:rPr lang="he-IL" dirty="0" smtClean="0"/>
              <a:t> </a:t>
            </a:r>
            <a:r>
              <a:rPr lang="en-US" dirty="0" smtClean="0"/>
              <a:t> </a:t>
            </a:r>
            <a:endParaRPr lang="he-IL" dirty="0" smtClean="0"/>
          </a:p>
          <a:p>
            <a:r>
              <a:rPr lang="he-IL" dirty="0" smtClean="0"/>
              <a:t>המקור בו מופיע תיאור הניסוי -</a:t>
            </a:r>
            <a:r>
              <a:rPr lang="he-IL" baseline="0" dirty="0" smtClean="0"/>
              <a:t> </a:t>
            </a:r>
            <a:r>
              <a:rPr lang="en-US" baseline="0" dirty="0" smtClean="0"/>
              <a:t>http://en.wikipedia.org/wiki/Random_walk_hypothesis</a:t>
            </a:r>
            <a:r>
              <a:rPr lang="he-IL" baseline="0" dirty="0" smtClean="0"/>
              <a:t>. </a:t>
            </a:r>
            <a:endParaRPr lang="he-IL"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23</a:t>
            </a:fld>
            <a:endParaRPr lang="he-IL"/>
          </a:p>
        </p:txBody>
      </p:sp>
    </p:spTree>
    <p:extLst>
      <p:ext uri="{BB962C8B-B14F-4D97-AF65-F5344CB8AC3E}">
        <p14:creationId xmlns:p14="http://schemas.microsoft.com/office/powerpoint/2010/main" val="3975848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למורים:</a:t>
            </a:r>
            <a:r>
              <a:rPr lang="he-IL" baseline="0" dirty="0" smtClean="0"/>
              <a:t> </a:t>
            </a:r>
            <a:r>
              <a:rPr lang="he-IL" dirty="0" smtClean="0"/>
              <a:t>הגרף מתאר את השינוי היומי בשער המניה בין 1 ביולי ל7 באוקטובר</a:t>
            </a:r>
          </a:p>
          <a:p>
            <a:r>
              <a:rPr lang="he-IL" dirty="0" smtClean="0"/>
              <a:t>בתמונה – גרף של מניה שהשינוי בערך המניה בין ימי המסחר (עלייה או ירידה בערך) נקבע באופן אקראי לפי הזוגיות של הספרה הבאה של </a:t>
            </a:r>
            <a:r>
              <a:rPr lang="el-GR" dirty="0" smtClean="0">
                <a:sym typeface="Symbol"/>
              </a:rPr>
              <a:t></a:t>
            </a:r>
            <a:endParaRPr lang="he-IL" dirty="0" smtClean="0"/>
          </a:p>
          <a:p>
            <a:r>
              <a:rPr lang="he-IL" dirty="0" smtClean="0"/>
              <a:t>מקור התמונה -</a:t>
            </a:r>
            <a:r>
              <a:rPr lang="he-IL" baseline="0" dirty="0" smtClean="0"/>
              <a:t> </a:t>
            </a:r>
            <a:r>
              <a:rPr lang="en-US" baseline="0" dirty="0" smtClean="0"/>
              <a:t>http://en.wikipedia.org/wiki/Random_walk_hypothesis</a:t>
            </a:r>
            <a:r>
              <a:rPr lang="he-IL" baseline="0" dirty="0" smtClean="0"/>
              <a:t>. </a:t>
            </a:r>
            <a:endParaRPr lang="he-IL" dirty="0" smtClean="0"/>
          </a:p>
          <a:p>
            <a:endParaRPr lang="en-US"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24</a:t>
            </a:fld>
            <a:endParaRPr lang="he-IL"/>
          </a:p>
        </p:txBody>
      </p:sp>
    </p:spTree>
    <p:extLst>
      <p:ext uri="{BB962C8B-B14F-4D97-AF65-F5344CB8AC3E}">
        <p14:creationId xmlns:p14="http://schemas.microsoft.com/office/powerpoint/2010/main" val="822116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למורים: האמור בשקף זה יכול</a:t>
            </a:r>
            <a:r>
              <a:rPr lang="he-IL" baseline="0" dirty="0" smtClean="0"/>
              <a:t> להוות פתיחה לדיון על אמונתם של התלמידים בהתנהגות של שוק המניות – האם הוא מתנהג כמהלך אקראי או לא ובאיזה מידה כדאי להשקיע בו או לחילופים באיזו מידה כדאי להתייעץ על כך ביועצי השקעות. כל זה כמובן איננו שייך ללימודי המתמטיקה בכלל, </a:t>
            </a:r>
            <a:r>
              <a:rPr lang="he-IL" baseline="0" smtClean="0"/>
              <a:t>ונתון לשיקול הדעת של המורה.</a:t>
            </a:r>
            <a:endParaRPr lang="he-IL"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25</a:t>
            </a:fld>
            <a:endParaRPr lang="he-IL"/>
          </a:p>
        </p:txBody>
      </p:sp>
    </p:spTree>
    <p:extLst>
      <p:ext uri="{BB962C8B-B14F-4D97-AF65-F5344CB8AC3E}">
        <p14:creationId xmlns:p14="http://schemas.microsoft.com/office/powerpoint/2010/main" val="1904398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שקף אחרון להצגה לתלמידים</a:t>
            </a:r>
            <a:endParaRPr lang="he-IL" dirty="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26</a:t>
            </a:fld>
            <a:endParaRPr lang="he-IL"/>
          </a:p>
        </p:txBody>
      </p:sp>
    </p:spTree>
    <p:extLst>
      <p:ext uri="{BB962C8B-B14F-4D97-AF65-F5344CB8AC3E}">
        <p14:creationId xmlns:p14="http://schemas.microsoft.com/office/powerpoint/2010/main" val="4189560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he-IL" altLang="en-US" dirty="0" smtClean="0"/>
              <a:t>למורים:</a:t>
            </a:r>
          </a:p>
          <a:p>
            <a:pPr eaLnBrk="1" hangingPunct="1">
              <a:spcBef>
                <a:spcPct val="0"/>
              </a:spcBef>
            </a:pPr>
            <a:r>
              <a:rPr lang="he-IL" altLang="en-US" dirty="0" smtClean="0"/>
              <a:t>לפני שילוב ההבזק מומלץ</a:t>
            </a:r>
            <a:r>
              <a:rPr lang="he-IL" altLang="en-US" baseline="0" dirty="0" smtClean="0"/>
              <a:t> להיכנס לתוכנת </a:t>
            </a:r>
            <a:r>
              <a:rPr lang="en-US" altLang="en-US" baseline="0" dirty="0" smtClean="0"/>
              <a:t>"</a:t>
            </a:r>
            <a:r>
              <a:rPr lang="he-IL" altLang="en-US" baseline="0" dirty="0" smtClean="0"/>
              <a:t>רמזור</a:t>
            </a:r>
            <a:r>
              <a:rPr lang="en-US" altLang="en-US" baseline="0" dirty="0" smtClean="0"/>
              <a:t>"</a:t>
            </a:r>
            <a:r>
              <a:rPr lang="he-IL" altLang="en-US" baseline="0" dirty="0" smtClean="0"/>
              <a:t> כדי לראות את התגובות של מורים ששילבו אותו בעבר בכיתותיהם. צרפו את תגובותיכם לאחר השילוב של ההבזק כדי שמורים אחרים יתברכו בהן. </a:t>
            </a:r>
          </a:p>
          <a:p>
            <a:pPr marL="0" marR="0" indent="0" algn="r" defTabSz="914400" rtl="1" eaLnBrk="1" fontAlgn="base" latinLnBrk="0" hangingPunct="1">
              <a:lnSpc>
                <a:spcPct val="100000"/>
              </a:lnSpc>
              <a:spcBef>
                <a:spcPct val="0"/>
              </a:spcBef>
              <a:spcAft>
                <a:spcPct val="0"/>
              </a:spcAft>
              <a:buClrTx/>
              <a:buSzTx/>
              <a:buFontTx/>
              <a:buNone/>
              <a:tabLst/>
              <a:defRPr/>
            </a:pPr>
            <a:r>
              <a:rPr lang="he-IL" dirty="0" smtClean="0"/>
              <a:t>במידה והזמן מאפשר זאת, פעילות מטרימה להבזק זה יכולה לעסוק בהכרות עם קוביית משחק </a:t>
            </a:r>
            <a:r>
              <a:rPr lang="he-IL" dirty="0" err="1" smtClean="0"/>
              <a:t>טטרהדרלית</a:t>
            </a:r>
            <a:r>
              <a:rPr lang="he-IL" dirty="0" smtClean="0"/>
              <a:t> (כהכנה לשקף 5), במושגים ראשונים בכלכלה כגון "מנייה", שוק ההון", "הבורסה לנירות ערך" (כהכנה לשקף 14 ). </a:t>
            </a:r>
          </a:p>
          <a:p>
            <a:pPr marL="0" marR="0" indent="0" algn="r" defTabSz="914400" rtl="1" eaLnBrk="1" fontAlgn="base" latinLnBrk="0" hangingPunct="1">
              <a:lnSpc>
                <a:spcPct val="100000"/>
              </a:lnSpc>
              <a:spcBef>
                <a:spcPct val="0"/>
              </a:spcBef>
              <a:spcAft>
                <a:spcPct val="0"/>
              </a:spcAft>
              <a:buClrTx/>
              <a:buSzTx/>
              <a:buFontTx/>
              <a:buNone/>
              <a:tabLst/>
              <a:defRPr/>
            </a:pPr>
            <a:r>
              <a:rPr lang="he-IL" dirty="0" smtClean="0"/>
              <a:t>יקל מאד על התלמידים להבין את ההבזק</a:t>
            </a:r>
            <a:r>
              <a:rPr lang="he-IL" baseline="0" dirty="0" smtClean="0"/>
              <a:t> אם הוא ישולב בהוראה אחרי שהם ילמדו את </a:t>
            </a:r>
            <a:r>
              <a:rPr lang="he-IL" baseline="0" dirty="0" smtClean="0"/>
              <a:t>המושגים </a:t>
            </a:r>
            <a:r>
              <a:rPr lang="he-IL" baseline="0" dirty="0" smtClean="0"/>
              <a:t>הבסיסיים בהסתברות.</a:t>
            </a:r>
            <a:endParaRPr lang="he-IL" altLang="en-US" dirty="0" smtClean="0"/>
          </a:p>
          <a:p>
            <a:pPr eaLnBrk="1" hangingPunct="1">
              <a:spcBef>
                <a:spcPct val="0"/>
              </a:spcBef>
            </a:pPr>
            <a:endParaRPr lang="he-IL" altLang="en-US" dirty="0" smtClean="0"/>
          </a:p>
          <a:p>
            <a:endParaRPr lang="en-US" dirty="0"/>
          </a:p>
        </p:txBody>
      </p:sp>
      <p:sp>
        <p:nvSpPr>
          <p:cNvPr id="4" name="Slide Number Placeholder 3"/>
          <p:cNvSpPr>
            <a:spLocks noGrp="1"/>
          </p:cNvSpPr>
          <p:nvPr>
            <p:ph type="sldNum" sz="quarter" idx="10"/>
          </p:nvPr>
        </p:nvSpPr>
        <p:spPr/>
        <p:txBody>
          <a:bodyPr/>
          <a:lstStyle/>
          <a:p>
            <a:pPr>
              <a:defRPr/>
            </a:pPr>
            <a:fld id="{D075AA81-2B0C-4C22-8401-BB85D57627BC}" type="slidenum">
              <a:rPr lang="he-IL" smtClean="0">
                <a:solidFill>
                  <a:prstClr val="black"/>
                </a:solidFill>
              </a:rPr>
              <a:pPr>
                <a:defRPr/>
              </a:pPr>
              <a:t>3</a:t>
            </a:fld>
            <a:endParaRPr lang="he-IL">
              <a:solidFill>
                <a:prstClr val="black"/>
              </a:solidFill>
            </a:endParaRPr>
          </a:p>
        </p:txBody>
      </p:sp>
    </p:spTree>
    <p:extLst>
      <p:ext uri="{BB962C8B-B14F-4D97-AF65-F5344CB8AC3E}">
        <p14:creationId xmlns:p14="http://schemas.microsoft.com/office/powerpoint/2010/main" val="1419062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aseline="0" dirty="0" smtClean="0"/>
              <a:t> </a:t>
            </a:r>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4</a:t>
            </a:fld>
            <a:endParaRPr lang="he-IL"/>
          </a:p>
        </p:txBody>
      </p:sp>
    </p:spTree>
    <p:extLst>
      <p:ext uri="{BB962C8B-B14F-4D97-AF65-F5344CB8AC3E}">
        <p14:creationId xmlns:p14="http://schemas.microsoft.com/office/powerpoint/2010/main" val="306274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u="none" dirty="0" smtClean="0"/>
              <a:t>למורים:</a:t>
            </a:r>
            <a:r>
              <a:rPr lang="he-IL" dirty="0" smtClean="0"/>
              <a:t> כדאי להתעכב על המבנה</a:t>
            </a:r>
            <a:r>
              <a:rPr lang="he-IL" baseline="0" dirty="0" smtClean="0"/>
              <a:t> של "קוביית המשחק" </a:t>
            </a:r>
            <a:r>
              <a:rPr lang="he-IL" baseline="0" dirty="0" err="1" smtClean="0"/>
              <a:t>הטטרהדרלית</a:t>
            </a:r>
            <a:r>
              <a:rPr lang="he-IL" baseline="0" dirty="0" smtClean="0"/>
              <a:t>, קוביית ארבעון. </a:t>
            </a:r>
            <a:r>
              <a:rPr lang="he-IL" dirty="0" smtClean="0"/>
              <a:t>אפשר להביא לכיתה קובית-ארבעון (וקובייה רגילה להמשך) כדי להזכיר ולהדגים שארבעון הוא פירמידה משולשת בעלת ארבע פאות ולכן כשמטילים אותה אפשר להתייחס אליה כאל "קוביית משחק" בעלת ארבע אפשרויות להחלטה אקראית הוגנת.</a:t>
            </a:r>
          </a:p>
          <a:p>
            <a:pPr marL="0" marR="0" indent="0" algn="r" defTabSz="914400" rtl="1" eaLnBrk="0" fontAlgn="base" latinLnBrk="0" hangingPunct="0">
              <a:lnSpc>
                <a:spcPct val="100000"/>
              </a:lnSpc>
              <a:spcBef>
                <a:spcPct val="30000"/>
              </a:spcBef>
              <a:spcAft>
                <a:spcPct val="0"/>
              </a:spcAft>
              <a:buClrTx/>
              <a:buSzTx/>
              <a:buFontTx/>
              <a:buNone/>
              <a:tabLst/>
              <a:defRPr/>
            </a:pPr>
            <a:endParaRPr lang="he-IL" dirty="0" smtClean="0"/>
          </a:p>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תמונות הארבעון המשמש כ"קוביית משחק" בעלת 4 אפשרויות לקוחות</a:t>
            </a:r>
            <a:r>
              <a:rPr lang="he-IL" baseline="0" dirty="0" smtClean="0"/>
              <a:t> </a:t>
            </a:r>
            <a:r>
              <a:rPr lang="he-IL" dirty="0" smtClean="0"/>
              <a:t>מתוך</a:t>
            </a:r>
          </a:p>
          <a:p>
            <a:pPr marL="0" marR="0" indent="0" algn="r" defTabSz="914400" rtl="1" eaLnBrk="0" fontAlgn="base" latinLnBrk="0" hangingPunct="0">
              <a:lnSpc>
                <a:spcPct val="100000"/>
              </a:lnSpc>
              <a:spcBef>
                <a:spcPct val="30000"/>
              </a:spcBef>
              <a:spcAft>
                <a:spcPct val="0"/>
              </a:spcAft>
              <a:buClrTx/>
              <a:buSzTx/>
              <a:buFontTx/>
              <a:buNone/>
              <a:tabLst/>
              <a:defRPr/>
            </a:pPr>
            <a:r>
              <a:rPr lang="en-US" dirty="0" smtClean="0"/>
              <a:t>http://upload.wikimedia.org/wikipedia/commons/1/11/Dadosvariasfaces.jpg</a:t>
            </a:r>
            <a:endParaRPr lang="he-IL" dirty="0" smtClean="0"/>
          </a:p>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a:t>
            </a:r>
            <a:r>
              <a:rPr lang="en-US" dirty="0" smtClean="0"/>
              <a:t>http://wizardofvegas.com/forum/questions-and-answers/math/5721-ten-dice-probability-questions/</a:t>
            </a:r>
            <a:endParaRPr lang="he-IL" dirty="0" smtClean="0"/>
          </a:p>
          <a:p>
            <a:pPr marL="0" marR="0" indent="0" algn="r" defTabSz="914400" rtl="1" eaLnBrk="0" fontAlgn="base" latinLnBrk="0" hangingPunct="0">
              <a:lnSpc>
                <a:spcPct val="100000"/>
              </a:lnSpc>
              <a:spcBef>
                <a:spcPct val="30000"/>
              </a:spcBef>
              <a:spcAft>
                <a:spcPct val="0"/>
              </a:spcAft>
              <a:buClrTx/>
              <a:buSzTx/>
              <a:buFontTx/>
              <a:buNone/>
              <a:tabLst/>
              <a:defRPr/>
            </a:pPr>
            <a:endParaRPr lang="he-IL" dirty="0" smtClean="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5</a:t>
            </a:fld>
            <a:endParaRPr lang="he-IL"/>
          </a:p>
        </p:txBody>
      </p:sp>
    </p:spTree>
    <p:extLst>
      <p:ext uri="{BB962C8B-B14F-4D97-AF65-F5344CB8AC3E}">
        <p14:creationId xmlns:p14="http://schemas.microsoft.com/office/powerpoint/2010/main" val="306274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baseline="0" dirty="0" smtClean="0"/>
              <a:t>למורים: </a:t>
            </a:r>
          </a:p>
          <a:p>
            <a:pPr marL="0" marR="0" indent="0" algn="r" defTabSz="914400" rtl="1" eaLnBrk="0" fontAlgn="base" latinLnBrk="0" hangingPunct="0">
              <a:lnSpc>
                <a:spcPct val="100000"/>
              </a:lnSpc>
              <a:spcBef>
                <a:spcPct val="30000"/>
              </a:spcBef>
              <a:spcAft>
                <a:spcPct val="0"/>
              </a:spcAft>
              <a:buClrTx/>
              <a:buSzTx/>
              <a:buFontTx/>
              <a:buNone/>
              <a:tabLst/>
              <a:defRPr/>
            </a:pPr>
            <a:r>
              <a:rPr lang="he-IL" baseline="0" dirty="0" smtClean="0"/>
              <a:t>באנימציה (שקף 7) מוצג</a:t>
            </a:r>
            <a:r>
              <a:rPr lang="en-US" baseline="0" dirty="0" smtClean="0"/>
              <a:t> </a:t>
            </a:r>
            <a:r>
              <a:rPr lang="he-IL" baseline="0" dirty="0" smtClean="0"/>
              <a:t>במישור מהלך אקראי בעל 60 צעדים. האנימציה חוזרת על עצמה שוב ושוב. כדאי להציג את הסימון כפי שמופיע במקרא ולאפשר לתלמידים לרשום לעצמם כדי שיזכרו אותו בעת הצגת האנימציה.  </a:t>
            </a:r>
          </a:p>
          <a:p>
            <a:pPr marL="0" marR="0" indent="0" algn="r" defTabSz="914400" rtl="1" eaLnBrk="0" fontAlgn="base" latinLnBrk="0" hangingPunct="0">
              <a:lnSpc>
                <a:spcPct val="100000"/>
              </a:lnSpc>
              <a:spcBef>
                <a:spcPct val="30000"/>
              </a:spcBef>
              <a:spcAft>
                <a:spcPct val="0"/>
              </a:spcAft>
              <a:buClrTx/>
              <a:buSzTx/>
              <a:buFontTx/>
              <a:buNone/>
              <a:tabLst/>
              <a:defRPr/>
            </a:pPr>
            <a:r>
              <a:rPr lang="he-IL" baseline="0" dirty="0" smtClean="0"/>
              <a:t>מאד ייתכן שתלמידים ייזכרו בשעשועי הילדות שלהם כשרקדו ושרו: "ימינה-ימינה-שמאלה-שמאל לפנים-אחורה"</a:t>
            </a:r>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6</a:t>
            </a:fld>
            <a:endParaRPr lang="he-IL"/>
          </a:p>
        </p:txBody>
      </p:sp>
    </p:spTree>
    <p:extLst>
      <p:ext uri="{BB962C8B-B14F-4D97-AF65-F5344CB8AC3E}">
        <p14:creationId xmlns:p14="http://schemas.microsoft.com/office/powerpoint/2010/main" val="306274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baseline="0" dirty="0" smtClean="0"/>
              <a:t>למורים: באנימציה מוצג</a:t>
            </a:r>
            <a:r>
              <a:rPr lang="en-US" baseline="0" dirty="0" smtClean="0"/>
              <a:t> </a:t>
            </a:r>
            <a:r>
              <a:rPr lang="he-IL" baseline="0" dirty="0" smtClean="0"/>
              <a:t>במישור מהלך אקראי בעל 60 צעדים. האנימציה חוזרת על עצמה שוב ושוב. כדאי לתת לאנימציה לחזור על עצמה לפחות פעמיים. (את האנימציה תכנת דניאל </a:t>
            </a:r>
            <a:r>
              <a:rPr lang="he-IL" baseline="0" dirty="0" err="1" smtClean="0"/>
              <a:t>סבאג</a:t>
            </a:r>
            <a:r>
              <a:rPr lang="he-IL" baseline="0" dirty="0" smtClean="0"/>
              <a:t> ע"י כתיבת </a:t>
            </a:r>
            <a:r>
              <a:rPr lang="en-US" baseline="0" dirty="0" smtClean="0"/>
              <a:t>Script</a:t>
            </a:r>
            <a:r>
              <a:rPr lang="he-IL" baseline="0" dirty="0" smtClean="0"/>
              <a:t> בתוכנת </a:t>
            </a:r>
            <a:r>
              <a:rPr lang="en-US" baseline="0" dirty="0" err="1" smtClean="0"/>
              <a:t>Matlab</a:t>
            </a:r>
            <a:r>
              <a:rPr lang="he-IL" baseline="0" dirty="0" smtClean="0"/>
              <a:t>).</a:t>
            </a:r>
          </a:p>
          <a:p>
            <a:pPr marL="0" marR="0" indent="0" algn="r" defTabSz="914400" rtl="1" eaLnBrk="0" fontAlgn="base" latinLnBrk="0" hangingPunct="0">
              <a:lnSpc>
                <a:spcPct val="100000"/>
              </a:lnSpc>
              <a:spcBef>
                <a:spcPct val="30000"/>
              </a:spcBef>
              <a:spcAft>
                <a:spcPct val="0"/>
              </a:spcAft>
              <a:buClrTx/>
              <a:buSzTx/>
              <a:buFontTx/>
              <a:buNone/>
              <a:tabLst/>
              <a:defRPr/>
            </a:pPr>
            <a:r>
              <a:rPr lang="he-IL" baseline="0" dirty="0" smtClean="0"/>
              <a:t> </a:t>
            </a:r>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7</a:t>
            </a:fld>
            <a:endParaRPr lang="he-IL"/>
          </a:p>
        </p:txBody>
      </p:sp>
    </p:spTree>
    <p:extLst>
      <p:ext uri="{BB962C8B-B14F-4D97-AF65-F5344CB8AC3E}">
        <p14:creationId xmlns:p14="http://schemas.microsoft.com/office/powerpoint/2010/main" val="3062747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למורים:</a:t>
            </a:r>
          </a:p>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מקור התמונה - </a:t>
            </a:r>
            <a:r>
              <a:rPr lang="en-US" dirty="0" smtClean="0"/>
              <a:t>http://en.wikipedia.org/wiki/Karl_Pearson</a:t>
            </a:r>
            <a:endParaRPr lang="he-IL" dirty="0" smtClean="0"/>
          </a:p>
          <a:p>
            <a:r>
              <a:rPr lang="he-IL" dirty="0" smtClean="0"/>
              <a:t> </a:t>
            </a:r>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8</a:t>
            </a:fld>
            <a:endParaRPr lang="he-IL"/>
          </a:p>
        </p:txBody>
      </p:sp>
    </p:spTree>
    <p:extLst>
      <p:ext uri="{BB962C8B-B14F-4D97-AF65-F5344CB8AC3E}">
        <p14:creationId xmlns:p14="http://schemas.microsoft.com/office/powerpoint/2010/main" val="306274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אנימצית הטלת הקובייה מתוך: </a:t>
            </a:r>
            <a:endParaRPr lang="en-US" dirty="0" smtClean="0"/>
          </a:p>
          <a:p>
            <a:pPr marL="0" marR="0" indent="0" algn="r" defTabSz="914400" rtl="1" eaLnBrk="0" fontAlgn="base" latinLnBrk="0" hangingPunct="0">
              <a:lnSpc>
                <a:spcPct val="100000"/>
              </a:lnSpc>
              <a:spcBef>
                <a:spcPct val="30000"/>
              </a:spcBef>
              <a:spcAft>
                <a:spcPct val="0"/>
              </a:spcAft>
              <a:buClrTx/>
              <a:buSzTx/>
              <a:buFontTx/>
              <a:buNone/>
              <a:tabLst/>
              <a:defRPr/>
            </a:pPr>
            <a:r>
              <a:rPr lang="en-US" dirty="0" smtClean="0"/>
              <a:t>http://www.animated-gifs.eu/category_leisure/leisure-games-dice-1/ </a:t>
            </a:r>
            <a:endParaRPr lang="he-IL" dirty="0" smtClean="0"/>
          </a:p>
          <a:p>
            <a:pPr marL="0" marR="0" indent="0" algn="r" defTabSz="914400" rtl="1" eaLnBrk="0" fontAlgn="base" latinLnBrk="0" hangingPunct="0">
              <a:lnSpc>
                <a:spcPct val="100000"/>
              </a:lnSpc>
              <a:spcBef>
                <a:spcPct val="30000"/>
              </a:spcBef>
              <a:spcAft>
                <a:spcPct val="0"/>
              </a:spcAft>
              <a:buClrTx/>
              <a:buSzTx/>
              <a:buFontTx/>
              <a:buNone/>
              <a:tabLst/>
              <a:defRPr/>
            </a:pPr>
            <a:r>
              <a:rPr lang="he-IL" baseline="0" dirty="0" smtClean="0"/>
              <a:t> </a:t>
            </a:r>
          </a:p>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t> </a:t>
            </a:r>
          </a:p>
          <a:p>
            <a:pPr marL="0" marR="0" indent="0" algn="r" defTabSz="914400" rtl="1" eaLnBrk="0" fontAlgn="base" latinLnBrk="0" hangingPunct="0">
              <a:lnSpc>
                <a:spcPct val="100000"/>
              </a:lnSpc>
              <a:spcBef>
                <a:spcPct val="30000"/>
              </a:spcBef>
              <a:spcAft>
                <a:spcPct val="0"/>
              </a:spcAft>
              <a:buClrTx/>
              <a:buSzTx/>
              <a:buFontTx/>
              <a:buNone/>
              <a:tabLst/>
              <a:defRPr/>
            </a:pPr>
            <a:endParaRPr lang="he-IL" baseline="0" dirty="0" smtClean="0"/>
          </a:p>
        </p:txBody>
      </p:sp>
      <p:sp>
        <p:nvSpPr>
          <p:cNvPr id="4" name="Slide Number Placeholder 3"/>
          <p:cNvSpPr>
            <a:spLocks noGrp="1"/>
          </p:cNvSpPr>
          <p:nvPr>
            <p:ph type="sldNum" sz="quarter" idx="10"/>
          </p:nvPr>
        </p:nvSpPr>
        <p:spPr/>
        <p:txBody>
          <a:bodyPr/>
          <a:lstStyle/>
          <a:p>
            <a:pPr>
              <a:defRPr/>
            </a:pPr>
            <a:fld id="{82E29494-E16B-4E32-9399-DDAEF12AF211}" type="slidenum">
              <a:rPr lang="he-IL" smtClean="0"/>
              <a:pPr>
                <a:defRPr/>
              </a:pPr>
              <a:t>9</a:t>
            </a:fld>
            <a:endParaRPr lang="he-IL"/>
          </a:p>
        </p:txBody>
      </p:sp>
    </p:spTree>
    <p:extLst>
      <p:ext uri="{BB962C8B-B14F-4D97-AF65-F5344CB8AC3E}">
        <p14:creationId xmlns:p14="http://schemas.microsoft.com/office/powerpoint/2010/main" val="3062747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sp>
        <p:nvSpPr>
          <p:cNvPr id="177154"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en-US" smtClean="0"/>
              <a:t>Click to edit Master title style</a:t>
            </a:r>
            <a:endParaRPr lang="en-US"/>
          </a:p>
        </p:txBody>
      </p:sp>
      <p:sp>
        <p:nvSpPr>
          <p:cNvPr id="177155"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en-US" dirty="0" smtClean="0"/>
              <a:t>Click to edit Master subtitle style</a:t>
            </a:r>
            <a:endParaRPr lang="en-US" dirty="0"/>
          </a:p>
        </p:txBody>
      </p:sp>
      <p:sp>
        <p:nvSpPr>
          <p:cNvPr id="2" name="מציין מיקום של תאריך 1"/>
          <p:cNvSpPr>
            <a:spLocks noGrp="1"/>
          </p:cNvSpPr>
          <p:nvPr>
            <p:ph type="dt" sz="half" idx="10"/>
          </p:nvPr>
        </p:nvSpPr>
        <p:spPr/>
        <p:txBody>
          <a:bodyPr/>
          <a:lstStyle/>
          <a:p>
            <a:pPr>
              <a:defRPr/>
            </a:pPr>
            <a:r>
              <a:rPr lang="en-US" smtClean="0"/>
              <a:t>עודכן 8.1.2017</a:t>
            </a:r>
            <a:endParaRPr lang="he-IL" dirty="0"/>
          </a:p>
        </p:txBody>
      </p:sp>
      <p:sp>
        <p:nvSpPr>
          <p:cNvPr id="3" name="מציין מיקום של כותרת תחתונה 2"/>
          <p:cNvSpPr>
            <a:spLocks noGrp="1"/>
          </p:cNvSpPr>
          <p:nvPr>
            <p:ph type="ftr" sz="quarter" idx="11"/>
          </p:nvPr>
        </p:nvSpPr>
        <p:spPr/>
        <p:txBody>
          <a:bodyPr/>
          <a:lstStyle/>
          <a:p>
            <a:pPr>
              <a:defRPr/>
            </a:pPr>
            <a:r>
              <a:rPr lang="he-IL" smtClean="0"/>
              <a:t>הבזק מהלך אקראי © כל הזכויות שמורות</a:t>
            </a:r>
            <a:endParaRPr lang="he-IL" dirty="0"/>
          </a:p>
        </p:txBody>
      </p:sp>
      <p:sp>
        <p:nvSpPr>
          <p:cNvPr id="19" name="מציין מיקום של מספר שקופית 18"/>
          <p:cNvSpPr>
            <a:spLocks noGrp="1"/>
          </p:cNvSpPr>
          <p:nvPr>
            <p:ph type="sldNum" sz="quarter" idx="12"/>
          </p:nvPr>
        </p:nvSpPr>
        <p:spPr/>
        <p:txBody>
          <a:bodyPr/>
          <a:lstStyle/>
          <a:p>
            <a:pPr>
              <a:defRPr/>
            </a:pPr>
            <a:fld id="{39001A4E-A6E4-41F1-8CD4-1EC117CC5CBD}" type="slidenum">
              <a:rPr lang="he-IL" smtClean="0"/>
              <a:pPr>
                <a:defRPr/>
              </a:pPr>
              <a:t>‹#›</a:t>
            </a:fld>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stCondLst>
                                            <p:cond delay="0"/>
                                          </p:stCondLst>
                                        </p:cTn>
                                        <p:tgtEl>
                                          <p:spTgt spid="10"/>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stCondLst>
                                            <p:cond delay="0"/>
                                          </p:stCondLst>
                                        </p:cTn>
                                        <p:tgtEl>
                                          <p:spTgt spid="13"/>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שקף גוף מצג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sz="4000"/>
            </a:lvl1pPr>
          </a:lstStyle>
          <a:p>
            <a:r>
              <a:rPr lang="en-US" dirty="0" smtClean="0"/>
              <a:t>Click to edit Master title style</a:t>
            </a:r>
            <a:endParaRPr lang="he-IL" dirty="0"/>
          </a:p>
        </p:txBody>
      </p:sp>
      <p:sp>
        <p:nvSpPr>
          <p:cNvPr id="3" name="Content Placeholder 2"/>
          <p:cNvSpPr>
            <a:spLocks noGrp="1"/>
          </p:cNvSpPr>
          <p:nvPr>
            <p:ph idx="1"/>
          </p:nvPr>
        </p:nvSpPr>
        <p:spPr/>
        <p:txBody>
          <a:bodyPr/>
          <a:lstStyle>
            <a:lvl1pPr algn="r" rtl="1">
              <a:buClr>
                <a:schemeClr val="accent2">
                  <a:lumMod val="60000"/>
                  <a:lumOff val="40000"/>
                </a:schemeClr>
              </a:buClr>
              <a:buSzPct val="75000"/>
              <a:defRPr/>
            </a:lvl1pPr>
            <a:lvl2pPr algn="r" rtl="1">
              <a:defRPr/>
            </a:lvl2pPr>
            <a:lvl3pPr algn="r" rtl="1">
              <a:defRPr/>
            </a:lvl3pPr>
            <a:lvl4pPr algn="r" rtl="1">
              <a:defRPr/>
            </a:lvl4pPr>
            <a:lvl5pPr algn="r" rtl="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8" name="מציין מיקום של כותרת תחתונה 7"/>
          <p:cNvSpPr>
            <a:spLocks noGrp="1"/>
          </p:cNvSpPr>
          <p:nvPr>
            <p:ph type="ftr" sz="quarter" idx="11"/>
          </p:nvPr>
        </p:nvSpPr>
        <p:spPr/>
        <p:txBody>
          <a:bodyPr/>
          <a:lstStyle/>
          <a:p>
            <a:pPr>
              <a:defRPr/>
            </a:pPr>
            <a:r>
              <a:rPr lang="he-IL" smtClean="0"/>
              <a:t>הבזק מהלך אקראי © כל הזכויות שמורות</a:t>
            </a:r>
            <a:endParaRPr lang="he-IL" dirty="0"/>
          </a:p>
        </p:txBody>
      </p:sp>
      <p:sp>
        <p:nvSpPr>
          <p:cNvPr id="9" name="מציין מיקום של מספר שקופית 8"/>
          <p:cNvSpPr>
            <a:spLocks noGrp="1"/>
          </p:cNvSpPr>
          <p:nvPr>
            <p:ph type="sldNum" sz="quarter" idx="12"/>
          </p:nvPr>
        </p:nvSpPr>
        <p:spPr/>
        <p:txBody>
          <a:bodyPr/>
          <a:lstStyle/>
          <a:p>
            <a:pPr>
              <a:defRPr/>
            </a:pPr>
            <a:fld id="{39001A4E-A6E4-41F1-8CD4-1EC117CC5CBD}" type="slidenum">
              <a:rPr lang="he-IL" smtClean="0"/>
              <a:pPr>
                <a:defRPr/>
              </a:pPr>
              <a:t>‹#›</a:t>
            </a:fld>
            <a:endParaRPr lang="he-IL" dirty="0"/>
          </a:p>
        </p:txBody>
      </p:sp>
      <p:sp>
        <p:nvSpPr>
          <p:cNvPr id="7" name="מציין מיקום של תאריך 6"/>
          <p:cNvSpPr>
            <a:spLocks noGrp="1"/>
          </p:cNvSpPr>
          <p:nvPr>
            <p:ph type="dt" sz="half" idx="10"/>
          </p:nvPr>
        </p:nvSpPr>
        <p:spPr/>
        <p:txBody>
          <a:bodyPr/>
          <a:lstStyle>
            <a:lvl1pPr algn="l" rtl="1">
              <a:defRPr/>
            </a:lvl1pPr>
          </a:lstStyle>
          <a:p>
            <a:pPr>
              <a:defRPr/>
            </a:pPr>
            <a:r>
              <a:rPr lang="en-US" smtClean="0"/>
              <a:t>עודכן 8.1.2017</a:t>
            </a:r>
            <a:endParaRPr lang="he-IL"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001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6132"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auto">
              <a:spcBef>
                <a:spcPts val="0"/>
              </a:spcBef>
              <a:spcAft>
                <a:spcPts val="0"/>
              </a:spcAft>
              <a:defRPr kumimoji="0" sz="1400" smtClean="0">
                <a:solidFill>
                  <a:srgbClr val="F8F8F8"/>
                </a:solidFill>
                <a:latin typeface="+mn-lt"/>
                <a:cs typeface="Arial"/>
              </a:defRPr>
            </a:lvl1pPr>
          </a:lstStyle>
          <a:p>
            <a:pPr>
              <a:defRPr/>
            </a:pPr>
            <a:r>
              <a:rPr lang="en-US" smtClean="0"/>
              <a:t>עודכן 8.1.2017</a:t>
            </a:r>
            <a:endParaRPr lang="he-IL" dirty="0"/>
          </a:p>
        </p:txBody>
      </p:sp>
      <p:sp>
        <p:nvSpPr>
          <p:cNvPr id="176133" name="Rectangle 5"/>
          <p:cNvSpPr>
            <a:spLocks noGrp="1" noChangeArrowheads="1"/>
          </p:cNvSpPr>
          <p:nvPr>
            <p:ph type="ftr" sz="quarter" idx="3"/>
          </p:nvPr>
        </p:nvSpPr>
        <p:spPr bwMode="auto">
          <a:xfrm>
            <a:off x="2916238" y="5995988"/>
            <a:ext cx="33115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400">
                <a:solidFill>
                  <a:srgbClr val="F8F8F8"/>
                </a:solidFill>
                <a:latin typeface="Tahoma"/>
                <a:cs typeface="Arial"/>
              </a:defRPr>
            </a:lvl1pPr>
            <a:lvl5pPr lvl="4" algn="ctr">
              <a:defRPr/>
            </a:lvl5pPr>
          </a:lstStyle>
          <a:p>
            <a:pPr>
              <a:defRPr/>
            </a:pPr>
            <a:r>
              <a:rPr lang="he-IL" dirty="0" smtClean="0"/>
              <a:t>הבזק מהלך אקראי © כל הזכויות שמורות</a:t>
            </a:r>
            <a:endParaRPr lang="he-IL" dirty="0"/>
          </a:p>
        </p:txBody>
      </p:sp>
      <p:sp>
        <p:nvSpPr>
          <p:cNvPr id="176134"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auto">
              <a:spcBef>
                <a:spcPts val="0"/>
              </a:spcBef>
              <a:spcAft>
                <a:spcPts val="0"/>
              </a:spcAft>
              <a:defRPr kumimoji="0" sz="1400">
                <a:solidFill>
                  <a:srgbClr val="F8F8F8"/>
                </a:solidFill>
                <a:latin typeface="+mn-lt"/>
                <a:cs typeface="Arial"/>
              </a:defRPr>
            </a:lvl1pPr>
          </a:lstStyle>
          <a:p>
            <a:pPr>
              <a:defRPr/>
            </a:pPr>
            <a:fld id="{39001A4E-A6E4-41F1-8CD4-1EC117CC5CBD}" type="slidenum">
              <a:rPr lang="he-IL"/>
              <a:pPr>
                <a:defRPr/>
              </a:pPr>
              <a:t>‹#›</a:t>
            </a:fld>
            <a:endParaRPr lang="he-IL" dirty="0"/>
          </a:p>
        </p:txBody>
      </p:sp>
      <p:grpSp>
        <p:nvGrpSpPr>
          <p:cNvPr id="1031" name="Group 7"/>
          <p:cNvGrpSpPr>
            <a:grpSpLocks/>
          </p:cNvGrpSpPr>
          <p:nvPr/>
        </p:nvGrpSpPr>
        <p:grpSpPr bwMode="auto">
          <a:xfrm>
            <a:off x="177800" y="230188"/>
            <a:ext cx="203200" cy="6503987"/>
            <a:chOff x="112" y="145"/>
            <a:chExt cx="128" cy="4097"/>
          </a:xfrm>
        </p:grpSpPr>
        <p:sp>
          <p:nvSpPr>
            <p:cNvPr id="2068"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2069"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grpSp>
        <p:nvGrpSpPr>
          <p:cNvPr id="1032" name="Group 10"/>
          <p:cNvGrpSpPr>
            <a:grpSpLocks/>
          </p:cNvGrpSpPr>
          <p:nvPr/>
        </p:nvGrpSpPr>
        <p:grpSpPr bwMode="auto">
          <a:xfrm>
            <a:off x="8793163" y="220663"/>
            <a:ext cx="198437" cy="6408737"/>
            <a:chOff x="5539" y="139"/>
            <a:chExt cx="125" cy="4037"/>
          </a:xfrm>
        </p:grpSpPr>
        <p:sp>
          <p:nvSpPr>
            <p:cNvPr id="2066"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2067"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grpSp>
        <p:nvGrpSpPr>
          <p:cNvPr id="1033" name="Group 13"/>
          <p:cNvGrpSpPr>
            <a:grpSpLocks/>
          </p:cNvGrpSpPr>
          <p:nvPr/>
        </p:nvGrpSpPr>
        <p:grpSpPr bwMode="auto">
          <a:xfrm>
            <a:off x="412750" y="6477000"/>
            <a:ext cx="8686800" cy="228600"/>
            <a:chOff x="260" y="4080"/>
            <a:chExt cx="5472" cy="144"/>
          </a:xfrm>
        </p:grpSpPr>
        <p:sp>
          <p:nvSpPr>
            <p:cNvPr id="2064"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2065"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grpSp>
        <p:nvGrpSpPr>
          <p:cNvPr id="1034" name="Group 16"/>
          <p:cNvGrpSpPr>
            <a:grpSpLocks/>
          </p:cNvGrpSpPr>
          <p:nvPr/>
        </p:nvGrpSpPr>
        <p:grpSpPr bwMode="auto">
          <a:xfrm>
            <a:off x="76200" y="176213"/>
            <a:ext cx="8745538" cy="161925"/>
            <a:chOff x="48" y="111"/>
            <a:chExt cx="5509" cy="102"/>
          </a:xfrm>
        </p:grpSpPr>
        <p:sp>
          <p:nvSpPr>
            <p:cNvPr id="2062"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2063"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grpSp>
        <p:nvGrpSpPr>
          <p:cNvPr id="6" name="Group 19"/>
          <p:cNvGrpSpPr>
            <a:grpSpLocks/>
          </p:cNvGrpSpPr>
          <p:nvPr/>
        </p:nvGrpSpPr>
        <p:grpSpPr bwMode="auto">
          <a:xfrm>
            <a:off x="71438" y="176213"/>
            <a:ext cx="8745537" cy="161925"/>
            <a:chOff x="48" y="111"/>
            <a:chExt cx="5509" cy="102"/>
          </a:xfrm>
        </p:grpSpPr>
        <p:sp>
          <p:nvSpPr>
            <p:cNvPr id="2060"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sp>
          <p:nvSpPr>
            <p:cNvPr id="2061"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w="9525">
              <a:noFill/>
              <a:miter lim="800000"/>
              <a:headEnd/>
              <a:tailEnd/>
            </a:ln>
          </p:spPr>
          <p:txBody>
            <a:bodyPr wrap="none" anchor="ctr"/>
            <a:lstStyle/>
            <a:p>
              <a:pPr algn="l" rtl="0">
                <a:defRPr/>
              </a:pPr>
              <a:endParaRPr lang="he-IL">
                <a:solidFill>
                  <a:srgbClr val="F8F8F8"/>
                </a:solidFill>
                <a:latin typeface="Tahoma" pitchFamily="34" charset="0"/>
              </a:endParaRPr>
            </a:p>
          </p:txBody>
        </p:sp>
      </p:grpSp>
    </p:spTree>
  </p:cSld>
  <p:clrMap bg1="dk2" tx1="lt1" bg2="dk1" tx2="lt2" accent1="accent1" accent2="accent2" accent3="accent3" accent4="accent4" accent5="accent5" accent6="accent6" hlink="hlink" folHlink="folHlink"/>
  <p:sldLayoutIdLst>
    <p:sldLayoutId id="2147484029" r:id="rId1"/>
    <p:sldLayoutId id="2147484030"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l" rtl="1" eaLnBrk="0" fontAlgn="base" hangingPunct="0">
        <a:spcBef>
          <a:spcPct val="0"/>
        </a:spcBef>
        <a:spcAft>
          <a:spcPct val="0"/>
        </a:spcAft>
        <a:defRPr sz="3600">
          <a:solidFill>
            <a:schemeClr val="tx2"/>
          </a:solidFill>
          <a:latin typeface="+mj-lt"/>
          <a:ea typeface="+mj-ea"/>
          <a:cs typeface="+mj-cs"/>
        </a:defRPr>
      </a:lvl1pPr>
      <a:lvl2pPr algn="l" rtl="1" eaLnBrk="0" fontAlgn="base" hangingPunct="0">
        <a:spcBef>
          <a:spcPct val="0"/>
        </a:spcBef>
        <a:spcAft>
          <a:spcPct val="0"/>
        </a:spcAft>
        <a:defRPr sz="3600">
          <a:solidFill>
            <a:schemeClr val="tx2"/>
          </a:solidFill>
          <a:latin typeface="Tahoma" pitchFamily="34" charset="0"/>
          <a:cs typeface="Arial" pitchFamily="34" charset="0"/>
        </a:defRPr>
      </a:lvl2pPr>
      <a:lvl3pPr algn="l" rtl="1" eaLnBrk="0" fontAlgn="base" hangingPunct="0">
        <a:spcBef>
          <a:spcPct val="0"/>
        </a:spcBef>
        <a:spcAft>
          <a:spcPct val="0"/>
        </a:spcAft>
        <a:defRPr sz="3600">
          <a:solidFill>
            <a:schemeClr val="tx2"/>
          </a:solidFill>
          <a:latin typeface="Tahoma" pitchFamily="34" charset="0"/>
          <a:cs typeface="Arial" pitchFamily="34" charset="0"/>
        </a:defRPr>
      </a:lvl3pPr>
      <a:lvl4pPr algn="l" rtl="1" eaLnBrk="0" fontAlgn="base" hangingPunct="0">
        <a:spcBef>
          <a:spcPct val="0"/>
        </a:spcBef>
        <a:spcAft>
          <a:spcPct val="0"/>
        </a:spcAft>
        <a:defRPr sz="3600">
          <a:solidFill>
            <a:schemeClr val="tx2"/>
          </a:solidFill>
          <a:latin typeface="Tahoma" pitchFamily="34" charset="0"/>
          <a:cs typeface="Arial" pitchFamily="34" charset="0"/>
        </a:defRPr>
      </a:lvl4pPr>
      <a:lvl5pPr algn="l" rtl="1" eaLnBrk="0" fontAlgn="base" hangingPunct="0">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p:titleStyle>
    <p:bodyStyle>
      <a:lvl1pPr marL="342900" indent="-342900" algn="r" rtl="1" eaLnBrk="0" fontAlgn="base" hangingPunct="0">
        <a:spcBef>
          <a:spcPct val="20000"/>
        </a:spcBef>
        <a:spcAft>
          <a:spcPct val="0"/>
        </a:spcAft>
        <a:buClr>
          <a:srgbClr val="C285FF"/>
        </a:buClr>
        <a:buSzPct val="75000"/>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C285FF"/>
        </a:buClr>
        <a:buSzPct val="75000"/>
        <a:buChar char="–"/>
        <a:defRPr sz="2800">
          <a:solidFill>
            <a:schemeClr val="tx1"/>
          </a:solidFill>
          <a:latin typeface="+mn-lt"/>
          <a:cs typeface="+mn-cs"/>
        </a:defRPr>
      </a:lvl2pPr>
      <a:lvl3pPr marL="1143000" indent="-228600" algn="r" rtl="1" eaLnBrk="0" fontAlgn="base" hangingPunct="0">
        <a:spcBef>
          <a:spcPct val="20000"/>
        </a:spcBef>
        <a:spcAft>
          <a:spcPct val="0"/>
        </a:spcAft>
        <a:buClr>
          <a:srgbClr val="C285FF"/>
        </a:buClr>
        <a:buSzPct val="75000"/>
        <a:buChar char="•"/>
        <a:defRPr sz="2400">
          <a:solidFill>
            <a:schemeClr val="tx1"/>
          </a:solidFill>
          <a:latin typeface="+mn-lt"/>
          <a:cs typeface="+mn-cs"/>
        </a:defRPr>
      </a:lvl3pPr>
      <a:lvl4pPr marL="1600200" indent="-228600" algn="r" rtl="1" eaLnBrk="0" fontAlgn="base" hangingPunct="0">
        <a:spcBef>
          <a:spcPct val="20000"/>
        </a:spcBef>
        <a:spcAft>
          <a:spcPct val="0"/>
        </a:spcAft>
        <a:buClr>
          <a:srgbClr val="C285FF"/>
        </a:buClr>
        <a:buSzPct val="75000"/>
        <a:buChar char="–"/>
        <a:defRPr sz="2000">
          <a:solidFill>
            <a:schemeClr val="tx1"/>
          </a:solidFill>
          <a:latin typeface="+mn-lt"/>
          <a:cs typeface="+mn-cs"/>
        </a:defRPr>
      </a:lvl4pPr>
      <a:lvl5pPr marL="2057400" indent="-228600" algn="r" rtl="1" eaLnBrk="0" fontAlgn="base" hangingPunct="0">
        <a:spcBef>
          <a:spcPct val="20000"/>
        </a:spcBef>
        <a:spcAft>
          <a:spcPct val="0"/>
        </a:spcAft>
        <a:buClr>
          <a:srgbClr val="C285FF"/>
        </a:buClr>
        <a:buSzPct val="75000"/>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eshercham.technion@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mathworld.wolfram.com/Self-AvoidingWalk.html" TargetMode="External"/><Relationship Id="rId7" Type="http://schemas.openxmlformats.org/officeDocument/2006/relationships/hyperlink" Target="http://en.wikipedia.org/w/index.php?title=Random_walk&amp;oldid=134022710" TargetMode="External"/><Relationship Id="rId2" Type="http://schemas.openxmlformats.org/officeDocument/2006/relationships/hyperlink" Target="http://mathworld.wolfram.com/PolyasRandomWalkConstants.html" TargetMode="External"/><Relationship Id="rId1" Type="http://schemas.openxmlformats.org/officeDocument/2006/relationships/slideLayout" Target="../slideLayouts/slideLayout2.xml"/><Relationship Id="rId6" Type="http://schemas.openxmlformats.org/officeDocument/2006/relationships/hyperlink" Target="http://mathworld.wolfram.com/RandomWalk3-Dimensional.html" TargetMode="External"/><Relationship Id="rId5" Type="http://schemas.openxmlformats.org/officeDocument/2006/relationships/hyperlink" Target="http://mathworld.wolfram.com/RandomWalk2-Dimensional.html" TargetMode="External"/><Relationship Id="rId4" Type="http://schemas.openxmlformats.org/officeDocument/2006/relationships/hyperlink" Target="http://mathworld.wolfram.com/RandomWalk1-Dimensional.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980123"/>
            <a:ext cx="8314568" cy="3970318"/>
          </a:xfrm>
          <a:prstGeom prst="rect">
            <a:avLst/>
          </a:prstGeom>
        </p:spPr>
        <p:txBody>
          <a:bodyPr wrap="square">
            <a:spAutoFit/>
          </a:bodyPr>
          <a:lstStyle/>
          <a:p>
            <a:pPr algn="ctr"/>
            <a:r>
              <a:rPr lang="he-IL" sz="2800" dirty="0"/>
              <a:t>הבזק זה חובר על ידי </a:t>
            </a:r>
          </a:p>
          <a:p>
            <a:pPr algn="ctr"/>
            <a:r>
              <a:rPr lang="he-IL" sz="2800" dirty="0"/>
              <a:t>דניאל </a:t>
            </a:r>
            <a:r>
              <a:rPr lang="he-IL" sz="2800" dirty="0" err="1"/>
              <a:t>סבאג</a:t>
            </a:r>
            <a:r>
              <a:rPr lang="he-IL" sz="2800" dirty="0"/>
              <a:t> בשיתוף עם </a:t>
            </a:r>
            <a:br>
              <a:rPr lang="he-IL" sz="2800" dirty="0"/>
            </a:br>
            <a:r>
              <a:rPr lang="he-IL" sz="2800" dirty="0"/>
              <a:t>נצה </a:t>
            </a:r>
            <a:r>
              <a:rPr lang="he-IL" sz="2800" dirty="0" err="1"/>
              <a:t>מובשוביץ</a:t>
            </a:r>
            <a:r>
              <a:rPr lang="he-IL" sz="2800" dirty="0"/>
              <a:t>-הדר</a:t>
            </a:r>
            <a:br>
              <a:rPr lang="he-IL" sz="2800" dirty="0"/>
            </a:br>
            <a:r>
              <a:rPr lang="he-IL" sz="2800" dirty="0"/>
              <a:t>בהמשך תרמו לשיפורו:</a:t>
            </a:r>
            <a:r>
              <a:rPr lang="en-US" sz="2800" dirty="0"/>
              <a:t>  </a:t>
            </a:r>
            <a:r>
              <a:rPr lang="he-IL" sz="2800" dirty="0"/>
              <a:t>אבירם  אימבר, </a:t>
            </a:r>
            <a:r>
              <a:rPr lang="he-IL" sz="2800" smtClean="0"/>
              <a:t>כרמית בנבנישתי</a:t>
            </a:r>
            <a:r>
              <a:rPr lang="he-IL" sz="2800" dirty="0" smtClean="0"/>
              <a:t>, גלית גולדמן, ורדה </a:t>
            </a:r>
            <a:r>
              <a:rPr lang="he-IL" sz="2800" dirty="0" err="1"/>
              <a:t>זיגרסון</a:t>
            </a:r>
            <a:r>
              <a:rPr lang="he-IL" sz="2800" dirty="0"/>
              <a:t>, שלמה פדר, רועי </a:t>
            </a:r>
            <a:r>
              <a:rPr lang="he-IL" sz="2800" dirty="0" err="1"/>
              <a:t>פטרושקה</a:t>
            </a:r>
            <a:r>
              <a:rPr lang="he-IL" sz="2800" dirty="0"/>
              <a:t> </a:t>
            </a:r>
          </a:p>
          <a:p>
            <a:r>
              <a:rPr lang="he-IL" altLang="en-US" sz="2800" dirty="0"/>
              <a:t>ההבזק עודכן לאחרונה </a:t>
            </a:r>
            <a:r>
              <a:rPr lang="he-IL" altLang="en-US" sz="2800" dirty="0" smtClean="0"/>
              <a:t>ב-8.1.2017</a:t>
            </a:r>
          </a:p>
          <a:p>
            <a:r>
              <a:rPr lang="he-IL" sz="2800" dirty="0" smtClean="0"/>
              <a:t>עדכונים </a:t>
            </a:r>
            <a:r>
              <a:rPr lang="he-IL" sz="2800" dirty="0"/>
              <a:t>שוטפים נחוצים ב</a:t>
            </a:r>
          </a:p>
          <a:p>
            <a:r>
              <a:rPr lang="he-IL" sz="2800" dirty="0"/>
              <a:t>שקף </a:t>
            </a:r>
            <a:r>
              <a:rPr lang="he-IL" sz="2800" dirty="0" smtClean="0"/>
              <a:t>12 </a:t>
            </a:r>
            <a:r>
              <a:rPr lang="he-IL" sz="2800" dirty="0"/>
              <a:t>(נקודה רביעית, </a:t>
            </a:r>
            <a:r>
              <a:rPr lang="he-IL" sz="2800" dirty="0" smtClean="0"/>
              <a:t>מה עושה </a:t>
            </a:r>
            <a:r>
              <a:rPr lang="he-IL" sz="2800" dirty="0" err="1" smtClean="0"/>
              <a:t>ייא</a:t>
            </a:r>
            <a:r>
              <a:rPr lang="he-IL" sz="2800" dirty="0" smtClean="0"/>
              <a:t>-סאן היום), </a:t>
            </a:r>
            <a:endParaRPr lang="he-IL" sz="2800" dirty="0"/>
          </a:p>
          <a:p>
            <a:r>
              <a:rPr lang="he-IL" sz="2800" dirty="0"/>
              <a:t>שקף </a:t>
            </a:r>
            <a:r>
              <a:rPr lang="he-IL" sz="2800" dirty="0" smtClean="0"/>
              <a:t>23 </a:t>
            </a:r>
            <a:r>
              <a:rPr lang="he-IL" sz="2800" dirty="0"/>
              <a:t>(שנות חיים של ברטון</a:t>
            </a:r>
            <a:r>
              <a:rPr lang="en-US" sz="2800" dirty="0"/>
              <a:t> </a:t>
            </a:r>
            <a:r>
              <a:rPr lang="he-IL" sz="2800" dirty="0"/>
              <a:t> מלכיאל</a:t>
            </a:r>
            <a:r>
              <a:rPr lang="he-IL" sz="2800" dirty="0" smtClean="0"/>
              <a:t>)</a:t>
            </a:r>
            <a:endParaRPr lang="he-IL" sz="2800" dirty="0"/>
          </a:p>
        </p:txBody>
      </p:sp>
      <p:sp>
        <p:nvSpPr>
          <p:cNvPr id="15363" name="Subtitle 2"/>
          <p:cNvSpPr>
            <a:spLocks noGrp="1"/>
          </p:cNvSpPr>
          <p:nvPr>
            <p:ph type="subTitle" idx="1"/>
          </p:nvPr>
        </p:nvSpPr>
        <p:spPr>
          <a:xfrm>
            <a:off x="0" y="0"/>
            <a:ext cx="9144000" cy="2085975"/>
          </a:xfrm>
        </p:spPr>
        <p:txBody>
          <a:bodyPr/>
          <a:lstStyle/>
          <a:p>
            <a:pPr eaLnBrk="1" hangingPunct="1"/>
            <a:endParaRPr lang="he-IL" altLang="en-US" sz="3200" dirty="0" smtClean="0"/>
          </a:p>
          <a:p>
            <a:pPr eaLnBrk="1" hangingPunct="1"/>
            <a:endParaRPr lang="he-IL" altLang="en-US" sz="3200" dirty="0" smtClean="0"/>
          </a:p>
          <a:p>
            <a:pPr eaLnBrk="1" hangingPunct="1"/>
            <a:endParaRPr lang="he-IL" altLang="en-US" sz="3200" dirty="0" smtClean="0"/>
          </a:p>
          <a:p>
            <a:pPr eaLnBrk="1" hangingPunct="1"/>
            <a:endParaRPr lang="he-IL" altLang="en-US" sz="3200" dirty="0" smtClean="0"/>
          </a:p>
        </p:txBody>
      </p:sp>
      <p:grpSp>
        <p:nvGrpSpPr>
          <p:cNvPr id="8" name="Group 7"/>
          <p:cNvGrpSpPr/>
          <p:nvPr/>
        </p:nvGrpSpPr>
        <p:grpSpPr>
          <a:xfrm>
            <a:off x="1925427" y="404664"/>
            <a:ext cx="5166853" cy="1477328"/>
            <a:chOff x="1205347" y="267053"/>
            <a:chExt cx="5166853" cy="1477328"/>
          </a:xfrm>
        </p:grpSpPr>
        <p:grpSp>
          <p:nvGrpSpPr>
            <p:cNvPr id="9" name="Group 8"/>
            <p:cNvGrpSpPr/>
            <p:nvPr/>
          </p:nvGrpSpPr>
          <p:grpSpPr>
            <a:xfrm>
              <a:off x="2269257" y="267053"/>
              <a:ext cx="4102943" cy="1477328"/>
              <a:chOff x="4138364" y="-59915"/>
              <a:chExt cx="4102943" cy="1477328"/>
            </a:xfrm>
          </p:grpSpPr>
          <p:sp>
            <p:nvSpPr>
              <p:cNvPr id="11" name="Rectangle 6"/>
              <p:cNvSpPr>
                <a:spLocks noChangeArrowheads="1"/>
              </p:cNvSpPr>
              <p:nvPr/>
            </p:nvSpPr>
            <p:spPr bwMode="auto">
              <a:xfrm>
                <a:off x="4138364" y="-59915"/>
                <a:ext cx="339052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lang="he-IL" altLang="en-US" sz="1800" b="1" spc="50" dirty="0">
                    <a:solidFill>
                      <a:srgbClr val="F8F8F8"/>
                    </a:solidFill>
                    <a:latin typeface="Arial" charset="0"/>
                  </a:rPr>
                  <a:t>הטכניון – מכון טכנולוגי לישראל</a:t>
                </a:r>
                <a:r>
                  <a:rPr lang="he-IL" altLang="en-US" sz="1800" b="1" spc="60" dirty="0">
                    <a:solidFill>
                      <a:srgbClr val="F8F8F8"/>
                    </a:solidFill>
                    <a:latin typeface="Arial" charset="0"/>
                  </a:rPr>
                  <a:t> </a:t>
                </a:r>
                <a:r>
                  <a:rPr lang="he-IL" altLang="en-US" sz="1800" b="1" dirty="0" smtClean="0">
                    <a:solidFill>
                      <a:srgbClr val="F8F8F8"/>
                    </a:solidFill>
                    <a:latin typeface="Arial" charset="0"/>
                  </a:rPr>
                  <a:t> </a:t>
                </a:r>
              </a:p>
              <a:p>
                <a:pPr algn="ctr" eaLnBrk="1" hangingPunct="1">
                  <a:spcBef>
                    <a:spcPct val="0"/>
                  </a:spcBef>
                  <a:buClrTx/>
                  <a:buFontTx/>
                  <a:buNone/>
                </a:pPr>
                <a:r>
                  <a:rPr lang="he-IL" altLang="en-US" sz="1800" b="1" dirty="0" smtClean="0">
                    <a:solidFill>
                      <a:srgbClr val="F8F8F8"/>
                    </a:solidFill>
                    <a:latin typeface="Arial" charset="0"/>
                  </a:rPr>
                  <a:t>הפקולטה לחינוך למדע וטכנולוגיה</a:t>
                </a:r>
                <a:r>
                  <a:rPr lang="he-IL" altLang="en-US" sz="1800" b="1" dirty="0">
                    <a:solidFill>
                      <a:srgbClr val="F8F8F8"/>
                    </a:solidFill>
                    <a:latin typeface="Arial" charset="0"/>
                  </a:rPr>
                  <a:t> </a:t>
                </a:r>
                <a:r>
                  <a:rPr lang="he-IL" altLang="en-US" sz="1800" b="1" spc="-30" dirty="0" smtClean="0">
                    <a:solidFill>
                      <a:srgbClr val="F8F8F8"/>
                    </a:solidFill>
                    <a:latin typeface="Arial" charset="0"/>
                  </a:rPr>
                  <a:t>קשר חם: מרכז מו"פ לקידום שיפור</a:t>
                </a:r>
                <a:r>
                  <a:rPr lang="he-IL" altLang="en-US" sz="1800" b="1" dirty="0" smtClean="0">
                    <a:solidFill>
                      <a:srgbClr val="F8F8F8"/>
                    </a:solidFill>
                    <a:latin typeface="Arial" charset="0"/>
                  </a:rPr>
                  <a:t> ורענון החינוך המתמטי בישראל</a:t>
                </a:r>
              </a:p>
              <a:p>
                <a:pPr algn="ctr" rtl="0" eaLnBrk="1" hangingPunct="1">
                  <a:spcBef>
                    <a:spcPct val="0"/>
                  </a:spcBef>
                  <a:buClrTx/>
                  <a:buFontTx/>
                  <a:buNone/>
                </a:pPr>
                <a:r>
                  <a:rPr lang="he-IL" altLang="en-US" sz="1800" b="1" dirty="0" smtClean="0">
                    <a:solidFill>
                      <a:srgbClr val="F8F8F8"/>
                    </a:solidFill>
                    <a:latin typeface="Arial" charset="0"/>
                  </a:rPr>
                  <a:t>מוסד </a:t>
                </a:r>
                <a:r>
                  <a:rPr lang="he-IL" altLang="en-US" sz="1800" b="1" dirty="0">
                    <a:solidFill>
                      <a:srgbClr val="F8F8F8"/>
                    </a:solidFill>
                    <a:latin typeface="Arial" charset="0"/>
                  </a:rPr>
                  <a:t>הטכניון למו"פ</a:t>
                </a:r>
              </a:p>
            </p:txBody>
          </p:sp>
          <p:pic>
            <p:nvPicPr>
              <p:cNvPr id="12" name="Picture 11" descr="Technion animated log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88832" y="39245"/>
                <a:ext cx="752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347" y="332656"/>
              <a:ext cx="1206413" cy="1230541"/>
            </a:xfrm>
            <a:prstGeom prst="rect">
              <a:avLst/>
            </a:prstGeom>
          </p:spPr>
        </p:pic>
      </p:grpSp>
      <p:sp>
        <p:nvSpPr>
          <p:cNvPr id="16"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1</a:t>
            </a:fld>
            <a:endParaRPr lang="he-IL" sz="2800" dirty="0">
              <a:solidFill>
                <a:schemeClr val="tx1"/>
              </a:solidFill>
              <a:cs typeface="+mn-cs"/>
            </a:endParaRPr>
          </a:p>
        </p:txBody>
      </p:sp>
      <p:sp>
        <p:nvSpPr>
          <p:cNvPr id="17"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sp>
        <p:nvSpPr>
          <p:cNvPr id="18" name="מציין מיקום של תאריך 1"/>
          <p:cNvSpPr>
            <a:spLocks noGrp="1"/>
          </p:cNvSpPr>
          <p:nvPr>
            <p:ph type="dt" sz="half" idx="10"/>
          </p:nvPr>
        </p:nvSpPr>
        <p:spPr>
          <a:xfrm>
            <a:off x="381000" y="6015038"/>
            <a:ext cx="1905000" cy="457200"/>
          </a:xfrm>
        </p:spPr>
        <p:txBody>
          <a:bodyPr/>
          <a:lstStyle/>
          <a:p>
            <a:pPr>
              <a:defRPr/>
            </a:pPr>
            <a:r>
              <a:rPr lang="en-US" dirty="0" err="1" smtClean="0"/>
              <a:t>עודכן</a:t>
            </a:r>
            <a:r>
              <a:rPr lang="en-US" dirty="0" smtClean="0"/>
              <a:t> 8.1.2017</a:t>
            </a:r>
            <a:endParaRPr lang="he-IL"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58775"/>
            <a:ext cx="8229600" cy="766763"/>
          </a:xfrm>
        </p:spPr>
        <p:txBody>
          <a:bodyPr/>
          <a:lstStyle/>
          <a:p>
            <a:pPr algn="ctr" rtl="1" eaLnBrk="1" hangingPunct="1">
              <a:defRPr/>
            </a:pP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תשובות ראשונות</a:t>
            </a: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10</a:t>
            </a:fld>
            <a:endParaRPr lang="he-IL" sz="2800" dirty="0">
              <a:solidFill>
                <a:schemeClr val="tx1"/>
              </a:solidFill>
              <a:cs typeface="+mn-cs"/>
            </a:endParaRP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sp>
        <p:nvSpPr>
          <p:cNvPr id="8" name="Content Placeholder 7"/>
          <p:cNvSpPr>
            <a:spLocks noGrp="1"/>
          </p:cNvSpPr>
          <p:nvPr>
            <p:ph idx="1"/>
          </p:nvPr>
        </p:nvSpPr>
        <p:spPr>
          <a:xfrm>
            <a:off x="467544" y="908720"/>
            <a:ext cx="8280920" cy="5328592"/>
          </a:xfrm>
        </p:spPr>
        <p:txBody>
          <a:bodyPr/>
          <a:lstStyle/>
          <a:p>
            <a:pPr>
              <a:spcBef>
                <a:spcPts val="600"/>
              </a:spcBef>
            </a:pPr>
            <a:r>
              <a:rPr lang="he-IL" sz="2800" dirty="0" smtClean="0">
                <a:solidFill>
                  <a:srgbClr val="FFC000"/>
                </a:solidFill>
              </a:rPr>
              <a:t>בשנת 1921</a:t>
            </a:r>
            <a:r>
              <a:rPr lang="he-IL" sz="2800" dirty="0" smtClean="0"/>
              <a:t> הוכיח המתמטיקאי היהודי, יליד</a:t>
            </a:r>
          </a:p>
          <a:p>
            <a:pPr marL="352425" indent="0">
              <a:spcBef>
                <a:spcPts val="0"/>
              </a:spcBef>
              <a:buNone/>
            </a:pPr>
            <a:r>
              <a:rPr lang="he-IL" sz="2800" dirty="0" smtClean="0"/>
              <a:t>הונגריה,</a:t>
            </a:r>
            <a:r>
              <a:rPr lang="he-IL" sz="2800" dirty="0" smtClean="0">
                <a:solidFill>
                  <a:srgbClr val="C996FA"/>
                </a:solidFill>
              </a:rPr>
              <a:t> ג'ורג</a:t>
            </a:r>
            <a:r>
              <a:rPr lang="he-IL" sz="2800" dirty="0">
                <a:solidFill>
                  <a:srgbClr val="C996FA"/>
                </a:solidFill>
              </a:rPr>
              <a:t>' </a:t>
            </a:r>
            <a:r>
              <a:rPr lang="he-IL" sz="2800" dirty="0" smtClean="0">
                <a:solidFill>
                  <a:srgbClr val="C996FA"/>
                </a:solidFill>
              </a:rPr>
              <a:t>פ</a:t>
            </a:r>
            <a:r>
              <a:rPr lang="he-IL" sz="2800" dirty="0" smtClean="0">
                <a:solidFill>
                  <a:srgbClr val="C996FA"/>
                </a:solidFill>
                <a:latin typeface="Arial"/>
                <a:cs typeface="Arial"/>
              </a:rPr>
              <a:t>ּ</a:t>
            </a:r>
            <a:r>
              <a:rPr lang="he-IL" sz="2800" dirty="0" smtClean="0">
                <a:solidFill>
                  <a:srgbClr val="C996FA"/>
                </a:solidFill>
              </a:rPr>
              <a:t>ו</a:t>
            </a:r>
            <a:r>
              <a:rPr lang="he-IL" sz="2800" dirty="0" smtClean="0">
                <a:solidFill>
                  <a:srgbClr val="C996FA"/>
                </a:solidFill>
                <a:latin typeface="Arial"/>
                <a:cs typeface="Arial"/>
              </a:rPr>
              <a:t>ׄ</a:t>
            </a:r>
            <a:r>
              <a:rPr lang="he-IL" sz="2800" dirty="0" smtClean="0">
                <a:solidFill>
                  <a:srgbClr val="C996FA"/>
                </a:solidFill>
              </a:rPr>
              <a:t>(ל</a:t>
            </a:r>
            <a:r>
              <a:rPr lang="he-IL" sz="2800" dirty="0" smtClean="0">
                <a:solidFill>
                  <a:srgbClr val="C996FA"/>
                </a:solidFill>
                <a:latin typeface="Arial"/>
                <a:cs typeface="Arial"/>
              </a:rPr>
              <a:t>ְ</a:t>
            </a:r>
            <a:r>
              <a:rPr lang="he-IL" sz="2800" dirty="0" smtClean="0">
                <a:solidFill>
                  <a:srgbClr val="C996FA"/>
                </a:solidFill>
              </a:rPr>
              <a:t>)י</a:t>
            </a:r>
            <a:r>
              <a:rPr lang="he-IL" sz="2800" dirty="0" smtClean="0">
                <a:solidFill>
                  <a:srgbClr val="C996FA"/>
                </a:solidFill>
                <a:latin typeface="Arial"/>
                <a:cs typeface="Arial"/>
              </a:rPr>
              <a:t>ָ</a:t>
            </a:r>
            <a:r>
              <a:rPr lang="he-IL" sz="2800" dirty="0" smtClean="0">
                <a:solidFill>
                  <a:srgbClr val="C996FA"/>
                </a:solidFill>
              </a:rPr>
              <a:t>ה, </a:t>
            </a:r>
            <a:r>
              <a:rPr lang="he-IL" sz="2800" dirty="0" smtClean="0"/>
              <a:t>את התוצאות הבאות:</a:t>
            </a:r>
          </a:p>
          <a:p>
            <a:pPr marL="638175" lvl="1">
              <a:spcBef>
                <a:spcPts val="600"/>
              </a:spcBef>
            </a:pPr>
            <a:r>
              <a:rPr lang="he-IL" dirty="0" smtClean="0">
                <a:ea typeface="+mn-ea"/>
              </a:rPr>
              <a:t>במהלך אקראי על</a:t>
            </a:r>
            <a:r>
              <a:rPr lang="he-IL" dirty="0" smtClean="0">
                <a:solidFill>
                  <a:srgbClr val="00FF99"/>
                </a:solidFill>
                <a:ea typeface="+mn-ea"/>
              </a:rPr>
              <a:t> קו ישר</a:t>
            </a:r>
            <a:r>
              <a:rPr lang="he-IL" dirty="0" smtClean="0">
                <a:ea typeface="+mn-ea"/>
              </a:rPr>
              <a:t> או </a:t>
            </a:r>
            <a:r>
              <a:rPr lang="he-IL" dirty="0" smtClean="0">
                <a:solidFill>
                  <a:srgbClr val="00FF99"/>
                </a:solidFill>
                <a:ea typeface="+mn-ea"/>
              </a:rPr>
              <a:t>במישור</a:t>
            </a:r>
            <a:r>
              <a:rPr lang="he-IL" dirty="0" smtClean="0">
                <a:ea typeface="+mn-ea"/>
              </a:rPr>
              <a:t>,                       הילד יחזור לנקודת מוצאו </a:t>
            </a:r>
            <a:r>
              <a:rPr lang="he-IL" dirty="0" smtClean="0">
                <a:solidFill>
                  <a:srgbClr val="00FF99"/>
                </a:solidFill>
                <a:ea typeface="+mn-ea"/>
              </a:rPr>
              <a:t>בוודאות</a:t>
            </a:r>
            <a:r>
              <a:rPr lang="he-IL" dirty="0" smtClean="0">
                <a:ea typeface="+mn-ea"/>
              </a:rPr>
              <a:t>!                      </a:t>
            </a:r>
          </a:p>
          <a:p>
            <a:pPr marL="638175" lvl="1" indent="-4763">
              <a:spcBef>
                <a:spcPts val="0"/>
              </a:spcBef>
              <a:buNone/>
            </a:pPr>
            <a:r>
              <a:rPr lang="he-IL" dirty="0" smtClean="0">
                <a:ea typeface="+mn-ea"/>
              </a:rPr>
              <a:t>(ובשפה מתמטית: </a:t>
            </a:r>
            <a:r>
              <a:rPr lang="he-IL" dirty="0" smtClean="0">
                <a:solidFill>
                  <a:srgbClr val="00FF99"/>
                </a:solidFill>
                <a:ea typeface="+mn-ea"/>
              </a:rPr>
              <a:t>בהסתברות 1</a:t>
            </a:r>
            <a:r>
              <a:rPr lang="he-IL" dirty="0" smtClean="0">
                <a:ea typeface="+mn-ea"/>
              </a:rPr>
              <a:t>). </a:t>
            </a:r>
          </a:p>
          <a:p>
            <a:pPr marL="638175" lvl="1">
              <a:spcBef>
                <a:spcPts val="600"/>
              </a:spcBef>
            </a:pPr>
            <a:r>
              <a:rPr lang="he-IL" dirty="0" smtClean="0"/>
              <a:t>יתרה מזאת, אם </a:t>
            </a:r>
            <a:r>
              <a:rPr lang="he-IL" dirty="0"/>
              <a:t>המשחק יימשך זמן </a:t>
            </a:r>
            <a:r>
              <a:rPr lang="he-IL" dirty="0">
                <a:solidFill>
                  <a:srgbClr val="00FF99"/>
                </a:solidFill>
              </a:rPr>
              <a:t>בלתי </a:t>
            </a:r>
            <a:r>
              <a:rPr lang="he-IL" dirty="0" smtClean="0">
                <a:solidFill>
                  <a:srgbClr val="00FF99"/>
                </a:solidFill>
              </a:rPr>
              <a:t>מוגבל, </a:t>
            </a:r>
            <a:r>
              <a:rPr lang="he-IL" spc="-60" dirty="0" smtClean="0"/>
              <a:t>הילד </a:t>
            </a:r>
            <a:r>
              <a:rPr lang="he-IL" dirty="0">
                <a:solidFill>
                  <a:srgbClr val="00FF99"/>
                </a:solidFill>
              </a:rPr>
              <a:t>ב</a:t>
            </a:r>
            <a:r>
              <a:rPr lang="he-IL" spc="-60" dirty="0">
                <a:solidFill>
                  <a:srgbClr val="00FF99"/>
                </a:solidFill>
              </a:rPr>
              <a:t>וודאות </a:t>
            </a:r>
            <a:r>
              <a:rPr lang="he-IL" spc="-60" dirty="0" smtClean="0"/>
              <a:t>יחזור אל נקודת המוצא</a:t>
            </a:r>
            <a:r>
              <a:rPr lang="he-IL" dirty="0" smtClean="0">
                <a:solidFill>
                  <a:srgbClr val="00FF99"/>
                </a:solidFill>
              </a:rPr>
              <a:t> </a:t>
            </a:r>
            <a:r>
              <a:rPr lang="he-IL" spc="-60" dirty="0" smtClean="0">
                <a:solidFill>
                  <a:srgbClr val="00FF99"/>
                </a:solidFill>
              </a:rPr>
              <a:t>הרבה יותר</a:t>
            </a:r>
            <a:r>
              <a:rPr lang="he-IL" spc="-60" dirty="0" smtClean="0"/>
              <a:t> מפעם אחת</a:t>
            </a:r>
            <a:r>
              <a:rPr lang="he-IL" dirty="0" smtClean="0"/>
              <a:t>.</a:t>
            </a:r>
            <a:r>
              <a:rPr lang="he-IL" strike="sngStrike" dirty="0" smtClean="0"/>
              <a:t> </a:t>
            </a:r>
            <a:endParaRPr lang="he-IL" dirty="0" smtClean="0">
              <a:ea typeface="+mn-ea"/>
            </a:endParaRPr>
          </a:p>
          <a:p>
            <a:pPr marL="638175" lvl="1">
              <a:spcBef>
                <a:spcPts val="600"/>
              </a:spcBef>
            </a:pPr>
            <a:r>
              <a:rPr lang="he-IL" dirty="0" smtClean="0">
                <a:ea typeface="+mn-ea"/>
              </a:rPr>
              <a:t>לעומת זאת, במהלך אקראי </a:t>
            </a:r>
            <a:r>
              <a:rPr lang="he-IL" dirty="0" smtClean="0">
                <a:solidFill>
                  <a:schemeClr val="accent5">
                    <a:lumMod val="90000"/>
                  </a:schemeClr>
                </a:solidFill>
                <a:ea typeface="+mn-ea"/>
              </a:rPr>
              <a:t>במרחב</a:t>
            </a:r>
            <a:r>
              <a:rPr lang="he-IL" dirty="0" smtClean="0">
                <a:ea typeface="+mn-ea"/>
              </a:rPr>
              <a:t> החזרה לנקודת המוצא, אפילו פעם אחת,  </a:t>
            </a:r>
            <a:r>
              <a:rPr lang="he-IL" dirty="0" smtClean="0">
                <a:solidFill>
                  <a:schemeClr val="accent5">
                    <a:lumMod val="90000"/>
                  </a:schemeClr>
                </a:solidFill>
                <a:ea typeface="+mn-ea"/>
              </a:rPr>
              <a:t>אינה</a:t>
            </a:r>
            <a:r>
              <a:rPr lang="he-IL" dirty="0" smtClean="0">
                <a:solidFill>
                  <a:srgbClr val="00FF99"/>
                </a:solidFill>
                <a:ea typeface="+mn-ea"/>
              </a:rPr>
              <a:t> </a:t>
            </a:r>
            <a:r>
              <a:rPr lang="he-IL" dirty="0" smtClean="0">
                <a:ea typeface="+mn-ea"/>
              </a:rPr>
              <a:t>ודאית, אפילו אם המשחק נמשך זמן בלתי מוגבל. (בלשון מתמטית: ההסתברות לכך </a:t>
            </a:r>
            <a:r>
              <a:rPr lang="he-IL" dirty="0" smtClean="0">
                <a:solidFill>
                  <a:schemeClr val="accent5">
                    <a:lumMod val="90000"/>
                  </a:schemeClr>
                </a:solidFill>
                <a:ea typeface="+mn-ea"/>
              </a:rPr>
              <a:t>קטנה מ-1</a:t>
            </a:r>
            <a:r>
              <a:rPr lang="he-IL" dirty="0" smtClean="0">
                <a:ea typeface="+mn-ea"/>
              </a:rPr>
              <a:t>.)</a:t>
            </a:r>
          </a:p>
        </p:txBody>
      </p:sp>
      <p:grpSp>
        <p:nvGrpSpPr>
          <p:cNvPr id="3" name="Group 2"/>
          <p:cNvGrpSpPr/>
          <p:nvPr/>
        </p:nvGrpSpPr>
        <p:grpSpPr>
          <a:xfrm>
            <a:off x="-108520" y="404664"/>
            <a:ext cx="2664296" cy="2880320"/>
            <a:chOff x="-108520" y="476672"/>
            <a:chExt cx="2664296" cy="2880320"/>
          </a:xfrm>
        </p:grpSpPr>
        <p:pic>
          <p:nvPicPr>
            <p:cNvPr id="13" name="תמונה 12" descr="GeorgePolyaColor.jpg"/>
            <p:cNvPicPr>
              <a:picLocks noChangeAspect="1"/>
            </p:cNvPicPr>
            <p:nvPr/>
          </p:nvPicPr>
          <p:blipFill>
            <a:blip r:embed="rId3" cstate="print"/>
            <a:stretch>
              <a:fillRect/>
            </a:stretch>
          </p:blipFill>
          <p:spPr>
            <a:xfrm>
              <a:off x="395536" y="476672"/>
              <a:ext cx="1780038" cy="2160240"/>
            </a:xfrm>
            <a:prstGeom prst="rect">
              <a:avLst/>
            </a:prstGeom>
          </p:spPr>
        </p:pic>
        <p:sp>
          <p:nvSpPr>
            <p:cNvPr id="2" name="TextBox 1"/>
            <p:cNvSpPr txBox="1"/>
            <p:nvPr/>
          </p:nvSpPr>
          <p:spPr>
            <a:xfrm>
              <a:off x="-108520" y="2525995"/>
              <a:ext cx="2664296" cy="830997"/>
            </a:xfrm>
            <a:prstGeom prst="rect">
              <a:avLst/>
            </a:prstGeom>
            <a:noFill/>
          </p:spPr>
          <p:txBody>
            <a:bodyPr wrap="square" rtlCol="1">
              <a:spAutoFit/>
            </a:bodyPr>
            <a:lstStyle/>
            <a:p>
              <a:pPr algn="ctr"/>
              <a:r>
                <a:rPr lang="en-US" sz="2400" dirty="0" smtClean="0"/>
                <a:t>George </a:t>
              </a:r>
              <a:r>
                <a:rPr lang="en-US" sz="2400" dirty="0" err="1" smtClean="0"/>
                <a:t>Polya</a:t>
              </a:r>
              <a:endParaRPr lang="en-US" sz="2400" dirty="0" smtClean="0"/>
            </a:p>
            <a:p>
              <a:pPr algn="ctr"/>
              <a:r>
                <a:rPr lang="en-US" sz="2400" dirty="0" smtClean="0"/>
                <a:t>1887-1985</a:t>
              </a:r>
              <a:endParaRPr lang="he-IL" sz="2400" dirty="0"/>
            </a:p>
          </p:txBody>
        </p:sp>
      </p:grpSp>
      <p:sp>
        <p:nvSpPr>
          <p:cNvPr id="4" name="מציין מיקום של תאריך 3"/>
          <p:cNvSpPr>
            <a:spLocks noGrp="1"/>
          </p:cNvSpPr>
          <p:nvPr>
            <p:ph type="dt" sz="half" idx="10"/>
          </p:nvPr>
        </p:nvSpPr>
        <p:spPr/>
        <p:txBody>
          <a:bodyPr/>
          <a:lstStyle/>
          <a:p>
            <a:pPr>
              <a:defRPr/>
            </a:pPr>
            <a:r>
              <a:rPr lang="en-US" smtClean="0"/>
              <a:t>עודכן 8.1.2017</a:t>
            </a:r>
            <a:endParaRPr lang="he-IL" dirty="0"/>
          </a:p>
        </p:txBody>
      </p:sp>
    </p:spTree>
    <p:extLst>
      <p:ext uri="{BB962C8B-B14F-4D97-AF65-F5344CB8AC3E}">
        <p14:creationId xmlns:p14="http://schemas.microsoft.com/office/powerpoint/2010/main" val="297791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childTnLst>
                                </p:cTn>
                              </p:par>
                              <p:par>
                                <p:cTn id="22" presetID="9" presetClass="emph" presetSubtype="0" nodeType="withEffect">
                                  <p:stCondLst>
                                    <p:cond delay="0"/>
                                  </p:stCondLst>
                                  <p:childTnLst>
                                    <p:set>
                                      <p:cBhvr rctx="PPT">
                                        <p:cTn id="23" dur="indefinite"/>
                                        <p:tgtEl>
                                          <p:spTgt spid="8">
                                            <p:txEl>
                                              <p:pRg st="2" end="2"/>
                                            </p:txEl>
                                          </p:spTgt>
                                        </p:tgtEl>
                                        <p:attrNameLst>
                                          <p:attrName>style.opacity</p:attrName>
                                        </p:attrNameLst>
                                      </p:cBhvr>
                                      <p:to>
                                        <p:strVal val="0.5"/>
                                      </p:to>
                                    </p:set>
                                    <p:animEffect filter="image" prLst="opacity: 0.5">
                                      <p:cBhvr rctx="IE">
                                        <p:cTn id="24" dur="indefinite"/>
                                        <p:tgtEl>
                                          <p:spTgt spid="8">
                                            <p:txEl>
                                              <p:pRg st="2" end="2"/>
                                            </p:txEl>
                                          </p:spTgt>
                                        </p:tgtEl>
                                      </p:cBhvr>
                                    </p:animEffect>
                                  </p:childTnLst>
                                </p:cTn>
                              </p:par>
                              <p:par>
                                <p:cTn id="25" presetID="9" presetClass="emph" presetSubtype="0" nodeType="withEffect">
                                  <p:stCondLst>
                                    <p:cond delay="0"/>
                                  </p:stCondLst>
                                  <p:childTnLst>
                                    <p:set>
                                      <p:cBhvr rctx="PPT">
                                        <p:cTn id="26" dur="indefinite"/>
                                        <p:tgtEl>
                                          <p:spTgt spid="8">
                                            <p:txEl>
                                              <p:pRg st="3" end="3"/>
                                            </p:txEl>
                                          </p:spTgt>
                                        </p:tgtEl>
                                        <p:attrNameLst>
                                          <p:attrName>style.opacity</p:attrName>
                                        </p:attrNameLst>
                                      </p:cBhvr>
                                      <p:to>
                                        <p:strVal val="0.5"/>
                                      </p:to>
                                    </p:set>
                                    <p:animEffect filter="image" prLst="opacity: 0.5">
                                      <p:cBhvr rctx="IE">
                                        <p:cTn id="27" dur="indefinite"/>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childTnLst>
                                </p:cTn>
                              </p:par>
                              <p:par>
                                <p:cTn id="32" presetID="9" presetClass="emph" presetSubtype="0" nodeType="withEffect">
                                  <p:stCondLst>
                                    <p:cond delay="0"/>
                                  </p:stCondLst>
                                  <p:childTnLst>
                                    <p:set>
                                      <p:cBhvr rctx="PPT">
                                        <p:cTn id="33" dur="indefinite"/>
                                        <p:tgtEl>
                                          <p:spTgt spid="8">
                                            <p:txEl>
                                              <p:pRg st="4" end="4"/>
                                            </p:txEl>
                                          </p:spTgt>
                                        </p:tgtEl>
                                        <p:attrNameLst>
                                          <p:attrName>style.opacity</p:attrName>
                                        </p:attrNameLst>
                                      </p:cBhvr>
                                      <p:to>
                                        <p:strVal val="0.5"/>
                                      </p:to>
                                    </p:set>
                                    <p:animEffect filter="image" prLst="opacity: 0.5">
                                      <p:cBhvr rctx="IE">
                                        <p:cTn id="34" dur="indefinite"/>
                                        <p:tgtEl>
                                          <p:spTgt spid="8">
                                            <p:txEl>
                                              <p:pRg st="4" end="4"/>
                                            </p:txEl>
                                          </p:spTgt>
                                        </p:tgtEl>
                                      </p:cBhvr>
                                    </p:animEffect>
                                  </p:childTnLst>
                                </p:cTn>
                              </p:par>
                              <p:par>
                                <p:cTn id="35" presetID="9" presetClass="emph" presetSubtype="0" nodeType="withEffect">
                                  <p:stCondLst>
                                    <p:cond delay="0"/>
                                  </p:stCondLst>
                                  <p:childTnLst>
                                    <p:set>
                                      <p:cBhvr rctx="PPT">
                                        <p:cTn id="36" dur="indefinite"/>
                                        <p:tgtEl>
                                          <p:spTgt spid="8">
                                            <p:txEl>
                                              <p:pRg st="0" end="0"/>
                                            </p:txEl>
                                          </p:spTgt>
                                        </p:tgtEl>
                                        <p:attrNameLst>
                                          <p:attrName>style.opacity</p:attrName>
                                        </p:attrNameLst>
                                      </p:cBhvr>
                                      <p:to>
                                        <p:strVal val="0.5"/>
                                      </p:to>
                                    </p:set>
                                    <p:animEffect filter="image" prLst="opacity: 0.5">
                                      <p:cBhvr rctx="IE">
                                        <p:cTn id="37" dur="indefinite"/>
                                        <p:tgtEl>
                                          <p:spTgt spid="8">
                                            <p:txEl>
                                              <p:pRg st="0" end="0"/>
                                            </p:txEl>
                                          </p:spTgt>
                                        </p:tgtEl>
                                      </p:cBhvr>
                                    </p:animEffect>
                                  </p:childTnLst>
                                </p:cTn>
                              </p:par>
                              <p:par>
                                <p:cTn id="38" presetID="9" presetClass="emph" presetSubtype="0" nodeType="withEffect">
                                  <p:stCondLst>
                                    <p:cond delay="0"/>
                                  </p:stCondLst>
                                  <p:childTnLst>
                                    <p:set>
                                      <p:cBhvr rctx="PPT">
                                        <p:cTn id="39" dur="indefinite"/>
                                        <p:tgtEl>
                                          <p:spTgt spid="8">
                                            <p:txEl>
                                              <p:pRg st="1" end="1"/>
                                            </p:txEl>
                                          </p:spTgt>
                                        </p:tgtEl>
                                        <p:attrNameLst>
                                          <p:attrName>style.opacity</p:attrName>
                                        </p:attrNameLst>
                                      </p:cBhvr>
                                      <p:to>
                                        <p:strVal val="0.5"/>
                                      </p:to>
                                    </p:set>
                                    <p:animEffect filter="image" prLst="opacity: 0.5">
                                      <p:cBhvr rctx="IE">
                                        <p:cTn id="40" dur="indefinite"/>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23528" y="908720"/>
            <a:ext cx="8352928" cy="5112568"/>
          </a:xfrm>
        </p:spPr>
        <p:txBody>
          <a:bodyPr/>
          <a:lstStyle/>
          <a:p>
            <a:pPr>
              <a:spcBef>
                <a:spcPts val="600"/>
              </a:spcBef>
            </a:pPr>
            <a:r>
              <a:rPr lang="he-IL" sz="2800" dirty="0" smtClean="0"/>
              <a:t>עכשיו נתעניין ב</a:t>
            </a:r>
            <a:r>
              <a:rPr lang="he-IL" sz="2800" dirty="0" smtClean="0">
                <a:solidFill>
                  <a:srgbClr val="00FF99"/>
                </a:solidFill>
              </a:rPr>
              <a:t>מסלולים</a:t>
            </a:r>
            <a:r>
              <a:rPr lang="he-IL" sz="2800" dirty="0" smtClean="0"/>
              <a:t> </a:t>
            </a:r>
            <a:r>
              <a:rPr lang="he-IL" sz="2800" dirty="0">
                <a:solidFill>
                  <a:srgbClr val="00FF99"/>
                </a:solidFill>
              </a:rPr>
              <a:t>השונים</a:t>
            </a:r>
            <a:r>
              <a:rPr lang="he-IL" sz="2800" dirty="0" smtClean="0"/>
              <a:t> המתבצעים במסגרת מהלך אקראי במישור. </a:t>
            </a:r>
          </a:p>
          <a:p>
            <a:pPr>
              <a:spcBef>
                <a:spcPts val="600"/>
              </a:spcBef>
            </a:pPr>
            <a:r>
              <a:rPr lang="he-IL" sz="2800" dirty="0" smtClean="0"/>
              <a:t>נחזור לדוגמה של הילד המשחק. </a:t>
            </a:r>
          </a:p>
          <a:p>
            <a:pPr>
              <a:spcBef>
                <a:spcPts val="600"/>
              </a:spcBef>
            </a:pPr>
            <a:r>
              <a:rPr lang="he-IL" sz="2800" spc="-70" dirty="0" smtClean="0"/>
              <a:t>נ</a:t>
            </a:r>
            <a:r>
              <a:rPr lang="he-IL" sz="2800" dirty="0" smtClean="0"/>
              <a:t>ניח שהילד התחיל </a:t>
            </a:r>
            <a:r>
              <a:rPr lang="he-IL" sz="2800" dirty="0"/>
              <a:t>ל</a:t>
            </a:r>
            <a:r>
              <a:rPr lang="he-IL" sz="2800" dirty="0" smtClean="0"/>
              <a:t>שחק במרחק </a:t>
            </a:r>
            <a:r>
              <a:rPr lang="he-IL" sz="2800" dirty="0" smtClean="0">
                <a:solidFill>
                  <a:srgbClr val="00FF99"/>
                </a:solidFill>
              </a:rPr>
              <a:t>חצי מטר</a:t>
            </a:r>
            <a:r>
              <a:rPr lang="he-IL" sz="2800" dirty="0" smtClean="0"/>
              <a:t> מעץ כלשהו.</a:t>
            </a:r>
          </a:p>
          <a:p>
            <a:pPr marL="352425" lvl="1" indent="0">
              <a:spcBef>
                <a:spcPts val="600"/>
              </a:spcBef>
              <a:buNone/>
            </a:pPr>
            <a:r>
              <a:rPr lang="he-IL" dirty="0" smtClean="0"/>
              <a:t>נשים לב לכך שהילד לא יגיע לעולם לעץ עצמו, כי אמרנו שבכל פעם הוא משנה את מיקומו ב</a:t>
            </a:r>
            <a:r>
              <a:rPr lang="he-IL" dirty="0" smtClean="0">
                <a:solidFill>
                  <a:srgbClr val="00FF99"/>
                </a:solidFill>
              </a:rPr>
              <a:t>מטר אחד שלם</a:t>
            </a:r>
            <a:r>
              <a:rPr lang="he-IL" dirty="0" smtClean="0"/>
              <a:t>.</a:t>
            </a:r>
          </a:p>
          <a:p>
            <a:pPr>
              <a:spcBef>
                <a:spcPts val="600"/>
              </a:spcBef>
            </a:pPr>
            <a:r>
              <a:rPr lang="he-IL" sz="2800" dirty="0" smtClean="0"/>
              <a:t>נתעניין בשאלות הבאות:</a:t>
            </a:r>
          </a:p>
          <a:p>
            <a:pPr marL="638175" lvl="1">
              <a:spcBef>
                <a:spcPts val="600"/>
              </a:spcBef>
            </a:pPr>
            <a:r>
              <a:rPr lang="he-IL" dirty="0" smtClean="0"/>
              <a:t>האם יכול לקרות שהמסלול של הילד יהיה סביב העץ?</a:t>
            </a:r>
          </a:p>
          <a:p>
            <a:pPr marL="638175" lvl="1">
              <a:spcBef>
                <a:spcPts val="600"/>
              </a:spcBef>
            </a:pPr>
            <a:r>
              <a:rPr lang="he-IL" dirty="0" smtClean="0"/>
              <a:t>אם כן, תוך כמה צעדים </a:t>
            </a:r>
            <a:r>
              <a:rPr lang="he-IL" dirty="0" smtClean="0">
                <a:solidFill>
                  <a:srgbClr val="00FF99"/>
                </a:solidFill>
              </a:rPr>
              <a:t>צפוי</a:t>
            </a:r>
            <a:r>
              <a:rPr lang="he-IL" dirty="0" smtClean="0"/>
              <a:t> שהילד </a:t>
            </a:r>
            <a:r>
              <a:rPr lang="he-IL" dirty="0"/>
              <a:t>י</a:t>
            </a:r>
            <a:r>
              <a:rPr lang="he-IL" dirty="0" smtClean="0"/>
              <a:t>קיף את העץ הקפה מלאה ראשונה?</a:t>
            </a:r>
          </a:p>
          <a:p>
            <a:pPr lvl="1">
              <a:spcBef>
                <a:spcPts val="600"/>
              </a:spcBef>
            </a:pPr>
            <a:endParaRPr lang="he-IL" sz="2600" dirty="0" smtClean="0"/>
          </a:p>
          <a:p>
            <a:pPr>
              <a:spcBef>
                <a:spcPts val="600"/>
              </a:spcBef>
              <a:buNone/>
            </a:pPr>
            <a:endParaRPr lang="en-US" dirty="0" smtClean="0"/>
          </a:p>
          <a:p>
            <a:pPr>
              <a:spcBef>
                <a:spcPts val="600"/>
              </a:spcBef>
            </a:pPr>
            <a:endParaRPr lang="he-IL" dirty="0" smtClean="0"/>
          </a:p>
          <a:p>
            <a:pPr lvl="1">
              <a:spcBef>
                <a:spcPts val="600"/>
              </a:spcBef>
            </a:pPr>
            <a:endParaRPr lang="he-IL" dirty="0" smtClean="0"/>
          </a:p>
          <a:p>
            <a:endParaRPr lang="he-IL" sz="2800" dirty="0"/>
          </a:p>
        </p:txBody>
      </p:sp>
      <p:sp>
        <p:nvSpPr>
          <p:cNvPr id="4098" name="Title 1"/>
          <p:cNvSpPr>
            <a:spLocks noGrp="1"/>
          </p:cNvSpPr>
          <p:nvPr>
            <p:ph type="title"/>
          </p:nvPr>
        </p:nvSpPr>
        <p:spPr>
          <a:xfrm>
            <a:off x="457200" y="358775"/>
            <a:ext cx="8229600" cy="766763"/>
          </a:xfrm>
        </p:spPr>
        <p:txBody>
          <a:bodyPr/>
          <a:lstStyle/>
          <a:p>
            <a:pPr algn="ctr" rtl="1" eaLnBrk="1" hangingPunct="1">
              <a:defRPr/>
            </a:pP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מסלולים במהלכים אקראיים במישור</a:t>
            </a: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11</a:t>
            </a:fld>
            <a:endParaRPr lang="he-IL" sz="2800" dirty="0">
              <a:solidFill>
                <a:schemeClr val="tx1"/>
              </a:solidFill>
              <a:cs typeface="+mn-cs"/>
            </a:endParaRP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sp>
        <p:nvSpPr>
          <p:cNvPr id="2" name="מציין מיקום של תאריך 1"/>
          <p:cNvSpPr>
            <a:spLocks noGrp="1"/>
          </p:cNvSpPr>
          <p:nvPr>
            <p:ph type="dt" sz="half" idx="10"/>
          </p:nvPr>
        </p:nvSpPr>
        <p:spPr/>
        <p:txBody>
          <a:bodyPr/>
          <a:lstStyle/>
          <a:p>
            <a:pPr>
              <a:defRPr/>
            </a:pPr>
            <a:r>
              <a:rPr lang="en-US" smtClean="0"/>
              <a:t>עודכן 8.1.2017</a:t>
            </a: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9" presetClass="emph" presetSubtype="0" nodeType="withEffect">
                                  <p:stCondLst>
                                    <p:cond delay="0"/>
                                  </p:stCondLst>
                                  <p:childTnLst>
                                    <p:set>
                                      <p:cBhvr rctx="PPT">
                                        <p:cTn id="24" dur="indefinite"/>
                                        <p:tgtEl>
                                          <p:spTgt spid="8">
                                            <p:txEl>
                                              <p:pRg st="0" end="0"/>
                                            </p:txEl>
                                          </p:spTgt>
                                        </p:tgtEl>
                                        <p:attrNameLst>
                                          <p:attrName>style.opacity</p:attrName>
                                        </p:attrNameLst>
                                      </p:cBhvr>
                                      <p:to>
                                        <p:strVal val="0.5"/>
                                      </p:to>
                                    </p:set>
                                    <p:animEffect filter="image" prLst="opacity: 0.5">
                                      <p:cBhvr rctx="IE">
                                        <p:cTn id="25" dur="indefinite"/>
                                        <p:tgtEl>
                                          <p:spTgt spid="8">
                                            <p:txEl>
                                              <p:pRg st="0" end="0"/>
                                            </p:txEl>
                                          </p:spTgt>
                                        </p:tgtEl>
                                      </p:cBhvr>
                                    </p:animEffect>
                                  </p:childTnLst>
                                </p:cTn>
                              </p:par>
                              <p:par>
                                <p:cTn id="26" presetID="9" presetClass="emph" presetSubtype="0" nodeType="withEffect">
                                  <p:stCondLst>
                                    <p:cond delay="0"/>
                                  </p:stCondLst>
                                  <p:childTnLst>
                                    <p:set>
                                      <p:cBhvr rctx="PPT">
                                        <p:cTn id="27" dur="indefinite"/>
                                        <p:tgtEl>
                                          <p:spTgt spid="8">
                                            <p:txEl>
                                              <p:pRg st="1" end="1"/>
                                            </p:txEl>
                                          </p:spTgt>
                                        </p:tgtEl>
                                        <p:attrNameLst>
                                          <p:attrName>style.opacity</p:attrName>
                                        </p:attrNameLst>
                                      </p:cBhvr>
                                      <p:to>
                                        <p:strVal val="0.5"/>
                                      </p:to>
                                    </p:set>
                                    <p:animEffect filter="image" prLst="opacity: 0.5">
                                      <p:cBhvr rctx="IE">
                                        <p:cTn id="28" dur="indefinite"/>
                                        <p:tgtEl>
                                          <p:spTgt spid="8">
                                            <p:txEl>
                                              <p:pRg st="1" end="1"/>
                                            </p:txEl>
                                          </p:spTgt>
                                        </p:tgtEl>
                                      </p:cBhvr>
                                    </p:animEffect>
                                  </p:childTnLst>
                                </p:cTn>
                              </p:par>
                              <p:par>
                                <p:cTn id="29" presetID="9" presetClass="emph" presetSubtype="0" nodeType="withEffect">
                                  <p:stCondLst>
                                    <p:cond delay="0"/>
                                  </p:stCondLst>
                                  <p:childTnLst>
                                    <p:set>
                                      <p:cBhvr rctx="PPT">
                                        <p:cTn id="30" dur="indefinite"/>
                                        <p:tgtEl>
                                          <p:spTgt spid="8">
                                            <p:txEl>
                                              <p:pRg st="2" end="2"/>
                                            </p:txEl>
                                          </p:spTgt>
                                        </p:tgtEl>
                                        <p:attrNameLst>
                                          <p:attrName>style.opacity</p:attrName>
                                        </p:attrNameLst>
                                      </p:cBhvr>
                                      <p:to>
                                        <p:strVal val="0.5"/>
                                      </p:to>
                                    </p:set>
                                    <p:animEffect filter="image" prLst="opacity: 0.5">
                                      <p:cBhvr rctx="IE">
                                        <p:cTn id="31" dur="indefinite"/>
                                        <p:tgtEl>
                                          <p:spTgt spid="8">
                                            <p:txEl>
                                              <p:pRg st="2" end="2"/>
                                            </p:txEl>
                                          </p:spTgt>
                                        </p:tgtEl>
                                      </p:cBhvr>
                                    </p:animEffect>
                                  </p:childTnLst>
                                </p:cTn>
                              </p:par>
                              <p:par>
                                <p:cTn id="32" presetID="9" presetClass="emph" presetSubtype="0" nodeType="withEffect">
                                  <p:stCondLst>
                                    <p:cond delay="0"/>
                                  </p:stCondLst>
                                  <p:childTnLst>
                                    <p:set>
                                      <p:cBhvr rctx="PPT">
                                        <p:cTn id="33" dur="indefinite"/>
                                        <p:tgtEl>
                                          <p:spTgt spid="8">
                                            <p:txEl>
                                              <p:pRg st="3" end="3"/>
                                            </p:txEl>
                                          </p:spTgt>
                                        </p:tgtEl>
                                        <p:attrNameLst>
                                          <p:attrName>style.opacity</p:attrName>
                                        </p:attrNameLst>
                                      </p:cBhvr>
                                      <p:to>
                                        <p:strVal val="0.5"/>
                                      </p:to>
                                    </p:set>
                                    <p:animEffect filter="image" prLst="opacity: 0.5">
                                      <p:cBhvr rctx="IE">
                                        <p:cTn id="34" dur="indefinite"/>
                                        <p:tgtEl>
                                          <p:spTgt spid="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23528" y="764704"/>
            <a:ext cx="8496944" cy="5688632"/>
          </a:xfrm>
        </p:spPr>
        <p:txBody>
          <a:bodyPr/>
          <a:lstStyle/>
          <a:p>
            <a:pPr>
              <a:spcBef>
                <a:spcPts val="600"/>
              </a:spcBef>
            </a:pPr>
            <a:r>
              <a:rPr lang="he-IL" sz="2800" dirty="0" smtClean="0">
                <a:solidFill>
                  <a:srgbClr val="FFC000"/>
                </a:solidFill>
              </a:rPr>
              <a:t>בשנת 2006</a:t>
            </a:r>
            <a:r>
              <a:rPr lang="he-IL" sz="2800" dirty="0" smtClean="0"/>
              <a:t>,</a:t>
            </a:r>
            <a:r>
              <a:rPr lang="he-IL" sz="2800" dirty="0" smtClean="0">
                <a:solidFill>
                  <a:schemeClr val="accent5">
                    <a:lumMod val="90000"/>
                  </a:schemeClr>
                </a:solidFill>
              </a:rPr>
              <a:t> י</a:t>
            </a:r>
            <a:r>
              <a:rPr lang="he-IL" sz="2800" dirty="0" smtClean="0">
                <a:solidFill>
                  <a:schemeClr val="accent5">
                    <a:lumMod val="90000"/>
                  </a:schemeClr>
                </a:solidFill>
                <a:latin typeface="Arial"/>
                <a:cs typeface="Arial"/>
              </a:rPr>
              <a:t>ׅ</a:t>
            </a:r>
            <a:r>
              <a:rPr lang="he-IL" sz="2800" dirty="0" smtClean="0">
                <a:solidFill>
                  <a:schemeClr val="accent5">
                    <a:lumMod val="90000"/>
                  </a:schemeClr>
                </a:solidFill>
              </a:rPr>
              <a:t>יא-ס</a:t>
            </a:r>
            <a:r>
              <a:rPr lang="he-IL" sz="2800" dirty="0" smtClean="0">
                <a:solidFill>
                  <a:schemeClr val="accent5">
                    <a:lumMod val="90000"/>
                  </a:schemeClr>
                </a:solidFill>
                <a:latin typeface="Arial"/>
                <a:cs typeface="Arial"/>
              </a:rPr>
              <a:t>ָ</a:t>
            </a:r>
            <a:r>
              <a:rPr lang="he-IL" sz="2800" dirty="0" smtClean="0">
                <a:solidFill>
                  <a:schemeClr val="accent5">
                    <a:lumMod val="90000"/>
                  </a:schemeClr>
                </a:solidFill>
              </a:rPr>
              <a:t>אן</a:t>
            </a:r>
            <a:r>
              <a:rPr lang="he-IL" sz="2800" dirty="0" smtClean="0"/>
              <a:t> (</a:t>
            </a:r>
            <a:r>
              <a:rPr lang="en-US" sz="2800" dirty="0" smtClean="0">
                <a:solidFill>
                  <a:schemeClr val="accent5">
                    <a:lumMod val="90000"/>
                  </a:schemeClr>
                </a:solidFill>
              </a:rPr>
              <a:t>Yi-Sun</a:t>
            </a:r>
            <a:r>
              <a:rPr lang="he-IL" sz="2800" dirty="0" smtClean="0"/>
              <a:t>), שהיה אז תלמיד תיכון בעיר סן-חוזה, ב</a:t>
            </a:r>
            <a:r>
              <a:rPr lang="he-IL" sz="2800" spc="-30" dirty="0" smtClean="0"/>
              <a:t>קליפורניה, עסק בשאלה מקדימה:</a:t>
            </a:r>
          </a:p>
          <a:p>
            <a:pPr marL="638175" lvl="1">
              <a:spcBef>
                <a:spcPts val="0"/>
              </a:spcBef>
              <a:buClr>
                <a:srgbClr val="FFC000"/>
              </a:buClr>
            </a:pPr>
            <a:r>
              <a:rPr lang="he-IL" spc="-70" dirty="0" smtClean="0"/>
              <a:t>כמה </a:t>
            </a:r>
            <a:r>
              <a:rPr lang="he-IL" spc="-70" dirty="0" smtClean="0">
                <a:solidFill>
                  <a:srgbClr val="00FF99"/>
                </a:solidFill>
              </a:rPr>
              <a:t>הקפות (</a:t>
            </a:r>
            <a:r>
              <a:rPr lang="he-IL" spc="-70" dirty="0" smtClean="0"/>
              <a:t>או חלקי הקפות</a:t>
            </a:r>
            <a:r>
              <a:rPr lang="he-IL" spc="-70" dirty="0" smtClean="0">
                <a:solidFill>
                  <a:srgbClr val="00FF99"/>
                </a:solidFill>
              </a:rPr>
              <a:t>)</a:t>
            </a:r>
            <a:r>
              <a:rPr lang="he-IL" spc="-70" dirty="0" smtClean="0"/>
              <a:t> ישלים הילד לאחר  </a:t>
            </a:r>
            <a:r>
              <a:rPr lang="en-US" i="1" spc="-70" dirty="0" smtClean="0">
                <a:solidFill>
                  <a:srgbClr val="00FF99"/>
                </a:solidFill>
              </a:rPr>
              <a:t>n</a:t>
            </a:r>
            <a:r>
              <a:rPr lang="he-IL" spc="-70" dirty="0" smtClean="0"/>
              <a:t> צעדים?</a:t>
            </a:r>
            <a:endParaRPr lang="he-IL" spc="-70" dirty="0" smtClean="0">
              <a:solidFill>
                <a:srgbClr val="00FF99"/>
              </a:solidFill>
            </a:endParaRPr>
          </a:p>
          <a:p>
            <a:pPr>
              <a:spcBef>
                <a:spcPts val="600"/>
              </a:spcBef>
            </a:pPr>
            <a:r>
              <a:rPr lang="he-IL" sz="2800" dirty="0" smtClean="0">
                <a:solidFill>
                  <a:schemeClr val="accent5">
                    <a:lumMod val="90000"/>
                  </a:schemeClr>
                </a:solidFill>
              </a:rPr>
              <a:t>י</a:t>
            </a:r>
            <a:r>
              <a:rPr lang="he-IL" sz="2800" dirty="0" smtClean="0">
                <a:solidFill>
                  <a:schemeClr val="accent5">
                    <a:lumMod val="90000"/>
                  </a:schemeClr>
                </a:solidFill>
                <a:latin typeface="Arial"/>
                <a:cs typeface="Arial"/>
              </a:rPr>
              <a:t>ׅ</a:t>
            </a:r>
            <a:r>
              <a:rPr lang="he-IL" sz="2800" dirty="0" smtClean="0">
                <a:solidFill>
                  <a:schemeClr val="accent5">
                    <a:lumMod val="90000"/>
                  </a:schemeClr>
                </a:solidFill>
              </a:rPr>
              <a:t>יא-ס</a:t>
            </a:r>
            <a:r>
              <a:rPr lang="he-IL" sz="2800" dirty="0" smtClean="0">
                <a:solidFill>
                  <a:schemeClr val="accent5">
                    <a:lumMod val="90000"/>
                  </a:schemeClr>
                </a:solidFill>
                <a:latin typeface="Arial"/>
                <a:cs typeface="Arial"/>
              </a:rPr>
              <a:t>ָ</a:t>
            </a:r>
            <a:r>
              <a:rPr lang="he-IL" sz="2800" dirty="0" smtClean="0">
                <a:solidFill>
                  <a:schemeClr val="accent5">
                    <a:lumMod val="90000"/>
                  </a:schemeClr>
                </a:solidFill>
              </a:rPr>
              <a:t>אן</a:t>
            </a:r>
            <a:r>
              <a:rPr lang="he-IL" sz="2800" dirty="0" smtClean="0"/>
              <a:t> גילה כי אם </a:t>
            </a:r>
            <a:r>
              <a:rPr lang="he-IL" sz="2800" dirty="0"/>
              <a:t>המשחק יימשך </a:t>
            </a:r>
            <a:r>
              <a:rPr lang="he-IL" sz="2800" dirty="0" smtClean="0"/>
              <a:t>בלי סוף, הילד </a:t>
            </a:r>
            <a:r>
              <a:rPr lang="he-IL" sz="2800" spc="-30" dirty="0">
                <a:solidFill>
                  <a:srgbClr val="00FF99"/>
                </a:solidFill>
              </a:rPr>
              <a:t>יקיף</a:t>
            </a:r>
            <a:r>
              <a:rPr lang="he-IL" sz="2800" dirty="0" smtClean="0"/>
              <a:t> את העץ אינסוף פעמים. הוא גם </a:t>
            </a:r>
            <a:r>
              <a:rPr lang="he-IL" sz="2800" dirty="0" smtClean="0">
                <a:solidFill>
                  <a:srgbClr val="00FF99"/>
                </a:solidFill>
              </a:rPr>
              <a:t>פיתח</a:t>
            </a:r>
            <a:r>
              <a:rPr lang="he-IL" sz="2800" dirty="0" smtClean="0"/>
              <a:t> </a:t>
            </a:r>
            <a:r>
              <a:rPr lang="he-IL" sz="2800" dirty="0" smtClean="0">
                <a:solidFill>
                  <a:srgbClr val="00FF99"/>
                </a:solidFill>
              </a:rPr>
              <a:t>נוסחה</a:t>
            </a:r>
            <a:r>
              <a:rPr lang="he-IL" sz="2800" dirty="0" smtClean="0"/>
              <a:t> לחישוב המספר הממוצע של הקפות שישלים הילד לאחר ביצוע מהלכים רבים, שכל אחד מהם הוא בן מספר צעדים סופי  </a:t>
            </a:r>
            <a:r>
              <a:rPr lang="en-US" sz="2800" i="1" dirty="0" smtClean="0">
                <a:solidFill>
                  <a:srgbClr val="00FF99"/>
                </a:solidFill>
              </a:rPr>
              <a:t>n</a:t>
            </a:r>
            <a:r>
              <a:rPr lang="he-IL" sz="2800" dirty="0" smtClean="0"/>
              <a:t>.</a:t>
            </a:r>
          </a:p>
          <a:p>
            <a:pPr>
              <a:spcBef>
                <a:spcPts val="600"/>
              </a:spcBef>
            </a:pPr>
            <a:r>
              <a:rPr lang="he-IL" sz="2800" spc="-20" dirty="0" smtClean="0"/>
              <a:t>עבודה זו זיכתה את הנער </a:t>
            </a:r>
            <a:r>
              <a:rPr lang="he-IL" sz="2800" spc="-20" dirty="0" err="1" smtClean="0">
                <a:solidFill>
                  <a:schemeClr val="accent5">
                    <a:lumMod val="90000"/>
                  </a:schemeClr>
                </a:solidFill>
              </a:rPr>
              <a:t>י</a:t>
            </a:r>
            <a:r>
              <a:rPr lang="he-IL" sz="2800" spc="-20" dirty="0" err="1" smtClean="0">
                <a:solidFill>
                  <a:schemeClr val="accent5">
                    <a:lumMod val="90000"/>
                  </a:schemeClr>
                </a:solidFill>
                <a:latin typeface="Arial"/>
                <a:cs typeface="Arial"/>
              </a:rPr>
              <a:t>ׅ</a:t>
            </a:r>
            <a:r>
              <a:rPr lang="he-IL" sz="2800" spc="-20" dirty="0" err="1" smtClean="0">
                <a:solidFill>
                  <a:schemeClr val="accent5">
                    <a:lumMod val="90000"/>
                  </a:schemeClr>
                </a:solidFill>
              </a:rPr>
              <a:t>יא-ס</a:t>
            </a:r>
            <a:r>
              <a:rPr lang="he-IL" sz="2800" spc="-20" dirty="0" err="1" smtClean="0">
                <a:solidFill>
                  <a:schemeClr val="accent5">
                    <a:lumMod val="90000"/>
                  </a:schemeClr>
                </a:solidFill>
                <a:latin typeface="Arial"/>
                <a:cs typeface="Arial"/>
              </a:rPr>
              <a:t>ָ</a:t>
            </a:r>
            <a:r>
              <a:rPr lang="he-IL" sz="2800" spc="-20" dirty="0" err="1" smtClean="0">
                <a:solidFill>
                  <a:schemeClr val="accent5">
                    <a:lumMod val="90000"/>
                  </a:schemeClr>
                </a:solidFill>
              </a:rPr>
              <a:t>אן</a:t>
            </a:r>
            <a:r>
              <a:rPr lang="he-IL" sz="2800" spc="-20" dirty="0" smtClean="0"/>
              <a:t> ב</a:t>
            </a:r>
            <a:r>
              <a:rPr lang="he-IL" sz="2800" spc="-20" dirty="0" smtClean="0">
                <a:latin typeface="Arial"/>
                <a:cs typeface="Arial"/>
              </a:rPr>
              <a:t>ּ</a:t>
            </a:r>
            <a:r>
              <a:rPr lang="he-IL" sz="2800" spc="-20" dirty="0" smtClean="0"/>
              <a:t>פ</a:t>
            </a:r>
            <a:r>
              <a:rPr lang="he-IL" sz="2800" spc="-20" dirty="0" smtClean="0">
                <a:latin typeface="Arial"/>
                <a:cs typeface="Arial"/>
              </a:rPr>
              <a:t>ְ</a:t>
            </a:r>
            <a:r>
              <a:rPr lang="he-IL" sz="2800" spc="-20" dirty="0" smtClean="0"/>
              <a:t>ר</a:t>
            </a:r>
            <a:r>
              <a:rPr lang="he-IL" sz="2800" spc="-20" dirty="0" smtClean="0">
                <a:latin typeface="Arial"/>
                <a:cs typeface="Arial"/>
              </a:rPr>
              <a:t>ָ</a:t>
            </a:r>
            <a:r>
              <a:rPr lang="he-IL" sz="2800" spc="-20" dirty="0" smtClean="0"/>
              <a:t>ס </a:t>
            </a:r>
            <a:r>
              <a:rPr lang="he-IL" sz="2800" spc="-20" dirty="0"/>
              <a:t>של 75,000 דולר בתחרות </a:t>
            </a:r>
            <a:r>
              <a:rPr lang="en-US" sz="2800" spc="-20" dirty="0" err="1" smtClean="0"/>
              <a:t>STS</a:t>
            </a:r>
            <a:r>
              <a:rPr lang="he-IL" sz="2800" spc="-20" dirty="0" smtClean="0"/>
              <a:t> (</a:t>
            </a:r>
            <a:r>
              <a:rPr lang="en-US" sz="2800" spc="-20" dirty="0" smtClean="0"/>
              <a:t>(Science Talent Search</a:t>
            </a:r>
            <a:r>
              <a:rPr lang="he-IL" sz="2800" spc="-20" dirty="0" smtClean="0"/>
              <a:t> – תחרות שנתית לתלמידי-תיכון בארה"ב, המתקיימת בחסות חברת אינטל.</a:t>
            </a:r>
          </a:p>
          <a:p>
            <a:pPr>
              <a:spcBef>
                <a:spcPts val="600"/>
              </a:spcBef>
            </a:pPr>
            <a:r>
              <a:rPr lang="he-IL" sz="2800" spc="-40" dirty="0" err="1" smtClean="0">
                <a:solidFill>
                  <a:schemeClr val="accent5">
                    <a:lumMod val="90000"/>
                  </a:schemeClr>
                </a:solidFill>
              </a:rPr>
              <a:t>י</a:t>
            </a:r>
            <a:r>
              <a:rPr lang="he-IL" sz="2800" spc="-40" dirty="0" err="1" smtClean="0">
                <a:solidFill>
                  <a:schemeClr val="accent5">
                    <a:lumMod val="90000"/>
                  </a:schemeClr>
                </a:solidFill>
                <a:latin typeface="Arial"/>
                <a:cs typeface="Arial"/>
              </a:rPr>
              <a:t>ׅ</a:t>
            </a:r>
            <a:r>
              <a:rPr lang="he-IL" sz="2800" spc="-40" dirty="0" err="1" smtClean="0">
                <a:solidFill>
                  <a:schemeClr val="accent5">
                    <a:lumMod val="90000"/>
                  </a:schemeClr>
                </a:solidFill>
              </a:rPr>
              <a:t>יא-ס</a:t>
            </a:r>
            <a:r>
              <a:rPr lang="he-IL" sz="2800" spc="-40" dirty="0" err="1" smtClean="0">
                <a:solidFill>
                  <a:schemeClr val="accent5">
                    <a:lumMod val="90000"/>
                  </a:schemeClr>
                </a:solidFill>
                <a:latin typeface="Arial"/>
                <a:cs typeface="Arial"/>
              </a:rPr>
              <a:t>ָ</a:t>
            </a:r>
            <a:r>
              <a:rPr lang="he-IL" sz="2800" spc="-40" dirty="0" err="1" smtClean="0">
                <a:solidFill>
                  <a:schemeClr val="accent5">
                    <a:lumMod val="90000"/>
                  </a:schemeClr>
                </a:solidFill>
              </a:rPr>
              <a:t>אן</a:t>
            </a:r>
            <a:r>
              <a:rPr lang="he-IL" sz="2800" spc="-40" dirty="0" smtClean="0"/>
              <a:t> למד מתמטיקה בהרווארד, וב-</a:t>
            </a:r>
            <a:r>
              <a:rPr lang="en-US" sz="2800" spc="-40" dirty="0" smtClean="0"/>
              <a:t>MIT</a:t>
            </a:r>
            <a:r>
              <a:rPr lang="he-IL" sz="2800" spc="-40" dirty="0" smtClean="0"/>
              <a:t>. </a:t>
            </a:r>
            <a:r>
              <a:rPr lang="he-IL" sz="2800" dirty="0" smtClean="0">
                <a:solidFill>
                  <a:srgbClr val="FFC000"/>
                </a:solidFill>
              </a:rPr>
              <a:t>כיום</a:t>
            </a:r>
            <a:r>
              <a:rPr lang="he-IL" sz="2800" spc="-40" dirty="0" smtClean="0"/>
              <a:t> הוא חבר סגל בפקולטה למתמטיקה באוניברסיטת קולומביה בניו יורק.</a:t>
            </a:r>
          </a:p>
          <a:p>
            <a:pPr>
              <a:spcBef>
                <a:spcPts val="600"/>
              </a:spcBef>
              <a:buNone/>
            </a:pPr>
            <a:endParaRPr lang="he-IL" dirty="0" smtClean="0"/>
          </a:p>
          <a:p>
            <a:pPr lvl="1">
              <a:spcBef>
                <a:spcPts val="600"/>
              </a:spcBef>
            </a:pPr>
            <a:endParaRPr lang="he-IL" dirty="0" smtClean="0"/>
          </a:p>
          <a:p>
            <a:endParaRPr lang="he-IL" sz="2800" dirty="0"/>
          </a:p>
        </p:txBody>
      </p:sp>
      <p:sp>
        <p:nvSpPr>
          <p:cNvPr id="4098" name="Title 1"/>
          <p:cNvSpPr>
            <a:spLocks noGrp="1"/>
          </p:cNvSpPr>
          <p:nvPr>
            <p:ph type="title"/>
          </p:nvPr>
        </p:nvSpPr>
        <p:spPr>
          <a:xfrm>
            <a:off x="457200" y="260648"/>
            <a:ext cx="8229600" cy="766763"/>
          </a:xfrm>
        </p:spPr>
        <p:txBody>
          <a:bodyPr/>
          <a:lstStyle/>
          <a:p>
            <a:pPr algn="ctr" rtl="1" eaLnBrk="1" hangingPunct="1">
              <a:defRPr/>
            </a:pP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ממצאים של תלמיד תיכון</a:t>
            </a: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12</a:t>
            </a:fld>
            <a:endParaRPr lang="he-IL" sz="2800" dirty="0">
              <a:solidFill>
                <a:schemeClr val="tx1"/>
              </a:solidFill>
              <a:cs typeface="+mn-cs"/>
            </a:endParaRP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sp>
        <p:nvSpPr>
          <p:cNvPr id="2" name="מציין מיקום של תאריך 1"/>
          <p:cNvSpPr>
            <a:spLocks noGrp="1"/>
          </p:cNvSpPr>
          <p:nvPr>
            <p:ph type="dt" sz="half" idx="10"/>
          </p:nvPr>
        </p:nvSpPr>
        <p:spPr/>
        <p:txBody>
          <a:bodyPr/>
          <a:lstStyle/>
          <a:p>
            <a:pPr>
              <a:defRPr/>
            </a:pPr>
            <a:r>
              <a:rPr lang="en-US" smtClean="0"/>
              <a:t>עודכן 8.1.2017</a:t>
            </a:r>
            <a:endParaRPr lang="he-IL" dirty="0"/>
          </a:p>
        </p:txBody>
      </p:sp>
      <p:sp>
        <p:nvSpPr>
          <p:cNvPr id="3" name="Rounded Rectangular Callout 2"/>
          <p:cNvSpPr/>
          <p:nvPr/>
        </p:nvSpPr>
        <p:spPr bwMode="auto">
          <a:xfrm>
            <a:off x="1979712" y="5373216"/>
            <a:ext cx="648072" cy="360040"/>
          </a:xfrm>
          <a:prstGeom prst="wedgeRoundRectCallout">
            <a:avLst>
              <a:gd name="adj1" fmla="val -137602"/>
              <a:gd name="adj2" fmla="val 189486"/>
              <a:gd name="adj3" fmla="val 16667"/>
            </a:avLst>
          </a:prstGeom>
          <a:noFill/>
          <a:ln w="9525"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smtClean="0">
              <a:ln>
                <a:noFill/>
              </a:ln>
              <a:solidFill>
                <a:schemeClr val="tx1"/>
              </a:solidFill>
              <a:effectLst/>
              <a:latin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8">
                                            <p:txEl>
                                              <p:pRg st="0" end="0"/>
                                            </p:txEl>
                                          </p:spTgt>
                                        </p:tgtEl>
                                        <p:attrNameLst>
                                          <p:attrName>style.opacity</p:attrName>
                                        </p:attrNameLst>
                                      </p:cBhvr>
                                      <p:to>
                                        <p:strVal val="0.5"/>
                                      </p:to>
                                    </p:set>
                                    <p:animEffect filter="image" prLst="opacity: 0.5">
                                      <p:cBhvr rctx="IE">
                                        <p:cTn id="17" dur="indefinite"/>
                                        <p:tgtEl>
                                          <p:spTgt spid="8">
                                            <p:txEl>
                                              <p:pRg st="0" end="0"/>
                                            </p:txEl>
                                          </p:spTgt>
                                        </p:tgtEl>
                                      </p:cBhvr>
                                    </p:animEffect>
                                  </p:childTnLst>
                                </p:cTn>
                              </p:par>
                              <p:par>
                                <p:cTn id="18" presetID="9" presetClass="emph" presetSubtype="0" nodeType="withEffect">
                                  <p:stCondLst>
                                    <p:cond delay="0"/>
                                  </p:stCondLst>
                                  <p:childTnLst>
                                    <p:set>
                                      <p:cBhvr rctx="PPT">
                                        <p:cTn id="19" dur="indefinite"/>
                                        <p:tgtEl>
                                          <p:spTgt spid="8">
                                            <p:txEl>
                                              <p:pRg st="1" end="1"/>
                                            </p:txEl>
                                          </p:spTgt>
                                        </p:tgtEl>
                                        <p:attrNameLst>
                                          <p:attrName>style.opacity</p:attrName>
                                        </p:attrNameLst>
                                      </p:cBhvr>
                                      <p:to>
                                        <p:strVal val="0.5"/>
                                      </p:to>
                                    </p:set>
                                    <p:animEffect filter="image" prLst="opacity: 0.5">
                                      <p:cBhvr rctx="IE">
                                        <p:cTn id="20" dur="indefinite"/>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8">
                                            <p:txEl>
                                              <p:pRg st="2" end="2"/>
                                            </p:txEl>
                                          </p:spTgt>
                                        </p:tgtEl>
                                        <p:attrNameLst>
                                          <p:attrName>style.opacity</p:attrName>
                                        </p:attrNameLst>
                                      </p:cBhvr>
                                      <p:to>
                                        <p:strVal val="0.5"/>
                                      </p:to>
                                    </p:set>
                                    <p:animEffect filter="image" prLst="opacity: 0.5">
                                      <p:cBhvr rctx="IE">
                                        <p:cTn id="27" dur="indefinite"/>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childTnLst>
                                </p:cTn>
                              </p:par>
                              <p:par>
                                <p:cTn id="32" presetID="9" presetClass="emph" presetSubtype="0" nodeType="withEffect">
                                  <p:stCondLst>
                                    <p:cond delay="0"/>
                                  </p:stCondLst>
                                  <p:childTnLst>
                                    <p:set>
                                      <p:cBhvr rctx="PPT">
                                        <p:cTn id="33" dur="indefinite"/>
                                        <p:tgtEl>
                                          <p:spTgt spid="8">
                                            <p:txEl>
                                              <p:pRg st="3" end="3"/>
                                            </p:txEl>
                                          </p:spTgt>
                                        </p:tgtEl>
                                        <p:attrNameLst>
                                          <p:attrName>style.opacity</p:attrName>
                                        </p:attrNameLst>
                                      </p:cBhvr>
                                      <p:to>
                                        <p:strVal val="0.5"/>
                                      </p:to>
                                    </p:set>
                                    <p:animEffect filter="image" prLst="opacity: 0.5">
                                      <p:cBhvr rctx="IE">
                                        <p:cTn id="34" dur="indefinite"/>
                                        <p:tgtEl>
                                          <p:spTgt spid="8">
                                            <p:txEl>
                                              <p:pRg st="3" end="3"/>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51520" y="404664"/>
            <a:ext cx="8496944" cy="4282861"/>
          </a:xfrm>
        </p:spPr>
        <p:txBody>
          <a:bodyPr/>
          <a:lstStyle/>
          <a:p>
            <a:pPr marL="0" indent="0">
              <a:spcBef>
                <a:spcPts val="600"/>
              </a:spcBef>
              <a:buNone/>
            </a:pPr>
            <a:endParaRPr lang="he-IL" sz="2800" dirty="0" smtClean="0"/>
          </a:p>
          <a:p>
            <a:pPr>
              <a:spcBef>
                <a:spcPts val="600"/>
              </a:spcBef>
            </a:pPr>
            <a:r>
              <a:rPr lang="he-IL" sz="2800" spc="-40" dirty="0" smtClean="0"/>
              <a:t>מעבר לעניין המתמטי בשאלה שבחן </a:t>
            </a:r>
            <a:r>
              <a:rPr lang="he-IL" sz="2800" spc="-40" dirty="0" smtClean="0">
                <a:solidFill>
                  <a:schemeClr val="accent5">
                    <a:lumMod val="90000"/>
                  </a:schemeClr>
                </a:solidFill>
              </a:rPr>
              <a:t>י</a:t>
            </a:r>
            <a:r>
              <a:rPr lang="he-IL" sz="2800" spc="-40" dirty="0" smtClean="0">
                <a:solidFill>
                  <a:schemeClr val="accent5">
                    <a:lumMod val="90000"/>
                  </a:schemeClr>
                </a:solidFill>
                <a:latin typeface="Arial"/>
                <a:cs typeface="Arial"/>
              </a:rPr>
              <a:t>ׅ</a:t>
            </a:r>
            <a:r>
              <a:rPr lang="he-IL" sz="2800" spc="-40" dirty="0" smtClean="0">
                <a:solidFill>
                  <a:schemeClr val="accent5">
                    <a:lumMod val="90000"/>
                  </a:schemeClr>
                </a:solidFill>
              </a:rPr>
              <a:t>יא-ס</a:t>
            </a:r>
            <a:r>
              <a:rPr lang="he-IL" sz="2800" spc="-40" dirty="0" smtClean="0">
                <a:solidFill>
                  <a:schemeClr val="accent5">
                    <a:lumMod val="90000"/>
                  </a:schemeClr>
                </a:solidFill>
                <a:latin typeface="Arial"/>
                <a:cs typeface="Arial"/>
              </a:rPr>
              <a:t>ָ</a:t>
            </a:r>
            <a:r>
              <a:rPr lang="he-IL" sz="2800" spc="-40" dirty="0" smtClean="0">
                <a:solidFill>
                  <a:schemeClr val="accent5">
                    <a:lumMod val="90000"/>
                  </a:schemeClr>
                </a:solidFill>
              </a:rPr>
              <a:t>אן</a:t>
            </a:r>
            <a:r>
              <a:rPr lang="he-IL" sz="2800" spc="-40" dirty="0" smtClean="0"/>
              <a:t>, יש לתוצאה שקיבל השלכה מעשית על הבנת תופעות שונות. למשל,</a:t>
            </a:r>
          </a:p>
          <a:p>
            <a:pPr>
              <a:spcBef>
                <a:spcPts val="600"/>
              </a:spcBef>
            </a:pPr>
            <a:r>
              <a:rPr lang="he-IL" sz="2800" spc="-70" dirty="0" smtClean="0"/>
              <a:t>מודל המהלך האקראי במישור קשור לתורת </a:t>
            </a:r>
            <a:r>
              <a:rPr lang="he-IL" sz="2800" spc="-70" dirty="0" err="1" smtClean="0"/>
              <a:t>הפ</a:t>
            </a:r>
            <a:r>
              <a:rPr lang="he-IL" sz="2800" spc="-70" dirty="0" err="1" smtClean="0">
                <a:latin typeface="Arial"/>
                <a:cs typeface="Arial"/>
              </a:rPr>
              <a:t>ְ</a:t>
            </a:r>
            <a:r>
              <a:rPr lang="he-IL" sz="2800" spc="-70" dirty="0" err="1" smtClean="0"/>
              <a:t>ר</a:t>
            </a:r>
            <a:r>
              <a:rPr lang="he-IL" sz="2800" spc="-70" dirty="0" err="1" smtClean="0">
                <a:latin typeface="Arial"/>
                <a:cs typeface="Arial"/>
              </a:rPr>
              <a:t>ַ</a:t>
            </a:r>
            <a:r>
              <a:rPr lang="he-IL" sz="2800" spc="-70" dirty="0" err="1" smtClean="0"/>
              <a:t>ק</a:t>
            </a:r>
            <a:r>
              <a:rPr lang="he-IL" sz="2800" spc="-70" dirty="0" err="1" smtClean="0">
                <a:latin typeface="Arial"/>
                <a:cs typeface="Arial"/>
              </a:rPr>
              <a:t>ְ</a:t>
            </a:r>
            <a:r>
              <a:rPr lang="he-IL" sz="2800" spc="-70" dirty="0" err="1" smtClean="0"/>
              <a:t>ט</a:t>
            </a:r>
            <a:r>
              <a:rPr lang="he-IL" sz="2800" spc="-70" dirty="0" err="1" smtClean="0">
                <a:latin typeface="Arial"/>
                <a:cs typeface="Arial"/>
              </a:rPr>
              <a:t>ָ</a:t>
            </a:r>
            <a:r>
              <a:rPr lang="he-IL" sz="2800" spc="-70" dirty="0" err="1" smtClean="0"/>
              <a:t>ל</a:t>
            </a:r>
            <a:r>
              <a:rPr lang="he-IL" sz="2800" spc="-70" dirty="0" err="1" smtClean="0">
                <a:latin typeface="Arial"/>
                <a:cs typeface="Arial"/>
              </a:rPr>
              <a:t>ׅ</a:t>
            </a:r>
            <a:r>
              <a:rPr lang="he-IL" sz="2800" spc="-70" dirty="0" err="1" smtClean="0"/>
              <a:t>ים</a:t>
            </a:r>
            <a:r>
              <a:rPr lang="he-IL" sz="2800" spc="-70" dirty="0" smtClean="0"/>
              <a:t>, שהיא תורה מתמטית שהתפתחה באמצע המאה ה-20. </a:t>
            </a:r>
          </a:p>
          <a:p>
            <a:pPr>
              <a:spcBef>
                <a:spcPts val="600"/>
              </a:spcBef>
            </a:pPr>
            <a:r>
              <a:rPr lang="he-IL" sz="2800" spc="-70" dirty="0" smtClean="0"/>
              <a:t>המודל משמש (בין היתר) לתיאור תהליך ההתגבשות של חומרים כימיים הנקראים פולימרים. </a:t>
            </a:r>
          </a:p>
          <a:p>
            <a:pPr marL="3324225">
              <a:spcBef>
                <a:spcPts val="600"/>
              </a:spcBef>
            </a:pPr>
            <a:r>
              <a:rPr lang="he-IL" sz="2800" spc="-70" dirty="0" smtClean="0"/>
              <a:t>התוצאה של </a:t>
            </a:r>
            <a:r>
              <a:rPr lang="he-IL" sz="2800" spc="-40" dirty="0" smtClean="0">
                <a:solidFill>
                  <a:schemeClr val="accent5">
                    <a:lumMod val="90000"/>
                  </a:schemeClr>
                </a:solidFill>
              </a:rPr>
              <a:t>י</a:t>
            </a:r>
            <a:r>
              <a:rPr lang="he-IL" sz="2800" spc="-40" dirty="0" smtClean="0">
                <a:solidFill>
                  <a:schemeClr val="accent5">
                    <a:lumMod val="90000"/>
                  </a:schemeClr>
                </a:solidFill>
                <a:latin typeface="Arial"/>
              </a:rPr>
              <a:t>ׅ</a:t>
            </a:r>
            <a:r>
              <a:rPr lang="he-IL" sz="2800" spc="-40" dirty="0" smtClean="0">
                <a:solidFill>
                  <a:schemeClr val="accent5">
                    <a:lumMod val="90000"/>
                  </a:schemeClr>
                </a:solidFill>
              </a:rPr>
              <a:t>יא-ס</a:t>
            </a:r>
            <a:r>
              <a:rPr lang="he-IL" sz="2800" spc="-40" dirty="0" smtClean="0">
                <a:solidFill>
                  <a:schemeClr val="accent5">
                    <a:lumMod val="90000"/>
                  </a:schemeClr>
                </a:solidFill>
                <a:latin typeface="Arial"/>
              </a:rPr>
              <a:t>ָ</a:t>
            </a:r>
            <a:r>
              <a:rPr lang="he-IL" sz="2800" spc="-40" dirty="0" smtClean="0">
                <a:solidFill>
                  <a:schemeClr val="accent5">
                    <a:lumMod val="90000"/>
                  </a:schemeClr>
                </a:solidFill>
              </a:rPr>
              <a:t>אן</a:t>
            </a:r>
            <a:r>
              <a:rPr lang="he-IL" sz="2800" spc="-70" dirty="0" smtClean="0"/>
              <a:t> יכולה לעזור בהבנת תהליך זה.</a:t>
            </a:r>
            <a:endParaRPr lang="he-IL" spc="-70" dirty="0" smtClean="0"/>
          </a:p>
        </p:txBody>
      </p:sp>
      <p:sp>
        <p:nvSpPr>
          <p:cNvPr id="4098" name="Title 1"/>
          <p:cNvSpPr>
            <a:spLocks noGrp="1"/>
          </p:cNvSpPr>
          <p:nvPr>
            <p:ph type="title"/>
          </p:nvPr>
        </p:nvSpPr>
        <p:spPr>
          <a:xfrm>
            <a:off x="457200" y="358775"/>
            <a:ext cx="8229600" cy="766763"/>
          </a:xfrm>
        </p:spPr>
        <p:txBody>
          <a:bodyPr/>
          <a:lstStyle/>
          <a:p>
            <a:pPr algn="ctr" rtl="1" eaLnBrk="1" hangingPunct="1">
              <a:defRPr/>
            </a:pP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בשביל מה זה טוב?</a:t>
            </a: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13</a:t>
            </a:fld>
            <a:endParaRPr lang="he-IL" sz="2800" dirty="0">
              <a:solidFill>
                <a:schemeClr val="tx1"/>
              </a:solidFill>
              <a:cs typeface="+mn-cs"/>
            </a:endParaRP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pic>
        <p:nvPicPr>
          <p:cNvPr id="9" name="תמונה 8" descr="5728.jpg"/>
          <p:cNvPicPr>
            <a:picLocks noChangeAspect="1"/>
          </p:cNvPicPr>
          <p:nvPr/>
        </p:nvPicPr>
        <p:blipFill rotWithShape="1">
          <a:blip r:embed="rId3" cstate="print"/>
          <a:srcRect l="31888" b="5989"/>
          <a:stretch/>
        </p:blipFill>
        <p:spPr>
          <a:xfrm>
            <a:off x="5913439" y="3645024"/>
            <a:ext cx="2979041" cy="2730241"/>
          </a:xfrm>
          <a:prstGeom prst="rect">
            <a:avLst/>
          </a:prstGeom>
        </p:spPr>
      </p:pic>
      <p:sp>
        <p:nvSpPr>
          <p:cNvPr id="10" name="TextBox 9"/>
          <p:cNvSpPr txBox="1"/>
          <p:nvPr/>
        </p:nvSpPr>
        <p:spPr>
          <a:xfrm>
            <a:off x="467544" y="4687525"/>
            <a:ext cx="5256584" cy="1200329"/>
          </a:xfrm>
          <a:prstGeom prst="rect">
            <a:avLst/>
          </a:prstGeom>
          <a:noFill/>
        </p:spPr>
        <p:txBody>
          <a:bodyPr wrap="square" rtlCol="1">
            <a:spAutoFit/>
          </a:bodyPr>
          <a:lstStyle/>
          <a:p>
            <a:r>
              <a:rPr lang="he-IL" sz="2400" dirty="0" smtClean="0">
                <a:latin typeface="+mn-lt"/>
                <a:cs typeface="+mn-cs"/>
              </a:rPr>
              <a:t>הנער</a:t>
            </a:r>
            <a:r>
              <a:rPr lang="he-IL" sz="2400" dirty="0" smtClean="0">
                <a:solidFill>
                  <a:srgbClr val="C996FA"/>
                </a:solidFill>
                <a:latin typeface="+mn-lt"/>
                <a:cs typeface="+mn-cs"/>
              </a:rPr>
              <a:t> </a:t>
            </a:r>
            <a:r>
              <a:rPr lang="en-US" sz="2400" dirty="0" smtClean="0">
                <a:solidFill>
                  <a:schemeClr val="accent5">
                    <a:lumMod val="90000"/>
                  </a:schemeClr>
                </a:solidFill>
                <a:latin typeface="+mn-lt"/>
                <a:cs typeface="+mn-cs"/>
              </a:rPr>
              <a:t>Yi-Sun</a:t>
            </a:r>
            <a:r>
              <a:rPr lang="he-IL" sz="2400" dirty="0" smtClean="0"/>
              <a:t> מציג את עבודתו על מסלולים סגורים (הקפות) במהלך אקראי במישור במסגרת תחרות </a:t>
            </a:r>
            <a:r>
              <a:rPr lang="en-US" sz="2400" dirty="0" smtClean="0"/>
              <a:t>STS</a:t>
            </a:r>
            <a:r>
              <a:rPr lang="he-IL" sz="2400" dirty="0" smtClean="0"/>
              <a:t> </a:t>
            </a:r>
            <a:r>
              <a:rPr lang="he-IL" sz="2400" dirty="0" smtClean="0">
                <a:solidFill>
                  <a:srgbClr val="FFC000"/>
                </a:solidFill>
              </a:rPr>
              <a:t>בשנת </a:t>
            </a:r>
            <a:r>
              <a:rPr lang="he-IL" sz="2400" dirty="0" smtClean="0">
                <a:solidFill>
                  <a:srgbClr val="FFC000"/>
                </a:solidFill>
                <a:latin typeface="+mn-lt"/>
                <a:cs typeface="+mn-cs"/>
              </a:rPr>
              <a:t>2006</a:t>
            </a:r>
            <a:r>
              <a:rPr lang="he-IL" sz="2400" dirty="0" smtClean="0">
                <a:solidFill>
                  <a:schemeClr val="accent1">
                    <a:lumMod val="60000"/>
                    <a:lumOff val="40000"/>
                  </a:schemeClr>
                </a:solidFill>
                <a:latin typeface="+mn-lt"/>
                <a:cs typeface="+mn-cs"/>
              </a:rPr>
              <a:t>.</a:t>
            </a:r>
          </a:p>
        </p:txBody>
      </p:sp>
      <p:sp>
        <p:nvSpPr>
          <p:cNvPr id="2" name="מציין מיקום של תאריך 1"/>
          <p:cNvSpPr>
            <a:spLocks noGrp="1"/>
          </p:cNvSpPr>
          <p:nvPr>
            <p:ph type="dt" sz="half" idx="10"/>
          </p:nvPr>
        </p:nvSpPr>
        <p:spPr/>
        <p:txBody>
          <a:bodyPr/>
          <a:lstStyle/>
          <a:p>
            <a:pPr>
              <a:defRPr/>
            </a:pPr>
            <a:r>
              <a:rPr lang="en-US" smtClean="0"/>
              <a:t>עודכן 8.1.2017</a:t>
            </a: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95536" y="836712"/>
            <a:ext cx="8348464" cy="5256584"/>
          </a:xfrm>
        </p:spPr>
        <p:txBody>
          <a:bodyPr/>
          <a:lstStyle/>
          <a:p>
            <a:pPr marL="0" indent="0">
              <a:spcBef>
                <a:spcPts val="600"/>
              </a:spcBef>
              <a:buNone/>
            </a:pPr>
            <a:r>
              <a:rPr lang="he-IL" sz="2800" dirty="0" smtClean="0"/>
              <a:t>בתחומים רבים מופיעות תופעות המתנהגות בדומה למהלכים אקראיים, למשל:</a:t>
            </a:r>
          </a:p>
          <a:p>
            <a:pPr>
              <a:spcBef>
                <a:spcPts val="600"/>
              </a:spcBef>
            </a:pPr>
            <a:r>
              <a:rPr lang="he-IL" sz="2800" spc="-60" dirty="0" smtClean="0">
                <a:solidFill>
                  <a:schemeClr val="accent2">
                    <a:lumMod val="40000"/>
                    <a:lumOff val="60000"/>
                  </a:schemeClr>
                </a:solidFill>
              </a:rPr>
              <a:t>מחירי מניות בבורסה: </a:t>
            </a:r>
            <a:r>
              <a:rPr lang="he-IL" sz="2800" spc="-60" dirty="0" smtClean="0"/>
              <a:t>עפ"י אחת התיאוריות הכלכליות, מחיר מניה </a:t>
            </a:r>
            <a:r>
              <a:rPr lang="he-IL" sz="2800" spc="-100" dirty="0" smtClean="0"/>
              <a:t>בבורסה מתנהג כמו מהלך </a:t>
            </a:r>
            <a:r>
              <a:rPr lang="he-IL" sz="2800" spc="-50" dirty="0" smtClean="0"/>
              <a:t>אקראי, ולכן לא ניתן לחזות את השינוי העתידי במחירי המניות.</a:t>
            </a:r>
          </a:p>
          <a:p>
            <a:pPr>
              <a:spcBef>
                <a:spcPts val="600"/>
              </a:spcBef>
            </a:pPr>
            <a:r>
              <a:rPr lang="he-IL" sz="2800" dirty="0" smtClean="0">
                <a:solidFill>
                  <a:schemeClr val="accent2">
                    <a:lumMod val="40000"/>
                    <a:lumOff val="60000"/>
                  </a:schemeClr>
                </a:solidFill>
              </a:rPr>
              <a:t>הבנת </a:t>
            </a:r>
            <a:r>
              <a:rPr lang="he-IL" sz="2800" dirty="0">
                <a:solidFill>
                  <a:schemeClr val="accent2">
                    <a:lumMod val="40000"/>
                    <a:lumOff val="60000"/>
                  </a:schemeClr>
                </a:solidFill>
              </a:rPr>
              <a:t>ה</a:t>
            </a:r>
            <a:r>
              <a:rPr lang="he-IL" sz="2800" dirty="0" smtClean="0">
                <a:solidFill>
                  <a:schemeClr val="accent2">
                    <a:lumMod val="40000"/>
                    <a:lumOff val="60000"/>
                  </a:schemeClr>
                </a:solidFill>
              </a:rPr>
              <a:t>מבנה של רשת האינטרנט: </a:t>
            </a:r>
            <a:r>
              <a:rPr lang="he-IL" sz="2800" dirty="0" smtClean="0"/>
              <a:t>בעזרת מודל המהלך האקראי ניתן להעריך את כמות האתרים המאותרים ע"י מנועי חיפוש, את הגודל הממוצע של אתר אינטרנט ועוד.</a:t>
            </a:r>
          </a:p>
          <a:p>
            <a:pPr>
              <a:spcBef>
                <a:spcPts val="600"/>
              </a:spcBef>
            </a:pPr>
            <a:r>
              <a:rPr lang="he-IL" sz="2800" spc="-90" dirty="0" smtClean="0">
                <a:solidFill>
                  <a:schemeClr val="accent2">
                    <a:lumMod val="40000"/>
                    <a:lumOff val="60000"/>
                  </a:schemeClr>
                </a:solidFill>
              </a:rPr>
              <a:t>סיכויי זכייה במשחקי הימורים מבוססי מזל: </a:t>
            </a:r>
            <a:r>
              <a:rPr lang="he-IL" sz="2800" spc="-90" dirty="0" smtClean="0"/>
              <a:t>בעזרת מודל המהלך האקראי, ניתן לחשב מה הסיכוי לכך שמהמר </a:t>
            </a:r>
            <a:r>
              <a:rPr lang="he-IL" sz="2800" spc="-90" dirty="0"/>
              <a:t>י</a:t>
            </a:r>
            <a:r>
              <a:rPr lang="he-IL" sz="2800" spc="-90" dirty="0" smtClean="0"/>
              <a:t>פסיד את כל כספו במשחק הימורים שגובה ההימור בו קבוע.</a:t>
            </a:r>
          </a:p>
          <a:p>
            <a:pPr>
              <a:spcBef>
                <a:spcPts val="600"/>
              </a:spcBef>
            </a:pPr>
            <a:endParaRPr lang="he-IL" sz="2800" dirty="0" smtClean="0"/>
          </a:p>
          <a:p>
            <a:pPr lvl="1">
              <a:spcBef>
                <a:spcPts val="600"/>
              </a:spcBef>
              <a:buNone/>
            </a:pPr>
            <a:endParaRPr lang="he-IL" sz="2000" dirty="0" smtClean="0"/>
          </a:p>
          <a:p>
            <a:pPr lvl="1">
              <a:spcBef>
                <a:spcPts val="600"/>
              </a:spcBef>
            </a:pPr>
            <a:endParaRPr lang="he-IL" dirty="0" smtClean="0"/>
          </a:p>
          <a:p>
            <a:endParaRPr lang="he-IL" sz="2800" dirty="0"/>
          </a:p>
        </p:txBody>
      </p:sp>
      <p:sp>
        <p:nvSpPr>
          <p:cNvPr id="4098" name="Title 1"/>
          <p:cNvSpPr>
            <a:spLocks noGrp="1"/>
          </p:cNvSpPr>
          <p:nvPr>
            <p:ph type="title"/>
          </p:nvPr>
        </p:nvSpPr>
        <p:spPr>
          <a:xfrm>
            <a:off x="457200" y="358775"/>
            <a:ext cx="8229600" cy="766763"/>
          </a:xfrm>
        </p:spPr>
        <p:txBody>
          <a:bodyPr/>
          <a:lstStyle/>
          <a:p>
            <a:pPr algn="ctr" eaLnBrk="1" hangingPunct="1">
              <a:defRPr/>
            </a:pP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מהלך אקראי – דוגמאות נוספות מהחיים</a:t>
            </a: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14</a:t>
            </a:fld>
            <a:endParaRPr lang="he-IL" sz="2800" dirty="0">
              <a:solidFill>
                <a:schemeClr val="tx1"/>
              </a:solidFill>
              <a:cs typeface="+mn-cs"/>
            </a:endParaRP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sp>
        <p:nvSpPr>
          <p:cNvPr id="2" name="מציין מיקום של תאריך 1"/>
          <p:cNvSpPr>
            <a:spLocks noGrp="1"/>
          </p:cNvSpPr>
          <p:nvPr>
            <p:ph type="dt" sz="half" idx="10"/>
          </p:nvPr>
        </p:nvSpPr>
        <p:spPr/>
        <p:txBody>
          <a:bodyPr/>
          <a:lstStyle/>
          <a:p>
            <a:pPr>
              <a:defRPr/>
            </a:pPr>
            <a:r>
              <a:rPr lang="en-US" smtClean="0"/>
              <a:t>עודכן 8.1.2017</a:t>
            </a: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8">
                                            <p:txEl>
                                              <p:pRg st="1" end="1"/>
                                            </p:txEl>
                                          </p:spTgt>
                                        </p:tgtEl>
                                        <p:attrNameLst>
                                          <p:attrName>style.opacity</p:attrName>
                                        </p:attrNameLst>
                                      </p:cBhvr>
                                      <p:to>
                                        <p:strVal val="0.5"/>
                                      </p:to>
                                    </p:set>
                                    <p:animEffect filter="image" prLst="opacity: 0.5">
                                      <p:cBhvr rctx="IE">
                                        <p:cTn id="17" dur="indefinite"/>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childTnLst>
                                </p:cTn>
                              </p:par>
                              <p:par>
                                <p:cTn id="22" presetID="9" presetClass="emph" presetSubtype="0" nodeType="withEffect">
                                  <p:stCondLst>
                                    <p:cond delay="0"/>
                                  </p:stCondLst>
                                  <p:childTnLst>
                                    <p:set>
                                      <p:cBhvr rctx="PPT">
                                        <p:cTn id="23" dur="indefinite"/>
                                        <p:tgtEl>
                                          <p:spTgt spid="8">
                                            <p:txEl>
                                              <p:pRg st="2" end="2"/>
                                            </p:txEl>
                                          </p:spTgt>
                                        </p:tgtEl>
                                        <p:attrNameLst>
                                          <p:attrName>style.opacity</p:attrName>
                                        </p:attrNameLst>
                                      </p:cBhvr>
                                      <p:to>
                                        <p:strVal val="0.5"/>
                                      </p:to>
                                    </p:set>
                                    <p:animEffect filter="image" prLst="opacity: 0.5">
                                      <p:cBhvr rctx="IE">
                                        <p:cTn id="24" dur="indefinite"/>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79512" y="358775"/>
            <a:ext cx="8712968" cy="766763"/>
          </a:xfrm>
        </p:spPr>
        <p:txBody>
          <a:bodyPr/>
          <a:lstStyle/>
          <a:p>
            <a:pPr algn="ctr" rtl="1" eaLnBrk="1" hangingPunct="1">
              <a:defRPr/>
            </a:pP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 דוגמה למשחק מזל ולקחיו</a:t>
            </a:r>
            <a:endParaRPr lang="he-IL" sz="3600" b="1" dirty="0">
              <a:solidFill>
                <a:schemeClr val="accent2">
                  <a:lumMod val="60000"/>
                  <a:lumOff val="40000"/>
                </a:schemeClr>
              </a:solidFill>
              <a:effectLst>
                <a:outerShdw blurRad="38100" dist="25400" dir="5400000" algn="tl" rotWithShape="0">
                  <a:srgbClr val="000000">
                    <a:alpha val="43000"/>
                  </a:srgbClr>
                </a:outerShdw>
              </a:effectLst>
            </a:endParaRP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15</a:t>
            </a:fld>
            <a:endParaRPr lang="he-IL" sz="2800" dirty="0">
              <a:solidFill>
                <a:schemeClr val="tx1"/>
              </a:solidFill>
              <a:cs typeface="+mn-cs"/>
            </a:endParaRP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sp>
        <p:nvSpPr>
          <p:cNvPr id="2" name="מציין מיקום של תאריך 1"/>
          <p:cNvSpPr>
            <a:spLocks noGrp="1"/>
          </p:cNvSpPr>
          <p:nvPr>
            <p:ph type="dt" sz="half" idx="10"/>
          </p:nvPr>
        </p:nvSpPr>
        <p:spPr/>
        <p:txBody>
          <a:bodyPr/>
          <a:lstStyle/>
          <a:p>
            <a:pPr>
              <a:defRPr/>
            </a:pPr>
            <a:r>
              <a:rPr lang="en-US" smtClean="0"/>
              <a:t>עודכן 8.1.2017</a:t>
            </a:r>
            <a:endParaRPr lang="he-IL" dirty="0"/>
          </a:p>
        </p:txBody>
      </p:sp>
      <p:sp>
        <p:nvSpPr>
          <p:cNvPr id="8" name="Content Placeholder 7"/>
          <p:cNvSpPr>
            <a:spLocks noGrp="1"/>
          </p:cNvSpPr>
          <p:nvPr>
            <p:ph idx="1"/>
          </p:nvPr>
        </p:nvSpPr>
        <p:spPr>
          <a:xfrm>
            <a:off x="323528" y="980728"/>
            <a:ext cx="8496944" cy="5544616"/>
          </a:xfrm>
        </p:spPr>
        <p:txBody>
          <a:bodyPr/>
          <a:lstStyle/>
          <a:p>
            <a:pPr>
              <a:spcBef>
                <a:spcPts val="0"/>
              </a:spcBef>
            </a:pPr>
            <a:r>
              <a:rPr lang="he-IL" sz="2800" dirty="0" smtClean="0"/>
              <a:t>זהו משחק ליחיד (שייקרא </a:t>
            </a:r>
            <a:r>
              <a:rPr lang="he-IL" sz="2800" dirty="0" smtClean="0">
                <a:solidFill>
                  <a:srgbClr val="FFC000"/>
                </a:solidFill>
              </a:rPr>
              <a:t>השחקן</a:t>
            </a:r>
            <a:r>
              <a:rPr lang="he-IL" sz="2800" dirty="0" smtClean="0"/>
              <a:t>) המתנהל בבית הימורים.</a:t>
            </a:r>
          </a:p>
          <a:p>
            <a:pPr>
              <a:spcBef>
                <a:spcPts val="0"/>
              </a:spcBef>
            </a:pPr>
            <a:r>
              <a:rPr lang="he-IL" sz="2800" spc="-50" dirty="0" smtClean="0"/>
              <a:t>המשחק מתחיל כש</a:t>
            </a:r>
            <a:r>
              <a:rPr lang="he-IL" sz="2800" dirty="0" smtClean="0"/>
              <a:t>לשחקן סכום כסף התחלתי, למשל </a:t>
            </a:r>
            <a:r>
              <a:rPr lang="he-IL" sz="2800" spc="-100" dirty="0">
                <a:solidFill>
                  <a:srgbClr val="FFC000"/>
                </a:solidFill>
              </a:rPr>
              <a:t>50 </a:t>
            </a:r>
            <a:r>
              <a:rPr lang="he-IL" sz="2800" spc="-100" dirty="0" smtClean="0">
                <a:solidFill>
                  <a:srgbClr val="FFC000"/>
                </a:solidFill>
              </a:rPr>
              <a:t>₪</a:t>
            </a:r>
            <a:r>
              <a:rPr lang="he-IL" sz="2800" spc="-50" dirty="0" smtClean="0"/>
              <a:t>.</a:t>
            </a:r>
          </a:p>
          <a:p>
            <a:pPr>
              <a:spcBef>
                <a:spcPts val="0"/>
              </a:spcBef>
            </a:pPr>
            <a:r>
              <a:rPr lang="he-IL" sz="2800" dirty="0" smtClean="0"/>
              <a:t>בבית ההימורים יש </a:t>
            </a:r>
            <a:r>
              <a:rPr lang="he-IL" sz="2800" dirty="0"/>
              <a:t>קופה </a:t>
            </a:r>
            <a:r>
              <a:rPr lang="he-IL" sz="2800" dirty="0" smtClean="0"/>
              <a:t>בלתי מוגבלת של </a:t>
            </a:r>
            <a:r>
              <a:rPr lang="he-IL" sz="2800" dirty="0"/>
              <a:t>שקלים.</a:t>
            </a:r>
          </a:p>
          <a:p>
            <a:pPr>
              <a:spcBef>
                <a:spcPts val="0"/>
              </a:spcBef>
            </a:pPr>
            <a:r>
              <a:rPr lang="he-IL" sz="2800" dirty="0" smtClean="0"/>
              <a:t>כללי המשחק: </a:t>
            </a:r>
            <a:r>
              <a:rPr lang="he-IL" sz="2800" spc="-50" dirty="0" smtClean="0"/>
              <a:t>השחקן </a:t>
            </a:r>
            <a:r>
              <a:rPr lang="he-IL" sz="2800" spc="-50" dirty="0" err="1" smtClean="0"/>
              <a:t>מ</a:t>
            </a:r>
            <a:r>
              <a:rPr lang="he-IL" sz="2800" spc="-50" dirty="0" err="1" smtClean="0">
                <a:latin typeface="Arial"/>
                <a:cs typeface="Arial"/>
              </a:rPr>
              <a:t>ַ</a:t>
            </a:r>
            <a:r>
              <a:rPr lang="he-IL" sz="2800" spc="-50" dirty="0" err="1" smtClean="0"/>
              <a:t>ט</a:t>
            </a:r>
            <a:r>
              <a:rPr lang="he-IL" sz="2800" spc="-50" dirty="0" err="1" smtClean="0">
                <a:latin typeface="Arial"/>
                <a:cs typeface="Arial"/>
              </a:rPr>
              <a:t>ׅ</a:t>
            </a:r>
            <a:r>
              <a:rPr lang="he-IL" sz="2800" spc="-50" dirty="0" err="1" smtClean="0"/>
              <a:t>יל</a:t>
            </a:r>
            <a:r>
              <a:rPr lang="he-IL" sz="2800" spc="-50" dirty="0" smtClean="0"/>
              <a:t> מטבע (מאוזנת) פעם אחר פעם.</a:t>
            </a:r>
            <a:r>
              <a:rPr lang="he-IL" sz="2800" dirty="0" smtClean="0"/>
              <a:t> </a:t>
            </a:r>
          </a:p>
          <a:p>
            <a:pPr marL="355600" indent="0">
              <a:spcBef>
                <a:spcPts val="0"/>
              </a:spcBef>
              <a:buNone/>
            </a:pPr>
            <a:r>
              <a:rPr lang="he-IL" sz="2800" dirty="0" smtClean="0"/>
              <a:t>בכל </a:t>
            </a:r>
            <a:r>
              <a:rPr lang="he-IL" sz="2800" dirty="0"/>
              <a:t>הטלה</a:t>
            </a:r>
            <a:r>
              <a:rPr lang="he-IL" sz="2800" dirty="0" smtClean="0"/>
              <a:t> של המטבע:</a:t>
            </a:r>
          </a:p>
          <a:p>
            <a:pPr marL="625475" lvl="1">
              <a:spcBef>
                <a:spcPts val="0"/>
              </a:spcBef>
            </a:pPr>
            <a:r>
              <a:rPr lang="he-IL" spc="-150" dirty="0" smtClean="0"/>
              <a:t>אם יוצא "מספר" (סיכוי 50%), השחקן </a:t>
            </a:r>
            <a:r>
              <a:rPr lang="he-IL" spc="-150" dirty="0" smtClean="0">
                <a:solidFill>
                  <a:schemeClr val="accent1"/>
                </a:solidFill>
              </a:rPr>
              <a:t>לוקח </a:t>
            </a:r>
            <a:r>
              <a:rPr lang="he-IL" spc="-150" dirty="0" smtClean="0"/>
              <a:t>שקל אחד מהקו</a:t>
            </a:r>
            <a:r>
              <a:rPr lang="he-IL" spc="-150" dirty="0" smtClean="0">
                <a:latin typeface="Arial"/>
                <a:cs typeface="Arial"/>
              </a:rPr>
              <a:t>ּ</a:t>
            </a:r>
            <a:r>
              <a:rPr lang="he-IL" spc="-150" dirty="0" smtClean="0"/>
              <a:t>פ</a:t>
            </a:r>
            <a:r>
              <a:rPr lang="he-IL" spc="-150" dirty="0" smtClean="0">
                <a:latin typeface="Arial"/>
                <a:cs typeface="Arial"/>
              </a:rPr>
              <a:t>ָּ</a:t>
            </a:r>
            <a:r>
              <a:rPr lang="he-IL" spc="-150" dirty="0" smtClean="0"/>
              <a:t>ה.</a:t>
            </a:r>
          </a:p>
          <a:p>
            <a:pPr marL="625475" lvl="1">
              <a:spcBef>
                <a:spcPts val="0"/>
              </a:spcBef>
            </a:pPr>
            <a:r>
              <a:rPr lang="he-IL" spc="-60" dirty="0" smtClean="0"/>
              <a:t>אם יוצא "עץ" (סיכוי 50%), השחקן </a:t>
            </a:r>
            <a:r>
              <a:rPr lang="he-IL" spc="-60" dirty="0" smtClean="0">
                <a:solidFill>
                  <a:srgbClr val="00FF99"/>
                </a:solidFill>
              </a:rPr>
              <a:t>מחזיר </a:t>
            </a:r>
            <a:r>
              <a:rPr lang="he-IL" spc="-60" dirty="0" smtClean="0"/>
              <a:t>שקל אחד לקופה.</a:t>
            </a:r>
          </a:p>
          <a:p>
            <a:pPr>
              <a:spcBef>
                <a:spcPts val="0"/>
              </a:spcBef>
            </a:pPr>
            <a:r>
              <a:rPr lang="he-IL" sz="2800" dirty="0" smtClean="0"/>
              <a:t>המשחק מסתיים באחד משני המצבים:</a:t>
            </a:r>
          </a:p>
          <a:p>
            <a:pPr lvl="1">
              <a:spcBef>
                <a:spcPts val="0"/>
              </a:spcBef>
            </a:pPr>
            <a:r>
              <a:rPr lang="he-IL" dirty="0" smtClean="0"/>
              <a:t>לשחקן יש </a:t>
            </a:r>
            <a:r>
              <a:rPr lang="he-IL" dirty="0">
                <a:solidFill>
                  <a:srgbClr val="00FF99"/>
                </a:solidFill>
              </a:rPr>
              <a:t>100 </a:t>
            </a:r>
            <a:r>
              <a:rPr lang="he-IL" dirty="0" smtClean="0">
                <a:solidFill>
                  <a:srgbClr val="00FF99"/>
                </a:solidFill>
              </a:rPr>
              <a:t>₪ </a:t>
            </a:r>
            <a:r>
              <a:rPr lang="he-IL" dirty="0" smtClean="0"/>
              <a:t>(זהו </a:t>
            </a:r>
            <a:r>
              <a:rPr lang="he-IL" dirty="0" smtClean="0">
                <a:solidFill>
                  <a:srgbClr val="00FF99"/>
                </a:solidFill>
              </a:rPr>
              <a:t>ניצחון</a:t>
            </a:r>
            <a:r>
              <a:rPr lang="he-IL" dirty="0" smtClean="0"/>
              <a:t>). </a:t>
            </a:r>
            <a:endParaRPr lang="he-IL" dirty="0"/>
          </a:p>
          <a:p>
            <a:pPr lvl="1">
              <a:spcBef>
                <a:spcPts val="0"/>
              </a:spcBef>
            </a:pPr>
            <a:r>
              <a:rPr lang="he-IL" dirty="0" smtClean="0"/>
              <a:t>לשחקן יש </a:t>
            </a:r>
            <a:r>
              <a:rPr lang="he-IL" dirty="0" smtClean="0">
                <a:solidFill>
                  <a:schemeClr val="accent1"/>
                </a:solidFill>
              </a:rPr>
              <a:t>0 </a:t>
            </a:r>
            <a:r>
              <a:rPr lang="he-IL" spc="-90" dirty="0" smtClean="0">
                <a:solidFill>
                  <a:schemeClr val="accent1"/>
                </a:solidFill>
              </a:rPr>
              <a:t>₪ </a:t>
            </a:r>
            <a:r>
              <a:rPr lang="he-IL" dirty="0" smtClean="0"/>
              <a:t>(זהו </a:t>
            </a:r>
            <a:r>
              <a:rPr lang="he-IL" dirty="0" smtClean="0">
                <a:solidFill>
                  <a:schemeClr val="accent1"/>
                </a:solidFill>
              </a:rPr>
              <a:t>הפסד</a:t>
            </a:r>
            <a:r>
              <a:rPr lang="he-IL" dirty="0" smtClean="0"/>
              <a:t>).</a:t>
            </a:r>
          </a:p>
          <a:p>
            <a:pPr>
              <a:spcBef>
                <a:spcPts val="600"/>
              </a:spcBef>
            </a:pPr>
            <a:r>
              <a:rPr lang="he-IL" sz="2800" dirty="0" smtClean="0"/>
              <a:t>מה הסיכוי ש</a:t>
            </a:r>
            <a:r>
              <a:rPr lang="he-IL" sz="2800" dirty="0" smtClean="0">
                <a:solidFill>
                  <a:srgbClr val="FFC000"/>
                </a:solidFill>
              </a:rPr>
              <a:t>השחקן </a:t>
            </a:r>
            <a:r>
              <a:rPr lang="he-IL" sz="2800" dirty="0" smtClean="0"/>
              <a:t>ינצח ויכפיל את כספו במשך המשחק? והאם כדאי לשחקן להגדיל את סכום היעד לנצחון?</a:t>
            </a:r>
            <a:endParaRPr lang="he-IL" sz="2800" dirty="0"/>
          </a:p>
        </p:txBody>
      </p:sp>
    </p:spTree>
    <p:extLst>
      <p:ext uri="{BB962C8B-B14F-4D97-AF65-F5344CB8AC3E}">
        <p14:creationId xmlns:p14="http://schemas.microsoft.com/office/powerpoint/2010/main" val="361103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9" presetClass="emph" presetSubtype="0" nodeType="withEffect">
                                  <p:stCondLst>
                                    <p:cond delay="0"/>
                                  </p:stCondLst>
                                  <p:childTnLst>
                                    <p:set>
                                      <p:cBhvr rctx="PPT">
                                        <p:cTn id="24" dur="indefinite"/>
                                        <p:tgtEl>
                                          <p:spTgt spid="8">
                                            <p:txEl>
                                              <p:pRg st="0" end="0"/>
                                            </p:txEl>
                                          </p:spTgt>
                                        </p:tgtEl>
                                        <p:attrNameLst>
                                          <p:attrName>style.opacity</p:attrName>
                                        </p:attrNameLst>
                                      </p:cBhvr>
                                      <p:to>
                                        <p:strVal val="0.5"/>
                                      </p:to>
                                    </p:set>
                                    <p:animEffect filter="image" prLst="opacity: 0.5">
                                      <p:cBhvr rctx="IE">
                                        <p:cTn id="25" dur="indefinite"/>
                                        <p:tgtEl>
                                          <p:spTgt spid="8">
                                            <p:txEl>
                                              <p:pRg st="0" end="0"/>
                                            </p:txEl>
                                          </p:spTgt>
                                        </p:tgtEl>
                                      </p:cBhvr>
                                    </p:animEffect>
                                  </p:childTnLst>
                                </p:cTn>
                              </p:par>
                              <p:par>
                                <p:cTn id="26" presetID="9" presetClass="emph" presetSubtype="0" nodeType="withEffect">
                                  <p:stCondLst>
                                    <p:cond delay="0"/>
                                  </p:stCondLst>
                                  <p:childTnLst>
                                    <p:set>
                                      <p:cBhvr rctx="PPT">
                                        <p:cTn id="27" dur="indefinite"/>
                                        <p:tgtEl>
                                          <p:spTgt spid="8">
                                            <p:txEl>
                                              <p:pRg st="1" end="1"/>
                                            </p:txEl>
                                          </p:spTgt>
                                        </p:tgtEl>
                                        <p:attrNameLst>
                                          <p:attrName>style.opacity</p:attrName>
                                        </p:attrNameLst>
                                      </p:cBhvr>
                                      <p:to>
                                        <p:strVal val="0.5"/>
                                      </p:to>
                                    </p:set>
                                    <p:animEffect filter="image" prLst="opacity: 0.5">
                                      <p:cBhvr rctx="IE">
                                        <p:cTn id="28" dur="indefinite"/>
                                        <p:tgtEl>
                                          <p:spTgt spid="8">
                                            <p:txEl>
                                              <p:pRg st="1" end="1"/>
                                            </p:txEl>
                                          </p:spTgt>
                                        </p:tgtEl>
                                      </p:cBhvr>
                                    </p:animEffect>
                                  </p:childTnLst>
                                </p:cTn>
                              </p:par>
                              <p:par>
                                <p:cTn id="29" presetID="9" presetClass="emph" presetSubtype="0" nodeType="withEffect">
                                  <p:stCondLst>
                                    <p:cond delay="0"/>
                                  </p:stCondLst>
                                  <p:childTnLst>
                                    <p:set>
                                      <p:cBhvr rctx="PPT">
                                        <p:cTn id="30" dur="indefinite"/>
                                        <p:tgtEl>
                                          <p:spTgt spid="8">
                                            <p:txEl>
                                              <p:pRg st="2" end="2"/>
                                            </p:txEl>
                                          </p:spTgt>
                                        </p:tgtEl>
                                        <p:attrNameLst>
                                          <p:attrName>style.opacity</p:attrName>
                                        </p:attrNameLst>
                                      </p:cBhvr>
                                      <p:to>
                                        <p:strVal val="0.5"/>
                                      </p:to>
                                    </p:set>
                                    <p:animEffect filter="image" prLst="opacity: 0.5">
                                      <p:cBhvr rctx="IE">
                                        <p:cTn id="31" dur="indefinite"/>
                                        <p:tgtEl>
                                          <p:spTgt spid="8">
                                            <p:txEl>
                                              <p:pRg st="2" end="2"/>
                                            </p:txEl>
                                          </p:spTgt>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xEl>
                                              <p:pRg st="7" end="7"/>
                                            </p:txEl>
                                          </p:spTgt>
                                        </p:tgtEl>
                                        <p:attrNameLst>
                                          <p:attrName>style.visibility</p:attrName>
                                        </p:attrNameLst>
                                      </p:cBhvr>
                                      <p:to>
                                        <p:strVal val="visible"/>
                                      </p:to>
                                    </p:set>
                                  </p:childTnLst>
                                </p:cTn>
                              </p:par>
                              <p:par>
                                <p:cTn id="40" presetID="9" presetClass="emph" presetSubtype="0" nodeType="withEffect">
                                  <p:stCondLst>
                                    <p:cond delay="0"/>
                                  </p:stCondLst>
                                  <p:childTnLst>
                                    <p:set>
                                      <p:cBhvr rctx="PPT">
                                        <p:cTn id="41" dur="indefinite"/>
                                        <p:tgtEl>
                                          <p:spTgt spid="8">
                                            <p:txEl>
                                              <p:pRg st="3" end="3"/>
                                            </p:txEl>
                                          </p:spTgt>
                                        </p:tgtEl>
                                        <p:attrNameLst>
                                          <p:attrName>style.opacity</p:attrName>
                                        </p:attrNameLst>
                                      </p:cBhvr>
                                      <p:to>
                                        <p:strVal val="0.5"/>
                                      </p:to>
                                    </p:set>
                                    <p:animEffect filter="image" prLst="opacity: 0.5">
                                      <p:cBhvr rctx="IE">
                                        <p:cTn id="42" dur="indefinite"/>
                                        <p:tgtEl>
                                          <p:spTgt spid="8">
                                            <p:txEl>
                                              <p:pRg st="3" end="3"/>
                                            </p:txEl>
                                          </p:spTgt>
                                        </p:tgtEl>
                                      </p:cBhvr>
                                    </p:animEffect>
                                  </p:childTnLst>
                                </p:cTn>
                              </p:par>
                              <p:par>
                                <p:cTn id="43" presetID="9" presetClass="emph" presetSubtype="0" nodeType="withEffect">
                                  <p:stCondLst>
                                    <p:cond delay="0"/>
                                  </p:stCondLst>
                                  <p:childTnLst>
                                    <p:set>
                                      <p:cBhvr rctx="PPT">
                                        <p:cTn id="44" dur="indefinite"/>
                                        <p:tgtEl>
                                          <p:spTgt spid="8">
                                            <p:txEl>
                                              <p:pRg st="4" end="4"/>
                                            </p:txEl>
                                          </p:spTgt>
                                        </p:tgtEl>
                                        <p:attrNameLst>
                                          <p:attrName>style.opacity</p:attrName>
                                        </p:attrNameLst>
                                      </p:cBhvr>
                                      <p:to>
                                        <p:strVal val="0.5"/>
                                      </p:to>
                                    </p:set>
                                    <p:animEffect filter="image" prLst="opacity: 0.5">
                                      <p:cBhvr rctx="IE">
                                        <p:cTn id="45" dur="indefinite"/>
                                        <p:tgtEl>
                                          <p:spTgt spid="8">
                                            <p:txEl>
                                              <p:pRg st="4" end="4"/>
                                            </p:txEl>
                                          </p:spTgt>
                                        </p:tgtEl>
                                      </p:cBhvr>
                                    </p:animEffect>
                                  </p:childTnLst>
                                </p:cTn>
                              </p:par>
                              <p:par>
                                <p:cTn id="46" presetID="9" presetClass="emph" presetSubtype="0" nodeType="withEffect">
                                  <p:stCondLst>
                                    <p:cond delay="0"/>
                                  </p:stCondLst>
                                  <p:childTnLst>
                                    <p:set>
                                      <p:cBhvr rctx="PPT">
                                        <p:cTn id="47" dur="indefinite"/>
                                        <p:tgtEl>
                                          <p:spTgt spid="8">
                                            <p:txEl>
                                              <p:pRg st="5" end="5"/>
                                            </p:txEl>
                                          </p:spTgt>
                                        </p:tgtEl>
                                        <p:attrNameLst>
                                          <p:attrName>style.opacity</p:attrName>
                                        </p:attrNameLst>
                                      </p:cBhvr>
                                      <p:to>
                                        <p:strVal val="0.5"/>
                                      </p:to>
                                    </p:set>
                                    <p:animEffect filter="image" prLst="opacity: 0.5">
                                      <p:cBhvr rctx="IE">
                                        <p:cTn id="48" dur="indefinite"/>
                                        <p:tgtEl>
                                          <p:spTgt spid="8">
                                            <p:txEl>
                                              <p:pRg st="5" end="5"/>
                                            </p:txEl>
                                          </p:spTgt>
                                        </p:tgtEl>
                                      </p:cBhvr>
                                    </p:animEffect>
                                  </p:childTnLst>
                                </p:cTn>
                              </p:par>
                              <p:par>
                                <p:cTn id="49" presetID="9" presetClass="emph" presetSubtype="0" nodeType="withEffect">
                                  <p:stCondLst>
                                    <p:cond delay="0"/>
                                  </p:stCondLst>
                                  <p:childTnLst>
                                    <p:set>
                                      <p:cBhvr rctx="PPT">
                                        <p:cTn id="50" dur="indefinite"/>
                                        <p:tgtEl>
                                          <p:spTgt spid="8">
                                            <p:txEl>
                                              <p:pRg st="6" end="6"/>
                                            </p:txEl>
                                          </p:spTgt>
                                        </p:tgtEl>
                                        <p:attrNameLst>
                                          <p:attrName>style.opacity</p:attrName>
                                        </p:attrNameLst>
                                      </p:cBhvr>
                                      <p:to>
                                        <p:strVal val="0.5"/>
                                      </p:to>
                                    </p:set>
                                    <p:animEffect filter="image" prLst="opacity: 0.5">
                                      <p:cBhvr rctx="IE">
                                        <p:cTn id="51" dur="indefinite"/>
                                        <p:tgtEl>
                                          <p:spTgt spid="8">
                                            <p:txEl>
                                              <p:pRg st="6" end="6"/>
                                            </p:txEl>
                                          </p:spTgt>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8">
                                            <p:txEl>
                                              <p:pRg st="8" end="8"/>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
                                            <p:txEl>
                                              <p:pRg st="10" end="10"/>
                                            </p:txEl>
                                          </p:spTgt>
                                        </p:tgtEl>
                                        <p:attrNameLst>
                                          <p:attrName>style.visibility</p:attrName>
                                        </p:attrNameLst>
                                      </p:cBhvr>
                                      <p:to>
                                        <p:strVal val="visible"/>
                                      </p:to>
                                    </p:set>
                                  </p:childTnLst>
                                </p:cTn>
                              </p:par>
                              <p:par>
                                <p:cTn id="60" presetID="9" presetClass="emph" presetSubtype="0" nodeType="withEffect">
                                  <p:stCondLst>
                                    <p:cond delay="0"/>
                                  </p:stCondLst>
                                  <p:childTnLst>
                                    <p:set>
                                      <p:cBhvr rctx="PPT">
                                        <p:cTn id="61" dur="indefinite"/>
                                        <p:tgtEl>
                                          <p:spTgt spid="8">
                                            <p:txEl>
                                              <p:pRg st="7" end="7"/>
                                            </p:txEl>
                                          </p:spTgt>
                                        </p:tgtEl>
                                        <p:attrNameLst>
                                          <p:attrName>style.opacity</p:attrName>
                                        </p:attrNameLst>
                                      </p:cBhvr>
                                      <p:to>
                                        <p:strVal val="0.5"/>
                                      </p:to>
                                    </p:set>
                                    <p:animEffect filter="image" prLst="opacity: 0.5">
                                      <p:cBhvr rctx="IE">
                                        <p:cTn id="62" dur="indefinite"/>
                                        <p:tgtEl>
                                          <p:spTgt spid="8">
                                            <p:txEl>
                                              <p:pRg st="7" end="7"/>
                                            </p:txEl>
                                          </p:spTgt>
                                        </p:tgtEl>
                                      </p:cBhvr>
                                    </p:animEffect>
                                  </p:childTnLst>
                                </p:cTn>
                              </p:par>
                              <p:par>
                                <p:cTn id="63" presetID="9" presetClass="emph" presetSubtype="0" nodeType="withEffect">
                                  <p:stCondLst>
                                    <p:cond delay="0"/>
                                  </p:stCondLst>
                                  <p:childTnLst>
                                    <p:set>
                                      <p:cBhvr rctx="PPT">
                                        <p:cTn id="64" dur="indefinite"/>
                                        <p:tgtEl>
                                          <p:spTgt spid="8">
                                            <p:txEl>
                                              <p:pRg st="8" end="8"/>
                                            </p:txEl>
                                          </p:spTgt>
                                        </p:tgtEl>
                                        <p:attrNameLst>
                                          <p:attrName>style.opacity</p:attrName>
                                        </p:attrNameLst>
                                      </p:cBhvr>
                                      <p:to>
                                        <p:strVal val="0.5"/>
                                      </p:to>
                                    </p:set>
                                    <p:animEffect filter="image" prLst="opacity: 0.5">
                                      <p:cBhvr rctx="IE">
                                        <p:cTn id="65" dur="indefinite"/>
                                        <p:tgtEl>
                                          <p:spTgt spid="8">
                                            <p:txEl>
                                              <p:pRg st="8" end="8"/>
                                            </p:txEl>
                                          </p:spTgt>
                                        </p:tgtEl>
                                      </p:cBhvr>
                                    </p:animEffect>
                                  </p:childTnLst>
                                </p:cTn>
                              </p:par>
                              <p:par>
                                <p:cTn id="66" presetID="9" presetClass="emph" presetSubtype="0" nodeType="withEffect">
                                  <p:stCondLst>
                                    <p:cond delay="0"/>
                                  </p:stCondLst>
                                  <p:childTnLst>
                                    <p:set>
                                      <p:cBhvr rctx="PPT">
                                        <p:cTn id="67" dur="indefinite"/>
                                        <p:tgtEl>
                                          <p:spTgt spid="8">
                                            <p:txEl>
                                              <p:pRg st="9" end="9"/>
                                            </p:txEl>
                                          </p:spTgt>
                                        </p:tgtEl>
                                        <p:attrNameLst>
                                          <p:attrName>style.opacity</p:attrName>
                                        </p:attrNameLst>
                                      </p:cBhvr>
                                      <p:to>
                                        <p:strVal val="0.5"/>
                                      </p:to>
                                    </p:set>
                                    <p:animEffect filter="image" prLst="opacity: 0.5">
                                      <p:cBhvr rctx="IE">
                                        <p:cTn id="68" dur="indefinite"/>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79512" y="358775"/>
            <a:ext cx="8712968" cy="766763"/>
          </a:xfrm>
        </p:spPr>
        <p:txBody>
          <a:bodyPr/>
          <a:lstStyle/>
          <a:p>
            <a:pPr algn="ctr" rtl="1" eaLnBrk="1" hangingPunct="1">
              <a:defRPr/>
            </a:pP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 דוגמה </a:t>
            </a:r>
            <a:r>
              <a:rPr lang="he-IL" sz="3600" b="1" dirty="0">
                <a:solidFill>
                  <a:schemeClr val="accent2">
                    <a:lumMod val="60000"/>
                    <a:lumOff val="40000"/>
                  </a:schemeClr>
                </a:solidFill>
                <a:effectLst>
                  <a:outerShdw blurRad="38100" dist="25400" dir="5400000" algn="tl" rotWithShape="0">
                    <a:srgbClr val="000000">
                      <a:alpha val="43000"/>
                    </a:srgbClr>
                  </a:outerShdw>
                </a:effectLst>
              </a:rPr>
              <a:t>למשחק מזל </a:t>
            </a: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ולקחיו</a:t>
            </a:r>
            <a:endParaRPr lang="he-IL" sz="3600" b="1" dirty="0">
              <a:solidFill>
                <a:schemeClr val="accent2">
                  <a:lumMod val="60000"/>
                  <a:lumOff val="40000"/>
                </a:schemeClr>
              </a:solidFill>
              <a:effectLst>
                <a:outerShdw blurRad="38100" dist="25400" dir="5400000" algn="tl" rotWithShape="0">
                  <a:srgbClr val="000000">
                    <a:alpha val="43000"/>
                  </a:srgbClr>
                </a:outerShdw>
              </a:effectLst>
            </a:endParaRP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16</a:t>
            </a:fld>
            <a:endParaRPr lang="he-IL" sz="2800" dirty="0">
              <a:solidFill>
                <a:schemeClr val="tx1"/>
              </a:solidFill>
              <a:cs typeface="+mn-cs"/>
            </a:endParaRP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sp>
        <p:nvSpPr>
          <p:cNvPr id="2" name="מציין מיקום של תאריך 1"/>
          <p:cNvSpPr>
            <a:spLocks noGrp="1"/>
          </p:cNvSpPr>
          <p:nvPr>
            <p:ph type="dt" sz="half" idx="10"/>
          </p:nvPr>
        </p:nvSpPr>
        <p:spPr/>
        <p:txBody>
          <a:bodyPr/>
          <a:lstStyle/>
          <a:p>
            <a:pPr>
              <a:defRPr/>
            </a:pPr>
            <a:r>
              <a:rPr lang="en-US" smtClean="0"/>
              <a:t>עודכן 8.1.2017</a:t>
            </a:r>
            <a:endParaRPr lang="he-IL" dirty="0"/>
          </a:p>
        </p:txBody>
      </p:sp>
      <p:sp>
        <p:nvSpPr>
          <p:cNvPr id="8" name="Content Placeholder 7"/>
          <p:cNvSpPr>
            <a:spLocks noGrp="1"/>
          </p:cNvSpPr>
          <p:nvPr>
            <p:ph idx="1"/>
          </p:nvPr>
        </p:nvSpPr>
        <p:spPr>
          <a:xfrm>
            <a:off x="323528" y="980728"/>
            <a:ext cx="8496944" cy="5544616"/>
          </a:xfrm>
        </p:spPr>
        <p:txBody>
          <a:bodyPr/>
          <a:lstStyle/>
          <a:p>
            <a:pPr>
              <a:spcBef>
                <a:spcPts val="600"/>
              </a:spcBef>
            </a:pPr>
            <a:r>
              <a:rPr lang="he-IL" sz="2800" dirty="0" smtClean="0"/>
              <a:t>האם </a:t>
            </a:r>
            <a:r>
              <a:rPr lang="he-IL" sz="2800" dirty="0"/>
              <a:t>הסיכויים </a:t>
            </a:r>
            <a:r>
              <a:rPr lang="he-IL" sz="2800" dirty="0" smtClean="0"/>
              <a:t>לניצחון / להפסד </a:t>
            </a:r>
            <a:r>
              <a:rPr lang="he-IL" sz="2800" dirty="0"/>
              <a:t>תלויים </a:t>
            </a:r>
            <a:r>
              <a:rPr lang="he-IL" sz="2800" dirty="0" smtClean="0"/>
              <a:t>בסכום ההתחלתי שיש לשחקן? </a:t>
            </a:r>
          </a:p>
          <a:p>
            <a:pPr marL="355600" indent="0">
              <a:spcBef>
                <a:spcPts val="0"/>
              </a:spcBef>
              <a:buNone/>
            </a:pPr>
            <a:r>
              <a:rPr lang="he-IL" sz="2800" dirty="0" smtClean="0"/>
              <a:t>או אולי בסכום שיש לשחקן בשלבים שונים של המשחק?</a:t>
            </a:r>
          </a:p>
          <a:p>
            <a:pPr>
              <a:spcBef>
                <a:spcPts val="600"/>
              </a:spcBef>
            </a:pPr>
            <a:r>
              <a:rPr lang="he-IL" sz="2800" dirty="0" smtClean="0"/>
              <a:t>למשל, האם </a:t>
            </a:r>
            <a:r>
              <a:rPr lang="he-IL" sz="2800" spc="-90" dirty="0" smtClean="0">
                <a:solidFill>
                  <a:srgbClr val="00FF99"/>
                </a:solidFill>
              </a:rPr>
              <a:t>הסיכוי לניצחון,</a:t>
            </a:r>
            <a:r>
              <a:rPr lang="he-IL" sz="2800" spc="-90" dirty="0" smtClean="0"/>
              <a:t> כשיש לשחקן </a:t>
            </a:r>
            <a:r>
              <a:rPr lang="he-IL" sz="2800" spc="-100" dirty="0" smtClean="0">
                <a:solidFill>
                  <a:srgbClr val="FFC000"/>
                </a:solidFill>
              </a:rPr>
              <a:t>99 ₪,</a:t>
            </a:r>
            <a:r>
              <a:rPr lang="he-IL" sz="2800" spc="-100" dirty="0" smtClean="0">
                <a:solidFill>
                  <a:srgbClr val="00FF99"/>
                </a:solidFill>
              </a:rPr>
              <a:t> </a:t>
            </a:r>
            <a:r>
              <a:rPr lang="he-IL" sz="2800" spc="-100" dirty="0" smtClean="0"/>
              <a:t>גדולים יותר</a:t>
            </a:r>
            <a:r>
              <a:rPr lang="he-IL" sz="2800" spc="-100" dirty="0" smtClean="0">
                <a:solidFill>
                  <a:srgbClr val="00FF99"/>
                </a:solidFill>
              </a:rPr>
              <a:t> </a:t>
            </a:r>
            <a:r>
              <a:rPr lang="he-IL" sz="2800" spc="-100" dirty="0" smtClean="0"/>
              <a:t>מ</a:t>
            </a:r>
            <a:r>
              <a:rPr lang="he-IL" sz="2800" spc="-100" dirty="0" smtClean="0">
                <a:solidFill>
                  <a:schemeClr val="accent1"/>
                </a:solidFill>
              </a:rPr>
              <a:t>הסיכוי להפסד</a:t>
            </a:r>
            <a:r>
              <a:rPr lang="he-IL" sz="2800" spc="-100" dirty="0" smtClean="0"/>
              <a:t>?</a:t>
            </a:r>
            <a:endParaRPr lang="he-IL" sz="2800" spc="-100" dirty="0" smtClean="0">
              <a:solidFill>
                <a:srgbClr val="00FF99"/>
              </a:solidFill>
            </a:endParaRPr>
          </a:p>
          <a:p>
            <a:pPr marL="812800" indent="-457200">
              <a:spcBef>
                <a:spcPts val="0"/>
              </a:spcBef>
              <a:buFontTx/>
              <a:buChar char="-"/>
            </a:pPr>
            <a:r>
              <a:rPr lang="he-IL" sz="2800" spc="-90" dirty="0" smtClean="0"/>
              <a:t>די ברור שהתשובה היא חיובית.</a:t>
            </a:r>
            <a:endParaRPr lang="he-IL" sz="2800" spc="-90" dirty="0"/>
          </a:p>
          <a:p>
            <a:pPr>
              <a:spcBef>
                <a:spcPts val="600"/>
              </a:spcBef>
            </a:pPr>
            <a:r>
              <a:rPr lang="he-IL" sz="2800" spc="-90" dirty="0" smtClean="0"/>
              <a:t>ואם </a:t>
            </a:r>
            <a:r>
              <a:rPr lang="he-IL" sz="2800" spc="-100" dirty="0" smtClean="0">
                <a:solidFill>
                  <a:schemeClr val="tx2"/>
                </a:solidFill>
              </a:rPr>
              <a:t>בשלב כלשהו נותר לשחקן רק </a:t>
            </a:r>
            <a:r>
              <a:rPr lang="he-IL" sz="2800" spc="-100" dirty="0" smtClean="0">
                <a:solidFill>
                  <a:srgbClr val="FFC000"/>
                </a:solidFill>
              </a:rPr>
              <a:t>שקל א</a:t>
            </a:r>
            <a:r>
              <a:rPr lang="he-IL" sz="2800" spc="-100" dirty="0">
                <a:solidFill>
                  <a:srgbClr val="FFC000"/>
                </a:solidFill>
              </a:rPr>
              <a:t>חד</a:t>
            </a:r>
            <a:r>
              <a:rPr lang="he-IL" sz="2800" spc="-100" dirty="0" smtClean="0"/>
              <a:t>?</a:t>
            </a:r>
          </a:p>
          <a:p>
            <a:pPr marL="812800" indent="-457200">
              <a:spcBef>
                <a:spcPts val="0"/>
              </a:spcBef>
              <a:buFontTx/>
              <a:buChar char="-"/>
            </a:pPr>
            <a:r>
              <a:rPr lang="he-IL" sz="2800" spc="-90" dirty="0" smtClean="0"/>
              <a:t>גם </a:t>
            </a:r>
            <a:r>
              <a:rPr lang="he-IL" sz="2800" spc="-90" dirty="0"/>
              <a:t>במקרה זה התשובה די ברורה (מהי</a:t>
            </a:r>
            <a:r>
              <a:rPr lang="he-IL" sz="2800" spc="-90" dirty="0" smtClean="0"/>
              <a:t>?)</a:t>
            </a:r>
            <a:endParaRPr lang="he-IL" sz="2800" spc="-90" dirty="0"/>
          </a:p>
          <a:p>
            <a:pPr marL="355600" indent="-355600">
              <a:spcBef>
                <a:spcPts val="600"/>
              </a:spcBef>
            </a:pPr>
            <a:r>
              <a:rPr lang="he-IL" sz="2800" spc="-90" dirty="0" smtClean="0"/>
              <a:t>ננסה להבין </a:t>
            </a:r>
            <a:r>
              <a:rPr lang="he-IL" sz="2800" spc="-90" dirty="0"/>
              <a:t>קצת יותר לעומק </a:t>
            </a:r>
            <a:r>
              <a:rPr lang="he-IL" sz="2800" spc="-90" dirty="0" smtClean="0"/>
              <a:t>את הקשר בין </a:t>
            </a:r>
          </a:p>
          <a:p>
            <a:pPr marL="355600" indent="0">
              <a:spcBef>
                <a:spcPts val="0"/>
              </a:spcBef>
              <a:buNone/>
            </a:pPr>
            <a:r>
              <a:rPr lang="he-IL" sz="2800" spc="-90" dirty="0" smtClean="0">
                <a:solidFill>
                  <a:srgbClr val="FFC000"/>
                </a:solidFill>
              </a:rPr>
              <a:t>סכום הכסף </a:t>
            </a:r>
            <a:r>
              <a:rPr lang="he-IL" sz="2800" spc="-90" dirty="0" smtClean="0"/>
              <a:t>שברשות </a:t>
            </a:r>
            <a:r>
              <a:rPr lang="he-IL" sz="2800" spc="-100" dirty="0" smtClean="0"/>
              <a:t>השחקן</a:t>
            </a:r>
            <a:r>
              <a:rPr lang="he-IL" sz="2800" spc="-100" dirty="0" smtClean="0">
                <a:solidFill>
                  <a:srgbClr val="FFC000"/>
                </a:solidFill>
              </a:rPr>
              <a:t> בכל שלב</a:t>
            </a:r>
            <a:r>
              <a:rPr lang="he-IL" sz="2800" spc="-100" dirty="0" smtClean="0"/>
              <a:t> במהלך המשחק, </a:t>
            </a:r>
          </a:p>
          <a:p>
            <a:pPr marL="355600" indent="0">
              <a:spcBef>
                <a:spcPts val="0"/>
              </a:spcBef>
              <a:buNone/>
            </a:pPr>
            <a:r>
              <a:rPr lang="he-IL" sz="2800" spc="-100" dirty="0" smtClean="0"/>
              <a:t>לבין הסיכויים </a:t>
            </a:r>
            <a:r>
              <a:rPr lang="he-IL" sz="2800" spc="-100" dirty="0" smtClean="0">
                <a:solidFill>
                  <a:srgbClr val="00FF99"/>
                </a:solidFill>
              </a:rPr>
              <a:t>לניצחון</a:t>
            </a:r>
            <a:r>
              <a:rPr lang="he-IL" sz="2800" spc="-100" dirty="0" smtClean="0"/>
              <a:t> / </a:t>
            </a:r>
            <a:r>
              <a:rPr lang="he-IL" sz="2800" spc="-100" dirty="0" smtClean="0">
                <a:solidFill>
                  <a:schemeClr val="accent1"/>
                </a:solidFill>
              </a:rPr>
              <a:t>להפסד.</a:t>
            </a:r>
            <a:endParaRPr lang="he-IL" sz="2800" spc="-100" dirty="0">
              <a:solidFill>
                <a:schemeClr val="accent1"/>
              </a:solidFill>
            </a:endParaRPr>
          </a:p>
          <a:p>
            <a:pPr marL="0" indent="0">
              <a:spcBef>
                <a:spcPts val="600"/>
              </a:spcBef>
              <a:buNone/>
            </a:pPr>
            <a:endParaRPr lang="he-IL" sz="2800" dirty="0" smtClean="0">
              <a:latin typeface="Times New Roman" pitchFamily="18" charset="0"/>
              <a:cs typeface="Times New Roman" pitchFamily="18" charset="0"/>
            </a:endParaRPr>
          </a:p>
          <a:p>
            <a:pPr lvl="1">
              <a:spcBef>
                <a:spcPts val="600"/>
              </a:spcBef>
            </a:pPr>
            <a:endParaRPr lang="he-IL" dirty="0" smtClean="0"/>
          </a:p>
          <a:p>
            <a:endParaRPr lang="he-IL"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8">
                                            <p:txEl>
                                              <p:pRg st="0" end="0"/>
                                            </p:txEl>
                                          </p:spTgt>
                                        </p:tgtEl>
                                        <p:attrNameLst>
                                          <p:attrName>style.opacity</p:attrName>
                                        </p:attrNameLst>
                                      </p:cBhvr>
                                      <p:to>
                                        <p:strVal val="0.5"/>
                                      </p:to>
                                    </p:set>
                                    <p:animEffect filter="image" prLst="opacity: 0.5">
                                      <p:cBhvr rctx="IE">
                                        <p:cTn id="17" dur="indefinite"/>
                                        <p:tgtEl>
                                          <p:spTgt spid="8">
                                            <p:txEl>
                                              <p:pRg st="0" end="0"/>
                                            </p:txEl>
                                          </p:spTgt>
                                        </p:tgtEl>
                                      </p:cBhvr>
                                    </p:animEffect>
                                  </p:childTnLst>
                                </p:cTn>
                              </p:par>
                              <p:par>
                                <p:cTn id="18" presetID="9" presetClass="emph" presetSubtype="0" nodeType="withEffect">
                                  <p:stCondLst>
                                    <p:cond delay="0"/>
                                  </p:stCondLst>
                                  <p:childTnLst>
                                    <p:set>
                                      <p:cBhvr rctx="PPT">
                                        <p:cTn id="19" dur="indefinite"/>
                                        <p:tgtEl>
                                          <p:spTgt spid="8">
                                            <p:txEl>
                                              <p:pRg st="1" end="1"/>
                                            </p:txEl>
                                          </p:spTgt>
                                        </p:tgtEl>
                                        <p:attrNameLst>
                                          <p:attrName>style.opacity</p:attrName>
                                        </p:attrNameLst>
                                      </p:cBhvr>
                                      <p:to>
                                        <p:strVal val="0.5"/>
                                      </p:to>
                                    </p:set>
                                    <p:animEffect filter="image" prLst="opacity: 0.5">
                                      <p:cBhvr rctx="IE">
                                        <p:cTn id="20" dur="indefinite"/>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par>
                                <p:cTn id="29" presetID="9" presetClass="emph" presetSubtype="0" nodeType="withEffect">
                                  <p:stCondLst>
                                    <p:cond delay="0"/>
                                  </p:stCondLst>
                                  <p:childTnLst>
                                    <p:set>
                                      <p:cBhvr rctx="PPT">
                                        <p:cTn id="30" dur="indefinite"/>
                                        <p:tgtEl>
                                          <p:spTgt spid="8">
                                            <p:txEl>
                                              <p:pRg st="2" end="2"/>
                                            </p:txEl>
                                          </p:spTgt>
                                        </p:tgtEl>
                                        <p:attrNameLst>
                                          <p:attrName>style.opacity</p:attrName>
                                        </p:attrNameLst>
                                      </p:cBhvr>
                                      <p:to>
                                        <p:strVal val="0.5"/>
                                      </p:to>
                                    </p:set>
                                    <p:animEffect filter="image" prLst="opacity: 0.5">
                                      <p:cBhvr rctx="IE">
                                        <p:cTn id="31" dur="indefinite"/>
                                        <p:tgtEl>
                                          <p:spTgt spid="8">
                                            <p:txEl>
                                              <p:pRg st="2" end="2"/>
                                            </p:txEl>
                                          </p:spTgt>
                                        </p:tgtEl>
                                      </p:cBhvr>
                                    </p:animEffect>
                                  </p:childTnLst>
                                </p:cTn>
                              </p:par>
                              <p:par>
                                <p:cTn id="32" presetID="9" presetClass="emph" presetSubtype="0" nodeType="withEffect">
                                  <p:stCondLst>
                                    <p:cond delay="0"/>
                                  </p:stCondLst>
                                  <p:childTnLst>
                                    <p:set>
                                      <p:cBhvr rctx="PPT">
                                        <p:cTn id="33" dur="indefinite"/>
                                        <p:tgtEl>
                                          <p:spTgt spid="8">
                                            <p:txEl>
                                              <p:pRg st="3" end="3"/>
                                            </p:txEl>
                                          </p:spTgt>
                                        </p:tgtEl>
                                        <p:attrNameLst>
                                          <p:attrName>style.opacity</p:attrName>
                                        </p:attrNameLst>
                                      </p:cBhvr>
                                      <p:to>
                                        <p:strVal val="0.5"/>
                                      </p:to>
                                    </p:set>
                                    <p:animEffect filter="image" prLst="opacity: 0.5">
                                      <p:cBhvr rctx="IE">
                                        <p:cTn id="34" dur="indefinite"/>
                                        <p:tgtEl>
                                          <p:spTgt spid="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childTnLst>
                                </p:cTn>
                              </p:par>
                              <p:par>
                                <p:cTn id="47" presetID="9" presetClass="emph" presetSubtype="0" nodeType="withEffect">
                                  <p:stCondLst>
                                    <p:cond delay="0"/>
                                  </p:stCondLst>
                                  <p:childTnLst>
                                    <p:set>
                                      <p:cBhvr rctx="PPT">
                                        <p:cTn id="48" dur="indefinite"/>
                                        <p:tgtEl>
                                          <p:spTgt spid="8">
                                            <p:txEl>
                                              <p:pRg st="4" end="4"/>
                                            </p:txEl>
                                          </p:spTgt>
                                        </p:tgtEl>
                                        <p:attrNameLst>
                                          <p:attrName>style.opacity</p:attrName>
                                        </p:attrNameLst>
                                      </p:cBhvr>
                                      <p:to>
                                        <p:strVal val="0.5"/>
                                      </p:to>
                                    </p:set>
                                    <p:animEffect filter="image" prLst="opacity: 0.5">
                                      <p:cBhvr rctx="IE">
                                        <p:cTn id="49" dur="indefinite"/>
                                        <p:tgtEl>
                                          <p:spTgt spid="8">
                                            <p:txEl>
                                              <p:pRg st="4" end="4"/>
                                            </p:txEl>
                                          </p:spTgt>
                                        </p:tgtEl>
                                      </p:cBhvr>
                                    </p:animEffect>
                                  </p:childTnLst>
                                </p:cTn>
                              </p:par>
                              <p:par>
                                <p:cTn id="50" presetID="9" presetClass="emph" presetSubtype="0" nodeType="withEffect">
                                  <p:stCondLst>
                                    <p:cond delay="0"/>
                                  </p:stCondLst>
                                  <p:childTnLst>
                                    <p:set>
                                      <p:cBhvr rctx="PPT">
                                        <p:cTn id="51" dur="indefinite"/>
                                        <p:tgtEl>
                                          <p:spTgt spid="8">
                                            <p:txEl>
                                              <p:pRg st="5" end="5"/>
                                            </p:txEl>
                                          </p:spTgt>
                                        </p:tgtEl>
                                        <p:attrNameLst>
                                          <p:attrName>style.opacity</p:attrName>
                                        </p:attrNameLst>
                                      </p:cBhvr>
                                      <p:to>
                                        <p:strVal val="0.5"/>
                                      </p:to>
                                    </p:set>
                                    <p:animEffect filter="image" prLst="opacity: 0.5">
                                      <p:cBhvr rctx="IE">
                                        <p:cTn id="52" dur="indefinite"/>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23528" y="1013048"/>
            <a:ext cx="8424936" cy="5512296"/>
          </a:xfrm>
        </p:spPr>
        <p:txBody>
          <a:bodyPr/>
          <a:lstStyle/>
          <a:p>
            <a:pPr>
              <a:spcBef>
                <a:spcPts val="600"/>
              </a:spcBef>
            </a:pPr>
            <a:r>
              <a:rPr lang="he-IL" sz="2800" spc="-100" dirty="0" smtClean="0">
                <a:solidFill>
                  <a:srgbClr val="FFC000"/>
                </a:solidFill>
              </a:rPr>
              <a:t>סכום הכסף</a:t>
            </a:r>
            <a:r>
              <a:rPr lang="he-IL" sz="2800" spc="-100" dirty="0" smtClean="0"/>
              <a:t> שבידי השחקן </a:t>
            </a:r>
            <a:r>
              <a:rPr lang="he-IL" sz="2800" spc="-100" dirty="0" smtClean="0">
                <a:solidFill>
                  <a:srgbClr val="FFC000"/>
                </a:solidFill>
              </a:rPr>
              <a:t>בכל שלב</a:t>
            </a:r>
            <a:r>
              <a:rPr lang="he-IL" sz="2800" spc="-100" dirty="0" smtClean="0"/>
              <a:t> במהלך המשחק תלוי בתוצאות הטלת המטבע, ולכן הוא מתנהג כמהלך אקראי.</a:t>
            </a:r>
          </a:p>
          <a:p>
            <a:pPr>
              <a:spcBef>
                <a:spcPts val="600"/>
              </a:spcBef>
            </a:pPr>
            <a:r>
              <a:rPr lang="he-IL" sz="2800" spc="-100" dirty="0" smtClean="0"/>
              <a:t>לפי </a:t>
            </a:r>
            <a:r>
              <a:rPr lang="he-IL" sz="2800" dirty="0" smtClean="0">
                <a:solidFill>
                  <a:schemeClr val="accent6">
                    <a:lumMod val="40000"/>
                    <a:lumOff val="60000"/>
                  </a:schemeClr>
                </a:solidFill>
                <a:latin typeface="Times New Roman" pitchFamily="18" charset="0"/>
              </a:rPr>
              <a:t>פּוׄיָה </a:t>
            </a:r>
            <a:r>
              <a:rPr lang="he-IL" sz="2800" dirty="0" smtClean="0">
                <a:solidFill>
                  <a:schemeClr val="tx2"/>
                </a:solidFill>
                <a:latin typeface="Times New Roman" pitchFamily="18" charset="0"/>
              </a:rPr>
              <a:t>אם המשחק יימשך זמן רב (מאד!), הסכום שבידי השחקן יחזור בוודאות לסכום ההתחלתי של </a:t>
            </a:r>
            <a:r>
              <a:rPr lang="he-IL" sz="2800" dirty="0" smtClean="0">
                <a:solidFill>
                  <a:srgbClr val="FFC000"/>
                </a:solidFill>
                <a:latin typeface="Times New Roman" pitchFamily="18" charset="0"/>
              </a:rPr>
              <a:t>50 ₪.</a:t>
            </a:r>
            <a:r>
              <a:rPr lang="he-IL" sz="2800" dirty="0" smtClean="0">
                <a:solidFill>
                  <a:schemeClr val="tx2"/>
                </a:solidFill>
                <a:latin typeface="Times New Roman" pitchFamily="18" charset="0"/>
              </a:rPr>
              <a:t> על כן סביר מאד שהשחקן לפחות לא יצא מופסד.</a:t>
            </a:r>
          </a:p>
          <a:p>
            <a:pPr>
              <a:spcBef>
                <a:spcPts val="600"/>
              </a:spcBef>
              <a:buSzPct val="100000"/>
            </a:pPr>
            <a:r>
              <a:rPr lang="he-IL" sz="2800" dirty="0" smtClean="0">
                <a:solidFill>
                  <a:schemeClr val="tx2"/>
                </a:solidFill>
                <a:latin typeface="Times New Roman" pitchFamily="18" charset="0"/>
              </a:rPr>
              <a:t>אבל – זה נכון רק בתיאוריה, כי לפי כללי המשחק, אם בסדרת הצעדים הוא יגיע למצב שיש לו </a:t>
            </a:r>
            <a:r>
              <a:rPr lang="he-IL" sz="2800" spc="-100" dirty="0">
                <a:solidFill>
                  <a:schemeClr val="accent1"/>
                </a:solidFill>
              </a:rPr>
              <a:t>0 ₪</a:t>
            </a:r>
            <a:r>
              <a:rPr lang="he-IL" sz="2800" dirty="0" smtClean="0">
                <a:solidFill>
                  <a:schemeClr val="tx2"/>
                </a:solidFill>
                <a:latin typeface="Times New Roman" pitchFamily="18" charset="0"/>
              </a:rPr>
              <a:t>, המשחק מסתיים, הוא </a:t>
            </a:r>
            <a:r>
              <a:rPr lang="he-IL" sz="2800" spc="-100" dirty="0">
                <a:solidFill>
                  <a:schemeClr val="accent1"/>
                </a:solidFill>
              </a:rPr>
              <a:t>מפסיד</a:t>
            </a:r>
            <a:r>
              <a:rPr lang="he-IL" sz="2800" dirty="0" smtClean="0">
                <a:solidFill>
                  <a:schemeClr val="tx2"/>
                </a:solidFill>
                <a:latin typeface="Times New Roman" pitchFamily="18" charset="0"/>
              </a:rPr>
              <a:t> את כל כספו ואין </a:t>
            </a:r>
            <a:r>
              <a:rPr lang="he-IL" sz="2800" dirty="0">
                <a:solidFill>
                  <a:schemeClr val="tx2"/>
                </a:solidFill>
                <a:latin typeface="Times New Roman" pitchFamily="18" charset="0"/>
              </a:rPr>
              <a:t>ת</a:t>
            </a:r>
            <a:r>
              <a:rPr lang="he-IL" sz="2800" dirty="0" smtClean="0">
                <a:solidFill>
                  <a:schemeClr val="tx2"/>
                </a:solidFill>
                <a:latin typeface="Times New Roman" pitchFamily="18" charset="0"/>
              </a:rPr>
              <a:t>קווה שהסכום יחזור למצב ההתחלתי </a:t>
            </a:r>
            <a:r>
              <a:rPr lang="he-IL" sz="2800" spc="-100" dirty="0">
                <a:solidFill>
                  <a:schemeClr val="accent1"/>
                </a:solidFill>
                <a:sym typeface="Wingdings" panose="05000000000000000000" pitchFamily="2" charset="2"/>
              </a:rPr>
              <a:t></a:t>
            </a:r>
            <a:r>
              <a:rPr lang="he-IL" sz="2800" spc="-60" dirty="0" smtClean="0">
                <a:solidFill>
                  <a:schemeClr val="accent5">
                    <a:lumMod val="90000"/>
                  </a:schemeClr>
                </a:solidFill>
                <a:sym typeface="Wingdings" panose="05000000000000000000" pitchFamily="2" charset="2"/>
              </a:rPr>
              <a:t>.</a:t>
            </a:r>
          </a:p>
          <a:p>
            <a:pPr>
              <a:spcBef>
                <a:spcPts val="600"/>
              </a:spcBef>
              <a:buSzPct val="100000"/>
            </a:pPr>
            <a:r>
              <a:rPr lang="he-IL" sz="2800" spc="-60" dirty="0" smtClean="0">
                <a:latin typeface="Times New Roman" pitchFamily="18" charset="0"/>
                <a:sym typeface="Wingdings" panose="05000000000000000000" pitchFamily="2" charset="2"/>
              </a:rPr>
              <a:t>כמו הרבה משחקי מזל, </a:t>
            </a:r>
            <a:r>
              <a:rPr lang="he-IL" sz="2800" spc="-60" dirty="0">
                <a:latin typeface="Times New Roman" pitchFamily="18" charset="0"/>
                <a:sym typeface="Wingdings" panose="05000000000000000000" pitchFamily="2" charset="2"/>
              </a:rPr>
              <a:t>המשחק הזה, במציאות, יותר </a:t>
            </a:r>
            <a:r>
              <a:rPr lang="he-IL" sz="2800" spc="-60" dirty="0" smtClean="0">
                <a:latin typeface="Times New Roman" pitchFamily="18" charset="0"/>
                <a:sym typeface="Wingdings" panose="05000000000000000000" pitchFamily="2" charset="2"/>
              </a:rPr>
              <a:t>מורכב מהתיאוריה...</a:t>
            </a:r>
            <a:endParaRPr lang="he-IL" sz="2800" dirty="0">
              <a:latin typeface="Times New Roman" pitchFamily="18" charset="0"/>
            </a:endParaRPr>
          </a:p>
        </p:txBody>
      </p:sp>
      <p:sp>
        <p:nvSpPr>
          <p:cNvPr id="4098" name="Title 1"/>
          <p:cNvSpPr>
            <a:spLocks noGrp="1"/>
          </p:cNvSpPr>
          <p:nvPr>
            <p:ph type="title"/>
          </p:nvPr>
        </p:nvSpPr>
        <p:spPr>
          <a:xfrm>
            <a:off x="457200" y="358775"/>
            <a:ext cx="8229600" cy="766763"/>
          </a:xfrm>
        </p:spPr>
        <p:txBody>
          <a:bodyPr/>
          <a:lstStyle/>
          <a:p>
            <a:pPr algn="ctr" eaLnBrk="1" hangingPunct="1">
              <a:defRPr/>
            </a:pP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שינויים בסכום הכסף עם התקדמות המשחק</a:t>
            </a:r>
            <a:endParaRPr lang="he-IL" sz="3600" b="1" strike="sngStrike" dirty="0" smtClean="0">
              <a:solidFill>
                <a:srgbClr val="C996FA"/>
              </a:solidFill>
              <a:effectLst>
                <a:outerShdw blurRad="38100" dist="25400" dir="5400000" algn="tl" rotWithShape="0">
                  <a:srgbClr val="000000">
                    <a:alpha val="43000"/>
                  </a:srgbClr>
                </a:outerShdw>
              </a:effectLst>
            </a:endParaRP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17</a:t>
            </a:fld>
            <a:endParaRPr lang="he-IL" sz="2800" dirty="0">
              <a:solidFill>
                <a:schemeClr val="tx1"/>
              </a:solidFill>
              <a:cs typeface="+mn-cs"/>
            </a:endParaRP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sp>
        <p:nvSpPr>
          <p:cNvPr id="2" name="מציין מיקום של תאריך 1"/>
          <p:cNvSpPr>
            <a:spLocks noGrp="1"/>
          </p:cNvSpPr>
          <p:nvPr>
            <p:ph type="dt" sz="half" idx="10"/>
          </p:nvPr>
        </p:nvSpPr>
        <p:spPr/>
        <p:txBody>
          <a:bodyPr/>
          <a:lstStyle/>
          <a:p>
            <a:pPr>
              <a:defRPr/>
            </a:pPr>
            <a:r>
              <a:rPr lang="en-US" smtClean="0"/>
              <a:t>עודכן 8.1.2017</a:t>
            </a:r>
            <a:endParaRPr lang="he-IL" dirty="0"/>
          </a:p>
        </p:txBody>
      </p:sp>
    </p:spTree>
    <p:extLst>
      <p:ext uri="{BB962C8B-B14F-4D97-AF65-F5344CB8AC3E}">
        <p14:creationId xmlns:p14="http://schemas.microsoft.com/office/powerpoint/2010/main" val="206214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8">
                                            <p:txEl>
                                              <p:pRg st="0" end="0"/>
                                            </p:txEl>
                                          </p:spTgt>
                                        </p:tgtEl>
                                        <p:attrNameLst>
                                          <p:attrName>style.opacity</p:attrName>
                                        </p:attrNameLst>
                                      </p:cBhvr>
                                      <p:to>
                                        <p:strVal val="0.5"/>
                                      </p:to>
                                    </p:set>
                                    <p:animEffect filter="image" prLst="opacity: 0.5">
                                      <p:cBhvr rctx="IE">
                                        <p:cTn id="13" dur="indefinite"/>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8">
                                            <p:txEl>
                                              <p:pRg st="1" end="1"/>
                                            </p:txEl>
                                          </p:spTgt>
                                        </p:tgtEl>
                                        <p:attrNameLst>
                                          <p:attrName>style.opacity</p:attrName>
                                        </p:attrNameLst>
                                      </p:cBhvr>
                                      <p:to>
                                        <p:strVal val="0.5"/>
                                      </p:to>
                                    </p:set>
                                    <p:animEffect filter="image" prLst="opacity: 0.5">
                                      <p:cBhvr rctx="IE">
                                        <p:cTn id="20" dur="indefinite"/>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8">
                                            <p:txEl>
                                              <p:pRg st="2" end="2"/>
                                            </p:txEl>
                                          </p:spTgt>
                                        </p:tgtEl>
                                        <p:attrNameLst>
                                          <p:attrName>style.opacity</p:attrName>
                                        </p:attrNameLst>
                                      </p:cBhvr>
                                      <p:to>
                                        <p:strVal val="0.5"/>
                                      </p:to>
                                    </p:set>
                                    <p:animEffect filter="image" prLst="opacity: 0.5">
                                      <p:cBhvr rctx="IE">
                                        <p:cTn id="27" dur="indefinite"/>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Content Placeholder 7"/>
              <p:cNvSpPr>
                <a:spLocks noGrp="1"/>
              </p:cNvSpPr>
              <p:nvPr>
                <p:ph idx="1"/>
              </p:nvPr>
            </p:nvSpPr>
            <p:spPr>
              <a:xfrm>
                <a:off x="323528" y="1013048"/>
                <a:ext cx="8424936" cy="5512296"/>
              </a:xfrm>
            </p:spPr>
            <p:txBody>
              <a:bodyPr/>
              <a:lstStyle/>
              <a:p>
                <a:pPr>
                  <a:spcBef>
                    <a:spcPts val="0"/>
                  </a:spcBef>
                  <a:buSzPct val="100000"/>
                </a:pPr>
                <a:r>
                  <a:rPr lang="he-IL" sz="2800" spc="-60" dirty="0" smtClean="0">
                    <a:latin typeface="Times New Roman"/>
                  </a:rPr>
                  <a:t>כאמור, אחרי כל הטלה של המטבע קורה אחד מ</a:t>
                </a:r>
                <a:r>
                  <a:rPr lang="he-IL" sz="2800" spc="-60" dirty="0" smtClean="0">
                    <a:solidFill>
                      <a:srgbClr val="FFC000"/>
                    </a:solidFill>
                    <a:latin typeface="Times New Roman"/>
                  </a:rPr>
                  <a:t>שני</a:t>
                </a:r>
                <a:r>
                  <a:rPr lang="he-IL" sz="2800" spc="-60" dirty="0" smtClean="0">
                    <a:latin typeface="Times New Roman"/>
                  </a:rPr>
                  <a:t> מאורעות</a:t>
                </a:r>
                <a:endParaRPr lang="he-IL" sz="2800" spc="-60" dirty="0">
                  <a:latin typeface="Times New Roman"/>
                </a:endParaRPr>
              </a:p>
              <a:p>
                <a:pPr marL="352425" indent="0">
                  <a:spcBef>
                    <a:spcPts val="0"/>
                  </a:spcBef>
                  <a:buSzPct val="100000"/>
                  <a:buNone/>
                </a:pPr>
                <a:r>
                  <a:rPr lang="he-IL" sz="2800" dirty="0" smtClean="0">
                    <a:solidFill>
                      <a:srgbClr val="00FF99"/>
                    </a:solidFill>
                  </a:rPr>
                  <a:t>1.</a:t>
                </a:r>
                <a:r>
                  <a:rPr lang="he-IL" sz="2800" dirty="0" smtClean="0">
                    <a:solidFill>
                      <a:schemeClr val="accent1"/>
                    </a:solidFill>
                  </a:rPr>
                  <a:t> </a:t>
                </a:r>
                <a:r>
                  <a:rPr lang="he-IL" sz="2800" dirty="0" smtClean="0">
                    <a:solidFill>
                      <a:srgbClr val="00FF99"/>
                    </a:solidFill>
                    <a:latin typeface="Times New Roman"/>
                  </a:rPr>
                  <a:t>השחקן מקבל</a:t>
                </a:r>
                <a:r>
                  <a:rPr lang="he-IL" sz="2800" dirty="0" smtClean="0">
                    <a:solidFill>
                      <a:schemeClr val="accent1"/>
                    </a:solidFill>
                    <a:latin typeface="Times New Roman"/>
                  </a:rPr>
                  <a:t> </a:t>
                </a:r>
                <a:r>
                  <a:rPr lang="he-IL" sz="2800" dirty="0" smtClean="0"/>
                  <a:t>שקל;  </a:t>
                </a:r>
                <a:r>
                  <a:rPr lang="he-IL" sz="2800" dirty="0" smtClean="0">
                    <a:solidFill>
                      <a:schemeClr val="accent1"/>
                    </a:solidFill>
                  </a:rPr>
                  <a:t>2. </a:t>
                </a:r>
                <a:r>
                  <a:rPr lang="he-IL" sz="2800" dirty="0" smtClean="0">
                    <a:solidFill>
                      <a:schemeClr val="accent1"/>
                    </a:solidFill>
                    <a:latin typeface="Times New Roman"/>
                  </a:rPr>
                  <a:t>השחקן מחזיר</a:t>
                </a:r>
                <a:r>
                  <a:rPr lang="he-IL" sz="2800" dirty="0" smtClean="0">
                    <a:solidFill>
                      <a:srgbClr val="00FF99"/>
                    </a:solidFill>
                    <a:latin typeface="Times New Roman"/>
                  </a:rPr>
                  <a:t> </a:t>
                </a:r>
                <a:r>
                  <a:rPr lang="he-IL" sz="2800" dirty="0" smtClean="0"/>
                  <a:t>שקל.</a:t>
                </a:r>
              </a:p>
              <a:p>
                <a:pPr marL="352425" indent="0">
                  <a:spcBef>
                    <a:spcPts val="0"/>
                  </a:spcBef>
                  <a:buSzPct val="100000"/>
                  <a:buNone/>
                </a:pPr>
                <a:r>
                  <a:rPr lang="he-IL" sz="2800" dirty="0" smtClean="0"/>
                  <a:t>ההסתברות של כל אחד מהשניים היא </a:t>
                </a:r>
                <a:r>
                  <a:rPr lang="en-US" sz="2800" dirty="0" smtClean="0">
                    <a:solidFill>
                      <a:srgbClr val="FFC000"/>
                    </a:solidFill>
                  </a:rPr>
                  <a:t>½</a:t>
                </a:r>
                <a:r>
                  <a:rPr lang="he-IL" sz="2800" dirty="0" smtClean="0"/>
                  <a:t> (סיכוי 50%).</a:t>
                </a:r>
              </a:p>
              <a:p>
                <a:pPr>
                  <a:spcBef>
                    <a:spcPts val="0"/>
                  </a:spcBef>
                  <a:buSzPct val="100000"/>
                </a:pPr>
                <a:r>
                  <a:rPr lang="he-IL" sz="2800" dirty="0" smtClean="0">
                    <a:latin typeface="Times New Roman"/>
                  </a:rPr>
                  <a:t>נסמן </a:t>
                </a:r>
                <a:r>
                  <a:rPr lang="he-IL" sz="2800" dirty="0">
                    <a:latin typeface="Times New Roman"/>
                  </a:rPr>
                  <a:t>ב-</a:t>
                </a:r>
                <a:r>
                  <a:rPr lang="en-US" sz="2800" i="1" dirty="0" smtClean="0">
                    <a:solidFill>
                      <a:srgbClr val="FFC000"/>
                    </a:solidFill>
                    <a:latin typeface="Times New Roman"/>
                  </a:rPr>
                  <a:t>P</a:t>
                </a:r>
                <a:r>
                  <a:rPr lang="en-US" sz="2800" i="1" baseline="-25000" dirty="0" smtClean="0">
                    <a:solidFill>
                      <a:srgbClr val="FFC000"/>
                    </a:solidFill>
                    <a:latin typeface="Times New Roman"/>
                  </a:rPr>
                  <a:t>i</a:t>
                </a:r>
                <a:r>
                  <a:rPr lang="he-IL" sz="2800" i="1" baseline="-25000" dirty="0" smtClean="0">
                    <a:solidFill>
                      <a:srgbClr val="FFC000"/>
                    </a:solidFill>
                    <a:latin typeface="Times New Roman"/>
                  </a:rPr>
                  <a:t> </a:t>
                </a:r>
                <a:r>
                  <a:rPr lang="he-IL" sz="2800" dirty="0" smtClean="0">
                    <a:latin typeface="Times New Roman"/>
                  </a:rPr>
                  <a:t>את ההסתברות שהשחקן יגיע לניצחון, אם יש ברשותו סכום של </a:t>
                </a:r>
                <a:r>
                  <a:rPr lang="en-US" sz="2800" i="1" dirty="0" err="1">
                    <a:solidFill>
                      <a:srgbClr val="FFC000"/>
                    </a:solidFill>
                    <a:latin typeface="Times New Roman"/>
                  </a:rPr>
                  <a:t>i</a:t>
                </a:r>
                <a:r>
                  <a:rPr lang="he-IL" sz="2800" i="1" dirty="0">
                    <a:solidFill>
                      <a:srgbClr val="FFC000"/>
                    </a:solidFill>
                    <a:latin typeface="Times New Roman"/>
                  </a:rPr>
                  <a:t> </a:t>
                </a:r>
                <a:r>
                  <a:rPr lang="he-IL" sz="2800" dirty="0" smtClean="0">
                    <a:solidFill>
                      <a:srgbClr val="FFC000"/>
                    </a:solidFill>
                    <a:latin typeface="Times New Roman"/>
                  </a:rPr>
                  <a:t>₪ </a:t>
                </a:r>
                <a:r>
                  <a:rPr lang="he-IL" sz="2800" dirty="0" smtClean="0">
                    <a:latin typeface="Times New Roman"/>
                  </a:rPr>
                  <a:t>בשלב </a:t>
                </a:r>
                <a:r>
                  <a:rPr lang="he-IL" sz="2800" dirty="0">
                    <a:latin typeface="Times New Roman"/>
                  </a:rPr>
                  <a:t>כלשהו של המשחק </a:t>
                </a:r>
                <a:r>
                  <a:rPr lang="he-IL" sz="2800" dirty="0" smtClean="0">
                    <a:solidFill>
                      <a:schemeClr val="tx2"/>
                    </a:solidFill>
                    <a:latin typeface="Times New Roman"/>
                  </a:rPr>
                  <a:t>.</a:t>
                </a:r>
              </a:p>
              <a:p>
                <a:pPr>
                  <a:spcBef>
                    <a:spcPts val="0"/>
                  </a:spcBef>
                  <a:buSzPct val="100000"/>
                </a:pPr>
                <a:r>
                  <a:rPr lang="he-IL" sz="2800" spc="-100" dirty="0" smtClean="0">
                    <a:solidFill>
                      <a:schemeClr val="tx2"/>
                    </a:solidFill>
                    <a:latin typeface="Times New Roman"/>
                  </a:rPr>
                  <a:t>מה אפשר להגיד על הערך של </a:t>
                </a:r>
                <a14:m>
                  <m:oMath xmlns:m="http://schemas.openxmlformats.org/officeDocument/2006/math">
                    <m:sSub>
                      <m:sSubPr>
                        <m:ctrlPr>
                          <a:rPr lang="en-US" sz="2800" i="1" spc="-100">
                            <a:solidFill>
                              <a:srgbClr val="FFC000"/>
                            </a:solidFill>
                            <a:latin typeface="Cambria Math"/>
                          </a:rPr>
                        </m:ctrlPr>
                      </m:sSubPr>
                      <m:e>
                        <m:r>
                          <a:rPr lang="en-US" sz="2800" i="1" spc="-100">
                            <a:solidFill>
                              <a:srgbClr val="FFC000"/>
                            </a:solidFill>
                            <a:latin typeface="Cambria Math" panose="02040503050406030204" pitchFamily="18" charset="0"/>
                          </a:rPr>
                          <m:t>𝑃</m:t>
                        </m:r>
                      </m:e>
                      <m:sub>
                        <m:r>
                          <a:rPr lang="en-US" sz="2800" i="1" spc="-100">
                            <a:solidFill>
                              <a:srgbClr val="FFC000"/>
                            </a:solidFill>
                            <a:latin typeface="Cambria Math" panose="02040503050406030204" pitchFamily="18" charset="0"/>
                          </a:rPr>
                          <m:t>100</m:t>
                        </m:r>
                      </m:sub>
                    </m:sSub>
                  </m:oMath>
                </a14:m>
                <a:r>
                  <a:rPr lang="he-IL" sz="2800" spc="-100" dirty="0" smtClean="0">
                    <a:solidFill>
                      <a:schemeClr val="tx2"/>
                    </a:solidFill>
                    <a:latin typeface="Times New Roman"/>
                  </a:rPr>
                  <a:t>?</a:t>
                </a:r>
              </a:p>
              <a:p>
                <a:pPr marL="725488" indent="-363538">
                  <a:spcBef>
                    <a:spcPts val="0"/>
                  </a:spcBef>
                  <a:buSzPct val="100000"/>
                  <a:buFont typeface="Times New Roman" panose="02020603050405020304" pitchFamily="18" charset="0"/>
                  <a:buChar char="–"/>
                </a:pPr>
                <a:r>
                  <a:rPr lang="he-IL" sz="2800" spc="-100" dirty="0" smtClean="0">
                    <a:solidFill>
                      <a:schemeClr val="tx2"/>
                    </a:solidFill>
                    <a:latin typeface="Times New Roman"/>
                  </a:rPr>
                  <a:t> </a:t>
                </a:r>
                <a14:m>
                  <m:oMath xmlns:m="http://schemas.openxmlformats.org/officeDocument/2006/math">
                    <m:sSub>
                      <m:sSubPr>
                        <m:ctrlPr>
                          <a:rPr lang="en-US" sz="2800" i="1" spc="-100">
                            <a:solidFill>
                              <a:srgbClr val="FFC000"/>
                            </a:solidFill>
                            <a:latin typeface="Cambria Math"/>
                          </a:rPr>
                        </m:ctrlPr>
                      </m:sSubPr>
                      <m:e>
                        <m:r>
                          <a:rPr lang="en-US" sz="2800" i="1" spc="-100">
                            <a:solidFill>
                              <a:srgbClr val="FFC000"/>
                            </a:solidFill>
                            <a:latin typeface="Cambria Math" panose="02040503050406030204" pitchFamily="18" charset="0"/>
                          </a:rPr>
                          <m:t>𝑃</m:t>
                        </m:r>
                      </m:e>
                      <m:sub>
                        <m:r>
                          <a:rPr lang="en-US" sz="2800" i="1" spc="-100">
                            <a:solidFill>
                              <a:srgbClr val="FFC000"/>
                            </a:solidFill>
                            <a:latin typeface="Cambria Math" panose="02040503050406030204" pitchFamily="18" charset="0"/>
                          </a:rPr>
                          <m:t>100</m:t>
                        </m:r>
                      </m:sub>
                    </m:sSub>
                    <m:r>
                      <a:rPr lang="en-US" sz="2800" i="1" spc="-100">
                        <a:solidFill>
                          <a:schemeClr val="tx2"/>
                        </a:solidFill>
                        <a:latin typeface="Cambria Math" panose="02040503050406030204" pitchFamily="18" charset="0"/>
                      </a:rPr>
                      <m:t>=</m:t>
                    </m:r>
                    <m:r>
                      <a:rPr lang="en-US" sz="2800" i="1" spc="-100">
                        <a:solidFill>
                          <a:schemeClr val="tx2"/>
                        </a:solidFill>
                        <a:latin typeface="Cambria Math" panose="02040503050406030204" pitchFamily="18" charset="0"/>
                      </a:rPr>
                      <m:t>1</m:t>
                    </m:r>
                  </m:oMath>
                </a14:m>
                <a:r>
                  <a:rPr lang="he-IL" sz="2800" spc="-100" dirty="0">
                    <a:solidFill>
                      <a:schemeClr val="tx2"/>
                    </a:solidFill>
                    <a:latin typeface="Times New Roman"/>
                  </a:rPr>
                  <a:t> </a:t>
                </a:r>
                <a:r>
                  <a:rPr lang="he-IL" sz="2800" dirty="0">
                    <a:solidFill>
                      <a:schemeClr val="tx2"/>
                    </a:solidFill>
                    <a:latin typeface="Times New Roman"/>
                  </a:rPr>
                  <a:t>כי אם </a:t>
                </a:r>
                <a:r>
                  <a:rPr lang="he-IL" sz="2800" dirty="0" smtClean="0">
                    <a:solidFill>
                      <a:schemeClr val="tx2"/>
                    </a:solidFill>
                    <a:latin typeface="Times New Roman"/>
                  </a:rPr>
                  <a:t>יש ברשותו </a:t>
                </a:r>
                <a:r>
                  <a:rPr lang="he-IL" sz="2800" dirty="0" smtClean="0">
                    <a:solidFill>
                      <a:srgbClr val="00FF99"/>
                    </a:solidFill>
                    <a:latin typeface="Times New Roman"/>
                  </a:rPr>
                  <a:t>100</a:t>
                </a:r>
                <a:r>
                  <a:rPr lang="he-IL" sz="2800" dirty="0" smtClean="0">
                    <a:solidFill>
                      <a:schemeClr val="tx2"/>
                    </a:solidFill>
                    <a:latin typeface="Times New Roman"/>
                  </a:rPr>
                  <a:t> </a:t>
                </a:r>
                <a:r>
                  <a:rPr lang="he-IL" sz="2800" dirty="0" smtClean="0">
                    <a:solidFill>
                      <a:srgbClr val="00FF99"/>
                    </a:solidFill>
                    <a:latin typeface="Times New Roman"/>
                  </a:rPr>
                  <a:t>₪</a:t>
                </a:r>
                <a:r>
                  <a:rPr lang="he-IL" sz="2800" dirty="0" smtClean="0">
                    <a:solidFill>
                      <a:schemeClr val="tx2"/>
                    </a:solidFill>
                    <a:latin typeface="Times New Roman"/>
                  </a:rPr>
                  <a:t>, </a:t>
                </a:r>
                <a:r>
                  <a:rPr lang="he-IL" sz="2800" dirty="0">
                    <a:solidFill>
                      <a:schemeClr val="tx2"/>
                    </a:solidFill>
                    <a:latin typeface="Times New Roman"/>
                  </a:rPr>
                  <a:t>זה כבר </a:t>
                </a:r>
                <a:r>
                  <a:rPr lang="he-IL" sz="2800" dirty="0" smtClean="0">
                    <a:solidFill>
                      <a:srgbClr val="00FF99"/>
                    </a:solidFill>
                    <a:latin typeface="Times New Roman"/>
                  </a:rPr>
                  <a:t>ניצחון</a:t>
                </a:r>
                <a:r>
                  <a:rPr lang="he-IL" sz="2800" dirty="0" smtClean="0">
                    <a:solidFill>
                      <a:schemeClr val="tx2"/>
                    </a:solidFill>
                    <a:latin typeface="Times New Roman"/>
                  </a:rPr>
                  <a:t>.</a:t>
                </a:r>
              </a:p>
              <a:p>
                <a:pPr>
                  <a:spcBef>
                    <a:spcPts val="0"/>
                  </a:spcBef>
                  <a:buSzPct val="100000"/>
                </a:pPr>
                <a:r>
                  <a:rPr lang="he-IL" sz="2800" spc="-100" dirty="0" smtClean="0">
                    <a:solidFill>
                      <a:schemeClr val="tx2"/>
                    </a:solidFill>
                    <a:latin typeface="Times New Roman"/>
                  </a:rPr>
                  <a:t>ומהו </a:t>
                </a:r>
                <a:r>
                  <a:rPr lang="he-IL" sz="2800" spc="-100" dirty="0">
                    <a:solidFill>
                      <a:schemeClr val="tx2"/>
                    </a:solidFill>
                    <a:latin typeface="Times New Roman"/>
                  </a:rPr>
                  <a:t>הערך של </a:t>
                </a:r>
                <a14:m>
                  <m:oMath xmlns:m="http://schemas.openxmlformats.org/officeDocument/2006/math">
                    <m:sSub>
                      <m:sSubPr>
                        <m:ctrlPr>
                          <a:rPr lang="en-US" sz="2800" i="1" spc="-100">
                            <a:solidFill>
                              <a:srgbClr val="FFC000"/>
                            </a:solidFill>
                            <a:latin typeface="Cambria Math"/>
                          </a:rPr>
                        </m:ctrlPr>
                      </m:sSubPr>
                      <m:e>
                        <m:r>
                          <a:rPr lang="en-US" sz="2800" i="1" spc="-100">
                            <a:solidFill>
                              <a:srgbClr val="FFC000"/>
                            </a:solidFill>
                            <a:latin typeface="Cambria Math" panose="02040503050406030204" pitchFamily="18" charset="0"/>
                          </a:rPr>
                          <m:t>𝑃</m:t>
                        </m:r>
                      </m:e>
                      <m:sub>
                        <m:r>
                          <a:rPr lang="en-US" sz="2800" i="1" spc="-100">
                            <a:solidFill>
                              <a:srgbClr val="FFC000"/>
                            </a:solidFill>
                            <a:latin typeface="Cambria Math" panose="02040503050406030204" pitchFamily="18" charset="0"/>
                          </a:rPr>
                          <m:t>0</m:t>
                        </m:r>
                      </m:sub>
                    </m:sSub>
                  </m:oMath>
                </a14:m>
                <a:r>
                  <a:rPr lang="he-IL" sz="2800" spc="-100" dirty="0" smtClean="0">
                    <a:solidFill>
                      <a:schemeClr val="tx2"/>
                    </a:solidFill>
                    <a:latin typeface="Times New Roman"/>
                  </a:rPr>
                  <a:t>?</a:t>
                </a:r>
              </a:p>
              <a:p>
                <a:pPr marL="725488" indent="-363538" defTabSz="725488">
                  <a:spcBef>
                    <a:spcPts val="0"/>
                  </a:spcBef>
                  <a:buSzPct val="100000"/>
                  <a:buFont typeface="Times New Roman" panose="02020603050405020304" pitchFamily="18" charset="0"/>
                  <a:buChar char="–"/>
                </a:pPr>
                <a:r>
                  <a:rPr lang="he-IL" sz="2800" spc="-100" dirty="0">
                    <a:solidFill>
                      <a:schemeClr val="tx2"/>
                    </a:solidFill>
                    <a:latin typeface="Times New Roman"/>
                  </a:rPr>
                  <a:t> </a:t>
                </a:r>
                <a14:m>
                  <m:oMath xmlns:m="http://schemas.openxmlformats.org/officeDocument/2006/math">
                    <m:sSub>
                      <m:sSubPr>
                        <m:ctrlPr>
                          <a:rPr lang="en-US" sz="2800" b="0" i="1" smtClean="0">
                            <a:solidFill>
                              <a:srgbClr val="FFC000"/>
                            </a:solidFill>
                            <a:latin typeface="Cambria Math"/>
                          </a:rPr>
                        </m:ctrlPr>
                      </m:sSubPr>
                      <m:e>
                        <m:r>
                          <a:rPr lang="en-US" sz="2800" b="0" i="1" smtClean="0">
                            <a:solidFill>
                              <a:srgbClr val="FFC000"/>
                            </a:solidFill>
                            <a:latin typeface="Cambria Math" panose="02040503050406030204" pitchFamily="18" charset="0"/>
                          </a:rPr>
                          <m:t>𝑃</m:t>
                        </m:r>
                      </m:e>
                      <m:sub>
                        <m:r>
                          <a:rPr lang="en-US" sz="2800" b="0" i="1" smtClean="0">
                            <a:solidFill>
                              <a:srgbClr val="FFC000"/>
                            </a:solidFill>
                            <a:latin typeface="Cambria Math" panose="02040503050406030204" pitchFamily="18" charset="0"/>
                          </a:rPr>
                          <m:t>0</m:t>
                        </m:r>
                      </m:sub>
                    </m:sSub>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0</m:t>
                    </m:r>
                  </m:oMath>
                </a14:m>
                <a:r>
                  <a:rPr lang="he-IL" sz="2800" dirty="0" smtClean="0">
                    <a:solidFill>
                      <a:schemeClr val="tx2"/>
                    </a:solidFill>
                    <a:latin typeface="Times New Roman"/>
                  </a:rPr>
                  <a:t> כי </a:t>
                </a:r>
                <a:r>
                  <a:rPr lang="he-IL" sz="2800" dirty="0">
                    <a:solidFill>
                      <a:schemeClr val="tx2"/>
                    </a:solidFill>
                    <a:latin typeface="Times New Roman"/>
                  </a:rPr>
                  <a:t>אם </a:t>
                </a:r>
                <a:r>
                  <a:rPr lang="he-IL" sz="2800" dirty="0" smtClean="0">
                    <a:solidFill>
                      <a:schemeClr val="tx2"/>
                    </a:solidFill>
                    <a:latin typeface="Times New Roman"/>
                  </a:rPr>
                  <a:t>מגיע רגע שבו ברשות השחקן </a:t>
                </a:r>
                <a:r>
                  <a:rPr lang="he-IL" sz="2800" dirty="0">
                    <a:solidFill>
                      <a:srgbClr val="0099FF"/>
                    </a:solidFill>
                    <a:latin typeface="Times New Roman" panose="02020603050405020304" pitchFamily="18" charset="0"/>
                    <a:cs typeface="Times New Roman" panose="02020603050405020304" pitchFamily="18" charset="0"/>
                  </a:rPr>
                  <a:t>0</a:t>
                </a:r>
                <a:r>
                  <a:rPr lang="he-IL" sz="2800" dirty="0" smtClean="0">
                    <a:solidFill>
                      <a:srgbClr val="0099FF"/>
                    </a:solidFill>
                    <a:latin typeface="Times New Roman"/>
                  </a:rPr>
                  <a:t> ₪</a:t>
                </a:r>
                <a:r>
                  <a:rPr lang="he-IL" sz="2800" dirty="0" smtClean="0">
                    <a:solidFill>
                      <a:schemeClr val="tx2"/>
                    </a:solidFill>
                    <a:latin typeface="Times New Roman"/>
                  </a:rPr>
                  <a:t>, זה מצב </a:t>
                </a:r>
                <a:r>
                  <a:rPr lang="he-IL" sz="2800" dirty="0" smtClean="0">
                    <a:solidFill>
                      <a:srgbClr val="0099FF"/>
                    </a:solidFill>
                    <a:latin typeface="Times New Roman"/>
                  </a:rPr>
                  <a:t>הפסד</a:t>
                </a:r>
                <a:r>
                  <a:rPr lang="he-IL" sz="2800" dirty="0" smtClean="0">
                    <a:solidFill>
                      <a:schemeClr val="tx2"/>
                    </a:solidFill>
                    <a:latin typeface="Times New Roman"/>
                  </a:rPr>
                  <a:t>. לכן ההסתברות לניצחון במצב כזה, היא </a:t>
                </a:r>
                <a:r>
                  <a:rPr lang="he-IL" sz="2800" dirty="0" smtClean="0">
                    <a:solidFill>
                      <a:schemeClr val="tx2"/>
                    </a:solidFill>
                    <a:latin typeface="Times New Roman" panose="02020603050405020304" pitchFamily="18" charset="0"/>
                    <a:cs typeface="Times New Roman" panose="02020603050405020304" pitchFamily="18" charset="0"/>
                  </a:rPr>
                  <a:t>0</a:t>
                </a:r>
                <a:r>
                  <a:rPr lang="he-IL" sz="2800" dirty="0" smtClean="0">
                    <a:solidFill>
                      <a:schemeClr val="tx2"/>
                    </a:solidFill>
                    <a:latin typeface="Times New Roman"/>
                  </a:rPr>
                  <a:t>.</a:t>
                </a:r>
              </a:p>
              <a:p>
                <a:pPr>
                  <a:spcBef>
                    <a:spcPts val="0"/>
                  </a:spcBef>
                  <a:buSzPct val="100000"/>
                </a:pPr>
                <a:r>
                  <a:rPr lang="he-IL" sz="2800" spc="-110" dirty="0" smtClean="0">
                    <a:solidFill>
                      <a:schemeClr val="tx2"/>
                    </a:solidFill>
                    <a:latin typeface="Times New Roman"/>
                  </a:rPr>
                  <a:t>כ</a:t>
                </a:r>
                <a:r>
                  <a:rPr lang="he-IL" sz="2800" spc="-80" dirty="0" smtClean="0">
                    <a:solidFill>
                      <a:schemeClr val="tx2"/>
                    </a:solidFill>
                    <a:latin typeface="Times New Roman"/>
                  </a:rPr>
                  <a:t>עת </a:t>
                </a:r>
                <a:r>
                  <a:rPr lang="he-IL" sz="2800" spc="-80" dirty="0" smtClean="0"/>
                  <a:t>ננסה להעריך את ההסתברות </a:t>
                </a:r>
                <a:r>
                  <a:rPr lang="en-US" sz="2800" i="1" spc="-80" dirty="0" smtClean="0">
                    <a:solidFill>
                      <a:srgbClr val="FFC000"/>
                    </a:solidFill>
                    <a:latin typeface="Times New Roman"/>
                  </a:rPr>
                  <a:t>P</a:t>
                </a:r>
                <a:r>
                  <a:rPr lang="en-US" sz="2800" i="1" spc="-80" baseline="-25000" dirty="0" smtClean="0">
                    <a:solidFill>
                      <a:srgbClr val="FFC000"/>
                    </a:solidFill>
                    <a:latin typeface="Times New Roman" panose="02020603050405020304" pitchFamily="18" charset="0"/>
                    <a:cs typeface="Times New Roman" panose="02020603050405020304" pitchFamily="18" charset="0"/>
                  </a:rPr>
                  <a:t>i</a:t>
                </a:r>
                <a:r>
                  <a:rPr lang="en-US" sz="2800" i="1" spc="-80" dirty="0" smtClean="0"/>
                  <a:t> </a:t>
                </a:r>
                <a:r>
                  <a:rPr lang="he-IL" sz="2800" i="1" spc="-80" dirty="0" smtClean="0"/>
                  <a:t> </a:t>
                </a:r>
                <a:r>
                  <a:rPr lang="he-IL" sz="2800" spc="-80" dirty="0" smtClean="0"/>
                  <a:t>עבור מצב שבו יש לשחקן סכום של</a:t>
                </a:r>
                <a:r>
                  <a:rPr lang="he-IL" sz="2800" spc="-80" dirty="0" smtClean="0">
                    <a:solidFill>
                      <a:srgbClr val="FFC000"/>
                    </a:solidFill>
                    <a:latin typeface="Times New Roman" panose="02020603050405020304" pitchFamily="18" charset="0"/>
                    <a:cs typeface="Times New Roman" panose="02020603050405020304" pitchFamily="18" charset="0"/>
                  </a:rPr>
                  <a:t> </a:t>
                </a:r>
                <a:r>
                  <a:rPr lang="en-US" sz="2800" i="1" spc="-80" dirty="0" err="1" smtClean="0">
                    <a:solidFill>
                      <a:srgbClr val="FFC000"/>
                    </a:solidFill>
                    <a:latin typeface="Times New Roman" panose="02020603050405020304" pitchFamily="18" charset="0"/>
                    <a:cs typeface="Times New Roman" panose="02020603050405020304" pitchFamily="18" charset="0"/>
                  </a:rPr>
                  <a:t>i</a:t>
                </a:r>
                <a:r>
                  <a:rPr lang="he-IL" sz="2800" i="1" spc="-80" dirty="0" smtClean="0"/>
                  <a:t> </a:t>
                </a:r>
                <a:r>
                  <a:rPr lang="he-IL" sz="2800" spc="-80" dirty="0" smtClean="0">
                    <a:solidFill>
                      <a:srgbClr val="FFC000"/>
                    </a:solidFill>
                  </a:rPr>
                  <a:t>₪ </a:t>
                </a:r>
                <a:r>
                  <a:rPr lang="he-IL" sz="2800" i="1" spc="-80" dirty="0" smtClean="0"/>
                  <a:t> </a:t>
                </a:r>
                <a:r>
                  <a:rPr lang="he-IL" sz="2800" spc="-80" dirty="0" smtClean="0"/>
                  <a:t>בין </a:t>
                </a:r>
                <a:r>
                  <a:rPr lang="he-IL" sz="2800" spc="-80" dirty="0" smtClean="0">
                    <a:solidFill>
                      <a:srgbClr val="0099FF"/>
                    </a:solidFill>
                  </a:rPr>
                  <a:t>0 ₪</a:t>
                </a:r>
                <a:r>
                  <a:rPr lang="he-IL" sz="2800" spc="-80" dirty="0" smtClean="0">
                    <a:solidFill>
                      <a:schemeClr val="accent5">
                        <a:lumMod val="90000"/>
                      </a:schemeClr>
                    </a:solidFill>
                  </a:rPr>
                  <a:t> </a:t>
                </a:r>
                <a:r>
                  <a:rPr lang="he-IL" sz="2800" spc="-80" dirty="0" smtClean="0"/>
                  <a:t>ל-</a:t>
                </a:r>
                <a:r>
                  <a:rPr lang="he-IL" sz="2800" spc="-80" dirty="0" smtClean="0">
                    <a:solidFill>
                      <a:srgbClr val="00FF99"/>
                    </a:solidFill>
                  </a:rPr>
                  <a:t>100 ₪</a:t>
                </a:r>
                <a:r>
                  <a:rPr lang="he-IL" sz="2800" spc="-80" dirty="0" smtClean="0"/>
                  <a:t>. </a:t>
                </a:r>
                <a:r>
                  <a:rPr lang="he-IL" sz="2800" spc="-80" dirty="0" smtClean="0"/>
                  <a:t>לדוגמה </a:t>
                </a:r>
                <a:r>
                  <a:rPr lang="he-IL" sz="2800" spc="-80" dirty="0" smtClean="0"/>
                  <a:t>– </a:t>
                </a:r>
                <a:r>
                  <a:rPr lang="he-IL" sz="2800" spc="-80" dirty="0" smtClean="0">
                    <a:solidFill>
                      <a:srgbClr val="FFC000"/>
                    </a:solidFill>
                  </a:rPr>
                  <a:t>73 ש"ח</a:t>
                </a:r>
                <a:endParaRPr lang="he-IL" sz="2800" spc="-80" dirty="0" smtClean="0">
                  <a:solidFill>
                    <a:srgbClr val="FFC000"/>
                  </a:solidFill>
                  <a:latin typeface="Times New Roman"/>
                </a:endParaRPr>
              </a:p>
              <a:p>
                <a:pPr>
                  <a:spcBef>
                    <a:spcPts val="0"/>
                  </a:spcBef>
                  <a:buSzPct val="100000"/>
                </a:pPr>
                <a:endParaRPr lang="he-IL" sz="2800" spc="-100" dirty="0" smtClean="0">
                  <a:solidFill>
                    <a:schemeClr val="tx2"/>
                  </a:solidFill>
                  <a:latin typeface="Times New Roman"/>
                </a:endParaRPr>
              </a:p>
              <a:p>
                <a:pPr>
                  <a:spcBef>
                    <a:spcPts val="0"/>
                  </a:spcBef>
                  <a:buSzPct val="100000"/>
                </a:pPr>
                <a:endParaRPr lang="he-IL" sz="2800" spc="-100" dirty="0">
                  <a:solidFill>
                    <a:schemeClr val="tx2"/>
                  </a:solidFill>
                  <a:latin typeface="Times New Roman"/>
                </a:endParaRPr>
              </a:p>
            </p:txBody>
          </p:sp>
        </mc:Choice>
        <mc:Fallback>
          <p:sp>
            <p:nvSpPr>
              <p:cNvPr id="8" name="Content Placeholder 7"/>
              <p:cNvSpPr>
                <a:spLocks noGrp="1" noRot="1" noChangeAspect="1" noMove="1" noResize="1" noEditPoints="1" noAdjustHandles="1" noChangeArrowheads="1" noChangeShapeType="1" noTextEdit="1"/>
              </p:cNvSpPr>
              <p:nvPr>
                <p:ph idx="1"/>
              </p:nvPr>
            </p:nvSpPr>
            <p:spPr>
              <a:xfrm>
                <a:off x="323528" y="1013048"/>
                <a:ext cx="8424936" cy="5512296"/>
              </a:xfrm>
              <a:blipFill rotWithShape="1">
                <a:blip r:embed="rId3"/>
                <a:stretch>
                  <a:fillRect l="-651" t="-1106" r="-1447"/>
                </a:stretch>
              </a:blipFill>
            </p:spPr>
            <p:txBody>
              <a:bodyPr/>
              <a:lstStyle/>
              <a:p>
                <a:r>
                  <a:rPr lang="en-US">
                    <a:noFill/>
                  </a:rPr>
                  <a:t> </a:t>
                </a:r>
              </a:p>
            </p:txBody>
          </p:sp>
        </mc:Fallback>
      </mc:AlternateContent>
      <p:sp>
        <p:nvSpPr>
          <p:cNvPr id="4098" name="Title 1"/>
          <p:cNvSpPr>
            <a:spLocks noGrp="1"/>
          </p:cNvSpPr>
          <p:nvPr>
            <p:ph type="title"/>
          </p:nvPr>
        </p:nvSpPr>
        <p:spPr>
          <a:xfrm>
            <a:off x="457200" y="358775"/>
            <a:ext cx="8229600" cy="766763"/>
          </a:xfrm>
        </p:spPr>
        <p:txBody>
          <a:bodyPr/>
          <a:lstStyle/>
          <a:p>
            <a:pPr algn="ctr" eaLnBrk="1" hangingPunct="1">
              <a:defRPr/>
            </a:pP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מה הסיכוי שהשחקן יכפיל את כספו? </a:t>
            </a:r>
            <a:endParaRPr lang="he-IL" sz="3600" b="1" strike="sngStrike" dirty="0" smtClean="0">
              <a:solidFill>
                <a:srgbClr val="C996FA"/>
              </a:solidFill>
              <a:effectLst>
                <a:outerShdw blurRad="38100" dist="25400" dir="5400000" algn="tl" rotWithShape="0">
                  <a:srgbClr val="000000">
                    <a:alpha val="43000"/>
                  </a:srgbClr>
                </a:outerShdw>
              </a:effectLst>
            </a:endParaRP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18</a:t>
            </a:fld>
            <a:endParaRPr lang="he-IL" sz="2800" dirty="0">
              <a:solidFill>
                <a:schemeClr val="tx1"/>
              </a:solidFill>
              <a:cs typeface="+mn-cs"/>
            </a:endParaRP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sp>
        <p:nvSpPr>
          <p:cNvPr id="2" name="מציין מיקום של תאריך 1"/>
          <p:cNvSpPr>
            <a:spLocks noGrp="1"/>
          </p:cNvSpPr>
          <p:nvPr>
            <p:ph type="dt" sz="half" idx="10"/>
          </p:nvPr>
        </p:nvSpPr>
        <p:spPr/>
        <p:txBody>
          <a:bodyPr/>
          <a:lstStyle/>
          <a:p>
            <a:pPr>
              <a:defRPr/>
            </a:pPr>
            <a:r>
              <a:rPr lang="en-US" smtClean="0"/>
              <a:t>עודכן 8.1.2017</a:t>
            </a:r>
            <a:endParaRPr lang="he-IL" dirty="0"/>
          </a:p>
        </p:txBody>
      </p:sp>
    </p:spTree>
    <p:extLst>
      <p:ext uri="{BB962C8B-B14F-4D97-AF65-F5344CB8AC3E}">
        <p14:creationId xmlns:p14="http://schemas.microsoft.com/office/powerpoint/2010/main" val="268670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9" presetClass="emph" presetSubtype="0" nodeType="withEffect">
                                  <p:stCondLst>
                                    <p:cond delay="0"/>
                                  </p:stCondLst>
                                  <p:childTnLst>
                                    <p:set>
                                      <p:cBhvr rctx="PPT">
                                        <p:cTn id="24" dur="indefinite"/>
                                        <p:tgtEl>
                                          <p:spTgt spid="8">
                                            <p:txEl>
                                              <p:pRg st="0" end="0"/>
                                            </p:txEl>
                                          </p:spTgt>
                                        </p:tgtEl>
                                        <p:attrNameLst>
                                          <p:attrName>style.opacity</p:attrName>
                                        </p:attrNameLst>
                                      </p:cBhvr>
                                      <p:to>
                                        <p:strVal val="0.5"/>
                                      </p:to>
                                    </p:set>
                                    <p:animEffect filter="image" prLst="opacity: 0.5">
                                      <p:cBhvr rctx="IE">
                                        <p:cTn id="25" dur="indefinite"/>
                                        <p:tgtEl>
                                          <p:spTgt spid="8">
                                            <p:txEl>
                                              <p:pRg st="0" end="0"/>
                                            </p:txEl>
                                          </p:spTgt>
                                        </p:tgtEl>
                                      </p:cBhvr>
                                    </p:animEffect>
                                  </p:childTnLst>
                                </p:cTn>
                              </p:par>
                              <p:par>
                                <p:cTn id="26" presetID="9" presetClass="emph" presetSubtype="0" nodeType="withEffect">
                                  <p:stCondLst>
                                    <p:cond delay="0"/>
                                  </p:stCondLst>
                                  <p:childTnLst>
                                    <p:set>
                                      <p:cBhvr rctx="PPT">
                                        <p:cTn id="27" dur="indefinite"/>
                                        <p:tgtEl>
                                          <p:spTgt spid="8">
                                            <p:txEl>
                                              <p:pRg st="1" end="1"/>
                                            </p:txEl>
                                          </p:spTgt>
                                        </p:tgtEl>
                                        <p:attrNameLst>
                                          <p:attrName>style.opacity</p:attrName>
                                        </p:attrNameLst>
                                      </p:cBhvr>
                                      <p:to>
                                        <p:strVal val="0.5"/>
                                      </p:to>
                                    </p:set>
                                    <p:animEffect filter="image" prLst="opacity: 0.5">
                                      <p:cBhvr rctx="IE">
                                        <p:cTn id="28" dur="indefinite"/>
                                        <p:tgtEl>
                                          <p:spTgt spid="8">
                                            <p:txEl>
                                              <p:pRg st="1" end="1"/>
                                            </p:txEl>
                                          </p:spTgt>
                                        </p:tgtEl>
                                      </p:cBhvr>
                                    </p:animEffect>
                                  </p:childTnLst>
                                </p:cTn>
                              </p:par>
                              <p:par>
                                <p:cTn id="29" presetID="9" presetClass="emph" presetSubtype="0" nodeType="withEffect">
                                  <p:stCondLst>
                                    <p:cond delay="0"/>
                                  </p:stCondLst>
                                  <p:childTnLst>
                                    <p:set>
                                      <p:cBhvr rctx="PPT">
                                        <p:cTn id="30" dur="indefinite"/>
                                        <p:tgtEl>
                                          <p:spTgt spid="8">
                                            <p:txEl>
                                              <p:pRg st="2" end="2"/>
                                            </p:txEl>
                                          </p:spTgt>
                                        </p:tgtEl>
                                        <p:attrNameLst>
                                          <p:attrName>style.opacity</p:attrName>
                                        </p:attrNameLst>
                                      </p:cBhvr>
                                      <p:to>
                                        <p:strVal val="0.5"/>
                                      </p:to>
                                    </p:set>
                                    <p:animEffect filter="image" prLst="opacity: 0.5">
                                      <p:cBhvr rctx="IE">
                                        <p:cTn id="31" dur="indefinite"/>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xEl>
                                              <p:pRg st="5" end="5"/>
                                            </p:txEl>
                                          </p:spTgt>
                                        </p:tgtEl>
                                        <p:attrNameLst>
                                          <p:attrName>style.visibility</p:attrName>
                                        </p:attrNameLst>
                                      </p:cBhvr>
                                      <p:to>
                                        <p:strVal val="visible"/>
                                      </p:to>
                                    </p:set>
                                  </p:childTnLst>
                                </p:cTn>
                              </p:par>
                              <p:par>
                                <p:cTn id="36" presetID="9" presetClass="emph" presetSubtype="0" nodeType="withEffect">
                                  <p:stCondLst>
                                    <p:cond delay="0"/>
                                  </p:stCondLst>
                                  <p:childTnLst>
                                    <p:set>
                                      <p:cBhvr rctx="PPT">
                                        <p:cTn id="37" dur="indefinite"/>
                                        <p:tgtEl>
                                          <p:spTgt spid="8">
                                            <p:txEl>
                                              <p:pRg st="3" end="3"/>
                                            </p:txEl>
                                          </p:spTgt>
                                        </p:tgtEl>
                                        <p:attrNameLst>
                                          <p:attrName>style.opacity</p:attrName>
                                        </p:attrNameLst>
                                      </p:cBhvr>
                                      <p:to>
                                        <p:strVal val="0.5"/>
                                      </p:to>
                                    </p:set>
                                    <p:animEffect filter="image" prLst="opacity: 0.5">
                                      <p:cBhvr rctx="IE">
                                        <p:cTn id="38" dur="indefinite"/>
                                        <p:tgtEl>
                                          <p:spTgt spid="8">
                                            <p:txEl>
                                              <p:pRg st="3" end="3"/>
                                            </p:txEl>
                                          </p:spTgt>
                                        </p:tgtEl>
                                      </p:cBhvr>
                                    </p:animEffect>
                                  </p:childTnLst>
                                </p:cTn>
                              </p:par>
                              <p:par>
                                <p:cTn id="39" presetID="9" presetClass="emph" presetSubtype="0" nodeType="withEffect">
                                  <p:stCondLst>
                                    <p:cond delay="0"/>
                                  </p:stCondLst>
                                  <p:childTnLst>
                                    <p:set>
                                      <p:cBhvr rctx="PPT">
                                        <p:cTn id="40" dur="indefinite"/>
                                        <p:tgtEl>
                                          <p:spTgt spid="8">
                                            <p:txEl>
                                              <p:pRg st="4" end="4"/>
                                            </p:txEl>
                                          </p:spTgt>
                                        </p:tgtEl>
                                        <p:attrNameLst>
                                          <p:attrName>style.opacity</p:attrName>
                                        </p:attrNameLst>
                                      </p:cBhvr>
                                      <p:to>
                                        <p:strVal val="0.5"/>
                                      </p:to>
                                    </p:set>
                                    <p:animEffect filter="image" prLst="opacity: 0.5">
                                      <p:cBhvr rctx="IE">
                                        <p:cTn id="41" dur="indefinite"/>
                                        <p:tgtEl>
                                          <p:spTgt spid="8">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
                                            <p:txEl>
                                              <p:pRg st="7" end="7"/>
                                            </p:txEl>
                                          </p:spTgt>
                                        </p:tgtEl>
                                        <p:attrNameLst>
                                          <p:attrName>style.visibility</p:attrName>
                                        </p:attrNameLst>
                                      </p:cBhvr>
                                      <p:to>
                                        <p:strVal val="visible"/>
                                      </p:to>
                                    </p:set>
                                  </p:childTnLst>
                                </p:cTn>
                              </p:par>
                              <p:par>
                                <p:cTn id="50" presetID="9" presetClass="emph" presetSubtype="0" nodeType="withEffect">
                                  <p:stCondLst>
                                    <p:cond delay="0"/>
                                  </p:stCondLst>
                                  <p:childTnLst>
                                    <p:set>
                                      <p:cBhvr rctx="PPT">
                                        <p:cTn id="51" dur="indefinite"/>
                                        <p:tgtEl>
                                          <p:spTgt spid="8">
                                            <p:txEl>
                                              <p:pRg st="5" end="5"/>
                                            </p:txEl>
                                          </p:spTgt>
                                        </p:tgtEl>
                                        <p:attrNameLst>
                                          <p:attrName>style.opacity</p:attrName>
                                        </p:attrNameLst>
                                      </p:cBhvr>
                                      <p:to>
                                        <p:strVal val="0.5"/>
                                      </p:to>
                                    </p:set>
                                    <p:animEffect filter="image" prLst="opacity: 0.5">
                                      <p:cBhvr rctx="IE">
                                        <p:cTn id="52" dur="indefinite"/>
                                        <p:tgtEl>
                                          <p:spTgt spid="8">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xEl>
                                              <p:pRg st="8" end="8"/>
                                            </p:txEl>
                                          </p:spTgt>
                                        </p:tgtEl>
                                        <p:attrNameLst>
                                          <p:attrName>style.visibility</p:attrName>
                                        </p:attrNameLst>
                                      </p:cBhvr>
                                      <p:to>
                                        <p:strVal val="visible"/>
                                      </p:to>
                                    </p:set>
                                  </p:childTnLst>
                                </p:cTn>
                              </p:par>
                              <p:par>
                                <p:cTn id="57" presetID="9" presetClass="emph" presetSubtype="0" nodeType="withEffect">
                                  <p:stCondLst>
                                    <p:cond delay="0"/>
                                  </p:stCondLst>
                                  <p:childTnLst>
                                    <p:set>
                                      <p:cBhvr rctx="PPT">
                                        <p:cTn id="58" dur="indefinite"/>
                                        <p:tgtEl>
                                          <p:spTgt spid="8">
                                            <p:txEl>
                                              <p:pRg st="6" end="6"/>
                                            </p:txEl>
                                          </p:spTgt>
                                        </p:tgtEl>
                                        <p:attrNameLst>
                                          <p:attrName>style.opacity</p:attrName>
                                        </p:attrNameLst>
                                      </p:cBhvr>
                                      <p:to>
                                        <p:strVal val="0.5"/>
                                      </p:to>
                                    </p:set>
                                    <p:animEffect filter="image" prLst="opacity: 0.5">
                                      <p:cBhvr rctx="IE">
                                        <p:cTn id="59" dur="indefinite"/>
                                        <p:tgtEl>
                                          <p:spTgt spid="8">
                                            <p:txEl>
                                              <p:pRg st="6" end="6"/>
                                            </p:txEl>
                                          </p:spTgt>
                                        </p:tgtEl>
                                      </p:cBhvr>
                                    </p:animEffect>
                                  </p:childTnLst>
                                </p:cTn>
                              </p:par>
                              <p:par>
                                <p:cTn id="60" presetID="9" presetClass="emph" presetSubtype="0" nodeType="withEffect">
                                  <p:stCondLst>
                                    <p:cond delay="0"/>
                                  </p:stCondLst>
                                  <p:childTnLst>
                                    <p:set>
                                      <p:cBhvr rctx="PPT">
                                        <p:cTn id="61" dur="indefinite"/>
                                        <p:tgtEl>
                                          <p:spTgt spid="8">
                                            <p:txEl>
                                              <p:pRg st="7" end="7"/>
                                            </p:txEl>
                                          </p:spTgt>
                                        </p:tgtEl>
                                        <p:attrNameLst>
                                          <p:attrName>style.opacity</p:attrName>
                                        </p:attrNameLst>
                                      </p:cBhvr>
                                      <p:to>
                                        <p:strVal val="0.5"/>
                                      </p:to>
                                    </p:set>
                                    <p:animEffect filter="image" prLst="opacity: 0.5">
                                      <p:cBhvr rctx="IE">
                                        <p:cTn id="62" dur="indefinite"/>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251520" y="908720"/>
                <a:ext cx="8568952" cy="5760640"/>
              </a:xfrm>
            </p:spPr>
            <p:txBody>
              <a:bodyPr/>
              <a:lstStyle/>
              <a:p>
                <a:pPr>
                  <a:spcBef>
                    <a:spcPts val="600"/>
                  </a:spcBef>
                </a:pPr>
                <a:r>
                  <a:rPr lang="he-IL" sz="2800" spc="-100" dirty="0" smtClean="0"/>
                  <a:t>מהי ההסתברות </a:t>
                </a:r>
                <a:r>
                  <a:rPr lang="he-IL" sz="2800" spc="-100" dirty="0"/>
                  <a:t>ל</a:t>
                </a:r>
                <a:r>
                  <a:rPr lang="he-IL" sz="2800" spc="-100" dirty="0" smtClean="0"/>
                  <a:t>ניצחון ממצב שבו יש לשחקן, למשל, </a:t>
                </a:r>
                <a:r>
                  <a:rPr lang="he-IL" sz="2800" spc="-100" dirty="0" smtClean="0">
                    <a:solidFill>
                      <a:srgbClr val="C996FA"/>
                    </a:solidFill>
                  </a:rPr>
                  <a:t>73₪</a:t>
                </a:r>
                <a:r>
                  <a:rPr lang="he-IL" sz="2800" spc="-100" dirty="0" smtClean="0"/>
                  <a:t>?</a:t>
                </a:r>
                <a:endParaRPr lang="he-IL" sz="2800" spc="-80" dirty="0" smtClean="0"/>
              </a:p>
              <a:p>
                <a:pPr>
                  <a:spcBef>
                    <a:spcPts val="600"/>
                  </a:spcBef>
                </a:pPr>
                <a:r>
                  <a:rPr lang="he-IL" sz="2800" spc="-80" dirty="0"/>
                  <a:t>ב</a:t>
                </a:r>
                <a:r>
                  <a:rPr lang="he-IL" sz="2800" spc="-80" dirty="0" smtClean="0"/>
                  <a:t>מצב </a:t>
                </a:r>
                <a:r>
                  <a:rPr lang="he-IL" sz="2800" spc="-100" dirty="0" smtClean="0">
                    <a:solidFill>
                      <a:srgbClr val="C996FA"/>
                    </a:solidFill>
                  </a:rPr>
                  <a:t>כזה</a:t>
                </a:r>
                <a:r>
                  <a:rPr lang="he-IL" sz="2800" spc="-100" dirty="0" smtClean="0"/>
                  <a:t>, לצעד הבא </a:t>
                </a:r>
                <a:r>
                  <a:rPr lang="he-IL" sz="2800" spc="-80" dirty="0" smtClean="0"/>
                  <a:t>קיימת בדיוק אחת משתי אפשרויות:</a:t>
                </a:r>
              </a:p>
              <a:p>
                <a:pPr marL="631825" lvl="1" indent="-342900">
                  <a:spcBef>
                    <a:spcPts val="600"/>
                  </a:spcBef>
                </a:pPr>
                <a:r>
                  <a:rPr lang="he-IL" spc="-70" dirty="0" smtClean="0"/>
                  <a:t>ייתכן שבצעד הבא יהיו ברשותו </a:t>
                </a:r>
                <a:r>
                  <a:rPr lang="he-IL" spc="-70" dirty="0" smtClean="0">
                    <a:solidFill>
                      <a:srgbClr val="FFC000"/>
                    </a:solidFill>
                  </a:rPr>
                  <a:t>72</a:t>
                </a:r>
                <a:r>
                  <a:rPr lang="he-IL" spc="-70" dirty="0" smtClean="0"/>
                  <a:t>₪, כי אחרי הטלת המטבע </a:t>
                </a:r>
                <a:r>
                  <a:rPr lang="he-IL" spc="-50" dirty="0">
                    <a:solidFill>
                      <a:schemeClr val="accent1"/>
                    </a:solidFill>
                  </a:rPr>
                  <a:t>יחזיר השחקן</a:t>
                </a:r>
                <a:r>
                  <a:rPr lang="he-IL" spc="-70" dirty="0" smtClean="0">
                    <a:solidFill>
                      <a:schemeClr val="accent1"/>
                    </a:solidFill>
                  </a:rPr>
                  <a:t> </a:t>
                </a:r>
                <a:r>
                  <a:rPr lang="he-IL" spc="-70" dirty="0" smtClean="0"/>
                  <a:t>שקל אחד. ההסתברות לכך היא </a:t>
                </a:r>
                <a:r>
                  <a:rPr lang="en-US" spc="-70" dirty="0" smtClean="0"/>
                  <a:t>½</a:t>
                </a:r>
                <a:r>
                  <a:rPr lang="he-IL" spc="-70" dirty="0" smtClean="0"/>
                  <a:t>.</a:t>
                </a:r>
              </a:p>
              <a:p>
                <a:pPr marL="635000" lvl="1" indent="0">
                  <a:spcBef>
                    <a:spcPts val="600"/>
                  </a:spcBef>
                  <a:buNone/>
                </a:pPr>
                <a:r>
                  <a:rPr lang="he-IL" spc="-70" dirty="0" smtClean="0"/>
                  <a:t>אם היינו יודעים מהו הערך של </a:t>
                </a:r>
                <a14:m>
                  <m:oMath xmlns:m="http://schemas.openxmlformats.org/officeDocument/2006/math">
                    <m:sSub>
                      <m:sSubPr>
                        <m:ctrlPr>
                          <a:rPr lang="en-US" b="0" i="1" spc="-70" smtClean="0">
                            <a:solidFill>
                              <a:srgbClr val="0099FF"/>
                            </a:solidFill>
                            <a:latin typeface="Cambria Math"/>
                          </a:rPr>
                        </m:ctrlPr>
                      </m:sSubPr>
                      <m:e>
                        <m:r>
                          <a:rPr lang="en-US" b="0" i="1" spc="-70" smtClean="0">
                            <a:solidFill>
                              <a:srgbClr val="0099FF"/>
                            </a:solidFill>
                            <a:latin typeface="Cambria Math" panose="02040503050406030204" pitchFamily="18" charset="0"/>
                          </a:rPr>
                          <m:t>𝑃</m:t>
                        </m:r>
                      </m:e>
                      <m:sub>
                        <m:r>
                          <a:rPr lang="en-US" b="0" i="1" spc="-70" smtClean="0">
                            <a:solidFill>
                              <a:srgbClr val="0099FF"/>
                            </a:solidFill>
                            <a:latin typeface="Cambria Math" panose="02040503050406030204" pitchFamily="18" charset="0"/>
                          </a:rPr>
                          <m:t>72</m:t>
                        </m:r>
                      </m:sub>
                    </m:sSub>
                  </m:oMath>
                </a14:m>
                <a:r>
                  <a:rPr lang="he-IL" spc="-70" dirty="0" smtClean="0"/>
                  <a:t>, היינו יודעים לחשב את</a:t>
                </a:r>
                <a:r>
                  <a:rPr lang="he-IL" dirty="0" smtClean="0"/>
                  <a:t> </a:t>
                </a:r>
              </a:p>
              <a:p>
                <a:pPr marL="635000" lvl="1" indent="0">
                  <a:spcBef>
                    <a:spcPts val="0"/>
                  </a:spcBef>
                  <a:buNone/>
                </a:pPr>
                <a:r>
                  <a:rPr lang="he-IL" dirty="0" smtClean="0"/>
                  <a:t>ההסתברות לנצחון במקרה כזה, שהיא</a:t>
                </a:r>
                <a:r>
                  <a:rPr lang="he-IL" spc="-80" dirty="0" smtClean="0"/>
                  <a:t>: </a:t>
                </a:r>
                <a14:m>
                  <m:oMath xmlns:m="http://schemas.openxmlformats.org/officeDocument/2006/math">
                    <m:box>
                      <m:boxPr>
                        <m:ctrlPr>
                          <a:rPr lang="en-US" i="1" spc="-50" smtClean="0">
                            <a:solidFill>
                              <a:schemeClr val="accent1"/>
                            </a:solidFill>
                            <a:latin typeface="Cambria Math"/>
                          </a:rPr>
                        </m:ctrlPr>
                      </m:boxPr>
                      <m:e>
                        <m:argPr>
                          <m:argSz m:val="-1"/>
                        </m:argPr>
                        <m:r>
                          <m:rPr>
                            <m:nor/>
                          </m:rPr>
                          <a:rPr lang="en-US" spc="-50" dirty="0" smtClean="0">
                            <a:solidFill>
                              <a:schemeClr val="tx1"/>
                            </a:solidFill>
                          </a:rPr>
                          <m:t>½</m:t>
                        </m:r>
                      </m:e>
                    </m:box>
                    <m:sSub>
                      <m:sSubPr>
                        <m:ctrlPr>
                          <a:rPr lang="en-US" i="1" spc="-50">
                            <a:solidFill>
                              <a:schemeClr val="accent1"/>
                            </a:solidFill>
                            <a:latin typeface="Cambria Math"/>
                          </a:rPr>
                        </m:ctrlPr>
                      </m:sSubPr>
                      <m:e>
                        <m:r>
                          <a:rPr lang="en-US" spc="-50">
                            <a:solidFill>
                              <a:schemeClr val="accent1"/>
                            </a:solidFill>
                            <a:latin typeface="Cambria Math"/>
                          </a:rPr>
                          <m:t>𝑃</m:t>
                        </m:r>
                      </m:e>
                      <m:sub>
                        <m:r>
                          <a:rPr lang="en-US" spc="-50">
                            <a:solidFill>
                              <a:schemeClr val="accent1"/>
                            </a:solidFill>
                            <a:latin typeface="Cambria Math"/>
                          </a:rPr>
                          <m:t>72</m:t>
                        </m:r>
                      </m:sub>
                    </m:sSub>
                  </m:oMath>
                </a14:m>
                <a:r>
                  <a:rPr lang="he-IL" spc="-80" dirty="0" smtClean="0"/>
                  <a:t>.</a:t>
                </a:r>
              </a:p>
              <a:p>
                <a:pPr marL="631825" lvl="1" indent="-342900">
                  <a:spcBef>
                    <a:spcPts val="600"/>
                  </a:spcBef>
                </a:pPr>
                <a:r>
                  <a:rPr lang="he-IL" spc="-80" dirty="0" smtClean="0"/>
                  <a:t>י</a:t>
                </a:r>
                <a:r>
                  <a:rPr lang="he-IL" spc="-50" dirty="0" smtClean="0"/>
                  <a:t>יתכן גם שבצעד הבא יהיו ברשותו </a:t>
                </a:r>
                <a:r>
                  <a:rPr lang="he-IL" spc="-50" dirty="0" smtClean="0">
                    <a:solidFill>
                      <a:srgbClr val="FFC000"/>
                    </a:solidFill>
                  </a:rPr>
                  <a:t>74</a:t>
                </a:r>
                <a:r>
                  <a:rPr lang="he-IL" spc="-50" dirty="0" smtClean="0"/>
                  <a:t>₪, כי אחרי הטלת </a:t>
                </a:r>
                <a:r>
                  <a:rPr lang="he-IL" spc="-90" dirty="0"/>
                  <a:t>המטבע </a:t>
                </a:r>
                <a:r>
                  <a:rPr lang="he-IL" spc="-90" dirty="0" smtClean="0">
                    <a:solidFill>
                      <a:srgbClr val="00FF99"/>
                    </a:solidFill>
                  </a:rPr>
                  <a:t>יקבל השחקן</a:t>
                </a:r>
                <a:r>
                  <a:rPr lang="he-IL" spc="-90" dirty="0" smtClean="0">
                    <a:solidFill>
                      <a:schemeClr val="accent1"/>
                    </a:solidFill>
                  </a:rPr>
                  <a:t> </a:t>
                </a:r>
                <a:r>
                  <a:rPr lang="he-IL" spc="-90" dirty="0" smtClean="0"/>
                  <a:t>שקל אחד. גם לכך ההסתברות היא </a:t>
                </a:r>
                <a:r>
                  <a:rPr lang="en-US" spc="-90" dirty="0" smtClean="0"/>
                  <a:t>½</a:t>
                </a:r>
                <a:r>
                  <a:rPr lang="he-IL" spc="-90" dirty="0" smtClean="0"/>
                  <a:t>.</a:t>
                </a:r>
              </a:p>
              <a:p>
                <a:pPr marL="635000" lvl="1" indent="0">
                  <a:spcBef>
                    <a:spcPts val="600"/>
                  </a:spcBef>
                  <a:buNone/>
                </a:pPr>
                <a:r>
                  <a:rPr lang="he-IL" dirty="0" smtClean="0"/>
                  <a:t>אם </a:t>
                </a:r>
                <a:r>
                  <a:rPr lang="he-IL" dirty="0"/>
                  <a:t>היה </a:t>
                </a:r>
                <a:r>
                  <a:rPr lang="he-IL" dirty="0" smtClean="0"/>
                  <a:t>ידוע לנו הערך </a:t>
                </a:r>
                <a:r>
                  <a:rPr lang="he-IL" dirty="0"/>
                  <a:t>של </a:t>
                </a:r>
                <a14:m>
                  <m:oMath xmlns:m="http://schemas.openxmlformats.org/officeDocument/2006/math">
                    <m:sSub>
                      <m:sSubPr>
                        <m:ctrlPr>
                          <a:rPr lang="en-US" i="1" smtClean="0">
                            <a:solidFill>
                              <a:srgbClr val="00FF99"/>
                            </a:solidFill>
                            <a:latin typeface="Cambria Math"/>
                          </a:rPr>
                        </m:ctrlPr>
                      </m:sSubPr>
                      <m:e>
                        <m:r>
                          <a:rPr lang="en-US" i="1">
                            <a:solidFill>
                              <a:srgbClr val="00FF99"/>
                            </a:solidFill>
                            <a:latin typeface="Cambria Math" panose="02040503050406030204" pitchFamily="18" charset="0"/>
                          </a:rPr>
                          <m:t>𝑃</m:t>
                        </m:r>
                      </m:e>
                      <m:sub>
                        <m:r>
                          <a:rPr lang="en-US" b="0" i="1" smtClean="0">
                            <a:solidFill>
                              <a:srgbClr val="00FF99"/>
                            </a:solidFill>
                            <a:latin typeface="Cambria Math" panose="02040503050406030204" pitchFamily="18" charset="0"/>
                          </a:rPr>
                          <m:t>74</m:t>
                        </m:r>
                      </m:sub>
                    </m:sSub>
                  </m:oMath>
                </a14:m>
                <a:r>
                  <a:rPr lang="he-IL" dirty="0"/>
                  <a:t>, היינו יודעים לחשב </a:t>
                </a:r>
                <a:r>
                  <a:rPr lang="he-IL" dirty="0" smtClean="0"/>
                  <a:t>את </a:t>
                </a:r>
              </a:p>
              <a:p>
                <a:pPr marL="635000" lvl="1" indent="0">
                  <a:spcBef>
                    <a:spcPts val="0"/>
                  </a:spcBef>
                  <a:buNone/>
                </a:pPr>
                <a:r>
                  <a:rPr lang="he-IL" dirty="0" smtClean="0"/>
                  <a:t>ההסתברות </a:t>
                </a:r>
                <a:r>
                  <a:rPr lang="he-IL" dirty="0"/>
                  <a:t>לנצחון במקרה </a:t>
                </a:r>
                <a:r>
                  <a:rPr lang="he-IL" dirty="0" smtClean="0"/>
                  <a:t>כזה, שהיא</a:t>
                </a:r>
                <a:r>
                  <a:rPr lang="he-IL" spc="-80" dirty="0" smtClean="0"/>
                  <a:t>:</a:t>
                </a:r>
                <a:r>
                  <a:rPr lang="he-IL" dirty="0" smtClean="0"/>
                  <a:t> </a:t>
                </a:r>
                <a14:m>
                  <m:oMath xmlns:m="http://schemas.openxmlformats.org/officeDocument/2006/math">
                    <m:box>
                      <m:boxPr>
                        <m:ctrlPr>
                          <a:rPr lang="en-US" i="1" smtClean="0">
                            <a:solidFill>
                              <a:schemeClr val="accent1"/>
                            </a:solidFill>
                            <a:latin typeface="Cambria Math"/>
                          </a:rPr>
                        </m:ctrlPr>
                      </m:boxPr>
                      <m:e>
                        <m:argPr>
                          <m:argSz m:val="-1"/>
                        </m:argPr>
                        <m:r>
                          <m:rPr>
                            <m:nor/>
                          </m:rPr>
                          <a:rPr lang="en-US" dirty="0"/>
                          <m:t>½</m:t>
                        </m:r>
                      </m:e>
                    </m:box>
                    <m:sSub>
                      <m:sSubPr>
                        <m:ctrlPr>
                          <a:rPr lang="en-US" i="1" smtClean="0">
                            <a:solidFill>
                              <a:srgbClr val="00FF99"/>
                            </a:solidFill>
                            <a:latin typeface="Cambria Math"/>
                          </a:rPr>
                        </m:ctrlPr>
                      </m:sSubPr>
                      <m:e>
                        <m:r>
                          <a:rPr lang="en-US" i="1">
                            <a:solidFill>
                              <a:srgbClr val="00FF99"/>
                            </a:solidFill>
                            <a:latin typeface="Cambria Math" panose="02040503050406030204" pitchFamily="18" charset="0"/>
                          </a:rPr>
                          <m:t>𝑃</m:t>
                        </m:r>
                      </m:e>
                      <m:sub>
                        <m:r>
                          <a:rPr lang="en-US" b="0" i="1" smtClean="0">
                            <a:solidFill>
                              <a:srgbClr val="00FF99"/>
                            </a:solidFill>
                            <a:latin typeface="Cambria Math" panose="02040503050406030204" pitchFamily="18" charset="0"/>
                          </a:rPr>
                          <m:t>74</m:t>
                        </m:r>
                      </m:sub>
                    </m:sSub>
                  </m:oMath>
                </a14:m>
                <a:r>
                  <a:rPr lang="he-IL" dirty="0" smtClean="0"/>
                  <a:t>.</a:t>
                </a:r>
              </a:p>
              <a:p>
                <a:pPr marL="363538">
                  <a:spcBef>
                    <a:spcPts val="600"/>
                  </a:spcBef>
                </a:pPr>
                <a:r>
                  <a:rPr lang="he-IL" sz="2800" spc="-80" dirty="0" smtClean="0"/>
                  <a:t>לפיכך אנו מסיקים כי: </a:t>
                </a:r>
                <a:r>
                  <a:rPr lang="en-US" sz="2800" i="1" dirty="0" smtClean="0">
                    <a:solidFill>
                      <a:srgbClr val="FFFF00"/>
                    </a:solidFill>
                    <a:latin typeface="Times New Roman" panose="02020603050405020304" pitchFamily="18" charset="0"/>
                    <a:cs typeface="Times New Roman" panose="02020603050405020304" pitchFamily="18" charset="0"/>
                  </a:rPr>
                  <a:t>P</a:t>
                </a:r>
                <a:r>
                  <a:rPr lang="en-US" sz="2800" i="1" baseline="-25000" dirty="0" smtClean="0">
                    <a:solidFill>
                      <a:srgbClr val="FFFF00"/>
                    </a:solidFill>
                    <a:latin typeface="Times New Roman" panose="02020603050405020304" pitchFamily="18" charset="0"/>
                    <a:cs typeface="Times New Roman" panose="02020603050405020304" pitchFamily="18" charset="0"/>
                  </a:rPr>
                  <a:t>73</a:t>
                </a:r>
                <a:r>
                  <a:rPr lang="en-US" sz="2800" i="1" baseline="-25000" dirty="0" smtClean="0">
                    <a:solidFill>
                      <a:srgbClr val="00FF99"/>
                    </a:solidFill>
                    <a:latin typeface="Times New Roman" panose="02020603050405020304" pitchFamily="18" charset="0"/>
                    <a:cs typeface="Times New Roman" panose="02020603050405020304" pitchFamily="18" charset="0"/>
                  </a:rPr>
                  <a:t> </a:t>
                </a:r>
                <a:r>
                  <a:rPr lang="en-US" sz="2800" dirty="0"/>
                  <a:t>= </a:t>
                </a:r>
                <a:r>
                  <a:rPr lang="en-US" sz="2800" dirty="0" smtClean="0"/>
                  <a:t>½</a:t>
                </a:r>
                <a:r>
                  <a:rPr lang="en-US" sz="2800" i="1" dirty="0" smtClean="0">
                    <a:solidFill>
                      <a:schemeClr val="accent1"/>
                    </a:solidFill>
                    <a:latin typeface="Times New Roman" panose="02020603050405020304" pitchFamily="18" charset="0"/>
                    <a:cs typeface="Times New Roman" panose="02020603050405020304" pitchFamily="18" charset="0"/>
                  </a:rPr>
                  <a:t>P</a:t>
                </a:r>
                <a:r>
                  <a:rPr lang="en-US" sz="2800" i="1" baseline="-25000" dirty="0" smtClean="0">
                    <a:solidFill>
                      <a:schemeClr val="accent1"/>
                    </a:solidFill>
                    <a:latin typeface="Times New Roman" panose="02020603050405020304" pitchFamily="18" charset="0"/>
                    <a:cs typeface="Times New Roman" panose="02020603050405020304" pitchFamily="18" charset="0"/>
                  </a:rPr>
                  <a:t>72</a:t>
                </a:r>
                <a:r>
                  <a:rPr lang="en-US" sz="2800" dirty="0" smtClean="0"/>
                  <a:t> </a:t>
                </a:r>
                <a:r>
                  <a:rPr lang="en-US" sz="2800" dirty="0"/>
                  <a:t>+ </a:t>
                </a:r>
                <a:r>
                  <a:rPr lang="en-US" sz="2800" dirty="0" smtClean="0"/>
                  <a:t>½</a:t>
                </a:r>
                <a:r>
                  <a:rPr lang="en-US" sz="2800" i="1" dirty="0" smtClean="0">
                    <a:solidFill>
                      <a:srgbClr val="00FF99"/>
                    </a:solidFill>
                    <a:latin typeface="Times New Roman" panose="02020603050405020304" pitchFamily="18" charset="0"/>
                    <a:cs typeface="Times New Roman" panose="02020603050405020304" pitchFamily="18" charset="0"/>
                  </a:rPr>
                  <a:t>P</a:t>
                </a:r>
                <a:r>
                  <a:rPr lang="en-US" sz="2800" i="1" baseline="-25000" dirty="0" smtClean="0">
                    <a:solidFill>
                      <a:srgbClr val="00FF99"/>
                    </a:solidFill>
                    <a:latin typeface="Times New Roman" panose="02020603050405020304" pitchFamily="18" charset="0"/>
                    <a:cs typeface="Times New Roman" panose="02020603050405020304" pitchFamily="18" charset="0"/>
                  </a:rPr>
                  <a:t>74</a:t>
                </a:r>
                <a:endParaRPr lang="en-US" sz="2400" spc="-80" dirty="0" smtClean="0">
                  <a:solidFill>
                    <a:srgbClr val="00FF99"/>
                  </a:solidFill>
                </a:endParaRP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251520" y="908720"/>
                <a:ext cx="8568952" cy="5760640"/>
              </a:xfrm>
              <a:blipFill rotWithShape="1">
                <a:blip r:embed="rId3"/>
                <a:stretch>
                  <a:fillRect l="-2205" t="-1164" r="-996"/>
                </a:stretch>
              </a:blipFill>
            </p:spPr>
            <p:txBody>
              <a:bodyPr/>
              <a:lstStyle/>
              <a:p>
                <a:r>
                  <a:rPr lang="en-US">
                    <a:noFill/>
                  </a:rPr>
                  <a:t> </a:t>
                </a:r>
              </a:p>
            </p:txBody>
          </p:sp>
        </mc:Fallback>
      </mc:AlternateContent>
      <p:sp>
        <p:nvSpPr>
          <p:cNvPr id="4098" name="Title 1"/>
          <p:cNvSpPr>
            <a:spLocks noGrp="1"/>
          </p:cNvSpPr>
          <p:nvPr>
            <p:ph type="title"/>
          </p:nvPr>
        </p:nvSpPr>
        <p:spPr>
          <a:xfrm>
            <a:off x="179512" y="358775"/>
            <a:ext cx="8507288" cy="766763"/>
          </a:xfrm>
        </p:spPr>
        <p:txBody>
          <a:bodyPr/>
          <a:lstStyle/>
          <a:p>
            <a:pPr algn="ctr" rtl="1" eaLnBrk="1" hangingPunct="1">
              <a:defRPr/>
            </a:pPr>
            <a:r>
              <a:rPr lang="he-IL" sz="3600" b="1" dirty="0" smtClean="0">
                <a:solidFill>
                  <a:srgbClr val="C996FA"/>
                </a:solidFill>
              </a:rPr>
              <a:t>מהי ההסתברות </a:t>
            </a:r>
            <a:r>
              <a:rPr lang="en-US" sz="3600" b="1" i="1" spc="-70" dirty="0" smtClean="0">
                <a:solidFill>
                  <a:schemeClr val="accent2">
                    <a:lumMod val="60000"/>
                    <a:lumOff val="40000"/>
                  </a:schemeClr>
                </a:solidFill>
                <a:latin typeface="Times New Roman"/>
              </a:rPr>
              <a:t>P</a:t>
            </a:r>
            <a:r>
              <a:rPr lang="en-US" sz="3600" b="1" spc="-70" baseline="-25000" dirty="0" smtClean="0">
                <a:solidFill>
                  <a:schemeClr val="accent2">
                    <a:lumMod val="60000"/>
                    <a:lumOff val="40000"/>
                  </a:schemeClr>
                </a:solidFill>
                <a:latin typeface="Times New Roman"/>
              </a:rPr>
              <a:t>73</a:t>
            </a:r>
            <a:r>
              <a:rPr lang="he-IL" sz="3600" b="1" spc="-70" dirty="0" smtClean="0">
                <a:solidFill>
                  <a:schemeClr val="accent2">
                    <a:lumMod val="60000"/>
                    <a:lumOff val="40000"/>
                  </a:schemeClr>
                </a:solidFill>
                <a:latin typeface="Times New Roman"/>
              </a:rPr>
              <a:t>?</a:t>
            </a:r>
            <a:endParaRPr lang="he-IL" sz="3600" b="1" dirty="0" smtClean="0">
              <a:solidFill>
                <a:srgbClr val="C996FA"/>
              </a:solidFill>
              <a:effectLst>
                <a:outerShdw blurRad="38100" dist="25400" dir="5400000" algn="tl" rotWithShape="0">
                  <a:srgbClr val="000000">
                    <a:alpha val="43000"/>
                  </a:srgbClr>
                </a:outerShdw>
              </a:effectLst>
            </a:endParaRP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19</a:t>
            </a:fld>
            <a:endParaRPr lang="he-IL" sz="2800" dirty="0">
              <a:solidFill>
                <a:schemeClr val="tx1"/>
              </a:solidFill>
              <a:cs typeface="+mn-cs"/>
            </a:endParaRP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sp>
        <p:nvSpPr>
          <p:cNvPr id="2" name="מציין מיקום של תאריך 1"/>
          <p:cNvSpPr>
            <a:spLocks noGrp="1"/>
          </p:cNvSpPr>
          <p:nvPr>
            <p:ph type="dt" sz="half" idx="10"/>
          </p:nvPr>
        </p:nvSpPr>
        <p:spPr/>
        <p:txBody>
          <a:bodyPr/>
          <a:lstStyle/>
          <a:p>
            <a:pPr>
              <a:defRPr/>
            </a:pPr>
            <a:r>
              <a:rPr lang="en-US" smtClean="0"/>
              <a:t>עודכן 8.1.2017</a:t>
            </a: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8">
                                            <p:txEl>
                                              <p:pRg st="2" end="2"/>
                                            </p:txEl>
                                          </p:spTgt>
                                        </p:tgtEl>
                                        <p:attrNameLst>
                                          <p:attrName>style.opacity</p:attrName>
                                        </p:attrNameLst>
                                      </p:cBhvr>
                                      <p:to>
                                        <p:strVal val="0.5"/>
                                      </p:to>
                                    </p:set>
                                    <p:animEffect filter="image" prLst="opacity: 0.5">
                                      <p:cBhvr rctx="IE">
                                        <p:cTn id="27" dur="indefinite"/>
                                        <p:tgtEl>
                                          <p:spTgt spid="8">
                                            <p:txEl>
                                              <p:pRg st="2" end="2"/>
                                            </p:txEl>
                                          </p:spTgt>
                                        </p:tgtEl>
                                      </p:cBhvr>
                                    </p:animEffect>
                                  </p:childTnLst>
                                </p:cTn>
                              </p:par>
                              <p:par>
                                <p:cTn id="28" presetID="9" presetClass="emph" presetSubtype="0" nodeType="withEffect">
                                  <p:stCondLst>
                                    <p:cond delay="0"/>
                                  </p:stCondLst>
                                  <p:childTnLst>
                                    <p:set>
                                      <p:cBhvr rctx="PPT">
                                        <p:cTn id="29" dur="indefinite"/>
                                        <p:tgtEl>
                                          <p:spTgt spid="8">
                                            <p:txEl>
                                              <p:pRg st="3" end="3"/>
                                            </p:txEl>
                                          </p:spTgt>
                                        </p:tgtEl>
                                        <p:attrNameLst>
                                          <p:attrName>style.opacity</p:attrName>
                                        </p:attrNameLst>
                                      </p:cBhvr>
                                      <p:to>
                                        <p:strVal val="0.5"/>
                                      </p:to>
                                    </p:set>
                                    <p:animEffect filter="image" prLst="opacity: 0.5">
                                      <p:cBhvr rctx="IE">
                                        <p:cTn id="30" dur="indefinite"/>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8">
                                            <p:txEl>
                                              <p:pRg st="5" end="5"/>
                                            </p:txEl>
                                          </p:spTgt>
                                        </p:tgtEl>
                                        <p:attrNameLst>
                                          <p:attrName>style.opacity</p:attrName>
                                        </p:attrNameLst>
                                      </p:cBhvr>
                                      <p:to>
                                        <p:strVal val="0.5"/>
                                      </p:to>
                                    </p:set>
                                    <p:animEffect filter="image" prLst="opacity: 0.5">
                                      <p:cBhvr rctx="IE">
                                        <p:cTn id="43" dur="indefinite"/>
                                        <p:tgtEl>
                                          <p:spTgt spid="8">
                                            <p:txEl>
                                              <p:pRg st="5" end="5"/>
                                            </p:txEl>
                                          </p:spTgt>
                                        </p:tgtEl>
                                      </p:cBhvr>
                                    </p:animEffect>
                                  </p:childTnLst>
                                </p:cTn>
                              </p:par>
                              <p:par>
                                <p:cTn id="44" presetID="9" presetClass="emph" presetSubtype="0" nodeType="withEffect">
                                  <p:stCondLst>
                                    <p:cond delay="0"/>
                                  </p:stCondLst>
                                  <p:childTnLst>
                                    <p:set>
                                      <p:cBhvr rctx="PPT">
                                        <p:cTn id="45" dur="indefinite"/>
                                        <p:tgtEl>
                                          <p:spTgt spid="8">
                                            <p:txEl>
                                              <p:pRg st="6" end="6"/>
                                            </p:txEl>
                                          </p:spTgt>
                                        </p:tgtEl>
                                        <p:attrNameLst>
                                          <p:attrName>style.opacity</p:attrName>
                                        </p:attrNameLst>
                                      </p:cBhvr>
                                      <p:to>
                                        <p:strVal val="0.5"/>
                                      </p:to>
                                    </p:set>
                                    <p:animEffect filter="image" prLst="opacity: 0.5">
                                      <p:cBhvr rctx="IE">
                                        <p:cTn id="46" dur="indefinite"/>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48" y="381000"/>
            <a:ext cx="8001000" cy="838200"/>
          </a:xfrm>
        </p:spPr>
        <p:txBody>
          <a:bodyPr/>
          <a:lstStyle/>
          <a:p>
            <a:pPr algn="ctr"/>
            <a:r>
              <a:rPr lang="he-IL" dirty="0" smtClean="0">
                <a:solidFill>
                  <a:srgbClr val="00FFCC"/>
                </a:solidFill>
              </a:rPr>
              <a:t>הצהרת צוות הפיתוח על שימוש במצגת</a:t>
            </a:r>
            <a:endParaRPr lang="en-US" dirty="0">
              <a:solidFill>
                <a:srgbClr val="00FFCC"/>
              </a:solidFill>
            </a:endParaRPr>
          </a:p>
        </p:txBody>
      </p:sp>
      <p:sp>
        <p:nvSpPr>
          <p:cNvPr id="3" name="Content Placeholder 2"/>
          <p:cNvSpPr>
            <a:spLocks noGrp="1"/>
          </p:cNvSpPr>
          <p:nvPr>
            <p:ph idx="1"/>
          </p:nvPr>
        </p:nvSpPr>
        <p:spPr>
          <a:xfrm>
            <a:off x="683568" y="980728"/>
            <a:ext cx="8136904" cy="4648200"/>
          </a:xfrm>
        </p:spPr>
        <p:txBody>
          <a:bodyPr/>
          <a:lstStyle/>
          <a:p>
            <a:r>
              <a:rPr lang="he-IL" sz="2400" dirty="0" smtClean="0"/>
              <a:t>מצגת זאת פותחה לצורך ניסוי מחקרי ונמסרת לשימוש רק על פי הרשאה בכתב מצוות המחקר בטכניון. </a:t>
            </a:r>
          </a:p>
          <a:p>
            <a:r>
              <a:rPr lang="he-IL" sz="2400" dirty="0" smtClean="0"/>
              <a:t>אין להעביר את המצגת לשום גורם אחר ואין לעשות בה כל שימוש ללא קבלת הרשאה בכתב מצוות המחקר.</a:t>
            </a:r>
          </a:p>
          <a:p>
            <a:r>
              <a:rPr lang="he-IL" sz="2400" dirty="0" smtClean="0"/>
              <a:t>לקבלת הרשאה נא לשלוח דוא"ל אל:</a:t>
            </a:r>
          </a:p>
          <a:p>
            <a:pPr marL="0" indent="0" algn="l" rtl="0">
              <a:buNone/>
            </a:pPr>
            <a:r>
              <a:rPr lang="en-US" sz="2400" dirty="0" smtClean="0">
                <a:hlinkClick r:id="rId3"/>
              </a:rPr>
              <a:t>keshercham.technion@gmail.com</a:t>
            </a:r>
            <a:r>
              <a:rPr lang="en-US" sz="2400" dirty="0" smtClean="0"/>
              <a:t> </a:t>
            </a:r>
            <a:endParaRPr lang="he-IL" sz="2400" dirty="0" smtClean="0"/>
          </a:p>
          <a:p>
            <a:pPr marL="361950" indent="0" algn="r">
              <a:spcBef>
                <a:spcPts val="0"/>
              </a:spcBef>
              <a:buNone/>
            </a:pPr>
            <a:r>
              <a:rPr lang="he-IL" sz="2400" dirty="0" smtClean="0"/>
              <a:t>ולציין בשורת הנושא: הרשאה לשימוש בהבזק [שם ההבזק]</a:t>
            </a:r>
          </a:p>
          <a:p>
            <a:r>
              <a:rPr lang="he-IL" sz="2400" dirty="0"/>
              <a:t>צוות הפרויקט מבקש להודות לתורמים המסייעים בהכנת ההבזקים החל משנת תשע"ד: ניר </a:t>
            </a:r>
            <a:r>
              <a:rPr lang="he-IL" sz="2400" dirty="0" err="1"/>
              <a:t>קלקשטיין</a:t>
            </a:r>
            <a:r>
              <a:rPr lang="he-IL" sz="2400" dirty="0"/>
              <a:t> – ישראל, ענבל ותום ברנר – ניו-יורק, קרני וערן שיר – ישראל.</a:t>
            </a:r>
            <a:endParaRPr lang="en-US" sz="2400" dirty="0"/>
          </a:p>
          <a:p>
            <a:pPr marL="361950" indent="0" algn="r">
              <a:spcBef>
                <a:spcPts val="0"/>
              </a:spcBef>
              <a:buNone/>
            </a:pPr>
            <a:endParaRPr lang="en-US" sz="2400" dirty="0" smtClean="0"/>
          </a:p>
        </p:txBody>
      </p:sp>
      <p:sp>
        <p:nvSpPr>
          <p:cNvPr id="7" name="Date Placeholder 6"/>
          <p:cNvSpPr>
            <a:spLocks noGrp="1"/>
          </p:cNvSpPr>
          <p:nvPr>
            <p:ph type="dt" sz="half" idx="10"/>
          </p:nvPr>
        </p:nvSpPr>
        <p:spPr/>
        <p:txBody>
          <a:bodyPr/>
          <a:lstStyle/>
          <a:p>
            <a:pPr>
              <a:defRPr/>
            </a:pPr>
            <a:r>
              <a:rPr lang="en-US" smtClean="0"/>
              <a:t>עודכן 8.1.2017</a:t>
            </a:r>
            <a:endParaRPr lang="he-IL"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7056" y="5020693"/>
            <a:ext cx="3313416" cy="864000"/>
          </a:xfrm>
          <a:prstGeom prst="rect">
            <a:avLst/>
          </a:prstGeom>
        </p:spPr>
      </p:pic>
      <p:grpSp>
        <p:nvGrpSpPr>
          <p:cNvPr id="12" name="Group 11"/>
          <p:cNvGrpSpPr/>
          <p:nvPr/>
        </p:nvGrpSpPr>
        <p:grpSpPr>
          <a:xfrm>
            <a:off x="532339" y="4876581"/>
            <a:ext cx="2095445" cy="1216715"/>
            <a:chOff x="467544" y="4978455"/>
            <a:chExt cx="2095445" cy="1216715"/>
          </a:xfrm>
        </p:grpSpPr>
        <p:sp>
          <p:nvSpPr>
            <p:cNvPr id="13" name="Rectangle 5"/>
            <p:cNvSpPr>
              <a:spLocks noChangeArrowheads="1"/>
            </p:cNvSpPr>
            <p:nvPr/>
          </p:nvSpPr>
          <p:spPr bwMode="auto">
            <a:xfrm>
              <a:off x="467544" y="5825838"/>
              <a:ext cx="2095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l" rtl="0" eaLnBrk="1" hangingPunct="1">
                <a:spcBef>
                  <a:spcPct val="0"/>
                </a:spcBef>
                <a:buClrTx/>
                <a:buFontTx/>
                <a:buNone/>
              </a:pPr>
              <a:r>
                <a:rPr lang="he-IL" altLang="en-US" sz="1800" b="1" dirty="0">
                  <a:solidFill>
                    <a:srgbClr val="6699FF">
                      <a:lumMod val="40000"/>
                      <a:lumOff val="60000"/>
                    </a:srgbClr>
                  </a:solidFill>
                </a:rPr>
                <a:t>הקרן הלאומית למדע</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33922" y="4978455"/>
              <a:ext cx="915988" cy="95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Slide Number Placeholder 4"/>
          <p:cNvSpPr>
            <a:spLocks noGrp="1"/>
          </p:cNvSpPr>
          <p:nvPr>
            <p:ph type="sldNum" sz="quarter" idx="12"/>
          </p:nvPr>
        </p:nvSpPr>
        <p:spPr/>
        <p:txBody>
          <a:bodyPr/>
          <a:lstStyle/>
          <a:p>
            <a:pPr>
              <a:defRPr/>
            </a:pPr>
            <a:fld id="{A5664262-78D8-45CD-ABDA-972E9428174D}" type="slidenum">
              <a:rPr lang="he-IL" smtClean="0"/>
              <a:pPr>
                <a:defRPr/>
              </a:pPr>
              <a:t>2</a:t>
            </a:fld>
            <a:endParaRPr lang="he-IL" dirty="0"/>
          </a:p>
        </p:txBody>
      </p:sp>
      <p:sp>
        <p:nvSpPr>
          <p:cNvPr id="15" name="Footer Placeholder 4"/>
          <p:cNvSpPr>
            <a:spLocks noGrp="1"/>
          </p:cNvSpPr>
          <p:nvPr>
            <p:ph type="ftr" sz="quarter" idx="11"/>
          </p:nvPr>
        </p:nvSpPr>
        <p:spPr>
          <a:xfrm>
            <a:off x="2627313" y="6021288"/>
            <a:ext cx="3600450" cy="457200"/>
          </a:xfrm>
        </p:spPr>
        <p:txBody>
          <a:bodyPr/>
          <a:lstStyle/>
          <a:p>
            <a:pPr>
              <a:defRPr/>
            </a:pPr>
            <a:r>
              <a:rPr lang="he-IL" dirty="0" smtClean="0"/>
              <a:t>הבזק מהלך אקראי © כל הזכויות שמורות</a:t>
            </a:r>
            <a:endParaRPr lang="he-IL" dirty="0"/>
          </a:p>
        </p:txBody>
      </p:sp>
    </p:spTree>
    <p:extLst>
      <p:ext uri="{BB962C8B-B14F-4D97-AF65-F5344CB8AC3E}">
        <p14:creationId xmlns:p14="http://schemas.microsoft.com/office/powerpoint/2010/main" val="2589880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23528" y="980728"/>
            <a:ext cx="8352928" cy="5256584"/>
          </a:xfrm>
        </p:spPr>
        <p:txBody>
          <a:bodyPr/>
          <a:lstStyle/>
          <a:p>
            <a:pPr>
              <a:spcBef>
                <a:spcPts val="600"/>
              </a:spcBef>
            </a:pPr>
            <a:r>
              <a:rPr lang="he-IL" sz="2800" dirty="0" smtClean="0">
                <a:ea typeface="+mn-ea"/>
              </a:rPr>
              <a:t>נטפל כעת בהסתברות לנצחון </a:t>
            </a:r>
            <a:r>
              <a:rPr lang="en-US" sz="2800" i="1" spc="-60" dirty="0">
                <a:solidFill>
                  <a:srgbClr val="FFFF00"/>
                </a:solidFill>
                <a:latin typeface="Times New Roman" panose="02020603050405020304" pitchFamily="18" charset="0"/>
                <a:cs typeface="Times New Roman" panose="02020603050405020304" pitchFamily="18" charset="0"/>
              </a:rPr>
              <a:t>P</a:t>
            </a:r>
            <a:r>
              <a:rPr lang="en-US" sz="2800" i="1" spc="-60" baseline="-25000" dirty="0">
                <a:solidFill>
                  <a:srgbClr val="FFFF00"/>
                </a:solidFill>
                <a:latin typeface="Times New Roman" panose="02020603050405020304" pitchFamily="18" charset="0"/>
                <a:cs typeface="Times New Roman" panose="02020603050405020304" pitchFamily="18" charset="0"/>
              </a:rPr>
              <a:t>i </a:t>
            </a:r>
            <a:r>
              <a:rPr lang="he-IL" sz="2800" i="1" spc="-60" baseline="-25000" dirty="0" smtClean="0">
                <a:solidFill>
                  <a:srgbClr val="FFFF00"/>
                </a:solidFill>
                <a:latin typeface="Times New Roman" panose="02020603050405020304" pitchFamily="18" charset="0"/>
                <a:cs typeface="Times New Roman" panose="02020603050405020304" pitchFamily="18" charset="0"/>
              </a:rPr>
              <a:t> </a:t>
            </a:r>
            <a:r>
              <a:rPr lang="he-IL" sz="2800" dirty="0" smtClean="0"/>
              <a:t>במצב שבו יש לשחק </a:t>
            </a:r>
            <a:r>
              <a:rPr lang="en-US" sz="2800" dirty="0" smtClean="0">
                <a:ea typeface="+mn-ea"/>
              </a:rPr>
              <a:t> </a:t>
            </a:r>
            <a:r>
              <a:rPr lang="he-IL" sz="2800" dirty="0" smtClean="0">
                <a:ea typeface="+mn-ea"/>
              </a:rPr>
              <a:t> סכום אחר</a:t>
            </a:r>
            <a:r>
              <a:rPr lang="en-US" sz="2800" dirty="0" smtClean="0">
                <a:ea typeface="+mn-ea"/>
              </a:rPr>
              <a:t> </a:t>
            </a:r>
            <a:r>
              <a:rPr lang="he-IL" sz="2800" dirty="0" smtClean="0">
                <a:ea typeface="+mn-ea"/>
              </a:rPr>
              <a:t> של  </a:t>
            </a:r>
            <a:r>
              <a:rPr lang="en-US" sz="2800" i="1" dirty="0" smtClean="0"/>
              <a:t> </a:t>
            </a:r>
            <a:r>
              <a:rPr lang="en-US" sz="2800" i="1" dirty="0" err="1" smtClean="0">
                <a:solidFill>
                  <a:srgbClr val="FFC000"/>
                </a:solidFill>
                <a:latin typeface="Times New Roman" panose="02020603050405020304" pitchFamily="18" charset="0"/>
                <a:cs typeface="Times New Roman" panose="02020603050405020304" pitchFamily="18" charset="0"/>
              </a:rPr>
              <a:t>i</a:t>
            </a:r>
            <a:r>
              <a:rPr lang="he-IL" sz="2800" dirty="0" smtClean="0">
                <a:solidFill>
                  <a:srgbClr val="FFC000"/>
                </a:solidFill>
              </a:rPr>
              <a:t>₪ </a:t>
            </a:r>
            <a:r>
              <a:rPr lang="he-IL" sz="2800" dirty="0" smtClean="0"/>
              <a:t>בין 0 ל-100 ש"ח</a:t>
            </a:r>
            <a:r>
              <a:rPr lang="he-IL" sz="2800" dirty="0" smtClean="0">
                <a:ea typeface="+mn-ea"/>
              </a:rPr>
              <a:t>. </a:t>
            </a:r>
          </a:p>
          <a:p>
            <a:pPr>
              <a:spcBef>
                <a:spcPts val="600"/>
              </a:spcBef>
            </a:pPr>
            <a:r>
              <a:rPr lang="he-IL" sz="2800" spc="-70" dirty="0" smtClean="0"/>
              <a:t>אם בנקודת זמן כלשהי במשחק יש ברשותו בדיוק</a:t>
            </a:r>
            <a:r>
              <a:rPr lang="he-IL" sz="2800" spc="-70" dirty="0" smtClean="0">
                <a:solidFill>
                  <a:srgbClr val="FFC000"/>
                </a:solidFill>
              </a:rPr>
              <a:t> </a:t>
            </a:r>
            <a:r>
              <a:rPr lang="en-US" sz="2800" i="1" spc="-70" dirty="0" err="1" smtClean="0">
                <a:solidFill>
                  <a:srgbClr val="FFC000"/>
                </a:solidFill>
                <a:latin typeface="Times New Roman" panose="02020603050405020304" pitchFamily="18" charset="0"/>
                <a:cs typeface="Times New Roman" panose="02020603050405020304" pitchFamily="18" charset="0"/>
              </a:rPr>
              <a:t>i</a:t>
            </a:r>
            <a:r>
              <a:rPr lang="he-IL" sz="2800" spc="-70" dirty="0" smtClean="0">
                <a:solidFill>
                  <a:srgbClr val="FFC000"/>
                </a:solidFill>
              </a:rPr>
              <a:t>₪</a:t>
            </a:r>
            <a:r>
              <a:rPr lang="he-IL" sz="2800" spc="-70" dirty="0" smtClean="0"/>
              <a:t>, זה מחייב שבצעד הבא: </a:t>
            </a:r>
            <a:r>
              <a:rPr lang="he-IL" sz="2800" spc="-70" dirty="0" smtClean="0">
                <a:solidFill>
                  <a:srgbClr val="FFC000"/>
                </a:solidFill>
              </a:rPr>
              <a:t>או </a:t>
            </a:r>
            <a:r>
              <a:rPr lang="he-IL" sz="2800" spc="-70" dirty="0" smtClean="0"/>
              <a:t>שהוא </a:t>
            </a:r>
            <a:r>
              <a:rPr lang="he-IL" sz="2800" spc="-70" dirty="0" smtClean="0">
                <a:solidFill>
                  <a:srgbClr val="0099FF"/>
                </a:solidFill>
              </a:rPr>
              <a:t>יחזיר </a:t>
            </a:r>
            <a:r>
              <a:rPr lang="he-IL" sz="2800" spc="-70" dirty="0" smtClean="0"/>
              <a:t>שקל ויהיו ברשותו </a:t>
            </a:r>
            <a:r>
              <a:rPr lang="en-US" sz="2800" i="1" spc="-70" dirty="0" smtClean="0">
                <a:solidFill>
                  <a:schemeClr val="accent1"/>
                </a:solidFill>
                <a:latin typeface="Times New Roman" panose="02020603050405020304" pitchFamily="18" charset="0"/>
                <a:cs typeface="Times New Roman" panose="02020603050405020304" pitchFamily="18" charset="0"/>
              </a:rPr>
              <a:t>i</a:t>
            </a:r>
            <a:r>
              <a:rPr lang="en-US" sz="2800" spc="-70" dirty="0" smtClean="0">
                <a:solidFill>
                  <a:schemeClr val="accent1"/>
                </a:solidFill>
                <a:latin typeface="Times New Roman" panose="02020603050405020304" pitchFamily="18" charset="0"/>
                <a:cs typeface="Times New Roman" panose="02020603050405020304" pitchFamily="18" charset="0"/>
              </a:rPr>
              <a:t>-1</a:t>
            </a:r>
            <a:r>
              <a:rPr lang="he-IL" sz="2800" spc="-70" dirty="0" smtClean="0">
                <a:solidFill>
                  <a:schemeClr val="accent1"/>
                </a:solidFill>
              </a:rPr>
              <a:t> ₪</a:t>
            </a:r>
            <a:r>
              <a:rPr lang="he-IL" sz="2800" spc="-70" dirty="0" smtClean="0"/>
              <a:t>, </a:t>
            </a:r>
            <a:r>
              <a:rPr lang="he-IL" sz="2800" spc="-70" dirty="0" smtClean="0">
                <a:solidFill>
                  <a:srgbClr val="FFC000"/>
                </a:solidFill>
              </a:rPr>
              <a:t>או</a:t>
            </a:r>
            <a:r>
              <a:rPr lang="he-IL" sz="2800" spc="-70" dirty="0" smtClean="0"/>
              <a:t> שהוא </a:t>
            </a:r>
            <a:r>
              <a:rPr lang="he-IL" sz="2800" spc="-70" dirty="0" smtClean="0">
                <a:solidFill>
                  <a:srgbClr val="00FF99"/>
                </a:solidFill>
              </a:rPr>
              <a:t>יקבל </a:t>
            </a:r>
            <a:r>
              <a:rPr lang="he-IL" sz="2800" spc="-70" dirty="0" smtClean="0"/>
              <a:t>שקל ויהיו ברשותו </a:t>
            </a:r>
            <a:r>
              <a:rPr lang="en-US" sz="2800" i="1" spc="-70" dirty="0" smtClean="0">
                <a:solidFill>
                  <a:srgbClr val="00FF99"/>
                </a:solidFill>
                <a:latin typeface="Times New Roman" panose="02020603050405020304" pitchFamily="18" charset="0"/>
                <a:cs typeface="Times New Roman" panose="02020603050405020304" pitchFamily="18" charset="0"/>
              </a:rPr>
              <a:t>i</a:t>
            </a:r>
            <a:r>
              <a:rPr lang="en-US" sz="2800" spc="-70" dirty="0">
                <a:solidFill>
                  <a:srgbClr val="00FF99"/>
                </a:solidFill>
              </a:rPr>
              <a:t>+</a:t>
            </a:r>
            <a:r>
              <a:rPr lang="en-US" sz="2800" spc="-70" dirty="0" smtClean="0">
                <a:solidFill>
                  <a:srgbClr val="00FF99"/>
                </a:solidFill>
              </a:rPr>
              <a:t>1</a:t>
            </a:r>
            <a:r>
              <a:rPr lang="he-IL" sz="2800" spc="-70" dirty="0" smtClean="0">
                <a:solidFill>
                  <a:srgbClr val="00FF99"/>
                </a:solidFill>
              </a:rPr>
              <a:t> ₪.</a:t>
            </a:r>
            <a:endParaRPr lang="he-IL" sz="2800" spc="-70" dirty="0" smtClean="0"/>
          </a:p>
          <a:p>
            <a:pPr>
              <a:spcBef>
                <a:spcPts val="600"/>
              </a:spcBef>
            </a:pPr>
            <a:r>
              <a:rPr lang="he-IL" sz="2800" spc="-70" dirty="0" smtClean="0"/>
              <a:t>ההסתברות ל</a:t>
            </a:r>
            <a:r>
              <a:rPr lang="he-IL" sz="2800" spc="-70" dirty="0" smtClean="0">
                <a:solidFill>
                  <a:srgbClr val="0099FF"/>
                </a:solidFill>
              </a:rPr>
              <a:t>החזר</a:t>
            </a:r>
            <a:r>
              <a:rPr lang="he-IL" sz="2800" spc="-70" dirty="0" smtClean="0"/>
              <a:t> שקל היא ½, וגם </a:t>
            </a:r>
            <a:r>
              <a:rPr lang="he-IL" sz="2800" spc="-70" dirty="0"/>
              <a:t>ל</a:t>
            </a:r>
            <a:r>
              <a:rPr lang="he-IL" sz="2800" spc="-70" dirty="0" smtClean="0">
                <a:solidFill>
                  <a:srgbClr val="00FF99"/>
                </a:solidFill>
              </a:rPr>
              <a:t>קבלת</a:t>
            </a:r>
            <a:r>
              <a:rPr lang="he-IL" sz="2800" spc="-70" dirty="0" smtClean="0"/>
              <a:t> שקל היא: </a:t>
            </a:r>
            <a:r>
              <a:rPr lang="en-US" sz="2800" spc="-70" dirty="0" smtClean="0"/>
              <a:t>½</a:t>
            </a:r>
            <a:r>
              <a:rPr lang="he-IL" sz="2800" spc="-70" dirty="0" smtClean="0"/>
              <a:t>.</a:t>
            </a:r>
          </a:p>
          <a:p>
            <a:pPr>
              <a:spcBef>
                <a:spcPts val="600"/>
              </a:spcBef>
            </a:pPr>
            <a:r>
              <a:rPr lang="he-IL" sz="2800" spc="-60" dirty="0" smtClean="0"/>
              <a:t>מכאן נובעת המסקנה לגבי </a:t>
            </a:r>
            <a:r>
              <a:rPr lang="en-US" sz="2800" i="1" spc="-60" dirty="0" smtClean="0">
                <a:solidFill>
                  <a:srgbClr val="FFFF00"/>
                </a:solidFill>
                <a:latin typeface="Times New Roman" panose="02020603050405020304" pitchFamily="18" charset="0"/>
                <a:cs typeface="Times New Roman" panose="02020603050405020304" pitchFamily="18" charset="0"/>
              </a:rPr>
              <a:t>P</a:t>
            </a:r>
            <a:r>
              <a:rPr lang="en-US" sz="2800" i="1" spc="-60" baseline="-25000" dirty="0" smtClean="0">
                <a:solidFill>
                  <a:srgbClr val="FFFF00"/>
                </a:solidFill>
                <a:latin typeface="Times New Roman" panose="02020603050405020304" pitchFamily="18" charset="0"/>
                <a:cs typeface="Times New Roman" panose="02020603050405020304" pitchFamily="18" charset="0"/>
              </a:rPr>
              <a:t>i</a:t>
            </a:r>
            <a:r>
              <a:rPr lang="en-US" sz="2800" i="1" spc="-60" baseline="-25000" dirty="0" smtClean="0">
                <a:solidFill>
                  <a:srgbClr val="FFFF00"/>
                </a:solidFill>
              </a:rPr>
              <a:t> </a:t>
            </a:r>
            <a:r>
              <a:rPr lang="he-IL" sz="2800" i="1" spc="-60" baseline="-25000" dirty="0" smtClean="0">
                <a:solidFill>
                  <a:srgbClr val="00FF99"/>
                </a:solidFill>
              </a:rPr>
              <a:t> </a:t>
            </a:r>
            <a:r>
              <a:rPr lang="he-IL" sz="2800" spc="-60" dirty="0" smtClean="0"/>
              <a:t>והיא:</a:t>
            </a:r>
          </a:p>
          <a:p>
            <a:pPr marL="0" indent="0" algn="ctr">
              <a:spcBef>
                <a:spcPts val="0"/>
              </a:spcBef>
              <a:buNone/>
            </a:pPr>
            <a:r>
              <a:rPr lang="en-US" sz="2800" i="1" dirty="0" smtClean="0">
                <a:solidFill>
                  <a:srgbClr val="FFFF00"/>
                </a:solidFill>
                <a:latin typeface="Times New Roman" panose="02020603050405020304" pitchFamily="18" charset="0"/>
                <a:cs typeface="Times New Roman" panose="02020603050405020304" pitchFamily="18" charset="0"/>
              </a:rPr>
              <a:t>P</a:t>
            </a:r>
            <a:r>
              <a:rPr lang="en-US" sz="2800" i="1" baseline="-25000" dirty="0" smtClean="0">
                <a:solidFill>
                  <a:srgbClr val="FFFF00"/>
                </a:solidFill>
                <a:latin typeface="Times New Roman" panose="02020603050405020304" pitchFamily="18" charset="0"/>
                <a:cs typeface="Times New Roman" panose="02020603050405020304" pitchFamily="18" charset="0"/>
              </a:rPr>
              <a:t>i</a:t>
            </a:r>
            <a:r>
              <a:rPr lang="en-US" sz="2800" i="1" baseline="-25000" dirty="0" smtClean="0">
                <a:solidFill>
                  <a:srgbClr val="00FF99"/>
                </a:solidFill>
                <a:latin typeface="Times New Roman" panose="02020603050405020304" pitchFamily="18" charset="0"/>
                <a:cs typeface="Times New Roman" panose="02020603050405020304" pitchFamily="18" charset="0"/>
              </a:rPr>
              <a:t> </a:t>
            </a:r>
            <a:r>
              <a:rPr lang="en-US" sz="2800" dirty="0" smtClean="0"/>
              <a:t>= ½</a:t>
            </a:r>
            <a:r>
              <a:rPr lang="en-US" sz="2800" i="1" dirty="0" smtClean="0">
                <a:solidFill>
                  <a:schemeClr val="accent1"/>
                </a:solidFill>
                <a:latin typeface="Times New Roman" panose="02020603050405020304" pitchFamily="18" charset="0"/>
                <a:cs typeface="Times New Roman" panose="02020603050405020304" pitchFamily="18" charset="0"/>
              </a:rPr>
              <a:t>P</a:t>
            </a:r>
            <a:r>
              <a:rPr lang="en-US" sz="2800" i="1" baseline="-25000" dirty="0" smtClean="0">
                <a:solidFill>
                  <a:schemeClr val="accent1"/>
                </a:solidFill>
                <a:latin typeface="Times New Roman" panose="02020603050405020304" pitchFamily="18" charset="0"/>
                <a:cs typeface="Times New Roman" panose="02020603050405020304" pitchFamily="18" charset="0"/>
              </a:rPr>
              <a:t>i-</a:t>
            </a:r>
            <a:r>
              <a:rPr lang="en-US" sz="2800" baseline="-25000" dirty="0" smtClean="0">
                <a:solidFill>
                  <a:schemeClr val="accent1"/>
                </a:solidFill>
              </a:rPr>
              <a:t>1</a:t>
            </a:r>
            <a:r>
              <a:rPr lang="en-US" sz="2800" dirty="0" smtClean="0"/>
              <a:t> </a:t>
            </a:r>
            <a:r>
              <a:rPr lang="en-US" sz="2800" dirty="0"/>
              <a:t>+ </a:t>
            </a:r>
            <a:r>
              <a:rPr lang="en-US" sz="2800" dirty="0" smtClean="0"/>
              <a:t>½</a:t>
            </a:r>
            <a:r>
              <a:rPr lang="en-US" sz="2800" i="1" dirty="0" smtClean="0">
                <a:solidFill>
                  <a:srgbClr val="00FF99"/>
                </a:solidFill>
                <a:latin typeface="Times New Roman" panose="02020603050405020304" pitchFamily="18" charset="0"/>
                <a:cs typeface="Times New Roman" panose="02020603050405020304" pitchFamily="18" charset="0"/>
              </a:rPr>
              <a:t>P</a:t>
            </a:r>
            <a:r>
              <a:rPr lang="en-US" sz="2800" i="1" baseline="-25000" dirty="0" smtClean="0">
                <a:solidFill>
                  <a:srgbClr val="00FF99"/>
                </a:solidFill>
                <a:latin typeface="Times New Roman" panose="02020603050405020304" pitchFamily="18" charset="0"/>
                <a:cs typeface="Times New Roman" panose="02020603050405020304" pitchFamily="18" charset="0"/>
              </a:rPr>
              <a:t>i+</a:t>
            </a:r>
            <a:r>
              <a:rPr lang="en-US" sz="2800" baseline="-25000" dirty="0" smtClean="0">
                <a:solidFill>
                  <a:srgbClr val="00FF99"/>
                </a:solidFill>
              </a:rPr>
              <a:t>1</a:t>
            </a:r>
            <a:endParaRPr lang="he-IL" sz="2800" baseline="-25000" dirty="0" smtClean="0">
              <a:solidFill>
                <a:srgbClr val="00FF99"/>
              </a:solidFill>
            </a:endParaRPr>
          </a:p>
          <a:p>
            <a:pPr>
              <a:spcBef>
                <a:spcPts val="600"/>
              </a:spcBef>
            </a:pPr>
            <a:r>
              <a:rPr lang="he-IL" sz="2800" baseline="-25000" dirty="0" smtClean="0">
                <a:solidFill>
                  <a:srgbClr val="00FF99"/>
                </a:solidFill>
              </a:rPr>
              <a:t> </a:t>
            </a:r>
            <a:r>
              <a:rPr lang="he-IL" sz="2800" dirty="0" smtClean="0"/>
              <a:t>למרות שבמבט </a:t>
            </a:r>
            <a:r>
              <a:rPr lang="he-IL" sz="2800" dirty="0"/>
              <a:t>ראשון המסקנה </a:t>
            </a:r>
            <a:r>
              <a:rPr lang="he-IL" sz="2800" dirty="0" smtClean="0"/>
              <a:t>הזאת לא נראית מועילה במיוחד, היא תביא אותנו לתוצאה מעניינת -</a:t>
            </a:r>
          </a:p>
        </p:txBody>
      </p:sp>
      <p:sp>
        <p:nvSpPr>
          <p:cNvPr id="4098" name="Title 1"/>
          <p:cNvSpPr>
            <a:spLocks noGrp="1"/>
          </p:cNvSpPr>
          <p:nvPr>
            <p:ph type="title"/>
          </p:nvPr>
        </p:nvSpPr>
        <p:spPr>
          <a:xfrm>
            <a:off x="107504" y="358775"/>
            <a:ext cx="8856984" cy="766763"/>
          </a:xfrm>
        </p:spPr>
        <p:txBody>
          <a:bodyPr/>
          <a:lstStyle/>
          <a:p>
            <a:pPr algn="ctr" rtl="1" eaLnBrk="1" hangingPunct="1">
              <a:defRPr/>
            </a:pPr>
            <a:r>
              <a:rPr lang="he-IL" sz="3600" b="1" dirty="0">
                <a:solidFill>
                  <a:srgbClr val="C996FA"/>
                </a:solidFill>
              </a:rPr>
              <a:t> באופן דומה </a:t>
            </a:r>
            <a:r>
              <a:rPr lang="he-IL" sz="3600" b="1" dirty="0" smtClean="0">
                <a:solidFill>
                  <a:srgbClr val="C996FA"/>
                </a:solidFill>
              </a:rPr>
              <a:t>מאד</a:t>
            </a:r>
            <a:endParaRPr lang="he-IL" sz="3600" b="1" dirty="0" smtClean="0">
              <a:solidFill>
                <a:srgbClr val="C996FA"/>
              </a:solidFill>
              <a:effectLst>
                <a:outerShdw blurRad="38100" dist="25400" dir="5400000" algn="tl" rotWithShape="0">
                  <a:srgbClr val="000000">
                    <a:alpha val="43000"/>
                  </a:srgbClr>
                </a:outerShdw>
              </a:effectLst>
            </a:endParaRP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20</a:t>
            </a:fld>
            <a:endParaRPr lang="he-IL" sz="2800" dirty="0">
              <a:solidFill>
                <a:schemeClr val="tx1"/>
              </a:solidFill>
              <a:cs typeface="+mn-cs"/>
            </a:endParaRP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sp>
        <p:nvSpPr>
          <p:cNvPr id="2" name="מציין מיקום של תאריך 1"/>
          <p:cNvSpPr>
            <a:spLocks noGrp="1"/>
          </p:cNvSpPr>
          <p:nvPr>
            <p:ph type="dt" sz="half" idx="10"/>
          </p:nvPr>
        </p:nvSpPr>
        <p:spPr/>
        <p:txBody>
          <a:bodyPr/>
          <a:lstStyle/>
          <a:p>
            <a:pPr>
              <a:defRPr/>
            </a:pPr>
            <a:r>
              <a:rPr lang="en-US" smtClean="0"/>
              <a:t>עודכן 8.1.2017</a:t>
            </a:r>
            <a:endParaRPr lang="he-IL" dirty="0"/>
          </a:p>
        </p:txBody>
      </p:sp>
    </p:spTree>
    <p:extLst>
      <p:ext uri="{BB962C8B-B14F-4D97-AF65-F5344CB8AC3E}">
        <p14:creationId xmlns:p14="http://schemas.microsoft.com/office/powerpoint/2010/main" val="125496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8">
                                            <p:txEl>
                                              <p:pRg st="0" end="0"/>
                                            </p:txEl>
                                          </p:spTgt>
                                        </p:tgtEl>
                                        <p:attrNameLst>
                                          <p:attrName>style.opacity</p:attrName>
                                        </p:attrNameLst>
                                      </p:cBhvr>
                                      <p:to>
                                        <p:strVal val="0.5"/>
                                      </p:to>
                                    </p:set>
                                    <p:animEffect filter="image" prLst="opacity: 0.5">
                                      <p:cBhvr rctx="IE">
                                        <p:cTn id="17" dur="indefinite"/>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childTnLst>
                                </p:cTn>
                              </p:par>
                              <p:par>
                                <p:cTn id="24" presetID="9" presetClass="emph" presetSubtype="0" nodeType="withEffect">
                                  <p:stCondLst>
                                    <p:cond delay="0"/>
                                  </p:stCondLst>
                                  <p:childTnLst>
                                    <p:set>
                                      <p:cBhvr rctx="PPT">
                                        <p:cTn id="25" dur="indefinite"/>
                                        <p:tgtEl>
                                          <p:spTgt spid="8">
                                            <p:txEl>
                                              <p:pRg st="1" end="1"/>
                                            </p:txEl>
                                          </p:spTgt>
                                        </p:tgtEl>
                                        <p:attrNameLst>
                                          <p:attrName>style.opacity</p:attrName>
                                        </p:attrNameLst>
                                      </p:cBhvr>
                                      <p:to>
                                        <p:strVal val="0.5"/>
                                      </p:to>
                                    </p:set>
                                    <p:animEffect filter="image" prLst="opacity: 0.5">
                                      <p:cBhvr rctx="IE">
                                        <p:cTn id="26" dur="indefinite"/>
                                        <p:tgtEl>
                                          <p:spTgt spid="8">
                                            <p:txEl>
                                              <p:pRg st="1" end="1"/>
                                            </p:txEl>
                                          </p:spTgt>
                                        </p:tgtEl>
                                      </p:cBhvr>
                                    </p:animEffect>
                                  </p:childTnLst>
                                </p:cTn>
                              </p:par>
                              <p:par>
                                <p:cTn id="27" presetID="9" presetClass="emph" presetSubtype="0" nodeType="withEffect">
                                  <p:stCondLst>
                                    <p:cond delay="0"/>
                                  </p:stCondLst>
                                  <p:childTnLst>
                                    <p:set>
                                      <p:cBhvr rctx="PPT">
                                        <p:cTn id="28" dur="indefinite"/>
                                        <p:tgtEl>
                                          <p:spTgt spid="8">
                                            <p:txEl>
                                              <p:pRg st="2" end="2"/>
                                            </p:txEl>
                                          </p:spTgt>
                                        </p:tgtEl>
                                        <p:attrNameLst>
                                          <p:attrName>style.opacity</p:attrName>
                                        </p:attrNameLst>
                                      </p:cBhvr>
                                      <p:to>
                                        <p:strVal val="0.5"/>
                                      </p:to>
                                    </p:set>
                                    <p:animEffect filter="image" prLst="opacity: 0.5">
                                      <p:cBhvr rctx="IE">
                                        <p:cTn id="29" dur="indefinite"/>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childTnLst>
                                </p:cTn>
                              </p:par>
                              <p:par>
                                <p:cTn id="34" presetID="9" presetClass="emph" presetSubtype="0" nodeType="withEffect">
                                  <p:stCondLst>
                                    <p:cond delay="0"/>
                                  </p:stCondLst>
                                  <p:childTnLst>
                                    <p:set>
                                      <p:cBhvr rctx="PPT">
                                        <p:cTn id="35" dur="indefinite"/>
                                        <p:tgtEl>
                                          <p:spTgt spid="8">
                                            <p:txEl>
                                              <p:pRg st="3" end="3"/>
                                            </p:txEl>
                                          </p:spTgt>
                                        </p:tgtEl>
                                        <p:attrNameLst>
                                          <p:attrName>style.opacity</p:attrName>
                                        </p:attrNameLst>
                                      </p:cBhvr>
                                      <p:to>
                                        <p:strVal val="0.5"/>
                                      </p:to>
                                    </p:set>
                                    <p:animEffect filter="image" prLst="opacity: 0.5">
                                      <p:cBhvr rctx="IE">
                                        <p:cTn id="36" dur="indefinite"/>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395536" y="980728"/>
                <a:ext cx="8352928" cy="5688632"/>
              </a:xfrm>
            </p:spPr>
            <p:txBody>
              <a:bodyPr/>
              <a:lstStyle/>
              <a:p>
                <a:pPr>
                  <a:spcBef>
                    <a:spcPts val="0"/>
                  </a:spcBef>
                </a:pPr>
                <a:r>
                  <a:rPr lang="he-IL" sz="2800" dirty="0" smtClean="0"/>
                  <a:t>נרשום קצת אחרת:   </a:t>
                </a:r>
                <a14:m>
                  <m:oMath xmlns:m="http://schemas.openxmlformats.org/officeDocument/2006/math">
                    <m:box>
                      <m:boxPr>
                        <m:ctrlPr>
                          <a:rPr lang="he-IL" sz="2800" i="1" smtClean="0">
                            <a:latin typeface="Cambria Math"/>
                          </a:rPr>
                        </m:ctrlPr>
                      </m:boxPr>
                      <m:e>
                        <m:argPr>
                          <m:argSz m:val="-1"/>
                        </m:argPr>
                        <m:f>
                          <m:fPr>
                            <m:ctrlPr>
                              <a:rPr lang="he-IL" sz="2800" i="1" smtClean="0">
                                <a:latin typeface="Cambria Math"/>
                              </a:rPr>
                            </m:ctrlPr>
                          </m:fPr>
                          <m:num>
                            <m:r>
                              <a:rPr lang="he-IL" sz="2800" b="0" i="1" smtClean="0">
                                <a:latin typeface="Cambria Math" panose="02040503050406030204" pitchFamily="18" charset="0"/>
                              </a:rPr>
                              <m:t>1</m:t>
                            </m:r>
                          </m:num>
                          <m:den>
                            <m:r>
                              <a:rPr lang="he-IL" sz="2800" b="0" i="1" smtClean="0">
                                <a:latin typeface="Cambria Math" panose="02040503050406030204" pitchFamily="18" charset="0"/>
                              </a:rPr>
                              <m:t>2</m:t>
                            </m:r>
                          </m:den>
                        </m:f>
                      </m:e>
                    </m:box>
                    <m:sSub>
                      <m:sSubPr>
                        <m:ctrlPr>
                          <a:rPr lang="en-US" sz="2800" b="0" i="1" smtClean="0">
                            <a:solidFill>
                              <a:srgbClr val="FFFF00"/>
                            </a:solidFill>
                            <a:latin typeface="Cambria Math"/>
                          </a:rPr>
                        </m:ctrlPr>
                      </m:sSubPr>
                      <m:e>
                        <m:r>
                          <a:rPr lang="en-US" sz="2800" b="0" i="1" smtClean="0">
                            <a:solidFill>
                              <a:srgbClr val="FFFF00"/>
                            </a:solidFill>
                            <a:latin typeface="Cambria Math" panose="02040503050406030204" pitchFamily="18" charset="0"/>
                          </a:rPr>
                          <m:t>𝑃</m:t>
                        </m:r>
                      </m:e>
                      <m:sub>
                        <m:r>
                          <a:rPr lang="en-US" sz="2800" b="0" i="1" smtClean="0">
                            <a:solidFill>
                              <a:srgbClr val="FFFF00"/>
                            </a:solidFill>
                            <a:latin typeface="Cambria Math" panose="02040503050406030204" pitchFamily="18" charset="0"/>
                          </a:rPr>
                          <m:t>𝑖</m:t>
                        </m:r>
                      </m:sub>
                    </m:sSub>
                    <m:r>
                      <a:rPr lang="en-US" sz="2800" b="0" i="1" smtClean="0">
                        <a:latin typeface="Cambria Math" panose="02040503050406030204" pitchFamily="18" charset="0"/>
                      </a:rPr>
                      <m:t>+</m:t>
                    </m:r>
                    <m:box>
                      <m:boxPr>
                        <m:ctrlPr>
                          <a:rPr lang="en-US" sz="2800" b="0" i="1" smtClean="0">
                            <a:latin typeface="Cambria Math"/>
                          </a:rPr>
                        </m:ctrlPr>
                      </m:boxPr>
                      <m:e>
                        <m:argPr>
                          <m:argSz m:val="-1"/>
                        </m:argPr>
                        <m:f>
                          <m:fPr>
                            <m:ctrlPr>
                              <a:rPr lang="en-US" sz="2800" b="0" i="1" smtClean="0">
                                <a:latin typeface="Cambria Math"/>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e>
                    </m:box>
                    <m:sSub>
                      <m:sSubPr>
                        <m:ctrlPr>
                          <a:rPr lang="en-US" sz="2800" b="0" i="1" smtClean="0">
                            <a:solidFill>
                              <a:srgbClr val="FFFF00"/>
                            </a:solidFill>
                            <a:latin typeface="Cambria Math"/>
                          </a:rPr>
                        </m:ctrlPr>
                      </m:sSubPr>
                      <m:e>
                        <m:r>
                          <a:rPr lang="en-US" sz="2800" b="0" i="1" smtClean="0">
                            <a:solidFill>
                              <a:srgbClr val="FFFF00"/>
                            </a:solidFill>
                            <a:latin typeface="Cambria Math" panose="02040503050406030204" pitchFamily="18" charset="0"/>
                          </a:rPr>
                          <m:t>𝑃</m:t>
                        </m:r>
                      </m:e>
                      <m:sub>
                        <m:r>
                          <a:rPr lang="en-US" sz="2800" b="0" i="1" smtClean="0">
                            <a:solidFill>
                              <a:srgbClr val="FFFF00"/>
                            </a:solidFill>
                            <a:latin typeface="Cambria Math" panose="02040503050406030204" pitchFamily="18" charset="0"/>
                          </a:rPr>
                          <m:t>𝑖</m:t>
                        </m:r>
                      </m:sub>
                    </m:sSub>
                    <m:r>
                      <a:rPr lang="en-US" sz="2800" i="1">
                        <a:latin typeface="Cambria Math" panose="02040503050406030204" pitchFamily="18" charset="0"/>
                      </a:rPr>
                      <m:t>=</m:t>
                    </m:r>
                    <m:box>
                      <m:boxPr>
                        <m:ctrlPr>
                          <a:rPr lang="en-US" sz="2800" b="0" i="1" smtClean="0">
                            <a:latin typeface="Cambria Math"/>
                          </a:rPr>
                        </m:ctrlPr>
                      </m:boxPr>
                      <m:e>
                        <m:argPr>
                          <m:argSz m:val="-1"/>
                        </m:argPr>
                        <m:f>
                          <m:fPr>
                            <m:ctrlPr>
                              <a:rPr lang="en-US" sz="2800" b="0" i="1" smtClean="0">
                                <a:latin typeface="Cambria Math"/>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e>
                    </m:box>
                    <m:sSub>
                      <m:sSubPr>
                        <m:ctrlPr>
                          <a:rPr lang="en-US" sz="2800" b="0" i="1" smtClean="0">
                            <a:solidFill>
                              <a:schemeClr val="accent1"/>
                            </a:solidFill>
                            <a:latin typeface="Cambria Math"/>
                          </a:rPr>
                        </m:ctrlPr>
                      </m:sSubPr>
                      <m:e>
                        <m:r>
                          <a:rPr lang="en-US" sz="2800" b="0" i="1" smtClean="0">
                            <a:solidFill>
                              <a:schemeClr val="accent1"/>
                            </a:solidFill>
                            <a:latin typeface="Cambria Math" panose="02040503050406030204" pitchFamily="18" charset="0"/>
                          </a:rPr>
                          <m:t>𝑃</m:t>
                        </m:r>
                      </m:e>
                      <m:sub>
                        <m:r>
                          <a:rPr lang="en-US" sz="2800" b="0" i="1" smtClean="0">
                            <a:solidFill>
                              <a:schemeClr val="accent1"/>
                            </a:solidFill>
                            <a:latin typeface="Cambria Math" panose="02040503050406030204" pitchFamily="18" charset="0"/>
                          </a:rPr>
                          <m:t>𝑖</m:t>
                        </m:r>
                        <m:r>
                          <a:rPr lang="en-US" sz="2800" b="0" i="1" smtClean="0">
                            <a:solidFill>
                              <a:schemeClr val="accent1"/>
                            </a:solidFill>
                            <a:latin typeface="Cambria Math"/>
                          </a:rPr>
                          <m:t>−</m:t>
                        </m:r>
                        <m:r>
                          <a:rPr lang="en-US" sz="2800" b="0" i="1" smtClean="0">
                            <a:solidFill>
                              <a:schemeClr val="accent1"/>
                            </a:solidFill>
                            <a:latin typeface="Cambria Math" panose="02040503050406030204" pitchFamily="18" charset="0"/>
                          </a:rPr>
                          <m:t>1</m:t>
                        </m:r>
                      </m:sub>
                    </m:sSub>
                    <m:r>
                      <a:rPr lang="en-US" sz="2800" b="0" i="1" smtClean="0">
                        <a:latin typeface="Cambria Math" panose="02040503050406030204" pitchFamily="18" charset="0"/>
                      </a:rPr>
                      <m:t>+</m:t>
                    </m:r>
                    <m:box>
                      <m:boxPr>
                        <m:ctrlPr>
                          <a:rPr lang="en-US" sz="2800" b="0" i="1" smtClean="0">
                            <a:latin typeface="Cambria Math"/>
                          </a:rPr>
                        </m:ctrlPr>
                      </m:boxPr>
                      <m:e>
                        <m:argPr>
                          <m:argSz m:val="-1"/>
                        </m:argPr>
                        <m:f>
                          <m:fPr>
                            <m:ctrlPr>
                              <a:rPr lang="en-US" sz="2800" b="0" i="1" smtClean="0">
                                <a:latin typeface="Cambria Math"/>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e>
                    </m:box>
                    <m:sSub>
                      <m:sSubPr>
                        <m:ctrlPr>
                          <a:rPr lang="en-US" sz="2800" b="0" i="1" smtClean="0">
                            <a:solidFill>
                              <a:srgbClr val="00FF99"/>
                            </a:solidFill>
                            <a:latin typeface="Cambria Math"/>
                          </a:rPr>
                        </m:ctrlPr>
                      </m:sSubPr>
                      <m:e>
                        <m:r>
                          <a:rPr lang="en-US" sz="2800" b="0" i="1" smtClean="0">
                            <a:solidFill>
                              <a:srgbClr val="00FF99"/>
                            </a:solidFill>
                            <a:latin typeface="Cambria Math" panose="02040503050406030204" pitchFamily="18" charset="0"/>
                          </a:rPr>
                          <m:t>𝑃</m:t>
                        </m:r>
                      </m:e>
                      <m:sub>
                        <m:r>
                          <a:rPr lang="en-US" sz="2800" b="0" i="1" smtClean="0">
                            <a:solidFill>
                              <a:srgbClr val="00FF99"/>
                            </a:solidFill>
                            <a:latin typeface="Cambria Math" panose="02040503050406030204" pitchFamily="18" charset="0"/>
                          </a:rPr>
                          <m:t>𝑖</m:t>
                        </m:r>
                        <m:r>
                          <a:rPr lang="en-US" sz="2800" b="0" i="1" smtClean="0">
                            <a:solidFill>
                              <a:srgbClr val="00FF99"/>
                            </a:solidFill>
                            <a:latin typeface="Cambria Math"/>
                          </a:rPr>
                          <m:t>+</m:t>
                        </m:r>
                        <m:r>
                          <a:rPr lang="en-US" sz="2800" b="0" i="1" smtClean="0">
                            <a:solidFill>
                              <a:srgbClr val="00FF99"/>
                            </a:solidFill>
                            <a:latin typeface="Cambria Math" panose="02040503050406030204" pitchFamily="18" charset="0"/>
                          </a:rPr>
                          <m:t>1</m:t>
                        </m:r>
                      </m:sub>
                    </m:sSub>
                  </m:oMath>
                </a14:m>
                <a:endParaRPr lang="en-US" sz="2800" b="0" dirty="0" smtClean="0">
                  <a:solidFill>
                    <a:srgbClr val="00B050"/>
                  </a:solidFill>
                </a:endParaRPr>
              </a:p>
              <a:p>
                <a:pPr>
                  <a:spcBef>
                    <a:spcPts val="0"/>
                  </a:spcBef>
                </a:pPr>
                <a:r>
                  <a:rPr lang="he-IL" sz="2800" dirty="0" smtClean="0"/>
                  <a:t>נכפול ב-2 ונשנה סדר: </a:t>
                </a:r>
                <a:r>
                  <a:rPr lang="he-IL" sz="2800" spc="-70" dirty="0" smtClean="0">
                    <a:latin typeface="Times New Roman" panose="02020603050405020304" pitchFamily="18" charset="0"/>
                    <a:cs typeface="Times New Roman" panose="02020603050405020304" pitchFamily="18" charset="0"/>
                  </a:rPr>
                  <a:t> </a:t>
                </a:r>
                <a:r>
                  <a:rPr lang="en-US" sz="2800" i="1" dirty="0" smtClean="0">
                    <a:solidFill>
                      <a:srgbClr val="00FF99"/>
                    </a:solidFill>
                    <a:latin typeface="Times New Roman" panose="02020603050405020304" pitchFamily="18" charset="0"/>
                    <a:cs typeface="Times New Roman" panose="02020603050405020304" pitchFamily="18" charset="0"/>
                  </a:rPr>
                  <a:t>P</a:t>
                </a:r>
                <a:r>
                  <a:rPr lang="en-US" sz="2800" i="1" baseline="-25000" dirty="0" smtClean="0">
                    <a:solidFill>
                      <a:srgbClr val="00FF99"/>
                    </a:solidFill>
                    <a:latin typeface="Times New Roman" panose="02020603050405020304" pitchFamily="18" charset="0"/>
                    <a:cs typeface="Times New Roman" panose="02020603050405020304" pitchFamily="18" charset="0"/>
                  </a:rPr>
                  <a:t>i </a:t>
                </a:r>
                <a:r>
                  <a:rPr lang="en-US" sz="2800" baseline="-25000" dirty="0" smtClean="0">
                    <a:solidFill>
                      <a:srgbClr val="00FF99"/>
                    </a:solidFill>
                  </a:rPr>
                  <a:t>+ 1</a:t>
                </a:r>
                <a:r>
                  <a:rPr lang="en-US" sz="2800" dirty="0" smtClean="0">
                    <a:solidFill>
                      <a:srgbClr val="0099FF"/>
                    </a:solidFill>
                  </a:rPr>
                  <a:t> </a:t>
                </a:r>
                <a14:m>
                  <m:oMath xmlns:m="http://schemas.openxmlformats.org/officeDocument/2006/math">
                    <m:r>
                      <a:rPr lang="en-US" sz="2800" i="1">
                        <a:latin typeface="Cambria Math" panose="02040503050406030204" pitchFamily="18" charset="0"/>
                      </a:rPr>
                      <m:t>−</m:t>
                    </m:r>
                  </m:oMath>
                </a14:m>
                <a:r>
                  <a:rPr lang="en-US" sz="2800" dirty="0" smtClean="0"/>
                  <a:t> </a:t>
                </a:r>
                <a:r>
                  <a:rPr lang="en-US" sz="2800" i="1" dirty="0">
                    <a:solidFill>
                      <a:srgbClr val="FFFF00"/>
                    </a:solidFill>
                    <a:latin typeface="Times New Roman" panose="02020603050405020304" pitchFamily="18" charset="0"/>
                    <a:cs typeface="Times New Roman" panose="02020603050405020304" pitchFamily="18" charset="0"/>
                  </a:rPr>
                  <a:t>P</a:t>
                </a:r>
                <a:r>
                  <a:rPr lang="en-US" sz="2800" i="1" baseline="-25000" dirty="0">
                    <a:solidFill>
                      <a:srgbClr val="FFFF00"/>
                    </a:solidFill>
                    <a:latin typeface="Times New Roman" panose="02020603050405020304" pitchFamily="18" charset="0"/>
                    <a:cs typeface="Times New Roman" panose="02020603050405020304" pitchFamily="18" charset="0"/>
                  </a:rPr>
                  <a:t>i</a:t>
                </a:r>
                <a:r>
                  <a:rPr lang="he-IL" sz="2800" i="1" dirty="0">
                    <a:solidFill>
                      <a:srgbClr val="FFFF00"/>
                    </a:solidFill>
                    <a:latin typeface="Times New Roman" panose="02020603050405020304" pitchFamily="18" charset="0"/>
                    <a:cs typeface="Times New Roman" panose="02020603050405020304" pitchFamily="18" charset="0"/>
                  </a:rPr>
                  <a:t> </a:t>
                </a:r>
                <a:r>
                  <a:rPr lang="he-IL" sz="2800" dirty="0" smtClean="0"/>
                  <a:t>  </a:t>
                </a:r>
                <a:r>
                  <a:rPr lang="en-US" sz="2800" i="1" dirty="0" smtClean="0">
                    <a:solidFill>
                      <a:srgbClr val="FFFF00"/>
                    </a:solidFill>
                    <a:latin typeface="Times New Roman" panose="02020603050405020304" pitchFamily="18" charset="0"/>
                    <a:cs typeface="Times New Roman" panose="02020603050405020304" pitchFamily="18" charset="0"/>
                  </a:rPr>
                  <a:t>P</a:t>
                </a:r>
                <a:r>
                  <a:rPr lang="en-US" sz="2800" i="1" baseline="-25000" dirty="0" smtClean="0">
                    <a:solidFill>
                      <a:srgbClr val="FFFF00"/>
                    </a:solidFill>
                    <a:latin typeface="Times New Roman" panose="02020603050405020304" pitchFamily="18" charset="0"/>
                    <a:cs typeface="Times New Roman" panose="02020603050405020304" pitchFamily="18" charset="0"/>
                  </a:rPr>
                  <a:t>i</a:t>
                </a:r>
                <a:r>
                  <a:rPr lang="en-US" sz="2800" dirty="0" smtClean="0">
                    <a:solidFill>
                      <a:srgbClr val="FFFF00"/>
                    </a:solidFill>
                  </a:rPr>
                  <a:t> </a:t>
                </a:r>
                <a:r>
                  <a:rPr lang="en-US" sz="2800" dirty="0" smtClean="0"/>
                  <a:t>– </a:t>
                </a:r>
                <a:r>
                  <a:rPr lang="en-US" sz="2800" i="1" dirty="0" smtClean="0">
                    <a:solidFill>
                      <a:schemeClr val="accent1"/>
                    </a:solidFill>
                    <a:latin typeface="Times New Roman" panose="02020603050405020304" pitchFamily="18" charset="0"/>
                    <a:cs typeface="Times New Roman" panose="02020603050405020304" pitchFamily="18" charset="0"/>
                  </a:rPr>
                  <a:t>P</a:t>
                </a:r>
                <a:r>
                  <a:rPr lang="en-US" sz="2800" i="1" baseline="-25000" dirty="0" smtClean="0">
                    <a:solidFill>
                      <a:schemeClr val="accent1"/>
                    </a:solidFill>
                    <a:latin typeface="Times New Roman" panose="02020603050405020304" pitchFamily="18" charset="0"/>
                    <a:cs typeface="Times New Roman" panose="02020603050405020304" pitchFamily="18" charset="0"/>
                  </a:rPr>
                  <a:t>i </a:t>
                </a:r>
                <a:r>
                  <a:rPr lang="en-US" sz="2800" baseline="-25000" dirty="0" smtClean="0">
                    <a:solidFill>
                      <a:schemeClr val="accent1"/>
                    </a:solidFill>
                  </a:rPr>
                  <a:t>- 1</a:t>
                </a:r>
                <a:r>
                  <a:rPr lang="en-US" sz="2800" i="1" dirty="0" smtClean="0">
                    <a:solidFill>
                      <a:srgbClr val="FFFF00"/>
                    </a:solidFill>
                    <a:latin typeface="Times New Roman" panose="02020603050405020304" pitchFamily="18" charset="0"/>
                    <a:cs typeface="Times New Roman" panose="02020603050405020304" pitchFamily="18" charset="0"/>
                  </a:rPr>
                  <a:t> </a:t>
                </a:r>
                <a:r>
                  <a:rPr lang="en-US" sz="2800" spc="-70" dirty="0" smtClean="0">
                    <a:latin typeface="Times New Roman" panose="02020603050405020304" pitchFamily="18" charset="0"/>
                    <a:cs typeface="Times New Roman" panose="02020603050405020304" pitchFamily="18" charset="0"/>
                  </a:rPr>
                  <a:t>=</a:t>
                </a:r>
                <a:endParaRPr lang="he-IL" sz="2800" baseline="-25000" dirty="0" smtClean="0">
                  <a:solidFill>
                    <a:srgbClr val="00FF99"/>
                  </a:solidFill>
                </a:endParaRPr>
              </a:p>
              <a:p>
                <a:pPr>
                  <a:spcBef>
                    <a:spcPts val="0"/>
                  </a:spcBef>
                </a:pPr>
                <a:r>
                  <a:rPr lang="he-IL" sz="2800" dirty="0" smtClean="0"/>
                  <a:t>נציב </a:t>
                </a:r>
                <a14:m>
                  <m:oMath xmlns:m="http://schemas.openxmlformats.org/officeDocument/2006/math">
                    <m:r>
                      <a:rPr lang="en-US" sz="2800" b="0" i="1" smtClean="0">
                        <a:latin typeface="Cambria Math" panose="02040503050406030204" pitchFamily="18" charset="0"/>
                      </a:rPr>
                      <m:t>𝑖</m:t>
                    </m:r>
                    <m:r>
                      <a:rPr lang="en-US" sz="2800" b="0" i="1" smtClean="0">
                        <a:latin typeface="Cambria Math" panose="02040503050406030204" pitchFamily="18" charset="0"/>
                      </a:rPr>
                      <m:t>=</m:t>
                    </m:r>
                    <m:r>
                      <a:rPr lang="en-US" sz="2800" b="0" i="1" smtClean="0">
                        <a:latin typeface="Cambria Math" panose="02040503050406030204" pitchFamily="18" charset="0"/>
                      </a:rPr>
                      <m:t>1</m:t>
                    </m:r>
                  </m:oMath>
                </a14:m>
                <a:r>
                  <a:rPr lang="he-IL" sz="2800" dirty="0" smtClean="0"/>
                  <a:t>, ונקבל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𝑃</m:t>
                        </m:r>
                      </m:e>
                      <m:sub>
                        <m:r>
                          <a:rPr lang="en-US" sz="2800" i="1">
                            <a:latin typeface="Cambria Math" panose="02040503050406030204" pitchFamily="18" charset="0"/>
                          </a:rPr>
                          <m:t>2</m:t>
                        </m:r>
                      </m:sub>
                    </m:sSub>
                    <m:r>
                      <a:rPr lang="en-US" sz="2800" i="1">
                        <a:latin typeface="Cambria Math" panose="02040503050406030204" pitchFamily="18" charset="0"/>
                      </a:rPr>
                      <m:t>−</m:t>
                    </m:r>
                    <m:sSub>
                      <m:sSubPr>
                        <m:ctrlPr>
                          <a:rPr lang="en-US" sz="2800" i="1">
                            <a:latin typeface="Cambria Math"/>
                          </a:rPr>
                        </m:ctrlPr>
                      </m:sSubPr>
                      <m:e>
                        <m:r>
                          <a:rPr lang="en-US" sz="2800" i="1">
                            <a:latin typeface="Cambria Math" panose="02040503050406030204" pitchFamily="18" charset="0"/>
                          </a:rPr>
                          <m:t>𝑃</m:t>
                        </m:r>
                      </m:e>
                      <m:sub>
                        <m:r>
                          <a:rPr lang="en-US" sz="2800" i="1">
                            <a:latin typeface="Cambria Math" panose="02040503050406030204" pitchFamily="18" charset="0"/>
                          </a:rPr>
                          <m:t>1</m:t>
                        </m:r>
                      </m:sub>
                    </m:sSub>
                  </m:oMath>
                </a14:m>
                <a:r>
                  <a:rPr lang="he-IL" sz="2800" dirty="0" smtClean="0"/>
                  <a:t> </a:t>
                </a:r>
                <a14:m>
                  <m:oMath xmlns:m="http://schemas.openxmlformats.org/officeDocument/2006/math">
                    <m:r>
                      <a:rPr lang="en-US" sz="2800" i="1" smtClean="0">
                        <a:latin typeface="Cambria Math" panose="02040503050406030204" pitchFamily="18" charset="0"/>
                      </a:rPr>
                      <m:t>=</m:t>
                    </m:r>
                  </m:oMath>
                </a14:m>
                <a:r>
                  <a:rPr lang="he-IL" sz="2800" dirty="0" smtClean="0"/>
                  <a:t> </a:t>
                </a:r>
                <a14:m>
                  <m:oMath xmlns:m="http://schemas.openxmlformats.org/officeDocument/2006/math">
                    <m:sSub>
                      <m:sSubPr>
                        <m:ctrlPr>
                          <a:rPr lang="en-US" sz="2800" b="0" i="1" smtClean="0">
                            <a:latin typeface="Cambria Math"/>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1</m:t>
                        </m:r>
                      </m:sub>
                    </m:sSub>
                  </m:oMath>
                </a14:m>
                <a:r>
                  <a:rPr lang="he-IL" dirty="0" smtClean="0"/>
                  <a:t> </a:t>
                </a:r>
                <a:r>
                  <a:rPr lang="he-IL" dirty="0"/>
                  <a:t>  </a:t>
                </a:r>
                <a:r>
                  <a:rPr lang="en-US" dirty="0" smtClean="0"/>
                  <a:t>)</a:t>
                </a:r>
                <a:r>
                  <a:rPr lang="he-IL" sz="2800" dirty="0" smtClean="0"/>
                  <a:t>כי </a:t>
                </a:r>
                <a14:m>
                  <m:oMath xmlns:m="http://schemas.openxmlformats.org/officeDocument/2006/math">
                    <m:r>
                      <a:rPr lang="he-IL" sz="2800" i="1" dirty="0">
                        <a:latin typeface="Cambria Math"/>
                      </a:rPr>
                      <m:t>=</m:t>
                    </m:r>
                    <m:r>
                      <a:rPr lang="he-IL" sz="2800" i="1" dirty="0">
                        <a:latin typeface="Cambria Math"/>
                      </a:rPr>
                      <m:t>0</m:t>
                    </m:r>
                  </m:oMath>
                </a14:m>
                <a:r>
                  <a:rPr lang="he-IL" sz="2800" dirty="0" smtClean="0"/>
                  <a:t> </a:t>
                </a:r>
                <a14:m>
                  <m:oMath xmlns:m="http://schemas.openxmlformats.org/officeDocument/2006/math">
                    <m:r>
                      <a:rPr lang="he-IL" sz="2800" dirty="0" smtClean="0">
                        <a:latin typeface="Cambria Math"/>
                      </a:rPr>
                      <m:t> </m:t>
                    </m:r>
                    <m:r>
                      <a:rPr lang="en-US" sz="2800" b="0" i="0" dirty="0" smtClean="0">
                        <a:latin typeface="Cambria Math"/>
                      </a:rPr>
                      <m:t> (</m:t>
                    </m:r>
                    <m:sSub>
                      <m:sSubPr>
                        <m:ctrlPr>
                          <a:rPr lang="en-US" sz="2800" i="1">
                            <a:latin typeface="Cambria Math"/>
                          </a:rPr>
                        </m:ctrlPr>
                      </m:sSubPr>
                      <m:e>
                        <m:r>
                          <a:rPr lang="he-IL" sz="2800" b="0" i="1" dirty="0" smtClean="0">
                            <a:latin typeface="Cambria Math"/>
                          </a:rPr>
                          <m:t> </m:t>
                        </m:r>
                        <m:r>
                          <a:rPr lang="en-US" sz="2800" i="1">
                            <a:latin typeface="Cambria Math" panose="02040503050406030204" pitchFamily="18" charset="0"/>
                          </a:rPr>
                          <m:t>𝑃</m:t>
                        </m:r>
                      </m:e>
                      <m:sub>
                        <m:r>
                          <a:rPr lang="he-IL" sz="2800" b="0" i="1" smtClean="0">
                            <a:latin typeface="Cambria Math"/>
                          </a:rPr>
                          <m:t>0</m:t>
                        </m:r>
                      </m:sub>
                    </m:sSub>
                  </m:oMath>
                </a14:m>
                <a:endParaRPr lang="he-IL" sz="2800" dirty="0" smtClean="0"/>
              </a:p>
              <a:p>
                <a:pPr marL="2498725" lvl="1">
                  <a:spcBef>
                    <a:spcPts val="0"/>
                  </a:spcBef>
                </a:pPr>
                <a:r>
                  <a:rPr lang="he-IL" dirty="0" smtClean="0"/>
                  <a:t>לכן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𝑃</m:t>
                        </m:r>
                      </m:e>
                      <m:sub>
                        <m:r>
                          <a:rPr lang="en-US" b="0" i="1" smtClean="0">
                            <a:solidFill>
                              <a:srgbClr val="C996FA"/>
                            </a:solidFill>
                            <a:latin typeface="Cambria Math" panose="02040503050406030204" pitchFamily="18" charset="0"/>
                          </a:rPr>
                          <m:t>2</m:t>
                        </m:r>
                      </m:sub>
                    </m:sSub>
                    <m:r>
                      <a:rPr lang="en-US" b="0" i="1" smtClean="0">
                        <a:latin typeface="Cambria Math" panose="02040503050406030204" pitchFamily="18" charset="0"/>
                      </a:rPr>
                      <m:t>=</m:t>
                    </m:r>
                    <m:r>
                      <a:rPr lang="en-US" b="0" i="1" smtClean="0">
                        <a:solidFill>
                          <a:srgbClr val="C996FA"/>
                        </a:solidFill>
                        <a:latin typeface="Cambria Math" panose="02040503050406030204" pitchFamily="18" charset="0"/>
                      </a:rPr>
                      <m:t>2</m:t>
                    </m:r>
                    <m:sSub>
                      <m:sSubPr>
                        <m:ctrlPr>
                          <a:rPr lang="en-US" b="0" i="1" smtClean="0">
                            <a:latin typeface="Cambria Math"/>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oMath>
                </a14:m>
                <a:r>
                  <a:rPr lang="he-IL" dirty="0" smtClean="0"/>
                  <a:t>.</a:t>
                </a:r>
              </a:p>
              <a:p>
                <a:pPr>
                  <a:spcBef>
                    <a:spcPts val="0"/>
                  </a:spcBef>
                </a:pPr>
                <a:r>
                  <a:rPr lang="he-IL" sz="2800" dirty="0"/>
                  <a:t>נציב </a:t>
                </a:r>
                <a14:m>
                  <m:oMath xmlns:m="http://schemas.openxmlformats.org/officeDocument/2006/math">
                    <m:r>
                      <a:rPr lang="en-US" sz="2800" i="1">
                        <a:latin typeface="Cambria Math" panose="02040503050406030204" pitchFamily="18" charset="0"/>
                      </a:rPr>
                      <m:t>𝑖</m:t>
                    </m:r>
                    <m:r>
                      <a:rPr lang="en-US" sz="2800" i="1">
                        <a:latin typeface="Cambria Math" panose="02040503050406030204" pitchFamily="18" charset="0"/>
                      </a:rPr>
                      <m:t>=</m:t>
                    </m:r>
                    <m:r>
                      <a:rPr lang="en-US" sz="2800" b="0" i="1" smtClean="0">
                        <a:latin typeface="Cambria Math" panose="02040503050406030204" pitchFamily="18" charset="0"/>
                      </a:rPr>
                      <m:t>2</m:t>
                    </m:r>
                  </m:oMath>
                </a14:m>
                <a:r>
                  <a:rPr lang="he-IL" sz="2800" dirty="0" smtClean="0"/>
                  <a:t>,</a:t>
                </a:r>
                <a:r>
                  <a:rPr lang="he-IL" sz="2800" dirty="0"/>
                  <a:t> </a:t>
                </a:r>
                <a:r>
                  <a:rPr lang="he-IL" sz="2800" dirty="0" smtClean="0"/>
                  <a:t>ונקבל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𝑃</m:t>
                        </m:r>
                      </m:e>
                      <m:sub>
                        <m:r>
                          <a:rPr lang="he-IL" sz="2800" b="0" i="1" smtClean="0">
                            <a:latin typeface="Cambria Math"/>
                          </a:rPr>
                          <m:t>2</m:t>
                        </m:r>
                      </m:sub>
                    </m:sSub>
                    <m:r>
                      <a:rPr lang="en-US" sz="2800" i="1">
                        <a:latin typeface="Cambria Math" panose="02040503050406030204" pitchFamily="18" charset="0"/>
                      </a:rPr>
                      <m:t>−</m:t>
                    </m:r>
                    <m:sSub>
                      <m:sSubPr>
                        <m:ctrlPr>
                          <a:rPr lang="en-US" sz="2800" i="1">
                            <a:latin typeface="Cambria Math"/>
                          </a:rPr>
                        </m:ctrlPr>
                      </m:sSubPr>
                      <m:e>
                        <m:r>
                          <a:rPr lang="en-US" sz="2800" i="1">
                            <a:latin typeface="Cambria Math" panose="02040503050406030204" pitchFamily="18" charset="0"/>
                          </a:rPr>
                          <m:t>𝑃</m:t>
                        </m:r>
                      </m:e>
                      <m:sub>
                        <m:r>
                          <a:rPr lang="he-IL" sz="2800" b="0" i="1" smtClean="0">
                            <a:latin typeface="Cambria Math"/>
                          </a:rPr>
                          <m:t>1</m:t>
                        </m:r>
                      </m:sub>
                    </m:sSub>
                    <m:r>
                      <a:rPr lang="en-US" sz="2800" i="1">
                        <a:latin typeface="Cambria Math" panose="02040503050406030204" pitchFamily="18" charset="0"/>
                      </a:rPr>
                      <m:t>=</m:t>
                    </m:r>
                    <m:sSub>
                      <m:sSubPr>
                        <m:ctrlPr>
                          <a:rPr lang="en-US" sz="2800" i="1">
                            <a:latin typeface="Cambria Math"/>
                          </a:rPr>
                        </m:ctrlPr>
                      </m:sSubPr>
                      <m:e>
                        <m:r>
                          <a:rPr lang="en-US" sz="2800" i="1">
                            <a:latin typeface="Cambria Math" panose="02040503050406030204" pitchFamily="18" charset="0"/>
                          </a:rPr>
                          <m:t>𝑃</m:t>
                        </m:r>
                      </m:e>
                      <m:sub>
                        <m:r>
                          <a:rPr lang="he-IL" sz="2800" b="0" i="1" smtClean="0">
                            <a:latin typeface="Cambria Math"/>
                          </a:rPr>
                          <m:t>3</m:t>
                        </m:r>
                      </m:sub>
                    </m:sSub>
                    <m:r>
                      <a:rPr lang="en-US" sz="2800" b="0" i="1" smtClean="0">
                        <a:latin typeface="Cambria Math" panose="02040503050406030204" pitchFamily="18" charset="0"/>
                      </a:rPr>
                      <m:t>−</m:t>
                    </m:r>
                    <m:sSub>
                      <m:sSubPr>
                        <m:ctrlPr>
                          <a:rPr lang="en-US" sz="2800" b="0" i="1" smtClean="0">
                            <a:latin typeface="Cambria Math"/>
                          </a:rPr>
                        </m:ctrlPr>
                      </m:sSubPr>
                      <m:e>
                        <m:r>
                          <a:rPr lang="en-US" sz="2800" b="0" i="1" smtClean="0">
                            <a:latin typeface="Cambria Math" panose="02040503050406030204" pitchFamily="18" charset="0"/>
                          </a:rPr>
                          <m:t>𝑃</m:t>
                        </m:r>
                      </m:e>
                      <m:sub>
                        <m:r>
                          <a:rPr lang="he-IL" sz="2800" b="0" i="1" smtClean="0">
                            <a:latin typeface="Cambria Math"/>
                          </a:rPr>
                          <m:t>2</m:t>
                        </m:r>
                      </m:sub>
                    </m:sSub>
                  </m:oMath>
                </a14:m>
                <a:r>
                  <a:rPr lang="he-IL" sz="2800" dirty="0" smtClean="0"/>
                  <a:t> </a:t>
                </a:r>
              </a:p>
              <a:p>
                <a:pPr marL="2498725" lvl="1">
                  <a:spcBef>
                    <a:spcPts val="0"/>
                  </a:spcBef>
                </a:pPr>
                <a:r>
                  <a:rPr lang="he-IL" dirty="0" smtClean="0"/>
                  <a:t>לכן  </a:t>
                </a:r>
                <a14:m>
                  <m:oMath xmlns:m="http://schemas.openxmlformats.org/officeDocument/2006/math">
                    <m:sSub>
                      <m:sSubPr>
                        <m:ctrlPr>
                          <a:rPr lang="en-US" i="1">
                            <a:latin typeface="Cambria Math"/>
                          </a:rPr>
                        </m:ctrlPr>
                      </m:sSubPr>
                      <m:e>
                        <m:r>
                          <a:rPr lang="en-US" i="1">
                            <a:latin typeface="Cambria Math" panose="02040503050406030204" pitchFamily="18" charset="0"/>
                          </a:rPr>
                          <m:t>𝑃</m:t>
                        </m:r>
                      </m:e>
                      <m:sub>
                        <m:r>
                          <a:rPr lang="en-US" b="0" i="1" smtClean="0">
                            <a:solidFill>
                              <a:srgbClr val="C996FA"/>
                            </a:solidFill>
                            <a:latin typeface="Cambria Math" panose="02040503050406030204" pitchFamily="18" charset="0"/>
                          </a:rPr>
                          <m:t>3</m:t>
                        </m:r>
                      </m:sub>
                    </m:sSub>
                    <m:r>
                      <a:rPr lang="en-US" i="1">
                        <a:latin typeface="Cambria Math" panose="02040503050406030204" pitchFamily="18" charset="0"/>
                      </a:rPr>
                      <m:t>=</m:t>
                    </m:r>
                    <m:r>
                      <a:rPr lang="en-US" b="0" i="1" smtClean="0">
                        <a:solidFill>
                          <a:srgbClr val="C996FA"/>
                        </a:solidFill>
                        <a:latin typeface="Cambria Math" panose="02040503050406030204" pitchFamily="18" charset="0"/>
                      </a:rPr>
                      <m:t>3</m:t>
                    </m:r>
                    <m:sSub>
                      <m:sSubPr>
                        <m:ctrlPr>
                          <a:rPr lang="en-US" i="1">
                            <a:latin typeface="Cambria Math"/>
                          </a:rPr>
                        </m:ctrlPr>
                      </m:sSubPr>
                      <m:e>
                        <m:r>
                          <a:rPr lang="en-US" i="1">
                            <a:latin typeface="Cambria Math" panose="02040503050406030204" pitchFamily="18" charset="0"/>
                          </a:rPr>
                          <m:t>𝑃</m:t>
                        </m:r>
                      </m:e>
                      <m:sub>
                        <m:r>
                          <a:rPr lang="en-US" i="1">
                            <a:latin typeface="Cambria Math" panose="02040503050406030204" pitchFamily="18" charset="0"/>
                          </a:rPr>
                          <m:t>1</m:t>
                        </m:r>
                      </m:sub>
                    </m:sSub>
                  </m:oMath>
                </a14:m>
                <a:r>
                  <a:rPr lang="he-IL" dirty="0" smtClean="0"/>
                  <a:t>.</a:t>
                </a:r>
              </a:p>
              <a:p>
                <a:pPr>
                  <a:spcBef>
                    <a:spcPts val="0"/>
                  </a:spcBef>
                </a:pPr>
                <a:r>
                  <a:rPr lang="he-IL" sz="2800" dirty="0" smtClean="0"/>
                  <a:t>אם נמשיך כך נקבל: </a:t>
                </a:r>
                <a14:m>
                  <m:oMath xmlns:m="http://schemas.openxmlformats.org/officeDocument/2006/math">
                    <m:sSub>
                      <m:sSubPr>
                        <m:ctrlPr>
                          <a:rPr lang="en-US" sz="2800" b="0" i="1" smtClean="0">
                            <a:latin typeface="Cambria Math"/>
                          </a:rPr>
                        </m:ctrlPr>
                      </m:sSubPr>
                      <m:e>
                        <m:r>
                          <a:rPr lang="en-US" sz="2800" b="0" i="1" smtClean="0">
                            <a:latin typeface="Cambria Math" panose="02040503050406030204" pitchFamily="18" charset="0"/>
                          </a:rPr>
                          <m:t>𝑃</m:t>
                        </m:r>
                      </m:e>
                      <m:sub>
                        <m:r>
                          <a:rPr lang="en-US" sz="2800" b="0" i="1" smtClean="0">
                            <a:solidFill>
                              <a:srgbClr val="C996FA"/>
                            </a:solidFill>
                            <a:latin typeface="Cambria Math" panose="02040503050406030204" pitchFamily="18" charset="0"/>
                          </a:rPr>
                          <m:t>𝑖</m:t>
                        </m:r>
                      </m:sub>
                    </m:sSub>
                    <m:r>
                      <a:rPr lang="en-US" sz="2800" b="0" i="1" smtClean="0">
                        <a:latin typeface="Cambria Math" panose="02040503050406030204" pitchFamily="18" charset="0"/>
                      </a:rPr>
                      <m:t>=</m:t>
                    </m:r>
                    <m:r>
                      <a:rPr lang="en-US" sz="2800" b="0" i="1" smtClean="0">
                        <a:solidFill>
                          <a:srgbClr val="C996FA"/>
                        </a:solidFill>
                        <a:latin typeface="Cambria Math" panose="02040503050406030204" pitchFamily="18" charset="0"/>
                      </a:rPr>
                      <m:t>𝑖</m:t>
                    </m:r>
                    <m:sSub>
                      <m:sSubPr>
                        <m:ctrlPr>
                          <a:rPr lang="en-US" sz="2800" b="0" i="1" smtClean="0">
                            <a:latin typeface="Cambria Math"/>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1</m:t>
                        </m:r>
                      </m:sub>
                    </m:sSub>
                  </m:oMath>
                </a14:m>
                <a:r>
                  <a:rPr lang="he-IL" sz="2800" dirty="0" smtClean="0"/>
                  <a:t> </a:t>
                </a:r>
                <a:r>
                  <a:rPr lang="he-IL" sz="2800" spc="-50" dirty="0" smtClean="0">
                    <a:solidFill>
                      <a:srgbClr val="C996FA"/>
                    </a:solidFill>
                  </a:rPr>
                  <a:t>לכל ערך של</a:t>
                </a:r>
                <a:r>
                  <a:rPr lang="he-IL" sz="2800" spc="-50" dirty="0" smtClean="0"/>
                  <a:t> </a:t>
                </a:r>
                <a14:m>
                  <m:oMath xmlns:m="http://schemas.openxmlformats.org/officeDocument/2006/math">
                    <m:r>
                      <a:rPr lang="en-US" sz="2800" spc="-50">
                        <a:solidFill>
                          <a:srgbClr val="C996FA"/>
                        </a:solidFill>
                        <a:latin typeface="Cambria Math"/>
                      </a:rPr>
                      <m:t>𝑖</m:t>
                    </m:r>
                    <m:r>
                      <a:rPr lang="en-US" sz="2800" spc="-50">
                        <a:solidFill>
                          <a:srgbClr val="C996FA"/>
                        </a:solidFill>
                        <a:latin typeface="Cambria Math"/>
                      </a:rPr>
                      <m:t> </m:t>
                    </m:r>
                  </m:oMath>
                </a14:m>
                <a:r>
                  <a:rPr lang="he-IL" sz="2800" spc="-50" dirty="0" smtClean="0"/>
                  <a:t> בין 1 ל-100.</a:t>
                </a:r>
              </a:p>
              <a:p>
                <a:pPr>
                  <a:spcBef>
                    <a:spcPts val="0"/>
                  </a:spcBef>
                </a:pPr>
                <a:r>
                  <a:rPr lang="he-IL" sz="2800" dirty="0" smtClean="0"/>
                  <a:t>בפרט:               </a:t>
                </a:r>
                <a14:m>
                  <m:oMath xmlns:m="http://schemas.openxmlformats.org/officeDocument/2006/math">
                    <m:sSub>
                      <m:sSubPr>
                        <m:ctrlPr>
                          <a:rPr lang="en-US" sz="2800" b="0" i="1" smtClean="0">
                            <a:latin typeface="Cambria Math"/>
                          </a:rPr>
                        </m:ctrlPr>
                      </m:sSubPr>
                      <m:e>
                        <m:r>
                          <a:rPr lang="en-US" sz="2800" b="0" i="1" smtClean="0">
                            <a:latin typeface="Cambria Math" panose="02040503050406030204" pitchFamily="18" charset="0"/>
                          </a:rPr>
                          <m:t>𝑃</m:t>
                        </m:r>
                      </m:e>
                      <m:sub>
                        <m:r>
                          <a:rPr lang="en-US" sz="2800" b="0" i="1" smtClean="0">
                            <a:solidFill>
                              <a:srgbClr val="C996FA"/>
                            </a:solidFill>
                            <a:latin typeface="Cambria Math" panose="02040503050406030204" pitchFamily="18" charset="0"/>
                          </a:rPr>
                          <m:t>100</m:t>
                        </m:r>
                      </m:sub>
                    </m:sSub>
                    <m:r>
                      <a:rPr lang="en-US" sz="2800" b="0" i="1" smtClean="0">
                        <a:latin typeface="Cambria Math" panose="02040503050406030204" pitchFamily="18" charset="0"/>
                      </a:rPr>
                      <m:t>=</m:t>
                    </m:r>
                    <m:r>
                      <a:rPr lang="en-US" sz="2800" b="0" i="1" smtClean="0">
                        <a:solidFill>
                          <a:srgbClr val="C996FA"/>
                        </a:solidFill>
                        <a:latin typeface="Cambria Math" panose="02040503050406030204" pitchFamily="18" charset="0"/>
                      </a:rPr>
                      <m:t>100</m:t>
                    </m:r>
                    <m:sSub>
                      <m:sSubPr>
                        <m:ctrlPr>
                          <a:rPr lang="en-US" sz="2800" b="0" i="1" smtClean="0">
                            <a:latin typeface="Cambria Math"/>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1</m:t>
                        </m:r>
                      </m:sub>
                    </m:sSub>
                  </m:oMath>
                </a14:m>
                <a:r>
                  <a:rPr lang="he-IL" sz="2800" dirty="0" smtClean="0"/>
                  <a:t>,</a:t>
                </a:r>
              </a:p>
              <a:p>
                <a:pPr marL="361950" indent="0">
                  <a:spcBef>
                    <a:spcPts val="0"/>
                  </a:spcBef>
                  <a:buNone/>
                </a:pPr>
                <a:r>
                  <a:rPr lang="he-IL" sz="2800" dirty="0"/>
                  <a:t>אבל כזכור</a:t>
                </a:r>
                <a:r>
                  <a:rPr lang="he-IL" sz="2800" dirty="0" smtClean="0"/>
                  <a:t>:  </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𝑃</m:t>
                        </m:r>
                      </m:e>
                      <m:sub>
                        <m:r>
                          <a:rPr lang="en-US" sz="2800" i="1">
                            <a:latin typeface="Cambria Math" panose="02040503050406030204" pitchFamily="18" charset="0"/>
                          </a:rPr>
                          <m:t>100</m:t>
                        </m:r>
                      </m:sub>
                    </m:sSub>
                    <m:r>
                      <a:rPr lang="en-US" sz="2800" i="1">
                        <a:latin typeface="Cambria Math" panose="02040503050406030204" pitchFamily="18" charset="0"/>
                      </a:rPr>
                      <m:t>=</m:t>
                    </m:r>
                    <m:r>
                      <a:rPr lang="en-US" sz="2800" i="1">
                        <a:latin typeface="Cambria Math" panose="02040503050406030204" pitchFamily="18" charset="0"/>
                      </a:rPr>
                      <m:t>1</m:t>
                    </m:r>
                  </m:oMath>
                </a14:m>
                <a:r>
                  <a:rPr lang="he-IL" sz="2800" dirty="0"/>
                  <a:t>.</a:t>
                </a:r>
                <a:r>
                  <a:rPr lang="he-IL" sz="2800" dirty="0" smtClean="0"/>
                  <a:t> לכן</a:t>
                </a:r>
                <a:r>
                  <a:rPr lang="he-IL" sz="2800" dirty="0"/>
                  <a:t>,</a:t>
                </a:r>
                <a:r>
                  <a:rPr lang="he-IL" sz="2800" dirty="0" smtClean="0"/>
                  <a:t>  </a:t>
                </a:r>
                <a14:m>
                  <m:oMath xmlns:m="http://schemas.openxmlformats.org/officeDocument/2006/math">
                    <m:sSub>
                      <m:sSubPr>
                        <m:ctrlPr>
                          <a:rPr lang="en-US" sz="2800" b="0" i="1" smtClean="0">
                            <a:latin typeface="Cambria Math"/>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box>
                      <m:boxPr>
                        <m:ctrlPr>
                          <a:rPr lang="en-US" sz="2800" b="0" i="1" smtClean="0">
                            <a:latin typeface="Cambria Math"/>
                          </a:rPr>
                        </m:ctrlPr>
                      </m:boxPr>
                      <m:e>
                        <m:argPr>
                          <m:argSz m:val="-1"/>
                        </m:argPr>
                        <m:f>
                          <m:fPr>
                            <m:ctrlPr>
                              <a:rPr lang="en-US" sz="2800" b="0" i="1" smtClean="0">
                                <a:latin typeface="Cambria Math"/>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100</m:t>
                            </m:r>
                          </m:den>
                        </m:f>
                      </m:e>
                    </m:box>
                  </m:oMath>
                </a14:m>
                <a:r>
                  <a:rPr lang="he-IL" sz="2800" dirty="0" smtClean="0"/>
                  <a:t>  ו</a:t>
                </a:r>
                <a:r>
                  <a:rPr lang="he-IL" sz="2800" dirty="0" smtClean="0">
                    <a:solidFill>
                      <a:srgbClr val="FFFF00"/>
                    </a:solidFill>
                  </a:rPr>
                  <a:t>ככלל:</a:t>
                </a:r>
                <a:r>
                  <a:rPr lang="en-US" sz="2800" dirty="0" smtClean="0">
                    <a:solidFill>
                      <a:srgbClr val="FFFF00"/>
                    </a:solidFill>
                  </a:rPr>
                  <a:t> </a:t>
                </a:r>
                <a:r>
                  <a:rPr lang="he-IL" sz="2800" dirty="0" smtClean="0">
                    <a:solidFill>
                      <a:srgbClr val="FFFF00"/>
                    </a:solidFill>
                  </a:rPr>
                  <a:t> </a:t>
                </a:r>
                <a14:m>
                  <m:oMath xmlns:m="http://schemas.openxmlformats.org/officeDocument/2006/math">
                    <m:sSub>
                      <m:sSubPr>
                        <m:ctrlPr>
                          <a:rPr lang="en-US" sz="2800" i="1">
                            <a:solidFill>
                              <a:srgbClr val="FFFF00"/>
                            </a:solidFill>
                            <a:latin typeface="Cambria Math"/>
                          </a:rPr>
                        </m:ctrlPr>
                      </m:sSubPr>
                      <m:e>
                        <m:r>
                          <a:rPr lang="en-US" sz="2800" i="1">
                            <a:solidFill>
                              <a:srgbClr val="FFFF00"/>
                            </a:solidFill>
                            <a:latin typeface="Cambria Math" panose="02040503050406030204" pitchFamily="18" charset="0"/>
                          </a:rPr>
                          <m:t>𝑃</m:t>
                        </m:r>
                      </m:e>
                      <m:sub>
                        <m:r>
                          <a:rPr lang="en-US" sz="2800" i="1">
                            <a:solidFill>
                              <a:srgbClr val="FFFF00"/>
                            </a:solidFill>
                            <a:latin typeface="Cambria Math" panose="02040503050406030204" pitchFamily="18" charset="0"/>
                          </a:rPr>
                          <m:t>𝑖</m:t>
                        </m:r>
                      </m:sub>
                    </m:sSub>
                    <m:r>
                      <a:rPr lang="en-US" sz="2800" i="1">
                        <a:solidFill>
                          <a:srgbClr val="FFFF00"/>
                        </a:solidFill>
                        <a:latin typeface="Cambria Math" panose="02040503050406030204" pitchFamily="18" charset="0"/>
                      </a:rPr>
                      <m:t>=</m:t>
                    </m:r>
                    <m:box>
                      <m:boxPr>
                        <m:ctrlPr>
                          <a:rPr lang="en-US" sz="2800" i="1">
                            <a:solidFill>
                              <a:srgbClr val="FFFF00"/>
                            </a:solidFill>
                            <a:latin typeface="Cambria Math"/>
                          </a:rPr>
                        </m:ctrlPr>
                      </m:boxPr>
                      <m:e>
                        <m:argPr>
                          <m:argSz m:val="-1"/>
                        </m:argPr>
                        <m:f>
                          <m:fPr>
                            <m:ctrlPr>
                              <a:rPr lang="en-US" sz="2800" i="1">
                                <a:solidFill>
                                  <a:srgbClr val="FFFF00"/>
                                </a:solidFill>
                                <a:latin typeface="Cambria Math"/>
                              </a:rPr>
                            </m:ctrlPr>
                          </m:fPr>
                          <m:num>
                            <m:r>
                              <a:rPr lang="en-US" sz="2800" i="1">
                                <a:solidFill>
                                  <a:srgbClr val="FFFF00"/>
                                </a:solidFill>
                                <a:latin typeface="Cambria Math" panose="02040503050406030204" pitchFamily="18" charset="0"/>
                              </a:rPr>
                              <m:t>𝑖</m:t>
                            </m:r>
                          </m:num>
                          <m:den>
                            <m:r>
                              <a:rPr lang="en-US" sz="2800" i="1">
                                <a:solidFill>
                                  <a:srgbClr val="FFFF00"/>
                                </a:solidFill>
                                <a:latin typeface="Cambria Math" panose="02040503050406030204" pitchFamily="18" charset="0"/>
                              </a:rPr>
                              <m:t>100</m:t>
                            </m:r>
                          </m:den>
                        </m:f>
                      </m:e>
                    </m:box>
                  </m:oMath>
                </a14:m>
                <a:r>
                  <a:rPr lang="he-IL" sz="2800" dirty="0" smtClean="0"/>
                  <a:t>.</a:t>
                </a:r>
              </a:p>
              <a:p>
                <a:pPr>
                  <a:spcBef>
                    <a:spcPts val="0"/>
                  </a:spcBef>
                </a:pPr>
                <a:r>
                  <a:rPr lang="he-IL" sz="2800" dirty="0" smtClean="0"/>
                  <a:t>קיבלנו</a:t>
                </a:r>
                <a:r>
                  <a:rPr lang="he-IL" sz="2800" spc="-50" dirty="0" smtClean="0"/>
                  <a:t>, שאם בשלב כלשהו במשחק יש ברשות השחקן </a:t>
                </a:r>
                <a:r>
                  <a:rPr lang="en-US" sz="2800" i="1" spc="-50" dirty="0" err="1" smtClean="0">
                    <a:solidFill>
                      <a:srgbClr val="FFFF00"/>
                    </a:solidFill>
                    <a:latin typeface="Times New Roman" panose="02020603050405020304" pitchFamily="18" charset="0"/>
                    <a:cs typeface="Times New Roman" panose="02020603050405020304" pitchFamily="18" charset="0"/>
                  </a:rPr>
                  <a:t>i</a:t>
                </a:r>
                <a:r>
                  <a:rPr lang="he-IL" sz="2800" i="1" spc="-50" dirty="0" smtClean="0">
                    <a:solidFill>
                      <a:srgbClr val="FFFF00"/>
                    </a:solidFill>
                    <a:latin typeface="Times New Roman" panose="02020603050405020304" pitchFamily="18" charset="0"/>
                    <a:cs typeface="Times New Roman" panose="02020603050405020304" pitchFamily="18" charset="0"/>
                  </a:rPr>
                  <a:t> </a:t>
                </a:r>
                <a:r>
                  <a:rPr lang="he-IL" sz="2800" spc="-50" dirty="0" smtClean="0">
                    <a:solidFill>
                      <a:srgbClr val="FFFF00"/>
                    </a:solidFill>
                  </a:rPr>
                  <a:t>₪</a:t>
                </a:r>
                <a:r>
                  <a:rPr lang="he-IL" sz="2800" spc="-50" dirty="0" smtClean="0"/>
                  <a:t>, אז ההסתברות</a:t>
                </a:r>
                <a:r>
                  <a:rPr lang="he-IL" sz="2800" dirty="0" smtClean="0"/>
                  <a:t> </a:t>
                </a:r>
                <a:r>
                  <a:rPr lang="en-US" sz="2800" i="1" spc="-70" dirty="0" smtClean="0">
                    <a:solidFill>
                      <a:srgbClr val="FFFF00"/>
                    </a:solidFill>
                    <a:latin typeface="Times New Roman" panose="02020603050405020304" pitchFamily="18" charset="0"/>
                    <a:cs typeface="Times New Roman" panose="02020603050405020304" pitchFamily="18" charset="0"/>
                  </a:rPr>
                  <a:t>P</a:t>
                </a:r>
                <a:r>
                  <a:rPr lang="en-US" sz="2800" i="1" spc="-70" baseline="-25000" dirty="0" smtClean="0">
                    <a:solidFill>
                      <a:srgbClr val="FFFF00"/>
                    </a:solidFill>
                    <a:latin typeface="Times New Roman" panose="02020603050405020304" pitchFamily="18" charset="0"/>
                    <a:cs typeface="Times New Roman" panose="02020603050405020304" pitchFamily="18" charset="0"/>
                  </a:rPr>
                  <a:t>i</a:t>
                </a:r>
                <a:r>
                  <a:rPr lang="en-US" sz="2800" i="1" spc="-70" baseline="-25000" dirty="0" smtClean="0">
                    <a:solidFill>
                      <a:srgbClr val="00FF99"/>
                    </a:solidFill>
                    <a:latin typeface="Times New Roman" panose="02020603050405020304" pitchFamily="18" charset="0"/>
                    <a:cs typeface="Times New Roman" panose="02020603050405020304" pitchFamily="18" charset="0"/>
                  </a:rPr>
                  <a:t> </a:t>
                </a:r>
                <a:r>
                  <a:rPr lang="he-IL" sz="2800" i="1" spc="-70" baseline="-25000" dirty="0" smtClean="0">
                    <a:solidFill>
                      <a:srgbClr val="00FF99"/>
                    </a:solidFill>
                    <a:latin typeface="Times New Roman" panose="02020603050405020304" pitchFamily="18" charset="0"/>
                    <a:cs typeface="Times New Roman" panose="02020603050405020304" pitchFamily="18" charset="0"/>
                  </a:rPr>
                  <a:t> </a:t>
                </a:r>
                <a:r>
                  <a:rPr lang="he-IL" sz="2800" dirty="0" smtClean="0"/>
                  <a:t>לניצחון, כלומר להכפלת </a:t>
                </a:r>
                <a:r>
                  <a:rPr lang="he-IL" sz="2800" spc="-70" dirty="0" smtClean="0">
                    <a:solidFill>
                      <a:srgbClr val="FFC000"/>
                    </a:solidFill>
                    <a:latin typeface="Times New Roman" panose="02020603050405020304" pitchFamily="18" charset="0"/>
                    <a:cs typeface="Times New Roman" panose="02020603050405020304" pitchFamily="18" charset="0"/>
                  </a:rPr>
                  <a:t>50</a:t>
                </a:r>
                <a:r>
                  <a:rPr lang="he-IL" sz="2800" spc="-70" dirty="0" smtClean="0">
                    <a:solidFill>
                      <a:srgbClr val="FFC000"/>
                    </a:solidFill>
                  </a:rPr>
                  <a:t>₪</a:t>
                </a:r>
                <a:r>
                  <a:rPr lang="he-IL" sz="2800" dirty="0" smtClean="0"/>
                  <a:t>, היא: </a:t>
                </a:r>
                <a14:m>
                  <m:oMath xmlns:m="http://schemas.openxmlformats.org/officeDocument/2006/math">
                    <m:f>
                      <m:fPr>
                        <m:ctrlPr>
                          <a:rPr lang="en-US" sz="2800" b="0" i="1" smtClean="0">
                            <a:solidFill>
                              <a:srgbClr val="FFFF00"/>
                            </a:solidFill>
                            <a:latin typeface="Cambria Math"/>
                          </a:rPr>
                        </m:ctrlPr>
                      </m:fPr>
                      <m:num>
                        <m:r>
                          <a:rPr lang="en-US" sz="2800" b="0" i="1" smtClean="0">
                            <a:solidFill>
                              <a:srgbClr val="FFFF00"/>
                            </a:solidFill>
                            <a:latin typeface="Cambria Math" panose="02040503050406030204" pitchFamily="18" charset="0"/>
                          </a:rPr>
                          <m:t>𝑖</m:t>
                        </m:r>
                      </m:num>
                      <m:den>
                        <m:r>
                          <a:rPr lang="en-US" sz="2800" b="0" i="1" smtClean="0">
                            <a:solidFill>
                              <a:srgbClr val="FFFF00"/>
                            </a:solidFill>
                            <a:latin typeface="Cambria Math" panose="02040503050406030204" pitchFamily="18" charset="0"/>
                          </a:rPr>
                          <m:t>100</m:t>
                        </m:r>
                      </m:den>
                    </m:f>
                  </m:oMath>
                </a14:m>
                <a:r>
                  <a:rPr lang="he-IL" sz="2800" dirty="0" smtClean="0"/>
                  <a:t>.</a:t>
                </a:r>
              </a:p>
              <a:p>
                <a:pPr>
                  <a:spcBef>
                    <a:spcPts val="0"/>
                  </a:spcBef>
                </a:pPr>
                <a:endParaRPr lang="he-IL" sz="2800"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395536" y="980728"/>
                <a:ext cx="8352928" cy="5688632"/>
              </a:xfrm>
              <a:blipFill rotWithShape="1">
                <a:blip r:embed="rId3"/>
                <a:stretch>
                  <a:fillRect l="-876" t="-1179" r="-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8" name="Title 1"/>
              <p:cNvSpPr>
                <a:spLocks noGrp="1"/>
              </p:cNvSpPr>
              <p:nvPr>
                <p:ph type="title"/>
              </p:nvPr>
            </p:nvSpPr>
            <p:spPr>
              <a:xfrm>
                <a:off x="457200" y="188640"/>
                <a:ext cx="8229600" cy="766763"/>
              </a:xfrm>
            </p:spPr>
            <p:txBody>
              <a:bodyPr/>
              <a:lstStyle/>
              <a:p>
                <a:pPr marL="0" indent="0" algn="ctr" rtl="1">
                  <a:spcBef>
                    <a:spcPts val="600"/>
                  </a:spcBef>
                </a:pPr>
                <a:r>
                  <a:rPr lang="he-IL" sz="3600" b="1" dirty="0" smtClean="0">
                    <a:solidFill>
                      <a:schemeClr val="accent2">
                        <a:lumMod val="40000"/>
                        <a:lumOff val="60000"/>
                      </a:schemeClr>
                    </a:solidFill>
                  </a:rPr>
                  <a:t>ובכן:</a:t>
                </a:r>
                <a:r>
                  <a:rPr lang="he-IL" sz="3600" dirty="0" smtClean="0">
                    <a:solidFill>
                      <a:schemeClr val="accent2">
                        <a:lumMod val="40000"/>
                        <a:lumOff val="60000"/>
                      </a:schemeClr>
                    </a:solidFill>
                  </a:rPr>
                  <a:t> </a:t>
                </a:r>
                <a14:m>
                  <m:oMath xmlns:m="http://schemas.openxmlformats.org/officeDocument/2006/math">
                    <m:sSub>
                      <m:sSubPr>
                        <m:ctrlPr>
                          <a:rPr lang="en-US" sz="4400" b="0" i="1" smtClean="0">
                            <a:solidFill>
                              <a:srgbClr val="FFFF00"/>
                            </a:solidFill>
                            <a:latin typeface="Cambria Math"/>
                          </a:rPr>
                        </m:ctrlPr>
                      </m:sSubPr>
                      <m:e>
                        <m:r>
                          <a:rPr lang="en-US" sz="4400" b="0" i="1" smtClean="0">
                            <a:solidFill>
                              <a:srgbClr val="FFFF00"/>
                            </a:solidFill>
                            <a:latin typeface="Cambria Math" panose="02040503050406030204" pitchFamily="18" charset="0"/>
                          </a:rPr>
                          <m:t>𝑃</m:t>
                        </m:r>
                      </m:e>
                      <m:sub>
                        <m:r>
                          <a:rPr lang="en-US" sz="4400" b="0" i="1" smtClean="0">
                            <a:solidFill>
                              <a:srgbClr val="FFFF00"/>
                            </a:solidFill>
                            <a:latin typeface="Cambria Math" panose="02040503050406030204" pitchFamily="18" charset="0"/>
                          </a:rPr>
                          <m:t>𝑖</m:t>
                        </m:r>
                      </m:sub>
                    </m:sSub>
                    <m:r>
                      <a:rPr lang="en-US" sz="4400" b="0" i="1" smtClean="0">
                        <a:solidFill>
                          <a:schemeClr val="accent2">
                            <a:lumMod val="40000"/>
                            <a:lumOff val="60000"/>
                          </a:schemeClr>
                        </a:solidFill>
                        <a:latin typeface="Cambria Math" panose="02040503050406030204" pitchFamily="18" charset="0"/>
                      </a:rPr>
                      <m:t>=</m:t>
                    </m:r>
                    <m:box>
                      <m:boxPr>
                        <m:ctrlPr>
                          <a:rPr lang="en-US" sz="4400" b="0" i="1" smtClean="0">
                            <a:solidFill>
                              <a:schemeClr val="accent2">
                                <a:lumMod val="40000"/>
                                <a:lumOff val="60000"/>
                              </a:schemeClr>
                            </a:solidFill>
                            <a:latin typeface="Cambria Math"/>
                          </a:rPr>
                        </m:ctrlPr>
                      </m:boxPr>
                      <m:e>
                        <m:argPr>
                          <m:argSz m:val="-1"/>
                        </m:argPr>
                        <m:r>
                          <m:rPr>
                            <m:nor/>
                          </m:rPr>
                          <a:rPr lang="en-US" sz="3600" dirty="0"/>
                          <m:t>½</m:t>
                        </m:r>
                      </m:e>
                    </m:box>
                    <m:sSub>
                      <m:sSubPr>
                        <m:ctrlPr>
                          <a:rPr lang="en-US" sz="4400" b="0" i="1" smtClean="0">
                            <a:solidFill>
                              <a:schemeClr val="accent1"/>
                            </a:solidFill>
                            <a:latin typeface="Cambria Math"/>
                          </a:rPr>
                        </m:ctrlPr>
                      </m:sSubPr>
                      <m:e>
                        <m:r>
                          <a:rPr lang="en-US" sz="4400" b="0" i="1" smtClean="0">
                            <a:solidFill>
                              <a:schemeClr val="accent1"/>
                            </a:solidFill>
                            <a:latin typeface="Cambria Math" panose="02040503050406030204" pitchFamily="18" charset="0"/>
                          </a:rPr>
                          <m:t>𝑃</m:t>
                        </m:r>
                      </m:e>
                      <m:sub>
                        <m:r>
                          <a:rPr lang="en-US" sz="4400" b="0" i="1" smtClean="0">
                            <a:solidFill>
                              <a:schemeClr val="accent1"/>
                            </a:solidFill>
                            <a:latin typeface="Cambria Math" panose="02040503050406030204" pitchFamily="18" charset="0"/>
                          </a:rPr>
                          <m:t>𝑖</m:t>
                        </m:r>
                        <m:r>
                          <a:rPr lang="en-US" sz="4400" b="0" i="1" smtClean="0">
                            <a:solidFill>
                              <a:schemeClr val="accent1"/>
                            </a:solidFill>
                            <a:latin typeface="Cambria Math"/>
                          </a:rPr>
                          <m:t>−</m:t>
                        </m:r>
                        <m:r>
                          <a:rPr lang="en-US" sz="4400" b="0" i="1" smtClean="0">
                            <a:solidFill>
                              <a:schemeClr val="accent1"/>
                            </a:solidFill>
                            <a:latin typeface="Cambria Math" panose="02040503050406030204" pitchFamily="18" charset="0"/>
                          </a:rPr>
                          <m:t>1</m:t>
                        </m:r>
                      </m:sub>
                    </m:sSub>
                    <m:r>
                      <a:rPr lang="en-US" sz="4400" b="0" i="1" smtClean="0">
                        <a:solidFill>
                          <a:schemeClr val="accent2">
                            <a:lumMod val="40000"/>
                            <a:lumOff val="60000"/>
                          </a:schemeClr>
                        </a:solidFill>
                        <a:latin typeface="Cambria Math" panose="02040503050406030204" pitchFamily="18" charset="0"/>
                      </a:rPr>
                      <m:t>+</m:t>
                    </m:r>
                    <m:box>
                      <m:boxPr>
                        <m:ctrlPr>
                          <a:rPr lang="en-US" sz="4400" b="0" i="1" smtClean="0">
                            <a:solidFill>
                              <a:schemeClr val="accent2">
                                <a:lumMod val="40000"/>
                                <a:lumOff val="60000"/>
                              </a:schemeClr>
                            </a:solidFill>
                            <a:latin typeface="Cambria Math"/>
                          </a:rPr>
                        </m:ctrlPr>
                      </m:boxPr>
                      <m:e>
                        <m:argPr>
                          <m:argSz m:val="-1"/>
                        </m:argPr>
                        <m:r>
                          <m:rPr>
                            <m:nor/>
                          </m:rPr>
                          <a:rPr lang="en-US" sz="2800" dirty="0"/>
                          <m:t>½</m:t>
                        </m:r>
                      </m:e>
                    </m:box>
                    <m:sSub>
                      <m:sSubPr>
                        <m:ctrlPr>
                          <a:rPr lang="en-US" sz="4400" b="0" i="1" smtClean="0">
                            <a:solidFill>
                              <a:srgbClr val="00FF99"/>
                            </a:solidFill>
                            <a:latin typeface="Cambria Math"/>
                          </a:rPr>
                        </m:ctrlPr>
                      </m:sSubPr>
                      <m:e>
                        <m:r>
                          <a:rPr lang="en-US" sz="4400" b="0" i="1" smtClean="0">
                            <a:solidFill>
                              <a:srgbClr val="00FF99"/>
                            </a:solidFill>
                            <a:latin typeface="Cambria Math" panose="02040503050406030204" pitchFamily="18" charset="0"/>
                          </a:rPr>
                          <m:t>𝑃</m:t>
                        </m:r>
                      </m:e>
                      <m:sub>
                        <m:r>
                          <a:rPr lang="en-US" sz="4400" b="0" i="1" smtClean="0">
                            <a:solidFill>
                              <a:srgbClr val="00FF99"/>
                            </a:solidFill>
                            <a:latin typeface="Cambria Math" panose="02040503050406030204" pitchFamily="18" charset="0"/>
                          </a:rPr>
                          <m:t>𝑖</m:t>
                        </m:r>
                        <m:r>
                          <a:rPr lang="en-US" sz="4400" b="0" i="1" smtClean="0">
                            <a:solidFill>
                              <a:srgbClr val="00FF99"/>
                            </a:solidFill>
                            <a:latin typeface="Cambria Math"/>
                          </a:rPr>
                          <m:t>+</m:t>
                        </m:r>
                        <m:r>
                          <a:rPr lang="en-US" sz="4400" b="0" i="1" smtClean="0">
                            <a:solidFill>
                              <a:srgbClr val="00FF99"/>
                            </a:solidFill>
                            <a:latin typeface="Cambria Math" panose="02040503050406030204" pitchFamily="18" charset="0"/>
                          </a:rPr>
                          <m:t>1</m:t>
                        </m:r>
                      </m:sub>
                    </m:sSub>
                  </m:oMath>
                </a14:m>
                <a:endParaRPr lang="he-IL" sz="2000" dirty="0">
                  <a:solidFill>
                    <a:srgbClr val="00FF99"/>
                  </a:solidFill>
                </a:endParaRPr>
              </a:p>
            </p:txBody>
          </p:sp>
        </mc:Choice>
        <mc:Fallback xmlns="">
          <p:sp>
            <p:nvSpPr>
              <p:cNvPr id="4098" name="Title 1"/>
              <p:cNvSpPr>
                <a:spLocks noGrp="1" noRot="1" noChangeAspect="1" noMove="1" noResize="1" noEditPoints="1" noAdjustHandles="1" noChangeArrowheads="1" noChangeShapeType="1" noTextEdit="1"/>
              </p:cNvSpPr>
              <p:nvPr>
                <p:ph type="title"/>
              </p:nvPr>
            </p:nvSpPr>
            <p:spPr>
              <a:xfrm>
                <a:off x="457200" y="188640"/>
                <a:ext cx="8229600" cy="766763"/>
              </a:xfrm>
              <a:blipFill rotWithShape="1">
                <a:blip r:embed="rId4"/>
                <a:stretch>
                  <a:fillRect b="-2619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smtClean="0"/>
              <a:pPr>
                <a:defRPr/>
              </a:pPr>
              <a:t>21</a:t>
            </a:fld>
            <a:endParaRPr lang="he-IL" sz="2800" dirty="0">
              <a:solidFill>
                <a:schemeClr val="tx1"/>
              </a:solidFill>
              <a:cs typeface="+mn-cs"/>
            </a:endParaRP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sp>
        <p:nvSpPr>
          <p:cNvPr id="2" name="מציין מיקום של תאריך 1"/>
          <p:cNvSpPr>
            <a:spLocks noGrp="1"/>
          </p:cNvSpPr>
          <p:nvPr>
            <p:ph type="dt" sz="half" idx="10"/>
          </p:nvPr>
        </p:nvSpPr>
        <p:spPr/>
        <p:txBody>
          <a:bodyPr/>
          <a:lstStyle/>
          <a:p>
            <a:pPr>
              <a:defRPr/>
            </a:pPr>
            <a:r>
              <a:rPr lang="en-US" smtClean="0"/>
              <a:t>עודכן 8.1.2017</a:t>
            </a:r>
            <a:endParaRPr lang="he-IL" dirty="0"/>
          </a:p>
        </p:txBody>
      </p:sp>
      <p:sp>
        <p:nvSpPr>
          <p:cNvPr id="12" name="הסבר אליפטי 1"/>
          <p:cNvSpPr/>
          <p:nvPr/>
        </p:nvSpPr>
        <p:spPr>
          <a:xfrm>
            <a:off x="4140120" y="3717032"/>
            <a:ext cx="1512000" cy="468000"/>
          </a:xfrm>
          <a:prstGeom prst="wedgeEllipseCallout">
            <a:avLst>
              <a:gd name="adj1" fmla="val -242358"/>
              <a:gd name="adj2" fmla="val 152621"/>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a:cs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par>
                          <p:cTn id="35" fill="hold">
                            <p:stCondLst>
                              <p:cond delay="0"/>
                            </p:stCondLst>
                            <p:childTnLst>
                              <p:par>
                                <p:cTn id="36" presetID="22" presetClass="entr" presetSubtype="4"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par>
                                <p:cTn id="43" presetID="9" presetClass="emph" presetSubtype="0" nodeType="withEffect">
                                  <p:stCondLst>
                                    <p:cond delay="0"/>
                                  </p:stCondLst>
                                  <p:childTnLst>
                                    <p:set>
                                      <p:cBhvr rctx="PPT">
                                        <p:cTn id="44" dur="indefinite"/>
                                        <p:tgtEl>
                                          <p:spTgt spid="8">
                                            <p:txEl>
                                              <p:pRg st="0" end="0"/>
                                            </p:txEl>
                                          </p:spTgt>
                                        </p:tgtEl>
                                        <p:attrNameLst>
                                          <p:attrName>style.opacity</p:attrName>
                                        </p:attrNameLst>
                                      </p:cBhvr>
                                      <p:to>
                                        <p:strVal val="0.5"/>
                                      </p:to>
                                    </p:set>
                                    <p:animEffect filter="image" prLst="opacity: 0.5">
                                      <p:cBhvr rctx="IE">
                                        <p:cTn id="45" dur="indefinite"/>
                                        <p:tgtEl>
                                          <p:spTgt spid="8">
                                            <p:txEl>
                                              <p:pRg st="0" end="0"/>
                                            </p:txEl>
                                          </p:spTgt>
                                        </p:tgtEl>
                                      </p:cBhvr>
                                    </p:animEffect>
                                  </p:childTnLst>
                                </p:cTn>
                              </p:par>
                              <p:par>
                                <p:cTn id="46" presetID="9" presetClass="emph" presetSubtype="0" nodeType="withEffect">
                                  <p:stCondLst>
                                    <p:cond delay="0"/>
                                  </p:stCondLst>
                                  <p:childTnLst>
                                    <p:set>
                                      <p:cBhvr rctx="PPT">
                                        <p:cTn id="47" dur="indefinite"/>
                                        <p:tgtEl>
                                          <p:spTgt spid="8">
                                            <p:txEl>
                                              <p:pRg st="1" end="1"/>
                                            </p:txEl>
                                          </p:spTgt>
                                        </p:tgtEl>
                                        <p:attrNameLst>
                                          <p:attrName>style.opacity</p:attrName>
                                        </p:attrNameLst>
                                      </p:cBhvr>
                                      <p:to>
                                        <p:strVal val="0.5"/>
                                      </p:to>
                                    </p:set>
                                    <p:animEffect filter="image" prLst="opacity: 0.5">
                                      <p:cBhvr rctx="IE">
                                        <p:cTn id="48" dur="indefinite"/>
                                        <p:tgtEl>
                                          <p:spTgt spid="8">
                                            <p:txEl>
                                              <p:pRg st="1" end="1"/>
                                            </p:txEl>
                                          </p:spTgt>
                                        </p:tgtEl>
                                      </p:cBhvr>
                                    </p:animEffect>
                                  </p:childTnLst>
                                </p:cTn>
                              </p:par>
                              <p:par>
                                <p:cTn id="49" presetID="9" presetClass="emph" presetSubtype="0" nodeType="withEffect">
                                  <p:stCondLst>
                                    <p:cond delay="0"/>
                                  </p:stCondLst>
                                  <p:childTnLst>
                                    <p:set>
                                      <p:cBhvr rctx="PPT">
                                        <p:cTn id="50" dur="indefinite"/>
                                        <p:tgtEl>
                                          <p:spTgt spid="8">
                                            <p:txEl>
                                              <p:pRg st="2" end="2"/>
                                            </p:txEl>
                                          </p:spTgt>
                                        </p:tgtEl>
                                        <p:attrNameLst>
                                          <p:attrName>style.opacity</p:attrName>
                                        </p:attrNameLst>
                                      </p:cBhvr>
                                      <p:to>
                                        <p:strVal val="0.5"/>
                                      </p:to>
                                    </p:set>
                                    <p:animEffect filter="image" prLst="opacity: 0.5">
                                      <p:cBhvr rctx="IE">
                                        <p:cTn id="51" dur="indefinite"/>
                                        <p:tgtEl>
                                          <p:spTgt spid="8">
                                            <p:txEl>
                                              <p:pRg st="2" end="2"/>
                                            </p:txEl>
                                          </p:spTgt>
                                        </p:tgtEl>
                                      </p:cBhvr>
                                    </p:animEffect>
                                  </p:childTnLst>
                                </p:cTn>
                              </p:par>
                              <p:par>
                                <p:cTn id="52" presetID="9" presetClass="emph" presetSubtype="0" nodeType="withEffect">
                                  <p:stCondLst>
                                    <p:cond delay="0"/>
                                  </p:stCondLst>
                                  <p:childTnLst>
                                    <p:set>
                                      <p:cBhvr rctx="PPT">
                                        <p:cTn id="53" dur="indefinite"/>
                                        <p:tgtEl>
                                          <p:spTgt spid="8">
                                            <p:txEl>
                                              <p:pRg st="3" end="3"/>
                                            </p:txEl>
                                          </p:spTgt>
                                        </p:tgtEl>
                                        <p:attrNameLst>
                                          <p:attrName>style.opacity</p:attrName>
                                        </p:attrNameLst>
                                      </p:cBhvr>
                                      <p:to>
                                        <p:strVal val="0.5"/>
                                      </p:to>
                                    </p:set>
                                    <p:animEffect filter="image" prLst="opacity: 0.5">
                                      <p:cBhvr rctx="IE">
                                        <p:cTn id="54" dur="indefinite"/>
                                        <p:tgtEl>
                                          <p:spTgt spid="8">
                                            <p:txEl>
                                              <p:pRg st="3" end="3"/>
                                            </p:txEl>
                                          </p:spTgt>
                                        </p:tgtEl>
                                      </p:cBhvr>
                                    </p:animEffect>
                                  </p:childTnLst>
                                </p:cTn>
                              </p:par>
                              <p:par>
                                <p:cTn id="55" presetID="9" presetClass="emph" presetSubtype="0" nodeType="withEffect">
                                  <p:stCondLst>
                                    <p:cond delay="0"/>
                                  </p:stCondLst>
                                  <p:childTnLst>
                                    <p:set>
                                      <p:cBhvr rctx="PPT">
                                        <p:cTn id="56" dur="indefinite"/>
                                        <p:tgtEl>
                                          <p:spTgt spid="8">
                                            <p:txEl>
                                              <p:pRg st="4" end="4"/>
                                            </p:txEl>
                                          </p:spTgt>
                                        </p:tgtEl>
                                        <p:attrNameLst>
                                          <p:attrName>style.opacity</p:attrName>
                                        </p:attrNameLst>
                                      </p:cBhvr>
                                      <p:to>
                                        <p:strVal val="0.5"/>
                                      </p:to>
                                    </p:set>
                                    <p:animEffect filter="image" prLst="opacity: 0.5">
                                      <p:cBhvr rctx="IE">
                                        <p:cTn id="57" dur="indefinite"/>
                                        <p:tgtEl>
                                          <p:spTgt spid="8">
                                            <p:txEl>
                                              <p:pRg st="4" end="4"/>
                                            </p:txEl>
                                          </p:spTgt>
                                        </p:tgtEl>
                                      </p:cBhvr>
                                    </p:animEffect>
                                  </p:childTnLst>
                                </p:cTn>
                              </p:par>
                              <p:par>
                                <p:cTn id="58" presetID="9" presetClass="emph" presetSubtype="0" nodeType="withEffect">
                                  <p:stCondLst>
                                    <p:cond delay="0"/>
                                  </p:stCondLst>
                                  <p:childTnLst>
                                    <p:set>
                                      <p:cBhvr rctx="PPT">
                                        <p:cTn id="59" dur="indefinite"/>
                                        <p:tgtEl>
                                          <p:spTgt spid="8">
                                            <p:txEl>
                                              <p:pRg st="5" end="5"/>
                                            </p:txEl>
                                          </p:spTgt>
                                        </p:tgtEl>
                                        <p:attrNameLst>
                                          <p:attrName>style.opacity</p:attrName>
                                        </p:attrNameLst>
                                      </p:cBhvr>
                                      <p:to>
                                        <p:strVal val="0.5"/>
                                      </p:to>
                                    </p:set>
                                    <p:animEffect filter="image" prLst="opacity: 0.5">
                                      <p:cBhvr rctx="IE">
                                        <p:cTn id="60" dur="indefinite"/>
                                        <p:tgtEl>
                                          <p:spTgt spid="8">
                                            <p:txEl>
                                              <p:pRg st="5" end="5"/>
                                            </p:txEl>
                                          </p:spTgt>
                                        </p:tgtEl>
                                      </p:cBhvr>
                                    </p:animEffect>
                                  </p:childTnLst>
                                </p:cTn>
                              </p:par>
                              <p:par>
                                <p:cTn id="61" presetID="9" presetClass="emph" presetSubtype="0" nodeType="withEffect">
                                  <p:stCondLst>
                                    <p:cond delay="0"/>
                                  </p:stCondLst>
                                  <p:childTnLst>
                                    <p:set>
                                      <p:cBhvr rctx="PPT">
                                        <p:cTn id="62" dur="indefinite"/>
                                        <p:tgtEl>
                                          <p:spTgt spid="8">
                                            <p:txEl>
                                              <p:pRg st="6" end="6"/>
                                            </p:txEl>
                                          </p:spTgt>
                                        </p:tgtEl>
                                        <p:attrNameLst>
                                          <p:attrName>style.opacity</p:attrName>
                                        </p:attrNameLst>
                                      </p:cBhvr>
                                      <p:to>
                                        <p:strVal val="0.5"/>
                                      </p:to>
                                    </p:set>
                                    <p:animEffect filter="image" prLst="opacity: 0.5">
                                      <p:cBhvr rctx="IE">
                                        <p:cTn id="63" dur="indefinite"/>
                                        <p:tgtEl>
                                          <p:spTgt spid="8">
                                            <p:txEl>
                                              <p:pRg st="6" end="6"/>
                                            </p:txEl>
                                          </p:spTgt>
                                        </p:tgtEl>
                                      </p:cBhvr>
                                    </p:animEffect>
                                  </p:childTnLst>
                                </p:cTn>
                              </p:par>
                              <p:par>
                                <p:cTn id="64" presetID="9" presetClass="emph" presetSubtype="0" nodeType="withEffect">
                                  <p:stCondLst>
                                    <p:cond delay="0"/>
                                  </p:stCondLst>
                                  <p:childTnLst>
                                    <p:set>
                                      <p:cBhvr rctx="PPT">
                                        <p:cTn id="65" dur="indefinite"/>
                                        <p:tgtEl>
                                          <p:spTgt spid="8">
                                            <p:txEl>
                                              <p:pRg st="7" end="7"/>
                                            </p:txEl>
                                          </p:spTgt>
                                        </p:tgtEl>
                                        <p:attrNameLst>
                                          <p:attrName>style.opacity</p:attrName>
                                        </p:attrNameLst>
                                      </p:cBhvr>
                                      <p:to>
                                        <p:strVal val="0.5"/>
                                      </p:to>
                                    </p:set>
                                    <p:animEffect filter="image" prLst="opacity: 0.5">
                                      <p:cBhvr rctx="IE">
                                        <p:cTn id="66" dur="indefinite"/>
                                        <p:tgtEl>
                                          <p:spTgt spid="8">
                                            <p:txEl>
                                              <p:pRg st="7" end="7"/>
                                            </p:txEl>
                                          </p:spTgt>
                                        </p:tgtEl>
                                      </p:cBhvr>
                                    </p:animEffect>
                                  </p:childTnLst>
                                </p:cTn>
                              </p:par>
                              <p:par>
                                <p:cTn id="67" presetID="9" presetClass="emph" presetSubtype="0" nodeType="withEffect">
                                  <p:stCondLst>
                                    <p:cond delay="0"/>
                                  </p:stCondLst>
                                  <p:childTnLst>
                                    <p:set>
                                      <p:cBhvr rctx="PPT">
                                        <p:cTn id="68" dur="indefinite"/>
                                        <p:tgtEl>
                                          <p:spTgt spid="8">
                                            <p:txEl>
                                              <p:pRg st="8" end="8"/>
                                            </p:txEl>
                                          </p:spTgt>
                                        </p:tgtEl>
                                        <p:attrNameLst>
                                          <p:attrName>style.opacity</p:attrName>
                                        </p:attrNameLst>
                                      </p:cBhvr>
                                      <p:to>
                                        <p:strVal val="0.5"/>
                                      </p:to>
                                    </p:set>
                                    <p:animEffect filter="image" prLst="opacity: 0.5">
                                      <p:cBhvr rctx="IE">
                                        <p:cTn id="69" dur="indefinite"/>
                                        <p:tgtEl>
                                          <p:spTgt spid="8">
                                            <p:txEl>
                                              <p:pRg st="8" end="8"/>
                                            </p:txEl>
                                          </p:spTgt>
                                        </p:tgtEl>
                                      </p:cBhvr>
                                    </p:animEffect>
                                  </p:childTnLst>
                                </p:cTn>
                              </p:par>
                              <p:par>
                                <p:cTn id="70" presetID="22" presetClass="exit" presetSubtype="4" fill="hold" grpId="1" nodeType="withEffect">
                                  <p:stCondLst>
                                    <p:cond delay="0"/>
                                  </p:stCondLst>
                                  <p:childTnLst>
                                    <p:animEffect transition="out" filter="wipe(down)">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2" grpId="0" animBg="1"/>
      <p:bldP spid="1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81000" y="260648"/>
                <a:ext cx="8001000" cy="838200"/>
              </a:xfrm>
            </p:spPr>
            <p:txBody>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996FA"/>
                              </a:solidFill>
                              <a:latin typeface="Cambria Math"/>
                            </a:rPr>
                          </m:ctrlPr>
                        </m:sSubPr>
                        <m:e>
                          <m:r>
                            <a:rPr lang="en-US" i="1">
                              <a:solidFill>
                                <a:srgbClr val="C996FA"/>
                              </a:solidFill>
                              <a:latin typeface="Cambria Math" panose="02040503050406030204" pitchFamily="18" charset="0"/>
                            </a:rPr>
                            <m:t>𝑃</m:t>
                          </m:r>
                        </m:e>
                        <m:sub>
                          <m:r>
                            <a:rPr lang="en-US" i="1">
                              <a:solidFill>
                                <a:srgbClr val="C996FA"/>
                              </a:solidFill>
                              <a:latin typeface="Cambria Math" panose="02040503050406030204" pitchFamily="18" charset="0"/>
                            </a:rPr>
                            <m:t>𝑖</m:t>
                          </m:r>
                        </m:sub>
                      </m:sSub>
                      <m:r>
                        <a:rPr lang="en-US" i="1">
                          <a:solidFill>
                            <a:srgbClr val="C996FA"/>
                          </a:solidFill>
                          <a:latin typeface="Cambria Math" panose="02040503050406030204" pitchFamily="18" charset="0"/>
                        </a:rPr>
                        <m:t>=</m:t>
                      </m:r>
                      <m:box>
                        <m:boxPr>
                          <m:ctrlPr>
                            <a:rPr lang="en-US" i="1">
                              <a:solidFill>
                                <a:srgbClr val="C996FA"/>
                              </a:solidFill>
                              <a:latin typeface="Cambria Math"/>
                            </a:rPr>
                          </m:ctrlPr>
                        </m:boxPr>
                        <m:e>
                          <m:argPr>
                            <m:argSz m:val="-1"/>
                          </m:argPr>
                          <m:f>
                            <m:fPr>
                              <m:ctrlPr>
                                <a:rPr lang="en-US" i="1">
                                  <a:solidFill>
                                    <a:srgbClr val="C996FA"/>
                                  </a:solidFill>
                                  <a:latin typeface="Cambria Math"/>
                                </a:rPr>
                              </m:ctrlPr>
                            </m:fPr>
                            <m:num>
                              <m:r>
                                <a:rPr lang="en-US" i="1">
                                  <a:solidFill>
                                    <a:srgbClr val="C996FA"/>
                                  </a:solidFill>
                                  <a:latin typeface="Cambria Math" panose="02040503050406030204" pitchFamily="18" charset="0"/>
                                </a:rPr>
                                <m:t>𝑖</m:t>
                              </m:r>
                            </m:num>
                            <m:den>
                              <m:r>
                                <a:rPr lang="en-US" i="1">
                                  <a:solidFill>
                                    <a:srgbClr val="C996FA"/>
                                  </a:solidFill>
                                  <a:latin typeface="Cambria Math" panose="02040503050406030204" pitchFamily="18" charset="0"/>
                                </a:rPr>
                                <m:t>100</m:t>
                              </m:r>
                            </m:den>
                          </m:f>
                        </m:e>
                      </m:box>
                    </m:oMath>
                  </m:oMathPara>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81000" y="260648"/>
                <a:ext cx="8001000" cy="838200"/>
              </a:xfr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0366" y="980728"/>
                <a:ext cx="8424936" cy="5400600"/>
              </a:xfrm>
            </p:spPr>
            <p:txBody>
              <a:bodyPr/>
              <a:lstStyle/>
              <a:p>
                <a:r>
                  <a:rPr lang="he-IL" sz="2800" dirty="0" smtClean="0"/>
                  <a:t>התוצאה שקיבלנו מראה שבנקודת ההתחלה, כשהשחקן שם </a:t>
                </a:r>
                <a:r>
                  <a:rPr lang="he-IL" sz="2800" dirty="0" smtClean="0">
                    <a:solidFill>
                      <a:srgbClr val="FFC000"/>
                    </a:solidFill>
                  </a:rPr>
                  <a:t>50 ₪</a:t>
                </a:r>
                <a:r>
                  <a:rPr lang="he-IL" sz="2800" dirty="0" smtClean="0"/>
                  <a:t> ומצב הנ</a:t>
                </a:r>
                <a:r>
                  <a:rPr lang="he-IL" sz="2800" dirty="0"/>
                  <a:t>י</a:t>
                </a:r>
                <a:r>
                  <a:rPr lang="he-IL" sz="2800" dirty="0" smtClean="0"/>
                  <a:t>צחון הוא הכפלת הסכום ל-</a:t>
                </a:r>
                <a:r>
                  <a:rPr lang="he-IL" sz="2800" dirty="0" smtClean="0">
                    <a:solidFill>
                      <a:srgbClr val="FFC000"/>
                    </a:solidFill>
                  </a:rPr>
                  <a:t>100 ש"ח</a:t>
                </a:r>
                <a:r>
                  <a:rPr lang="he-IL" sz="2800" dirty="0" smtClean="0"/>
                  <a:t>, הסיכויים של השחקן להפסיד את כל כספו או לזכות בהכפלת הסכום הם שווים</a:t>
                </a:r>
                <a:r>
                  <a:rPr lang="he-IL" sz="2800" dirty="0" smtClean="0">
                    <a:solidFill>
                      <a:srgbClr val="FFC000"/>
                    </a:solidFill>
                  </a:rPr>
                  <a:t> </a:t>
                </a:r>
                <a:r>
                  <a:rPr lang="he-IL" sz="2800" dirty="0" smtClean="0"/>
                  <a:t>כי</a:t>
                </a:r>
                <a:r>
                  <a:rPr lang="en-US" sz="2800" dirty="0" smtClean="0"/>
                  <a:t> </a:t>
                </a:r>
                <a:r>
                  <a:rPr lang="he-IL" sz="2800" dirty="0" smtClean="0">
                    <a:solidFill>
                      <a:srgbClr val="FFC000"/>
                    </a:solidFill>
                  </a:rPr>
                  <a:t> </a:t>
                </a:r>
                <a14:m>
                  <m:oMath xmlns:m="http://schemas.openxmlformats.org/officeDocument/2006/math">
                    <m:sSub>
                      <m:sSubPr>
                        <m:ctrlPr>
                          <a:rPr lang="en-US" sz="2800" i="1" smtClean="0">
                            <a:solidFill>
                              <a:srgbClr val="FFC000"/>
                            </a:solidFill>
                            <a:latin typeface="Cambria Math"/>
                          </a:rPr>
                        </m:ctrlPr>
                      </m:sSubPr>
                      <m:e>
                        <m:r>
                          <a:rPr lang="en-US" sz="2800" i="1">
                            <a:solidFill>
                              <a:srgbClr val="FFC000"/>
                            </a:solidFill>
                            <a:latin typeface="Cambria Math"/>
                          </a:rPr>
                          <m:t>𝑃</m:t>
                        </m:r>
                      </m:e>
                      <m:sub>
                        <m:r>
                          <a:rPr lang="en-US" sz="2800" i="1">
                            <a:solidFill>
                              <a:srgbClr val="FFC000"/>
                            </a:solidFill>
                            <a:latin typeface="Cambria Math"/>
                          </a:rPr>
                          <m:t>50</m:t>
                        </m:r>
                      </m:sub>
                    </m:sSub>
                    <m:r>
                      <a:rPr lang="en-US" sz="2800">
                        <a:solidFill>
                          <a:srgbClr val="FFC000"/>
                        </a:solidFill>
                        <a:latin typeface="Cambria Math"/>
                      </a:rPr>
                      <m:t> = </m:t>
                    </m:r>
                    <m:f>
                      <m:fPr>
                        <m:ctrlPr>
                          <a:rPr lang="en-US" sz="2800" i="1">
                            <a:solidFill>
                              <a:srgbClr val="FFC000"/>
                            </a:solidFill>
                            <a:latin typeface="Cambria Math"/>
                          </a:rPr>
                        </m:ctrlPr>
                      </m:fPr>
                      <m:num>
                        <m:r>
                          <a:rPr lang="en-US" sz="2800" i="1">
                            <a:solidFill>
                              <a:srgbClr val="FFC000"/>
                            </a:solidFill>
                            <a:latin typeface="Cambria Math"/>
                          </a:rPr>
                          <m:t>50</m:t>
                        </m:r>
                      </m:num>
                      <m:den>
                        <m:r>
                          <a:rPr lang="en-US" sz="2800" i="1">
                            <a:solidFill>
                              <a:srgbClr val="FFC000"/>
                            </a:solidFill>
                            <a:latin typeface="Cambria Math"/>
                          </a:rPr>
                          <m:t>100</m:t>
                        </m:r>
                      </m:den>
                    </m:f>
                    <m:r>
                      <a:rPr lang="en-US" sz="2800" i="1">
                        <a:solidFill>
                          <a:srgbClr val="FFC000"/>
                        </a:solidFill>
                        <a:latin typeface="Cambria Math"/>
                      </a:rPr>
                      <m:t> = </m:t>
                    </m:r>
                    <m:f>
                      <m:fPr>
                        <m:ctrlPr>
                          <a:rPr lang="en-US" sz="2800" i="1">
                            <a:solidFill>
                              <a:srgbClr val="FFC000"/>
                            </a:solidFill>
                            <a:latin typeface="Cambria Math"/>
                          </a:rPr>
                        </m:ctrlPr>
                      </m:fPr>
                      <m:num>
                        <m:r>
                          <a:rPr lang="en-US" sz="2800" i="1">
                            <a:solidFill>
                              <a:srgbClr val="FFC000"/>
                            </a:solidFill>
                            <a:latin typeface="Cambria Math"/>
                          </a:rPr>
                          <m:t>1</m:t>
                        </m:r>
                      </m:num>
                      <m:den>
                        <m:r>
                          <a:rPr lang="en-US" sz="2800" i="1">
                            <a:solidFill>
                              <a:srgbClr val="FFC000"/>
                            </a:solidFill>
                            <a:latin typeface="Cambria Math"/>
                          </a:rPr>
                          <m:t>2</m:t>
                        </m:r>
                      </m:den>
                    </m:f>
                  </m:oMath>
                </a14:m>
                <a:endParaRPr lang="he-IL" sz="2800" dirty="0" smtClean="0"/>
              </a:p>
              <a:p>
                <a:pPr>
                  <a:spcBef>
                    <a:spcPts val="600"/>
                  </a:spcBef>
                </a:pPr>
                <a:r>
                  <a:rPr lang="he-IL" sz="2800" spc="-100" dirty="0" smtClean="0"/>
                  <a:t>מה יקרה אם השחקן יחליט </a:t>
                </a:r>
                <a:r>
                  <a:rPr lang="he-IL" sz="2800" spc="-100" dirty="0">
                    <a:solidFill>
                      <a:srgbClr val="FFC000"/>
                    </a:solidFill>
                  </a:rPr>
                  <a:t>מראש</a:t>
                </a:r>
                <a:r>
                  <a:rPr lang="he-IL" sz="2800" spc="-100" dirty="0"/>
                  <a:t> </a:t>
                </a:r>
                <a:r>
                  <a:rPr lang="he-IL" sz="2800" spc="-100" dirty="0" smtClean="0"/>
                  <a:t>שמצב הניצחון הוא </a:t>
                </a:r>
                <a:r>
                  <a:rPr lang="he-IL" sz="2800" spc="-100" dirty="0" smtClean="0">
                    <a:solidFill>
                      <a:srgbClr val="FFC000"/>
                    </a:solidFill>
                  </a:rPr>
                  <a:t>200 ₪</a:t>
                </a:r>
                <a:r>
                  <a:rPr lang="he-IL" sz="2800" spc="-100" dirty="0"/>
                  <a:t>?</a:t>
                </a:r>
                <a:r>
                  <a:rPr lang="he-IL" sz="2800" dirty="0" smtClean="0"/>
                  <a:t> </a:t>
                </a:r>
              </a:p>
              <a:p>
                <a:pPr marL="361950" indent="0">
                  <a:spcBef>
                    <a:spcPts val="600"/>
                  </a:spcBef>
                  <a:buNone/>
                </a:pPr>
                <a:r>
                  <a:rPr lang="he-IL" sz="2800" dirty="0" smtClean="0"/>
                  <a:t>- </a:t>
                </a:r>
                <a:r>
                  <a:rPr lang="he-IL" sz="2800" spc="-100" dirty="0" smtClean="0"/>
                  <a:t>במקרה כזה, הניתוח שעשינו היה מראה באופן </a:t>
                </a:r>
                <a:r>
                  <a:rPr lang="he-IL" sz="2800" spc="-100" dirty="0"/>
                  <a:t>דומה, שלכל</a:t>
                </a:r>
                <a:r>
                  <a:rPr lang="he-IL" sz="2800" dirty="0"/>
                  <a:t> </a:t>
                </a:r>
                <a:r>
                  <a:rPr lang="he-IL" sz="2800" dirty="0" smtClean="0"/>
                  <a:t>סכום </a:t>
                </a:r>
                <a:r>
                  <a:rPr lang="en-US" sz="2800" i="1" dirty="0" err="1" smtClean="0">
                    <a:latin typeface="Times New Roman" panose="02020603050405020304" pitchFamily="18" charset="0"/>
                    <a:cs typeface="Times New Roman" panose="02020603050405020304" pitchFamily="18" charset="0"/>
                  </a:rPr>
                  <a:t>i</a:t>
                </a:r>
                <a:r>
                  <a:rPr lang="he-IL" sz="2800" dirty="0" smtClean="0"/>
                  <a:t>, </a:t>
                </a:r>
                <a:r>
                  <a:rPr lang="he-IL" sz="2800" dirty="0"/>
                  <a:t>ההסתברות </a:t>
                </a:r>
                <a:r>
                  <a:rPr lang="he-IL" sz="2800" dirty="0" smtClean="0"/>
                  <a:t>ל</a:t>
                </a:r>
                <a:r>
                  <a:rPr lang="he-IL" sz="2800" dirty="0" smtClean="0">
                    <a:solidFill>
                      <a:srgbClr val="00FF99"/>
                    </a:solidFill>
                  </a:rPr>
                  <a:t>ניצחון</a:t>
                </a:r>
                <a:r>
                  <a:rPr lang="he-IL" sz="2800" dirty="0" smtClean="0"/>
                  <a:t> היא רק  </a:t>
                </a:r>
                <a:r>
                  <a:rPr lang="en-US" sz="2800" i="1" dirty="0" err="1">
                    <a:solidFill>
                      <a:srgbClr val="00FF99"/>
                    </a:solidFill>
                    <a:latin typeface="Times New Roman" panose="02020603050405020304" pitchFamily="18" charset="0"/>
                    <a:cs typeface="Times New Roman" panose="02020603050405020304" pitchFamily="18" charset="0"/>
                  </a:rPr>
                  <a:t>i</a:t>
                </a:r>
                <a:r>
                  <a:rPr lang="en-US" sz="2800" dirty="0">
                    <a:solidFill>
                      <a:srgbClr val="00FF99"/>
                    </a:solidFill>
                  </a:rPr>
                  <a:t>/200</a:t>
                </a:r>
                <a:r>
                  <a:rPr lang="he-IL" sz="2800" dirty="0"/>
                  <a:t>, </a:t>
                </a:r>
                <a:r>
                  <a:rPr lang="he-IL" sz="2800" dirty="0" smtClean="0"/>
                  <a:t>וזה י</a:t>
                </a:r>
                <a:r>
                  <a:rPr lang="he-IL" sz="2800" spc="-100" dirty="0" smtClean="0"/>
                  <a:t>ותר קטן </a:t>
                </a:r>
                <a:r>
                  <a:rPr lang="he-IL" sz="2800" dirty="0" smtClean="0"/>
                  <a:t>מהסיכוי שהיה כאשר מצב הניצחון הוגדר כ-100 ₪.</a:t>
                </a:r>
              </a:p>
              <a:p>
                <a:pPr>
                  <a:spcBef>
                    <a:spcPts val="600"/>
                  </a:spcBef>
                </a:pPr>
                <a:r>
                  <a:rPr lang="he-IL" sz="2800" spc="-100" dirty="0" smtClean="0">
                    <a:solidFill>
                      <a:srgbClr val="C996FA"/>
                    </a:solidFill>
                  </a:rPr>
                  <a:t>מסקנה</a:t>
                </a:r>
                <a:r>
                  <a:rPr lang="he-IL" sz="2800" spc="-100" dirty="0"/>
                  <a:t>: ככל שערך היעד </a:t>
                </a:r>
                <a:r>
                  <a:rPr lang="he-IL" sz="2800" spc="-100" dirty="0" smtClean="0"/>
                  <a:t>לניצחון שיכוון אליו השחקן </a:t>
                </a:r>
                <a:r>
                  <a:rPr lang="he-IL" sz="2800" spc="-100" dirty="0">
                    <a:solidFill>
                      <a:srgbClr val="00FF99"/>
                    </a:solidFill>
                  </a:rPr>
                  <a:t>גבוה</a:t>
                </a:r>
                <a:r>
                  <a:rPr lang="he-IL" sz="2800" spc="-100" dirty="0"/>
                  <a:t> יותר, הסיכוי </a:t>
                </a:r>
                <a:r>
                  <a:rPr lang="he-IL" sz="2800" spc="-100" dirty="0" smtClean="0"/>
                  <a:t>שיגיע </a:t>
                </a:r>
                <a:r>
                  <a:rPr lang="he-IL" sz="2800" spc="-100" dirty="0"/>
                  <a:t>לערך זה </a:t>
                </a:r>
                <a:r>
                  <a:rPr lang="he-IL" sz="2800" spc="-100" dirty="0">
                    <a:solidFill>
                      <a:schemeClr val="accent1"/>
                    </a:solidFill>
                  </a:rPr>
                  <a:t>לפני </a:t>
                </a:r>
                <a:r>
                  <a:rPr lang="he-IL" sz="2800" spc="-100" dirty="0" smtClean="0"/>
                  <a:t>שיפסיד את כל כספו, </a:t>
                </a:r>
                <a:r>
                  <a:rPr lang="he-IL" sz="2800" spc="-100" dirty="0">
                    <a:solidFill>
                      <a:schemeClr val="accent1"/>
                    </a:solidFill>
                  </a:rPr>
                  <a:t>נמוך </a:t>
                </a:r>
                <a:r>
                  <a:rPr lang="he-IL" sz="2800" spc="-100" dirty="0"/>
                  <a:t>יותר</a:t>
                </a:r>
                <a:r>
                  <a:rPr lang="he-IL" sz="2800" spc="-100" dirty="0" smtClean="0"/>
                  <a:t>. </a:t>
                </a:r>
                <a:endParaRPr lang="he-IL" sz="2800" spc="-100" dirty="0"/>
              </a:p>
              <a:p>
                <a:endParaRPr lang="he-IL"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0366" y="980728"/>
                <a:ext cx="8424936" cy="5400600"/>
              </a:xfrm>
              <a:blipFill rotWithShape="1">
                <a:blip r:embed="rId4"/>
                <a:stretch>
                  <a:fillRect l="-1664" t="-1129" r="-10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he-IL" dirty="0" smtClean="0"/>
              <a:t>הבזק מהלך אקראי © כל הזכויות שמורות</a:t>
            </a:r>
            <a:endParaRPr lang="he-IL" dirty="0"/>
          </a:p>
        </p:txBody>
      </p:sp>
      <p:sp>
        <p:nvSpPr>
          <p:cNvPr id="5" name="Slide Number Placeholder 4"/>
          <p:cNvSpPr>
            <a:spLocks noGrp="1"/>
          </p:cNvSpPr>
          <p:nvPr>
            <p:ph type="sldNum" sz="quarter" idx="12"/>
          </p:nvPr>
        </p:nvSpPr>
        <p:spPr/>
        <p:txBody>
          <a:bodyPr/>
          <a:lstStyle/>
          <a:p>
            <a:pPr>
              <a:defRPr/>
            </a:pPr>
            <a:fld id="{39001A4E-A6E4-41F1-8CD4-1EC117CC5CBD}" type="slidenum">
              <a:rPr lang="he-IL" smtClean="0"/>
              <a:pPr>
                <a:defRPr/>
              </a:pPr>
              <a:t>22</a:t>
            </a:fld>
            <a:endParaRPr lang="he-IL" dirty="0"/>
          </a:p>
        </p:txBody>
      </p:sp>
      <p:sp>
        <p:nvSpPr>
          <p:cNvPr id="6" name="Date Placeholder 5"/>
          <p:cNvSpPr>
            <a:spLocks noGrp="1"/>
          </p:cNvSpPr>
          <p:nvPr>
            <p:ph type="dt" sz="half" idx="10"/>
          </p:nvPr>
        </p:nvSpPr>
        <p:spPr/>
        <p:txBody>
          <a:bodyPr/>
          <a:lstStyle/>
          <a:p>
            <a:pPr>
              <a:defRPr/>
            </a:pPr>
            <a:r>
              <a:rPr lang="en-US" smtClean="0"/>
              <a:t>עודכן 8.1.2017</a:t>
            </a:r>
            <a:endParaRPr lang="he-IL" dirty="0"/>
          </a:p>
        </p:txBody>
      </p:sp>
    </p:spTree>
    <p:extLst>
      <p:ext uri="{BB962C8B-B14F-4D97-AF65-F5344CB8AC3E}">
        <p14:creationId xmlns:p14="http://schemas.microsoft.com/office/powerpoint/2010/main" val="199302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3">
                                            <p:txEl>
                                              <p:pRg st="0" end="0"/>
                                            </p:txEl>
                                          </p:spTgt>
                                        </p:tgtEl>
                                        <p:attrNameLst>
                                          <p:attrName>style.opacity</p:attrName>
                                        </p:attrNameLst>
                                      </p:cBhvr>
                                      <p:to>
                                        <p:strVal val="0.5"/>
                                      </p:to>
                                    </p:set>
                                    <p:animEffect filter="image" prLst="opacity: 0.5">
                                      <p:cBhvr rctx="IE">
                                        <p:cTn id="17" dur="indefinite"/>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9" presetClass="emph" presetSubtype="0" nodeType="withEffect">
                                  <p:stCondLst>
                                    <p:cond delay="0"/>
                                  </p:stCondLst>
                                  <p:childTnLst>
                                    <p:set>
                                      <p:cBhvr rctx="PPT">
                                        <p:cTn id="23" dur="indefinite"/>
                                        <p:tgtEl>
                                          <p:spTgt spid="3">
                                            <p:txEl>
                                              <p:pRg st="1" end="1"/>
                                            </p:txEl>
                                          </p:spTgt>
                                        </p:tgtEl>
                                        <p:attrNameLst>
                                          <p:attrName>style.opacity</p:attrName>
                                        </p:attrNameLst>
                                      </p:cBhvr>
                                      <p:to>
                                        <p:strVal val="0.5"/>
                                      </p:to>
                                    </p:set>
                                    <p:animEffect filter="image" prLst="opacity: 0.5">
                                      <p:cBhvr rctx="IE">
                                        <p:cTn id="24" dur="indefinite"/>
                                        <p:tgtEl>
                                          <p:spTgt spid="3">
                                            <p:txEl>
                                              <p:pRg st="1" end="1"/>
                                            </p:txEl>
                                          </p:spTgt>
                                        </p:tgtEl>
                                      </p:cBhvr>
                                    </p:animEffect>
                                  </p:childTnLst>
                                </p:cTn>
                              </p:par>
                              <p:par>
                                <p:cTn id="25" presetID="9" presetClass="emph" presetSubtype="0"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02784" y="980728"/>
            <a:ext cx="6548440" cy="2920008"/>
          </a:xfrm>
        </p:spPr>
        <p:txBody>
          <a:bodyPr/>
          <a:lstStyle/>
          <a:p>
            <a:pPr marL="247650" indent="-247650">
              <a:spcBef>
                <a:spcPts val="600"/>
              </a:spcBef>
            </a:pPr>
            <a:r>
              <a:rPr lang="he-IL" sz="2800" dirty="0">
                <a:solidFill>
                  <a:srgbClr val="C996FA"/>
                </a:solidFill>
              </a:rPr>
              <a:t>ברטון </a:t>
            </a:r>
            <a:r>
              <a:rPr lang="he-IL" sz="2800" dirty="0" smtClean="0">
                <a:solidFill>
                  <a:srgbClr val="C996FA"/>
                </a:solidFill>
              </a:rPr>
              <a:t>מלכיאל</a:t>
            </a:r>
            <a:r>
              <a:rPr lang="he-IL" sz="2800" dirty="0" smtClean="0"/>
              <a:t> הוא פרופסור לכלכלה </a:t>
            </a:r>
            <a:r>
              <a:rPr lang="he-IL" sz="2800" dirty="0"/>
              <a:t>ב</a:t>
            </a:r>
            <a:r>
              <a:rPr lang="he-IL" sz="2800" dirty="0" smtClean="0"/>
              <a:t>אוניברסיטת פרינסטון בארה"ב. </a:t>
            </a:r>
          </a:p>
          <a:p>
            <a:pPr marL="247650" indent="-247650">
              <a:spcBef>
                <a:spcPts val="600"/>
              </a:spcBef>
            </a:pPr>
            <a:r>
              <a:rPr lang="he-IL" sz="2800" spc="-100" dirty="0" smtClean="0"/>
              <a:t>הוא דוגל בתיאוריה הכלכלית האומרת (בין היתר</a:t>
            </a:r>
            <a:r>
              <a:rPr lang="he-IL" sz="2800" dirty="0" smtClean="0"/>
              <a:t>) שמניות מתנהגות כמו מהלכים אקראיים. </a:t>
            </a:r>
          </a:p>
          <a:p>
            <a:pPr marL="247650" indent="-247650">
              <a:spcBef>
                <a:spcPts val="600"/>
              </a:spcBef>
            </a:pPr>
            <a:r>
              <a:rPr lang="he-IL" sz="2800" dirty="0" smtClean="0"/>
              <a:t>כדי להוכיח את התיאוריה שלו הוא עשה </a:t>
            </a:r>
          </a:p>
          <a:p>
            <a:pPr marL="268288" indent="0">
              <a:spcBef>
                <a:spcPts val="0"/>
              </a:spcBef>
              <a:buNone/>
            </a:pPr>
            <a:r>
              <a:rPr lang="he-IL" sz="2800" dirty="0" smtClean="0"/>
              <a:t>ניסוי הדמיה:</a:t>
            </a:r>
          </a:p>
        </p:txBody>
      </p:sp>
      <p:sp>
        <p:nvSpPr>
          <p:cNvPr id="4098" name="Title 1"/>
          <p:cNvSpPr>
            <a:spLocks noGrp="1"/>
          </p:cNvSpPr>
          <p:nvPr>
            <p:ph type="title"/>
          </p:nvPr>
        </p:nvSpPr>
        <p:spPr>
          <a:xfrm>
            <a:off x="457200" y="285973"/>
            <a:ext cx="8229600" cy="766763"/>
          </a:xfrm>
        </p:spPr>
        <p:txBody>
          <a:bodyPr/>
          <a:lstStyle/>
          <a:p>
            <a:pPr algn="ctr" eaLnBrk="1" hangingPunct="1">
              <a:defRPr/>
            </a:pP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ומה אומרים המומחים?</a:t>
            </a: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23</a:t>
            </a:fld>
            <a:endParaRPr lang="he-IL" sz="2800" dirty="0">
              <a:solidFill>
                <a:schemeClr val="tx1"/>
              </a:solidFill>
              <a:cs typeface="+mn-cs"/>
            </a:endParaRP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sp>
        <p:nvSpPr>
          <p:cNvPr id="2" name="מציין מיקום של תאריך 1"/>
          <p:cNvSpPr>
            <a:spLocks noGrp="1"/>
          </p:cNvSpPr>
          <p:nvPr>
            <p:ph type="dt" sz="half" idx="10"/>
          </p:nvPr>
        </p:nvSpPr>
        <p:spPr/>
        <p:txBody>
          <a:bodyPr/>
          <a:lstStyle/>
          <a:p>
            <a:pPr>
              <a:defRPr/>
            </a:pPr>
            <a:r>
              <a:rPr lang="en-US" smtClean="0"/>
              <a:t>עודכן 8.1.2017</a:t>
            </a:r>
            <a:endParaRPr lang="he-IL" dirty="0"/>
          </a:p>
        </p:txBody>
      </p:sp>
      <p:grpSp>
        <p:nvGrpSpPr>
          <p:cNvPr id="3" name="קבוצה 2"/>
          <p:cNvGrpSpPr/>
          <p:nvPr/>
        </p:nvGrpSpPr>
        <p:grpSpPr>
          <a:xfrm>
            <a:off x="-108520" y="332656"/>
            <a:ext cx="2911952" cy="3279269"/>
            <a:chOff x="35496" y="2852936"/>
            <a:chExt cx="2911952" cy="3279269"/>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852936"/>
              <a:ext cx="1807248" cy="2585368"/>
            </a:xfrm>
            <a:prstGeom prst="rect">
              <a:avLst/>
            </a:prstGeom>
          </p:spPr>
        </p:pic>
        <p:sp>
          <p:nvSpPr>
            <p:cNvPr id="6" name="TextBox 5"/>
            <p:cNvSpPr txBox="1"/>
            <p:nvPr/>
          </p:nvSpPr>
          <p:spPr>
            <a:xfrm>
              <a:off x="35496" y="5301208"/>
              <a:ext cx="2911952" cy="830997"/>
            </a:xfrm>
            <a:prstGeom prst="rect">
              <a:avLst/>
            </a:prstGeom>
            <a:noFill/>
          </p:spPr>
          <p:txBody>
            <a:bodyPr wrap="square" rtlCol="1">
              <a:spAutoFit/>
            </a:bodyPr>
            <a:lstStyle/>
            <a:p>
              <a:r>
                <a:rPr lang="en-US" sz="2400" dirty="0" smtClean="0"/>
                <a:t>Burton G. </a:t>
              </a:r>
              <a:r>
                <a:rPr lang="en-US" sz="2400" dirty="0" err="1" smtClean="0"/>
                <a:t>Malkiel</a:t>
              </a:r>
              <a:endParaRPr lang="he-IL" sz="2400" dirty="0" smtClean="0"/>
            </a:p>
            <a:p>
              <a:pPr algn="ctr"/>
              <a:r>
                <a:rPr lang="en-US" sz="2400" dirty="0" smtClean="0"/>
                <a:t>1932 - Today</a:t>
              </a:r>
              <a:r>
                <a:rPr lang="he-IL" sz="2400" dirty="0" smtClean="0"/>
                <a:t> </a:t>
              </a:r>
              <a:endParaRPr lang="he-IL" sz="2400" dirty="0"/>
            </a:p>
          </p:txBody>
        </p:sp>
      </p:grpSp>
      <p:sp>
        <p:nvSpPr>
          <p:cNvPr id="7" name="Rectangle 6"/>
          <p:cNvSpPr/>
          <p:nvPr/>
        </p:nvSpPr>
        <p:spPr>
          <a:xfrm>
            <a:off x="395536" y="3717032"/>
            <a:ext cx="8359264" cy="2754600"/>
          </a:xfrm>
          <a:prstGeom prst="rect">
            <a:avLst/>
          </a:prstGeom>
        </p:spPr>
        <p:txBody>
          <a:bodyPr wrap="square">
            <a:spAutoFit/>
          </a:bodyPr>
          <a:lstStyle/>
          <a:p>
            <a:pPr marL="193675" indent="-193675">
              <a:spcBef>
                <a:spcPts val="600"/>
              </a:spcBef>
              <a:buClr>
                <a:schemeClr val="accent2">
                  <a:lumMod val="60000"/>
                  <a:lumOff val="40000"/>
                </a:schemeClr>
              </a:buClr>
            </a:pPr>
            <a:r>
              <a:rPr lang="he-IL" sz="2800" spc="-100" dirty="0" smtClean="0">
                <a:latin typeface="+mn-lt"/>
                <a:cs typeface="+mn-cs"/>
              </a:rPr>
              <a:t>  	</a:t>
            </a:r>
            <a:r>
              <a:rPr lang="he-IL" sz="2800" spc="-80" dirty="0" smtClean="0">
                <a:latin typeface="+mn-lt"/>
                <a:cs typeface="+mn-cs"/>
              </a:rPr>
              <a:t>הוא </a:t>
            </a:r>
            <a:r>
              <a:rPr lang="he-IL" sz="2800" spc="-80" dirty="0">
                <a:latin typeface="+mn-lt"/>
                <a:cs typeface="+mn-cs"/>
              </a:rPr>
              <a:t>"המציא" מניה עם ערך התחלתי נתון, </a:t>
            </a:r>
            <a:r>
              <a:rPr lang="he-IL" sz="2800" spc="-80" dirty="0" smtClean="0">
                <a:latin typeface="+mn-lt"/>
                <a:cs typeface="+mn-cs"/>
              </a:rPr>
              <a:t>ו"הגריל" </a:t>
            </a:r>
            <a:r>
              <a:rPr lang="he-IL" sz="2800" spc="-80" dirty="0">
                <a:latin typeface="+mn-lt"/>
                <a:cs typeface="+mn-cs"/>
              </a:rPr>
              <a:t>בכל יום את השינוי בערכה (עלייה או ירידה בסכום קבוע) ע"י הטלת </a:t>
            </a:r>
            <a:r>
              <a:rPr lang="he-IL" sz="2800" spc="-80" dirty="0" smtClean="0">
                <a:latin typeface="+mn-lt"/>
                <a:cs typeface="+mn-cs"/>
              </a:rPr>
              <a:t>מטבע.</a:t>
            </a:r>
          </a:p>
          <a:p>
            <a:pPr marL="193675" indent="-193675">
              <a:spcBef>
                <a:spcPts val="600"/>
              </a:spcBef>
              <a:buClr>
                <a:schemeClr val="accent2">
                  <a:lumMod val="60000"/>
                  <a:lumOff val="40000"/>
                </a:schemeClr>
              </a:buClr>
              <a:buFont typeface="Arial" panose="020B0604020202020204" pitchFamily="34" charset="0"/>
              <a:buChar char="•"/>
            </a:pPr>
            <a:r>
              <a:rPr lang="he-IL" sz="2800" dirty="0" smtClean="0"/>
              <a:t>לאחר </a:t>
            </a:r>
            <a:r>
              <a:rPr lang="he-IL" sz="2800" dirty="0"/>
              <a:t>מספר "ימי מסחר", </a:t>
            </a:r>
            <a:r>
              <a:rPr lang="he-IL" sz="2800" dirty="0" smtClean="0"/>
              <a:t>שרטט מלכיאל גרף המתאר את התנהגות המניה (השער היומי) במשך תקופת המסחר המדומה. </a:t>
            </a:r>
            <a:endParaRPr lang="he-IL" sz="2800" dirty="0"/>
          </a:p>
          <a:p>
            <a:endParaRPr lang="he-IL" sz="2800" dirty="0"/>
          </a:p>
        </p:txBody>
      </p:sp>
    </p:spTree>
    <p:extLst>
      <p:ext uri="{BB962C8B-B14F-4D97-AF65-F5344CB8AC3E}">
        <p14:creationId xmlns:p14="http://schemas.microsoft.com/office/powerpoint/2010/main" val="33947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9" presetClass="emph" presetSubtype="0" nodeType="withEffect">
                                  <p:stCondLst>
                                    <p:cond delay="0"/>
                                  </p:stCondLst>
                                  <p:childTnLst>
                                    <p:set>
                                      <p:cBhvr rctx="PPT">
                                        <p:cTn id="18" dur="indefinite"/>
                                        <p:tgtEl>
                                          <p:spTgt spid="8">
                                            <p:txEl>
                                              <p:pRg st="0" end="0"/>
                                            </p:txEl>
                                          </p:spTgt>
                                        </p:tgtEl>
                                        <p:attrNameLst>
                                          <p:attrName>style.opacity</p:attrName>
                                        </p:attrNameLst>
                                      </p:cBhvr>
                                      <p:to>
                                        <p:strVal val="0.5"/>
                                      </p:to>
                                    </p:set>
                                    <p:animEffect filter="image" prLst="opacity: 0.5">
                                      <p:cBhvr rctx="IE">
                                        <p:cTn id="19" dur="indefinite"/>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childTnLst>
                                </p:cTn>
                              </p:par>
                              <p:par>
                                <p:cTn id="24" presetID="9" presetClass="emph" presetSubtype="0" nodeType="withEffect">
                                  <p:stCondLst>
                                    <p:cond delay="0"/>
                                  </p:stCondLst>
                                  <p:childTnLst>
                                    <p:set>
                                      <p:cBhvr rctx="PPT">
                                        <p:cTn id="25" dur="indefinite"/>
                                        <p:tgtEl>
                                          <p:spTgt spid="8">
                                            <p:txEl>
                                              <p:pRg st="2" end="2"/>
                                            </p:txEl>
                                          </p:spTgt>
                                        </p:tgtEl>
                                        <p:attrNameLst>
                                          <p:attrName>style.opacity</p:attrName>
                                        </p:attrNameLst>
                                      </p:cBhvr>
                                      <p:to>
                                        <p:strVal val="0.5"/>
                                      </p:to>
                                    </p:set>
                                    <p:animEffect filter="image" prLst="opacity: 0.5">
                                      <p:cBhvr rctx="IE">
                                        <p:cTn id="26" dur="indefinite"/>
                                        <p:tgtEl>
                                          <p:spTgt spid="8">
                                            <p:txEl>
                                              <p:pRg st="2" end="2"/>
                                            </p:txEl>
                                          </p:spTgt>
                                        </p:tgtEl>
                                      </p:cBhvr>
                                    </p:animEffect>
                                  </p:childTnLst>
                                </p:cTn>
                              </p:par>
                              <p:par>
                                <p:cTn id="27" presetID="9" presetClass="emph" presetSubtype="0" nodeType="withEffect">
                                  <p:stCondLst>
                                    <p:cond delay="0"/>
                                  </p:stCondLst>
                                  <p:childTnLst>
                                    <p:set>
                                      <p:cBhvr rctx="PPT">
                                        <p:cTn id="28" dur="indefinite"/>
                                        <p:tgtEl>
                                          <p:spTgt spid="8">
                                            <p:txEl>
                                              <p:pRg st="1" end="1"/>
                                            </p:txEl>
                                          </p:spTgt>
                                        </p:tgtEl>
                                        <p:attrNameLst>
                                          <p:attrName>style.opacity</p:attrName>
                                        </p:attrNameLst>
                                      </p:cBhvr>
                                      <p:to>
                                        <p:strVal val="0.5"/>
                                      </p:to>
                                    </p:set>
                                    <p:animEffect filter="image" prLst="opacity: 0.5">
                                      <p:cBhvr rctx="IE">
                                        <p:cTn id="29" dur="indefinite"/>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86544"/>
            <a:ext cx="8649072" cy="838200"/>
          </a:xfrm>
        </p:spPr>
        <p:txBody>
          <a:bodyPr/>
          <a:lstStyle/>
          <a:p>
            <a:pPr algn="ctr" rtl="1"/>
            <a:r>
              <a:rPr lang="he-IL" sz="3600" b="1" dirty="0">
                <a:solidFill>
                  <a:schemeClr val="accent2">
                    <a:lumMod val="60000"/>
                    <a:lumOff val="40000"/>
                  </a:schemeClr>
                </a:solidFill>
                <a:effectLst>
                  <a:outerShdw blurRad="38100" dist="25400" dir="5400000" algn="tl" rotWithShape="0">
                    <a:srgbClr val="000000">
                      <a:alpha val="43000"/>
                    </a:srgbClr>
                  </a:outerShdw>
                </a:effectLst>
              </a:rPr>
              <a:t>גרף השינוי היומי </a:t>
            </a: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בשער </a:t>
            </a:r>
            <a:r>
              <a:rPr lang="he-IL" sz="3600" b="1" dirty="0">
                <a:solidFill>
                  <a:schemeClr val="accent2">
                    <a:lumMod val="60000"/>
                    <a:lumOff val="40000"/>
                  </a:schemeClr>
                </a:solidFill>
                <a:effectLst>
                  <a:outerShdw blurRad="38100" dist="25400" dir="5400000" algn="tl" rotWithShape="0">
                    <a:srgbClr val="000000">
                      <a:alpha val="43000"/>
                    </a:srgbClr>
                  </a:outerShdw>
                </a:effectLst>
              </a:rPr>
              <a:t>של </a:t>
            </a: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מניה </a:t>
            </a:r>
            <a:r>
              <a:rPr lang="he-IL" sz="3600" b="1" dirty="0">
                <a:solidFill>
                  <a:schemeClr val="accent2">
                    <a:lumMod val="60000"/>
                    <a:lumOff val="40000"/>
                  </a:schemeClr>
                </a:solidFill>
                <a:effectLst>
                  <a:outerShdw blurRad="38100" dist="25400" dir="5400000" algn="tl" rotWithShape="0">
                    <a:srgbClr val="000000">
                      <a:alpha val="43000"/>
                    </a:srgbClr>
                  </a:outerShdw>
                </a:effectLst>
              </a:rPr>
              <a:t>המתקבל בניסוי כמו זה שעשה מלכיאל</a:t>
            </a:r>
            <a:endParaRPr lang="en-US" sz="3600" b="1" dirty="0">
              <a:solidFill>
                <a:schemeClr val="accent2">
                  <a:lumMod val="60000"/>
                  <a:lumOff val="40000"/>
                </a:schemeClr>
              </a:solidFill>
              <a:effectLst>
                <a:outerShdw blurRad="38100" dist="25400" dir="5400000" algn="tl" rotWithShape="0">
                  <a:srgbClr val="000000">
                    <a:alpha val="43000"/>
                  </a:srgbClr>
                </a:outerShdw>
              </a:effectLst>
            </a:endParaRPr>
          </a:p>
        </p:txBody>
      </p:sp>
      <p:sp>
        <p:nvSpPr>
          <p:cNvPr id="3" name="Content Placeholder 2"/>
          <p:cNvSpPr>
            <a:spLocks noGrp="1"/>
          </p:cNvSpPr>
          <p:nvPr>
            <p:ph idx="1"/>
          </p:nvPr>
        </p:nvSpPr>
        <p:spPr/>
        <p:txBody>
          <a:bodyPr/>
          <a:lstStyle/>
          <a:p>
            <a:r>
              <a:rPr lang="he-IL" dirty="0" smtClean="0"/>
              <a:t> </a:t>
            </a:r>
            <a:endParaRPr lang="en-US" dirty="0"/>
          </a:p>
        </p:txBody>
      </p:sp>
      <p:sp>
        <p:nvSpPr>
          <p:cNvPr id="4" name="Footer Placeholder 3"/>
          <p:cNvSpPr>
            <a:spLocks noGrp="1"/>
          </p:cNvSpPr>
          <p:nvPr>
            <p:ph type="ftr" sz="quarter" idx="11"/>
          </p:nvPr>
        </p:nvSpPr>
        <p:spPr/>
        <p:txBody>
          <a:bodyPr/>
          <a:lstStyle/>
          <a:p>
            <a:pPr>
              <a:defRPr/>
            </a:pPr>
            <a:r>
              <a:rPr lang="he-IL" smtClean="0"/>
              <a:t>הבזק מהלך אקראי © כל הזכויות שמורות</a:t>
            </a:r>
            <a:endParaRPr lang="he-IL" dirty="0"/>
          </a:p>
        </p:txBody>
      </p:sp>
      <p:sp>
        <p:nvSpPr>
          <p:cNvPr id="5" name="Slide Number Placeholder 4"/>
          <p:cNvSpPr>
            <a:spLocks noGrp="1"/>
          </p:cNvSpPr>
          <p:nvPr>
            <p:ph type="sldNum" sz="quarter" idx="12"/>
          </p:nvPr>
        </p:nvSpPr>
        <p:spPr/>
        <p:txBody>
          <a:bodyPr/>
          <a:lstStyle/>
          <a:p>
            <a:pPr>
              <a:defRPr/>
            </a:pPr>
            <a:fld id="{39001A4E-A6E4-41F1-8CD4-1EC117CC5CBD}" type="slidenum">
              <a:rPr lang="he-IL" smtClean="0"/>
              <a:pPr>
                <a:defRPr/>
              </a:pPr>
              <a:t>24</a:t>
            </a:fld>
            <a:endParaRPr lang="he-IL" dirty="0"/>
          </a:p>
        </p:txBody>
      </p:sp>
      <p:sp>
        <p:nvSpPr>
          <p:cNvPr id="6" name="Date Placeholder 5"/>
          <p:cNvSpPr>
            <a:spLocks noGrp="1"/>
          </p:cNvSpPr>
          <p:nvPr>
            <p:ph type="dt" sz="half" idx="10"/>
          </p:nvPr>
        </p:nvSpPr>
        <p:spPr/>
        <p:txBody>
          <a:bodyPr/>
          <a:lstStyle/>
          <a:p>
            <a:pPr>
              <a:defRPr/>
            </a:pPr>
            <a:r>
              <a:rPr lang="en-US" smtClean="0"/>
              <a:t>עודכן 8.1.2017</a:t>
            </a:r>
            <a:endParaRPr lang="he-IL" dirty="0"/>
          </a:p>
        </p:txBody>
      </p:sp>
      <p:grpSp>
        <p:nvGrpSpPr>
          <p:cNvPr id="9" name="Group 8"/>
          <p:cNvGrpSpPr/>
          <p:nvPr/>
        </p:nvGrpSpPr>
        <p:grpSpPr>
          <a:xfrm>
            <a:off x="247577" y="1556792"/>
            <a:ext cx="8721186" cy="4594780"/>
            <a:chOff x="583672" y="1644827"/>
            <a:chExt cx="8092784" cy="3506542"/>
          </a:xfrm>
        </p:grpSpPr>
        <p:pic>
          <p:nvPicPr>
            <p:cNvPr id="7" name="תמונה 2"/>
            <p:cNvPicPr>
              <a:picLocks noChangeAspect="1"/>
            </p:cNvPicPr>
            <p:nvPr/>
          </p:nvPicPr>
          <p:blipFill rotWithShape="1">
            <a:blip r:embed="rId3">
              <a:extLst>
                <a:ext uri="{28A0092B-C50C-407E-A947-70E740481C1C}">
                  <a14:useLocalDpi xmlns:a14="http://schemas.microsoft.com/office/drawing/2010/main" val="0"/>
                </a:ext>
              </a:extLst>
            </a:blip>
            <a:srcRect t="28686"/>
            <a:stretch/>
          </p:blipFill>
          <p:spPr>
            <a:xfrm>
              <a:off x="583672" y="1644827"/>
              <a:ext cx="8085157" cy="3506542"/>
            </a:xfrm>
            <a:prstGeom prst="rect">
              <a:avLst/>
            </a:prstGeom>
            <a:solidFill>
              <a:schemeClr val="accent1"/>
            </a:solidFill>
          </p:spPr>
        </p:pic>
        <p:sp>
          <p:nvSpPr>
            <p:cNvPr id="8" name="TextBox 7"/>
            <p:cNvSpPr txBox="1"/>
            <p:nvPr/>
          </p:nvSpPr>
          <p:spPr>
            <a:xfrm>
              <a:off x="591299" y="4424851"/>
              <a:ext cx="8085157" cy="352323"/>
            </a:xfrm>
            <a:prstGeom prst="rect">
              <a:avLst/>
            </a:prstGeom>
            <a:noFill/>
          </p:spPr>
          <p:txBody>
            <a:bodyPr wrap="square" rtlCol="0">
              <a:spAutoFit/>
            </a:bodyPr>
            <a:lstStyle/>
            <a:p>
              <a:r>
                <a:rPr lang="he-IL" sz="2400" dirty="0" smtClean="0"/>
                <a:t>אוקטובר              ספטמבר                     אוגוסט                        יולי</a:t>
              </a:r>
              <a:endParaRPr lang="en-US" sz="2400" dirty="0"/>
            </a:p>
          </p:txBody>
        </p:sp>
      </p:grpSp>
      <p:sp>
        <p:nvSpPr>
          <p:cNvPr id="10" name="TextBox 9"/>
          <p:cNvSpPr txBox="1"/>
          <p:nvPr/>
        </p:nvSpPr>
        <p:spPr>
          <a:xfrm>
            <a:off x="611560" y="1556792"/>
            <a:ext cx="1944216" cy="461665"/>
          </a:xfrm>
          <a:prstGeom prst="rect">
            <a:avLst/>
          </a:prstGeom>
          <a:noFill/>
        </p:spPr>
        <p:txBody>
          <a:bodyPr wrap="square" rtlCol="0">
            <a:spAutoFit/>
          </a:bodyPr>
          <a:lstStyle/>
          <a:p>
            <a:pPr algn="l"/>
            <a:r>
              <a:rPr lang="he-IL" sz="2400" dirty="0" smtClean="0"/>
              <a:t>שער המניה</a:t>
            </a:r>
            <a:endParaRPr lang="en-US" sz="2400" dirty="0"/>
          </a:p>
        </p:txBody>
      </p:sp>
    </p:spTree>
    <p:extLst>
      <p:ext uri="{BB962C8B-B14F-4D97-AF65-F5344CB8AC3E}">
        <p14:creationId xmlns:p14="http://schemas.microsoft.com/office/powerpoint/2010/main" val="1559824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23528" y="908720"/>
            <a:ext cx="8352928" cy="5472608"/>
          </a:xfrm>
        </p:spPr>
        <p:txBody>
          <a:bodyPr/>
          <a:lstStyle/>
          <a:p>
            <a:pPr>
              <a:spcBef>
                <a:spcPts val="600"/>
              </a:spcBef>
            </a:pPr>
            <a:r>
              <a:rPr lang="he-IL" sz="2800" dirty="0" smtClean="0"/>
              <a:t>את הגרף שהתקבל, מסר </a:t>
            </a:r>
            <a:r>
              <a:rPr lang="he-IL" sz="2800" dirty="0" smtClean="0">
                <a:solidFill>
                  <a:schemeClr val="accent5">
                    <a:lumMod val="90000"/>
                  </a:schemeClr>
                </a:solidFill>
              </a:rPr>
              <a:t>פרופ' מלכיאל </a:t>
            </a:r>
            <a:r>
              <a:rPr lang="he-IL" sz="2800" dirty="0" smtClean="0"/>
              <a:t>למומחים </a:t>
            </a:r>
            <a:r>
              <a:rPr lang="he-IL" sz="2800" dirty="0"/>
              <a:t>להתנהגות </a:t>
            </a:r>
            <a:r>
              <a:rPr lang="he-IL" sz="2800" dirty="0" smtClean="0"/>
              <a:t>מניות, וביקש מהם לגבש, על פי שיטותיהם, המלצה: </a:t>
            </a:r>
            <a:r>
              <a:rPr lang="he-IL" sz="2800" dirty="0"/>
              <a:t>האם </a:t>
            </a:r>
            <a:r>
              <a:rPr lang="he-IL" sz="2800" dirty="0">
                <a:solidFill>
                  <a:srgbClr val="FFC000"/>
                </a:solidFill>
              </a:rPr>
              <a:t>כדאי </a:t>
            </a:r>
            <a:r>
              <a:rPr lang="he-IL" sz="2800" dirty="0"/>
              <a:t>לרכוש את </a:t>
            </a:r>
            <a:r>
              <a:rPr lang="he-IL" sz="2800" dirty="0" smtClean="0"/>
              <a:t>המניה </a:t>
            </a:r>
            <a:r>
              <a:rPr lang="he-IL" sz="2800" dirty="0"/>
              <a:t>או </a:t>
            </a:r>
            <a:r>
              <a:rPr lang="he-IL" sz="2800" dirty="0" smtClean="0"/>
              <a:t>לא?</a:t>
            </a:r>
          </a:p>
          <a:p>
            <a:pPr>
              <a:spcBef>
                <a:spcPts val="600"/>
              </a:spcBef>
            </a:pPr>
            <a:r>
              <a:rPr lang="he-IL" sz="2800" dirty="0" smtClean="0"/>
              <a:t>הנחת היסוד של </a:t>
            </a:r>
            <a:r>
              <a:rPr lang="he-IL" sz="2800" dirty="0" smtClean="0">
                <a:solidFill>
                  <a:schemeClr val="accent5">
                    <a:lumMod val="90000"/>
                  </a:schemeClr>
                </a:solidFill>
              </a:rPr>
              <a:t>מלכיאל</a:t>
            </a:r>
            <a:r>
              <a:rPr lang="he-IL" sz="2800" dirty="0" smtClean="0"/>
              <a:t> הייתה שאם המומחים יזהו שערך המניה משתנה </a:t>
            </a:r>
            <a:r>
              <a:rPr lang="he-IL" sz="2800" dirty="0" smtClean="0">
                <a:solidFill>
                  <a:srgbClr val="00FF99"/>
                </a:solidFill>
              </a:rPr>
              <a:t>באופן אקראי</a:t>
            </a:r>
            <a:r>
              <a:rPr lang="he-IL" sz="2800" dirty="0" smtClean="0"/>
              <a:t>, הם ימליצו </a:t>
            </a:r>
            <a:r>
              <a:rPr lang="he-IL" sz="2800" dirty="0" smtClean="0">
                <a:solidFill>
                  <a:srgbClr val="FFC000"/>
                </a:solidFill>
              </a:rPr>
              <a:t>לא לרכוש</a:t>
            </a:r>
            <a:r>
              <a:rPr lang="he-IL" sz="2800" dirty="0" smtClean="0"/>
              <a:t> אותה.</a:t>
            </a:r>
          </a:p>
          <a:p>
            <a:pPr>
              <a:spcBef>
                <a:spcPts val="600"/>
              </a:spcBef>
            </a:pPr>
            <a:r>
              <a:rPr lang="he-IL" sz="2800" dirty="0" smtClean="0"/>
              <a:t>מה לדעתכם הייתה ההמלצה? לקנות או לא? [בהצבעה]</a:t>
            </a:r>
          </a:p>
          <a:p>
            <a:pPr lvl="1">
              <a:spcBef>
                <a:spcPts val="600"/>
              </a:spcBef>
            </a:pPr>
            <a:r>
              <a:rPr lang="he-IL" dirty="0" smtClean="0"/>
              <a:t>על סמך ניתוח המגמות בגרף, הם המליצו לקנות...</a:t>
            </a:r>
            <a:endParaRPr lang="he-IL" sz="2800" dirty="0" smtClean="0"/>
          </a:p>
          <a:p>
            <a:pPr>
              <a:spcBef>
                <a:spcPts val="600"/>
              </a:spcBef>
            </a:pPr>
            <a:r>
              <a:rPr lang="he-IL" sz="2800" dirty="0" smtClean="0"/>
              <a:t>מכך הסיק </a:t>
            </a:r>
            <a:r>
              <a:rPr lang="he-IL" sz="2800" dirty="0" smtClean="0">
                <a:solidFill>
                  <a:schemeClr val="accent5">
                    <a:lumMod val="90000"/>
                  </a:schemeClr>
                </a:solidFill>
              </a:rPr>
              <a:t>מלכיאל</a:t>
            </a:r>
            <a:r>
              <a:rPr lang="he-IL" sz="2800" dirty="0" smtClean="0"/>
              <a:t> כי המומחים שניתחו את הגרף, </a:t>
            </a:r>
            <a:r>
              <a:rPr lang="he-IL" sz="2800" dirty="0" smtClean="0">
                <a:solidFill>
                  <a:srgbClr val="C996FA"/>
                </a:solidFill>
              </a:rPr>
              <a:t>לא זיהו </a:t>
            </a:r>
            <a:r>
              <a:rPr lang="he-IL" sz="2800" dirty="0" smtClean="0"/>
              <a:t>בו את </a:t>
            </a:r>
            <a:r>
              <a:rPr lang="he-IL" sz="2800" dirty="0" smtClean="0">
                <a:solidFill>
                  <a:srgbClr val="00FF99"/>
                </a:solidFill>
              </a:rPr>
              <a:t>האופי האקראי</a:t>
            </a:r>
            <a:r>
              <a:rPr lang="he-IL" sz="2800" dirty="0" smtClean="0"/>
              <a:t> של התנהגות המניה!  </a:t>
            </a:r>
          </a:p>
          <a:p>
            <a:pPr>
              <a:spcBef>
                <a:spcPts val="600"/>
              </a:spcBef>
            </a:pPr>
            <a:r>
              <a:rPr lang="he-IL" sz="2800" dirty="0" smtClean="0"/>
              <a:t>הדבר גרם למבוכה רבה בקרב המומחים... וזה מותיר עבודה רבה למתמטיקאים.</a:t>
            </a:r>
          </a:p>
          <a:p>
            <a:pPr marL="0" indent="0">
              <a:spcBef>
                <a:spcPts val="0"/>
              </a:spcBef>
              <a:buNone/>
            </a:pPr>
            <a:endParaRPr lang="he-IL" sz="2800" dirty="0" smtClean="0"/>
          </a:p>
          <a:p>
            <a:pPr>
              <a:spcBef>
                <a:spcPts val="0"/>
              </a:spcBef>
            </a:pPr>
            <a:endParaRPr lang="he-IL" sz="2800" dirty="0" smtClean="0"/>
          </a:p>
          <a:p>
            <a:pPr>
              <a:spcBef>
                <a:spcPts val="0"/>
              </a:spcBef>
            </a:pPr>
            <a:endParaRPr lang="he-IL" sz="2800" dirty="0" smtClean="0"/>
          </a:p>
          <a:p>
            <a:pPr>
              <a:spcBef>
                <a:spcPts val="0"/>
              </a:spcBef>
            </a:pPr>
            <a:endParaRPr lang="he-IL" sz="2800" dirty="0"/>
          </a:p>
        </p:txBody>
      </p:sp>
      <p:sp>
        <p:nvSpPr>
          <p:cNvPr id="4098" name="Title 1"/>
          <p:cNvSpPr>
            <a:spLocks noGrp="1"/>
          </p:cNvSpPr>
          <p:nvPr>
            <p:ph type="title"/>
          </p:nvPr>
        </p:nvSpPr>
        <p:spPr>
          <a:xfrm>
            <a:off x="457200" y="260648"/>
            <a:ext cx="8229600" cy="766763"/>
          </a:xfrm>
        </p:spPr>
        <p:txBody>
          <a:bodyPr/>
          <a:lstStyle/>
          <a:p>
            <a:pPr algn="ctr" eaLnBrk="1" hangingPunct="1">
              <a:defRPr/>
            </a:pP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ומה אמרו המומחים?</a:t>
            </a: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25</a:t>
            </a:fld>
            <a:endParaRPr lang="he-IL" sz="2800" dirty="0">
              <a:solidFill>
                <a:schemeClr val="tx1"/>
              </a:solidFill>
              <a:cs typeface="+mn-cs"/>
            </a:endParaRP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sp>
        <p:nvSpPr>
          <p:cNvPr id="2" name="מציין מיקום של תאריך 1"/>
          <p:cNvSpPr>
            <a:spLocks noGrp="1"/>
          </p:cNvSpPr>
          <p:nvPr>
            <p:ph type="dt" sz="half" idx="10"/>
          </p:nvPr>
        </p:nvSpPr>
        <p:spPr/>
        <p:txBody>
          <a:bodyPr/>
          <a:lstStyle/>
          <a:p>
            <a:pPr>
              <a:defRPr/>
            </a:pPr>
            <a:r>
              <a:rPr lang="en-US" smtClean="0"/>
              <a:t>עודכן 8.1.2017</a:t>
            </a:r>
            <a:endParaRPr lang="he-IL" dirty="0"/>
          </a:p>
        </p:txBody>
      </p:sp>
    </p:spTree>
    <p:extLst>
      <p:ext uri="{BB962C8B-B14F-4D97-AF65-F5344CB8AC3E}">
        <p14:creationId xmlns:p14="http://schemas.microsoft.com/office/powerpoint/2010/main" val="30395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8">
                                            <p:txEl>
                                              <p:pRg st="0" end="0"/>
                                            </p:txEl>
                                          </p:spTgt>
                                        </p:tgtEl>
                                        <p:attrNameLst>
                                          <p:attrName>style.opacity</p:attrName>
                                        </p:attrNameLst>
                                      </p:cBhvr>
                                      <p:to>
                                        <p:strVal val="0.5"/>
                                      </p:to>
                                    </p:set>
                                    <p:animEffect filter="image" prLst="opacity: 0.5">
                                      <p:cBhvr rctx="IE">
                                        <p:cTn id="13" dur="indefinite"/>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8">
                                            <p:txEl>
                                              <p:pRg st="1" end="1"/>
                                            </p:txEl>
                                          </p:spTgt>
                                        </p:tgtEl>
                                        <p:attrNameLst>
                                          <p:attrName>style.opacity</p:attrName>
                                        </p:attrNameLst>
                                      </p:cBhvr>
                                      <p:to>
                                        <p:strVal val="0.5"/>
                                      </p:to>
                                    </p:set>
                                    <p:animEffect filter="image" prLst="opacity: 0.5">
                                      <p:cBhvr rctx="IE">
                                        <p:cTn id="20" dur="indefinite"/>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8"/>
                                        </p:tgtEl>
                                        <p:attrNameLst>
                                          <p:attrName>style.visibility</p:attrName>
                                        </p:attrNameLst>
                                      </p:cBhvr>
                                      <p:to>
                                        <p:strVal val="visible"/>
                                      </p:to>
                                    </p:set>
                                    <p:anim calcmode="lin" valueType="num">
                                      <p:cBhvr additive="base">
                                        <p:cTn id="25" dur="3000" fill="hold"/>
                                        <p:tgtEl>
                                          <p:spTgt spid="4098"/>
                                        </p:tgtEl>
                                        <p:attrNameLst>
                                          <p:attrName>ppt_x</p:attrName>
                                        </p:attrNameLst>
                                      </p:cBhvr>
                                      <p:tavLst>
                                        <p:tav tm="0">
                                          <p:val>
                                            <p:strVal val="#ppt_x"/>
                                          </p:val>
                                        </p:tav>
                                        <p:tav tm="100000">
                                          <p:val>
                                            <p:strVal val="#ppt_x"/>
                                          </p:val>
                                        </p:tav>
                                      </p:tavLst>
                                    </p:anim>
                                    <p:anim calcmode="lin" valueType="num">
                                      <p:cBhvr additive="base">
                                        <p:cTn id="26" dur="30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par>
                                <p:cTn id="31" presetID="9" presetClass="emph" presetSubtype="0" nodeType="withEffect">
                                  <p:stCondLst>
                                    <p:cond delay="0"/>
                                  </p:stCondLst>
                                  <p:childTnLst>
                                    <p:set>
                                      <p:cBhvr rctx="PPT">
                                        <p:cTn id="32" dur="indefinite"/>
                                        <p:tgtEl>
                                          <p:spTgt spid="8">
                                            <p:txEl>
                                              <p:pRg st="2" end="2"/>
                                            </p:txEl>
                                          </p:spTgt>
                                        </p:tgtEl>
                                        <p:attrNameLst>
                                          <p:attrName>style.opacity</p:attrName>
                                        </p:attrNameLst>
                                      </p:cBhvr>
                                      <p:to>
                                        <p:strVal val="0.5"/>
                                      </p:to>
                                    </p:set>
                                    <p:animEffect filter="image" prLst="opacity: 0.5">
                                      <p:cBhvr rctx="IE">
                                        <p:cTn id="33" dur="indefinite"/>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childTnLst>
                                </p:cTn>
                              </p:par>
                              <p:par>
                                <p:cTn id="38" presetID="9" presetClass="emph" presetSubtype="0" nodeType="withEffect">
                                  <p:stCondLst>
                                    <p:cond delay="0"/>
                                  </p:stCondLst>
                                  <p:childTnLst>
                                    <p:set>
                                      <p:cBhvr rctx="PPT">
                                        <p:cTn id="39" dur="indefinite"/>
                                        <p:tgtEl>
                                          <p:spTgt spid="8">
                                            <p:txEl>
                                              <p:pRg st="3" end="3"/>
                                            </p:txEl>
                                          </p:spTgt>
                                        </p:tgtEl>
                                        <p:attrNameLst>
                                          <p:attrName>style.opacity</p:attrName>
                                        </p:attrNameLst>
                                      </p:cBhvr>
                                      <p:to>
                                        <p:strVal val="0.5"/>
                                      </p:to>
                                    </p:set>
                                    <p:animEffect filter="image" prLst="opacity: 0.5">
                                      <p:cBhvr rctx="IE">
                                        <p:cTn id="40" dur="indefinite"/>
                                        <p:tgtEl>
                                          <p:spTgt spid="8">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childTnLst>
                                </p:cTn>
                              </p:par>
                              <p:par>
                                <p:cTn id="45" presetID="9" presetClass="emph" presetSubtype="0" nodeType="withEffect">
                                  <p:stCondLst>
                                    <p:cond delay="0"/>
                                  </p:stCondLst>
                                  <p:childTnLst>
                                    <p:set>
                                      <p:cBhvr rctx="PPT">
                                        <p:cTn id="46" dur="indefinite"/>
                                        <p:tgtEl>
                                          <p:spTgt spid="8">
                                            <p:txEl>
                                              <p:pRg st="4" end="4"/>
                                            </p:txEl>
                                          </p:spTgt>
                                        </p:tgtEl>
                                        <p:attrNameLst>
                                          <p:attrName>style.opacity</p:attrName>
                                        </p:attrNameLst>
                                      </p:cBhvr>
                                      <p:to>
                                        <p:strVal val="0.5"/>
                                      </p:to>
                                    </p:set>
                                    <p:animEffect filter="image" prLst="opacity: 0.5">
                                      <p:cBhvr rctx="IE">
                                        <p:cTn id="47" dur="indefinite"/>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25"/>
            <a:ext cx="8229600" cy="1143000"/>
          </a:xfrm>
        </p:spPr>
        <p:txBody>
          <a:bodyPr rtlCol="1">
            <a:normAutofit fontScale="90000"/>
          </a:bodyPr>
          <a:lstStyle/>
          <a:p>
            <a:pPr algn="ctr" fontAlgn="auto">
              <a:spcAft>
                <a:spcPts val="0"/>
              </a:spcAft>
              <a:defRPr/>
            </a:pPr>
            <a:r>
              <a:rPr lang="he-IL" dirty="0" smtClean="0">
                <a:solidFill>
                  <a:schemeClr val="accent6">
                    <a:lumMod val="60000"/>
                    <a:lumOff val="40000"/>
                  </a:schemeClr>
                </a:solidFill>
                <a:cs typeface="+mn-cs"/>
              </a:rPr>
              <a:t>סוף  ההבזק – </a:t>
            </a:r>
            <a:r>
              <a:rPr lang="he-IL" dirty="0" smtClean="0">
                <a:cs typeface="+mn-cs"/>
              </a:rPr>
              <a:t/>
            </a:r>
            <a:br>
              <a:rPr lang="he-IL" dirty="0" smtClean="0">
                <a:cs typeface="+mn-cs"/>
              </a:rPr>
            </a:br>
            <a:r>
              <a:rPr lang="he-IL" dirty="0" smtClean="0">
                <a:cs typeface="+mn-cs"/>
              </a:rPr>
              <a:t>אך </a:t>
            </a:r>
            <a:r>
              <a:rPr lang="he-IL" dirty="0" smtClean="0">
                <a:solidFill>
                  <a:schemeClr val="accent6">
                    <a:lumMod val="60000"/>
                    <a:lumOff val="40000"/>
                  </a:schemeClr>
                </a:solidFill>
                <a:cs typeface="+mn-cs"/>
              </a:rPr>
              <a:t>לא</a:t>
            </a:r>
            <a:r>
              <a:rPr lang="he-IL" dirty="0" smtClean="0">
                <a:solidFill>
                  <a:schemeClr val="accent6">
                    <a:lumMod val="40000"/>
                    <a:lumOff val="60000"/>
                  </a:schemeClr>
                </a:solidFill>
                <a:cs typeface="+mn-cs"/>
              </a:rPr>
              <a:t> </a:t>
            </a:r>
            <a:r>
              <a:rPr lang="he-IL" dirty="0" smtClean="0">
                <a:cs typeface="+mn-cs"/>
              </a:rPr>
              <a:t>סוף העשייה המתמטית</a:t>
            </a:r>
            <a:br>
              <a:rPr lang="he-IL" dirty="0" smtClean="0">
                <a:cs typeface="+mn-cs"/>
              </a:rPr>
            </a:br>
            <a:r>
              <a:rPr lang="he-IL" dirty="0" smtClean="0">
                <a:cs typeface="+mn-cs"/>
              </a:rPr>
              <a:t>הישארו מעודכנים !</a:t>
            </a:r>
            <a:br>
              <a:rPr lang="he-IL" dirty="0" smtClean="0">
                <a:cs typeface="+mn-cs"/>
              </a:rPr>
            </a:br>
            <a:r>
              <a:rPr lang="he-IL" dirty="0" smtClean="0">
                <a:cs typeface="+mn-cs"/>
              </a:rPr>
              <a:t>בדקו חדשות נוספות בנושא! </a:t>
            </a:r>
            <a:endParaRPr lang="he-IL" dirty="0">
              <a:cs typeface="+mn-cs"/>
            </a:endParaRPr>
          </a:p>
        </p:txBody>
      </p:sp>
      <p:sp>
        <p:nvSpPr>
          <p:cNvPr id="8" name="Slide Number Placeholder 7"/>
          <p:cNvSpPr>
            <a:spLocks noGrp="1"/>
          </p:cNvSpPr>
          <p:nvPr>
            <p:ph type="sldNum" sz="quarter" idx="12"/>
          </p:nvPr>
        </p:nvSpPr>
        <p:spPr>
          <a:xfrm>
            <a:off x="6858000" y="6015038"/>
            <a:ext cx="1905000" cy="457200"/>
          </a:xfrm>
        </p:spPr>
        <p:txBody>
          <a:bodyPr/>
          <a:lstStyle/>
          <a:p>
            <a:pPr>
              <a:defRPr/>
            </a:pPr>
            <a:fld id="{CF00F3D5-2BAF-4047-8EBA-1F3EF13596CB}" type="slidenum">
              <a:rPr lang="he-IL" smtClean="0"/>
              <a:pPr>
                <a:defRPr/>
              </a:pPr>
              <a:t>26</a:t>
            </a:fld>
            <a:endParaRPr lang="he-IL" dirty="0"/>
          </a:p>
        </p:txBody>
      </p:sp>
      <p:sp>
        <p:nvSpPr>
          <p:cNvPr id="26629" name="Footer Placeholder 9"/>
          <p:cNvSpPr>
            <a:spLocks noGrp="1"/>
          </p:cNvSpPr>
          <p:nvPr>
            <p:ph type="ftr" sz="quarter" idx="11"/>
          </p:nvPr>
        </p:nvSpPr>
        <p:spPr>
          <a:xfrm>
            <a:off x="2627313" y="6002338"/>
            <a:ext cx="3600450" cy="457200"/>
          </a:xfrm>
          <a:noFill/>
        </p:spPr>
        <p:txBody>
          <a:bodyPr/>
          <a:lstStyle/>
          <a:p>
            <a:r>
              <a:rPr lang="he-IL" dirty="0" smtClean="0"/>
              <a:t>הבזק מהלך אקראי © כל הזכויות שמורות</a:t>
            </a:r>
          </a:p>
        </p:txBody>
      </p:sp>
      <p:sp>
        <p:nvSpPr>
          <p:cNvPr id="4" name="מציין מיקום של תאריך 3"/>
          <p:cNvSpPr>
            <a:spLocks noGrp="1"/>
          </p:cNvSpPr>
          <p:nvPr>
            <p:ph type="dt" sz="half" idx="10"/>
          </p:nvPr>
        </p:nvSpPr>
        <p:spPr/>
        <p:txBody>
          <a:bodyPr/>
          <a:lstStyle/>
          <a:p>
            <a:pPr>
              <a:defRPr/>
            </a:pPr>
            <a:r>
              <a:rPr lang="en-US" smtClean="0"/>
              <a:t>עודכן 8.1.2017</a:t>
            </a:r>
            <a:endParaRPr lang="he-IL" dirty="0"/>
          </a:p>
        </p:txBody>
      </p:sp>
      <p:pic>
        <p:nvPicPr>
          <p:cNvPr id="6" name="Picture 2" descr="C:\Users\nitsa\AppData\Local\Microsoft\Windows\Temporary Internet Files\Content.IE5\VZ9847SW\MP900438811[1].jpg"/>
          <p:cNvPicPr>
            <a:picLocks noChangeAspect="1" noChangeArrowheads="1"/>
          </p:cNvPicPr>
          <p:nvPr/>
        </p:nvPicPr>
        <p:blipFill>
          <a:blip r:embed="rId3" cstate="print"/>
          <a:stretch>
            <a:fillRect/>
          </a:stretch>
        </p:blipFill>
        <p:spPr bwMode="auto">
          <a:xfrm>
            <a:off x="2915816" y="4080982"/>
            <a:ext cx="3080337" cy="2054579"/>
          </a:xfrm>
          <a:prstGeom prst="rect">
            <a:avLst/>
          </a:prstGeom>
          <a:noFill/>
          <a:ln w="9525">
            <a:noFill/>
            <a:miter lim="800000"/>
            <a:headEnd/>
            <a:tailEnd/>
          </a:ln>
        </p:spPr>
      </p:pic>
    </p:spTree>
  </p:cSld>
  <p:clrMapOvr>
    <a:masterClrMapping/>
  </p:clrMapOvr>
  <p:transition advTm="49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t>רשימת מקורות וקריאה נוספת</a:t>
            </a:r>
            <a:endParaRPr lang="en-US" dirty="0"/>
          </a:p>
        </p:txBody>
      </p:sp>
      <p:sp>
        <p:nvSpPr>
          <p:cNvPr id="3" name="Content Placeholder 2"/>
          <p:cNvSpPr>
            <a:spLocks noGrp="1"/>
          </p:cNvSpPr>
          <p:nvPr>
            <p:ph idx="1"/>
          </p:nvPr>
        </p:nvSpPr>
        <p:spPr>
          <a:xfrm>
            <a:off x="467544" y="1295400"/>
            <a:ext cx="8280920" cy="4648200"/>
          </a:xfrm>
        </p:spPr>
        <p:txBody>
          <a:bodyPr/>
          <a:lstStyle/>
          <a:p>
            <a:pPr algn="l" rtl="0"/>
            <a:r>
              <a:rPr lang="en-US" sz="2000" u="sng" dirty="0" smtClean="0">
                <a:hlinkClick r:id="rId2"/>
              </a:rPr>
              <a:t>http</a:t>
            </a:r>
            <a:r>
              <a:rPr lang="en-US" sz="2000" u="sng" dirty="0">
                <a:hlinkClick r:id="rId2"/>
              </a:rPr>
              <a:t>://mathworld.wolfram.com/PolyasRandomWalkConstants.html</a:t>
            </a:r>
            <a:r>
              <a:rPr lang="he-IL" sz="2000" dirty="0"/>
              <a:t>      </a:t>
            </a:r>
            <a:endParaRPr lang="en-US" sz="2000" dirty="0"/>
          </a:p>
          <a:p>
            <a:pPr algn="l" rtl="0"/>
            <a:r>
              <a:rPr lang="en-US" sz="2000" u="sng" dirty="0" smtClean="0">
                <a:hlinkClick r:id="rId3"/>
              </a:rPr>
              <a:t>http</a:t>
            </a:r>
            <a:r>
              <a:rPr lang="en-US" sz="2000" u="sng" dirty="0">
                <a:hlinkClick r:id="rId3"/>
              </a:rPr>
              <a:t>://mathworld.wolfram.com/Self-AvoidingWalk.html</a:t>
            </a:r>
            <a:r>
              <a:rPr lang="he-IL" sz="2000" dirty="0"/>
              <a:t>   </a:t>
            </a:r>
            <a:endParaRPr lang="en-US" sz="2000" dirty="0"/>
          </a:p>
          <a:p>
            <a:pPr algn="l" rtl="0"/>
            <a:r>
              <a:rPr lang="en-US" sz="2000" u="sng" dirty="0" smtClean="0">
                <a:hlinkClick r:id="rId4"/>
              </a:rPr>
              <a:t>http</a:t>
            </a:r>
            <a:r>
              <a:rPr lang="en-US" sz="2000" u="sng" dirty="0">
                <a:hlinkClick r:id="rId4"/>
              </a:rPr>
              <a:t>://mathworld.wolfram.com/RandomWalk1-Dimensional.html</a:t>
            </a:r>
            <a:r>
              <a:rPr lang="he-IL" sz="2000" dirty="0"/>
              <a:t>   </a:t>
            </a:r>
            <a:endParaRPr lang="en-US" sz="2000" dirty="0"/>
          </a:p>
          <a:p>
            <a:pPr algn="l" rtl="0"/>
            <a:r>
              <a:rPr lang="en-US" sz="2000" u="sng" dirty="0" smtClean="0">
                <a:hlinkClick r:id="rId5"/>
              </a:rPr>
              <a:t>http</a:t>
            </a:r>
            <a:r>
              <a:rPr lang="en-US" sz="2000" u="sng" dirty="0">
                <a:hlinkClick r:id="rId5"/>
              </a:rPr>
              <a:t>://mathworld.wolfram.com/RandomWalk2-Dimensional.html</a:t>
            </a:r>
            <a:r>
              <a:rPr lang="he-IL" sz="2000" dirty="0"/>
              <a:t> </a:t>
            </a:r>
            <a:endParaRPr lang="en-US" sz="2000" dirty="0"/>
          </a:p>
          <a:p>
            <a:pPr algn="l" rtl="0"/>
            <a:r>
              <a:rPr lang="en-US" sz="2000" u="sng" dirty="0" smtClean="0">
                <a:hlinkClick r:id="rId6"/>
              </a:rPr>
              <a:t>http</a:t>
            </a:r>
            <a:r>
              <a:rPr lang="en-US" sz="2000" u="sng" dirty="0">
                <a:hlinkClick r:id="rId6"/>
              </a:rPr>
              <a:t>://mathworld.wolfram.com/RandomWalk3-Dimensional.html</a:t>
            </a:r>
            <a:r>
              <a:rPr lang="he-IL" sz="2000" dirty="0"/>
              <a:t> </a:t>
            </a:r>
            <a:endParaRPr lang="en-US" sz="2000" dirty="0"/>
          </a:p>
          <a:p>
            <a:pPr algn="l" rtl="0"/>
            <a:r>
              <a:rPr lang="en-US" sz="2000" dirty="0" smtClean="0"/>
              <a:t>Wikipedia</a:t>
            </a:r>
            <a:r>
              <a:rPr lang="en-US" sz="2000" dirty="0"/>
              <a:t>, Random walk, </a:t>
            </a:r>
            <a:r>
              <a:rPr lang="en-US" sz="2000" u="sng" dirty="0">
                <a:hlinkClick r:id="rId7"/>
              </a:rPr>
              <a:t>http://en.wikipedia.org/w/index.php?title=Random_walk&amp;oldid=134022710</a:t>
            </a:r>
            <a:r>
              <a:rPr lang="en-US" sz="2000" dirty="0"/>
              <a:t>  (as of June 4, 2007</a:t>
            </a:r>
            <a:r>
              <a:rPr lang="he-IL" sz="2000" dirty="0"/>
              <a:t>(</a:t>
            </a:r>
            <a:endParaRPr lang="en-US" sz="2000" dirty="0"/>
          </a:p>
          <a:p>
            <a:pPr algn="l" rtl="0"/>
            <a:endParaRPr lang="en-US" sz="2000" dirty="0"/>
          </a:p>
        </p:txBody>
      </p:sp>
      <p:sp>
        <p:nvSpPr>
          <p:cNvPr id="4" name="Footer Placeholder 3"/>
          <p:cNvSpPr>
            <a:spLocks noGrp="1"/>
          </p:cNvSpPr>
          <p:nvPr>
            <p:ph type="ftr" sz="quarter" idx="11"/>
          </p:nvPr>
        </p:nvSpPr>
        <p:spPr/>
        <p:txBody>
          <a:bodyPr/>
          <a:lstStyle/>
          <a:p>
            <a:pPr>
              <a:defRPr/>
            </a:pPr>
            <a:r>
              <a:rPr lang="he-IL" smtClean="0"/>
              <a:t>הבזק מהלך אקראי © כל הזכויות שמורות</a:t>
            </a:r>
            <a:endParaRPr lang="he-IL" dirty="0"/>
          </a:p>
        </p:txBody>
      </p:sp>
      <p:sp>
        <p:nvSpPr>
          <p:cNvPr id="5" name="Slide Number Placeholder 4"/>
          <p:cNvSpPr>
            <a:spLocks noGrp="1"/>
          </p:cNvSpPr>
          <p:nvPr>
            <p:ph type="sldNum" sz="quarter" idx="12"/>
          </p:nvPr>
        </p:nvSpPr>
        <p:spPr/>
        <p:txBody>
          <a:bodyPr/>
          <a:lstStyle/>
          <a:p>
            <a:pPr>
              <a:defRPr/>
            </a:pPr>
            <a:fld id="{39001A4E-A6E4-41F1-8CD4-1EC117CC5CBD}" type="slidenum">
              <a:rPr lang="he-IL" smtClean="0"/>
              <a:pPr>
                <a:defRPr/>
              </a:pPr>
              <a:t>27</a:t>
            </a:fld>
            <a:endParaRPr lang="he-IL" dirty="0"/>
          </a:p>
        </p:txBody>
      </p:sp>
      <p:sp>
        <p:nvSpPr>
          <p:cNvPr id="6" name="Date Placeholder 5"/>
          <p:cNvSpPr>
            <a:spLocks noGrp="1"/>
          </p:cNvSpPr>
          <p:nvPr>
            <p:ph type="dt" sz="half" idx="10"/>
          </p:nvPr>
        </p:nvSpPr>
        <p:spPr/>
        <p:txBody>
          <a:bodyPr/>
          <a:lstStyle/>
          <a:p>
            <a:pPr>
              <a:defRPr/>
            </a:pPr>
            <a:r>
              <a:rPr lang="en-US" smtClean="0"/>
              <a:t>עודכן 8.1.2017</a:t>
            </a:r>
            <a:endParaRPr lang="he-IL" dirty="0"/>
          </a:p>
        </p:txBody>
      </p:sp>
    </p:spTree>
    <p:extLst>
      <p:ext uri="{BB962C8B-B14F-4D97-AF65-F5344CB8AC3E}">
        <p14:creationId xmlns:p14="http://schemas.microsoft.com/office/powerpoint/2010/main" val="160510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ubtitle 2"/>
          <p:cNvSpPr>
            <a:spLocks noGrp="1"/>
          </p:cNvSpPr>
          <p:nvPr>
            <p:ph type="subTitle" idx="1"/>
          </p:nvPr>
        </p:nvSpPr>
        <p:spPr>
          <a:xfrm>
            <a:off x="0" y="0"/>
            <a:ext cx="9144000" cy="2085975"/>
          </a:xfrm>
        </p:spPr>
        <p:txBody>
          <a:bodyPr/>
          <a:lstStyle/>
          <a:p>
            <a:pPr eaLnBrk="1" hangingPunct="1"/>
            <a:endParaRPr lang="he-IL" altLang="en-US" sz="3200" dirty="0" smtClean="0"/>
          </a:p>
          <a:p>
            <a:pPr eaLnBrk="1" hangingPunct="1"/>
            <a:r>
              <a:rPr lang="he-IL" altLang="en-US" sz="3200" dirty="0" smtClean="0"/>
              <a:t> </a:t>
            </a:r>
          </a:p>
          <a:p>
            <a:pPr eaLnBrk="1" hangingPunct="1"/>
            <a:endParaRPr lang="he-IL" altLang="en-US" sz="3200" dirty="0" smtClean="0"/>
          </a:p>
          <a:p>
            <a:pPr eaLnBrk="1" hangingPunct="1"/>
            <a:endParaRPr lang="he-IL" altLang="en-US" sz="3200" dirty="0" smtClean="0"/>
          </a:p>
          <a:p>
            <a:pPr eaLnBrk="1" hangingPunct="1"/>
            <a:endParaRPr lang="he-IL" altLang="en-US" sz="3200" dirty="0" smtClean="0"/>
          </a:p>
        </p:txBody>
      </p:sp>
      <p:sp>
        <p:nvSpPr>
          <p:cNvPr id="3074" name="Title 1"/>
          <p:cNvSpPr>
            <a:spLocks noGrp="1"/>
          </p:cNvSpPr>
          <p:nvPr>
            <p:ph type="ctrTitle"/>
          </p:nvPr>
        </p:nvSpPr>
        <p:spPr>
          <a:xfrm>
            <a:off x="395288" y="2060848"/>
            <a:ext cx="8497887" cy="1525752"/>
          </a:xfrm>
        </p:spPr>
        <p:txBody>
          <a:bodyPr/>
          <a:lstStyle/>
          <a:p>
            <a:pPr algn="ctr" eaLnBrk="1" hangingPunct="1">
              <a:defRPr/>
            </a:pPr>
            <a:r>
              <a:rPr lang="he-IL" sz="4400" dirty="0" smtClean="0">
                <a:solidFill>
                  <a:srgbClr val="F0912D"/>
                </a:solidFill>
              </a:rPr>
              <a:t>מהלכים אקראיים:</a:t>
            </a:r>
            <a:br>
              <a:rPr lang="he-IL" sz="4400" dirty="0" smtClean="0">
                <a:solidFill>
                  <a:srgbClr val="F0912D"/>
                </a:solidFill>
              </a:rPr>
            </a:br>
            <a:r>
              <a:rPr lang="he-IL" sz="4400" dirty="0" err="1">
                <a:solidFill>
                  <a:srgbClr val="F0912D"/>
                </a:solidFill>
              </a:rPr>
              <a:t>לׅצְפּוׄת</a:t>
            </a:r>
            <a:r>
              <a:rPr lang="he-IL" sz="4400" dirty="0">
                <a:solidFill>
                  <a:srgbClr val="F0912D"/>
                </a:solidFill>
              </a:rPr>
              <a:t> </a:t>
            </a:r>
            <a:r>
              <a:rPr lang="he-IL" sz="4400" dirty="0" smtClean="0">
                <a:solidFill>
                  <a:srgbClr val="F0912D"/>
                </a:solidFill>
              </a:rPr>
              <a:t>את הבלתי צפוי</a:t>
            </a:r>
          </a:p>
        </p:txBody>
      </p:sp>
      <p:sp>
        <p:nvSpPr>
          <p:cNvPr id="17412" name="TextBox 8"/>
          <p:cNvSpPr txBox="1">
            <a:spLocks noChangeArrowheads="1"/>
          </p:cNvSpPr>
          <p:nvPr/>
        </p:nvSpPr>
        <p:spPr bwMode="auto">
          <a:xfrm>
            <a:off x="1476375" y="5445224"/>
            <a:ext cx="5975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lang="he-IL" altLang="en-US" sz="1800" dirty="0">
                <a:solidFill>
                  <a:srgbClr val="F8F8F8"/>
                </a:solidFill>
                <a:latin typeface="Arial" charset="0"/>
              </a:rPr>
              <a:t>© כל הזכויות שמורות  ל"קשר חם", הטכניון</a:t>
            </a:r>
          </a:p>
        </p:txBody>
      </p:sp>
      <p:grpSp>
        <p:nvGrpSpPr>
          <p:cNvPr id="2" name="Group 1"/>
          <p:cNvGrpSpPr/>
          <p:nvPr/>
        </p:nvGrpSpPr>
        <p:grpSpPr>
          <a:xfrm>
            <a:off x="323528" y="382504"/>
            <a:ext cx="2906431" cy="958264"/>
            <a:chOff x="7813675" y="400343"/>
            <a:chExt cx="2906431" cy="958264"/>
          </a:xfrm>
        </p:grpSpPr>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3675" y="400343"/>
              <a:ext cx="915988" cy="95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6"/>
            <p:cNvSpPr txBox="1">
              <a:spLocks noChangeArrowheads="1"/>
            </p:cNvSpPr>
            <p:nvPr/>
          </p:nvSpPr>
          <p:spPr bwMode="auto">
            <a:xfrm>
              <a:off x="8624606" y="710535"/>
              <a:ext cx="209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eaLnBrk="1" hangingPunct="1">
                <a:spcBef>
                  <a:spcPct val="0"/>
                </a:spcBef>
                <a:buClrTx/>
                <a:buFontTx/>
                <a:buNone/>
              </a:pPr>
              <a:r>
                <a:rPr lang="he-IL" altLang="en-US" sz="1800" b="1" dirty="0">
                  <a:solidFill>
                    <a:srgbClr val="F8F8F8"/>
                  </a:solidFill>
                  <a:latin typeface="Arial" charset="0"/>
                </a:rPr>
                <a:t>הקרן הלאומית למדע</a:t>
              </a:r>
            </a:p>
          </p:txBody>
        </p:sp>
      </p:grpSp>
      <p:grpSp>
        <p:nvGrpSpPr>
          <p:cNvPr id="4" name="Group 3"/>
          <p:cNvGrpSpPr/>
          <p:nvPr/>
        </p:nvGrpSpPr>
        <p:grpSpPr>
          <a:xfrm>
            <a:off x="3081098" y="476672"/>
            <a:ext cx="3168352" cy="1569027"/>
            <a:chOff x="920858" y="-302008"/>
            <a:chExt cx="3168352" cy="1569027"/>
          </a:xfrm>
        </p:grpSpPr>
        <p:pic>
          <p:nvPicPr>
            <p:cNvPr id="17413" name="Picture 11" descr="Technion animated log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07530" y="-302008"/>
              <a:ext cx="752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6"/>
            <p:cNvSpPr>
              <a:spLocks noChangeArrowheads="1"/>
            </p:cNvSpPr>
            <p:nvPr/>
          </p:nvSpPr>
          <p:spPr bwMode="auto">
            <a:xfrm>
              <a:off x="920858" y="620688"/>
              <a:ext cx="31683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lang="he-IL" altLang="en-US" sz="1800" b="1" dirty="0">
                  <a:solidFill>
                    <a:srgbClr val="F8F8F8"/>
                  </a:solidFill>
                  <a:latin typeface="Arial" charset="0"/>
                </a:rPr>
                <a:t>הטכניון – מכון טכנולוגי לישראל </a:t>
              </a:r>
              <a:endParaRPr lang="en-US" altLang="en-US" sz="1800" b="1" dirty="0">
                <a:solidFill>
                  <a:srgbClr val="F8F8F8"/>
                </a:solidFill>
                <a:latin typeface="Arial" charset="0"/>
              </a:endParaRPr>
            </a:p>
            <a:p>
              <a:pPr algn="ctr" eaLnBrk="1" hangingPunct="1">
                <a:spcBef>
                  <a:spcPct val="0"/>
                </a:spcBef>
                <a:buClrTx/>
                <a:buFontTx/>
                <a:buNone/>
              </a:pPr>
              <a:r>
                <a:rPr lang="he-IL" altLang="en-US" sz="1800" b="1" dirty="0" smtClean="0">
                  <a:solidFill>
                    <a:srgbClr val="F8F8F8"/>
                  </a:solidFill>
                  <a:latin typeface="Arial" charset="0"/>
                </a:rPr>
                <a:t>מוסד הטכניון למחקר ופיתוח</a:t>
              </a:r>
            </a:p>
          </p:txBody>
        </p:sp>
      </p:grpSp>
      <p:pic>
        <p:nvPicPr>
          <p:cNvPr id="17417"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3874026"/>
            <a:ext cx="1606040" cy="160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122561" y="3808325"/>
            <a:ext cx="3203927" cy="167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bwMode="auto">
          <a:xfrm>
            <a:off x="3995936" y="3861048"/>
            <a:ext cx="0" cy="1440160"/>
          </a:xfrm>
          <a:prstGeom prst="line">
            <a:avLst/>
          </a:prstGeom>
          <a:solidFill>
            <a:schemeClr val="accent1"/>
          </a:solidFill>
          <a:ln w="9525" cap="flat" cmpd="sng" algn="ctr">
            <a:solidFill>
              <a:schemeClr val="tx2"/>
            </a:solidFill>
            <a:prstDash val="solid"/>
            <a:round/>
            <a:headEnd type="none" w="sm" len="sm"/>
            <a:tailEnd type="none" w="sm" len="sm"/>
          </a:ln>
          <a:effectLst/>
        </p:spPr>
      </p:cxn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6947" y="511853"/>
            <a:ext cx="3313416" cy="864000"/>
          </a:xfrm>
          <a:prstGeom prst="rect">
            <a:avLst/>
          </a:prstGeom>
        </p:spPr>
      </p:pic>
      <p:sp>
        <p:nvSpPr>
          <p:cNvPr id="1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3</a:t>
            </a:fld>
            <a:endParaRPr lang="he-IL" sz="2800" dirty="0">
              <a:solidFill>
                <a:schemeClr val="tx1"/>
              </a:solidFill>
              <a:cs typeface="+mn-cs"/>
            </a:endParaRPr>
          </a:p>
        </p:txBody>
      </p:sp>
      <p:sp>
        <p:nvSpPr>
          <p:cNvPr id="17" name="מציין מיקום של תאריך 1"/>
          <p:cNvSpPr>
            <a:spLocks noGrp="1"/>
          </p:cNvSpPr>
          <p:nvPr>
            <p:ph type="dt" sz="half" idx="10"/>
          </p:nvPr>
        </p:nvSpPr>
        <p:spPr>
          <a:xfrm>
            <a:off x="381000" y="6015038"/>
            <a:ext cx="1905000" cy="457200"/>
          </a:xfrm>
        </p:spPr>
        <p:txBody>
          <a:bodyPr/>
          <a:lstStyle/>
          <a:p>
            <a:pPr rtl="1">
              <a:defRPr/>
            </a:pPr>
            <a:r>
              <a:rPr lang="he-IL" dirty="0" smtClean="0"/>
              <a:t> </a:t>
            </a:r>
            <a:r>
              <a:rPr lang="en-US" dirty="0" err="1" smtClean="0"/>
              <a:t>עודכן</a:t>
            </a:r>
            <a:r>
              <a:rPr lang="en-US" dirty="0" smtClean="0"/>
              <a:t> 8.1.2017</a:t>
            </a:r>
            <a:endParaRPr lang="he-IL" dirty="0"/>
          </a:p>
        </p:txBody>
      </p:sp>
    </p:spTree>
    <p:extLst>
      <p:ext uri="{BB962C8B-B14F-4D97-AF65-F5344CB8AC3E}">
        <p14:creationId xmlns:p14="http://schemas.microsoft.com/office/powerpoint/2010/main" val="117762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95536" y="908720"/>
            <a:ext cx="8424936" cy="5400600"/>
          </a:xfrm>
        </p:spPr>
        <p:txBody>
          <a:bodyPr/>
          <a:lstStyle/>
          <a:p>
            <a:pPr marL="369888" lvl="1" indent="-369888">
              <a:spcBef>
                <a:spcPts val="0"/>
              </a:spcBef>
              <a:buSzPct val="100000"/>
              <a:buFont typeface="Arial" panose="020B0604020202020204" pitchFamily="34" charset="0"/>
              <a:buChar char="•"/>
            </a:pPr>
            <a:r>
              <a:rPr lang="he-IL" dirty="0"/>
              <a:t>הבה נחשוב על ילד שעומד על </a:t>
            </a:r>
            <a:r>
              <a:rPr lang="he-IL" dirty="0" smtClean="0"/>
              <a:t>כביש ישר, מאוד ארוך (אינסופי..) ומחליט לשחק </a:t>
            </a:r>
            <a:r>
              <a:rPr lang="he-IL" dirty="0"/>
              <a:t>את המשחק הבא: </a:t>
            </a:r>
          </a:p>
          <a:p>
            <a:pPr lvl="1">
              <a:spcBef>
                <a:spcPts val="0"/>
              </a:spcBef>
              <a:buClr>
                <a:srgbClr val="00FF99"/>
              </a:buClr>
            </a:pPr>
            <a:r>
              <a:rPr lang="he-IL" dirty="0" smtClean="0"/>
              <a:t>הוא מסמן איקס (</a:t>
            </a:r>
            <a:r>
              <a:rPr lang="en-US" dirty="0" smtClean="0"/>
              <a:t>X</a:t>
            </a:r>
            <a:r>
              <a:rPr lang="he-IL" dirty="0" smtClean="0"/>
              <a:t>) ונעמד עליו.</a:t>
            </a:r>
          </a:p>
          <a:p>
            <a:pPr lvl="1">
              <a:spcBef>
                <a:spcPts val="0"/>
              </a:spcBef>
              <a:buClr>
                <a:srgbClr val="00FF99"/>
              </a:buClr>
            </a:pPr>
            <a:r>
              <a:rPr lang="he-IL" dirty="0" smtClean="0"/>
              <a:t>פעם בדקה הוא מטיל מטבע. </a:t>
            </a:r>
          </a:p>
          <a:p>
            <a:pPr lvl="1">
              <a:spcBef>
                <a:spcPts val="0"/>
              </a:spcBef>
              <a:buClr>
                <a:srgbClr val="00FF99"/>
              </a:buClr>
            </a:pPr>
            <a:r>
              <a:rPr lang="he-IL" dirty="0" smtClean="0"/>
              <a:t>אם מתקבל עץ,</a:t>
            </a:r>
          </a:p>
          <a:p>
            <a:pPr marL="731838" lvl="1" indent="0">
              <a:spcBef>
                <a:spcPts val="0"/>
              </a:spcBef>
              <a:buClr>
                <a:srgbClr val="00FF99"/>
              </a:buClr>
              <a:buNone/>
            </a:pPr>
            <a:r>
              <a:rPr lang="he-IL" dirty="0" smtClean="0"/>
              <a:t>הוא צועד </a:t>
            </a:r>
            <a:r>
              <a:rPr lang="he-IL" dirty="0" smtClean="0">
                <a:solidFill>
                  <a:srgbClr val="00FF99"/>
                </a:solidFill>
              </a:rPr>
              <a:t>מטר אחד</a:t>
            </a:r>
            <a:r>
              <a:rPr lang="he-IL" dirty="0" smtClean="0"/>
              <a:t> קדימה;</a:t>
            </a:r>
          </a:p>
          <a:p>
            <a:pPr lvl="1">
              <a:spcBef>
                <a:spcPts val="0"/>
              </a:spcBef>
              <a:buClr>
                <a:srgbClr val="00FF99"/>
              </a:buClr>
            </a:pPr>
            <a:r>
              <a:rPr lang="he-IL" spc="-100" dirty="0" smtClean="0"/>
              <a:t>אם </a:t>
            </a:r>
            <a:r>
              <a:rPr lang="he-IL" spc="-100" dirty="0"/>
              <a:t>מתקבל מספר - </a:t>
            </a:r>
            <a:r>
              <a:rPr lang="he-IL" spc="-100" dirty="0">
                <a:solidFill>
                  <a:srgbClr val="00FF99"/>
                </a:solidFill>
              </a:rPr>
              <a:t>מטר</a:t>
            </a:r>
            <a:r>
              <a:rPr lang="he-IL" spc="-100" dirty="0"/>
              <a:t> </a:t>
            </a:r>
            <a:r>
              <a:rPr lang="he-IL" spc="-100" dirty="0" smtClean="0">
                <a:solidFill>
                  <a:srgbClr val="00FF99"/>
                </a:solidFill>
              </a:rPr>
              <a:t>אחד</a:t>
            </a:r>
            <a:r>
              <a:rPr lang="he-IL" spc="-100" dirty="0" smtClean="0"/>
              <a:t> אחורה</a:t>
            </a:r>
            <a:r>
              <a:rPr lang="he-IL" spc="-100" dirty="0"/>
              <a:t>.</a:t>
            </a:r>
            <a:r>
              <a:rPr lang="he-IL" spc="-100" dirty="0" smtClean="0"/>
              <a:t>   </a:t>
            </a:r>
          </a:p>
          <a:p>
            <a:pPr>
              <a:spcBef>
                <a:spcPts val="0"/>
              </a:spcBef>
            </a:pPr>
            <a:r>
              <a:rPr lang="he-IL" sz="2800" dirty="0" smtClean="0"/>
              <a:t>סדרת הצעדים של הילד היא דוגמה ל</a:t>
            </a:r>
            <a:r>
              <a:rPr lang="he-IL" sz="2800" dirty="0" smtClean="0">
                <a:solidFill>
                  <a:srgbClr val="00FF99"/>
                </a:solidFill>
              </a:rPr>
              <a:t>מהלך אקראי</a:t>
            </a:r>
            <a:r>
              <a:rPr lang="he-IL" sz="2800" dirty="0" smtClean="0"/>
              <a:t>.</a:t>
            </a:r>
          </a:p>
          <a:p>
            <a:pPr>
              <a:spcBef>
                <a:spcPts val="0"/>
              </a:spcBef>
            </a:pPr>
            <a:r>
              <a:rPr lang="he-IL" sz="2800" spc="-100" dirty="0" smtClean="0">
                <a:solidFill>
                  <a:srgbClr val="00FF99"/>
                </a:solidFill>
              </a:rPr>
              <a:t>מהלך אקראי </a:t>
            </a:r>
            <a:r>
              <a:rPr lang="he-IL" sz="2800" spc="-100" dirty="0" smtClean="0"/>
              <a:t>הוא השם המתמטי לסדרת אירועים בה התוצאה </a:t>
            </a:r>
            <a:r>
              <a:rPr lang="he-IL" sz="2800" spc="-60" dirty="0" smtClean="0"/>
              <a:t>של כל אירוע נקבעת באופן אקראי. </a:t>
            </a:r>
          </a:p>
          <a:p>
            <a:pPr marL="358775" indent="0">
              <a:spcBef>
                <a:spcPts val="0"/>
              </a:spcBef>
              <a:buNone/>
            </a:pPr>
            <a:r>
              <a:rPr lang="he-IL" sz="2800" spc="-60" dirty="0" smtClean="0"/>
              <a:t>היא </a:t>
            </a:r>
            <a:r>
              <a:rPr lang="he-IL" sz="2800" spc="-60" dirty="0" smtClean="0">
                <a:solidFill>
                  <a:srgbClr val="00FF99"/>
                </a:solidFill>
              </a:rPr>
              <a:t>איננה </a:t>
            </a:r>
            <a:r>
              <a:rPr lang="he-IL" sz="2800" spc="-60" dirty="0" smtClean="0"/>
              <a:t>מושפעת מתוצאות האירועים הקודמים </a:t>
            </a:r>
          </a:p>
          <a:p>
            <a:pPr marL="358775" indent="0">
              <a:spcBef>
                <a:spcPts val="0"/>
              </a:spcBef>
              <a:buNone/>
            </a:pPr>
            <a:r>
              <a:rPr lang="he-IL" sz="2800" spc="-60" dirty="0" smtClean="0"/>
              <a:t>ו</a:t>
            </a:r>
            <a:r>
              <a:rPr lang="he-IL" sz="2800" spc="-60" dirty="0" smtClean="0">
                <a:solidFill>
                  <a:srgbClr val="00FF99"/>
                </a:solidFill>
              </a:rPr>
              <a:t>אינה</a:t>
            </a:r>
            <a:r>
              <a:rPr lang="he-IL" sz="2800" spc="-60" dirty="0" smtClean="0"/>
              <a:t> </a:t>
            </a:r>
            <a:r>
              <a:rPr lang="he-IL" sz="2800" spc="-60" dirty="0"/>
              <a:t>משפיעה </a:t>
            </a:r>
            <a:r>
              <a:rPr lang="he-IL" sz="2800" spc="-60" dirty="0" smtClean="0"/>
              <a:t>על תוצאות האירועים הבאים.</a:t>
            </a:r>
            <a:endParaRPr lang="he-IL" spc="-60" dirty="0" smtClean="0"/>
          </a:p>
          <a:p>
            <a:pPr marL="0" indent="0">
              <a:spcBef>
                <a:spcPts val="0"/>
              </a:spcBef>
              <a:buNone/>
            </a:pPr>
            <a:endParaRPr lang="he-IL" sz="2800" dirty="0"/>
          </a:p>
        </p:txBody>
      </p:sp>
      <p:sp>
        <p:nvSpPr>
          <p:cNvPr id="4098" name="Title 1"/>
          <p:cNvSpPr>
            <a:spLocks noGrp="1"/>
          </p:cNvSpPr>
          <p:nvPr>
            <p:ph type="title"/>
          </p:nvPr>
        </p:nvSpPr>
        <p:spPr>
          <a:xfrm>
            <a:off x="457200" y="358775"/>
            <a:ext cx="8229600" cy="766763"/>
          </a:xfrm>
        </p:spPr>
        <p:txBody>
          <a:bodyPr/>
          <a:lstStyle/>
          <a:p>
            <a:pPr algn="ctr" eaLnBrk="1" hangingPunct="1">
              <a:defRPr/>
            </a:pP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מהו מהלך אקראי?</a:t>
            </a: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pic>
        <p:nvPicPr>
          <p:cNvPr id="7" name="Picture 2" descr="C:\Users\nitsa\AppData\Local\Microsoft\Windows\Temporary Internet Files\Content.IE5\VZ9847SW\MP900438811[1].jpg"/>
          <p:cNvPicPr>
            <a:picLocks noChangeAspect="1" noChangeArrowheads="1"/>
          </p:cNvPicPr>
          <p:nvPr/>
        </p:nvPicPr>
        <p:blipFill rotWithShape="1">
          <a:blip r:embed="rId3" cstate="print"/>
          <a:srcRect l="6456"/>
          <a:stretch/>
        </p:blipFill>
        <p:spPr bwMode="auto">
          <a:xfrm>
            <a:off x="378372" y="1844824"/>
            <a:ext cx="2881477" cy="2054579"/>
          </a:xfrm>
          <a:prstGeom prst="rect">
            <a:avLst/>
          </a:prstGeom>
          <a:noFill/>
          <a:ln w="9525">
            <a:noFill/>
            <a:miter lim="800000"/>
            <a:headEnd/>
            <a:tailEnd/>
          </a:ln>
        </p:spPr>
      </p:pic>
      <p:sp>
        <p:nvSpPr>
          <p:cNvPr id="2" name="מציין מיקום של תאריך 1"/>
          <p:cNvSpPr>
            <a:spLocks noGrp="1"/>
          </p:cNvSpPr>
          <p:nvPr>
            <p:ph type="dt" sz="half" idx="10"/>
          </p:nvPr>
        </p:nvSpPr>
        <p:spPr/>
        <p:txBody>
          <a:bodyPr/>
          <a:lstStyle/>
          <a:p>
            <a:pPr>
              <a:defRPr/>
            </a:pPr>
            <a:r>
              <a:rPr lang="en-US" dirty="0" err="1" smtClean="0"/>
              <a:t>עודכן</a:t>
            </a:r>
            <a:r>
              <a:rPr lang="he-IL" dirty="0" smtClean="0"/>
              <a:t> </a:t>
            </a:r>
            <a:r>
              <a:rPr lang="en-US" dirty="0" smtClean="0"/>
              <a:t> 8.1.2017</a:t>
            </a:r>
            <a:endParaRPr lang="he-IL" dirty="0"/>
          </a:p>
        </p:txBody>
      </p:sp>
      <p:sp>
        <p:nvSpPr>
          <p:cNvPr id="9"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4</a:t>
            </a:fld>
            <a:endParaRPr lang="he-IL" sz="2800" dirty="0">
              <a:solidFill>
                <a:schemeClr val="tx1"/>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childTnLst>
                                </p:cTn>
                              </p:par>
                              <p:par>
                                <p:cTn id="36" presetID="9" presetClass="emph" presetSubtype="0" nodeType="withEffect">
                                  <p:stCondLst>
                                    <p:cond delay="0"/>
                                  </p:stCondLst>
                                  <p:childTnLst>
                                    <p:set>
                                      <p:cBhvr rctx="PPT">
                                        <p:cTn id="37" dur="indefinite"/>
                                        <p:tgtEl>
                                          <p:spTgt spid="8">
                                            <p:txEl>
                                              <p:pRg st="0" end="0"/>
                                            </p:txEl>
                                          </p:spTgt>
                                        </p:tgtEl>
                                        <p:attrNameLst>
                                          <p:attrName>style.opacity</p:attrName>
                                        </p:attrNameLst>
                                      </p:cBhvr>
                                      <p:to>
                                        <p:strVal val="0.5"/>
                                      </p:to>
                                    </p:set>
                                    <p:animEffect filter="image" prLst="opacity: 0.5">
                                      <p:cBhvr rctx="IE">
                                        <p:cTn id="38" dur="indefinite"/>
                                        <p:tgtEl>
                                          <p:spTgt spid="8">
                                            <p:txEl>
                                              <p:pRg st="0" end="0"/>
                                            </p:txEl>
                                          </p:spTgt>
                                        </p:tgtEl>
                                      </p:cBhvr>
                                    </p:animEffect>
                                  </p:childTnLst>
                                </p:cTn>
                              </p:par>
                              <p:par>
                                <p:cTn id="39" presetID="9" presetClass="emph" presetSubtype="0" nodeType="withEffect">
                                  <p:stCondLst>
                                    <p:cond delay="0"/>
                                  </p:stCondLst>
                                  <p:childTnLst>
                                    <p:set>
                                      <p:cBhvr rctx="PPT">
                                        <p:cTn id="40" dur="indefinite"/>
                                        <p:tgtEl>
                                          <p:spTgt spid="8">
                                            <p:txEl>
                                              <p:pRg st="1" end="1"/>
                                            </p:txEl>
                                          </p:spTgt>
                                        </p:tgtEl>
                                        <p:attrNameLst>
                                          <p:attrName>style.opacity</p:attrName>
                                        </p:attrNameLst>
                                      </p:cBhvr>
                                      <p:to>
                                        <p:strVal val="0.5"/>
                                      </p:to>
                                    </p:set>
                                    <p:animEffect filter="image" prLst="opacity: 0.5">
                                      <p:cBhvr rctx="IE">
                                        <p:cTn id="41" dur="indefinite"/>
                                        <p:tgtEl>
                                          <p:spTgt spid="8">
                                            <p:txEl>
                                              <p:pRg st="1" end="1"/>
                                            </p:txEl>
                                          </p:spTgt>
                                        </p:tgtEl>
                                      </p:cBhvr>
                                    </p:animEffect>
                                  </p:childTnLst>
                                </p:cTn>
                              </p:par>
                              <p:par>
                                <p:cTn id="42" presetID="9" presetClass="emph" presetSubtype="0" nodeType="withEffect">
                                  <p:stCondLst>
                                    <p:cond delay="0"/>
                                  </p:stCondLst>
                                  <p:childTnLst>
                                    <p:set>
                                      <p:cBhvr rctx="PPT">
                                        <p:cTn id="43" dur="indefinite"/>
                                        <p:tgtEl>
                                          <p:spTgt spid="8">
                                            <p:txEl>
                                              <p:pRg st="2" end="2"/>
                                            </p:txEl>
                                          </p:spTgt>
                                        </p:tgtEl>
                                        <p:attrNameLst>
                                          <p:attrName>style.opacity</p:attrName>
                                        </p:attrNameLst>
                                      </p:cBhvr>
                                      <p:to>
                                        <p:strVal val="0.5"/>
                                      </p:to>
                                    </p:set>
                                    <p:animEffect filter="image" prLst="opacity: 0.5">
                                      <p:cBhvr rctx="IE">
                                        <p:cTn id="44" dur="indefinite"/>
                                        <p:tgtEl>
                                          <p:spTgt spid="8">
                                            <p:txEl>
                                              <p:pRg st="2" end="2"/>
                                            </p:txEl>
                                          </p:spTgt>
                                        </p:tgtEl>
                                      </p:cBhvr>
                                    </p:animEffect>
                                  </p:childTnLst>
                                </p:cTn>
                              </p:par>
                              <p:par>
                                <p:cTn id="45" presetID="9" presetClass="emph" presetSubtype="0" nodeType="withEffect">
                                  <p:stCondLst>
                                    <p:cond delay="0"/>
                                  </p:stCondLst>
                                  <p:childTnLst>
                                    <p:set>
                                      <p:cBhvr rctx="PPT">
                                        <p:cTn id="46" dur="indefinite"/>
                                        <p:tgtEl>
                                          <p:spTgt spid="8">
                                            <p:txEl>
                                              <p:pRg st="3" end="3"/>
                                            </p:txEl>
                                          </p:spTgt>
                                        </p:tgtEl>
                                        <p:attrNameLst>
                                          <p:attrName>style.opacity</p:attrName>
                                        </p:attrNameLst>
                                      </p:cBhvr>
                                      <p:to>
                                        <p:strVal val="0.5"/>
                                      </p:to>
                                    </p:set>
                                    <p:animEffect filter="image" prLst="opacity: 0.5">
                                      <p:cBhvr rctx="IE">
                                        <p:cTn id="47" dur="indefinite"/>
                                        <p:tgtEl>
                                          <p:spTgt spid="8">
                                            <p:txEl>
                                              <p:pRg st="3" end="3"/>
                                            </p:txEl>
                                          </p:spTgt>
                                        </p:tgtEl>
                                      </p:cBhvr>
                                    </p:animEffect>
                                  </p:childTnLst>
                                </p:cTn>
                              </p:par>
                              <p:par>
                                <p:cTn id="48" presetID="9" presetClass="emph" presetSubtype="0" nodeType="withEffect">
                                  <p:stCondLst>
                                    <p:cond delay="0"/>
                                  </p:stCondLst>
                                  <p:childTnLst>
                                    <p:set>
                                      <p:cBhvr rctx="PPT">
                                        <p:cTn id="49" dur="indefinite"/>
                                        <p:tgtEl>
                                          <p:spTgt spid="8">
                                            <p:txEl>
                                              <p:pRg st="4" end="4"/>
                                            </p:txEl>
                                          </p:spTgt>
                                        </p:tgtEl>
                                        <p:attrNameLst>
                                          <p:attrName>style.opacity</p:attrName>
                                        </p:attrNameLst>
                                      </p:cBhvr>
                                      <p:to>
                                        <p:strVal val="0.5"/>
                                      </p:to>
                                    </p:set>
                                    <p:animEffect filter="image" prLst="opacity: 0.5">
                                      <p:cBhvr rctx="IE">
                                        <p:cTn id="50" dur="indefinite"/>
                                        <p:tgtEl>
                                          <p:spTgt spid="8">
                                            <p:txEl>
                                              <p:pRg st="4" end="4"/>
                                            </p:txEl>
                                          </p:spTgt>
                                        </p:tgtEl>
                                      </p:cBhvr>
                                    </p:animEffect>
                                  </p:childTnLst>
                                </p:cTn>
                              </p:par>
                              <p:par>
                                <p:cTn id="51" presetID="9" presetClass="emph" presetSubtype="0" nodeType="withEffect">
                                  <p:stCondLst>
                                    <p:cond delay="0"/>
                                  </p:stCondLst>
                                  <p:childTnLst>
                                    <p:set>
                                      <p:cBhvr rctx="PPT">
                                        <p:cTn id="52" dur="indefinite"/>
                                        <p:tgtEl>
                                          <p:spTgt spid="8">
                                            <p:txEl>
                                              <p:pRg st="5" end="5"/>
                                            </p:txEl>
                                          </p:spTgt>
                                        </p:tgtEl>
                                        <p:attrNameLst>
                                          <p:attrName>style.opacity</p:attrName>
                                        </p:attrNameLst>
                                      </p:cBhvr>
                                      <p:to>
                                        <p:strVal val="0.5"/>
                                      </p:to>
                                    </p:set>
                                    <p:animEffect filter="image" prLst="opacity: 0.5">
                                      <p:cBhvr rctx="IE">
                                        <p:cTn id="53" dur="indefinite"/>
                                        <p:tgtEl>
                                          <p:spTgt spid="8">
                                            <p:txEl>
                                              <p:pRg st="5" end="5"/>
                                            </p:txEl>
                                          </p:spTgt>
                                        </p:tgtEl>
                                      </p:cBhvr>
                                    </p:animEffect>
                                  </p:childTnLst>
                                </p:cTn>
                              </p:par>
                              <p:par>
                                <p:cTn id="54" presetID="9" presetClass="emph" presetSubtype="0" nodeType="withEffect">
                                  <p:stCondLst>
                                    <p:cond delay="0"/>
                                  </p:stCondLst>
                                  <p:childTnLst>
                                    <p:set>
                                      <p:cBhvr rctx="PPT">
                                        <p:cTn id="55" dur="indefinite"/>
                                        <p:tgtEl>
                                          <p:spTgt spid="8">
                                            <p:txEl>
                                              <p:pRg st="6" end="6"/>
                                            </p:txEl>
                                          </p:spTgt>
                                        </p:tgtEl>
                                        <p:attrNameLst>
                                          <p:attrName>style.opacity</p:attrName>
                                        </p:attrNameLst>
                                      </p:cBhvr>
                                      <p:to>
                                        <p:strVal val="0.5"/>
                                      </p:to>
                                    </p:set>
                                    <p:animEffect filter="image" prLst="opacity: 0.5">
                                      <p:cBhvr rctx="IE">
                                        <p:cTn id="56" dur="indefinite"/>
                                        <p:tgtEl>
                                          <p:spTgt spid="8">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xEl>
                                              <p:pRg st="8" end="8"/>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58775"/>
            <a:ext cx="8229600" cy="766763"/>
          </a:xfrm>
        </p:spPr>
        <p:txBody>
          <a:bodyPr/>
          <a:lstStyle/>
          <a:p>
            <a:pPr algn="ctr" rtl="1" eaLnBrk="1" hangingPunct="1">
              <a:defRPr/>
            </a:pP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מהלך אקראי במישור</a:t>
            </a: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5</a:t>
            </a:fld>
            <a:endParaRPr lang="he-IL" sz="2800" dirty="0">
              <a:solidFill>
                <a:schemeClr val="tx1"/>
              </a:solidFill>
              <a:cs typeface="+mn-cs"/>
            </a:endParaRP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sp>
        <p:nvSpPr>
          <p:cNvPr id="8" name="Content Placeholder 7"/>
          <p:cNvSpPr>
            <a:spLocks noGrp="1"/>
          </p:cNvSpPr>
          <p:nvPr>
            <p:ph idx="1"/>
          </p:nvPr>
        </p:nvSpPr>
        <p:spPr>
          <a:xfrm>
            <a:off x="179512" y="980728"/>
            <a:ext cx="8568952" cy="5472608"/>
          </a:xfrm>
        </p:spPr>
        <p:txBody>
          <a:bodyPr/>
          <a:lstStyle/>
          <a:p>
            <a:pPr>
              <a:spcBef>
                <a:spcPts val="600"/>
              </a:spcBef>
            </a:pPr>
            <a:r>
              <a:rPr lang="he-IL" sz="2800" spc="-30" dirty="0" smtClean="0"/>
              <a:t>עכשיו נחשוב על ילד שמשחק את אותו משחק, אבל במקום לאורך קו הוא משחק </a:t>
            </a:r>
            <a:r>
              <a:rPr lang="he-IL" sz="2800" spc="-30" dirty="0" smtClean="0">
                <a:solidFill>
                  <a:srgbClr val="00FF99"/>
                </a:solidFill>
              </a:rPr>
              <a:t>במישור</a:t>
            </a:r>
            <a:r>
              <a:rPr lang="he-IL" sz="2800" spc="-30" dirty="0" smtClean="0"/>
              <a:t>.  </a:t>
            </a:r>
          </a:p>
          <a:p>
            <a:pPr>
              <a:spcBef>
                <a:spcPts val="600"/>
              </a:spcBef>
            </a:pPr>
            <a:r>
              <a:rPr lang="he-IL" sz="2800" dirty="0" smtClean="0"/>
              <a:t>כלומר הילד מצטייד ב"קובית-משחק" בצורת </a:t>
            </a:r>
            <a:r>
              <a:rPr lang="he-IL" sz="2800" dirty="0">
                <a:solidFill>
                  <a:schemeClr val="accent5">
                    <a:lumMod val="90000"/>
                  </a:schemeClr>
                </a:solidFill>
              </a:rPr>
              <a:t>ארבעון</a:t>
            </a:r>
            <a:r>
              <a:rPr lang="he-IL" sz="2800" dirty="0" smtClean="0"/>
              <a:t> – (פירמידה בעלת </a:t>
            </a:r>
            <a:r>
              <a:rPr lang="he-IL" sz="2800" dirty="0" smtClean="0">
                <a:solidFill>
                  <a:schemeClr val="accent5">
                    <a:lumMod val="90000"/>
                  </a:schemeClr>
                </a:solidFill>
              </a:rPr>
              <a:t>ארבע </a:t>
            </a:r>
            <a:r>
              <a:rPr lang="he-IL" sz="2800" dirty="0" smtClean="0"/>
              <a:t>פאות)</a:t>
            </a:r>
          </a:p>
          <a:p>
            <a:pPr marL="0" indent="0">
              <a:spcBef>
                <a:spcPts val="0"/>
              </a:spcBef>
              <a:buNone/>
            </a:pPr>
            <a:r>
              <a:rPr lang="he-IL" sz="2800" dirty="0" smtClean="0"/>
              <a:t>    שאותה הוא מטיל פעם בדקה.</a:t>
            </a:r>
          </a:p>
          <a:p>
            <a:pPr>
              <a:spcBef>
                <a:spcPts val="600"/>
              </a:spcBef>
            </a:pPr>
            <a:r>
              <a:rPr lang="he-IL" sz="2800" dirty="0" smtClean="0"/>
              <a:t>בהתאם לתוצאה שמתקבלת הוא צועד</a:t>
            </a:r>
          </a:p>
          <a:p>
            <a:pPr marL="0" indent="0">
              <a:spcBef>
                <a:spcPts val="0"/>
              </a:spcBef>
              <a:buNone/>
            </a:pPr>
            <a:r>
              <a:rPr lang="he-IL" sz="2800" dirty="0" smtClean="0"/>
              <a:t>    מטר קדימה - כשמתקבל 1, </a:t>
            </a:r>
          </a:p>
          <a:p>
            <a:pPr marL="361950" indent="0">
              <a:spcBef>
                <a:spcPts val="0"/>
              </a:spcBef>
              <a:buNone/>
            </a:pPr>
            <a:r>
              <a:rPr lang="he-IL" sz="2800" dirty="0" smtClean="0"/>
              <a:t>מטר אחורה - כשמתקבל 2, </a:t>
            </a:r>
          </a:p>
          <a:p>
            <a:pPr marL="0" indent="0">
              <a:spcBef>
                <a:spcPts val="0"/>
              </a:spcBef>
              <a:buNone/>
            </a:pPr>
            <a:r>
              <a:rPr lang="he-IL" sz="2800" dirty="0" smtClean="0"/>
              <a:t>    מטר ימינה - כשמתקבל 3,</a:t>
            </a:r>
          </a:p>
          <a:p>
            <a:pPr marL="361950" indent="0">
              <a:spcBef>
                <a:spcPts val="0"/>
              </a:spcBef>
              <a:buNone/>
            </a:pPr>
            <a:r>
              <a:rPr lang="he-IL" sz="2800" dirty="0" smtClean="0"/>
              <a:t>מטר שמאלה - כשמתקבל 4.</a:t>
            </a:r>
          </a:p>
          <a:p>
            <a:pPr>
              <a:spcBef>
                <a:spcPts val="600"/>
              </a:spcBef>
            </a:pPr>
            <a:r>
              <a:rPr lang="he-IL" sz="2800" dirty="0" smtClean="0"/>
              <a:t>הנה דוגמה למהלך אקראי שכזה - </a:t>
            </a:r>
          </a:p>
          <a:p>
            <a:pPr marL="0" indent="0">
              <a:spcBef>
                <a:spcPts val="600"/>
              </a:spcBef>
              <a:buNone/>
            </a:pPr>
            <a:endParaRPr lang="he-IL" dirty="0" smtClean="0"/>
          </a:p>
        </p:txBody>
      </p:sp>
      <p:sp>
        <p:nvSpPr>
          <p:cNvPr id="2" name="מציין מיקום של תאריך 1"/>
          <p:cNvSpPr>
            <a:spLocks noGrp="1"/>
          </p:cNvSpPr>
          <p:nvPr>
            <p:ph type="dt" sz="half" idx="10"/>
          </p:nvPr>
        </p:nvSpPr>
        <p:spPr/>
        <p:txBody>
          <a:bodyPr/>
          <a:lstStyle/>
          <a:p>
            <a:pPr rtl="1">
              <a:defRPr/>
            </a:pPr>
            <a:r>
              <a:rPr lang="en-US" smtClean="0"/>
              <a:t>עודכן 8.1.2017</a:t>
            </a:r>
            <a:endParaRPr lang="he-IL" dirty="0"/>
          </a:p>
        </p:txBody>
      </p:sp>
      <p:pic>
        <p:nvPicPr>
          <p:cNvPr id="1039" name="Picture 15" descr="http://upload.wikimedia.org/wikipedia/commons/1/11/Dadosvariasfaces.jpg"/>
          <p:cNvPicPr>
            <a:picLocks noChangeAspect="1" noChangeArrowheads="1"/>
          </p:cNvPicPr>
          <p:nvPr/>
        </p:nvPicPr>
        <p:blipFill rotWithShape="1">
          <a:blip r:embed="rId3">
            <a:extLst>
              <a:ext uri="{28A0092B-C50C-407E-A947-70E740481C1C}">
                <a14:useLocalDpi xmlns:a14="http://schemas.microsoft.com/office/drawing/2010/main" val="0"/>
              </a:ext>
            </a:extLst>
          </a:blip>
          <a:srcRect l="13744" t="22408" r="61374" b="51813"/>
          <a:stretch/>
        </p:blipFill>
        <p:spPr bwMode="auto">
          <a:xfrm>
            <a:off x="395536" y="2420888"/>
            <a:ext cx="2083660" cy="21587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תוצאת תמונה עבור ‪tetrahedral dice proba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580" y="4149080"/>
            <a:ext cx="2065784" cy="193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1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39"/>
                                        </p:tgtEl>
                                        <p:attrNameLst>
                                          <p:attrName>style.visibility</p:attrName>
                                        </p:attrNameLst>
                                      </p:cBhvr>
                                      <p:to>
                                        <p:strVal val="visible"/>
                                      </p:to>
                                    </p:set>
                                    <p:animEffect transition="in" filter="fade">
                                      <p:cBhvr>
                                        <p:cTn id="13" dur="1000"/>
                                        <p:tgtEl>
                                          <p:spTgt spid="1039"/>
                                        </p:tgtEl>
                                      </p:cBhvr>
                                    </p:animEffect>
                                  </p:childTnLst>
                                </p:cTn>
                              </p:par>
                              <p:par>
                                <p:cTn id="14" presetID="10" presetClass="entr" presetSubtype="0" fill="hold" nodeType="withEffect">
                                  <p:stCondLst>
                                    <p:cond delay="0"/>
                                  </p:stCondLst>
                                  <p:childTnLst>
                                    <p:set>
                                      <p:cBhvr>
                                        <p:cTn id="15" dur="1" fill="hold">
                                          <p:stCondLst>
                                            <p:cond delay="0"/>
                                          </p:stCondLst>
                                        </p:cTn>
                                        <p:tgtEl>
                                          <p:spTgt spid="1036"/>
                                        </p:tgtEl>
                                        <p:attrNameLst>
                                          <p:attrName>style.visibility</p:attrName>
                                        </p:attrNameLst>
                                      </p:cBhvr>
                                      <p:to>
                                        <p:strVal val="visible"/>
                                      </p:to>
                                    </p:set>
                                    <p:animEffect transition="in" filter="fade">
                                      <p:cBhvr>
                                        <p:cTn id="16" dur="1000"/>
                                        <p:tgtEl>
                                          <p:spTgt spid="103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childTnLst>
                                </p:cTn>
                              </p:par>
                              <p:par>
                                <p:cTn id="33" presetID="9" presetClass="emph" presetSubtype="0" nodeType="withEffect">
                                  <p:stCondLst>
                                    <p:cond delay="0"/>
                                  </p:stCondLst>
                                  <p:childTnLst>
                                    <p:set>
                                      <p:cBhvr rctx="PPT">
                                        <p:cTn id="34" dur="indefinite"/>
                                        <p:tgtEl>
                                          <p:spTgt spid="8">
                                            <p:txEl>
                                              <p:pRg st="0" end="0"/>
                                            </p:txEl>
                                          </p:spTgt>
                                        </p:tgtEl>
                                        <p:attrNameLst>
                                          <p:attrName>style.opacity</p:attrName>
                                        </p:attrNameLst>
                                      </p:cBhvr>
                                      <p:to>
                                        <p:strVal val="0.5"/>
                                      </p:to>
                                    </p:set>
                                    <p:animEffect filter="image" prLst="opacity: 0.5">
                                      <p:cBhvr rctx="IE">
                                        <p:cTn id="35" dur="indefinite"/>
                                        <p:tgtEl>
                                          <p:spTgt spid="8">
                                            <p:txEl>
                                              <p:pRg st="0" end="0"/>
                                            </p:txEl>
                                          </p:spTgt>
                                        </p:tgtEl>
                                      </p:cBhvr>
                                    </p:animEffect>
                                  </p:childTnLst>
                                </p:cTn>
                              </p:par>
                              <p:par>
                                <p:cTn id="36" presetID="9" presetClass="emph" presetSubtype="0" nodeType="withEffect">
                                  <p:stCondLst>
                                    <p:cond delay="0"/>
                                  </p:stCondLst>
                                  <p:childTnLst>
                                    <p:set>
                                      <p:cBhvr rctx="PPT">
                                        <p:cTn id="37" dur="indefinite"/>
                                        <p:tgtEl>
                                          <p:spTgt spid="8">
                                            <p:txEl>
                                              <p:pRg st="1" end="1"/>
                                            </p:txEl>
                                          </p:spTgt>
                                        </p:tgtEl>
                                        <p:attrNameLst>
                                          <p:attrName>style.opacity</p:attrName>
                                        </p:attrNameLst>
                                      </p:cBhvr>
                                      <p:to>
                                        <p:strVal val="0.5"/>
                                      </p:to>
                                    </p:set>
                                    <p:animEffect filter="image" prLst="opacity: 0.5">
                                      <p:cBhvr rctx="IE">
                                        <p:cTn id="38" dur="indefinite"/>
                                        <p:tgtEl>
                                          <p:spTgt spid="8">
                                            <p:txEl>
                                              <p:pRg st="1" end="1"/>
                                            </p:txEl>
                                          </p:spTgt>
                                        </p:tgtEl>
                                      </p:cBhvr>
                                    </p:animEffect>
                                  </p:childTnLst>
                                </p:cTn>
                              </p:par>
                              <p:par>
                                <p:cTn id="39" presetID="9" presetClass="emph" presetSubtype="0" nodeType="withEffect">
                                  <p:stCondLst>
                                    <p:cond delay="0"/>
                                  </p:stCondLst>
                                  <p:childTnLst>
                                    <p:set>
                                      <p:cBhvr rctx="PPT">
                                        <p:cTn id="40" dur="indefinite"/>
                                        <p:tgtEl>
                                          <p:spTgt spid="8">
                                            <p:txEl>
                                              <p:pRg st="2" end="2"/>
                                            </p:txEl>
                                          </p:spTgt>
                                        </p:tgtEl>
                                        <p:attrNameLst>
                                          <p:attrName>style.opacity</p:attrName>
                                        </p:attrNameLst>
                                      </p:cBhvr>
                                      <p:to>
                                        <p:strVal val="0.5"/>
                                      </p:to>
                                    </p:set>
                                    <p:animEffect filter="image" prLst="opacity: 0.5">
                                      <p:cBhvr rctx="IE">
                                        <p:cTn id="41" dur="indefinite"/>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627313" y="6002338"/>
            <a:ext cx="3600450" cy="457200"/>
          </a:xfrm>
        </p:spPr>
        <p:txBody>
          <a:bodyPr/>
          <a:lstStyle/>
          <a:p>
            <a:pPr>
              <a:defRPr/>
            </a:pPr>
            <a:r>
              <a:rPr lang="he-IL" dirty="0" smtClean="0">
                <a:solidFill>
                  <a:schemeClr val="bg1"/>
                </a:solidFill>
              </a:rPr>
              <a:t>הבזק מהלך אקראי © כל הזכויות שמורות</a:t>
            </a:r>
            <a:endParaRPr lang="he-IL" dirty="0">
              <a:solidFill>
                <a:schemeClr val="bg1"/>
              </a:solidFill>
            </a:endParaRP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201E0D53-D5A1-4408-8451-B128184CDBA6}" type="slidenum">
              <a:rPr lang="he-IL" smtClean="0">
                <a:solidFill>
                  <a:schemeClr val="bg1"/>
                </a:solidFill>
              </a:rPr>
              <a:pPr>
                <a:defRPr/>
              </a:pPr>
              <a:t>6</a:t>
            </a:fld>
            <a:endParaRPr lang="he-IL" dirty="0">
              <a:solidFill>
                <a:schemeClr val="bg1"/>
              </a:solidFill>
            </a:endParaRPr>
          </a:p>
        </p:txBody>
      </p:sp>
      <p:sp>
        <p:nvSpPr>
          <p:cNvPr id="3" name="מציין מיקום של תאריך 2"/>
          <p:cNvSpPr>
            <a:spLocks noGrp="1"/>
          </p:cNvSpPr>
          <p:nvPr>
            <p:ph type="dt" sz="half" idx="10"/>
          </p:nvPr>
        </p:nvSpPr>
        <p:spPr/>
        <p:txBody>
          <a:bodyPr/>
          <a:lstStyle/>
          <a:p>
            <a:pPr>
              <a:defRPr/>
            </a:pPr>
            <a:r>
              <a:rPr lang="en-US" smtClean="0">
                <a:solidFill>
                  <a:schemeClr val="bg1"/>
                </a:solidFill>
              </a:rPr>
              <a:t>עודכן 8.1.2017</a:t>
            </a:r>
            <a:endParaRPr lang="he-IL" dirty="0">
              <a:solidFill>
                <a:schemeClr val="bg1"/>
              </a:solidFill>
            </a:endParaRPr>
          </a:p>
        </p:txBody>
      </p:sp>
      <p:sp>
        <p:nvSpPr>
          <p:cNvPr id="4098" name="Title 1"/>
          <p:cNvSpPr>
            <a:spLocks noGrp="1"/>
          </p:cNvSpPr>
          <p:nvPr>
            <p:ph type="title"/>
          </p:nvPr>
        </p:nvSpPr>
        <p:spPr>
          <a:xfrm>
            <a:off x="590872" y="501997"/>
            <a:ext cx="8229600" cy="766763"/>
          </a:xfrm>
        </p:spPr>
        <p:txBody>
          <a:bodyPr/>
          <a:lstStyle/>
          <a:p>
            <a:pPr algn="ctr" eaLnBrk="1" hangingPunct="1">
              <a:defRPr/>
            </a:pP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דוגמה למהלך אקראי במישור (60 צעדים)</a:t>
            </a:r>
          </a:p>
        </p:txBody>
      </p:sp>
      <p:sp>
        <p:nvSpPr>
          <p:cNvPr id="8" name="Content Placeholder 7"/>
          <p:cNvSpPr>
            <a:spLocks noGrp="1"/>
          </p:cNvSpPr>
          <p:nvPr>
            <p:ph idx="1"/>
          </p:nvPr>
        </p:nvSpPr>
        <p:spPr>
          <a:xfrm>
            <a:off x="323528" y="980728"/>
            <a:ext cx="8424936" cy="2376264"/>
          </a:xfrm>
        </p:spPr>
        <p:txBody>
          <a:bodyPr/>
          <a:lstStyle/>
          <a:p>
            <a:pPr>
              <a:spcBef>
                <a:spcPts val="600"/>
              </a:spcBef>
              <a:buNone/>
            </a:pPr>
            <a:r>
              <a:rPr lang="he-IL" sz="2800" strike="sngStrike" dirty="0" smtClean="0"/>
              <a:t> </a:t>
            </a:r>
          </a:p>
          <a:p>
            <a:pPr lvl="1">
              <a:spcBef>
                <a:spcPts val="600"/>
              </a:spcBef>
              <a:buNone/>
            </a:pPr>
            <a:endParaRPr lang="he-IL" dirty="0" smtClean="0"/>
          </a:p>
          <a:p>
            <a:pPr marL="0" indent="0">
              <a:buNone/>
            </a:pPr>
            <a:endParaRPr lang="he-IL" sz="2800" dirty="0"/>
          </a:p>
        </p:txBody>
      </p:sp>
      <p:sp>
        <p:nvSpPr>
          <p:cNvPr id="2" name="Rectangle 1"/>
          <p:cNvSpPr/>
          <p:nvPr/>
        </p:nvSpPr>
        <p:spPr>
          <a:xfrm>
            <a:off x="1547664" y="1052736"/>
            <a:ext cx="6768752" cy="2246769"/>
          </a:xfrm>
          <a:prstGeom prst="rect">
            <a:avLst/>
          </a:prstGeom>
          <a:solidFill>
            <a:srgbClr val="FFFFFF"/>
          </a:solidFill>
        </p:spPr>
        <p:txBody>
          <a:bodyPr wrap="square">
            <a:spAutoFit/>
          </a:bodyPr>
          <a:lstStyle/>
          <a:p>
            <a:pPr eaLnBrk="0" hangingPunct="0">
              <a:spcBef>
                <a:spcPts val="0"/>
              </a:spcBef>
              <a:defRPr/>
            </a:pPr>
            <a:r>
              <a:rPr lang="he-IL" sz="2800" dirty="0" smtClean="0">
                <a:solidFill>
                  <a:schemeClr val="bg1"/>
                </a:solidFill>
              </a:rPr>
              <a:t>צעד של מטר</a:t>
            </a:r>
          </a:p>
          <a:p>
            <a:pPr eaLnBrk="0" hangingPunct="0">
              <a:spcBef>
                <a:spcPts val="0"/>
              </a:spcBef>
              <a:defRPr/>
            </a:pPr>
            <a:r>
              <a:rPr lang="he-IL" sz="2800" dirty="0" smtClean="0">
                <a:solidFill>
                  <a:schemeClr val="accent5">
                    <a:lumMod val="50000"/>
                  </a:schemeClr>
                </a:solidFill>
              </a:rPr>
              <a:t>ימינה </a:t>
            </a:r>
            <a:r>
              <a:rPr lang="he-IL" sz="2800" dirty="0">
                <a:solidFill>
                  <a:schemeClr val="accent5">
                    <a:lumMod val="50000"/>
                  </a:schemeClr>
                </a:solidFill>
              </a:rPr>
              <a:t>(</a:t>
            </a:r>
            <a:r>
              <a:rPr lang="he-IL" sz="2800" dirty="0">
                <a:solidFill>
                  <a:schemeClr val="bg1"/>
                </a:solidFill>
              </a:rPr>
              <a:t>לכיוון </a:t>
            </a:r>
            <a:r>
              <a:rPr lang="en-US" sz="2800" i="1" dirty="0">
                <a:solidFill>
                  <a:schemeClr val="bg1"/>
                </a:solidFill>
              </a:rPr>
              <a:t>x</a:t>
            </a:r>
            <a:r>
              <a:rPr lang="he-IL" sz="2800" i="1" dirty="0" smtClean="0">
                <a:solidFill>
                  <a:schemeClr val="bg1"/>
                </a:solidFill>
              </a:rPr>
              <a:t> </a:t>
            </a:r>
            <a:r>
              <a:rPr lang="he-IL" sz="2800" dirty="0">
                <a:solidFill>
                  <a:schemeClr val="bg1"/>
                </a:solidFill>
              </a:rPr>
              <a:t>חיובי</a:t>
            </a:r>
            <a:r>
              <a:rPr lang="he-IL" sz="2800" dirty="0">
                <a:solidFill>
                  <a:schemeClr val="accent5">
                    <a:lumMod val="50000"/>
                  </a:schemeClr>
                </a:solidFill>
              </a:rPr>
              <a:t>) </a:t>
            </a:r>
            <a:r>
              <a:rPr lang="he-IL" sz="2800" dirty="0">
                <a:solidFill>
                  <a:schemeClr val="bg1"/>
                </a:solidFill>
              </a:rPr>
              <a:t>מצוייר</a:t>
            </a:r>
            <a:r>
              <a:rPr lang="he-IL" sz="2800" dirty="0">
                <a:solidFill>
                  <a:schemeClr val="accent5">
                    <a:lumMod val="50000"/>
                  </a:schemeClr>
                </a:solidFill>
              </a:rPr>
              <a:t> בכחול</a:t>
            </a:r>
            <a:r>
              <a:rPr lang="he-IL" sz="2800" dirty="0">
                <a:solidFill>
                  <a:schemeClr val="bg1"/>
                </a:solidFill>
              </a:rPr>
              <a:t>, </a:t>
            </a:r>
            <a:endParaRPr lang="he-IL" sz="2800" dirty="0" smtClean="0">
              <a:solidFill>
                <a:schemeClr val="bg1"/>
              </a:solidFill>
            </a:endParaRPr>
          </a:p>
          <a:p>
            <a:pPr eaLnBrk="0" hangingPunct="0">
              <a:spcBef>
                <a:spcPts val="0"/>
              </a:spcBef>
              <a:defRPr/>
            </a:pPr>
            <a:r>
              <a:rPr lang="he-IL" sz="2800" dirty="0" smtClean="0">
                <a:solidFill>
                  <a:srgbClr val="FF0000"/>
                </a:solidFill>
              </a:rPr>
              <a:t>שמאלה (</a:t>
            </a:r>
            <a:r>
              <a:rPr lang="he-IL" sz="2800" dirty="0">
                <a:solidFill>
                  <a:schemeClr val="bg1"/>
                </a:solidFill>
              </a:rPr>
              <a:t>ל</a:t>
            </a:r>
            <a:r>
              <a:rPr lang="he-IL" sz="2800" dirty="0" smtClean="0">
                <a:solidFill>
                  <a:schemeClr val="bg1"/>
                </a:solidFill>
              </a:rPr>
              <a:t>כיוון </a:t>
            </a:r>
            <a:r>
              <a:rPr lang="en-US" sz="2800" i="1" dirty="0" smtClean="0">
                <a:solidFill>
                  <a:schemeClr val="bg1"/>
                </a:solidFill>
              </a:rPr>
              <a:t>x</a:t>
            </a:r>
            <a:r>
              <a:rPr lang="he-IL" sz="2800" dirty="0" smtClean="0">
                <a:solidFill>
                  <a:schemeClr val="bg1"/>
                </a:solidFill>
              </a:rPr>
              <a:t> </a:t>
            </a:r>
            <a:r>
              <a:rPr lang="he-IL" sz="2800" dirty="0">
                <a:solidFill>
                  <a:schemeClr val="bg1"/>
                </a:solidFill>
              </a:rPr>
              <a:t>שלילי</a:t>
            </a:r>
            <a:r>
              <a:rPr lang="he-IL" sz="2800" dirty="0">
                <a:solidFill>
                  <a:srgbClr val="FF0000"/>
                </a:solidFill>
              </a:rPr>
              <a:t>) </a:t>
            </a:r>
            <a:r>
              <a:rPr lang="he-IL" sz="2800" dirty="0">
                <a:solidFill>
                  <a:schemeClr val="bg1"/>
                </a:solidFill>
              </a:rPr>
              <a:t>מצוייר</a:t>
            </a:r>
            <a:r>
              <a:rPr lang="he-IL" sz="2800" dirty="0">
                <a:solidFill>
                  <a:srgbClr val="FF0000"/>
                </a:solidFill>
              </a:rPr>
              <a:t> באדום</a:t>
            </a:r>
          </a:p>
          <a:p>
            <a:pPr eaLnBrk="0" hangingPunct="0">
              <a:spcBef>
                <a:spcPts val="0"/>
              </a:spcBef>
              <a:defRPr/>
            </a:pPr>
            <a:r>
              <a:rPr lang="he-IL" sz="2800" dirty="0" smtClean="0">
                <a:solidFill>
                  <a:srgbClr val="00B050"/>
                </a:solidFill>
              </a:rPr>
              <a:t>למעלה </a:t>
            </a:r>
            <a:r>
              <a:rPr lang="he-IL" sz="2800" dirty="0">
                <a:solidFill>
                  <a:srgbClr val="00B050"/>
                </a:solidFill>
              </a:rPr>
              <a:t>(</a:t>
            </a:r>
            <a:r>
              <a:rPr lang="he-IL" sz="2800" dirty="0">
                <a:solidFill>
                  <a:schemeClr val="bg1"/>
                </a:solidFill>
              </a:rPr>
              <a:t>לכיוון </a:t>
            </a:r>
            <a:r>
              <a:rPr lang="en-US" sz="2800" i="1" dirty="0" smtClean="0">
                <a:solidFill>
                  <a:schemeClr val="bg1"/>
                </a:solidFill>
              </a:rPr>
              <a:t>y</a:t>
            </a:r>
            <a:r>
              <a:rPr lang="he-IL" sz="2800" dirty="0" smtClean="0">
                <a:solidFill>
                  <a:schemeClr val="bg1"/>
                </a:solidFill>
              </a:rPr>
              <a:t> </a:t>
            </a:r>
            <a:r>
              <a:rPr lang="he-IL" sz="2800" dirty="0">
                <a:solidFill>
                  <a:schemeClr val="bg1"/>
                </a:solidFill>
              </a:rPr>
              <a:t>חיובי</a:t>
            </a:r>
            <a:r>
              <a:rPr lang="he-IL" sz="2800" dirty="0">
                <a:solidFill>
                  <a:srgbClr val="00B050"/>
                </a:solidFill>
              </a:rPr>
              <a:t>) </a:t>
            </a:r>
            <a:r>
              <a:rPr lang="he-IL" sz="2800" dirty="0">
                <a:solidFill>
                  <a:schemeClr val="bg1"/>
                </a:solidFill>
              </a:rPr>
              <a:t>מצוייר </a:t>
            </a:r>
            <a:r>
              <a:rPr lang="he-IL" sz="2800" dirty="0">
                <a:solidFill>
                  <a:srgbClr val="00B050"/>
                </a:solidFill>
              </a:rPr>
              <a:t>בירוק </a:t>
            </a:r>
            <a:endParaRPr lang="he-IL" sz="2800" dirty="0" smtClean="0">
              <a:solidFill>
                <a:srgbClr val="00B050"/>
              </a:solidFill>
            </a:endParaRPr>
          </a:p>
          <a:p>
            <a:pPr eaLnBrk="0" hangingPunct="0">
              <a:spcBef>
                <a:spcPts val="0"/>
              </a:spcBef>
              <a:defRPr/>
            </a:pPr>
            <a:r>
              <a:rPr lang="he-IL" sz="2800" dirty="0" smtClean="0">
                <a:solidFill>
                  <a:schemeClr val="bg1"/>
                </a:solidFill>
              </a:rPr>
              <a:t>למטה (לכיוון </a:t>
            </a:r>
            <a:r>
              <a:rPr lang="en-US" sz="2800" i="1" dirty="0" smtClean="0">
                <a:solidFill>
                  <a:schemeClr val="bg1"/>
                </a:solidFill>
              </a:rPr>
              <a:t>y</a:t>
            </a:r>
            <a:r>
              <a:rPr lang="he-IL" sz="2800" dirty="0" smtClean="0">
                <a:solidFill>
                  <a:schemeClr val="bg1"/>
                </a:solidFill>
              </a:rPr>
              <a:t> </a:t>
            </a:r>
            <a:r>
              <a:rPr lang="he-IL" sz="2800" dirty="0">
                <a:solidFill>
                  <a:schemeClr val="bg1"/>
                </a:solidFill>
              </a:rPr>
              <a:t>שלילי) מצוייר בשחור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627313" y="6002338"/>
            <a:ext cx="3600450" cy="457200"/>
          </a:xfrm>
        </p:spPr>
        <p:txBody>
          <a:bodyPr/>
          <a:lstStyle/>
          <a:p>
            <a:pPr>
              <a:defRPr/>
            </a:pPr>
            <a:r>
              <a:rPr lang="he-IL" dirty="0" smtClean="0">
                <a:solidFill>
                  <a:schemeClr val="bg1"/>
                </a:solidFill>
              </a:rPr>
              <a:t>הבזק מהלך אקראי © כל הזכויות שמורות</a:t>
            </a:r>
            <a:endParaRPr lang="he-IL" dirty="0">
              <a:solidFill>
                <a:schemeClr val="bg1"/>
              </a:solidFill>
            </a:endParaRP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201E0D53-D5A1-4408-8451-B128184CDBA6}" type="slidenum">
              <a:rPr lang="he-IL" smtClean="0">
                <a:solidFill>
                  <a:schemeClr val="bg1"/>
                </a:solidFill>
              </a:rPr>
              <a:pPr>
                <a:defRPr/>
              </a:pPr>
              <a:t>7</a:t>
            </a:fld>
            <a:endParaRPr lang="he-IL" dirty="0">
              <a:solidFill>
                <a:schemeClr val="bg1"/>
              </a:solidFill>
            </a:endParaRPr>
          </a:p>
        </p:txBody>
      </p:sp>
      <p:sp>
        <p:nvSpPr>
          <p:cNvPr id="3" name="מציין מיקום של תאריך 2"/>
          <p:cNvSpPr>
            <a:spLocks noGrp="1"/>
          </p:cNvSpPr>
          <p:nvPr>
            <p:ph type="dt" sz="half" idx="10"/>
          </p:nvPr>
        </p:nvSpPr>
        <p:spPr/>
        <p:txBody>
          <a:bodyPr/>
          <a:lstStyle/>
          <a:p>
            <a:pPr>
              <a:defRPr/>
            </a:pPr>
            <a:r>
              <a:rPr lang="en-US" smtClean="0">
                <a:solidFill>
                  <a:schemeClr val="bg1"/>
                </a:solidFill>
              </a:rPr>
              <a:t>עודכן 8.1.2017</a:t>
            </a:r>
            <a:endParaRPr lang="he-IL" dirty="0">
              <a:solidFill>
                <a:schemeClr val="bg1"/>
              </a:solidFill>
            </a:endParaRPr>
          </a:p>
        </p:txBody>
      </p:sp>
      <p:sp>
        <p:nvSpPr>
          <p:cNvPr id="4098" name="Title 1"/>
          <p:cNvSpPr>
            <a:spLocks noGrp="1"/>
          </p:cNvSpPr>
          <p:nvPr>
            <p:ph type="title"/>
          </p:nvPr>
        </p:nvSpPr>
        <p:spPr>
          <a:xfrm>
            <a:off x="590872" y="501997"/>
            <a:ext cx="8229600" cy="766763"/>
          </a:xfrm>
        </p:spPr>
        <p:txBody>
          <a:bodyPr/>
          <a:lstStyle/>
          <a:p>
            <a:pPr algn="ctr" eaLnBrk="1" hangingPunct="1">
              <a:defRPr/>
            </a:pP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דוגמה למהלך אקראי במישור (60 צעדים)</a:t>
            </a:r>
          </a:p>
        </p:txBody>
      </p:sp>
      <p:sp>
        <p:nvSpPr>
          <p:cNvPr id="8" name="Content Placeholder 7"/>
          <p:cNvSpPr>
            <a:spLocks noGrp="1"/>
          </p:cNvSpPr>
          <p:nvPr>
            <p:ph idx="1"/>
          </p:nvPr>
        </p:nvSpPr>
        <p:spPr>
          <a:xfrm>
            <a:off x="323528" y="980728"/>
            <a:ext cx="8424936" cy="2376264"/>
          </a:xfrm>
        </p:spPr>
        <p:txBody>
          <a:bodyPr/>
          <a:lstStyle/>
          <a:p>
            <a:pPr>
              <a:spcBef>
                <a:spcPts val="600"/>
              </a:spcBef>
              <a:buNone/>
            </a:pPr>
            <a:r>
              <a:rPr lang="he-IL" sz="2800" strike="sngStrike" dirty="0" smtClean="0"/>
              <a:t> </a:t>
            </a:r>
          </a:p>
          <a:p>
            <a:pPr lvl="1">
              <a:spcBef>
                <a:spcPts val="600"/>
              </a:spcBef>
              <a:buNone/>
            </a:pPr>
            <a:endParaRPr lang="he-IL" dirty="0" smtClean="0"/>
          </a:p>
          <a:p>
            <a:pPr marL="0" indent="0">
              <a:buNone/>
            </a:pPr>
            <a:endParaRPr lang="he-IL" sz="2800" dirty="0"/>
          </a:p>
        </p:txBody>
      </p:sp>
      <p:sp>
        <p:nvSpPr>
          <p:cNvPr id="2" name="Rectangle 1"/>
          <p:cNvSpPr/>
          <p:nvPr/>
        </p:nvSpPr>
        <p:spPr>
          <a:xfrm>
            <a:off x="1547664" y="1052736"/>
            <a:ext cx="6768752" cy="1815882"/>
          </a:xfrm>
          <a:prstGeom prst="rect">
            <a:avLst/>
          </a:prstGeom>
          <a:solidFill>
            <a:srgbClr val="FFFFFF"/>
          </a:solidFill>
        </p:spPr>
        <p:txBody>
          <a:bodyPr wrap="square">
            <a:spAutoFit/>
          </a:bodyPr>
          <a:lstStyle/>
          <a:p>
            <a:pPr eaLnBrk="0" hangingPunct="0">
              <a:spcBef>
                <a:spcPts val="0"/>
              </a:spcBef>
              <a:defRPr/>
            </a:pPr>
            <a:r>
              <a:rPr lang="he-IL" sz="2800" dirty="0">
                <a:solidFill>
                  <a:schemeClr val="bg1"/>
                </a:solidFill>
              </a:rPr>
              <a:t>צעד</a:t>
            </a:r>
            <a:r>
              <a:rPr lang="he-IL" sz="2800" dirty="0">
                <a:solidFill>
                  <a:schemeClr val="accent5">
                    <a:lumMod val="50000"/>
                  </a:schemeClr>
                </a:solidFill>
              </a:rPr>
              <a:t> ימינה (</a:t>
            </a:r>
            <a:r>
              <a:rPr lang="he-IL" sz="2800" dirty="0">
                <a:solidFill>
                  <a:schemeClr val="bg1"/>
                </a:solidFill>
              </a:rPr>
              <a:t>לכיוון </a:t>
            </a:r>
            <a:r>
              <a:rPr lang="en-US" sz="2800" i="1" dirty="0">
                <a:solidFill>
                  <a:schemeClr val="bg1"/>
                </a:solidFill>
              </a:rPr>
              <a:t>x</a:t>
            </a:r>
            <a:r>
              <a:rPr lang="he-IL" sz="2800" i="1" dirty="0" smtClean="0">
                <a:solidFill>
                  <a:schemeClr val="bg1"/>
                </a:solidFill>
              </a:rPr>
              <a:t> </a:t>
            </a:r>
            <a:r>
              <a:rPr lang="he-IL" sz="2800" dirty="0">
                <a:solidFill>
                  <a:schemeClr val="bg1"/>
                </a:solidFill>
              </a:rPr>
              <a:t>חיובי</a:t>
            </a:r>
            <a:r>
              <a:rPr lang="he-IL" sz="2800" dirty="0">
                <a:solidFill>
                  <a:schemeClr val="accent5">
                    <a:lumMod val="50000"/>
                  </a:schemeClr>
                </a:solidFill>
              </a:rPr>
              <a:t>) </a:t>
            </a:r>
            <a:r>
              <a:rPr lang="he-IL" sz="2800" dirty="0">
                <a:solidFill>
                  <a:schemeClr val="bg1"/>
                </a:solidFill>
              </a:rPr>
              <a:t>מצוייר</a:t>
            </a:r>
            <a:r>
              <a:rPr lang="he-IL" sz="2800" dirty="0">
                <a:solidFill>
                  <a:schemeClr val="accent5">
                    <a:lumMod val="50000"/>
                  </a:schemeClr>
                </a:solidFill>
              </a:rPr>
              <a:t> בכחול</a:t>
            </a:r>
            <a:r>
              <a:rPr lang="he-IL" sz="2800" dirty="0">
                <a:solidFill>
                  <a:schemeClr val="bg1"/>
                </a:solidFill>
              </a:rPr>
              <a:t>, </a:t>
            </a:r>
            <a:endParaRPr lang="he-IL" sz="2800" dirty="0" smtClean="0">
              <a:solidFill>
                <a:schemeClr val="bg1"/>
              </a:solidFill>
            </a:endParaRPr>
          </a:p>
          <a:p>
            <a:pPr eaLnBrk="0" hangingPunct="0">
              <a:spcBef>
                <a:spcPts val="0"/>
              </a:spcBef>
              <a:defRPr/>
            </a:pPr>
            <a:r>
              <a:rPr lang="he-IL" sz="2800" dirty="0" smtClean="0">
                <a:solidFill>
                  <a:schemeClr val="bg1"/>
                </a:solidFill>
              </a:rPr>
              <a:t>צעד</a:t>
            </a:r>
            <a:r>
              <a:rPr lang="he-IL" sz="2800" dirty="0" smtClean="0">
                <a:solidFill>
                  <a:srgbClr val="FF0000"/>
                </a:solidFill>
              </a:rPr>
              <a:t> </a:t>
            </a:r>
            <a:r>
              <a:rPr lang="he-IL" sz="2800" dirty="0">
                <a:solidFill>
                  <a:srgbClr val="FF0000"/>
                </a:solidFill>
              </a:rPr>
              <a:t>שמאלה </a:t>
            </a:r>
            <a:r>
              <a:rPr lang="he-IL" sz="2800" dirty="0" smtClean="0">
                <a:solidFill>
                  <a:srgbClr val="FF0000"/>
                </a:solidFill>
              </a:rPr>
              <a:t>(</a:t>
            </a:r>
            <a:r>
              <a:rPr lang="he-IL" sz="2800" dirty="0">
                <a:solidFill>
                  <a:schemeClr val="bg1"/>
                </a:solidFill>
              </a:rPr>
              <a:t>ל</a:t>
            </a:r>
            <a:r>
              <a:rPr lang="he-IL" sz="2800" dirty="0" smtClean="0">
                <a:solidFill>
                  <a:schemeClr val="bg1"/>
                </a:solidFill>
              </a:rPr>
              <a:t>כיוון </a:t>
            </a:r>
            <a:r>
              <a:rPr lang="en-US" sz="2800" i="1" dirty="0" smtClean="0">
                <a:solidFill>
                  <a:schemeClr val="bg1"/>
                </a:solidFill>
              </a:rPr>
              <a:t>x</a:t>
            </a:r>
            <a:r>
              <a:rPr lang="he-IL" sz="2800" dirty="0" smtClean="0">
                <a:solidFill>
                  <a:schemeClr val="bg1"/>
                </a:solidFill>
              </a:rPr>
              <a:t> </a:t>
            </a:r>
            <a:r>
              <a:rPr lang="he-IL" sz="2800" dirty="0">
                <a:solidFill>
                  <a:schemeClr val="bg1"/>
                </a:solidFill>
              </a:rPr>
              <a:t>שלילי</a:t>
            </a:r>
            <a:r>
              <a:rPr lang="he-IL" sz="2800" dirty="0">
                <a:solidFill>
                  <a:srgbClr val="FF0000"/>
                </a:solidFill>
              </a:rPr>
              <a:t>) </a:t>
            </a:r>
            <a:r>
              <a:rPr lang="he-IL" sz="2800" dirty="0">
                <a:solidFill>
                  <a:schemeClr val="bg1"/>
                </a:solidFill>
              </a:rPr>
              <a:t>מצוייר</a:t>
            </a:r>
            <a:r>
              <a:rPr lang="he-IL" sz="2800" dirty="0">
                <a:solidFill>
                  <a:srgbClr val="FF0000"/>
                </a:solidFill>
              </a:rPr>
              <a:t> באדום</a:t>
            </a:r>
          </a:p>
          <a:p>
            <a:pPr eaLnBrk="0" hangingPunct="0">
              <a:spcBef>
                <a:spcPts val="0"/>
              </a:spcBef>
              <a:defRPr/>
            </a:pPr>
            <a:r>
              <a:rPr lang="he-IL" sz="2800" dirty="0">
                <a:solidFill>
                  <a:schemeClr val="bg1"/>
                </a:solidFill>
              </a:rPr>
              <a:t>צעד</a:t>
            </a:r>
            <a:r>
              <a:rPr lang="he-IL" sz="2800" dirty="0">
                <a:solidFill>
                  <a:srgbClr val="00B050"/>
                </a:solidFill>
              </a:rPr>
              <a:t> למעלה (</a:t>
            </a:r>
            <a:r>
              <a:rPr lang="he-IL" sz="2800" dirty="0">
                <a:solidFill>
                  <a:schemeClr val="bg1"/>
                </a:solidFill>
              </a:rPr>
              <a:t>לכיוון </a:t>
            </a:r>
            <a:r>
              <a:rPr lang="en-US" sz="2800" i="1" dirty="0" smtClean="0">
                <a:solidFill>
                  <a:schemeClr val="bg1"/>
                </a:solidFill>
              </a:rPr>
              <a:t>y</a:t>
            </a:r>
            <a:r>
              <a:rPr lang="he-IL" sz="2800" dirty="0" smtClean="0">
                <a:solidFill>
                  <a:schemeClr val="bg1"/>
                </a:solidFill>
              </a:rPr>
              <a:t> </a:t>
            </a:r>
            <a:r>
              <a:rPr lang="he-IL" sz="2800" dirty="0">
                <a:solidFill>
                  <a:schemeClr val="bg1"/>
                </a:solidFill>
              </a:rPr>
              <a:t>חיובי</a:t>
            </a:r>
            <a:r>
              <a:rPr lang="he-IL" sz="2800" dirty="0">
                <a:solidFill>
                  <a:srgbClr val="00B050"/>
                </a:solidFill>
              </a:rPr>
              <a:t>) </a:t>
            </a:r>
            <a:r>
              <a:rPr lang="he-IL" sz="2800" dirty="0">
                <a:solidFill>
                  <a:schemeClr val="bg1"/>
                </a:solidFill>
              </a:rPr>
              <a:t>מצוייר </a:t>
            </a:r>
            <a:r>
              <a:rPr lang="he-IL" sz="2800" dirty="0">
                <a:solidFill>
                  <a:srgbClr val="00B050"/>
                </a:solidFill>
              </a:rPr>
              <a:t>בירוק </a:t>
            </a:r>
            <a:endParaRPr lang="he-IL" sz="2800" dirty="0" smtClean="0">
              <a:solidFill>
                <a:srgbClr val="00B050"/>
              </a:solidFill>
            </a:endParaRPr>
          </a:p>
          <a:p>
            <a:pPr eaLnBrk="0" hangingPunct="0">
              <a:spcBef>
                <a:spcPts val="0"/>
              </a:spcBef>
              <a:defRPr/>
            </a:pPr>
            <a:r>
              <a:rPr lang="he-IL" sz="2800" dirty="0" smtClean="0">
                <a:solidFill>
                  <a:schemeClr val="bg1"/>
                </a:solidFill>
              </a:rPr>
              <a:t>וצעד </a:t>
            </a:r>
            <a:r>
              <a:rPr lang="he-IL" sz="2800" dirty="0">
                <a:solidFill>
                  <a:schemeClr val="bg1"/>
                </a:solidFill>
              </a:rPr>
              <a:t>למטה </a:t>
            </a:r>
            <a:r>
              <a:rPr lang="he-IL" sz="2800" dirty="0" smtClean="0">
                <a:solidFill>
                  <a:schemeClr val="bg1"/>
                </a:solidFill>
              </a:rPr>
              <a:t>(לכיוון </a:t>
            </a:r>
            <a:r>
              <a:rPr lang="en-US" sz="2800" i="1" dirty="0" smtClean="0">
                <a:solidFill>
                  <a:schemeClr val="bg1"/>
                </a:solidFill>
              </a:rPr>
              <a:t>y</a:t>
            </a:r>
            <a:r>
              <a:rPr lang="he-IL" sz="2800" dirty="0" smtClean="0">
                <a:solidFill>
                  <a:schemeClr val="bg1"/>
                </a:solidFill>
              </a:rPr>
              <a:t> </a:t>
            </a:r>
            <a:r>
              <a:rPr lang="he-IL" sz="2800" dirty="0">
                <a:solidFill>
                  <a:schemeClr val="bg1"/>
                </a:solidFill>
              </a:rPr>
              <a:t>שלילי) מצוייר בשחור</a:t>
            </a:r>
          </a:p>
        </p:txBody>
      </p:sp>
      <p:pic>
        <p:nvPicPr>
          <p:cNvPr id="10" name="תמונה 9" descr="RandomWalk.gif"/>
          <p:cNvPicPr>
            <a:picLocks noChangeAspect="1"/>
          </p:cNvPicPr>
          <p:nvPr/>
        </p:nvPicPr>
        <p:blipFill>
          <a:blip r:embed="rId3" cstate="print"/>
          <a:stretch>
            <a:fillRect/>
          </a:stretch>
        </p:blipFill>
        <p:spPr>
          <a:xfrm>
            <a:off x="-684584" y="1052736"/>
            <a:ext cx="10297144" cy="6048672"/>
          </a:xfrm>
          <a:prstGeom prst="rect">
            <a:avLst/>
          </a:prstGeom>
        </p:spPr>
      </p:pic>
    </p:spTree>
    <p:extLst>
      <p:ext uri="{BB962C8B-B14F-4D97-AF65-F5344CB8AC3E}">
        <p14:creationId xmlns:p14="http://schemas.microsoft.com/office/powerpoint/2010/main" val="2671940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528" y="358775"/>
            <a:ext cx="8435280" cy="766763"/>
          </a:xfrm>
        </p:spPr>
        <p:txBody>
          <a:bodyPr/>
          <a:lstStyle/>
          <a:p>
            <a:pPr algn="ctr" rtl="1" eaLnBrk="1" hangingPunct="1">
              <a:defRPr/>
            </a:pPr>
            <a:r>
              <a:rPr lang="he-IL" sz="3600" b="1" dirty="0" smtClean="0">
                <a:solidFill>
                  <a:schemeClr val="accent2">
                    <a:lumMod val="60000"/>
                    <a:lumOff val="40000"/>
                  </a:schemeClr>
                </a:solidFill>
                <a:effectLst>
                  <a:outerShdw blurRad="38100" dist="25400" dir="5400000" algn="tl" rotWithShape="0">
                    <a:srgbClr val="000000">
                      <a:alpha val="43000"/>
                    </a:srgbClr>
                  </a:outerShdw>
                </a:effectLst>
                <a:latin typeface="Times New Roman" pitchFamily="18" charset="0"/>
              </a:rPr>
              <a:t>מי היה הראשון שעסק במהלכים אקראיים?</a:t>
            </a: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8</a:t>
            </a:fld>
            <a:endParaRPr lang="he-IL" sz="2800" dirty="0">
              <a:solidFill>
                <a:schemeClr val="tx1"/>
              </a:solidFill>
              <a:cs typeface="+mn-cs"/>
            </a:endParaRP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sp>
        <p:nvSpPr>
          <p:cNvPr id="8" name="Content Placeholder 7"/>
          <p:cNvSpPr>
            <a:spLocks noGrp="1"/>
          </p:cNvSpPr>
          <p:nvPr>
            <p:ph idx="1"/>
          </p:nvPr>
        </p:nvSpPr>
        <p:spPr>
          <a:xfrm>
            <a:off x="370374" y="1142984"/>
            <a:ext cx="8345030" cy="4648200"/>
          </a:xfrm>
        </p:spPr>
        <p:txBody>
          <a:bodyPr/>
          <a:lstStyle/>
          <a:p>
            <a:r>
              <a:rPr lang="he-IL" sz="2800" dirty="0">
                <a:latin typeface="Times New Roman" pitchFamily="18" charset="0"/>
              </a:rPr>
              <a:t>את המונח </a:t>
            </a:r>
            <a:r>
              <a:rPr lang="he-IL" sz="2800" dirty="0">
                <a:solidFill>
                  <a:srgbClr val="00FF99"/>
                </a:solidFill>
                <a:latin typeface="Times New Roman" pitchFamily="18" charset="0"/>
              </a:rPr>
              <a:t>"</a:t>
            </a:r>
            <a:r>
              <a:rPr lang="he-IL" sz="2800" dirty="0">
                <a:latin typeface="Times New Roman" pitchFamily="18" charset="0"/>
              </a:rPr>
              <a:t>מהלך </a:t>
            </a:r>
            <a:r>
              <a:rPr lang="he-IL" sz="2800" dirty="0" smtClean="0">
                <a:latin typeface="Times New Roman" pitchFamily="18" charset="0"/>
              </a:rPr>
              <a:t>אקראי</a:t>
            </a:r>
            <a:r>
              <a:rPr lang="he-IL" sz="2800" dirty="0" smtClean="0">
                <a:solidFill>
                  <a:srgbClr val="00FF99"/>
                </a:solidFill>
                <a:latin typeface="Times New Roman" pitchFamily="18" charset="0"/>
              </a:rPr>
              <a:t>"</a:t>
            </a:r>
            <a:r>
              <a:rPr lang="he-IL" sz="2800" dirty="0" smtClean="0">
                <a:latin typeface="Times New Roman" pitchFamily="18" charset="0"/>
              </a:rPr>
              <a:t> טבע המתמטיקאי</a:t>
            </a:r>
          </a:p>
          <a:p>
            <a:pPr marL="352425" indent="0">
              <a:spcBef>
                <a:spcPts val="0"/>
              </a:spcBef>
              <a:buNone/>
            </a:pPr>
            <a:r>
              <a:rPr lang="he-IL" sz="2800" dirty="0" smtClean="0">
                <a:latin typeface="Times New Roman" pitchFamily="18" charset="0"/>
              </a:rPr>
              <a:t>האנגלי </a:t>
            </a:r>
            <a:r>
              <a:rPr lang="he-IL" sz="2800" dirty="0" smtClean="0">
                <a:solidFill>
                  <a:srgbClr val="C996FA"/>
                </a:solidFill>
                <a:latin typeface="Times New Roman" pitchFamily="18" charset="0"/>
              </a:rPr>
              <a:t>קארל </a:t>
            </a:r>
            <a:r>
              <a:rPr lang="he-IL" sz="2800" dirty="0" err="1" smtClean="0">
                <a:solidFill>
                  <a:srgbClr val="C996FA"/>
                </a:solidFill>
                <a:latin typeface="Times New Roman" pitchFamily="18" charset="0"/>
              </a:rPr>
              <a:t>פ</a:t>
            </a:r>
            <a:r>
              <a:rPr lang="he-IL" sz="2800" dirty="0" err="1" smtClean="0">
                <a:solidFill>
                  <a:srgbClr val="C996FA"/>
                </a:solidFill>
                <a:latin typeface="Arial"/>
                <a:cs typeface="Arial"/>
              </a:rPr>
              <a:t>ּׅ</a:t>
            </a:r>
            <a:r>
              <a:rPr lang="he-IL" sz="2800" dirty="0" err="1" smtClean="0">
                <a:solidFill>
                  <a:srgbClr val="C996FA"/>
                </a:solidFill>
                <a:latin typeface="Times New Roman" pitchFamily="18" charset="0"/>
              </a:rPr>
              <a:t>ירסון</a:t>
            </a:r>
            <a:r>
              <a:rPr lang="he-IL" sz="2800" dirty="0">
                <a:solidFill>
                  <a:srgbClr val="C996FA"/>
                </a:solidFill>
                <a:latin typeface="Times New Roman" pitchFamily="18" charset="0"/>
              </a:rPr>
              <a:t>,</a:t>
            </a:r>
            <a:r>
              <a:rPr lang="he-IL" sz="2800" dirty="0">
                <a:latin typeface="Times New Roman" pitchFamily="18" charset="0"/>
              </a:rPr>
              <a:t> </a:t>
            </a:r>
            <a:r>
              <a:rPr lang="he-IL" sz="2800" dirty="0" smtClean="0">
                <a:solidFill>
                  <a:schemeClr val="accent5">
                    <a:lumMod val="90000"/>
                  </a:schemeClr>
                </a:solidFill>
                <a:latin typeface="Times New Roman" pitchFamily="18" charset="0"/>
              </a:rPr>
              <a:t>בשנת 1905</a:t>
            </a:r>
            <a:r>
              <a:rPr lang="he-IL" sz="2800" dirty="0">
                <a:latin typeface="Times New Roman" pitchFamily="18" charset="0"/>
              </a:rPr>
              <a:t>.</a:t>
            </a:r>
            <a:r>
              <a:rPr lang="he-IL" sz="2800" dirty="0" smtClean="0">
                <a:latin typeface="Times New Roman" pitchFamily="18" charset="0"/>
              </a:rPr>
              <a:t> </a:t>
            </a:r>
          </a:p>
          <a:p>
            <a:r>
              <a:rPr lang="he-IL" sz="2800" dirty="0" err="1" smtClean="0">
                <a:latin typeface="Times New Roman" pitchFamily="18" charset="0"/>
              </a:rPr>
              <a:t>פירסון</a:t>
            </a:r>
            <a:r>
              <a:rPr lang="he-IL" sz="2800" dirty="0" smtClean="0">
                <a:latin typeface="Times New Roman" pitchFamily="18" charset="0"/>
              </a:rPr>
              <a:t> היה </a:t>
            </a:r>
            <a:r>
              <a:rPr lang="he-IL" sz="2800" dirty="0" err="1" smtClean="0">
                <a:latin typeface="Times New Roman" pitchFamily="18" charset="0"/>
              </a:rPr>
              <a:t>ממניחי</a:t>
            </a:r>
            <a:r>
              <a:rPr lang="he-IL" sz="2800" dirty="0">
                <a:latin typeface="Times New Roman" pitchFamily="18" charset="0"/>
              </a:rPr>
              <a:t>-</a:t>
            </a:r>
            <a:r>
              <a:rPr lang="he-IL" sz="2800" dirty="0" smtClean="0">
                <a:latin typeface="Times New Roman" pitchFamily="18" charset="0"/>
              </a:rPr>
              <a:t>היסוד ל</a:t>
            </a:r>
            <a:r>
              <a:rPr lang="he-IL" sz="2800" dirty="0" smtClean="0">
                <a:solidFill>
                  <a:srgbClr val="00FF99"/>
                </a:solidFill>
                <a:latin typeface="Times New Roman" pitchFamily="18" charset="0"/>
              </a:rPr>
              <a:t>סטטיסטיקה</a:t>
            </a:r>
            <a:r>
              <a:rPr lang="he-IL" sz="2800" dirty="0">
                <a:latin typeface="Times New Roman" pitchFamily="18" charset="0"/>
              </a:rPr>
              <a:t>.</a:t>
            </a:r>
            <a:r>
              <a:rPr lang="he-IL" sz="2800" dirty="0" smtClean="0">
                <a:latin typeface="Times New Roman" pitchFamily="18" charset="0"/>
              </a:rPr>
              <a:t> </a:t>
            </a:r>
            <a:endParaRPr lang="en-US" sz="2800" dirty="0" smtClean="0">
              <a:latin typeface="Times New Roman" pitchFamily="18" charset="0"/>
            </a:endParaRPr>
          </a:p>
          <a:p>
            <a:r>
              <a:rPr lang="he-IL" sz="2800" dirty="0" smtClean="0">
                <a:latin typeface="Times New Roman" pitchFamily="18" charset="0"/>
              </a:rPr>
              <a:t>הוא הקים בשנת 1911 את המחלקה                     הראשונה בעולם לחקר הסטטיסטיקה,</a:t>
            </a:r>
          </a:p>
          <a:p>
            <a:pPr marL="352425" indent="0">
              <a:spcBef>
                <a:spcPts val="0"/>
              </a:spcBef>
              <a:buNone/>
            </a:pPr>
            <a:r>
              <a:rPr lang="he-IL" sz="2800" dirty="0" smtClean="0">
                <a:latin typeface="Times New Roman" pitchFamily="18" charset="0"/>
              </a:rPr>
              <a:t>ב-</a:t>
            </a:r>
            <a:r>
              <a:rPr lang="en-US" sz="2800" dirty="0" smtClean="0">
                <a:latin typeface="Times New Roman" pitchFamily="18" charset="0"/>
              </a:rPr>
              <a:t>University</a:t>
            </a:r>
            <a:r>
              <a:rPr lang="en-US" sz="2800" dirty="0">
                <a:latin typeface="Times New Roman" pitchFamily="18" charset="0"/>
              </a:rPr>
              <a:t> </a:t>
            </a:r>
            <a:r>
              <a:rPr lang="en-US" sz="2800" dirty="0" smtClean="0">
                <a:latin typeface="Times New Roman" pitchFamily="18" charset="0"/>
              </a:rPr>
              <a:t>College </a:t>
            </a:r>
            <a:r>
              <a:rPr lang="he-IL" sz="2800" dirty="0" smtClean="0">
                <a:latin typeface="Times New Roman" pitchFamily="18" charset="0"/>
              </a:rPr>
              <a:t> בלונדון.</a:t>
            </a:r>
          </a:p>
          <a:p>
            <a:r>
              <a:rPr lang="he-IL" sz="2800" dirty="0" smtClean="0">
                <a:latin typeface="Times New Roman" pitchFamily="18" charset="0"/>
              </a:rPr>
              <a:t>בנוסף לתרומתו בתחום הסטטיסטיקה,                   רעיונותיו של </a:t>
            </a:r>
            <a:r>
              <a:rPr lang="he-IL" sz="2800" dirty="0" err="1" smtClean="0">
                <a:latin typeface="Times New Roman" pitchFamily="18" charset="0"/>
              </a:rPr>
              <a:t>פירסון</a:t>
            </a:r>
            <a:r>
              <a:rPr lang="he-IL" sz="2800" dirty="0" smtClean="0">
                <a:latin typeface="Times New Roman" pitchFamily="18" charset="0"/>
              </a:rPr>
              <a:t>, שהוצגו בספרו "הדקדוק של המדע"</a:t>
            </a:r>
          </a:p>
          <a:p>
            <a:pPr marL="352425" indent="0">
              <a:spcBef>
                <a:spcPts val="0"/>
              </a:spcBef>
              <a:buNone/>
            </a:pPr>
            <a:r>
              <a:rPr lang="en-US" sz="2800" dirty="0" smtClean="0">
                <a:latin typeface="Times New Roman" pitchFamily="18" charset="0"/>
              </a:rPr>
              <a:t>The Grammar of Science)</a:t>
            </a:r>
            <a:r>
              <a:rPr lang="he-IL" sz="2800" dirty="0" smtClean="0">
                <a:latin typeface="Times New Roman" pitchFamily="18" charset="0"/>
              </a:rPr>
              <a:t>) השפיעו על </a:t>
            </a:r>
            <a:r>
              <a:rPr lang="he-IL" sz="2800" dirty="0" smtClean="0">
                <a:solidFill>
                  <a:srgbClr val="C996FA"/>
                </a:solidFill>
                <a:latin typeface="Times New Roman" pitchFamily="18" charset="0"/>
              </a:rPr>
              <a:t>אלברט איינשטיין </a:t>
            </a:r>
            <a:r>
              <a:rPr lang="he-IL" sz="2800" dirty="0" smtClean="0">
                <a:latin typeface="Times New Roman" pitchFamily="18" charset="0"/>
              </a:rPr>
              <a:t>בעת עבודתו על </a:t>
            </a:r>
            <a:r>
              <a:rPr lang="he-IL" sz="2800" dirty="0" smtClean="0">
                <a:solidFill>
                  <a:srgbClr val="00FF99"/>
                </a:solidFill>
                <a:latin typeface="Times New Roman" pitchFamily="18" charset="0"/>
              </a:rPr>
              <a:t>תורת היחסות</a:t>
            </a:r>
            <a:r>
              <a:rPr lang="he-IL" sz="2800" dirty="0" smtClean="0">
                <a:latin typeface="Times New Roman" pitchFamily="18" charset="0"/>
              </a:rPr>
              <a:t>.</a:t>
            </a:r>
          </a:p>
          <a:p>
            <a:pPr>
              <a:buNone/>
            </a:pPr>
            <a:endParaRPr lang="he-IL" sz="2800" dirty="0">
              <a:latin typeface="Times New Roman" pitchFamily="18" charset="0"/>
              <a:cs typeface="Times New Roman" pitchFamily="18" charset="0"/>
            </a:endParaRPr>
          </a:p>
        </p:txBody>
      </p:sp>
      <p:grpSp>
        <p:nvGrpSpPr>
          <p:cNvPr id="14" name="קבוצה 13"/>
          <p:cNvGrpSpPr/>
          <p:nvPr/>
        </p:nvGrpSpPr>
        <p:grpSpPr>
          <a:xfrm>
            <a:off x="251520" y="1196752"/>
            <a:ext cx="2063874" cy="3456384"/>
            <a:chOff x="251520" y="1412776"/>
            <a:chExt cx="2063874" cy="3456384"/>
          </a:xfrm>
        </p:grpSpPr>
        <p:sp>
          <p:nvSpPr>
            <p:cNvPr id="16" name="TextBox 7"/>
            <p:cNvSpPr txBox="1">
              <a:spLocks noChangeArrowheads="1"/>
            </p:cNvSpPr>
            <p:nvPr/>
          </p:nvSpPr>
          <p:spPr bwMode="auto">
            <a:xfrm>
              <a:off x="251520" y="3668831"/>
              <a:ext cx="2006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smtClean="0">
                  <a:solidFill>
                    <a:schemeClr val="tx2"/>
                  </a:solidFill>
                </a:rPr>
                <a:t>Karl Pearson</a:t>
              </a:r>
              <a:endParaRPr lang="he-IL" sz="2400" dirty="0">
                <a:solidFill>
                  <a:schemeClr val="tx2"/>
                </a:solidFill>
              </a:endParaRPr>
            </a:p>
            <a:p>
              <a:pPr algn="ctr" eaLnBrk="1" hangingPunct="1"/>
              <a:r>
                <a:rPr lang="en-US" sz="2400" dirty="0" smtClean="0">
                  <a:solidFill>
                    <a:schemeClr val="tx2"/>
                  </a:solidFill>
                </a:rPr>
                <a:t>1857 - 1936</a:t>
              </a:r>
              <a:endParaRPr lang="he-IL" sz="2400" dirty="0">
                <a:solidFill>
                  <a:srgbClr val="FF0000"/>
                </a:solidFill>
              </a:endParaRPr>
            </a:p>
            <a:p>
              <a:pPr eaLnBrk="1" hangingPunct="1"/>
              <a:endParaRPr lang="he-IL" sz="2400" dirty="0"/>
            </a:p>
          </p:txBody>
        </p:sp>
        <p:pic>
          <p:nvPicPr>
            <p:cNvPr id="10" name="תמונה 9" descr="Pearson zoom.jpg"/>
            <p:cNvPicPr>
              <a:picLocks noChangeAspect="1"/>
            </p:cNvPicPr>
            <p:nvPr/>
          </p:nvPicPr>
          <p:blipFill>
            <a:blip r:embed="rId3" cstate="print"/>
            <a:stretch>
              <a:fillRect/>
            </a:stretch>
          </p:blipFill>
          <p:spPr>
            <a:xfrm>
              <a:off x="467544" y="1412776"/>
              <a:ext cx="1847850" cy="22574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sp>
        <p:nvSpPr>
          <p:cNvPr id="2" name="מציין מיקום של תאריך 1"/>
          <p:cNvSpPr>
            <a:spLocks noGrp="1"/>
          </p:cNvSpPr>
          <p:nvPr>
            <p:ph type="dt" sz="half" idx="10"/>
          </p:nvPr>
        </p:nvSpPr>
        <p:spPr/>
        <p:txBody>
          <a:bodyPr/>
          <a:lstStyle/>
          <a:p>
            <a:pPr>
              <a:defRPr/>
            </a:pPr>
            <a:r>
              <a:rPr lang="en-US" smtClean="0"/>
              <a:t>עודכן 8.1.2017</a:t>
            </a: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childTnLst>
                                </p:cTn>
                              </p:par>
                              <p:par>
                                <p:cTn id="28" presetID="9" presetClass="emph" presetSubtype="0" nodeType="withEffect">
                                  <p:stCondLst>
                                    <p:cond delay="0"/>
                                  </p:stCondLst>
                                  <p:childTnLst>
                                    <p:set>
                                      <p:cBhvr rctx="PPT">
                                        <p:cTn id="29" dur="indefinite"/>
                                        <p:tgtEl>
                                          <p:spTgt spid="8">
                                            <p:txEl>
                                              <p:pRg st="0" end="0"/>
                                            </p:txEl>
                                          </p:spTgt>
                                        </p:tgtEl>
                                        <p:attrNameLst>
                                          <p:attrName>style.opacity</p:attrName>
                                        </p:attrNameLst>
                                      </p:cBhvr>
                                      <p:to>
                                        <p:strVal val="0.5"/>
                                      </p:to>
                                    </p:set>
                                    <p:animEffect filter="image" prLst="opacity: 0.5">
                                      <p:cBhvr rctx="IE">
                                        <p:cTn id="30" dur="indefinite"/>
                                        <p:tgtEl>
                                          <p:spTgt spid="8">
                                            <p:txEl>
                                              <p:pRg st="0" end="0"/>
                                            </p:txEl>
                                          </p:spTgt>
                                        </p:tgtEl>
                                      </p:cBhvr>
                                    </p:animEffect>
                                  </p:childTnLst>
                                </p:cTn>
                              </p:par>
                              <p:par>
                                <p:cTn id="31" presetID="9" presetClass="emph" presetSubtype="0" nodeType="withEffect">
                                  <p:stCondLst>
                                    <p:cond delay="0"/>
                                  </p:stCondLst>
                                  <p:childTnLst>
                                    <p:set>
                                      <p:cBhvr rctx="PPT">
                                        <p:cTn id="32" dur="indefinite"/>
                                        <p:tgtEl>
                                          <p:spTgt spid="8">
                                            <p:txEl>
                                              <p:pRg st="1" end="1"/>
                                            </p:txEl>
                                          </p:spTgt>
                                        </p:tgtEl>
                                        <p:attrNameLst>
                                          <p:attrName>style.opacity</p:attrName>
                                        </p:attrNameLst>
                                      </p:cBhvr>
                                      <p:to>
                                        <p:strVal val="0.5"/>
                                      </p:to>
                                    </p:set>
                                    <p:animEffect filter="image" prLst="opacity: 0.5">
                                      <p:cBhvr rctx="IE">
                                        <p:cTn id="33" dur="indefinite"/>
                                        <p:tgtEl>
                                          <p:spTgt spid="8">
                                            <p:txEl>
                                              <p:pRg st="1" end="1"/>
                                            </p:txEl>
                                          </p:spTgt>
                                        </p:tgtEl>
                                      </p:cBhvr>
                                    </p:animEffect>
                                  </p:childTnLst>
                                </p:cTn>
                              </p:par>
                              <p:par>
                                <p:cTn id="34" presetID="9" presetClass="emph" presetSubtype="0" nodeType="withEffect">
                                  <p:stCondLst>
                                    <p:cond delay="0"/>
                                  </p:stCondLst>
                                  <p:childTnLst>
                                    <p:set>
                                      <p:cBhvr rctx="PPT">
                                        <p:cTn id="35" dur="indefinite"/>
                                        <p:tgtEl>
                                          <p:spTgt spid="8">
                                            <p:txEl>
                                              <p:pRg st="2" end="2"/>
                                            </p:txEl>
                                          </p:spTgt>
                                        </p:tgtEl>
                                        <p:attrNameLst>
                                          <p:attrName>style.opacity</p:attrName>
                                        </p:attrNameLst>
                                      </p:cBhvr>
                                      <p:to>
                                        <p:strVal val="0.5"/>
                                      </p:to>
                                    </p:set>
                                    <p:animEffect filter="image" prLst="opacity: 0.5">
                                      <p:cBhvr rctx="IE">
                                        <p:cTn id="36" dur="indefinite"/>
                                        <p:tgtEl>
                                          <p:spTgt spid="8">
                                            <p:txEl>
                                              <p:pRg st="2" end="2"/>
                                            </p:txEl>
                                          </p:spTgt>
                                        </p:tgtEl>
                                      </p:cBhvr>
                                    </p:animEffect>
                                  </p:childTnLst>
                                </p:cTn>
                              </p:par>
                              <p:par>
                                <p:cTn id="37" presetID="9" presetClass="emph" presetSubtype="0" nodeType="withEffect">
                                  <p:stCondLst>
                                    <p:cond delay="0"/>
                                  </p:stCondLst>
                                  <p:childTnLst>
                                    <p:set>
                                      <p:cBhvr rctx="PPT">
                                        <p:cTn id="38" dur="indefinite"/>
                                        <p:tgtEl>
                                          <p:spTgt spid="8">
                                            <p:txEl>
                                              <p:pRg st="3" end="3"/>
                                            </p:txEl>
                                          </p:spTgt>
                                        </p:tgtEl>
                                        <p:attrNameLst>
                                          <p:attrName>style.opacity</p:attrName>
                                        </p:attrNameLst>
                                      </p:cBhvr>
                                      <p:to>
                                        <p:strVal val="0.5"/>
                                      </p:to>
                                    </p:set>
                                    <p:animEffect filter="image" prLst="opacity: 0.5">
                                      <p:cBhvr rctx="IE">
                                        <p:cTn id="39" dur="indefinite"/>
                                        <p:tgtEl>
                                          <p:spTgt spid="8">
                                            <p:txEl>
                                              <p:pRg st="3" end="3"/>
                                            </p:txEl>
                                          </p:spTgt>
                                        </p:tgtEl>
                                      </p:cBhvr>
                                    </p:animEffect>
                                  </p:childTnLst>
                                </p:cTn>
                              </p:par>
                              <p:par>
                                <p:cTn id="40" presetID="9" presetClass="emph" presetSubtype="0" nodeType="withEffect">
                                  <p:stCondLst>
                                    <p:cond delay="0"/>
                                  </p:stCondLst>
                                  <p:childTnLst>
                                    <p:set>
                                      <p:cBhvr rctx="PPT">
                                        <p:cTn id="41" dur="indefinite"/>
                                        <p:tgtEl>
                                          <p:spTgt spid="8">
                                            <p:txEl>
                                              <p:pRg st="4" end="4"/>
                                            </p:txEl>
                                          </p:spTgt>
                                        </p:tgtEl>
                                        <p:attrNameLst>
                                          <p:attrName>style.opacity</p:attrName>
                                        </p:attrNameLst>
                                      </p:cBhvr>
                                      <p:to>
                                        <p:strVal val="0.5"/>
                                      </p:to>
                                    </p:set>
                                    <p:animEffect filter="image" prLst="opacity: 0.5">
                                      <p:cBhvr rctx="IE">
                                        <p:cTn id="42" dur="indefinite"/>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58775"/>
            <a:ext cx="8229600" cy="766763"/>
          </a:xfrm>
        </p:spPr>
        <p:txBody>
          <a:bodyPr/>
          <a:lstStyle/>
          <a:p>
            <a:pPr algn="ctr" eaLnBrk="1" hangingPunct="1">
              <a:defRPr/>
            </a:pPr>
            <a:r>
              <a:rPr lang="he-IL" sz="3600" b="1" dirty="0" smtClean="0">
                <a:solidFill>
                  <a:schemeClr val="accent2">
                    <a:lumMod val="60000"/>
                    <a:lumOff val="40000"/>
                  </a:schemeClr>
                </a:solidFill>
                <a:effectLst>
                  <a:outerShdw blurRad="38100" dist="25400" dir="5400000" algn="tl" rotWithShape="0">
                    <a:srgbClr val="000000">
                      <a:alpha val="43000"/>
                    </a:srgbClr>
                  </a:outerShdw>
                </a:effectLst>
              </a:rPr>
              <a:t>מהלך אקראי במרחב</a:t>
            </a:r>
          </a:p>
        </p:txBody>
      </p:sp>
      <p:sp>
        <p:nvSpPr>
          <p:cNvPr id="5" name="Slide Number Placeholder 4"/>
          <p:cNvSpPr>
            <a:spLocks noGrp="1"/>
          </p:cNvSpPr>
          <p:nvPr>
            <p:ph type="sldNum" sz="quarter" idx="12"/>
          </p:nvPr>
        </p:nvSpPr>
        <p:spPr>
          <a:xfrm>
            <a:off x="6858000" y="6015038"/>
            <a:ext cx="1905000" cy="457200"/>
          </a:xfrm>
        </p:spPr>
        <p:txBody>
          <a:bodyPr/>
          <a:lstStyle/>
          <a:p>
            <a:pPr>
              <a:defRPr/>
            </a:pPr>
            <a:fld id="{85E75CA3-EA60-4B95-BC51-69AD237AE2AC}" type="slidenum">
              <a:rPr lang="he-IL"/>
              <a:pPr>
                <a:defRPr/>
              </a:pPr>
              <a:t>9</a:t>
            </a:fld>
            <a:endParaRPr lang="he-IL" sz="2800" dirty="0">
              <a:solidFill>
                <a:schemeClr val="tx1"/>
              </a:solidFill>
              <a:cs typeface="+mn-cs"/>
            </a:endParaRPr>
          </a:p>
        </p:txBody>
      </p:sp>
      <p:sp>
        <p:nvSpPr>
          <p:cNvPr id="24" name="Footer Placeholder 23"/>
          <p:cNvSpPr>
            <a:spLocks noGrp="1"/>
          </p:cNvSpPr>
          <p:nvPr>
            <p:ph type="ftr" sz="quarter" idx="11"/>
          </p:nvPr>
        </p:nvSpPr>
        <p:spPr>
          <a:xfrm>
            <a:off x="2627313" y="5996136"/>
            <a:ext cx="3600450" cy="457200"/>
          </a:xfrm>
        </p:spPr>
        <p:txBody>
          <a:bodyPr/>
          <a:lstStyle/>
          <a:p>
            <a:pPr>
              <a:defRPr/>
            </a:pPr>
            <a:r>
              <a:rPr lang="he-IL" dirty="0" smtClean="0"/>
              <a:t>הבזק מהלך אקראי © כל הזכויות שמורות</a:t>
            </a:r>
            <a:endParaRPr lang="he-IL" dirty="0"/>
          </a:p>
        </p:txBody>
      </p:sp>
      <p:sp>
        <p:nvSpPr>
          <p:cNvPr id="8" name="Content Placeholder 7"/>
          <p:cNvSpPr>
            <a:spLocks noGrp="1"/>
          </p:cNvSpPr>
          <p:nvPr>
            <p:ph idx="1"/>
          </p:nvPr>
        </p:nvSpPr>
        <p:spPr>
          <a:xfrm>
            <a:off x="323528" y="908720"/>
            <a:ext cx="8424936" cy="5616624"/>
          </a:xfrm>
        </p:spPr>
        <p:txBody>
          <a:bodyPr/>
          <a:lstStyle/>
          <a:p>
            <a:pPr>
              <a:spcBef>
                <a:spcPts val="600"/>
              </a:spcBef>
            </a:pPr>
            <a:r>
              <a:rPr lang="he-IL" sz="2800" spc="-100" dirty="0" smtClean="0"/>
              <a:t>הילד שלנו חושב גם על משחק (דמיוני) </a:t>
            </a:r>
            <a:r>
              <a:rPr lang="he-IL" sz="2800" spc="-100" dirty="0" smtClean="0">
                <a:solidFill>
                  <a:srgbClr val="00FF99"/>
                </a:solidFill>
              </a:rPr>
              <a:t>במרחב</a:t>
            </a:r>
            <a:r>
              <a:rPr lang="he-IL" sz="2800" spc="-100" dirty="0" smtClean="0"/>
              <a:t>.</a:t>
            </a:r>
          </a:p>
          <a:p>
            <a:pPr marL="361950" indent="0">
              <a:spcBef>
                <a:spcPts val="0"/>
              </a:spcBef>
              <a:buNone/>
            </a:pPr>
            <a:r>
              <a:rPr lang="he-IL" sz="2800" spc="-100" dirty="0" smtClean="0"/>
              <a:t>הוא יכול  להטיל </a:t>
            </a:r>
            <a:r>
              <a:rPr lang="he-IL" sz="2800" spc="-100" dirty="0" smtClean="0">
                <a:solidFill>
                  <a:schemeClr val="accent5">
                    <a:lumMod val="90000"/>
                  </a:schemeClr>
                </a:solidFill>
              </a:rPr>
              <a:t>קובייה</a:t>
            </a:r>
            <a:r>
              <a:rPr lang="he-IL" sz="2800" spc="-100" dirty="0" smtClean="0"/>
              <a:t> ולצעוד בהתאם לתוצאה באחד מ</a:t>
            </a:r>
            <a:r>
              <a:rPr lang="he-IL" sz="2800" spc="-100" dirty="0" smtClean="0">
                <a:solidFill>
                  <a:schemeClr val="accent5">
                    <a:lumMod val="90000"/>
                  </a:schemeClr>
                </a:solidFill>
              </a:rPr>
              <a:t>שישה </a:t>
            </a:r>
            <a:r>
              <a:rPr lang="he-IL" sz="2800" spc="-100" dirty="0" smtClean="0"/>
              <a:t>הכיוונים: ימינה, שמאלה, קדימה, אחורה, למעלה או למטה.</a:t>
            </a:r>
          </a:p>
          <a:p>
            <a:pPr>
              <a:spcBef>
                <a:spcPts val="0"/>
              </a:spcBef>
            </a:pPr>
            <a:r>
              <a:rPr lang="he-IL" sz="2800" dirty="0" smtClean="0"/>
              <a:t>החל מראשית המאה ה-20 החלו מתמטיקאים להתעניין במהלכים אקראיים. </a:t>
            </a:r>
            <a:endParaRPr lang="he-IL" sz="2800" dirty="0"/>
          </a:p>
          <a:p>
            <a:pPr>
              <a:spcBef>
                <a:spcPts val="0"/>
              </a:spcBef>
            </a:pPr>
            <a:r>
              <a:rPr lang="he-IL" sz="2800" dirty="0" smtClean="0"/>
              <a:t>הנה כמה שאלות מעניינות שהם העלו:</a:t>
            </a:r>
          </a:p>
          <a:p>
            <a:pPr marL="544513" indent="-280988">
              <a:spcBef>
                <a:spcPts val="0"/>
              </a:spcBef>
              <a:buClr>
                <a:srgbClr val="00FF99"/>
              </a:buClr>
              <a:buFont typeface="Tahoma" panose="020B0604030504040204" pitchFamily="34" charset="0"/>
              <a:buChar char="−"/>
            </a:pPr>
            <a:r>
              <a:rPr lang="he-IL" sz="2800" spc="-100" dirty="0" smtClean="0"/>
              <a:t>בממוצע, באיזה </a:t>
            </a:r>
            <a:r>
              <a:rPr lang="he-IL" sz="2800" spc="-100" dirty="0"/>
              <a:t>מרחק </a:t>
            </a:r>
            <a:r>
              <a:rPr lang="he-IL" sz="2800" spc="-100" dirty="0" smtClean="0"/>
              <a:t>מהמוצא </a:t>
            </a:r>
            <a:r>
              <a:rPr lang="he-IL" sz="2800" spc="-100" dirty="0"/>
              <a:t>יימצא הילד לאחר  </a:t>
            </a:r>
            <a:r>
              <a:rPr lang="en-US" sz="2800" i="1" spc="-100" dirty="0">
                <a:solidFill>
                  <a:srgbClr val="00FF99"/>
                </a:solidFill>
              </a:rPr>
              <a:t>n</a:t>
            </a:r>
            <a:r>
              <a:rPr lang="he-IL" sz="2800" spc="-100" dirty="0"/>
              <a:t> צעדים?</a:t>
            </a:r>
          </a:p>
          <a:p>
            <a:pPr marL="544513" indent="-280988">
              <a:spcBef>
                <a:spcPts val="0"/>
              </a:spcBef>
              <a:buClr>
                <a:srgbClr val="00FF99"/>
              </a:buClr>
              <a:buFont typeface="Tahoma" panose="020B0604030504040204" pitchFamily="34" charset="0"/>
              <a:buChar char="−"/>
            </a:pPr>
            <a:r>
              <a:rPr lang="he-IL" sz="2800" spc="-100" dirty="0"/>
              <a:t>האם אפשר </a:t>
            </a:r>
            <a:r>
              <a:rPr lang="he-IL" sz="2800" spc="-100" dirty="0" smtClean="0"/>
              <a:t>לומר </a:t>
            </a:r>
            <a:r>
              <a:rPr lang="he-IL" sz="2800" spc="-100" dirty="0">
                <a:solidFill>
                  <a:srgbClr val="00FF99"/>
                </a:solidFill>
              </a:rPr>
              <a:t>בוודאות </a:t>
            </a:r>
            <a:r>
              <a:rPr lang="he-IL" sz="2800" spc="-100" dirty="0"/>
              <a:t>שהילד יחזור לעמוד על ה-</a:t>
            </a:r>
            <a:r>
              <a:rPr lang="en-US" sz="2800" spc="-100" dirty="0">
                <a:solidFill>
                  <a:srgbClr val="00FF99"/>
                </a:solidFill>
              </a:rPr>
              <a:t>x</a:t>
            </a:r>
            <a:r>
              <a:rPr lang="he-IL" sz="2800" spc="-100" dirty="0"/>
              <a:t> שסימן בהתחלה, אם ימשיך לשחק </a:t>
            </a:r>
            <a:r>
              <a:rPr lang="he-IL" sz="2800" spc="-100" dirty="0" smtClean="0"/>
              <a:t>בהתמדה הרבה</a:t>
            </a:r>
            <a:r>
              <a:rPr lang="en-US" sz="2800" spc="-100" dirty="0" smtClean="0"/>
              <a:t> </a:t>
            </a:r>
            <a:r>
              <a:rPr lang="he-IL" sz="2800" spc="-100" dirty="0" smtClean="0"/>
              <a:t>מאד </a:t>
            </a:r>
            <a:r>
              <a:rPr lang="he-IL" sz="2800" spc="-100" dirty="0"/>
              <a:t>זמן? </a:t>
            </a:r>
          </a:p>
          <a:p>
            <a:pPr marL="544513" indent="-280988">
              <a:spcBef>
                <a:spcPts val="0"/>
              </a:spcBef>
              <a:buClr>
                <a:srgbClr val="00FF99"/>
              </a:buClr>
              <a:buFont typeface="Tahoma" panose="020B0604030504040204" pitchFamily="34" charset="0"/>
              <a:buChar char="−"/>
            </a:pPr>
            <a:r>
              <a:rPr lang="he-IL" sz="2800" spc="-100" dirty="0"/>
              <a:t>אם כן, </a:t>
            </a:r>
            <a:r>
              <a:rPr lang="he-IL" sz="2800" spc="-100" dirty="0" smtClean="0"/>
              <a:t>האם זה יקרה </a:t>
            </a:r>
            <a:r>
              <a:rPr lang="he-IL" sz="2800" spc="-100" dirty="0" smtClean="0">
                <a:solidFill>
                  <a:srgbClr val="00FF99"/>
                </a:solidFill>
              </a:rPr>
              <a:t>בוודאות</a:t>
            </a:r>
            <a:r>
              <a:rPr lang="he-IL" sz="2800" spc="-100" dirty="0" smtClean="0"/>
              <a:t> יותר מפעם אחת?</a:t>
            </a:r>
          </a:p>
          <a:p>
            <a:pPr marL="544513" indent="-280988">
              <a:spcBef>
                <a:spcPts val="0"/>
              </a:spcBef>
              <a:buClr>
                <a:srgbClr val="00FF99"/>
              </a:buClr>
              <a:buFont typeface="Tahoma" panose="020B0604030504040204" pitchFamily="34" charset="0"/>
              <a:buChar char="−"/>
            </a:pPr>
            <a:r>
              <a:rPr lang="he-IL" sz="2800" spc="-100" dirty="0" smtClean="0"/>
              <a:t>ומה</a:t>
            </a:r>
            <a:r>
              <a:rPr lang="he-IL" sz="2800" spc="-150" dirty="0" smtClean="0"/>
              <a:t> </a:t>
            </a:r>
            <a:r>
              <a:rPr lang="he-IL" sz="2800" spc="-150" dirty="0"/>
              <a:t>ה</a:t>
            </a:r>
            <a:r>
              <a:rPr lang="he-IL" sz="2800" spc="-150" dirty="0" smtClean="0"/>
              <a:t>הבדל בתשובות אם הילד משחק במימד אחד  - על קו, בשני מימדים - במישור, או בשלושה מימדים - במרחב?</a:t>
            </a:r>
          </a:p>
        </p:txBody>
      </p:sp>
      <p:sp>
        <p:nvSpPr>
          <p:cNvPr id="2" name="מציין מיקום של תאריך 1"/>
          <p:cNvSpPr>
            <a:spLocks noGrp="1"/>
          </p:cNvSpPr>
          <p:nvPr>
            <p:ph type="dt" sz="half" idx="10"/>
          </p:nvPr>
        </p:nvSpPr>
        <p:spPr/>
        <p:txBody>
          <a:bodyPr/>
          <a:lstStyle/>
          <a:p>
            <a:pPr>
              <a:defRPr/>
            </a:pPr>
            <a:r>
              <a:rPr lang="en-US" smtClean="0"/>
              <a:t>עודכן 8.1.2017</a:t>
            </a:r>
            <a:endParaRPr lang="he-IL" dirty="0"/>
          </a:p>
        </p:txBody>
      </p:sp>
      <p:pic>
        <p:nvPicPr>
          <p:cNvPr id="1031" name="Picture 7" descr="C:\Users\nitsa\Documents\Nitsa's Documents without Per. Doc\Grants applications\ISF\ISF 2011-12  Batya Amit news\שנה ד\הבזק 14 מהלכים אקראיים\אנימציות הטלת קוביה\www.animated-gifs.eu.gif-40954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91508"/>
            <a:ext cx="1764001" cy="1512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nitsa\Documents\Nitsa's Documents without Per. Doc\Grants applications\ISF\ISF 2011-12  Batya Amit news\שנה ד\הבזק 14 מהלכים אקראיים\אנימציות הטלת קוביה\www.animated-gifs.eu.gif-6768949.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1967" y="260648"/>
            <a:ext cx="1764000" cy="1512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nitsa\Documents\Nitsa's Documents without Per. Doc\Grants applications\ISF\ISF 2011-12  Batya Amit news\שנה ד\הבזק 14 מהלכים אקראיים\אנימציות הטלת קוביה\www.animated-gifs.eu.gif-647530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9728" y="260648"/>
            <a:ext cx="1764000" cy="151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
                                          </p:stCondLst>
                                        </p:cTn>
                                        <p:tgtEl>
                                          <p:spTgt spid="1031"/>
                                        </p:tgtEl>
                                        <p:attrNameLst>
                                          <p:attrName>style.visibility</p:attrName>
                                        </p:attrNameLst>
                                      </p:cBhvr>
                                      <p:to>
                                        <p:strVal val="visible"/>
                                      </p:to>
                                    </p:set>
                                  </p:childTnLst>
                                </p:cTn>
                              </p:par>
                            </p:childTnLst>
                          </p:cTn>
                        </p:par>
                        <p:par>
                          <p:cTn id="13" fill="hold">
                            <p:stCondLst>
                              <p:cond delay="10"/>
                            </p:stCondLst>
                            <p:childTnLst>
                              <p:par>
                                <p:cTn id="14" presetID="1" presetClass="exit" presetSubtype="0" fill="hold" nodeType="afterEffect">
                                  <p:stCondLst>
                                    <p:cond delay="5000"/>
                                  </p:stCondLst>
                                  <p:childTnLst>
                                    <p:set>
                                      <p:cBhvr>
                                        <p:cTn id="15" dur="1" fill="hold">
                                          <p:stCondLst>
                                            <p:cond delay="0"/>
                                          </p:stCondLst>
                                        </p:cTn>
                                        <p:tgtEl>
                                          <p:spTgt spid="1031"/>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3999"/>
                                          </p:stCondLst>
                                        </p:cTn>
                                        <p:tgtEl>
                                          <p:spTgt spid="1037"/>
                                        </p:tgtEl>
                                        <p:attrNameLst>
                                          <p:attrName>style.visibility</p:attrName>
                                        </p:attrNameLst>
                                      </p:cBhvr>
                                      <p:to>
                                        <p:strVal val="visible"/>
                                      </p:to>
                                    </p:set>
                                  </p:childTnLst>
                                </p:cTn>
                              </p:par>
                            </p:childTnLst>
                          </p:cTn>
                        </p:par>
                        <p:par>
                          <p:cTn id="18" fill="hold">
                            <p:stCondLst>
                              <p:cond delay="5010"/>
                            </p:stCondLst>
                            <p:childTnLst>
                              <p:par>
                                <p:cTn id="19" presetID="1" presetClass="exit" presetSubtype="0" fill="hold" nodeType="afterEffect">
                                  <p:stCondLst>
                                    <p:cond delay="5000"/>
                                  </p:stCondLst>
                                  <p:childTnLst>
                                    <p:set>
                                      <p:cBhvr>
                                        <p:cTn id="20" dur="1" fill="hold">
                                          <p:stCondLst>
                                            <p:cond delay="0"/>
                                          </p:stCondLst>
                                        </p:cTn>
                                        <p:tgtEl>
                                          <p:spTgt spid="103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3999"/>
                                          </p:stCondLst>
                                        </p:cTn>
                                        <p:tgtEl>
                                          <p:spTgt spid="1038"/>
                                        </p:tgtEl>
                                        <p:attrNameLst>
                                          <p:attrName>style.visibility</p:attrName>
                                        </p:attrNameLst>
                                      </p:cBhvr>
                                      <p:to>
                                        <p:strVal val="visible"/>
                                      </p:to>
                                    </p:set>
                                  </p:childTnLst>
                                </p:cTn>
                              </p:par>
                            </p:childTnLst>
                          </p:cTn>
                        </p:par>
                        <p:par>
                          <p:cTn id="23" fill="hold">
                            <p:stCondLst>
                              <p:cond delay="10010"/>
                            </p:stCondLst>
                            <p:childTnLst>
                              <p:par>
                                <p:cTn id="24" presetID="1" presetClass="exit" presetSubtype="0" fill="hold" nodeType="afterEffect">
                                  <p:stCondLst>
                                    <p:cond delay="5000"/>
                                  </p:stCondLst>
                                  <p:childTnLst>
                                    <p:set>
                                      <p:cBhvr>
                                        <p:cTn id="25" dur="1" fill="hold">
                                          <p:stCondLst>
                                            <p:cond delay="0"/>
                                          </p:stCondLst>
                                        </p:cTn>
                                        <p:tgtEl>
                                          <p:spTgt spid="103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childTnLst>
                                </p:cTn>
                              </p:par>
                              <p:par>
                                <p:cTn id="30" presetID="9" presetClass="emph" presetSubtype="0" nodeType="withEffect">
                                  <p:stCondLst>
                                    <p:cond delay="0"/>
                                  </p:stCondLst>
                                  <p:childTnLst>
                                    <p:set>
                                      <p:cBhvr rctx="PPT">
                                        <p:cTn id="31" dur="indefinite"/>
                                        <p:tgtEl>
                                          <p:spTgt spid="8">
                                            <p:txEl>
                                              <p:pRg st="0" end="0"/>
                                            </p:txEl>
                                          </p:spTgt>
                                        </p:tgtEl>
                                        <p:attrNameLst>
                                          <p:attrName>style.opacity</p:attrName>
                                        </p:attrNameLst>
                                      </p:cBhvr>
                                      <p:to>
                                        <p:strVal val="0.5"/>
                                      </p:to>
                                    </p:set>
                                    <p:animEffect filter="image" prLst="opacity: 0.5">
                                      <p:cBhvr rctx="IE">
                                        <p:cTn id="32" dur="indefinite"/>
                                        <p:tgtEl>
                                          <p:spTgt spid="8">
                                            <p:txEl>
                                              <p:pRg st="0" end="0"/>
                                            </p:txEl>
                                          </p:spTgt>
                                        </p:tgtEl>
                                      </p:cBhvr>
                                    </p:animEffect>
                                  </p:childTnLst>
                                </p:cTn>
                              </p:par>
                              <p:par>
                                <p:cTn id="33" presetID="9" presetClass="emph" presetSubtype="0" nodeType="withEffect">
                                  <p:stCondLst>
                                    <p:cond delay="0"/>
                                  </p:stCondLst>
                                  <p:childTnLst>
                                    <p:set>
                                      <p:cBhvr rctx="PPT">
                                        <p:cTn id="34" dur="indefinite"/>
                                        <p:tgtEl>
                                          <p:spTgt spid="8">
                                            <p:txEl>
                                              <p:pRg st="1" end="1"/>
                                            </p:txEl>
                                          </p:spTgt>
                                        </p:tgtEl>
                                        <p:attrNameLst>
                                          <p:attrName>style.opacity</p:attrName>
                                        </p:attrNameLst>
                                      </p:cBhvr>
                                      <p:to>
                                        <p:strVal val="0.5"/>
                                      </p:to>
                                    </p:set>
                                    <p:animEffect filter="image" prLst="opacity: 0.5">
                                      <p:cBhvr rctx="IE">
                                        <p:cTn id="35" dur="indefinite"/>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childTnLst>
                                </p:cTn>
                              </p:par>
                              <p:par>
                                <p:cTn id="44" presetID="9" presetClass="emph" presetSubtype="0" nodeType="withEffect">
                                  <p:stCondLst>
                                    <p:cond delay="0"/>
                                  </p:stCondLst>
                                  <p:childTnLst>
                                    <p:set>
                                      <p:cBhvr rctx="PPT">
                                        <p:cTn id="45" dur="indefinite"/>
                                        <p:tgtEl>
                                          <p:spTgt spid="8">
                                            <p:txEl>
                                              <p:pRg st="2" end="2"/>
                                            </p:txEl>
                                          </p:spTgt>
                                        </p:tgtEl>
                                        <p:attrNameLst>
                                          <p:attrName>style.opacity</p:attrName>
                                        </p:attrNameLst>
                                      </p:cBhvr>
                                      <p:to>
                                        <p:strVal val="0.5"/>
                                      </p:to>
                                    </p:set>
                                    <p:animEffect filter="image" prLst="opacity: 0.5">
                                      <p:cBhvr rctx="IE">
                                        <p:cTn id="46" dur="indefinite"/>
                                        <p:tgtEl>
                                          <p:spTgt spid="8">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childTnLst>
                                </p:cTn>
                              </p:par>
                              <p:par>
                                <p:cTn id="51" presetID="9" presetClass="emph" presetSubtype="0" nodeType="withEffect">
                                  <p:stCondLst>
                                    <p:cond delay="0"/>
                                  </p:stCondLst>
                                  <p:childTnLst>
                                    <p:set>
                                      <p:cBhvr rctx="PPT">
                                        <p:cTn id="52" dur="indefinite"/>
                                        <p:tgtEl>
                                          <p:spTgt spid="8">
                                            <p:txEl>
                                              <p:pRg st="4" end="4"/>
                                            </p:txEl>
                                          </p:spTgt>
                                        </p:tgtEl>
                                        <p:attrNameLst>
                                          <p:attrName>style.opacity</p:attrName>
                                        </p:attrNameLst>
                                      </p:cBhvr>
                                      <p:to>
                                        <p:strVal val="0.5"/>
                                      </p:to>
                                    </p:set>
                                    <p:animEffect filter="image" prLst="opacity: 0.5">
                                      <p:cBhvr rctx="IE">
                                        <p:cTn id="53" dur="indefinite"/>
                                        <p:tgtEl>
                                          <p:spTgt spid="8">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8">
                                            <p:txEl>
                                              <p:pRg st="6" end="6"/>
                                            </p:txEl>
                                          </p:spTgt>
                                        </p:tgtEl>
                                        <p:attrNameLst>
                                          <p:attrName>style.visibility</p:attrName>
                                        </p:attrNameLst>
                                      </p:cBhvr>
                                      <p:to>
                                        <p:strVal val="visible"/>
                                      </p:to>
                                    </p:set>
                                  </p:childTnLst>
                                </p:cTn>
                              </p:par>
                              <p:par>
                                <p:cTn id="58" presetID="9" presetClass="emph" presetSubtype="0" nodeType="withEffect">
                                  <p:stCondLst>
                                    <p:cond delay="0"/>
                                  </p:stCondLst>
                                  <p:childTnLst>
                                    <p:set>
                                      <p:cBhvr rctx="PPT">
                                        <p:cTn id="59" dur="indefinite"/>
                                        <p:tgtEl>
                                          <p:spTgt spid="8">
                                            <p:txEl>
                                              <p:pRg st="5" end="5"/>
                                            </p:txEl>
                                          </p:spTgt>
                                        </p:tgtEl>
                                        <p:attrNameLst>
                                          <p:attrName>style.opacity</p:attrName>
                                        </p:attrNameLst>
                                      </p:cBhvr>
                                      <p:to>
                                        <p:strVal val="0.5"/>
                                      </p:to>
                                    </p:set>
                                    <p:animEffect filter="image" prLst="opacity: 0.5">
                                      <p:cBhvr rctx="IE">
                                        <p:cTn id="60" dur="indefinite"/>
                                        <p:tgtEl>
                                          <p:spTgt spid="8">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xEl>
                                              <p:pRg st="7" end="7"/>
                                            </p:txEl>
                                          </p:spTgt>
                                        </p:tgtEl>
                                        <p:attrNameLst>
                                          <p:attrName>style.visibility</p:attrName>
                                        </p:attrNameLst>
                                      </p:cBhvr>
                                      <p:to>
                                        <p:strVal val="visible"/>
                                      </p:to>
                                    </p:set>
                                  </p:childTnLst>
                                </p:cTn>
                              </p:par>
                              <p:par>
                                <p:cTn id="65" presetID="9" presetClass="emph" presetSubtype="0" nodeType="withEffect">
                                  <p:stCondLst>
                                    <p:cond delay="0"/>
                                  </p:stCondLst>
                                  <p:childTnLst>
                                    <p:set>
                                      <p:cBhvr rctx="PPT">
                                        <p:cTn id="66" dur="indefinite"/>
                                        <p:tgtEl>
                                          <p:spTgt spid="8">
                                            <p:txEl>
                                              <p:pRg st="6" end="6"/>
                                            </p:txEl>
                                          </p:spTgt>
                                        </p:tgtEl>
                                        <p:attrNameLst>
                                          <p:attrName>style.opacity</p:attrName>
                                        </p:attrNameLst>
                                      </p:cBhvr>
                                      <p:to>
                                        <p:strVal val="0.5"/>
                                      </p:to>
                                    </p:set>
                                    <p:animEffect filter="image" prLst="opacity: 0.5">
                                      <p:cBhvr rctx="IE">
                                        <p:cTn id="67" dur="indefinite"/>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theme1.xml><?xml version="1.0" encoding="utf-8"?>
<a:theme xmlns:a="http://schemas.openxmlformats.org/drawingml/2006/main" name="16_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30443</TotalTime>
  <Words>4104</Words>
  <Application>Microsoft Office PowerPoint</Application>
  <PresentationFormat>On-screen Show (4:3)</PresentationFormat>
  <Paragraphs>399</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16_Selling a Product or</vt:lpstr>
      <vt:lpstr>PowerPoint Presentation</vt:lpstr>
      <vt:lpstr>הצהרת צוות הפיתוח על שימוש במצגת</vt:lpstr>
      <vt:lpstr>מהלכים אקראיים: לׅצְפּוׄת את הבלתי צפוי</vt:lpstr>
      <vt:lpstr>מהו מהלך אקראי?</vt:lpstr>
      <vt:lpstr>מהלך אקראי במישור</vt:lpstr>
      <vt:lpstr>דוגמה למהלך אקראי במישור (60 צעדים)</vt:lpstr>
      <vt:lpstr>דוגמה למהלך אקראי במישור (60 צעדים)</vt:lpstr>
      <vt:lpstr>מי היה הראשון שעסק במהלכים אקראיים?</vt:lpstr>
      <vt:lpstr>מהלך אקראי במרחב</vt:lpstr>
      <vt:lpstr>תשובות ראשונות</vt:lpstr>
      <vt:lpstr>מסלולים במהלכים אקראיים במישור</vt:lpstr>
      <vt:lpstr>ממצאים של תלמיד תיכון</vt:lpstr>
      <vt:lpstr>בשביל מה זה טוב?</vt:lpstr>
      <vt:lpstr>מהלך אקראי – דוגמאות נוספות מהחיים</vt:lpstr>
      <vt:lpstr> דוגמה למשחק מזל ולקחיו</vt:lpstr>
      <vt:lpstr> דוגמה למשחק מזל ולקחיו</vt:lpstr>
      <vt:lpstr>שינויים בסכום הכסף עם התקדמות המשחק</vt:lpstr>
      <vt:lpstr>מה הסיכוי שהשחקן יכפיל את כספו? </vt:lpstr>
      <vt:lpstr>מהי ההסתברות P73?</vt:lpstr>
      <vt:lpstr> באופן דומה מאד</vt:lpstr>
      <vt:lpstr>ובכן: P_i=□(64&amp;"½" )P_(i-1)+□(64&amp;"½" )P_(i+1)</vt:lpstr>
      <vt:lpstr>P_i=□(64&amp;i/100)</vt:lpstr>
      <vt:lpstr>ומה אומרים המומחים?</vt:lpstr>
      <vt:lpstr>גרף השינוי היומי בשער של מניה המתקבל בניסוי כמו זה שעשה מלכיאל</vt:lpstr>
      <vt:lpstr>ומה אמרו המומחים?</vt:lpstr>
      <vt:lpstr>סוף  ההבזק –  אך לא סוף העשייה המתמטית הישארו מעודכנים ! בדקו חדשות נוספות בנושא! </vt:lpstr>
      <vt:lpstr>רשימת מקורות וקריאה נוספת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Movshoviz-Hadar Nitsa</dc:creator>
  <cp:lastModifiedBy>Nitsa Movshovitz-Hadar</cp:lastModifiedBy>
  <cp:revision>1310</cp:revision>
  <dcterms:created xsi:type="dcterms:W3CDTF">2008-08-11T08:58:15Z</dcterms:created>
  <dcterms:modified xsi:type="dcterms:W3CDTF">2017-02-07T14:28:49Z</dcterms:modified>
</cp:coreProperties>
</file>