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8" r:id="rId1"/>
    <p:sldMasterId id="2147484031" r:id="rId2"/>
    <p:sldMasterId id="2147484034" r:id="rId3"/>
  </p:sldMasterIdLst>
  <p:notesMasterIdLst>
    <p:notesMasterId r:id="rId47"/>
  </p:notesMasterIdLst>
  <p:sldIdLst>
    <p:sldId id="398" r:id="rId4"/>
    <p:sldId id="399" r:id="rId5"/>
    <p:sldId id="400" r:id="rId6"/>
    <p:sldId id="354" r:id="rId7"/>
    <p:sldId id="356" r:id="rId8"/>
    <p:sldId id="403" r:id="rId9"/>
    <p:sldId id="358" r:id="rId10"/>
    <p:sldId id="359" r:id="rId11"/>
    <p:sldId id="360" r:id="rId12"/>
    <p:sldId id="405" r:id="rId13"/>
    <p:sldId id="355" r:id="rId14"/>
    <p:sldId id="391" r:id="rId15"/>
    <p:sldId id="362" r:id="rId16"/>
    <p:sldId id="363" r:id="rId17"/>
    <p:sldId id="389" r:id="rId18"/>
    <p:sldId id="364" r:id="rId19"/>
    <p:sldId id="388" r:id="rId20"/>
    <p:sldId id="365" r:id="rId21"/>
    <p:sldId id="385" r:id="rId22"/>
    <p:sldId id="366" r:id="rId23"/>
    <p:sldId id="367" r:id="rId24"/>
    <p:sldId id="369" r:id="rId25"/>
    <p:sldId id="368" r:id="rId26"/>
    <p:sldId id="370" r:id="rId27"/>
    <p:sldId id="394" r:id="rId28"/>
    <p:sldId id="393" r:id="rId29"/>
    <p:sldId id="373" r:id="rId30"/>
    <p:sldId id="374" r:id="rId31"/>
    <p:sldId id="376" r:id="rId32"/>
    <p:sldId id="406" r:id="rId33"/>
    <p:sldId id="377" r:id="rId34"/>
    <p:sldId id="378" r:id="rId35"/>
    <p:sldId id="379" r:id="rId36"/>
    <p:sldId id="375" r:id="rId37"/>
    <p:sldId id="383" r:id="rId38"/>
    <p:sldId id="386" r:id="rId39"/>
    <p:sldId id="380" r:id="rId40"/>
    <p:sldId id="384" r:id="rId41"/>
    <p:sldId id="381" r:id="rId42"/>
    <p:sldId id="392" r:id="rId43"/>
    <p:sldId id="390" r:id="rId44"/>
    <p:sldId id="323" r:id="rId45"/>
    <p:sldId id="395" r:id="rId46"/>
  </p:sldIdLst>
  <p:sldSz cx="9144000" cy="6858000" type="screen4x3"/>
  <p:notesSz cx="6858000" cy="9144000"/>
  <p:defaultTextStyle>
    <a:defPPr>
      <a:defRPr lang="he-IL"/>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ra" initials="C" lastIdx="14" clrIdx="0"/>
  <p:cmAuthor id="1" name="user" initials="u" lastIdx="14" clrIdx="1">
    <p:extLst/>
  </p:cmAuthor>
  <p:cmAuthor id="2" name="Nitsa Movshovitz-Hadar" initials="NMH"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737"/>
    <a:srgbClr val="FF2D2D"/>
    <a:srgbClr val="FF2525"/>
    <a:srgbClr val="A7C4FF"/>
    <a:srgbClr val="6699FF"/>
    <a:srgbClr val="500000"/>
    <a:srgbClr val="F9D2B1"/>
    <a:srgbClr val="63ECEF"/>
    <a:srgbClr val="33CCFF"/>
    <a:srgbClr val="FAFC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27" autoAdjust="0"/>
    <p:restoredTop sz="63956" autoAdjust="0"/>
  </p:normalViewPr>
  <p:slideViewPr>
    <p:cSldViewPr snapToGrid="0">
      <p:cViewPr>
        <p:scale>
          <a:sx n="66" d="100"/>
          <a:sy n="66" d="100"/>
        </p:scale>
        <p:origin x="-744" y="-72"/>
      </p:cViewPr>
      <p:guideLst>
        <p:guide orient="horz" pos="2160"/>
        <p:guide pos="2880"/>
      </p:guideLst>
    </p:cSldViewPr>
  </p:slideViewPr>
  <p:outlineViewPr>
    <p:cViewPr>
      <p:scale>
        <a:sx n="33" d="100"/>
        <a:sy n="33" d="100"/>
      </p:scale>
      <p:origin x="0" y="5202"/>
    </p:cViewPr>
  </p:outlineViewPr>
  <p:notesTextViewPr>
    <p:cViewPr>
      <p:scale>
        <a:sx n="100" d="100"/>
        <a:sy n="100" d="100"/>
      </p:scale>
      <p:origin x="0" y="0"/>
    </p:cViewPr>
  </p:notesTextViewPr>
  <p:sorterViewPr>
    <p:cViewPr>
      <p:scale>
        <a:sx n="66" d="100"/>
        <a:sy n="66" d="100"/>
      </p:scale>
      <p:origin x="0" y="2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2.wmf"/><Relationship Id="rId7" Type="http://schemas.openxmlformats.org/officeDocument/2006/relationships/image" Target="../media/image36.wmf"/><Relationship Id="rId2" Type="http://schemas.openxmlformats.org/officeDocument/2006/relationships/image" Target="../media/image31.wmf"/><Relationship Id="rId1" Type="http://schemas.openxmlformats.org/officeDocument/2006/relationships/image" Target="../media/image30.wmf"/><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fontAlgn="auto">
              <a:spcBef>
                <a:spcPts val="0"/>
              </a:spcBef>
              <a:spcAft>
                <a:spcPts val="0"/>
              </a:spcAft>
              <a:defRPr sz="1200">
                <a:latin typeface="+mn-lt"/>
                <a:cs typeface="+mn-cs"/>
              </a:defRPr>
            </a:lvl1pPr>
          </a:lstStyle>
          <a:p>
            <a:pPr>
              <a:defRPr/>
            </a:pPr>
            <a:endParaRPr lang="he-IL"/>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fontAlgn="auto">
              <a:spcBef>
                <a:spcPts val="0"/>
              </a:spcBef>
              <a:spcAft>
                <a:spcPts val="0"/>
              </a:spcAft>
              <a:defRPr sz="1200">
                <a:latin typeface="+mn-lt"/>
                <a:cs typeface="+mn-cs"/>
              </a:defRPr>
            </a:lvl1pPr>
          </a:lstStyle>
          <a:p>
            <a:pPr>
              <a:defRPr/>
            </a:pPr>
            <a:fld id="{B52742AA-D39C-4E89-B4CD-A3DA95601A99}" type="datetimeFigureOut">
              <a:rPr lang="he-IL"/>
              <a:pPr>
                <a:defRPr/>
              </a:pPr>
              <a:t>כ"ה-אלול-תשע"ז</a:t>
            </a:fld>
            <a:endParaRPr lang="he-I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he-IL"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fontAlgn="auto">
              <a:spcBef>
                <a:spcPts val="0"/>
              </a:spcBef>
              <a:spcAft>
                <a:spcPts val="0"/>
              </a:spcAft>
              <a:defRPr sz="1200">
                <a:latin typeface="+mn-lt"/>
                <a:cs typeface="+mn-cs"/>
              </a:defRPr>
            </a:lvl1pPr>
          </a:lstStyle>
          <a:p>
            <a:pPr>
              <a:defRPr/>
            </a:pPr>
            <a:endParaRPr lang="he-IL"/>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fontAlgn="auto">
              <a:spcBef>
                <a:spcPts val="0"/>
              </a:spcBef>
              <a:spcAft>
                <a:spcPts val="0"/>
              </a:spcAft>
              <a:defRPr sz="1200">
                <a:latin typeface="+mn-lt"/>
                <a:cs typeface="+mn-cs"/>
              </a:defRPr>
            </a:lvl1pPr>
          </a:lstStyle>
          <a:p>
            <a:pPr>
              <a:defRPr/>
            </a:pPr>
            <a:fld id="{82E29494-E16B-4E32-9399-DDAEF12AF211}" type="slidenum">
              <a:rPr lang="he-IL"/>
              <a:pPr>
                <a:defRPr/>
              </a:pPr>
              <a:t>‹#›</a:t>
            </a:fld>
            <a:endParaRPr lang="he-IL"/>
          </a:p>
        </p:txBody>
      </p:sp>
    </p:spTree>
    <p:extLst>
      <p:ext uri="{BB962C8B-B14F-4D97-AF65-F5344CB8AC3E}">
        <p14:creationId xmlns:p14="http://schemas.microsoft.com/office/powerpoint/2010/main" val="773767307"/>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youtube.com/watch?v=i-hnspcmh_M&amp;NR=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en.wikipedia.org/wiki/Stan_Wago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tanwagon.com/public/coxoddgondrill.pdf" TargetMode="External"/><Relationship Id="rId13" Type="http://schemas.openxmlformats.org/officeDocument/2006/relationships/hyperlink" Target="http://www.swisseduc.ch/mathematik/geometrie/gleichdick/docs/meissner_en.pdf" TargetMode="External"/><Relationship Id="rId3" Type="http://schemas.openxmlformats.org/officeDocument/2006/relationships/hyperlink" Target="https://en.wikipedia.org/wiki/Reuleaux_triangle" TargetMode="External"/><Relationship Id="rId7" Type="http://schemas.openxmlformats.org/officeDocument/2006/relationships/hyperlink" Target="https://en.wikipedia.org/wiki/Wankel_engine" TargetMode="External"/><Relationship Id="rId12" Type="http://schemas.openxmlformats.org/officeDocument/2006/relationships/hyperlink" Target="http://www.mi.uni-koeln.de/mi/Forschung/Kawohl/kawohl/pub100.pdf"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link.springer.com.sci-hub.cc/article/10.1007/BF02930861" TargetMode="External"/><Relationship Id="rId11" Type="http://schemas.openxmlformats.org/officeDocument/2006/relationships/hyperlink" Target="https://en.wikipedia.org/wiki/Reuleaux_tetrahedron" TargetMode="External"/><Relationship Id="rId5" Type="http://schemas.openxmlformats.org/officeDocument/2006/relationships/hyperlink" Target="http://www.cut-the-knot.org/ctk/Barbier.shtml" TargetMode="External"/><Relationship Id="rId10" Type="http://schemas.openxmlformats.org/officeDocument/2006/relationships/hyperlink" Target="http://mathtourist.blogspot.co.il/2009/08/drilling-square-hole.html" TargetMode="External"/><Relationship Id="rId4" Type="http://schemas.openxmlformats.org/officeDocument/2006/relationships/hyperlink" Target="http://kmoddl.library.cornell.edu/math/2/" TargetMode="External"/><Relationship Id="rId9" Type="http://schemas.openxmlformats.org/officeDocument/2006/relationships/hyperlink" Target="http://stanwagon.com/public/CircleSquaringAMechanicalView.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0" dirty="0" smtClean="0"/>
              <a:t>למורים:</a:t>
            </a:r>
          </a:p>
          <a:p>
            <a:r>
              <a:rPr lang="he-IL" b="0" dirty="0" smtClean="0"/>
              <a:t>אין צורך להציג שקף זה לתלמידים</a:t>
            </a:r>
            <a:endParaRPr lang="en-US" b="0" dirty="0"/>
          </a:p>
        </p:txBody>
      </p:sp>
      <p:sp>
        <p:nvSpPr>
          <p:cNvPr id="4" name="Slide Number Placeholder 3"/>
          <p:cNvSpPr>
            <a:spLocks noGrp="1"/>
          </p:cNvSpPr>
          <p:nvPr>
            <p:ph type="sldNum" sz="quarter" idx="10"/>
          </p:nvPr>
        </p:nvSpPr>
        <p:spPr/>
        <p:txBody>
          <a:bodyPr/>
          <a:lstStyle/>
          <a:p>
            <a:pPr>
              <a:defRPr/>
            </a:pPr>
            <a:fld id="{82E29494-E16B-4E32-9399-DDAEF12AF211}" type="slidenum">
              <a:rPr lang="he-IL" smtClean="0">
                <a:solidFill>
                  <a:prstClr val="black"/>
                </a:solidFill>
              </a:rPr>
              <a:pPr>
                <a:defRPr/>
              </a:pPr>
              <a:t>1</a:t>
            </a:fld>
            <a:endParaRPr lang="he-IL">
              <a:solidFill>
                <a:prstClr val="black"/>
              </a:solidFill>
            </a:endParaRPr>
          </a:p>
        </p:txBody>
      </p:sp>
    </p:spTree>
    <p:extLst>
      <p:ext uri="{BB962C8B-B14F-4D97-AF65-F5344CB8AC3E}">
        <p14:creationId xmlns:p14="http://schemas.microsoft.com/office/powerpoint/2010/main" val="462799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dt" sz="quarter" idx="1"/>
          </p:nvPr>
        </p:nvSpPr>
        <p:spPr/>
        <p:txBody>
          <a:bodyPr/>
          <a:lstStyle/>
          <a:p>
            <a:pPr>
              <a:defRPr/>
            </a:pPr>
            <a:fld id="{81F85672-453D-4E82-9D58-D2478BB8CB25}" type="datetime8">
              <a:rPr lang="he-IL" smtClean="0"/>
              <a:t>16 בספטמבר 17</a:t>
            </a:fld>
            <a:endParaRPr lang="en-US">
              <a:cs typeface="Arial" pitchFamily="34" charset="0"/>
            </a:endParaRPr>
          </a:p>
        </p:txBody>
      </p:sp>
      <p:sp>
        <p:nvSpPr>
          <p:cNvPr id="44035" name="Rectangle 7"/>
          <p:cNvSpPr>
            <a:spLocks noGrp="1" noChangeArrowheads="1"/>
          </p:cNvSpPr>
          <p:nvPr>
            <p:ph type="sldNum" sz="quarter" idx="5"/>
          </p:nvPr>
        </p:nvSpPr>
        <p:spPr>
          <a:noFill/>
        </p:spPr>
        <p:txBody>
          <a:bodyPr/>
          <a:lstStyle/>
          <a:p>
            <a:fld id="{7EE6F893-ABBE-40CD-991A-E4B56812A2D3}" type="slidenum">
              <a:rPr lang="he-IL" smtClean="0"/>
              <a:pPr/>
              <a:t>10</a:t>
            </a:fld>
            <a:endParaRPr lang="en-US" smtClean="0"/>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ln/>
        </p:spPr>
        <p:txBody>
          <a:bodyPr/>
          <a:lstStyle/>
          <a:p>
            <a:pPr algn="r" rtl="1"/>
            <a:r>
              <a:rPr lang="he-IL" dirty="0" smtClean="0"/>
              <a:t>למורים:</a:t>
            </a:r>
          </a:p>
          <a:p>
            <a:pPr algn="r" rtl="1"/>
            <a:r>
              <a:rPr lang="he-IL" dirty="0" smtClean="0"/>
              <a:t>- תוכלו להפנות את התלמידים לצפייה בסרטון היו טיוב בו רואים </a:t>
            </a:r>
            <a:r>
              <a:rPr lang="he-IL" dirty="0" err="1" smtClean="0"/>
              <a:t>סקייטבורד</a:t>
            </a:r>
            <a:r>
              <a:rPr lang="he-IL" dirty="0" smtClean="0"/>
              <a:t> עם</a:t>
            </a:r>
            <a:r>
              <a:rPr lang="he-IL" baseline="0" dirty="0" smtClean="0"/>
              <a:t> גלגלים ריבועיים</a:t>
            </a:r>
          </a:p>
          <a:p>
            <a:pPr algn="r" rtl="1"/>
            <a:r>
              <a:rPr lang="en-US" dirty="0" smtClean="0"/>
              <a:t>https://www.youtube.com/watch?v=i-hnspcmh_M&amp;NR=1</a:t>
            </a:r>
            <a:r>
              <a:rPr lang="he-IL" dirty="0" smtClean="0"/>
              <a:t> </a:t>
            </a:r>
          </a:p>
          <a:p>
            <a:pPr algn="r" rtl="1"/>
            <a:r>
              <a:rPr lang="he-IL" dirty="0" smtClean="0"/>
              <a:t>- מדוע מכסי בורות הביוב הם עגולים?</a:t>
            </a:r>
          </a:p>
          <a:p>
            <a:pPr algn="l" rtl="0"/>
            <a:r>
              <a:rPr lang="en-US" dirty="0" smtClean="0"/>
              <a:t>http://workathomemums.hubpages.com/hub/Why-Are-Manhole-Covers-Round</a:t>
            </a:r>
            <a:r>
              <a:rPr lang="he-IL" dirty="0" smtClean="0"/>
              <a:t> </a:t>
            </a:r>
          </a:p>
          <a:p>
            <a:pPr algn="l"/>
            <a:r>
              <a:rPr lang="en-US" dirty="0" smtClean="0"/>
              <a:t>There are many reasons why the circle shape is the most common shape used for a manhole. Let's delve a little further.</a:t>
            </a:r>
          </a:p>
          <a:p>
            <a:pPr algn="l"/>
            <a:r>
              <a:rPr lang="en-US" dirty="0" smtClean="0"/>
              <a:t>A circular manhole cover cannot fall through its opening. Under the cover is a little 'lip' or edge which means that the actual hole is slightly smaller.</a:t>
            </a:r>
          </a:p>
          <a:p>
            <a:pPr algn="l"/>
            <a:r>
              <a:rPr lang="en-US" dirty="0" smtClean="0"/>
              <a:t>It is easier to dig a round hole.</a:t>
            </a:r>
          </a:p>
          <a:p>
            <a:pPr algn="l"/>
            <a:r>
              <a:rPr lang="en-US" dirty="0" smtClean="0"/>
              <a:t>Pipes and drains are circular.</a:t>
            </a:r>
          </a:p>
          <a:p>
            <a:pPr algn="l"/>
            <a:r>
              <a:rPr lang="en-US" dirty="0" smtClean="0"/>
              <a:t>It can be easily moved by being rolled.</a:t>
            </a:r>
          </a:p>
          <a:p>
            <a:pPr algn="l"/>
            <a:r>
              <a:rPr lang="en-US" dirty="0" smtClean="0"/>
              <a:t>If it were to be displaced by a car or something else, it could more easily be slotted back into position, compared with a square shape which would need its sides to be matched.</a:t>
            </a:r>
          </a:p>
          <a:p>
            <a:pPr algn="l"/>
            <a:r>
              <a:rPr lang="en-US" dirty="0" smtClean="0"/>
              <a:t>There are no sharp edges to damage anything from driving over it if it was dislodged.</a:t>
            </a:r>
            <a:endParaRPr lang="he-IL" dirty="0" smtClean="0"/>
          </a:p>
          <a:p>
            <a:pPr algn="l" rtl="1"/>
            <a:r>
              <a:rPr lang="en-US" u="sng" dirty="0" smtClean="0">
                <a:solidFill>
                  <a:schemeClr val="bg1"/>
                </a:solidFill>
                <a:hlinkClick r:id="rId3"/>
              </a:rPr>
              <a:t>http://www.youtube.com/watch?v=i-hnspcmh_M&amp;NR=1</a:t>
            </a:r>
            <a:r>
              <a:rPr lang="he-IL" dirty="0" smtClean="0">
                <a:solidFill>
                  <a:schemeClr val="bg1"/>
                </a:solidFill>
              </a:rPr>
              <a:t>  </a:t>
            </a:r>
            <a:endParaRPr lang="he-IL" dirty="0" smtClean="0"/>
          </a:p>
          <a:p>
            <a:pPr algn="l" rtl="0"/>
            <a:r>
              <a:rPr lang="en-US" dirty="0" smtClean="0">
                <a:hlinkClick r:id="rId4"/>
              </a:rPr>
              <a:t>http://en.wikipedia.org/wiki/Stan_Wagon</a:t>
            </a:r>
            <a:endParaRPr lang="en-US" dirty="0" smtClean="0"/>
          </a:p>
          <a:p>
            <a:pPr algn="l" rtl="0"/>
            <a:endParaRPr lang="en-US" dirty="0" smtClean="0"/>
          </a:p>
          <a:p>
            <a:pPr algn="l" eaLnBrk="1" hangingPunct="1"/>
            <a:endParaRPr lang="he-IL" dirty="0"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מקור התרשים:</a:t>
            </a:r>
            <a:r>
              <a:rPr lang="he-IL" baseline="0" dirty="0" smtClean="0">
                <a:cs typeface="Arial" charset="0"/>
              </a:rPr>
              <a:t>  </a:t>
            </a:r>
            <a:r>
              <a:rPr lang="en-US" dirty="0" smtClean="0">
                <a:cs typeface="Arial" charset="0"/>
              </a:rPr>
              <a:t>https://en.wikipedia.org/wiki/Reuleaux_triangle#/media/File:ReuleauxTriangle.svg</a:t>
            </a: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11</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 </a:t>
            </a:r>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12</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b="0" strike="noStrike" baseline="0" dirty="0" smtClean="0">
                <a:cs typeface="Arial" charset="0"/>
              </a:rPr>
              <a:t>מקור האנימציה: </a:t>
            </a:r>
            <a:r>
              <a:rPr lang="en-US" sz="1200" b="1" i="0" kern="1200" dirty="0" smtClean="0">
                <a:solidFill>
                  <a:schemeClr val="tx1"/>
                </a:solidFill>
                <a:effectLst/>
                <a:latin typeface="+mn-lt"/>
                <a:ea typeface="+mn-ea"/>
                <a:cs typeface="+mn-cs"/>
              </a:rPr>
              <a:t>The Geometer's Sketchpad</a:t>
            </a:r>
            <a:r>
              <a:rPr lang="he-IL" sz="1200" b="1" i="0" kern="1200" dirty="0" smtClean="0">
                <a:solidFill>
                  <a:schemeClr val="tx1"/>
                </a:solidFill>
                <a:effectLst/>
                <a:latin typeface="+mn-lt"/>
                <a:ea typeface="+mn-ea"/>
                <a:cs typeface="+mn-cs"/>
              </a:rPr>
              <a:t>  -  </a:t>
            </a:r>
            <a:r>
              <a:rPr lang="he-IL" b="0" strike="noStrike" baseline="0" dirty="0" smtClean="0">
                <a:cs typeface="Arial" charset="0"/>
              </a:rPr>
              <a:t> </a:t>
            </a:r>
            <a:r>
              <a:rPr lang="en-US" b="0" strike="noStrike" baseline="0" dirty="0" smtClean="0">
                <a:cs typeface="Arial" charset="0"/>
              </a:rPr>
              <a:t>http://www.dynamicgeometry.com/</a:t>
            </a:r>
            <a:endParaRPr lang="he-IL" b="0" strike="noStrike" baseline="0" dirty="0" smtClean="0">
              <a:cs typeface="Arial"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למורים:</a:t>
            </a:r>
          </a:p>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יש</a:t>
            </a:r>
            <a:r>
              <a:rPr lang="he-IL" baseline="0" dirty="0" smtClean="0">
                <a:cs typeface="Arial" charset="0"/>
              </a:rPr>
              <a:t> להניח שהתלמידים יופתעו. תוכלו לחזור על הגלגול הלוך וחזור פעמים אחדות כדי שהם יתרגלו לרעיון (וגם אתם...)</a:t>
            </a:r>
          </a:p>
          <a:p>
            <a:pPr marL="0" marR="0" indent="0" algn="r" defTabSz="914400" rtl="1" eaLnBrk="0" fontAlgn="base" latinLnBrk="0" hangingPunct="0">
              <a:lnSpc>
                <a:spcPct val="100000"/>
              </a:lnSpc>
              <a:spcBef>
                <a:spcPct val="30000"/>
              </a:spcBef>
              <a:spcAft>
                <a:spcPct val="0"/>
              </a:spcAft>
              <a:buClrTx/>
              <a:buSzTx/>
              <a:buFontTx/>
              <a:buNone/>
              <a:tabLst/>
              <a:defRPr/>
            </a:pPr>
            <a:endParaRPr lang="he-IL" baseline="0" dirty="0" smtClean="0">
              <a:cs typeface="Arial" charset="0"/>
            </a:endParaRPr>
          </a:p>
          <a:p>
            <a:pPr marL="0" marR="0" indent="0" algn="r" defTabSz="914400" rtl="1" eaLnBrk="0" fontAlgn="base" latinLnBrk="0" hangingPunct="0">
              <a:lnSpc>
                <a:spcPct val="100000"/>
              </a:lnSpc>
              <a:spcBef>
                <a:spcPct val="30000"/>
              </a:spcBef>
              <a:spcAft>
                <a:spcPct val="0"/>
              </a:spcAft>
              <a:buClrTx/>
              <a:buSzTx/>
              <a:buFontTx/>
              <a:buNone/>
              <a:tabLst/>
              <a:defRPr/>
            </a:pPr>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13</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dt" sz="quarter" idx="1"/>
          </p:nvPr>
        </p:nvSpPr>
        <p:spPr/>
        <p:txBody>
          <a:bodyPr/>
          <a:lstStyle/>
          <a:p>
            <a:pPr>
              <a:defRPr/>
            </a:pPr>
            <a:fld id="{C7297F01-F91E-4D0F-8066-422CEC65601D}" type="datetime8">
              <a:rPr lang="he-IL" smtClean="0"/>
              <a:t>16 בספטמבר 17</a:t>
            </a:fld>
            <a:endParaRPr lang="en-US">
              <a:cs typeface="Arial" pitchFamily="34" charset="0"/>
            </a:endParaRPr>
          </a:p>
        </p:txBody>
      </p:sp>
      <p:sp>
        <p:nvSpPr>
          <p:cNvPr id="48131" name="Rectangle 7"/>
          <p:cNvSpPr>
            <a:spLocks noGrp="1" noChangeArrowheads="1"/>
          </p:cNvSpPr>
          <p:nvPr>
            <p:ph type="sldNum" sz="quarter" idx="5"/>
          </p:nvPr>
        </p:nvSpPr>
        <p:spPr>
          <a:noFill/>
        </p:spPr>
        <p:txBody>
          <a:bodyPr/>
          <a:lstStyle/>
          <a:p>
            <a:fld id="{3FE6B7BE-9548-428B-A21B-349E69E15723}" type="slidenum">
              <a:rPr lang="he-IL" smtClean="0"/>
              <a:pPr/>
              <a:t>14</a:t>
            </a:fld>
            <a:endParaRPr lang="en-US" smtClean="0"/>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ln/>
        </p:spPr>
        <p:txBody>
          <a:bodyPr/>
          <a:lstStyle/>
          <a:p>
            <a:pPr eaLnBrk="1" hangingPunct="1"/>
            <a:r>
              <a:rPr lang="he-IL" dirty="0" smtClean="0">
                <a:latin typeface="Arial" charset="0"/>
                <a:cs typeface="Arial" charset="0"/>
              </a:rPr>
              <a:t>מקור התמונה:  </a:t>
            </a:r>
            <a:r>
              <a:rPr lang="en-US" dirty="0" smtClean="0">
                <a:latin typeface="Arial" charset="0"/>
                <a:cs typeface="Arial" charset="0"/>
              </a:rPr>
              <a:t>https://en.wikipedia.org/wiki/Franz_Reuleaux#/media/File:Franz_Reuleaux.jpg</a:t>
            </a:r>
            <a:endParaRPr lang="he-IL" dirty="0" smtClean="0">
              <a:latin typeface="Arial" charset="0"/>
              <a:cs typeface="Arial" charset="0"/>
            </a:endParaRPr>
          </a:p>
          <a:p>
            <a:pPr eaLnBrk="1" hangingPunct="1"/>
            <a:endParaRPr lang="he-IL" dirty="0"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endParaRPr lang="he-IL" b="0" baseline="0"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15</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b="0" strike="noStrike" dirty="0" smtClean="0">
                <a:cs typeface="Arial" charset="0"/>
              </a:rPr>
              <a:t>למורים:</a:t>
            </a:r>
          </a:p>
          <a:p>
            <a:pPr marL="0" marR="0" indent="0" algn="r" defTabSz="914400" rtl="1" eaLnBrk="0" fontAlgn="base" latinLnBrk="0" hangingPunct="0">
              <a:lnSpc>
                <a:spcPct val="100000"/>
              </a:lnSpc>
              <a:spcBef>
                <a:spcPct val="30000"/>
              </a:spcBef>
              <a:spcAft>
                <a:spcPct val="0"/>
              </a:spcAft>
              <a:buClrTx/>
              <a:buSzTx/>
              <a:buFontTx/>
              <a:buNone/>
              <a:tabLst/>
              <a:defRPr/>
            </a:pPr>
            <a:r>
              <a:rPr lang="he-IL" b="0" strike="noStrike" dirty="0" smtClean="0">
                <a:cs typeface="Arial" charset="0"/>
              </a:rPr>
              <a:t>אם</a:t>
            </a:r>
            <a:r>
              <a:rPr lang="he-IL" b="0" strike="noStrike" baseline="0" dirty="0" smtClean="0">
                <a:cs typeface="Arial" charset="0"/>
              </a:rPr>
              <a:t> התלמידים לא יודעים לחשב את השטח של משולש ש"צ כדאי לעבור על זה לאט (או לפני שמציגים את המצגת) ולהסביר בעזרת משפט פיתגורס, איך מגיעים לכך שמידת הגובה לצלע מידתו:</a:t>
            </a:r>
            <a:r>
              <a:rPr lang="en-US" b="0" strike="noStrike" baseline="0" dirty="0" smtClean="0">
                <a:cs typeface="Arial" charset="0"/>
              </a:rPr>
              <a:t> h= </a:t>
            </a:r>
            <a:r>
              <a:rPr lang="en-US" b="0" strike="noStrike" baseline="0" dirty="0" smtClean="0">
                <a:latin typeface="Arial"/>
                <a:cs typeface="Arial"/>
              </a:rPr>
              <a:t>√(d</a:t>
            </a:r>
            <a:r>
              <a:rPr lang="en-US" b="0" strike="noStrike" baseline="30000" dirty="0" smtClean="0">
                <a:latin typeface="Arial"/>
                <a:cs typeface="Arial"/>
              </a:rPr>
              <a:t>2</a:t>
            </a:r>
            <a:r>
              <a:rPr lang="en-US" b="0" strike="noStrike" baseline="0" dirty="0" smtClean="0">
                <a:latin typeface="Arial"/>
                <a:cs typeface="Arial"/>
              </a:rPr>
              <a:t>-d</a:t>
            </a:r>
            <a:r>
              <a:rPr lang="en-US" b="0" strike="noStrike" baseline="30000" dirty="0" smtClean="0">
                <a:latin typeface="Arial"/>
                <a:cs typeface="Arial"/>
              </a:rPr>
              <a:t>2</a:t>
            </a:r>
            <a:r>
              <a:rPr lang="en-US" b="0" strike="noStrike" baseline="0" dirty="0" smtClean="0">
                <a:latin typeface="Arial"/>
                <a:cs typeface="Arial"/>
              </a:rPr>
              <a:t>/4)=√(3d</a:t>
            </a:r>
            <a:r>
              <a:rPr lang="en-US" b="0" strike="noStrike" baseline="30000" dirty="0" smtClean="0">
                <a:latin typeface="Arial"/>
                <a:cs typeface="Arial"/>
              </a:rPr>
              <a:t>2</a:t>
            </a:r>
            <a:r>
              <a:rPr lang="en-US" b="0" strike="noStrike" baseline="0" dirty="0" smtClean="0">
                <a:latin typeface="Arial"/>
                <a:cs typeface="Arial"/>
              </a:rPr>
              <a:t> /4)=√3d</a:t>
            </a:r>
            <a:r>
              <a:rPr lang="en-US" b="0" strike="noStrike" baseline="0" dirty="0" smtClean="0">
                <a:cs typeface="Arial" charset="0"/>
              </a:rPr>
              <a:t>/2</a:t>
            </a:r>
            <a:r>
              <a:rPr lang="en-US" b="0" strike="noStrike" baseline="0" dirty="0" smtClean="0">
                <a:latin typeface="Arial"/>
                <a:cs typeface="Arial"/>
              </a:rPr>
              <a:t>  </a:t>
            </a:r>
            <a:endParaRPr lang="he-IL" b="0" strike="noStrike"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16</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endParaRPr lang="en-US" strike="noStrike"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17</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endParaRPr lang="en-US" strike="sngStrike"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18</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endParaRPr lang="en-US" b="0" strike="noStrike"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19</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0" dirty="0" smtClean="0"/>
              <a:t>למורים:</a:t>
            </a:r>
          </a:p>
          <a:p>
            <a:r>
              <a:rPr lang="he-IL" b="0" dirty="0" smtClean="0"/>
              <a:t>אין צורך להציג שקף זה לתלמידים</a:t>
            </a:r>
            <a:endParaRPr lang="en-US" b="0" dirty="0"/>
          </a:p>
        </p:txBody>
      </p:sp>
      <p:sp>
        <p:nvSpPr>
          <p:cNvPr id="4" name="Slide Number Placeholder 3"/>
          <p:cNvSpPr>
            <a:spLocks noGrp="1"/>
          </p:cNvSpPr>
          <p:nvPr>
            <p:ph type="sldNum" sz="quarter" idx="10"/>
          </p:nvPr>
        </p:nvSpPr>
        <p:spPr/>
        <p:txBody>
          <a:bodyPr/>
          <a:lstStyle/>
          <a:p>
            <a:fld id="{97097726-D821-4FC5-8CC1-450ECBCB70C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845752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המקור לשרטוטי</a:t>
            </a:r>
            <a:r>
              <a:rPr lang="he-IL" baseline="0" dirty="0" smtClean="0">
                <a:cs typeface="Arial" charset="0"/>
              </a:rPr>
              <a:t> מצולעי </a:t>
            </a:r>
            <a:r>
              <a:rPr lang="he-IL" baseline="0" dirty="0" err="1" smtClean="0">
                <a:cs typeface="Arial" charset="0"/>
              </a:rPr>
              <a:t>רולו</a:t>
            </a:r>
            <a:r>
              <a:rPr lang="he-IL" baseline="0" dirty="0" smtClean="0">
                <a:cs typeface="Arial" charset="0"/>
              </a:rPr>
              <a:t>:  </a:t>
            </a:r>
            <a:r>
              <a:rPr lang="en-US" dirty="0" smtClean="0">
                <a:cs typeface="Arial" charset="0"/>
              </a:rPr>
              <a:t>https://en.wikipedia.org/wiki/Reuleaux_triangle#/media/File:Reuleaux_polygons.svg</a:t>
            </a: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20</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למורים:</a:t>
            </a:r>
          </a:p>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ר' הרחבה: </a:t>
            </a:r>
            <a:r>
              <a:rPr lang="en-US" dirty="0" smtClean="0">
                <a:cs typeface="Arial" charset="0"/>
              </a:rPr>
              <a:t>http://kmoddl.library.cornell.edu/math/2/</a:t>
            </a:r>
            <a:endParaRPr lang="he-IL" dirty="0" smtClean="0">
              <a:cs typeface="Arial"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את האנימציה של הבנייה כדאי להראות לאט </a:t>
            </a:r>
            <a:r>
              <a:rPr lang="he-IL" dirty="0" err="1" smtClean="0">
                <a:cs typeface="Arial" charset="0"/>
              </a:rPr>
              <a:t>לאט</a:t>
            </a:r>
            <a:r>
              <a:rPr lang="he-IL" dirty="0" smtClean="0">
                <a:cs typeface="Arial" charset="0"/>
              </a:rPr>
              <a:t> צעד אחר צעד כך</a:t>
            </a:r>
            <a:r>
              <a:rPr lang="he-IL" baseline="0" dirty="0" smtClean="0">
                <a:cs typeface="Arial" charset="0"/>
              </a:rPr>
              <a:t> שהתלמידים יראו בכל שלב באיזה שני ישרים מדובר ואיפה נקודת החיתוך שלהם המשמשת מרכז לקשת שהיא המשך סרטוט העקום </a:t>
            </a:r>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21</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r" rtl="1" eaLnBrk="1" hangingPunct="1">
              <a:buFont typeface="Wingdings" pitchFamily="2" charset="2"/>
              <a:buNone/>
              <a:defRPr/>
            </a:pPr>
            <a:r>
              <a:rPr lang="he-IL" dirty="0" smtClean="0">
                <a:cs typeface="Arial" charset="0"/>
              </a:rPr>
              <a:t>למורים:</a:t>
            </a:r>
          </a:p>
          <a:p>
            <a:pPr marL="0" indent="0" algn="r" rtl="1" eaLnBrk="1" hangingPunct="1">
              <a:buFont typeface="Wingdings" pitchFamily="2" charset="2"/>
              <a:buNone/>
              <a:defRPr/>
            </a:pPr>
            <a:r>
              <a:rPr lang="he-IL" dirty="0" smtClean="0">
                <a:cs typeface="Arial" charset="0"/>
              </a:rPr>
              <a:t>מקור הסרטון </a:t>
            </a:r>
            <a:r>
              <a:rPr lang="he-IL" baseline="0" dirty="0" smtClean="0">
                <a:cs typeface="Arial" charset="0"/>
              </a:rPr>
              <a:t>- </a:t>
            </a:r>
            <a:r>
              <a:rPr lang="en-US" baseline="0" dirty="0" smtClean="0">
                <a:cs typeface="Arial" charset="0"/>
              </a:rPr>
              <a:t>https://www.youtube.com/watch?v=g7SYvLCR3Rk</a:t>
            </a:r>
            <a:r>
              <a:rPr lang="he-IL" baseline="0" dirty="0" smtClean="0">
                <a:cs typeface="Arial" charset="0"/>
              </a:rPr>
              <a:t> </a:t>
            </a:r>
            <a:endParaRPr lang="he-IL" dirty="0" smtClean="0">
              <a:cs typeface="Arial" charset="0"/>
            </a:endParaRPr>
          </a:p>
          <a:p>
            <a:pPr marL="0" indent="0" algn="r" rtl="1" eaLnBrk="1" hangingPunct="1">
              <a:buFont typeface="Wingdings" pitchFamily="2" charset="2"/>
              <a:buNone/>
              <a:defRPr/>
            </a:pPr>
            <a:r>
              <a:rPr lang="he-IL" dirty="0" smtClean="0">
                <a:cs typeface="Arial" charset="0"/>
              </a:rPr>
              <a:t>הרחבות:</a:t>
            </a:r>
          </a:p>
          <a:p>
            <a:pPr algn="r" rtl="0" eaLnBrk="1" hangingPunct="1">
              <a:buClr>
                <a:srgbClr val="FF0000"/>
              </a:buClr>
              <a:buFont typeface="Wingdings" pitchFamily="2" charset="2"/>
              <a:buNone/>
              <a:defRPr/>
            </a:pPr>
            <a:r>
              <a:rPr lang="en-US" sz="1050" dirty="0" smtClean="0">
                <a:latin typeface="Century Schoolbook" pitchFamily="18" charset="0"/>
              </a:rPr>
              <a:t>http://www.cut-the-knot.org/ctk/Barbier.shtml</a:t>
            </a:r>
          </a:p>
          <a:p>
            <a:pPr marL="0" indent="0" algn="r" rtl="0" eaLnBrk="1" hangingPunct="1">
              <a:buFont typeface="Wingdings" pitchFamily="2" charset="2"/>
              <a:buNone/>
              <a:defRPr/>
            </a:pPr>
            <a:r>
              <a:rPr lang="en-US" dirty="0" smtClean="0">
                <a:latin typeface="Century Schoolbook" pitchFamily="18" charset="0"/>
              </a:rPr>
              <a:t>Ross </a:t>
            </a:r>
            <a:r>
              <a:rPr lang="en-US" dirty="0" err="1" smtClean="0">
                <a:latin typeface="Century Schoolbook" pitchFamily="18" charset="0"/>
              </a:rPr>
              <a:t>Honsberger</a:t>
            </a:r>
            <a:r>
              <a:rPr lang="en-US" dirty="0" smtClean="0">
                <a:latin typeface="Century Schoolbook" pitchFamily="18" charset="0"/>
              </a:rPr>
              <a:t> (1970):</a:t>
            </a:r>
            <a:r>
              <a:rPr lang="en-US" i="1" dirty="0" smtClean="0">
                <a:latin typeface="Century Schoolbook" pitchFamily="18" charset="0"/>
              </a:rPr>
              <a:t> </a:t>
            </a:r>
            <a:r>
              <a:rPr lang="en-US" i="1" dirty="0" err="1" smtClean="0">
                <a:latin typeface="Century Schoolbook" pitchFamily="18" charset="0"/>
              </a:rPr>
              <a:t>Inginuity</a:t>
            </a:r>
            <a:r>
              <a:rPr lang="en-US" i="1" dirty="0" smtClean="0">
                <a:latin typeface="Century Schoolbook" pitchFamily="18" charset="0"/>
              </a:rPr>
              <a:t> in Mathematics, </a:t>
            </a:r>
            <a:r>
              <a:rPr lang="en-US" dirty="0" smtClean="0">
                <a:latin typeface="Century Schoolbook" pitchFamily="18" charset="0"/>
              </a:rPr>
              <a:t>MAA New Mathematical Library 23,157-164</a:t>
            </a:r>
            <a:endParaRPr lang="he-IL" dirty="0" smtClean="0">
              <a:latin typeface="Century Schoolbook" pitchFamily="18"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22</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he-IL" b="0" dirty="0" smtClean="0">
                <a:cs typeface="Arial" charset="0"/>
              </a:rPr>
              <a:t>למורים:</a:t>
            </a:r>
          </a:p>
          <a:p>
            <a:pPr marL="0" marR="0" indent="0" algn="r" defTabSz="914400" rtl="1" eaLnBrk="1" fontAlgn="base" latinLnBrk="0" hangingPunct="1">
              <a:lnSpc>
                <a:spcPct val="100000"/>
              </a:lnSpc>
              <a:spcBef>
                <a:spcPct val="30000"/>
              </a:spcBef>
              <a:spcAft>
                <a:spcPct val="0"/>
              </a:spcAft>
              <a:buClrTx/>
              <a:buSzTx/>
              <a:buFontTx/>
              <a:buNone/>
              <a:tabLst/>
              <a:defRPr/>
            </a:pPr>
            <a:r>
              <a:rPr lang="he-IL" b="0" dirty="0" smtClean="0">
                <a:cs typeface="Arial" charset="0"/>
              </a:rPr>
              <a:t>מקור</a:t>
            </a:r>
            <a:r>
              <a:rPr lang="he-IL" b="0" baseline="0" dirty="0" smtClean="0">
                <a:cs typeface="Arial" charset="0"/>
              </a:rPr>
              <a:t> התמונות:</a:t>
            </a: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https://en.wikipedia.org/wiki/Henri_Lebesgue#/media/File:Lebesgue_2.jpeg</a:t>
            </a: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https://upload.wikimedia.org/wikipedia/commons/thumb/c/cf/Wilhelm_Blaschke.jpg/220px-Wilhelm_Blaschke.jpg</a:t>
            </a: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endParaRPr lang="he-IL" dirty="0" smtClean="0">
              <a:cs typeface="Arial"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מקורות / הרחבות:</a:t>
            </a:r>
          </a:p>
          <a:p>
            <a:pPr marL="0" indent="0" algn="r" rtl="0" eaLnBrk="1" hangingPunct="1">
              <a:spcBef>
                <a:spcPts val="0"/>
              </a:spcBef>
              <a:buClr>
                <a:srgbClr val="FF0000"/>
              </a:buClr>
              <a:buFont typeface="Wingdings" pitchFamily="2" charset="2"/>
              <a:buNone/>
              <a:defRPr/>
            </a:pPr>
            <a:r>
              <a:rPr lang="en-US" sz="1200" dirty="0" err="1" smtClean="0"/>
              <a:t>Ghandehari</a:t>
            </a:r>
            <a:r>
              <a:rPr lang="en-US" sz="1200" dirty="0" smtClean="0"/>
              <a:t> </a:t>
            </a:r>
            <a:r>
              <a:rPr lang="he-IL" sz="1200" dirty="0" smtClean="0"/>
              <a:t> </a:t>
            </a:r>
            <a:r>
              <a:rPr lang="en-US" sz="1200" dirty="0" smtClean="0"/>
              <a:t>M. (1996) An Optimal Control Formulation of the </a:t>
            </a:r>
            <a:r>
              <a:rPr lang="en-US" sz="1200" dirty="0" err="1" smtClean="0"/>
              <a:t>Blaschke</a:t>
            </a:r>
            <a:r>
              <a:rPr lang="en-US" sz="1200" dirty="0" smtClean="0"/>
              <a:t>-Lebesgue Theorem. </a:t>
            </a:r>
            <a:r>
              <a:rPr lang="en-US" sz="1200" i="1" dirty="0" smtClean="0"/>
              <a:t>Journal of Mathematical Analysis and Applications, </a:t>
            </a:r>
            <a:r>
              <a:rPr lang="en-US" sz="1200" dirty="0" smtClean="0"/>
              <a:t> </a:t>
            </a:r>
            <a:r>
              <a:rPr lang="en-US" sz="1200" i="1" dirty="0" smtClean="0"/>
              <a:t>200</a:t>
            </a:r>
            <a:r>
              <a:rPr lang="en-US" sz="1200" dirty="0" smtClean="0"/>
              <a:t>, 2, pp. 322-331.</a:t>
            </a:r>
            <a:endParaRPr lang="he-IL" sz="1200" dirty="0" smtClean="0"/>
          </a:p>
          <a:p>
            <a:pPr marL="0" indent="0" algn="r" rtl="0" eaLnBrk="1" hangingPunct="1">
              <a:spcBef>
                <a:spcPts val="0"/>
              </a:spcBef>
              <a:buClr>
                <a:srgbClr val="FF0000"/>
              </a:buClr>
              <a:buFont typeface="Wingdings" pitchFamily="2" charset="2"/>
              <a:buNone/>
              <a:defRPr/>
            </a:pPr>
            <a:r>
              <a:rPr lang="en-US" sz="1200" dirty="0" smtClean="0"/>
              <a:t>E. Harrell (2002): “A direct proof …”, Jour. of Geometric Analysis 12(1), pp. 81-87. http://www.springerlink.com/content/dn05ruk04k18l687/fulltext.pdf</a:t>
            </a:r>
            <a:r>
              <a:rPr lang="he-IL" sz="1200" dirty="0" smtClean="0"/>
              <a:t> </a:t>
            </a:r>
            <a:endParaRPr lang="en-US" sz="1200" dirty="0" smtClean="0"/>
          </a:p>
          <a:p>
            <a:pPr marL="0" indent="0" algn="r" rtl="0" eaLnBrk="1" hangingPunct="1">
              <a:spcBef>
                <a:spcPts val="0"/>
              </a:spcBef>
              <a:buClr>
                <a:srgbClr val="FF0000"/>
              </a:buClr>
              <a:buFont typeface="Wingdings" pitchFamily="2" charset="2"/>
              <a:buNone/>
              <a:defRPr/>
            </a:pPr>
            <a:endParaRPr lang="en-US" sz="1200"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23</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מקור הסרטון </a:t>
            </a:r>
            <a:r>
              <a:rPr lang="he-IL" baseline="0" dirty="0" smtClean="0">
                <a:cs typeface="Arial" charset="0"/>
              </a:rPr>
              <a:t>- </a:t>
            </a:r>
            <a:r>
              <a:rPr lang="en-US" baseline="0" dirty="0" smtClean="0">
                <a:cs typeface="Arial" charset="0"/>
              </a:rPr>
              <a:t>https://www.youtube.com/watch?v=g7SYvLCR3Rk</a:t>
            </a:r>
            <a:r>
              <a:rPr lang="he-IL" baseline="0" dirty="0" smtClean="0">
                <a:cs typeface="Arial" charset="0"/>
              </a:rPr>
              <a:t> </a:t>
            </a:r>
          </a:p>
          <a:p>
            <a:pPr marL="0" marR="0" indent="0" algn="r" defTabSz="914400" rtl="1" eaLnBrk="1" fontAlgn="base" latinLnBrk="0" hangingPunct="1">
              <a:lnSpc>
                <a:spcPct val="100000"/>
              </a:lnSpc>
              <a:spcBef>
                <a:spcPct val="30000"/>
              </a:spcBef>
              <a:spcAft>
                <a:spcPct val="0"/>
              </a:spcAft>
              <a:buClrTx/>
              <a:buSzTx/>
              <a:buFontTx/>
              <a:buNone/>
              <a:tabLst/>
              <a:defRPr/>
            </a:pPr>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24</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he-IL" strike="noStrike" dirty="0" smtClean="0">
                <a:cs typeface="Arial" charset="0"/>
              </a:rPr>
              <a:t>למורים: תוכלו לעצור כאן ולשאול את התלמידים מה קורה עם המרחקים של נקודות שאינן קודקודי</a:t>
            </a:r>
            <a:r>
              <a:rPr lang="he-IL" strike="noStrike" baseline="0" dirty="0" smtClean="0">
                <a:cs typeface="Arial" charset="0"/>
              </a:rPr>
              <a:t> משולש </a:t>
            </a:r>
            <a:r>
              <a:rPr lang="he-IL" strike="noStrike" baseline="0" dirty="0" err="1" smtClean="0">
                <a:cs typeface="Arial" charset="0"/>
              </a:rPr>
              <a:t>רולו</a:t>
            </a:r>
            <a:r>
              <a:rPr lang="he-IL" strike="noStrike" baseline="0" dirty="0" smtClean="0">
                <a:cs typeface="Arial" charset="0"/>
              </a:rPr>
              <a:t> ממרכז המעגל החוסם אותו. למשל מהו המרחק של אחד הקדקודים </a:t>
            </a:r>
            <a:r>
              <a:rPr lang="en-US" strike="noStrike" baseline="0" dirty="0" smtClean="0">
                <a:cs typeface="Arial" charset="0"/>
              </a:rPr>
              <a:t>A</a:t>
            </a:r>
            <a:r>
              <a:rPr lang="he-IL" strike="noStrike" baseline="0" dirty="0" smtClean="0">
                <a:cs typeface="Arial" charset="0"/>
              </a:rPr>
              <a:t> ממרכז המעגל </a:t>
            </a:r>
            <a:r>
              <a:rPr lang="en-US" strike="noStrike" baseline="0" dirty="0" smtClean="0">
                <a:cs typeface="Arial" charset="0"/>
              </a:rPr>
              <a:t>O</a:t>
            </a:r>
            <a:r>
              <a:rPr lang="he-IL" strike="noStrike" baseline="0" dirty="0" smtClean="0">
                <a:cs typeface="Arial" charset="0"/>
              </a:rPr>
              <a:t>לעומת המרחק של הנקודה </a:t>
            </a:r>
            <a:r>
              <a:rPr lang="en-US" strike="noStrike" baseline="0" dirty="0" smtClean="0">
                <a:cs typeface="Arial" charset="0"/>
              </a:rPr>
              <a:t>B</a:t>
            </a:r>
            <a:r>
              <a:rPr lang="he-IL" strike="noStrike" baseline="0" dirty="0" smtClean="0">
                <a:cs typeface="Arial" charset="0"/>
              </a:rPr>
              <a:t> שנמצאת מול הקדקוד </a:t>
            </a:r>
            <a:r>
              <a:rPr lang="en-US" strike="noStrike" baseline="0" dirty="0" smtClean="0">
                <a:cs typeface="Arial" charset="0"/>
              </a:rPr>
              <a:t>A</a:t>
            </a:r>
            <a:r>
              <a:rPr lang="he-IL" strike="noStrike" baseline="0" dirty="0" smtClean="0">
                <a:cs typeface="Arial" charset="0"/>
              </a:rPr>
              <a:t> על המשך הקו </a:t>
            </a:r>
            <a:r>
              <a:rPr lang="en-US" strike="noStrike" baseline="0" dirty="0" smtClean="0">
                <a:cs typeface="Arial" charset="0"/>
              </a:rPr>
              <a:t>AO</a:t>
            </a:r>
            <a:r>
              <a:rPr lang="he-IL" strike="noStrike" baseline="0" dirty="0" smtClean="0">
                <a:cs typeface="Arial" charset="0"/>
              </a:rPr>
              <a:t>? מתברר ש</a:t>
            </a:r>
            <a:r>
              <a:rPr lang="en-US" strike="noStrike" baseline="0" dirty="0" smtClean="0">
                <a:cs typeface="Arial" charset="0"/>
              </a:rPr>
              <a:t>-</a:t>
            </a:r>
            <a:r>
              <a:rPr lang="he-IL" strike="noStrike" baseline="0" dirty="0" smtClean="0">
                <a:cs typeface="Arial" charset="0"/>
              </a:rPr>
              <a:t> </a:t>
            </a:r>
            <a:r>
              <a:rPr lang="en-US" strike="noStrike" baseline="0" dirty="0" smtClean="0">
                <a:cs typeface="Arial" charset="0"/>
              </a:rPr>
              <a:t>AO=0.577</a:t>
            </a:r>
            <a:r>
              <a:rPr lang="he-IL" strike="noStrike" baseline="0" dirty="0" smtClean="0">
                <a:cs typeface="Arial" charset="0"/>
              </a:rPr>
              <a:t> ואילו </a:t>
            </a:r>
            <a:r>
              <a:rPr lang="en-US" strike="noStrike" baseline="0" dirty="0" smtClean="0">
                <a:cs typeface="Arial" charset="0"/>
              </a:rPr>
              <a:t>BO=0.423d </a:t>
            </a:r>
            <a:r>
              <a:rPr lang="he-IL" strike="noStrike" baseline="0" dirty="0" smtClean="0">
                <a:cs typeface="Arial" charset="0"/>
              </a:rPr>
              <a:t> (בקירוב)</a:t>
            </a:r>
          </a:p>
          <a:p>
            <a:pPr marL="0" marR="0" indent="0" algn="r" defTabSz="914400" rtl="1" eaLnBrk="1" fontAlgn="base" latinLnBrk="0" hangingPunct="1">
              <a:lnSpc>
                <a:spcPct val="100000"/>
              </a:lnSpc>
              <a:spcBef>
                <a:spcPct val="30000"/>
              </a:spcBef>
              <a:spcAft>
                <a:spcPct val="0"/>
              </a:spcAft>
              <a:buClrTx/>
              <a:buSzTx/>
              <a:buFontTx/>
              <a:buNone/>
              <a:tabLst/>
              <a:defRPr/>
            </a:pPr>
            <a:endParaRPr lang="en-US" strike="noStrike"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25</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endParaRPr lang="en-US" strike="noStrike"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26</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מקור הסרטון - </a:t>
            </a:r>
            <a:r>
              <a:rPr lang="en-US" dirty="0" smtClean="0"/>
              <a:t>https://www.youtube.com/watch?v=ebRI4kFmR7U</a:t>
            </a:r>
            <a:endParaRPr lang="he-IL" dirty="0" smtClean="0"/>
          </a:p>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למורים:</a:t>
            </a:r>
          </a:p>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מידע נוסף על ההמצאה:</a:t>
            </a:r>
          </a:p>
          <a:p>
            <a:pPr marL="0" marR="0" indent="0" algn="l" defTabSz="914400" rtl="0" eaLnBrk="1" fontAlgn="base" latinLnBrk="0" hangingPunct="1">
              <a:lnSpc>
                <a:spcPct val="100000"/>
              </a:lnSpc>
              <a:spcBef>
                <a:spcPct val="30000"/>
              </a:spcBef>
              <a:spcAft>
                <a:spcPct val="0"/>
              </a:spcAft>
              <a:buClrTx/>
              <a:buSzTx/>
              <a:buFontTx/>
              <a:buNone/>
              <a:tabLst/>
              <a:defRPr/>
            </a:pPr>
            <a:r>
              <a:rPr lang="he-IL" dirty="0" smtClean="0">
                <a:cs typeface="Arial" charset="0"/>
              </a:rPr>
              <a:t> </a:t>
            </a:r>
            <a:r>
              <a:rPr lang="en-US" dirty="0" smtClean="0">
                <a:cs typeface="Arial" charset="0"/>
              </a:rPr>
              <a:t>http://www.china.org.cn/china/photos/2009-05/07/content_17738257.htm</a:t>
            </a: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27</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28</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למורים:</a:t>
            </a:r>
          </a:p>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לעניין הייצור של מטבעות לא עגולות כדאי להזכיר לתלמידים שהשטח</a:t>
            </a:r>
            <a:r>
              <a:rPr lang="he-IL" baseline="0" dirty="0" smtClean="0">
                <a:cs typeface="Arial" charset="0"/>
              </a:rPr>
              <a:t> של העיגול הוא הכי גדול מבין שטחי העקומים שוי הרוחב בעלי אותו רוחב (משפט </a:t>
            </a:r>
            <a:r>
              <a:rPr lang="he-IL" baseline="0" dirty="0" err="1" smtClean="0">
                <a:cs typeface="Arial" charset="0"/>
              </a:rPr>
              <a:t>בלאשקה</a:t>
            </a:r>
            <a:r>
              <a:rPr lang="he-IL" baseline="0" dirty="0" smtClean="0">
                <a:cs typeface="Arial" charset="0"/>
              </a:rPr>
              <a:t> לבג).</a:t>
            </a:r>
          </a:p>
          <a:p>
            <a:pPr marL="0" marR="0" indent="0" algn="r" defTabSz="914400" rtl="1" eaLnBrk="1" fontAlgn="base" latinLnBrk="0" hangingPunct="1">
              <a:lnSpc>
                <a:spcPct val="100000"/>
              </a:lnSpc>
              <a:spcBef>
                <a:spcPct val="30000"/>
              </a:spcBef>
              <a:spcAft>
                <a:spcPct val="0"/>
              </a:spcAft>
              <a:buClrTx/>
              <a:buSzTx/>
              <a:buFontTx/>
              <a:buNone/>
              <a:tabLst/>
              <a:defRPr/>
            </a:pPr>
            <a:r>
              <a:rPr lang="he-IL" baseline="0" dirty="0" smtClean="0">
                <a:cs typeface="Arial" charset="0"/>
              </a:rPr>
              <a:t>לשאלת החשיבות לכך שהמטבעות יהיו שוות-רוחב - התלמידים מכירים כיום בעיקר את עגלות הסופרמרקט שאליהן מכניסים מטבע כדי לשחרר אותן.</a:t>
            </a: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מקורות</a:t>
            </a:r>
            <a:r>
              <a:rPr lang="he-IL" baseline="0" dirty="0" smtClean="0">
                <a:cs typeface="Arial" charset="0"/>
              </a:rPr>
              <a:t> לתמונות:</a:t>
            </a: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http://web.olivet.edu/~hathaway/reuleaux_c01xr.jpg</a:t>
            </a: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http://i975.photobucket.com/albums/ae231/octoid/Uganda19875shillings_zps9353412b.jpeg</a:t>
            </a: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https://upload.wikimedia.org/wikipedia/en/5/52/British_fifty_pence_coin_2015_obverse.png</a:t>
            </a: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http://web.olivet.edu/~hathaway/shape_c09x.jpg</a:t>
            </a: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https://lh6.googleusercontent.com/-2evv6w0Q0Go/TzKc-J2j6-I/AAAAAAAAEvY/lO1phtsiY3Q/s256/StHelAsc%252020p.jpg</a:t>
            </a:r>
          </a:p>
          <a:p>
            <a:pPr marL="0" marR="0" indent="0" algn="r" defTabSz="914400" rtl="1" eaLnBrk="1" fontAlgn="base" latinLnBrk="0" hangingPunct="1">
              <a:lnSpc>
                <a:spcPct val="100000"/>
              </a:lnSpc>
              <a:spcBef>
                <a:spcPct val="30000"/>
              </a:spcBef>
              <a:spcAft>
                <a:spcPct val="0"/>
              </a:spcAft>
              <a:buClrTx/>
              <a:buSzTx/>
              <a:buFontTx/>
              <a:buNone/>
              <a:tabLst/>
              <a:defRPr/>
            </a:pPr>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29</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he-IL" altLang="en-US" dirty="0" smtClean="0"/>
              <a:t>למורים:</a:t>
            </a:r>
          </a:p>
          <a:p>
            <a:pPr eaLnBrk="1" hangingPunct="1">
              <a:spcBef>
                <a:spcPct val="0"/>
              </a:spcBef>
            </a:pPr>
            <a:r>
              <a:rPr lang="he-IL" altLang="en-US" dirty="0" smtClean="0"/>
              <a:t>1. לפני שילוב ההבזק מומלץ</a:t>
            </a:r>
            <a:r>
              <a:rPr lang="he-IL" altLang="en-US" baseline="0" dirty="0" smtClean="0"/>
              <a:t> להיכנס לתוכנת </a:t>
            </a:r>
            <a:r>
              <a:rPr lang="en-US" altLang="en-US" baseline="0" dirty="0" smtClean="0"/>
              <a:t>"</a:t>
            </a:r>
            <a:r>
              <a:rPr lang="he-IL" altLang="en-US" baseline="0" dirty="0" smtClean="0"/>
              <a:t>רמזור</a:t>
            </a:r>
            <a:r>
              <a:rPr lang="en-US" altLang="en-US" baseline="0" dirty="0" smtClean="0"/>
              <a:t>"</a:t>
            </a:r>
            <a:r>
              <a:rPr lang="he-IL" altLang="en-US" baseline="0" dirty="0" smtClean="0"/>
              <a:t> כדי לראות את התגובות של מורים ששילבו בעבר את ההבזק בכיתותיהם. צרפו את תגובותיכם לאחר השילוב של ההבזק כדי שמורים אחרים יתברכו בהן. </a:t>
            </a:r>
          </a:p>
          <a:p>
            <a:pPr eaLnBrk="1" hangingPunct="1">
              <a:spcBef>
                <a:spcPct val="0"/>
              </a:spcBef>
            </a:pPr>
            <a:r>
              <a:rPr lang="he-IL" sz="1200" dirty="0" smtClean="0"/>
              <a:t>2. ידע קודם נדרש לקראת שילוב ההבזק בכיתה: </a:t>
            </a:r>
          </a:p>
          <a:p>
            <a:pPr eaLnBrk="1" hangingPunct="1">
              <a:spcBef>
                <a:spcPct val="0"/>
              </a:spcBef>
            </a:pPr>
            <a:r>
              <a:rPr lang="he-IL" sz="1200" baseline="0" dirty="0" smtClean="0"/>
              <a:t>  - </a:t>
            </a:r>
            <a:r>
              <a:rPr lang="he-IL" sz="1200" dirty="0" smtClean="0"/>
              <a:t>חישוב השטח של משולש ש"צ שמידת הצלע שלו </a:t>
            </a:r>
            <a:r>
              <a:rPr lang="en-US" sz="1200" dirty="0" smtClean="0"/>
              <a:t>d</a:t>
            </a:r>
            <a:br>
              <a:rPr lang="en-US" sz="1200" dirty="0" smtClean="0"/>
            </a:br>
            <a:r>
              <a:rPr lang="he-IL" sz="1200" dirty="0" smtClean="0"/>
              <a:t>  - הבחנה בין עקום סגור קעור לעקום סגור קמור על פי קיום או אי קיום של משיק(ים) שחותכים את העקום.</a:t>
            </a:r>
            <a:r>
              <a:rPr lang="en-US" sz="1200" baseline="0" dirty="0" smtClean="0"/>
              <a:t> </a:t>
            </a:r>
            <a:r>
              <a:rPr lang="he-IL" b="0" baseline="0" dirty="0" smtClean="0">
                <a:cs typeface="Arial" charset="0"/>
              </a:rPr>
              <a:t>אם התלמידים אינם מודעים להבדל בין עקום סגור קמור לבין עקום סגור קעור, אפשר לפני הצגת ההבזק להקדיש כמה דקות לכך בכיתה באופן אינטואיטיבי לגמרי להראות דוגמא של עקום קעור ולהעביר משיק שחותך אותו בנקודה שאיננה נקודת ההשקה. דבר כזה לא יכול לקרות בעקום קמור. בעקום קמור כל משיק, בכל כיוון שהוא, יש לו בדיוק נקודה אחת משותפת עם העקום, זוהי נקודת ההשקה.</a:t>
            </a:r>
          </a:p>
          <a:p>
            <a:pPr eaLnBrk="1" hangingPunct="1">
              <a:spcBef>
                <a:spcPct val="0"/>
              </a:spcBef>
            </a:pPr>
            <a:endParaRPr lang="he-IL" altLang="en-US" dirty="0" smtClean="0"/>
          </a:p>
          <a:p>
            <a:endParaRPr lang="en-US" dirty="0"/>
          </a:p>
        </p:txBody>
      </p:sp>
      <p:sp>
        <p:nvSpPr>
          <p:cNvPr id="4" name="Slide Number Placeholder 3"/>
          <p:cNvSpPr>
            <a:spLocks noGrp="1"/>
          </p:cNvSpPr>
          <p:nvPr>
            <p:ph type="sldNum" sz="quarter" idx="10"/>
          </p:nvPr>
        </p:nvSpPr>
        <p:spPr/>
        <p:txBody>
          <a:bodyPr/>
          <a:lstStyle/>
          <a:p>
            <a:pPr>
              <a:defRPr/>
            </a:pPr>
            <a:fld id="{D075AA81-2B0C-4C22-8401-BB85D57627BC}" type="slidenum">
              <a:rPr lang="he-IL" smtClean="0">
                <a:solidFill>
                  <a:prstClr val="black"/>
                </a:solidFill>
              </a:rPr>
              <a:pPr>
                <a:defRPr/>
              </a:pPr>
              <a:t>3</a:t>
            </a:fld>
            <a:endParaRPr lang="he-IL">
              <a:solidFill>
                <a:prstClr val="black"/>
              </a:solidFill>
            </a:endParaRPr>
          </a:p>
        </p:txBody>
      </p:sp>
    </p:spTree>
    <p:extLst>
      <p:ext uri="{BB962C8B-B14F-4D97-AF65-F5344CB8AC3E}">
        <p14:creationId xmlns:p14="http://schemas.microsoft.com/office/powerpoint/2010/main" val="1419062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מקורות</a:t>
            </a:r>
            <a:r>
              <a:rPr lang="he-IL" baseline="0" dirty="0" smtClean="0">
                <a:cs typeface="Arial" charset="0"/>
              </a:rPr>
              <a:t> לתמונה ולידיעה: </a:t>
            </a:r>
            <a:r>
              <a:rPr lang="en-US" baseline="0" dirty="0" smtClean="0">
                <a:cs typeface="Arial" charset="0"/>
              </a:rPr>
              <a:t>http://seanelvidge.com/2016/11/new-pound-coin/</a:t>
            </a:r>
            <a:endParaRPr lang="he-IL" baseline="0"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endParaRPr lang="he-IL" baseline="0"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he-IL" baseline="0" dirty="0" smtClean="0">
                <a:cs typeface="Arial" charset="0"/>
              </a:rPr>
              <a:t>למורים: התלמידים אמורים להכיר את ראשי התיבות ליש"ט - לירה שטרלינג, שהיא המטבע בבריטניה (הבריטים לא השתמשו ביורו גם כאשר היו חברים באיחוד האירופי). </a:t>
            </a:r>
          </a:p>
          <a:p>
            <a:pPr marL="0" marR="0" indent="0" algn="r" defTabSz="914400" rtl="1" eaLnBrk="1" fontAlgn="base" latinLnBrk="0" hangingPunct="1">
              <a:lnSpc>
                <a:spcPct val="100000"/>
              </a:lnSpc>
              <a:spcBef>
                <a:spcPct val="30000"/>
              </a:spcBef>
              <a:spcAft>
                <a:spcPct val="0"/>
              </a:spcAft>
              <a:buClrTx/>
              <a:buSzTx/>
              <a:buFontTx/>
              <a:buNone/>
              <a:tabLst/>
              <a:defRPr/>
            </a:pPr>
            <a:r>
              <a:rPr lang="he-IL" baseline="0" dirty="0" smtClean="0">
                <a:cs typeface="Arial" charset="0"/>
              </a:rPr>
              <a:t>אפשר להזכיר לתלמידים שעגלות הסופר מרקט ומדי החנייה הם שתי דוגמאות לשימוש נפוץ במטבע, אפילו בעידן כרטיסי האשראי והאינטרנט. המטבע החדש שנושא את שנת הטבעתו – 2016 – איננו שווה-רוחב !!!</a:t>
            </a:r>
          </a:p>
          <a:p>
            <a:pPr marL="0" marR="0" indent="0" algn="r" defTabSz="914400" rtl="1" eaLnBrk="1" fontAlgn="base" latinLnBrk="0" hangingPunct="1">
              <a:lnSpc>
                <a:spcPct val="100000"/>
              </a:lnSpc>
              <a:spcBef>
                <a:spcPct val="30000"/>
              </a:spcBef>
              <a:spcAft>
                <a:spcPct val="0"/>
              </a:spcAft>
              <a:buClrTx/>
              <a:buSzTx/>
              <a:buFontTx/>
              <a:buNone/>
              <a:tabLst/>
              <a:defRPr/>
            </a:pPr>
            <a:endParaRPr lang="he-IL" baseline="0"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30</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e-IL" baseline="0" dirty="0" smtClean="0">
                <a:latin typeface="Arial" charset="0"/>
                <a:cs typeface="Arial" charset="0"/>
              </a:rPr>
              <a:t>למורים: כדאי להצביע על הבוכנה הפנימית שצורתה היא משולש </a:t>
            </a:r>
            <a:r>
              <a:rPr lang="he-IL" baseline="0" dirty="0" err="1" smtClean="0">
                <a:latin typeface="Arial" charset="0"/>
                <a:cs typeface="Arial" charset="0"/>
              </a:rPr>
              <a:t>רולו</a:t>
            </a:r>
            <a:endParaRPr lang="he-IL" baseline="0" dirty="0" smtClean="0">
              <a:latin typeface="Arial" charset="0"/>
              <a:cs typeface="Arial" charset="0"/>
            </a:endParaRPr>
          </a:p>
          <a:p>
            <a:pPr eaLnBrk="1" hangingPunct="1"/>
            <a:endParaRPr lang="he-IL" baseline="0" dirty="0" smtClean="0">
              <a:latin typeface="Arial" charset="0"/>
              <a:cs typeface="Arial" charset="0"/>
            </a:endParaRPr>
          </a:p>
          <a:p>
            <a:pPr eaLnBrk="1" hangingPunct="1"/>
            <a:r>
              <a:rPr lang="he-IL" baseline="0" dirty="0" smtClean="0">
                <a:latin typeface="Arial" charset="0"/>
                <a:cs typeface="Arial" charset="0"/>
              </a:rPr>
              <a:t>לקוח מתוך הסרטון:  </a:t>
            </a:r>
            <a:r>
              <a:rPr lang="en-US" baseline="0" dirty="0" smtClean="0">
                <a:latin typeface="Arial" charset="0"/>
                <a:cs typeface="Arial" charset="0"/>
              </a:rPr>
              <a:t>https://www.youtube.com/watch?v=josJhz8VS8A</a:t>
            </a:r>
            <a:endParaRPr lang="he-IL" baseline="0" dirty="0" smtClean="0">
              <a:latin typeface="Arial" charset="0"/>
              <a:cs typeface="Arial" charset="0"/>
            </a:endParaRPr>
          </a:p>
          <a:p>
            <a:pPr eaLnBrk="1" hangingPunct="1"/>
            <a:r>
              <a:rPr lang="he-IL" baseline="0" dirty="0" smtClean="0">
                <a:latin typeface="Arial" charset="0"/>
                <a:cs typeface="Arial" charset="0"/>
              </a:rPr>
              <a:t>מקורות / הרחבות:  </a:t>
            </a:r>
            <a:r>
              <a:rPr lang="en-US" baseline="0" dirty="0" smtClean="0">
                <a:latin typeface="Arial" charset="0"/>
                <a:cs typeface="Arial" charset="0"/>
              </a:rPr>
              <a:t>https://en.wikipedia.org/wiki/Wankel_engine</a:t>
            </a:r>
            <a:endParaRPr lang="he-IL" baseline="0" dirty="0" smtClean="0">
              <a:latin typeface="Arial" charset="0"/>
              <a:cs typeface="Arial" charset="0"/>
            </a:endParaRPr>
          </a:p>
          <a:p>
            <a:pPr eaLnBrk="1" hangingPunct="1"/>
            <a:endParaRPr lang="en-US" baseline="0" dirty="0" smtClean="0">
              <a:latin typeface="Arial" charset="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endParaRPr lang="he-IL"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31</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e-IL" dirty="0" smtClean="0"/>
              <a:t>למורים:</a:t>
            </a:r>
          </a:p>
          <a:p>
            <a:pPr eaLnBrk="1" hangingPunct="1"/>
            <a:r>
              <a:rPr lang="he-IL" dirty="0" smtClean="0"/>
              <a:t>זהו קטע מתוך סרטון שמופיע כאן: </a:t>
            </a:r>
            <a:r>
              <a:rPr lang="en-US" dirty="0" smtClean="0"/>
              <a:t>http://www.etudes.ru/en/etudes/mazda/</a:t>
            </a:r>
            <a:endParaRPr lang="he-IL" dirty="0" smtClean="0">
              <a:latin typeface="Arial" charset="0"/>
              <a:cs typeface="Arial" charset="0"/>
            </a:endParaRPr>
          </a:p>
          <a:p>
            <a:pPr algn="r" rtl="1" eaLnBrk="1" hangingPunct="1"/>
            <a:r>
              <a:rPr lang="he-IL" baseline="0" dirty="0" smtClean="0">
                <a:latin typeface="Arial" charset="0"/>
                <a:cs typeface="Arial" charset="0"/>
              </a:rPr>
              <a:t>להרחבה על מנגנון פעולה של מקרנות - סרטון הסבר מצוין:</a:t>
            </a:r>
          </a:p>
          <a:p>
            <a:pPr algn="l" rtl="0" eaLnBrk="1" hangingPunct="1"/>
            <a:r>
              <a:rPr lang="he-IL" baseline="0" dirty="0" smtClean="0">
                <a:latin typeface="Arial" charset="0"/>
                <a:cs typeface="Arial" charset="0"/>
              </a:rPr>
              <a:t> </a:t>
            </a:r>
            <a:r>
              <a:rPr lang="en-US" baseline="0" dirty="0" smtClean="0">
                <a:latin typeface="Arial" charset="0"/>
                <a:cs typeface="Arial" charset="0"/>
              </a:rPr>
              <a:t>https://www.youtube.com/watch?v=En__V0oEJsU</a:t>
            </a:r>
            <a:endParaRPr lang="he-IL" baseline="0" dirty="0" smtClean="0">
              <a:latin typeface="Arial" charset="0"/>
              <a:cs typeface="Arial" charset="0"/>
            </a:endParaRPr>
          </a:p>
          <a:p>
            <a:pPr eaLnBrk="1" hangingPunct="1"/>
            <a:r>
              <a:rPr lang="he-IL" dirty="0" smtClean="0">
                <a:latin typeface="Arial" charset="0"/>
                <a:cs typeface="Arial" charset="0"/>
              </a:rPr>
              <a:t>וספציפית בנושא שלנו: 1:50-2:40</a:t>
            </a:r>
          </a:p>
          <a:p>
            <a:pPr eaLnBrk="1" hangingPunct="1"/>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32</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למורים: כדאי להסב תשומת לב התלמידים לכך שיש</a:t>
            </a:r>
            <a:r>
              <a:rPr lang="he-IL" baseline="0" dirty="0" smtClean="0">
                <a:cs typeface="Arial" charset="0"/>
              </a:rPr>
              <a:t> לתאם בין ציר מנוע המקדחה לציר המקדח, היות שמרכז המקדח אינו קבוע במקומו.</a:t>
            </a:r>
          </a:p>
          <a:p>
            <a:pPr marL="0" marR="0" indent="0" algn="r" defTabSz="914400" rtl="1" eaLnBrk="1" fontAlgn="base" latinLnBrk="0" hangingPunct="1">
              <a:lnSpc>
                <a:spcPct val="100000"/>
              </a:lnSpc>
              <a:spcBef>
                <a:spcPct val="30000"/>
              </a:spcBef>
              <a:spcAft>
                <a:spcPct val="0"/>
              </a:spcAft>
              <a:buClrTx/>
              <a:buSzTx/>
              <a:buFontTx/>
              <a:buNone/>
              <a:tabLst/>
              <a:defRPr/>
            </a:pP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מקור התרשים:</a:t>
            </a: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https://en.wikipedia.org/wiki/Reuleaux_triangle#/media/File:Rotation_of_Reuleaux_triangle.gif</a:t>
            </a: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מקור הסרטונים:</a:t>
            </a: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https://www.youtube.com/watch?v=L5AzbDJ7KYI</a:t>
            </a: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https://www.youtube.com/watch?v=Qth1itPaT3Y</a:t>
            </a: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33</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he-IL" b="0" dirty="0" smtClean="0">
                <a:cs typeface="Arial" charset="0"/>
              </a:rPr>
              <a:t>למורים:</a:t>
            </a:r>
          </a:p>
          <a:p>
            <a:pPr marL="0" marR="0" indent="0" algn="r" defTabSz="914400" rtl="1" eaLnBrk="1" fontAlgn="base" latinLnBrk="0" hangingPunct="1">
              <a:lnSpc>
                <a:spcPct val="100000"/>
              </a:lnSpc>
              <a:spcBef>
                <a:spcPct val="30000"/>
              </a:spcBef>
              <a:spcAft>
                <a:spcPct val="0"/>
              </a:spcAft>
              <a:buClrTx/>
              <a:buSzTx/>
              <a:buFontTx/>
              <a:buNone/>
              <a:tabLst/>
              <a:defRPr/>
            </a:pPr>
            <a:r>
              <a:rPr lang="he-IL" b="0" baseline="0" dirty="0" smtClean="0">
                <a:cs typeface="Arial" charset="0"/>
              </a:rPr>
              <a:t>בסרטון שבצד ימין  הלהב שקודח נמצא "בחזית", במרכז הגליל הירוק, והוא זה שמתווה את הריבוע המושלם. יש ריבוע מקווקו על גבי הסרטון. הלהב הוא זה ש"חוצב" את הריבוע בחומר. </a:t>
            </a:r>
            <a:r>
              <a:rPr lang="en-US" b="0" baseline="0" dirty="0" smtClean="0">
                <a:cs typeface="Arial" charset="0"/>
              </a:rPr>
              <a:t/>
            </a:r>
            <a:br>
              <a:rPr lang="en-US" b="0" baseline="0" dirty="0" smtClean="0">
                <a:cs typeface="Arial" charset="0"/>
              </a:rPr>
            </a:br>
            <a:r>
              <a:rPr lang="he-IL" b="0" baseline="0" dirty="0" smtClean="0">
                <a:cs typeface="Arial" charset="0"/>
              </a:rPr>
              <a:t>החלק של משולש </a:t>
            </a:r>
            <a:r>
              <a:rPr lang="he-IL" b="0" baseline="0" dirty="0" err="1" smtClean="0">
                <a:cs typeface="Arial" charset="0"/>
              </a:rPr>
              <a:t>רולו</a:t>
            </a:r>
            <a:r>
              <a:rPr lang="he-IL" b="0" baseline="0" dirty="0" smtClean="0">
                <a:cs typeface="Arial" charset="0"/>
              </a:rPr>
              <a:t> במבנה הזה הוא רק בתור "מוליך" לכל התהליך, וגם הגליל הירוק מחליק על הצירים הוורודים, בהתאם לצורך (הוא לא יכול להיות מקובע).</a:t>
            </a:r>
          </a:p>
          <a:p>
            <a:pPr marL="0" marR="0" indent="0" algn="r" defTabSz="914400" rtl="1" eaLnBrk="1" fontAlgn="base" latinLnBrk="0" hangingPunct="1">
              <a:lnSpc>
                <a:spcPct val="100000"/>
              </a:lnSpc>
              <a:spcBef>
                <a:spcPct val="30000"/>
              </a:spcBef>
              <a:spcAft>
                <a:spcPct val="0"/>
              </a:spcAft>
              <a:buClrTx/>
              <a:buSzTx/>
              <a:buFontTx/>
              <a:buNone/>
              <a:tabLst/>
              <a:defRPr/>
            </a:pP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מקור התמונה והרחבות:</a:t>
            </a: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http://stanwagon.com/public/coxoddgondrill.pdf</a:t>
            </a: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http://stanwagon.com/public/CircleSquaringAMechanicalView.pdf</a:t>
            </a: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http://mathtourist.blogspot.co.il/2009/08/drilling-square-hole.html</a:t>
            </a: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מקור הסרטון:  </a:t>
            </a:r>
            <a:r>
              <a:rPr lang="en-US" dirty="0" smtClean="0">
                <a:cs typeface="Arial" charset="0"/>
              </a:rPr>
              <a:t>https://www.youtube.com/watch?v=AWKW50d0oBM</a:t>
            </a: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endParaRPr lang="he-IL"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34</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he-IL" dirty="0" smtClean="0">
                <a:cs typeface="Arial" charset="0"/>
              </a:rPr>
              <a:t>מקור</a:t>
            </a:r>
            <a:r>
              <a:rPr lang="he-IL" baseline="0" dirty="0" smtClean="0">
                <a:cs typeface="Arial" charset="0"/>
              </a:rPr>
              <a:t> התמונות:</a:t>
            </a:r>
            <a:endParaRPr lang="he-IL"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en-US" dirty="0" smtClean="0">
                <a:cs typeface="Arial" charset="0"/>
              </a:rPr>
              <a:t>http://stanwagon.com/public/CircleSquaringAMechanicalView.pdf</a:t>
            </a:r>
            <a:br>
              <a:rPr lang="en-US" dirty="0" smtClean="0">
                <a:cs typeface="Arial" charset="0"/>
              </a:rPr>
            </a:br>
            <a:r>
              <a:rPr lang="he-IL" dirty="0" smtClean="0">
                <a:cs typeface="Arial" charset="0"/>
              </a:rPr>
              <a:t>"</a:t>
            </a:r>
            <a:r>
              <a:rPr lang="en-US" dirty="0" smtClean="0"/>
              <a:t>Circle-Squaring: A Mechanical View</a:t>
            </a:r>
            <a:r>
              <a:rPr lang="he-IL" dirty="0" smtClean="0"/>
              <a:t>"</a:t>
            </a:r>
          </a:p>
          <a:p>
            <a:pPr marL="0" marR="0" indent="0" algn="r" defTabSz="914400" rtl="1" eaLnBrk="1" fontAlgn="base" latinLnBrk="0" hangingPunct="1">
              <a:lnSpc>
                <a:spcPct val="100000"/>
              </a:lnSpc>
              <a:spcBef>
                <a:spcPct val="30000"/>
              </a:spcBef>
              <a:spcAft>
                <a:spcPct val="0"/>
              </a:spcAft>
              <a:buClrTx/>
              <a:buSzTx/>
              <a:buFontTx/>
              <a:buNone/>
              <a:tabLst/>
              <a:defRPr/>
            </a:pPr>
            <a:r>
              <a:rPr lang="en-US" baseline="0" dirty="0" smtClean="0">
                <a:cs typeface="Arial" charset="0"/>
              </a:rPr>
              <a:t>http://demonstrations.wolfram.com/DrillingAnNGonHoleForOddN/</a:t>
            </a:r>
            <a:r>
              <a:rPr lang="he-IL" baseline="0" dirty="0" smtClean="0">
                <a:cs typeface="Arial" charset="0"/>
              </a:rPr>
              <a:t> </a:t>
            </a:r>
          </a:p>
          <a:p>
            <a:pPr marL="0" marR="0" indent="0" algn="r" defTabSz="914400" rtl="1" eaLnBrk="1" fontAlgn="base" latinLnBrk="0" hangingPunct="1">
              <a:lnSpc>
                <a:spcPct val="100000"/>
              </a:lnSpc>
              <a:spcBef>
                <a:spcPct val="30000"/>
              </a:spcBef>
              <a:spcAft>
                <a:spcPct val="0"/>
              </a:spcAft>
              <a:buClrTx/>
              <a:buSzTx/>
              <a:buFontTx/>
              <a:buNone/>
              <a:tabLst/>
              <a:defRPr/>
            </a:pPr>
            <a:r>
              <a:rPr lang="he-IL" b="0" baseline="0" dirty="0" smtClean="0">
                <a:cs typeface="Arial" charset="0"/>
              </a:rPr>
              <a:t>מאמר שעוסק בקידוח מצולעים משוכללים בעלי מספר אי זוגי של צלעות:  </a:t>
            </a:r>
            <a:r>
              <a:rPr lang="en-US" b="0" baseline="0" dirty="0" smtClean="0">
                <a:cs typeface="Arial" charset="0"/>
              </a:rPr>
              <a:t>http://stanwagon.com/public/coxoddgondrill.pdf</a:t>
            </a:r>
            <a:endParaRPr lang="he-IL" b="0" baseline="0"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Barry Cox and Stan Wagon, Drilling for polygons, </a:t>
            </a:r>
            <a:r>
              <a:rPr lang="en-US" sz="1200" b="0" i="1" kern="1200" dirty="0" smtClean="0">
                <a:solidFill>
                  <a:schemeClr val="tx1"/>
                </a:solidFill>
                <a:effectLst/>
                <a:latin typeface="+mn-lt"/>
                <a:ea typeface="+mn-ea"/>
                <a:cs typeface="+mn-cs"/>
              </a:rPr>
              <a:t>American Mathematical Monthly</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119</a:t>
            </a:r>
            <a:r>
              <a:rPr lang="en-US" sz="1200" b="0" i="0" kern="1200" dirty="0" smtClean="0">
                <a:solidFill>
                  <a:schemeClr val="tx1"/>
                </a:solidFill>
                <a:effectLst/>
                <a:latin typeface="+mn-lt"/>
                <a:ea typeface="+mn-ea"/>
                <a:cs typeface="+mn-cs"/>
              </a:rPr>
              <a:t> (2012)  300–312.</a:t>
            </a:r>
            <a:endParaRPr lang="he-IL" sz="1200" b="0" i="0" kern="1200" dirty="0" smtClean="0">
              <a:solidFill>
                <a:schemeClr val="tx1"/>
              </a:solidFill>
              <a:effectLst/>
              <a:latin typeface="+mn-lt"/>
              <a:ea typeface="+mn-ea"/>
              <a:cs typeface="+mn-cs"/>
            </a:endParaRPr>
          </a:p>
          <a:p>
            <a:pPr marL="0" marR="0" indent="0" algn="r" defTabSz="914400" rtl="1" eaLnBrk="1" fontAlgn="base" latinLnBrk="0" hangingPunct="1">
              <a:lnSpc>
                <a:spcPct val="100000"/>
              </a:lnSpc>
              <a:spcBef>
                <a:spcPct val="30000"/>
              </a:spcBef>
              <a:spcAft>
                <a:spcPct val="0"/>
              </a:spcAft>
              <a:buClrTx/>
              <a:buSzTx/>
              <a:buFontTx/>
              <a:buNone/>
              <a:tabLst/>
              <a:defRPr/>
            </a:pPr>
            <a:endParaRPr lang="he-IL" b="0" baseline="0" dirty="0" smtClean="0">
              <a:cs typeface="Arial" charset="0"/>
            </a:endParaRPr>
          </a:p>
          <a:p>
            <a:pPr marL="0" marR="0" indent="0" algn="r" defTabSz="914400" rtl="1" eaLnBrk="1" fontAlgn="base" latinLnBrk="0" hangingPunct="1">
              <a:lnSpc>
                <a:spcPct val="100000"/>
              </a:lnSpc>
              <a:spcBef>
                <a:spcPct val="30000"/>
              </a:spcBef>
              <a:spcAft>
                <a:spcPct val="0"/>
              </a:spcAft>
              <a:buClrTx/>
              <a:buSzTx/>
              <a:buFontTx/>
              <a:buNone/>
              <a:tabLst/>
              <a:defRPr/>
            </a:pPr>
            <a:endParaRPr lang="he-IL" b="0"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35</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e-IL" dirty="0" smtClean="0"/>
              <a:t>מקור התמונה: </a:t>
            </a:r>
          </a:p>
          <a:p>
            <a:pPr eaLnBrk="1" hangingPunct="1"/>
            <a:r>
              <a:rPr lang="en-US" dirty="0" smtClean="0"/>
              <a:t>https://upload.wikimedia.org/wikipedia/commons/thumb/7/7e/Sphere_-_monochrome_simple.svg/2000px-Sphere_-_monochrome_simple.svg.png</a:t>
            </a:r>
            <a:endParaRPr lang="he-IL" dirty="0" smtClean="0"/>
          </a:p>
          <a:p>
            <a:pPr eaLnBrk="1" hangingPunct="1"/>
            <a:endParaRPr lang="he-IL" sz="1200" dirty="0" smtClean="0"/>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36</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e-IL" dirty="0" smtClean="0"/>
              <a:t>מקור האנימציה:</a:t>
            </a:r>
          </a:p>
          <a:p>
            <a:pPr algn="l" rtl="0" eaLnBrk="1" hangingPunct="1"/>
            <a:r>
              <a:rPr lang="en-US" dirty="0" smtClean="0"/>
              <a:t>https://en.wikipedia.org/wiki/Reuleaux_tetrahedron#/media/File:ReuleauxTetrahedron_Animation.gi</a:t>
            </a:r>
            <a:endParaRPr lang="he-IL" dirty="0" smtClean="0"/>
          </a:p>
          <a:p>
            <a:pPr eaLnBrk="1" hangingPunct="1"/>
            <a:r>
              <a:rPr lang="he-IL" dirty="0" smtClean="0"/>
              <a:t>למורים: כדאי להזכיר לתלמידים שארבעון הוא פירמידה משולשת</a:t>
            </a:r>
            <a:r>
              <a:rPr lang="he-IL" baseline="0" dirty="0" smtClean="0"/>
              <a:t> משוכללת, יש לה 4 פאות שכ"א מהו היא משולש שווה צלעות</a:t>
            </a:r>
            <a:r>
              <a:rPr lang="en-US" dirty="0" smtClean="0"/>
              <a:t>f</a:t>
            </a:r>
            <a:endParaRPr lang="he-IL" dirty="0" smtClean="0"/>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37</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e-IL" baseline="0" dirty="0" smtClean="0">
                <a:cs typeface="Arial" charset="0"/>
              </a:rPr>
              <a:t>מקור התמונות:</a:t>
            </a:r>
          </a:p>
          <a:p>
            <a:pPr eaLnBrk="1" hangingPunct="1"/>
            <a:r>
              <a:rPr lang="en-US" dirty="0" smtClean="0">
                <a:cs typeface="Arial" charset="0"/>
              </a:rPr>
              <a:t>http://www.mi.uni-koeln.de/mi/Forschung/Kawohl/kawohl/pub100.pdf</a:t>
            </a:r>
          </a:p>
          <a:p>
            <a:pPr eaLnBrk="1" hangingPunct="1"/>
            <a:r>
              <a:rPr lang="he-IL" dirty="0" smtClean="0">
                <a:cs typeface="Arial" charset="0"/>
              </a:rPr>
              <a:t>על ההשערה משנת 2011: </a:t>
            </a:r>
          </a:p>
          <a:p>
            <a:pPr eaLnBrk="1" hangingPunct="1"/>
            <a:r>
              <a:rPr lang="en-US" dirty="0" smtClean="0">
                <a:cs typeface="Arial" charset="0"/>
              </a:rPr>
              <a:t>https://en.wikipedia.org/wiki/Reuleaux_tetrahedron#cite_note-5</a:t>
            </a:r>
            <a:r>
              <a:rPr lang="he-IL" dirty="0" smtClean="0">
                <a:cs typeface="Arial" charset="0"/>
              </a:rPr>
              <a:t> </a:t>
            </a:r>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38</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e-IL" dirty="0" smtClean="0"/>
              <a:t>מקור השרטוטים:  </a:t>
            </a:r>
            <a:r>
              <a:rPr lang="en-US" dirty="0" smtClean="0"/>
              <a:t>http://www.swisseduc.ch/mathematik/geometrie/gleichdick/docs/meissner_en.pdf</a:t>
            </a:r>
            <a:endParaRPr lang="he-IL" dirty="0" smtClean="0"/>
          </a:p>
          <a:p>
            <a:pPr marL="0" marR="0" indent="0" algn="r" defTabSz="914400" rtl="1" eaLnBrk="1" fontAlgn="base" latinLnBrk="0" hangingPunct="1">
              <a:lnSpc>
                <a:spcPct val="100000"/>
              </a:lnSpc>
              <a:spcBef>
                <a:spcPct val="30000"/>
              </a:spcBef>
              <a:spcAft>
                <a:spcPct val="0"/>
              </a:spcAft>
              <a:buClrTx/>
              <a:buSzTx/>
              <a:buFontTx/>
              <a:buNone/>
              <a:tabLst/>
              <a:defRPr/>
            </a:pPr>
            <a:endParaRPr lang="he-IL"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39</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מקור התמונות:</a:t>
            </a: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smtClean="0">
                <a:cs typeface="Arial" charset="0"/>
              </a:rPr>
              <a:t>http://www.besttools.co.il/media/items/xl/11-47.jpg</a:t>
            </a: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smtClean="0">
                <a:cs typeface="Arial" charset="0"/>
              </a:rPr>
              <a:t>http://2.bp.blogspot.com/-Omg_1GwbGMk/VAgdUaxGQsI/AAAAAAAAfaM/m1UN1tLNGGQ/s1600/pizza-hut-cheese-pizza.jpg</a:t>
            </a: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smtClean="0">
                <a:cs typeface="Arial" charset="0"/>
              </a:rPr>
              <a:t>https://en.wikipedia.org/wiki/LP_record#/media/File:Vinyl_LP.jpg</a:t>
            </a: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smtClean="0">
                <a:cs typeface="Arial" charset="0"/>
              </a:rPr>
              <a:t>https://en.wikipedia.org/wiki/Compact_disc#/media/File:Compact_disc.svg</a:t>
            </a: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smtClean="0">
                <a:cs typeface="Arial" charset="0"/>
              </a:rPr>
              <a:t>https://upload.wikimedia.org/wikipedia/commons/9/9e/Half_NIS_SE_HANUKKA.JPG</a:t>
            </a: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smtClean="0">
                <a:cs typeface="Arial" charset="0"/>
              </a:rPr>
              <a:t>http://media.caranddriver.com/images/13q2/514493/2014-chevrolet-cruze-diesel-wheel-photo-514498-s-1280x782.jpg</a:t>
            </a: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smtClean="0">
                <a:cs typeface="Arial" charset="0"/>
              </a:rPr>
              <a:t>https://upload.wikimedia.org/wikipedia/commons/d/d6/London-Eye-2009.JPG</a:t>
            </a: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smtClean="0">
                <a:cs typeface="Arial" charset="0"/>
              </a:rPr>
              <a:t>http://www.cpsc.gov/Global/Images/Recall/2011/11142/11142.jpg</a:t>
            </a: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smtClean="0">
                <a:cs typeface="Arial" charset="0"/>
              </a:rPr>
              <a:t>http://www.remodelista.com/wp-content/uploads/2015/03/img/sub/uimg/janet/09-2010/blue-wall-clock-cb.jpg</a:t>
            </a:r>
          </a:p>
          <a:p>
            <a:pPr marL="0" marR="0" indent="0" algn="r" defTabSz="914400" rtl="1" eaLnBrk="0" fontAlgn="base" latinLnBrk="0" hangingPunct="0">
              <a:lnSpc>
                <a:spcPct val="100000"/>
              </a:lnSpc>
              <a:spcBef>
                <a:spcPct val="30000"/>
              </a:spcBef>
              <a:spcAft>
                <a:spcPct val="0"/>
              </a:spcAft>
              <a:buClrTx/>
              <a:buSzTx/>
              <a:buFontTx/>
              <a:buNone/>
              <a:tabLst/>
              <a:defRPr/>
            </a:pPr>
            <a:endParaRPr lang="en-US" dirty="0" smtClean="0">
              <a:cs typeface="Arial" charset="0"/>
            </a:endParaRPr>
          </a:p>
          <a:p>
            <a:pPr marL="0" marR="0" indent="0" algn="r" defTabSz="914400" rtl="1" eaLnBrk="0" fontAlgn="base" latinLnBrk="0" hangingPunct="0">
              <a:lnSpc>
                <a:spcPct val="100000"/>
              </a:lnSpc>
              <a:spcBef>
                <a:spcPct val="30000"/>
              </a:spcBef>
              <a:spcAft>
                <a:spcPct val="0"/>
              </a:spcAft>
              <a:buClrTx/>
              <a:buSzTx/>
              <a:buFontTx/>
              <a:buNone/>
              <a:tabLst/>
              <a:defRPr/>
            </a:pPr>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4</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e-IL" dirty="0" smtClean="0"/>
              <a:t>מקור הצילום: </a:t>
            </a:r>
            <a:r>
              <a:rPr lang="en-US" dirty="0" smtClean="0"/>
              <a:t>http://kids.media.timeout.com/images/resizeBestFit/100524321/660/370/image.jpg</a:t>
            </a:r>
            <a:endParaRPr lang="he-IL" dirty="0" smtClean="0"/>
          </a:p>
          <a:p>
            <a:pPr eaLnBrk="1" hangingPunct="1"/>
            <a:r>
              <a:rPr lang="he-IL" dirty="0" smtClean="0"/>
              <a:t>מקור הסרטון: </a:t>
            </a:r>
            <a:r>
              <a:rPr lang="he-IL" baseline="0" dirty="0" smtClean="0">
                <a:latin typeface="Arial" charset="0"/>
                <a:cs typeface="Arial" charset="0"/>
              </a:rPr>
              <a:t> </a:t>
            </a:r>
            <a:r>
              <a:rPr lang="en-US" baseline="0" dirty="0" smtClean="0">
                <a:latin typeface="Arial" charset="0"/>
                <a:cs typeface="Arial" charset="0"/>
              </a:rPr>
              <a:t>https://www.youtube.com/watch?v=V5zoWK7KwAc</a:t>
            </a:r>
            <a:endParaRPr lang="he-IL" dirty="0" smtClean="0"/>
          </a:p>
          <a:p>
            <a:pPr marL="0" marR="0" indent="0" algn="r" defTabSz="914400" rtl="1" eaLnBrk="1" fontAlgn="base" latinLnBrk="0" hangingPunct="1">
              <a:lnSpc>
                <a:spcPct val="100000"/>
              </a:lnSpc>
              <a:spcBef>
                <a:spcPct val="30000"/>
              </a:spcBef>
              <a:spcAft>
                <a:spcPct val="0"/>
              </a:spcAft>
              <a:buClrTx/>
              <a:buSzTx/>
              <a:buFontTx/>
              <a:buNone/>
              <a:tabLst/>
              <a:defRPr/>
            </a:pPr>
            <a:endParaRPr lang="he-IL"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40</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41</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שקף אחרון להצגה לתלמידים</a:t>
            </a:r>
            <a:endParaRPr lang="he-IL" dirty="0"/>
          </a:p>
        </p:txBody>
      </p:sp>
      <p:sp>
        <p:nvSpPr>
          <p:cNvPr id="4" name="Slide Number Placeholder 3"/>
          <p:cNvSpPr>
            <a:spLocks noGrp="1"/>
          </p:cNvSpPr>
          <p:nvPr>
            <p:ph type="sldNum" sz="quarter" idx="10"/>
          </p:nvPr>
        </p:nvSpPr>
        <p:spPr/>
        <p:txBody>
          <a:bodyPr/>
          <a:lstStyle/>
          <a:p>
            <a:pPr>
              <a:defRPr/>
            </a:pPr>
            <a:fld id="{82E29494-E16B-4E32-9399-DDAEF12AF211}" type="slidenum">
              <a:rPr lang="he-IL" smtClean="0"/>
              <a:pPr>
                <a:defRPr/>
              </a:pPr>
              <a:t>42</a:t>
            </a:fld>
            <a:endParaRPr lang="he-IL"/>
          </a:p>
        </p:txBody>
      </p:sp>
    </p:spTree>
    <p:extLst>
      <p:ext uri="{BB962C8B-B14F-4D97-AF65-F5344CB8AC3E}">
        <p14:creationId xmlns:p14="http://schemas.microsoft.com/office/powerpoint/2010/main" val="4189560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he-IL" sz="1200" b="1" dirty="0" smtClean="0">
                <a:effectLst>
                  <a:outerShdw blurRad="38100" dist="25400" dir="5400000" algn="tl" rotWithShape="0">
                    <a:srgbClr val="000000">
                      <a:alpha val="43000"/>
                    </a:srgbClr>
                  </a:outerShdw>
                </a:effectLst>
              </a:rPr>
              <a:t>מקורות והרחבות</a:t>
            </a:r>
          </a:p>
          <a:p>
            <a:r>
              <a:rPr lang="he-IL" sz="1800" b="1" dirty="0" smtClean="0"/>
              <a:t>משולש </a:t>
            </a:r>
            <a:r>
              <a:rPr lang="he-IL" sz="1800" b="1" dirty="0" err="1" smtClean="0"/>
              <a:t>רולו</a:t>
            </a:r>
            <a:r>
              <a:rPr lang="he-IL" sz="1800" b="1" dirty="0" smtClean="0"/>
              <a:t> ועקומים שווי רוחב אחרים:</a:t>
            </a:r>
            <a:endParaRPr lang="en-US" sz="1800" dirty="0" smtClean="0"/>
          </a:p>
          <a:p>
            <a:pPr lvl="1"/>
            <a:r>
              <a:rPr lang="he-IL" sz="1400" dirty="0" smtClean="0"/>
              <a:t>מבוא כללי - </a:t>
            </a:r>
            <a:r>
              <a:rPr lang="en-US" sz="1400" u="sng" dirty="0" smtClean="0">
                <a:hlinkClick r:id="rId3"/>
              </a:rPr>
              <a:t>https://en.wikipedia.org/wiki/Reuleaux_triangle</a:t>
            </a:r>
            <a:endParaRPr lang="he-IL" sz="1400" u="sng" dirty="0" smtClean="0"/>
          </a:p>
          <a:p>
            <a:pPr lvl="1"/>
            <a:r>
              <a:rPr lang="he-IL" sz="1400" dirty="0" smtClean="0"/>
              <a:t>בניית עקומים שווי רוחב ואתגרים נוספים - </a:t>
            </a:r>
            <a:r>
              <a:rPr lang="en-US" sz="1400" u="sng" dirty="0" smtClean="0">
                <a:hlinkClick r:id="rId4"/>
              </a:rPr>
              <a:t>http://kmoddl.library.cornell.edu/math/2/</a:t>
            </a:r>
            <a:r>
              <a:rPr lang="he-IL" sz="1400" u="sng" dirty="0" smtClean="0"/>
              <a:t> </a:t>
            </a:r>
          </a:p>
          <a:p>
            <a:pPr lvl="1"/>
            <a:r>
              <a:rPr lang="en-US" sz="1400" u="sng" dirty="0" smtClean="0">
                <a:hlinkClick r:id="rId5"/>
              </a:rPr>
              <a:t>http://www.cut-the-knot.org/ctk/Barbier.shtml</a:t>
            </a:r>
            <a:endParaRPr lang="he-IL" sz="1400" u="sng" dirty="0" smtClean="0"/>
          </a:p>
          <a:p>
            <a:pPr lvl="1"/>
            <a:r>
              <a:rPr lang="en-US" sz="1400" dirty="0" smtClean="0">
                <a:hlinkClick r:id="rId6"/>
              </a:rPr>
              <a:t>A Direct Proof of a Theorem of B </a:t>
            </a:r>
            <a:r>
              <a:rPr lang="en-US" sz="1400" dirty="0" err="1" smtClean="0">
                <a:hlinkClick r:id="rId6"/>
              </a:rPr>
              <a:t>laschke</a:t>
            </a:r>
            <a:r>
              <a:rPr lang="en-US" sz="1400" dirty="0" smtClean="0">
                <a:hlinkClick r:id="rId6"/>
              </a:rPr>
              <a:t> and Lebesgue</a:t>
            </a:r>
            <a:endParaRPr lang="he-IL" sz="1400" dirty="0" smtClean="0"/>
          </a:p>
          <a:p>
            <a:pPr lvl="1"/>
            <a:r>
              <a:rPr lang="he-IL" sz="1400" dirty="0" smtClean="0"/>
              <a:t>מנוע </a:t>
            </a:r>
            <a:r>
              <a:rPr lang="he-IL" sz="1400" dirty="0" err="1" smtClean="0"/>
              <a:t>וונקל</a:t>
            </a:r>
            <a:r>
              <a:rPr lang="he-IL" sz="1400" dirty="0" smtClean="0"/>
              <a:t> - </a:t>
            </a:r>
            <a:r>
              <a:rPr lang="en-US" sz="1400" dirty="0" smtClean="0">
                <a:latin typeface="Arial" charset="0"/>
                <a:hlinkClick r:id="rId7"/>
              </a:rPr>
              <a:t>https://en.wikipedia.org/wiki/Wankel_engine</a:t>
            </a:r>
            <a:endParaRPr lang="he-IL" sz="1400" dirty="0" smtClean="0"/>
          </a:p>
          <a:p>
            <a:r>
              <a:rPr lang="he-IL" sz="1800" b="1" dirty="0" smtClean="0"/>
              <a:t>קידוח ריבועי</a:t>
            </a:r>
            <a:endParaRPr lang="en-US" sz="1800" b="1" dirty="0" smtClean="0"/>
          </a:p>
          <a:p>
            <a:pPr lvl="1"/>
            <a:r>
              <a:rPr lang="en-US" sz="1400" dirty="0" smtClean="0">
                <a:hlinkClick r:id="rId8"/>
              </a:rPr>
              <a:t>http://stanwagon.com/public/coxoddgondrill.pdf</a:t>
            </a:r>
            <a:endParaRPr lang="he-IL" sz="1400" dirty="0" smtClean="0"/>
          </a:p>
          <a:p>
            <a:pPr lvl="1"/>
            <a:r>
              <a:rPr lang="en-US" sz="1400" dirty="0" smtClean="0">
                <a:hlinkClick r:id="rId9"/>
              </a:rPr>
              <a:t>http://stanwagon.com/public/CircleSquaringAMechanicalView.pdf</a:t>
            </a:r>
            <a:endParaRPr lang="he-IL" sz="1400" dirty="0" smtClean="0"/>
          </a:p>
          <a:p>
            <a:pPr lvl="1"/>
            <a:r>
              <a:rPr lang="en-US" sz="1400" dirty="0" smtClean="0">
                <a:hlinkClick r:id="rId10"/>
              </a:rPr>
              <a:t>http://mathtourist.blogspot.co.il/2009/08/drilling-square-hole.html</a:t>
            </a:r>
            <a:endParaRPr lang="he-IL" sz="1400" dirty="0" smtClean="0"/>
          </a:p>
          <a:p>
            <a:r>
              <a:rPr lang="he-IL" sz="1800" b="1" dirty="0" smtClean="0"/>
              <a:t>קידוח מצולעים משוכללים</a:t>
            </a:r>
          </a:p>
          <a:p>
            <a:pPr lvl="1"/>
            <a:r>
              <a:rPr lang="en-US" sz="1400" dirty="0" smtClean="0">
                <a:hlinkClick r:id="rId9"/>
              </a:rPr>
              <a:t>http://stanwagon.com/public/CircleSquaringAMechanicalView.pdf</a:t>
            </a:r>
            <a:endParaRPr lang="he-IL" sz="1400" dirty="0" smtClean="0"/>
          </a:p>
          <a:p>
            <a:pPr lvl="1"/>
            <a:r>
              <a:rPr lang="en-US" sz="1400" dirty="0" smtClean="0">
                <a:hlinkClick r:id="rId8"/>
              </a:rPr>
              <a:t>http://stanwagon.com/public/coxoddgondrill.pdf</a:t>
            </a:r>
            <a:endParaRPr lang="he-IL" sz="1400" dirty="0" smtClean="0"/>
          </a:p>
          <a:p>
            <a:r>
              <a:rPr lang="he-IL" sz="1800" b="1" dirty="0" smtClean="0"/>
              <a:t>גופים שווי עובי</a:t>
            </a:r>
          </a:p>
          <a:p>
            <a:pPr lvl="1"/>
            <a:r>
              <a:rPr lang="en-US" sz="1400" dirty="0" smtClean="0">
                <a:hlinkClick r:id="rId11"/>
              </a:rPr>
              <a:t>https://en.wikipedia.org/wiki/Reuleaux_tetrahedron</a:t>
            </a:r>
            <a:endParaRPr lang="he-IL" sz="1400" dirty="0" smtClean="0"/>
          </a:p>
          <a:p>
            <a:pPr lvl="1"/>
            <a:r>
              <a:rPr lang="en-US" sz="1400" dirty="0" smtClean="0">
                <a:hlinkClick r:id="rId12"/>
              </a:rPr>
              <a:t>http://www.mi.uni-koeln.de/mi/Forschung/Kawohl/kawohl/pub100.pdf</a:t>
            </a:r>
            <a:endParaRPr lang="he-IL" sz="1400" dirty="0" smtClean="0"/>
          </a:p>
          <a:p>
            <a:pPr lvl="1"/>
            <a:r>
              <a:rPr lang="en-US" sz="1400" dirty="0" smtClean="0">
                <a:hlinkClick r:id="rId13"/>
              </a:rPr>
              <a:t>http://www.swisseduc.ch/mathematik/geometrie/gleichdick/docs/meissner_en.pdf</a:t>
            </a:r>
            <a:endParaRPr lang="he-IL" sz="1400" dirty="0" smtClean="0"/>
          </a:p>
          <a:p>
            <a:endParaRPr lang="en-US" dirty="0"/>
          </a:p>
        </p:txBody>
      </p:sp>
      <p:sp>
        <p:nvSpPr>
          <p:cNvPr id="4" name="Slide Number Placeholder 3"/>
          <p:cNvSpPr>
            <a:spLocks noGrp="1"/>
          </p:cNvSpPr>
          <p:nvPr>
            <p:ph type="sldNum" sz="quarter" idx="10"/>
          </p:nvPr>
        </p:nvSpPr>
        <p:spPr/>
        <p:txBody>
          <a:bodyPr/>
          <a:lstStyle/>
          <a:p>
            <a:pPr>
              <a:defRPr/>
            </a:pPr>
            <a:fld id="{82E29494-E16B-4E32-9399-DDAEF12AF211}" type="slidenum">
              <a:rPr lang="he-IL" smtClean="0"/>
              <a:pPr>
                <a:defRPr/>
              </a:pPr>
              <a:t>43</a:t>
            </a:fld>
            <a:endParaRPr lang="he-IL"/>
          </a:p>
        </p:txBody>
      </p:sp>
    </p:spTree>
    <p:extLst>
      <p:ext uri="{BB962C8B-B14F-4D97-AF65-F5344CB8AC3E}">
        <p14:creationId xmlns:p14="http://schemas.microsoft.com/office/powerpoint/2010/main" val="3691799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מקור התמונה:</a:t>
            </a: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smtClean="0">
                <a:cs typeface="Arial" charset="0"/>
              </a:rPr>
              <a:t>https://upload.wikimedia.org/wikipedia/commons/thumb/9/9d/Vernier_Caliper_150mm.svg/2000px-Vernier_Caliper_150mm.svg.png</a:t>
            </a: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5</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b="0" dirty="0" smtClean="0">
                <a:cs typeface="Arial" charset="0"/>
              </a:rPr>
              <a:t>למורים:</a:t>
            </a:r>
          </a:p>
          <a:p>
            <a:pPr marL="0" marR="0" indent="0" algn="r" defTabSz="914400" rtl="1" eaLnBrk="0" fontAlgn="base" latinLnBrk="0" hangingPunct="0">
              <a:lnSpc>
                <a:spcPct val="100000"/>
              </a:lnSpc>
              <a:spcBef>
                <a:spcPct val="30000"/>
              </a:spcBef>
              <a:spcAft>
                <a:spcPct val="0"/>
              </a:spcAft>
              <a:buClrTx/>
              <a:buSzTx/>
              <a:buFontTx/>
              <a:buNone/>
              <a:tabLst/>
              <a:defRPr/>
            </a:pPr>
            <a:r>
              <a:rPr lang="he-IL" b="0" dirty="0" smtClean="0">
                <a:cs typeface="Arial" charset="0"/>
              </a:rPr>
              <a:t>אפשר להסביר לתלמידים את עניין הרוחב של האליפסה ע"י הדרך להעברת שולחן אליפטי בפתח</a:t>
            </a:r>
            <a:r>
              <a:rPr lang="he-IL" b="0" baseline="0" dirty="0" smtClean="0">
                <a:cs typeface="Arial" charset="0"/>
              </a:rPr>
              <a:t> המעבר מחדר לחדר</a:t>
            </a:r>
            <a:r>
              <a:rPr lang="he-IL" b="0" dirty="0" smtClean="0">
                <a:cs typeface="Arial" charset="0"/>
              </a:rPr>
              <a:t>. בכל כיוון דרוש פתח ברוחב שונה כדי שהשולחן יעבור דרכה</a:t>
            </a:r>
            <a:r>
              <a:rPr lang="he-IL" b="0" baseline="0" dirty="0" smtClean="0">
                <a:cs typeface="Arial" charset="0"/>
              </a:rPr>
              <a:t> </a:t>
            </a:r>
            <a:r>
              <a:rPr lang="he-IL" b="0" dirty="0" smtClean="0">
                <a:cs typeface="Arial" charset="0"/>
              </a:rPr>
              <a:t>ולכן כשהדלת</a:t>
            </a:r>
            <a:r>
              <a:rPr lang="he-IL" b="0" baseline="0" dirty="0" smtClean="0">
                <a:cs typeface="Arial" charset="0"/>
              </a:rPr>
              <a:t> נתונה אנחנו מסובבים את האליפסה בהתאם לרוחב הפתח.</a:t>
            </a:r>
          </a:p>
          <a:p>
            <a:pPr marL="0" marR="0" indent="0" algn="r" defTabSz="914400" rtl="1" eaLnBrk="0" fontAlgn="base" latinLnBrk="0" hangingPunct="0">
              <a:lnSpc>
                <a:spcPct val="100000"/>
              </a:lnSpc>
              <a:spcBef>
                <a:spcPct val="30000"/>
              </a:spcBef>
              <a:spcAft>
                <a:spcPct val="0"/>
              </a:spcAft>
              <a:buClrTx/>
              <a:buSzTx/>
              <a:buFontTx/>
              <a:buNone/>
              <a:tabLst/>
              <a:defRPr/>
            </a:pPr>
            <a:endParaRPr lang="he-IL" baseline="0" dirty="0" smtClean="0">
              <a:cs typeface="Arial"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מקור התמונה:</a:t>
            </a: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smtClean="0">
                <a:cs typeface="Arial" charset="0"/>
              </a:rPr>
              <a:t>https://upload.wikimedia.org/wikipedia/commons/thumb/9/9d/Vernier_Caliper_150mm.svg/2000px-Vernier_Caliper_150mm.svg.png</a:t>
            </a: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6</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מקור התמונה:</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cs typeface="Arial" charset="0"/>
              </a:rPr>
              <a:t>https://upload.wikimedia.org/wikipedia/commons/thumb/9/9d/Vernier_Caliper_150mm.svg/2000px-Vernier_Caliper_150mm.svg.png</a:t>
            </a:r>
            <a:endParaRPr lang="he-IL"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7</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8</a:t>
            </a:fld>
            <a:endParaRPr lang="he-IL"/>
          </a:p>
        </p:txBody>
      </p:sp>
    </p:spTree>
    <p:extLst>
      <p:ext uri="{BB962C8B-B14F-4D97-AF65-F5344CB8AC3E}">
        <p14:creationId xmlns:p14="http://schemas.microsoft.com/office/powerpoint/2010/main" val="415862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למורים:</a:t>
            </a:r>
          </a:p>
          <a:p>
            <a:pPr marL="0" marR="0" indent="0" algn="r" defTabSz="914400" rtl="1" eaLnBrk="0" fontAlgn="base" latinLnBrk="0" hangingPunct="0">
              <a:lnSpc>
                <a:spcPct val="100000"/>
              </a:lnSpc>
              <a:spcBef>
                <a:spcPct val="30000"/>
              </a:spcBef>
              <a:spcAft>
                <a:spcPct val="0"/>
              </a:spcAft>
              <a:buClrTx/>
              <a:buSzTx/>
              <a:buFontTx/>
              <a:buNone/>
              <a:tabLst/>
              <a:defRPr/>
            </a:pPr>
            <a:r>
              <a:rPr lang="he-IL" dirty="0" smtClean="0">
                <a:cs typeface="Arial" charset="0"/>
              </a:rPr>
              <a:t>השאלה הראשונה היא – "משולש</a:t>
            </a:r>
            <a:r>
              <a:rPr lang="he-IL" baseline="0" dirty="0" smtClean="0">
                <a:cs typeface="Arial" charset="0"/>
              </a:rPr>
              <a:t> כלשהו". על כך אתם יכולים להשיב מיד – ברור שאם בכלל אז זה מוכרח להיות משולש שווה צלעות כי די ברור שמשולש אחר, אפילו אם הוא שווה שוקיים איננו "מתגלגל" . רק אחרי כן תלחצו על האנימציה ותראו שאפילו משולש ש"צ אינו בא בחשבון.</a:t>
            </a:r>
          </a:p>
          <a:p>
            <a:pPr marL="0" marR="0" indent="0" algn="r" defTabSz="914400" rtl="1" eaLnBrk="0" fontAlgn="base" latinLnBrk="0" hangingPunct="0">
              <a:lnSpc>
                <a:spcPct val="100000"/>
              </a:lnSpc>
              <a:spcBef>
                <a:spcPct val="30000"/>
              </a:spcBef>
              <a:spcAft>
                <a:spcPct val="0"/>
              </a:spcAft>
              <a:buClrTx/>
              <a:buSzTx/>
              <a:buFontTx/>
              <a:buNone/>
              <a:tabLst/>
              <a:defRPr/>
            </a:pPr>
            <a:r>
              <a:rPr lang="he-IL" baseline="0" dirty="0" smtClean="0">
                <a:cs typeface="Arial" charset="0"/>
              </a:rPr>
              <a:t>באופן דומה לגבי המרובעים – די ברור שאם בכלל יש תחליף למעגל המתגלגל זה לא יכול להיות מרובע שאיננו משוכלל. ואז – גם הריבוע מאכזב אותנו. לכן במחומשים אנחנו כבר מתייחסים רק למשוכללים.</a:t>
            </a:r>
            <a:endParaRPr lang="en-US" dirty="0" smtClean="0">
              <a:cs typeface="Arial" charset="0"/>
            </a:endParaRPr>
          </a:p>
        </p:txBody>
      </p:sp>
      <p:sp>
        <p:nvSpPr>
          <p:cNvPr id="4" name="Slide Number Placeholder 3"/>
          <p:cNvSpPr>
            <a:spLocks noGrp="1"/>
          </p:cNvSpPr>
          <p:nvPr>
            <p:ph type="sldNum" sz="quarter" idx="5"/>
          </p:nvPr>
        </p:nvSpPr>
        <p:spPr/>
        <p:txBody>
          <a:bodyPr/>
          <a:lstStyle/>
          <a:p>
            <a:pPr>
              <a:defRPr/>
            </a:pPr>
            <a:fld id="{84389D30-4AE1-4A8E-B5D4-ADE6F950F6C3}" type="slidenum">
              <a:rPr lang="he-IL" smtClean="0"/>
              <a:pPr>
                <a:defRPr/>
              </a:pPr>
              <a:t>9</a:t>
            </a:fld>
            <a:endParaRPr lang="he-IL"/>
          </a:p>
        </p:txBody>
      </p:sp>
    </p:spTree>
    <p:extLst>
      <p:ext uri="{BB962C8B-B14F-4D97-AF65-F5344CB8AC3E}">
        <p14:creationId xmlns:p14="http://schemas.microsoft.com/office/powerpoint/2010/main" val="41586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rtl="1">
              <a:defRPr sz="4000"/>
            </a:lvl1pPr>
          </a:lstStyle>
          <a:p>
            <a:r>
              <a:rPr lang="en-US" dirty="0" smtClean="0"/>
              <a:t>Click to edit Master title style</a:t>
            </a:r>
            <a:endParaRPr lang="he-IL" dirty="0"/>
          </a:p>
        </p:txBody>
      </p:sp>
      <p:sp>
        <p:nvSpPr>
          <p:cNvPr id="3" name="Content Placeholder 2"/>
          <p:cNvSpPr>
            <a:spLocks noGrp="1"/>
          </p:cNvSpPr>
          <p:nvPr>
            <p:ph idx="1"/>
          </p:nvPr>
        </p:nvSpPr>
        <p:spPr/>
        <p:txBody>
          <a:bodyPr/>
          <a:lstStyle>
            <a:lvl1pPr marL="273050" indent="-273050">
              <a:buClr>
                <a:schemeClr val="accent2">
                  <a:lumMod val="60000"/>
                  <a:lumOff val="40000"/>
                </a:schemeClr>
              </a:buClr>
              <a:buSzPct val="750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
        <p:nvSpPr>
          <p:cNvPr id="7" name="Footer Placeholder 4"/>
          <p:cNvSpPr txBox="1">
            <a:spLocks/>
          </p:cNvSpPr>
          <p:nvPr userDrawn="1"/>
        </p:nvSpPr>
        <p:spPr bwMode="auto">
          <a:xfrm>
            <a:off x="2896672" y="6050001"/>
            <a:ext cx="36004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e-IL"/>
            </a:defPPr>
            <a:lvl1pPr algn="ctr" rtl="1" fontAlgn="base">
              <a:spcBef>
                <a:spcPct val="0"/>
              </a:spcBef>
              <a:spcAft>
                <a:spcPct val="0"/>
              </a:spcAft>
              <a:defRPr sz="1400" kern="1200">
                <a:solidFill>
                  <a:srgbClr val="F8F8F8"/>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lvl="4" algn="ct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he-IL" sz="1200" kern="1200" dirty="0" smtClean="0">
                <a:solidFill>
                  <a:schemeClr val="tx1">
                    <a:lumMod val="50000"/>
                  </a:schemeClr>
                </a:solidFill>
                <a:latin typeface="Arial" pitchFamily="34" charset="0"/>
                <a:ea typeface="+mn-ea"/>
                <a:cs typeface="Arial" pitchFamily="34" charset="0"/>
              </a:rPr>
              <a:t>גלגלים לא עגולים © כל הזכויות שמורות</a:t>
            </a:r>
            <a:endParaRPr lang="he-IL" sz="1200" kern="1200" dirty="0">
              <a:solidFill>
                <a:schemeClr val="tx1">
                  <a:lumMod val="50000"/>
                </a:schemeClr>
              </a:solidFill>
              <a:latin typeface="Arial" pitchFamily="34" charset="0"/>
              <a:ea typeface="+mn-ea"/>
              <a:cs typeface="Arial" pitchFamily="34" charset="0"/>
            </a:endParaRPr>
          </a:p>
        </p:txBody>
      </p:sp>
      <p:sp>
        <p:nvSpPr>
          <p:cNvPr id="9" name="Slide Number Placeholder 5"/>
          <p:cNvSpPr txBox="1">
            <a:spLocks/>
          </p:cNvSpPr>
          <p:nvPr userDrawn="1"/>
        </p:nvSpPr>
        <p:spPr bwMode="auto">
          <a:xfrm>
            <a:off x="6840280" y="6050001"/>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e-IL"/>
            </a:defPPr>
            <a:lvl1pPr algn="r" rtl="1" fontAlgn="base">
              <a:spcBef>
                <a:spcPct val="0"/>
              </a:spcBef>
              <a:spcAft>
                <a:spcPct val="0"/>
              </a:spcAft>
              <a:defRPr kumimoji="0" sz="1400" kern="1200">
                <a:solidFill>
                  <a:srgbClr val="F8F8F8"/>
                </a:solidFill>
                <a:latin typeface="+mn-lt"/>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fld id="{201E0D53-D5A1-4408-8451-B128184CDBA6}" type="slidenum">
              <a:rPr lang="he-IL" sz="1200" kern="1200" smtClean="0">
                <a:solidFill>
                  <a:schemeClr val="tx1">
                    <a:lumMod val="75000"/>
                  </a:schemeClr>
                </a:solidFill>
                <a:latin typeface="Arial" pitchFamily="34" charset="0"/>
                <a:ea typeface="+mn-ea"/>
                <a:cs typeface="Arial" pitchFamily="34" charset="0"/>
              </a:rPr>
              <a:pPr>
                <a:defRPr/>
              </a:pPr>
              <a:t>‹#›</a:t>
            </a:fld>
            <a:endParaRPr lang="he-IL" sz="1200" kern="1200" dirty="0">
              <a:solidFill>
                <a:schemeClr val="tx1">
                  <a:lumMod val="75000"/>
                </a:schemeClr>
              </a:solidFill>
              <a:latin typeface="Arial" pitchFamily="34" charset="0"/>
              <a:ea typeface="+mn-ea"/>
              <a:cs typeface="Arial"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sp>
        <p:nvSpPr>
          <p:cNvPr id="177154"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smtClean="0"/>
              <a:t>Click to edit Master title style</a:t>
            </a:r>
            <a:endParaRPr lang="en-US"/>
          </a:p>
        </p:txBody>
      </p:sp>
      <p:sp>
        <p:nvSpPr>
          <p:cNvPr id="177155"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dirty="0" smtClean="0"/>
              <a:t>Click to edit Master subtitle style</a:t>
            </a:r>
            <a:endParaRPr lang="en-US" dirty="0"/>
          </a:p>
        </p:txBody>
      </p:sp>
    </p:spTree>
    <p:extLst>
      <p:ext uri="{BB962C8B-B14F-4D97-AF65-F5344CB8AC3E}">
        <p14:creationId xmlns:p14="http://schemas.microsoft.com/office/powerpoint/2010/main" val="272647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stCondLst>
                                            <p:cond delay="0"/>
                                          </p:stCondLst>
                                        </p:cTn>
                                        <p:tgtEl>
                                          <p:spTgt spid="4"/>
                                        </p:tgtEl>
                                        <p:attrNameLst>
                                          <p:attrName>ppt_x</p:attrName>
                                        </p:attrNameLst>
                                      </p:cBhvr>
                                      <p:tavLst>
                                        <p:tav tm="0">
                                          <p:val>
                                            <p:strVal val="#ppt_x"/>
                                          </p:val>
                                        </p:tav>
                                        <p:tav tm="100000">
                                          <p:val>
                                            <p:strVal val="#ppt_x"/>
                                          </p:val>
                                        </p:tav>
                                      </p:tavLst>
                                    </p:anim>
                                    <p:anim calcmode="lin" valueType="num">
                                      <p:cBhvr additive="base">
                                        <p:cTn id="8" dur="500" fill="hold">
                                          <p:stCondLst>
                                            <p:cond delay="0"/>
                                          </p:stCondLst>
                                        </p:cTn>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stCondLst>
                                            <p:cond delay="0"/>
                                          </p:stCondLst>
                                        </p:cTn>
                                        <p:tgtEl>
                                          <p:spTgt spid="10"/>
                                        </p:tgtEl>
                                        <p:attrNameLst>
                                          <p:attrName>ppt_x</p:attrName>
                                        </p:attrNameLst>
                                      </p:cBhvr>
                                      <p:tavLst>
                                        <p:tav tm="0">
                                          <p:val>
                                            <p:strVal val="0-#ppt_w/2"/>
                                          </p:val>
                                        </p:tav>
                                        <p:tav tm="100000">
                                          <p:val>
                                            <p:strVal val="#ppt_x"/>
                                          </p:val>
                                        </p:tav>
                                      </p:tavLst>
                                    </p:anim>
                                    <p:anim calcmode="lin" valueType="num">
                                      <p:cBhvr additive="base">
                                        <p:cTn id="13" dur="500" fill="hold">
                                          <p:stCondLst>
                                            <p:cond delay="0"/>
                                          </p:stCondLst>
                                        </p:cTn>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stCondLst>
                                            <p:cond delay="0"/>
                                          </p:stCondLst>
                                        </p:cTn>
                                        <p:tgtEl>
                                          <p:spTgt spid="7"/>
                                        </p:tgtEl>
                                        <p:attrNameLst>
                                          <p:attrName>ppt_x</p:attrName>
                                        </p:attrNameLst>
                                      </p:cBhvr>
                                      <p:tavLst>
                                        <p:tav tm="0">
                                          <p:val>
                                            <p:strVal val="#ppt_x"/>
                                          </p:val>
                                        </p:tav>
                                        <p:tav tm="100000">
                                          <p:val>
                                            <p:strVal val="#ppt_x"/>
                                          </p:val>
                                        </p:tav>
                                      </p:tavLst>
                                    </p:anim>
                                    <p:anim calcmode="lin" valueType="num">
                                      <p:cBhvr additive="base">
                                        <p:cTn id="18" dur="500" fill="hold">
                                          <p:stCondLst>
                                            <p:cond delay="0"/>
                                          </p:stCondLst>
                                        </p:cTn>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stCondLst>
                                            <p:cond delay="0"/>
                                          </p:stCondLst>
                                        </p:cTn>
                                        <p:tgtEl>
                                          <p:spTgt spid="13"/>
                                        </p:tgtEl>
                                        <p:attrNameLst>
                                          <p:attrName>ppt_x</p:attrName>
                                        </p:attrNameLst>
                                      </p:cBhvr>
                                      <p:tavLst>
                                        <p:tav tm="0">
                                          <p:val>
                                            <p:strVal val="1+#ppt_w/2"/>
                                          </p:val>
                                        </p:tav>
                                        <p:tav tm="100000">
                                          <p:val>
                                            <p:strVal val="#ppt_x"/>
                                          </p:val>
                                        </p:tav>
                                      </p:tavLst>
                                    </p:anim>
                                    <p:anim calcmode="lin" valueType="num">
                                      <p:cBhvr additive="base">
                                        <p:cTn id="23" dur="500" fill="hold">
                                          <p:stCondLst>
                                            <p:cond delay="0"/>
                                          </p:stCondLst>
                                        </p:cTn>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rtl="0">
              <a:defRPr sz="4000"/>
            </a:lvl1pPr>
          </a:lstStyle>
          <a:p>
            <a:r>
              <a:rPr lang="en-US" dirty="0" smtClean="0"/>
              <a:t>Click to edit Master title style</a:t>
            </a:r>
            <a:endParaRPr lang="he-IL" dirty="0"/>
          </a:p>
        </p:txBody>
      </p:sp>
      <p:sp>
        <p:nvSpPr>
          <p:cNvPr id="3" name="Content Placeholder 2"/>
          <p:cNvSpPr>
            <a:spLocks noGrp="1"/>
          </p:cNvSpPr>
          <p:nvPr>
            <p:ph idx="1"/>
          </p:nvPr>
        </p:nvSpPr>
        <p:spPr/>
        <p:txBody>
          <a:bodyPr/>
          <a:lstStyle>
            <a:lvl1pPr marL="273050" indent="-273050">
              <a:buClr>
                <a:schemeClr val="accent2">
                  <a:lumMod val="60000"/>
                  <a:lumOff val="40000"/>
                </a:schemeClr>
              </a:buClr>
              <a:buSzPct val="750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
        <p:nvSpPr>
          <p:cNvPr id="7" name="Footer Placeholder 4"/>
          <p:cNvSpPr txBox="1">
            <a:spLocks/>
          </p:cNvSpPr>
          <p:nvPr userDrawn="1"/>
        </p:nvSpPr>
        <p:spPr bwMode="auto">
          <a:xfrm>
            <a:off x="2896672" y="6050001"/>
            <a:ext cx="36004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e-IL"/>
            </a:defPPr>
            <a:lvl1pPr algn="ctr" rtl="1" fontAlgn="base">
              <a:spcBef>
                <a:spcPct val="0"/>
              </a:spcBef>
              <a:spcAft>
                <a:spcPct val="0"/>
              </a:spcAft>
              <a:defRPr sz="1400" kern="1200">
                <a:solidFill>
                  <a:srgbClr val="F8F8F8"/>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lvl="4" algn="ct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he-IL" dirty="0" smtClean="0">
                <a:cs typeface="Arial"/>
              </a:rPr>
              <a:t>גלגלים לא עגולים © כל הזכויות שמורות</a:t>
            </a:r>
            <a:endParaRPr lang="he-IL" dirty="0">
              <a:cs typeface="Arial"/>
            </a:endParaRPr>
          </a:p>
        </p:txBody>
      </p:sp>
      <p:sp>
        <p:nvSpPr>
          <p:cNvPr id="9" name="Slide Number Placeholder 5"/>
          <p:cNvSpPr txBox="1">
            <a:spLocks/>
          </p:cNvSpPr>
          <p:nvPr userDrawn="1"/>
        </p:nvSpPr>
        <p:spPr bwMode="auto">
          <a:xfrm>
            <a:off x="6840280" y="6050001"/>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e-IL"/>
            </a:defPPr>
            <a:lvl1pPr algn="r" rtl="1" fontAlgn="base">
              <a:spcBef>
                <a:spcPct val="0"/>
              </a:spcBef>
              <a:spcAft>
                <a:spcPct val="0"/>
              </a:spcAft>
              <a:defRPr kumimoji="0" sz="1400" kern="1200">
                <a:solidFill>
                  <a:srgbClr val="F8F8F8"/>
                </a:solidFill>
                <a:latin typeface="+mn-lt"/>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fld id="{201E0D53-D5A1-4408-8451-B128184CDBA6}" type="slidenum">
              <a:rPr lang="he-IL" b="1" smtClean="0">
                <a:cs typeface="Arial"/>
              </a:rPr>
              <a:pPr>
                <a:defRPr/>
              </a:pPr>
              <a:t>‹#›</a:t>
            </a:fld>
            <a:endParaRPr lang="he-IL" b="1" dirty="0">
              <a:cs typeface="Arial"/>
            </a:endParaRPr>
          </a:p>
        </p:txBody>
      </p:sp>
    </p:spTree>
    <p:extLst>
      <p:ext uri="{BB962C8B-B14F-4D97-AF65-F5344CB8AC3E}">
        <p14:creationId xmlns:p14="http://schemas.microsoft.com/office/powerpoint/2010/main" val="5908277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he-IL" altLang="en-US" smtClean="0">
                <a:solidFill>
                  <a:srgbClr val="F8F8F8"/>
                </a:solidFill>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grpSp>
      <p:sp>
        <p:nvSpPr>
          <p:cNvPr id="177154"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smtClean="0"/>
              <a:t>Click to edit Master title style</a:t>
            </a:r>
            <a:endParaRPr lang="en-US"/>
          </a:p>
        </p:txBody>
      </p:sp>
      <p:sp>
        <p:nvSpPr>
          <p:cNvPr id="177155"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smtClean="0"/>
              <a:t>Click to edit Master subtitle style</a:t>
            </a: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788A9003-DBD4-49A3-A724-176F1797E371}" type="slidenum">
              <a:rPr lang="he-IL">
                <a:solidFill>
                  <a:srgbClr val="F8F8F8"/>
                </a:solidFill>
              </a:rPr>
              <a:pPr>
                <a:defRPr/>
              </a:pPr>
              <a:t>‹#›</a:t>
            </a:fld>
            <a:endParaRPr lang="he-IL">
              <a:solidFill>
                <a:srgbClr val="F8F8F8"/>
              </a:solidFill>
            </a:endParaRPr>
          </a:p>
        </p:txBody>
      </p:sp>
      <p:sp>
        <p:nvSpPr>
          <p:cNvPr id="19" name="Footer Placeholder 4"/>
          <p:cNvSpPr txBox="1">
            <a:spLocks/>
          </p:cNvSpPr>
          <p:nvPr userDrawn="1"/>
        </p:nvSpPr>
        <p:spPr bwMode="auto">
          <a:xfrm>
            <a:off x="2896672" y="6050001"/>
            <a:ext cx="36004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e-IL"/>
            </a:defPPr>
            <a:lvl1pPr algn="ctr" rtl="1" fontAlgn="base">
              <a:spcBef>
                <a:spcPct val="0"/>
              </a:spcBef>
              <a:spcAft>
                <a:spcPct val="0"/>
              </a:spcAft>
              <a:defRPr sz="1400" kern="1200">
                <a:solidFill>
                  <a:srgbClr val="F8F8F8"/>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lvl="4" algn="ct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he-IL" dirty="0" smtClean="0">
                <a:cs typeface="Arial"/>
              </a:rPr>
              <a:t>גלגלים לא עגולים © כל הזכויות שמורות</a:t>
            </a:r>
            <a:endParaRPr lang="he-IL" dirty="0">
              <a:cs typeface="Arial"/>
            </a:endParaRPr>
          </a:p>
        </p:txBody>
      </p:sp>
      <p:sp>
        <p:nvSpPr>
          <p:cNvPr id="21" name="Footer Placeholder 4"/>
          <p:cNvSpPr txBox="1">
            <a:spLocks/>
          </p:cNvSpPr>
          <p:nvPr userDrawn="1"/>
        </p:nvSpPr>
        <p:spPr bwMode="auto">
          <a:xfrm>
            <a:off x="212646" y="6050001"/>
            <a:ext cx="1584256"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e-IL"/>
            </a:defPPr>
            <a:lvl1pPr algn="ctr" rtl="1" fontAlgn="base">
              <a:spcBef>
                <a:spcPct val="0"/>
              </a:spcBef>
              <a:spcAft>
                <a:spcPct val="0"/>
              </a:spcAft>
              <a:defRPr sz="1400" kern="1200">
                <a:solidFill>
                  <a:srgbClr val="F8F8F8"/>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lvl="4" algn="ct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rtl="1">
              <a:defRPr/>
            </a:pPr>
            <a:r>
              <a:rPr lang="en-US" sz="1200" dirty="0" err="1" smtClean="0">
                <a:solidFill>
                  <a:schemeClr val="tx1">
                    <a:lumMod val="50000"/>
                  </a:schemeClr>
                </a:solidFill>
              </a:rPr>
              <a:t>עודכן</a:t>
            </a:r>
            <a:r>
              <a:rPr lang="en-US" sz="1200" dirty="0" smtClean="0">
                <a:solidFill>
                  <a:schemeClr val="tx1">
                    <a:lumMod val="50000"/>
                  </a:schemeClr>
                </a:solidFill>
              </a:rPr>
              <a:t> 15.9.2017 </a:t>
            </a:r>
            <a:endParaRPr lang="he-IL" sz="1200" dirty="0">
              <a:solidFill>
                <a:schemeClr val="tx1">
                  <a:lumMod val="50000"/>
                </a:schemeClr>
              </a:solidFill>
            </a:endParaRPr>
          </a:p>
        </p:txBody>
      </p:sp>
    </p:spTree>
    <p:extLst>
      <p:ext uri="{BB962C8B-B14F-4D97-AF65-F5344CB8AC3E}">
        <p14:creationId xmlns:p14="http://schemas.microsoft.com/office/powerpoint/2010/main" val="60899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stCondLst>
                                            <p:cond delay="0"/>
                                          </p:stCondLst>
                                        </p:cTn>
                                        <p:tgtEl>
                                          <p:spTgt spid="4"/>
                                        </p:tgtEl>
                                        <p:attrNameLst>
                                          <p:attrName>ppt_x</p:attrName>
                                        </p:attrNameLst>
                                      </p:cBhvr>
                                      <p:tavLst>
                                        <p:tav tm="0">
                                          <p:val>
                                            <p:strVal val="#ppt_x"/>
                                          </p:val>
                                        </p:tav>
                                        <p:tav tm="100000">
                                          <p:val>
                                            <p:strVal val="#ppt_x"/>
                                          </p:val>
                                        </p:tav>
                                      </p:tavLst>
                                    </p:anim>
                                    <p:anim calcmode="lin" valueType="num">
                                      <p:cBhvr additive="base">
                                        <p:cTn id="8" dur="500" fill="hold">
                                          <p:stCondLst>
                                            <p:cond delay="0"/>
                                          </p:stCondLst>
                                        </p:cTn>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stCondLst>
                                            <p:cond delay="0"/>
                                          </p:stCondLst>
                                        </p:cTn>
                                        <p:tgtEl>
                                          <p:spTgt spid="10"/>
                                        </p:tgtEl>
                                        <p:attrNameLst>
                                          <p:attrName>ppt_x</p:attrName>
                                        </p:attrNameLst>
                                      </p:cBhvr>
                                      <p:tavLst>
                                        <p:tav tm="0">
                                          <p:val>
                                            <p:strVal val="0-#ppt_w/2"/>
                                          </p:val>
                                        </p:tav>
                                        <p:tav tm="100000">
                                          <p:val>
                                            <p:strVal val="#ppt_x"/>
                                          </p:val>
                                        </p:tav>
                                      </p:tavLst>
                                    </p:anim>
                                    <p:anim calcmode="lin" valueType="num">
                                      <p:cBhvr additive="base">
                                        <p:cTn id="13" dur="500" fill="hold">
                                          <p:stCondLst>
                                            <p:cond delay="0"/>
                                          </p:stCondLst>
                                        </p:cTn>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stCondLst>
                                            <p:cond delay="0"/>
                                          </p:stCondLst>
                                        </p:cTn>
                                        <p:tgtEl>
                                          <p:spTgt spid="7"/>
                                        </p:tgtEl>
                                        <p:attrNameLst>
                                          <p:attrName>ppt_x</p:attrName>
                                        </p:attrNameLst>
                                      </p:cBhvr>
                                      <p:tavLst>
                                        <p:tav tm="0">
                                          <p:val>
                                            <p:strVal val="#ppt_x"/>
                                          </p:val>
                                        </p:tav>
                                        <p:tav tm="100000">
                                          <p:val>
                                            <p:strVal val="#ppt_x"/>
                                          </p:val>
                                        </p:tav>
                                      </p:tavLst>
                                    </p:anim>
                                    <p:anim calcmode="lin" valueType="num">
                                      <p:cBhvr additive="base">
                                        <p:cTn id="18" dur="500" fill="hold">
                                          <p:stCondLst>
                                            <p:cond delay="0"/>
                                          </p:stCondLst>
                                        </p:cTn>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stCondLst>
                                            <p:cond delay="0"/>
                                          </p:stCondLst>
                                        </p:cTn>
                                        <p:tgtEl>
                                          <p:spTgt spid="13"/>
                                        </p:tgtEl>
                                        <p:attrNameLst>
                                          <p:attrName>ppt_x</p:attrName>
                                        </p:attrNameLst>
                                      </p:cBhvr>
                                      <p:tavLst>
                                        <p:tav tm="0">
                                          <p:val>
                                            <p:strVal val="1+#ppt_w/2"/>
                                          </p:val>
                                        </p:tav>
                                        <p:tav tm="100000">
                                          <p:val>
                                            <p:strVal val="#ppt_x"/>
                                          </p:val>
                                        </p:tav>
                                      </p:tavLst>
                                    </p:anim>
                                    <p:anim calcmode="lin" valueType="num">
                                      <p:cBhvr additive="base">
                                        <p:cTn id="23" dur="500" fill="hold">
                                          <p:stCondLst>
                                            <p:cond delay="0"/>
                                          </p:stCondLst>
                                        </p:cTn>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381000"/>
            <a:ext cx="8001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2954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76133" name="Rectangle 5"/>
          <p:cNvSpPr>
            <a:spLocks noGrp="1" noChangeArrowheads="1"/>
          </p:cNvSpPr>
          <p:nvPr>
            <p:ph type="ftr" sz="quarter" idx="3"/>
          </p:nvPr>
        </p:nvSpPr>
        <p:spPr bwMode="auto">
          <a:xfrm>
            <a:off x="2916238" y="6048045"/>
            <a:ext cx="33115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chemeClr val="tx1">
                    <a:lumMod val="50000"/>
                  </a:schemeClr>
                </a:solidFill>
                <a:latin typeface="Tahoma"/>
                <a:cs typeface="Arial"/>
              </a:defRPr>
            </a:lvl1pPr>
            <a:lvl5pPr lvl="4" algn="ctr">
              <a:defRPr/>
            </a:lvl5pPr>
          </a:lstStyle>
          <a:p>
            <a:pPr>
              <a:defRPr/>
            </a:pPr>
            <a:r>
              <a:rPr lang="he-IL" dirty="0" smtClean="0">
                <a:cs typeface="Arial"/>
              </a:rPr>
              <a:t>גלגלים לא עגולים </a:t>
            </a:r>
            <a:r>
              <a:rPr lang="he-IL" dirty="0" smtClean="0"/>
              <a:t>© כל הזכויות שמורות</a:t>
            </a:r>
          </a:p>
        </p:txBody>
      </p:sp>
      <p:sp>
        <p:nvSpPr>
          <p:cNvPr id="176134" name="Rectangle 6"/>
          <p:cNvSpPr>
            <a:spLocks noGrp="1" noChangeArrowheads="1"/>
          </p:cNvSpPr>
          <p:nvPr>
            <p:ph type="sldNum" sz="quarter" idx="4"/>
          </p:nvPr>
        </p:nvSpPr>
        <p:spPr bwMode="auto">
          <a:xfrm>
            <a:off x="6858000" y="604804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fontAlgn="auto">
              <a:spcBef>
                <a:spcPts val="0"/>
              </a:spcBef>
              <a:spcAft>
                <a:spcPts val="0"/>
              </a:spcAft>
              <a:defRPr kumimoji="0" sz="1400">
                <a:solidFill>
                  <a:schemeClr val="tx1"/>
                </a:solidFill>
                <a:latin typeface="+mn-lt"/>
                <a:cs typeface="Arial"/>
              </a:defRPr>
            </a:lvl1pPr>
          </a:lstStyle>
          <a:p>
            <a:pPr>
              <a:defRPr/>
            </a:pPr>
            <a:fld id="{39001A4E-A6E4-41F1-8CD4-1EC117CC5CBD}" type="slidenum">
              <a:rPr lang="he-IL" smtClean="0"/>
              <a:pPr>
                <a:defRPr/>
              </a:pPr>
              <a:t>‹#›</a:t>
            </a:fld>
            <a:endParaRPr lang="he-IL" dirty="0"/>
          </a:p>
        </p:txBody>
      </p:sp>
      <p:grpSp>
        <p:nvGrpSpPr>
          <p:cNvPr id="1031" name="Group 7"/>
          <p:cNvGrpSpPr>
            <a:grpSpLocks/>
          </p:cNvGrpSpPr>
          <p:nvPr/>
        </p:nvGrpSpPr>
        <p:grpSpPr bwMode="auto">
          <a:xfrm>
            <a:off x="177800" y="230188"/>
            <a:ext cx="203200" cy="6503987"/>
            <a:chOff x="112" y="145"/>
            <a:chExt cx="128" cy="4097"/>
          </a:xfrm>
        </p:grpSpPr>
        <p:sp>
          <p:nvSpPr>
            <p:cNvPr id="2068"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2069"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grpSp>
        <p:nvGrpSpPr>
          <p:cNvPr id="1032" name="Group 10"/>
          <p:cNvGrpSpPr>
            <a:grpSpLocks/>
          </p:cNvGrpSpPr>
          <p:nvPr/>
        </p:nvGrpSpPr>
        <p:grpSpPr bwMode="auto">
          <a:xfrm>
            <a:off x="8793163" y="220663"/>
            <a:ext cx="198437" cy="6408737"/>
            <a:chOff x="5539" y="139"/>
            <a:chExt cx="125" cy="4037"/>
          </a:xfrm>
        </p:grpSpPr>
        <p:sp>
          <p:nvSpPr>
            <p:cNvPr id="2066"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2067"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grpSp>
        <p:nvGrpSpPr>
          <p:cNvPr id="1033" name="Group 13"/>
          <p:cNvGrpSpPr>
            <a:grpSpLocks/>
          </p:cNvGrpSpPr>
          <p:nvPr/>
        </p:nvGrpSpPr>
        <p:grpSpPr bwMode="auto">
          <a:xfrm>
            <a:off x="412750" y="6477000"/>
            <a:ext cx="8686800" cy="228600"/>
            <a:chOff x="260" y="4080"/>
            <a:chExt cx="5472" cy="144"/>
          </a:xfrm>
        </p:grpSpPr>
        <p:sp>
          <p:nvSpPr>
            <p:cNvPr id="2064"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2065"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grpSp>
        <p:nvGrpSpPr>
          <p:cNvPr id="1034" name="Group 16"/>
          <p:cNvGrpSpPr>
            <a:grpSpLocks/>
          </p:cNvGrpSpPr>
          <p:nvPr/>
        </p:nvGrpSpPr>
        <p:grpSpPr bwMode="auto">
          <a:xfrm>
            <a:off x="76200" y="176213"/>
            <a:ext cx="8745538" cy="161925"/>
            <a:chOff x="48" y="111"/>
            <a:chExt cx="5509" cy="102"/>
          </a:xfrm>
        </p:grpSpPr>
        <p:sp>
          <p:nvSpPr>
            <p:cNvPr id="2062"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2063"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2060"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2061"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sp>
        <p:nvSpPr>
          <p:cNvPr id="22" name="Footer Placeholder 4"/>
          <p:cNvSpPr txBox="1">
            <a:spLocks/>
          </p:cNvSpPr>
          <p:nvPr userDrawn="1"/>
        </p:nvSpPr>
        <p:spPr bwMode="auto">
          <a:xfrm>
            <a:off x="212646" y="6050001"/>
            <a:ext cx="1584256"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e-IL"/>
            </a:defPPr>
            <a:lvl1pPr algn="ctr" rtl="1" fontAlgn="base">
              <a:spcBef>
                <a:spcPct val="0"/>
              </a:spcBef>
              <a:spcAft>
                <a:spcPct val="0"/>
              </a:spcAft>
              <a:defRPr sz="1400" kern="1200">
                <a:solidFill>
                  <a:srgbClr val="F8F8F8"/>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lvl="4" algn="ct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rtl="1">
              <a:defRPr/>
            </a:pPr>
            <a:r>
              <a:rPr lang="en-US" sz="1200" dirty="0" err="1" smtClean="0">
                <a:solidFill>
                  <a:schemeClr val="tx1">
                    <a:lumMod val="50000"/>
                  </a:schemeClr>
                </a:solidFill>
              </a:rPr>
              <a:t>עודכן</a:t>
            </a:r>
            <a:r>
              <a:rPr lang="en-US" sz="1200" dirty="0" smtClean="0">
                <a:solidFill>
                  <a:schemeClr val="tx1">
                    <a:lumMod val="50000"/>
                  </a:schemeClr>
                </a:solidFill>
              </a:rPr>
              <a:t> 15.9.2017 </a:t>
            </a:r>
            <a:endParaRPr lang="he-IL" sz="1200" dirty="0">
              <a:solidFill>
                <a:schemeClr val="tx1">
                  <a:lumMod val="50000"/>
                </a:schemeClr>
              </a:solidFill>
            </a:endParaRPr>
          </a:p>
        </p:txBody>
      </p:sp>
    </p:spTree>
  </p:cSld>
  <p:clrMap bg1="dk2" tx1="lt1" bg2="dk1" tx2="lt2" accent1="accent1" accent2="accent2" accent3="accent3" accent4="accent4" accent5="accent5" accent6="accent6" hlink="hlink" folHlink="folHlink"/>
  <p:sldLayoutIdLst>
    <p:sldLayoutId id="2147484030"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stCondLst>
                                            <p:cond delay="0"/>
                                          </p:stCondLst>
                                        </p:cTn>
                                        <p:tgtEl>
                                          <p:spTgt spid="6"/>
                                        </p:tgtEl>
                                        <p:attrNameLst>
                                          <p:attrName>ppt_x</p:attrName>
                                        </p:attrNameLst>
                                      </p:cBhvr>
                                      <p:tavLst>
                                        <p:tav tm="0">
                                          <p:val>
                                            <p:strVal val="1+#ppt_w/2"/>
                                          </p:val>
                                        </p:tav>
                                        <p:tav tm="100000">
                                          <p:val>
                                            <p:strVal val="#ppt_x"/>
                                          </p:val>
                                        </p:tav>
                                      </p:tavLst>
                                    </p:anim>
                                    <p:anim calcmode="lin" valueType="num">
                                      <p:cBhvr additive="base">
                                        <p:cTn id="8" dur="500" fill="hold">
                                          <p:stCondLst>
                                            <p:cond delay="0"/>
                                          </p:stCondLst>
                                        </p:cTn>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p:txStyles>
    <p:titleStyle>
      <a:lvl1pPr algn="ctr" rtl="1" eaLnBrk="0" fontAlgn="base" hangingPunct="0">
        <a:spcBef>
          <a:spcPct val="0"/>
        </a:spcBef>
        <a:spcAft>
          <a:spcPct val="0"/>
        </a:spcAft>
        <a:defRPr sz="3600">
          <a:solidFill>
            <a:schemeClr val="accent2">
              <a:lumMod val="40000"/>
              <a:lumOff val="60000"/>
            </a:schemeClr>
          </a:solidFill>
          <a:latin typeface="+mj-lt"/>
          <a:ea typeface="+mj-ea"/>
          <a:cs typeface="+mj-cs"/>
        </a:defRPr>
      </a:lvl1pPr>
      <a:lvl2pPr algn="l" rtl="1" eaLnBrk="0" fontAlgn="base" hangingPunct="0">
        <a:spcBef>
          <a:spcPct val="0"/>
        </a:spcBef>
        <a:spcAft>
          <a:spcPct val="0"/>
        </a:spcAft>
        <a:defRPr sz="3600">
          <a:solidFill>
            <a:schemeClr val="tx2"/>
          </a:solidFill>
          <a:latin typeface="Tahoma" pitchFamily="34" charset="0"/>
          <a:cs typeface="Arial" pitchFamily="34" charset="0"/>
        </a:defRPr>
      </a:lvl2pPr>
      <a:lvl3pPr algn="l" rtl="1" eaLnBrk="0" fontAlgn="base" hangingPunct="0">
        <a:spcBef>
          <a:spcPct val="0"/>
        </a:spcBef>
        <a:spcAft>
          <a:spcPct val="0"/>
        </a:spcAft>
        <a:defRPr sz="3600">
          <a:solidFill>
            <a:schemeClr val="tx2"/>
          </a:solidFill>
          <a:latin typeface="Tahoma" pitchFamily="34" charset="0"/>
          <a:cs typeface="Arial" pitchFamily="34" charset="0"/>
        </a:defRPr>
      </a:lvl3pPr>
      <a:lvl4pPr algn="l" rtl="1" eaLnBrk="0" fontAlgn="base" hangingPunct="0">
        <a:spcBef>
          <a:spcPct val="0"/>
        </a:spcBef>
        <a:spcAft>
          <a:spcPct val="0"/>
        </a:spcAft>
        <a:defRPr sz="3600">
          <a:solidFill>
            <a:schemeClr val="tx2"/>
          </a:solidFill>
          <a:latin typeface="Tahoma" pitchFamily="34" charset="0"/>
          <a:cs typeface="Arial" pitchFamily="34" charset="0"/>
        </a:defRPr>
      </a:lvl4pPr>
      <a:lvl5pPr algn="l" rtl="1" eaLnBrk="0" fontAlgn="base" hangingPunct="0">
        <a:spcBef>
          <a:spcPct val="0"/>
        </a:spcBef>
        <a:spcAft>
          <a:spcPct val="0"/>
        </a:spcAft>
        <a:defRPr sz="3600">
          <a:solidFill>
            <a:schemeClr val="tx2"/>
          </a:solidFill>
          <a:latin typeface="Tahoma" pitchFamily="34" charset="0"/>
          <a:cs typeface="Arial" pitchFamily="34" charset="0"/>
        </a:defRPr>
      </a:lvl5pPr>
      <a:lvl6pPr marL="457200" algn="l" rtl="1" eaLnBrk="1" fontAlgn="base" hangingPunct="1">
        <a:spcBef>
          <a:spcPct val="0"/>
        </a:spcBef>
        <a:spcAft>
          <a:spcPct val="0"/>
        </a:spcAft>
        <a:defRPr sz="3600">
          <a:solidFill>
            <a:schemeClr val="tx2"/>
          </a:solidFill>
          <a:latin typeface="Tahoma" pitchFamily="34" charset="0"/>
          <a:cs typeface="Arial" pitchFamily="34" charset="0"/>
        </a:defRPr>
      </a:lvl6pPr>
      <a:lvl7pPr marL="914400" algn="l" rtl="1" eaLnBrk="1" fontAlgn="base" hangingPunct="1">
        <a:spcBef>
          <a:spcPct val="0"/>
        </a:spcBef>
        <a:spcAft>
          <a:spcPct val="0"/>
        </a:spcAft>
        <a:defRPr sz="3600">
          <a:solidFill>
            <a:schemeClr val="tx2"/>
          </a:solidFill>
          <a:latin typeface="Tahoma" pitchFamily="34" charset="0"/>
          <a:cs typeface="Arial" pitchFamily="34" charset="0"/>
        </a:defRPr>
      </a:lvl7pPr>
      <a:lvl8pPr marL="1371600" algn="l" rtl="1" eaLnBrk="1" fontAlgn="base" hangingPunct="1">
        <a:spcBef>
          <a:spcPct val="0"/>
        </a:spcBef>
        <a:spcAft>
          <a:spcPct val="0"/>
        </a:spcAft>
        <a:defRPr sz="3600">
          <a:solidFill>
            <a:schemeClr val="tx2"/>
          </a:solidFill>
          <a:latin typeface="Tahoma" pitchFamily="34" charset="0"/>
          <a:cs typeface="Arial" pitchFamily="34" charset="0"/>
        </a:defRPr>
      </a:lvl8pPr>
      <a:lvl9pPr marL="1828800" algn="l" rtl="1" eaLnBrk="1" fontAlgn="base" hangingPunct="1">
        <a:spcBef>
          <a:spcPct val="0"/>
        </a:spcBef>
        <a:spcAft>
          <a:spcPct val="0"/>
        </a:spcAft>
        <a:defRPr sz="3600">
          <a:solidFill>
            <a:schemeClr val="tx2"/>
          </a:solidFill>
          <a:latin typeface="Tahoma" pitchFamily="34" charset="0"/>
          <a:cs typeface="Arial" pitchFamily="34" charset="0"/>
        </a:defRPr>
      </a:lvl9pPr>
    </p:titleStyle>
    <p:bodyStyle>
      <a:lvl1pPr marL="342900" indent="-342900" algn="r" rtl="1" eaLnBrk="0" fontAlgn="base" hangingPunct="0">
        <a:spcBef>
          <a:spcPct val="20000"/>
        </a:spcBef>
        <a:spcAft>
          <a:spcPct val="0"/>
        </a:spcAft>
        <a:buClr>
          <a:srgbClr val="C285FF"/>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381000"/>
            <a:ext cx="8001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2954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76133" name="Rectangle 5"/>
          <p:cNvSpPr>
            <a:spLocks noGrp="1" noChangeArrowheads="1"/>
          </p:cNvSpPr>
          <p:nvPr>
            <p:ph type="ftr" sz="quarter" idx="3"/>
          </p:nvPr>
        </p:nvSpPr>
        <p:spPr bwMode="auto">
          <a:xfrm>
            <a:off x="2916238" y="6048045"/>
            <a:ext cx="33115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solidFill>
                  <a:srgbClr val="F8F8F8"/>
                </a:solidFill>
                <a:latin typeface="Tahoma"/>
                <a:cs typeface="Arial"/>
              </a:defRPr>
            </a:lvl1pPr>
            <a:lvl5pPr lvl="4" algn="ctr">
              <a:defRPr/>
            </a:lvl5pPr>
          </a:lstStyle>
          <a:p>
            <a:pPr>
              <a:defRPr/>
            </a:pPr>
            <a:r>
              <a:rPr lang="he-IL" dirty="0" smtClean="0">
                <a:cs typeface="Arial"/>
              </a:rPr>
              <a:t>גלגלים לא עגולים </a:t>
            </a:r>
            <a:r>
              <a:rPr lang="he-IL" dirty="0" smtClean="0"/>
              <a:t>© כל הזכויות שמורות</a:t>
            </a:r>
            <a:endParaRPr lang="he-IL" dirty="0"/>
          </a:p>
        </p:txBody>
      </p:sp>
      <p:sp>
        <p:nvSpPr>
          <p:cNvPr id="176134" name="Rectangle 6"/>
          <p:cNvSpPr>
            <a:spLocks noGrp="1" noChangeArrowheads="1"/>
          </p:cNvSpPr>
          <p:nvPr>
            <p:ph type="sldNum" sz="quarter" idx="4"/>
          </p:nvPr>
        </p:nvSpPr>
        <p:spPr bwMode="auto">
          <a:xfrm>
            <a:off x="6858000" y="604804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fontAlgn="auto">
              <a:spcBef>
                <a:spcPts val="0"/>
              </a:spcBef>
              <a:spcAft>
                <a:spcPts val="0"/>
              </a:spcAft>
              <a:defRPr kumimoji="0" sz="1400">
                <a:solidFill>
                  <a:srgbClr val="F8F8F8"/>
                </a:solidFill>
                <a:latin typeface="+mn-lt"/>
                <a:cs typeface="Arial"/>
              </a:defRPr>
            </a:lvl1pPr>
          </a:lstStyle>
          <a:p>
            <a:pPr>
              <a:defRPr/>
            </a:pPr>
            <a:fld id="{39001A4E-A6E4-41F1-8CD4-1EC117CC5CBD}" type="slidenum">
              <a:rPr lang="he-IL"/>
              <a:pPr>
                <a:defRPr/>
              </a:pPr>
              <a:t>‹#›</a:t>
            </a:fld>
            <a:endParaRPr lang="he-IL" dirty="0"/>
          </a:p>
        </p:txBody>
      </p:sp>
      <p:grpSp>
        <p:nvGrpSpPr>
          <p:cNvPr id="1031" name="Group 7"/>
          <p:cNvGrpSpPr>
            <a:grpSpLocks/>
          </p:cNvGrpSpPr>
          <p:nvPr/>
        </p:nvGrpSpPr>
        <p:grpSpPr bwMode="auto">
          <a:xfrm>
            <a:off x="177800" y="230188"/>
            <a:ext cx="203200" cy="6503987"/>
            <a:chOff x="112" y="145"/>
            <a:chExt cx="128" cy="4097"/>
          </a:xfrm>
        </p:grpSpPr>
        <p:sp>
          <p:nvSpPr>
            <p:cNvPr id="2068"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2069"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grpSp>
        <p:nvGrpSpPr>
          <p:cNvPr id="1032" name="Group 10"/>
          <p:cNvGrpSpPr>
            <a:grpSpLocks/>
          </p:cNvGrpSpPr>
          <p:nvPr/>
        </p:nvGrpSpPr>
        <p:grpSpPr bwMode="auto">
          <a:xfrm>
            <a:off x="8793163" y="220663"/>
            <a:ext cx="198437" cy="6408737"/>
            <a:chOff x="5539" y="139"/>
            <a:chExt cx="125" cy="4037"/>
          </a:xfrm>
        </p:grpSpPr>
        <p:sp>
          <p:nvSpPr>
            <p:cNvPr id="2066"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2067"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grpSp>
        <p:nvGrpSpPr>
          <p:cNvPr id="1033" name="Group 13"/>
          <p:cNvGrpSpPr>
            <a:grpSpLocks/>
          </p:cNvGrpSpPr>
          <p:nvPr/>
        </p:nvGrpSpPr>
        <p:grpSpPr bwMode="auto">
          <a:xfrm>
            <a:off x="412750" y="6477000"/>
            <a:ext cx="8686800" cy="228600"/>
            <a:chOff x="260" y="4080"/>
            <a:chExt cx="5472" cy="144"/>
          </a:xfrm>
        </p:grpSpPr>
        <p:sp>
          <p:nvSpPr>
            <p:cNvPr id="2064"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2065"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grpSp>
        <p:nvGrpSpPr>
          <p:cNvPr id="1034" name="Group 16"/>
          <p:cNvGrpSpPr>
            <a:grpSpLocks/>
          </p:cNvGrpSpPr>
          <p:nvPr/>
        </p:nvGrpSpPr>
        <p:grpSpPr bwMode="auto">
          <a:xfrm>
            <a:off x="76200" y="176213"/>
            <a:ext cx="8745538" cy="161925"/>
            <a:chOff x="48" y="111"/>
            <a:chExt cx="5509" cy="102"/>
          </a:xfrm>
        </p:grpSpPr>
        <p:sp>
          <p:nvSpPr>
            <p:cNvPr id="2062"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2063"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2060"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sp>
          <p:nvSpPr>
            <p:cNvPr id="2061"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p:spPr>
          <p:txBody>
            <a:bodyPr wrap="none" anchor="ctr"/>
            <a:lstStyle/>
            <a:p>
              <a:pPr algn="l" rtl="0">
                <a:defRPr/>
              </a:pPr>
              <a:endParaRPr lang="he-IL">
                <a:solidFill>
                  <a:srgbClr val="F8F8F8"/>
                </a:solidFill>
                <a:latin typeface="Tahoma" pitchFamily="34" charset="0"/>
              </a:endParaRPr>
            </a:p>
          </p:txBody>
        </p:sp>
      </p:grpSp>
      <p:sp>
        <p:nvSpPr>
          <p:cNvPr id="22" name="Footer Placeholder 4"/>
          <p:cNvSpPr txBox="1">
            <a:spLocks/>
          </p:cNvSpPr>
          <p:nvPr userDrawn="1"/>
        </p:nvSpPr>
        <p:spPr bwMode="auto">
          <a:xfrm>
            <a:off x="212646" y="6050001"/>
            <a:ext cx="1584256"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e-IL"/>
            </a:defPPr>
            <a:lvl1pPr algn="ctr" rtl="1" fontAlgn="base">
              <a:spcBef>
                <a:spcPct val="0"/>
              </a:spcBef>
              <a:spcAft>
                <a:spcPct val="0"/>
              </a:spcAft>
              <a:defRPr sz="1400" kern="1200">
                <a:solidFill>
                  <a:srgbClr val="F8F8F8"/>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lvl="4" algn="ct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rtl="1">
              <a:defRPr/>
            </a:pPr>
            <a:r>
              <a:rPr lang="en-US" sz="1200" dirty="0" err="1" smtClean="0">
                <a:solidFill>
                  <a:schemeClr val="tx1">
                    <a:lumMod val="50000"/>
                  </a:schemeClr>
                </a:solidFill>
              </a:rPr>
              <a:t>עודכן</a:t>
            </a:r>
            <a:r>
              <a:rPr lang="en-US" sz="1200" dirty="0" smtClean="0">
                <a:solidFill>
                  <a:schemeClr val="tx1">
                    <a:lumMod val="50000"/>
                  </a:schemeClr>
                </a:solidFill>
              </a:rPr>
              <a:t> 15.9.2017 </a:t>
            </a:r>
            <a:endParaRPr lang="he-IL" sz="1200" dirty="0">
              <a:solidFill>
                <a:schemeClr val="tx1">
                  <a:lumMod val="50000"/>
                </a:schemeClr>
              </a:solidFill>
            </a:endParaRPr>
          </a:p>
        </p:txBody>
      </p:sp>
    </p:spTree>
    <p:extLst>
      <p:ext uri="{BB962C8B-B14F-4D97-AF65-F5344CB8AC3E}">
        <p14:creationId xmlns:p14="http://schemas.microsoft.com/office/powerpoint/2010/main" val="1695633340"/>
      </p:ext>
    </p:extLst>
  </p:cSld>
  <p:clrMap bg1="dk2" tx1="lt1" bg2="dk1" tx2="lt2" accent1="accent1" accent2="accent2" accent3="accent3" accent4="accent4" accent5="accent5" accent6="accent6" hlink="hlink" folHlink="folHlink"/>
  <p:sldLayoutIdLst>
    <p:sldLayoutId id="2147484032" r:id="rId1"/>
    <p:sldLayoutId id="2147484033" r:id="rId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stCondLst>
                                            <p:cond delay="0"/>
                                          </p:stCondLst>
                                        </p:cTn>
                                        <p:tgtEl>
                                          <p:spTgt spid="6"/>
                                        </p:tgtEl>
                                        <p:attrNameLst>
                                          <p:attrName>ppt_x</p:attrName>
                                        </p:attrNameLst>
                                      </p:cBhvr>
                                      <p:tavLst>
                                        <p:tav tm="0">
                                          <p:val>
                                            <p:strVal val="1+#ppt_w/2"/>
                                          </p:val>
                                        </p:tav>
                                        <p:tav tm="100000">
                                          <p:val>
                                            <p:strVal val="#ppt_x"/>
                                          </p:val>
                                        </p:tav>
                                      </p:tavLst>
                                    </p:anim>
                                    <p:anim calcmode="lin" valueType="num">
                                      <p:cBhvr additive="base">
                                        <p:cTn id="8" dur="500" fill="hold">
                                          <p:stCondLst>
                                            <p:cond delay="0"/>
                                          </p:stCondLst>
                                        </p:cTn>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p:txStyles>
    <p:titleStyle>
      <a:lvl1pPr algn="ctr" rtl="1" eaLnBrk="0" fontAlgn="base" hangingPunct="0">
        <a:spcBef>
          <a:spcPct val="0"/>
        </a:spcBef>
        <a:spcAft>
          <a:spcPct val="0"/>
        </a:spcAft>
        <a:defRPr sz="3600">
          <a:solidFill>
            <a:schemeClr val="accent2">
              <a:lumMod val="40000"/>
              <a:lumOff val="60000"/>
            </a:schemeClr>
          </a:solidFill>
          <a:latin typeface="+mj-lt"/>
          <a:ea typeface="+mj-ea"/>
          <a:cs typeface="+mj-cs"/>
        </a:defRPr>
      </a:lvl1pPr>
      <a:lvl2pPr algn="l" rtl="1" eaLnBrk="0" fontAlgn="base" hangingPunct="0">
        <a:spcBef>
          <a:spcPct val="0"/>
        </a:spcBef>
        <a:spcAft>
          <a:spcPct val="0"/>
        </a:spcAft>
        <a:defRPr sz="3600">
          <a:solidFill>
            <a:schemeClr val="tx2"/>
          </a:solidFill>
          <a:latin typeface="Tahoma" pitchFamily="34" charset="0"/>
          <a:cs typeface="Arial" pitchFamily="34" charset="0"/>
        </a:defRPr>
      </a:lvl2pPr>
      <a:lvl3pPr algn="l" rtl="1" eaLnBrk="0" fontAlgn="base" hangingPunct="0">
        <a:spcBef>
          <a:spcPct val="0"/>
        </a:spcBef>
        <a:spcAft>
          <a:spcPct val="0"/>
        </a:spcAft>
        <a:defRPr sz="3600">
          <a:solidFill>
            <a:schemeClr val="tx2"/>
          </a:solidFill>
          <a:latin typeface="Tahoma" pitchFamily="34" charset="0"/>
          <a:cs typeface="Arial" pitchFamily="34" charset="0"/>
        </a:defRPr>
      </a:lvl3pPr>
      <a:lvl4pPr algn="l" rtl="1" eaLnBrk="0" fontAlgn="base" hangingPunct="0">
        <a:spcBef>
          <a:spcPct val="0"/>
        </a:spcBef>
        <a:spcAft>
          <a:spcPct val="0"/>
        </a:spcAft>
        <a:defRPr sz="3600">
          <a:solidFill>
            <a:schemeClr val="tx2"/>
          </a:solidFill>
          <a:latin typeface="Tahoma" pitchFamily="34" charset="0"/>
          <a:cs typeface="Arial" pitchFamily="34" charset="0"/>
        </a:defRPr>
      </a:lvl4pPr>
      <a:lvl5pPr algn="l" rtl="1" eaLnBrk="0" fontAlgn="base" hangingPunct="0">
        <a:spcBef>
          <a:spcPct val="0"/>
        </a:spcBef>
        <a:spcAft>
          <a:spcPct val="0"/>
        </a:spcAft>
        <a:defRPr sz="3600">
          <a:solidFill>
            <a:schemeClr val="tx2"/>
          </a:solidFill>
          <a:latin typeface="Tahoma" pitchFamily="34" charset="0"/>
          <a:cs typeface="Arial" pitchFamily="34" charset="0"/>
        </a:defRPr>
      </a:lvl5pPr>
      <a:lvl6pPr marL="457200" algn="l" rtl="1" eaLnBrk="1" fontAlgn="base" hangingPunct="1">
        <a:spcBef>
          <a:spcPct val="0"/>
        </a:spcBef>
        <a:spcAft>
          <a:spcPct val="0"/>
        </a:spcAft>
        <a:defRPr sz="3600">
          <a:solidFill>
            <a:schemeClr val="tx2"/>
          </a:solidFill>
          <a:latin typeface="Tahoma" pitchFamily="34" charset="0"/>
          <a:cs typeface="Arial" pitchFamily="34" charset="0"/>
        </a:defRPr>
      </a:lvl6pPr>
      <a:lvl7pPr marL="914400" algn="l" rtl="1" eaLnBrk="1" fontAlgn="base" hangingPunct="1">
        <a:spcBef>
          <a:spcPct val="0"/>
        </a:spcBef>
        <a:spcAft>
          <a:spcPct val="0"/>
        </a:spcAft>
        <a:defRPr sz="3600">
          <a:solidFill>
            <a:schemeClr val="tx2"/>
          </a:solidFill>
          <a:latin typeface="Tahoma" pitchFamily="34" charset="0"/>
          <a:cs typeface="Arial" pitchFamily="34" charset="0"/>
        </a:defRPr>
      </a:lvl7pPr>
      <a:lvl8pPr marL="1371600" algn="l" rtl="1" eaLnBrk="1" fontAlgn="base" hangingPunct="1">
        <a:spcBef>
          <a:spcPct val="0"/>
        </a:spcBef>
        <a:spcAft>
          <a:spcPct val="0"/>
        </a:spcAft>
        <a:defRPr sz="3600">
          <a:solidFill>
            <a:schemeClr val="tx2"/>
          </a:solidFill>
          <a:latin typeface="Tahoma" pitchFamily="34" charset="0"/>
          <a:cs typeface="Arial" pitchFamily="34" charset="0"/>
        </a:defRPr>
      </a:lvl8pPr>
      <a:lvl9pPr marL="1828800" algn="l" rtl="1" eaLnBrk="1" fontAlgn="base" hangingPunct="1">
        <a:spcBef>
          <a:spcPct val="0"/>
        </a:spcBef>
        <a:spcAft>
          <a:spcPct val="0"/>
        </a:spcAft>
        <a:defRPr sz="3600">
          <a:solidFill>
            <a:schemeClr val="tx2"/>
          </a:solidFill>
          <a:latin typeface="Tahoma" pitchFamily="34" charset="0"/>
          <a:cs typeface="Arial" pitchFamily="34" charset="0"/>
        </a:defRPr>
      </a:lvl9pPr>
    </p:titleStyle>
    <p:bodyStyle>
      <a:lvl1pPr marL="342900" indent="-342900" algn="r" rtl="1" eaLnBrk="0" fontAlgn="base" hangingPunct="0">
        <a:spcBef>
          <a:spcPct val="20000"/>
        </a:spcBef>
        <a:spcAft>
          <a:spcPct val="0"/>
        </a:spcAft>
        <a:buClr>
          <a:srgbClr val="C285FF"/>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6134"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a:defRPr kumimoji="0" sz="1400">
                <a:solidFill>
                  <a:schemeClr val="tx1"/>
                </a:solidFill>
                <a:latin typeface="+mn-lt"/>
                <a:cs typeface="Arial" pitchFamily="34" charset="0"/>
              </a:defRPr>
            </a:lvl1pPr>
          </a:lstStyle>
          <a:p>
            <a:pPr>
              <a:defRPr/>
            </a:pPr>
            <a:fld id="{0EB0B71E-8B7B-4530-A059-3D6E80B1F5DD}" type="slidenum">
              <a:rPr lang="he-IL">
                <a:solidFill>
                  <a:srgbClr val="F8F8F8"/>
                </a:solidFill>
              </a:rPr>
              <a:pPr>
                <a:defRPr/>
              </a:pPr>
              <a:t>‹#›</a:t>
            </a:fld>
            <a:endParaRPr lang="he-IL" dirty="0">
              <a:solidFill>
                <a:srgbClr val="F8F8F8"/>
              </a:solidFill>
            </a:endParaRPr>
          </a:p>
        </p:txBody>
      </p:sp>
      <p:grpSp>
        <p:nvGrpSpPr>
          <p:cNvPr id="1031" name="Group 7"/>
          <p:cNvGrpSpPr>
            <a:grpSpLocks/>
          </p:cNvGrpSpPr>
          <p:nvPr/>
        </p:nvGrpSpPr>
        <p:grpSpPr bwMode="auto">
          <a:xfrm>
            <a:off x="177800" y="230188"/>
            <a:ext cx="203200" cy="6503987"/>
            <a:chOff x="112" y="145"/>
            <a:chExt cx="128" cy="4097"/>
          </a:xfrm>
        </p:grpSpPr>
        <p:sp>
          <p:nvSpPr>
            <p:cNvPr id="1044"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sp>
          <p:nvSpPr>
            <p:cNvPr id="1045"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he-IL" altLang="en-US" smtClean="0">
                <a:solidFill>
                  <a:srgbClr val="F8F8F8"/>
                </a:solidFill>
              </a:endParaRPr>
            </a:p>
          </p:txBody>
        </p:sp>
      </p:grpSp>
      <p:grpSp>
        <p:nvGrpSpPr>
          <p:cNvPr id="1032" name="Group 10"/>
          <p:cNvGrpSpPr>
            <a:grpSpLocks/>
          </p:cNvGrpSpPr>
          <p:nvPr/>
        </p:nvGrpSpPr>
        <p:grpSpPr bwMode="auto">
          <a:xfrm>
            <a:off x="8793163" y="220663"/>
            <a:ext cx="198437" cy="6408737"/>
            <a:chOff x="5539" y="139"/>
            <a:chExt cx="125" cy="4037"/>
          </a:xfrm>
        </p:grpSpPr>
        <p:sp>
          <p:nvSpPr>
            <p:cNvPr id="1042"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sp>
          <p:nvSpPr>
            <p:cNvPr id="1043"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grpSp>
      <p:grpSp>
        <p:nvGrpSpPr>
          <p:cNvPr id="1033" name="Group 13"/>
          <p:cNvGrpSpPr>
            <a:grpSpLocks/>
          </p:cNvGrpSpPr>
          <p:nvPr/>
        </p:nvGrpSpPr>
        <p:grpSpPr bwMode="auto">
          <a:xfrm>
            <a:off x="412750" y="6477000"/>
            <a:ext cx="8686800" cy="228600"/>
            <a:chOff x="260" y="4080"/>
            <a:chExt cx="5472" cy="144"/>
          </a:xfrm>
        </p:grpSpPr>
        <p:sp>
          <p:nvSpPr>
            <p:cNvPr id="1040"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sp>
          <p:nvSpPr>
            <p:cNvPr id="1041"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grpSp>
      <p:grpSp>
        <p:nvGrpSpPr>
          <p:cNvPr id="1034" name="Group 16"/>
          <p:cNvGrpSpPr>
            <a:grpSpLocks/>
          </p:cNvGrpSpPr>
          <p:nvPr/>
        </p:nvGrpSpPr>
        <p:grpSpPr bwMode="auto">
          <a:xfrm>
            <a:off x="76200" y="176213"/>
            <a:ext cx="8745538" cy="161925"/>
            <a:chOff x="48" y="111"/>
            <a:chExt cx="5509" cy="102"/>
          </a:xfrm>
        </p:grpSpPr>
        <p:sp>
          <p:nvSpPr>
            <p:cNvPr id="1038"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sp>
          <p:nvSpPr>
            <p:cNvPr id="1039"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036"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sp>
          <p:nvSpPr>
            <p:cNvPr id="1037"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endParaRPr lang="he-IL" altLang="en-US" smtClean="0">
                <a:solidFill>
                  <a:srgbClr val="F8F8F8"/>
                </a:solidFill>
              </a:endParaRPr>
            </a:p>
          </p:txBody>
        </p:sp>
      </p:grpSp>
      <p:sp>
        <p:nvSpPr>
          <p:cNvPr id="22" name="Footer Placeholder 4"/>
          <p:cNvSpPr txBox="1">
            <a:spLocks/>
          </p:cNvSpPr>
          <p:nvPr userDrawn="1"/>
        </p:nvSpPr>
        <p:spPr bwMode="auto">
          <a:xfrm>
            <a:off x="2896672" y="6050001"/>
            <a:ext cx="36004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e-IL"/>
            </a:defPPr>
            <a:lvl1pPr algn="ctr" rtl="1" fontAlgn="base">
              <a:spcBef>
                <a:spcPct val="0"/>
              </a:spcBef>
              <a:spcAft>
                <a:spcPct val="0"/>
              </a:spcAft>
              <a:defRPr sz="1400" kern="1200">
                <a:solidFill>
                  <a:srgbClr val="F8F8F8"/>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lvl="4" algn="ct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a:defRPr/>
            </a:pPr>
            <a:r>
              <a:rPr lang="he-IL" dirty="0" smtClean="0">
                <a:cs typeface="Arial"/>
              </a:rPr>
              <a:t>גלגלים לא עגולים © כל הזכויות שמורות</a:t>
            </a:r>
            <a:endParaRPr lang="he-IL" dirty="0">
              <a:cs typeface="Arial"/>
            </a:endParaRPr>
          </a:p>
        </p:txBody>
      </p:sp>
      <p:sp>
        <p:nvSpPr>
          <p:cNvPr id="23" name="Footer Placeholder 4"/>
          <p:cNvSpPr txBox="1">
            <a:spLocks/>
          </p:cNvSpPr>
          <p:nvPr userDrawn="1"/>
        </p:nvSpPr>
        <p:spPr bwMode="auto">
          <a:xfrm>
            <a:off x="290513" y="5983326"/>
            <a:ext cx="1584256"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e-IL"/>
            </a:defPPr>
            <a:lvl1pPr algn="ctr" rtl="1" fontAlgn="base">
              <a:spcBef>
                <a:spcPct val="0"/>
              </a:spcBef>
              <a:spcAft>
                <a:spcPct val="0"/>
              </a:spcAft>
              <a:defRPr sz="1400" kern="1200">
                <a:solidFill>
                  <a:srgbClr val="F8F8F8"/>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lvl="4" algn="ct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a:lstStyle>
          <a:p>
            <a:pPr rtl="1">
              <a:defRPr/>
            </a:pPr>
            <a:r>
              <a:rPr lang="en-US" sz="1200" dirty="0" err="1" smtClean="0">
                <a:solidFill>
                  <a:schemeClr val="tx1">
                    <a:lumMod val="50000"/>
                  </a:schemeClr>
                </a:solidFill>
              </a:rPr>
              <a:t>עודכן</a:t>
            </a:r>
            <a:r>
              <a:rPr lang="en-US" sz="1200" dirty="0" smtClean="0">
                <a:solidFill>
                  <a:schemeClr val="tx1">
                    <a:lumMod val="50000"/>
                  </a:schemeClr>
                </a:solidFill>
              </a:rPr>
              <a:t> 15.9.2017 </a:t>
            </a:r>
            <a:endParaRPr lang="he-IL" sz="1200" dirty="0">
              <a:solidFill>
                <a:schemeClr val="tx1">
                  <a:lumMod val="50000"/>
                </a:schemeClr>
              </a:solidFill>
            </a:endParaRPr>
          </a:p>
        </p:txBody>
      </p:sp>
    </p:spTree>
    <p:extLst>
      <p:ext uri="{BB962C8B-B14F-4D97-AF65-F5344CB8AC3E}">
        <p14:creationId xmlns:p14="http://schemas.microsoft.com/office/powerpoint/2010/main" val="3846474973"/>
      </p:ext>
    </p:extLst>
  </p:cSld>
  <p:clrMap bg1="dk2" tx1="lt1" bg2="dk1" tx2="lt2" accent1="accent1" accent2="accent2" accent3="accent3" accent4="accent4" accent5="accent5" accent6="accent6" hlink="hlink" folHlink="folHlink"/>
  <p:sldLayoutIdLst>
    <p:sldLayoutId id="214748403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stCondLst>
                                            <p:cond delay="0"/>
                                          </p:stCondLst>
                                        </p:cTn>
                                        <p:tgtEl>
                                          <p:spTgt spid="6"/>
                                        </p:tgtEl>
                                        <p:attrNameLst>
                                          <p:attrName>ppt_x</p:attrName>
                                        </p:attrNameLst>
                                      </p:cBhvr>
                                      <p:tavLst>
                                        <p:tav tm="0">
                                          <p:val>
                                            <p:strVal val="1+#ppt_w/2"/>
                                          </p:val>
                                        </p:tav>
                                        <p:tav tm="100000">
                                          <p:val>
                                            <p:strVal val="#ppt_x"/>
                                          </p:val>
                                        </p:tav>
                                      </p:tavLst>
                                    </p:anim>
                                    <p:anim calcmode="lin" valueType="num">
                                      <p:cBhvr additive="base">
                                        <p:cTn id="8" dur="500" fill="hold">
                                          <p:stCondLst>
                                            <p:cond delay="0"/>
                                          </p:stCondLst>
                                        </p:cTn>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p:txStyles>
    <p:titleStyle>
      <a:lvl1pPr algn="l" rtl="1" eaLnBrk="0" fontAlgn="base" hangingPunct="0">
        <a:spcBef>
          <a:spcPct val="0"/>
        </a:spcBef>
        <a:spcAft>
          <a:spcPct val="0"/>
        </a:spcAft>
        <a:defRPr sz="3600">
          <a:solidFill>
            <a:schemeClr val="tx2"/>
          </a:solidFill>
          <a:latin typeface="+mj-lt"/>
          <a:ea typeface="+mj-ea"/>
          <a:cs typeface="+mj-cs"/>
        </a:defRPr>
      </a:lvl1pPr>
      <a:lvl2pPr algn="l" rtl="1" eaLnBrk="0" fontAlgn="base" hangingPunct="0">
        <a:spcBef>
          <a:spcPct val="0"/>
        </a:spcBef>
        <a:spcAft>
          <a:spcPct val="0"/>
        </a:spcAft>
        <a:defRPr sz="3600">
          <a:solidFill>
            <a:schemeClr val="tx2"/>
          </a:solidFill>
          <a:latin typeface="Tahoma" pitchFamily="34" charset="0"/>
          <a:cs typeface="Arial" pitchFamily="34" charset="0"/>
        </a:defRPr>
      </a:lvl2pPr>
      <a:lvl3pPr algn="l" rtl="1" eaLnBrk="0" fontAlgn="base" hangingPunct="0">
        <a:spcBef>
          <a:spcPct val="0"/>
        </a:spcBef>
        <a:spcAft>
          <a:spcPct val="0"/>
        </a:spcAft>
        <a:defRPr sz="3600">
          <a:solidFill>
            <a:schemeClr val="tx2"/>
          </a:solidFill>
          <a:latin typeface="Tahoma" pitchFamily="34" charset="0"/>
          <a:cs typeface="Arial" pitchFamily="34" charset="0"/>
        </a:defRPr>
      </a:lvl3pPr>
      <a:lvl4pPr algn="l" rtl="1" eaLnBrk="0" fontAlgn="base" hangingPunct="0">
        <a:spcBef>
          <a:spcPct val="0"/>
        </a:spcBef>
        <a:spcAft>
          <a:spcPct val="0"/>
        </a:spcAft>
        <a:defRPr sz="3600">
          <a:solidFill>
            <a:schemeClr val="tx2"/>
          </a:solidFill>
          <a:latin typeface="Tahoma" pitchFamily="34" charset="0"/>
          <a:cs typeface="Arial" pitchFamily="34" charset="0"/>
        </a:defRPr>
      </a:lvl4pPr>
      <a:lvl5pPr algn="l" rtl="1" eaLnBrk="0" fontAlgn="base" hangingPunct="0">
        <a:spcBef>
          <a:spcPct val="0"/>
        </a:spcBef>
        <a:spcAft>
          <a:spcPct val="0"/>
        </a:spcAft>
        <a:defRPr sz="3600">
          <a:solidFill>
            <a:schemeClr val="tx2"/>
          </a:solidFill>
          <a:latin typeface="Tahoma" pitchFamily="34" charset="0"/>
          <a:cs typeface="Arial" pitchFamily="34" charset="0"/>
        </a:defRPr>
      </a:lvl5pPr>
      <a:lvl6pPr marL="457200" algn="l" rtl="1" eaLnBrk="1" fontAlgn="base" hangingPunct="1">
        <a:spcBef>
          <a:spcPct val="0"/>
        </a:spcBef>
        <a:spcAft>
          <a:spcPct val="0"/>
        </a:spcAft>
        <a:defRPr sz="3600">
          <a:solidFill>
            <a:schemeClr val="tx2"/>
          </a:solidFill>
          <a:latin typeface="Tahoma" pitchFamily="34" charset="0"/>
          <a:cs typeface="Arial" pitchFamily="34" charset="0"/>
        </a:defRPr>
      </a:lvl6pPr>
      <a:lvl7pPr marL="914400" algn="l" rtl="1" eaLnBrk="1" fontAlgn="base" hangingPunct="1">
        <a:spcBef>
          <a:spcPct val="0"/>
        </a:spcBef>
        <a:spcAft>
          <a:spcPct val="0"/>
        </a:spcAft>
        <a:defRPr sz="3600">
          <a:solidFill>
            <a:schemeClr val="tx2"/>
          </a:solidFill>
          <a:latin typeface="Tahoma" pitchFamily="34" charset="0"/>
          <a:cs typeface="Arial" pitchFamily="34" charset="0"/>
        </a:defRPr>
      </a:lvl7pPr>
      <a:lvl8pPr marL="1371600" algn="l" rtl="1" eaLnBrk="1" fontAlgn="base" hangingPunct="1">
        <a:spcBef>
          <a:spcPct val="0"/>
        </a:spcBef>
        <a:spcAft>
          <a:spcPct val="0"/>
        </a:spcAft>
        <a:defRPr sz="3600">
          <a:solidFill>
            <a:schemeClr val="tx2"/>
          </a:solidFill>
          <a:latin typeface="Tahoma" pitchFamily="34" charset="0"/>
          <a:cs typeface="Arial" pitchFamily="34" charset="0"/>
        </a:defRPr>
      </a:lvl8pPr>
      <a:lvl9pPr marL="1828800" algn="l" rtl="1" eaLnBrk="1" fontAlgn="base" hangingPunct="1">
        <a:spcBef>
          <a:spcPct val="0"/>
        </a:spcBef>
        <a:spcAft>
          <a:spcPct val="0"/>
        </a:spcAft>
        <a:defRPr sz="3600">
          <a:solidFill>
            <a:schemeClr val="tx2"/>
          </a:solidFill>
          <a:latin typeface="Tahoma" pitchFamily="34" charset="0"/>
          <a:cs typeface="Arial" pitchFamily="34" charset="0"/>
        </a:defRPr>
      </a:lvl9pPr>
    </p:titleStyle>
    <p:bodyStyle>
      <a:lvl1pPr marL="342900" indent="-342900" algn="r" rtl="1"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hlink"/>
        </a:buClr>
        <a:buChar char="–"/>
        <a:defRPr sz="2800">
          <a:solidFill>
            <a:schemeClr val="tx1"/>
          </a:solidFill>
          <a:latin typeface="+mn-lt"/>
          <a:cs typeface="+mn-cs"/>
        </a:defRPr>
      </a:lvl2pPr>
      <a:lvl3pPr marL="1143000" indent="-228600" algn="r" rtl="1" eaLnBrk="0" fontAlgn="base" hangingPunct="0">
        <a:spcBef>
          <a:spcPct val="20000"/>
        </a:spcBef>
        <a:spcAft>
          <a:spcPct val="0"/>
        </a:spcAft>
        <a:buClr>
          <a:schemeClr val="accent1"/>
        </a:buClr>
        <a:buChar char="•"/>
        <a:defRPr sz="2400">
          <a:solidFill>
            <a:schemeClr val="tx1"/>
          </a:solidFill>
          <a:latin typeface="+mn-lt"/>
          <a:cs typeface="+mn-cs"/>
        </a:defRPr>
      </a:lvl3pPr>
      <a:lvl4pPr marL="1600200" indent="-228600" algn="r" rtl="1" eaLnBrk="0" fontAlgn="base" hangingPunct="0">
        <a:spcBef>
          <a:spcPct val="20000"/>
        </a:spcBef>
        <a:spcAft>
          <a:spcPct val="0"/>
        </a:spcAft>
        <a:buClr>
          <a:schemeClr val="folHlink"/>
        </a:buClr>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accent1"/>
        </a:buClr>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0.jpeg"/><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5.xml"/><Relationship Id="rId7" Type="http://schemas.openxmlformats.org/officeDocument/2006/relationships/image" Target="../media/image25.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7.wmf"/><Relationship Id="rId5" Type="http://schemas.openxmlformats.org/officeDocument/2006/relationships/image" Target="../media/image29.png"/><Relationship Id="rId10" Type="http://schemas.openxmlformats.org/officeDocument/2006/relationships/oleObject" Target="../embeddings/oleObject3.bin"/><Relationship Id="rId4" Type="http://schemas.openxmlformats.org/officeDocument/2006/relationships/image" Target="../media/image28.png"/><Relationship Id="rId9" Type="http://schemas.openxmlformats.org/officeDocument/2006/relationships/image" Target="../media/image26.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33.wmf"/><Relationship Id="rId18" Type="http://schemas.openxmlformats.org/officeDocument/2006/relationships/oleObject" Target="../embeddings/oleObject10.bin"/><Relationship Id="rId3" Type="http://schemas.openxmlformats.org/officeDocument/2006/relationships/notesSlide" Target="../notesSlides/notesSlide16.xml"/><Relationship Id="rId21" Type="http://schemas.openxmlformats.org/officeDocument/2006/relationships/image" Target="../media/image37.wmf"/><Relationship Id="rId7" Type="http://schemas.openxmlformats.org/officeDocument/2006/relationships/image" Target="../media/image30.wmf"/><Relationship Id="rId12" Type="http://schemas.openxmlformats.org/officeDocument/2006/relationships/oleObject" Target="../embeddings/oleObject7.bin"/><Relationship Id="rId17" Type="http://schemas.openxmlformats.org/officeDocument/2006/relationships/image" Target="../media/image35.wmf"/><Relationship Id="rId2" Type="http://schemas.openxmlformats.org/officeDocument/2006/relationships/slideLayout" Target="../slideLayouts/slideLayout1.xml"/><Relationship Id="rId16" Type="http://schemas.openxmlformats.org/officeDocument/2006/relationships/oleObject" Target="../embeddings/oleObject9.bin"/><Relationship Id="rId20" Type="http://schemas.openxmlformats.org/officeDocument/2006/relationships/oleObject" Target="../embeddings/oleObject11.bin"/><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32.wmf"/><Relationship Id="rId5" Type="http://schemas.openxmlformats.org/officeDocument/2006/relationships/image" Target="../media/image29.png"/><Relationship Id="rId15" Type="http://schemas.openxmlformats.org/officeDocument/2006/relationships/image" Target="../media/image34.wmf"/><Relationship Id="rId10" Type="http://schemas.openxmlformats.org/officeDocument/2006/relationships/oleObject" Target="../embeddings/oleObject6.bin"/><Relationship Id="rId19" Type="http://schemas.openxmlformats.org/officeDocument/2006/relationships/image" Target="../media/image36.wmf"/><Relationship Id="rId4" Type="http://schemas.openxmlformats.org/officeDocument/2006/relationships/image" Target="../media/image28.png"/><Relationship Id="rId9" Type="http://schemas.openxmlformats.org/officeDocument/2006/relationships/image" Target="../media/image31.wmf"/><Relationship Id="rId1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notesSlide" Target="../notesSlides/notesSlide17.xml"/><Relationship Id="rId7" Type="http://schemas.openxmlformats.org/officeDocument/2006/relationships/oleObject" Target="../embeddings/oleObject13.bin"/><Relationship Id="rId12" Type="http://schemas.openxmlformats.org/officeDocument/2006/relationships/image" Target="../media/image41.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38.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40.wmf"/><Relationship Id="rId4" Type="http://schemas.openxmlformats.org/officeDocument/2006/relationships/image" Target="../media/image22.png"/><Relationship Id="rId9" Type="http://schemas.openxmlformats.org/officeDocument/2006/relationships/oleObject" Target="../embeddings/oleObject14.bin"/></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keshercham.technion@gmail.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wmv"/><Relationship Id="rId1" Type="http://schemas.openxmlformats.org/officeDocument/2006/relationships/video" Target="NULL" TargetMode="External"/><Relationship Id="rId5" Type="http://schemas.openxmlformats.org/officeDocument/2006/relationships/image" Target="../media/image4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1.jpeg"/><Relationship Id="rId5" Type="http://schemas.microsoft.com/office/2007/relationships/hdphoto" Target="../media/hdphoto9.wdp"/><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5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jpeg"/><Relationship Id="rId7" Type="http://schemas.microsoft.com/office/2007/relationships/hdphoto" Target="../media/hdphoto11.wdp"/><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6.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58.jpeg"/><Relationship Id="rId4" Type="http://schemas.openxmlformats.org/officeDocument/2006/relationships/image" Target="../media/image55.jpeg"/><Relationship Id="rId9"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gif"/></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6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6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63.png"/><Relationship Id="rId5" Type="http://schemas.openxmlformats.org/officeDocument/2006/relationships/image" Target="../media/image62.gif"/><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wmv"/><Relationship Id="rId1" Type="http://schemas.openxmlformats.org/officeDocument/2006/relationships/video" Target="NULL" TargetMode="Externa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gif"/></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microsoft.com/office/2007/relationships/hdphoto" Target="../media/hdphoto16.wdp"/><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jpeg"/><Relationship Id="rId3" Type="http://schemas.openxmlformats.org/officeDocument/2006/relationships/image" Target="../media/image7.jpeg"/><Relationship Id="rId7" Type="http://schemas.openxmlformats.org/officeDocument/2006/relationships/image" Target="../media/image10.jpeg"/><Relationship Id="rId12"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jpe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 Id="rId1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80.png"/><Relationship Id="rId10" Type="http://schemas.microsoft.com/office/2007/relationships/hdphoto" Target="../media/hdphoto19.wdp"/><Relationship Id="rId4" Type="http://schemas.openxmlformats.org/officeDocument/2006/relationships/image" Target="../media/image78.jpeg"/><Relationship Id="rId9" Type="http://schemas.openxmlformats.org/officeDocument/2006/relationships/image" Target="../media/image8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hyperlink" Target="http://stanwagon.com/public/coxoddgondrill.pdf" TargetMode="External"/><Relationship Id="rId13" Type="http://schemas.openxmlformats.org/officeDocument/2006/relationships/hyperlink" Target="http://www.swisseduc.ch/mathematik/geometrie/gleichdick/docs/meissner_en.pdf" TargetMode="External"/><Relationship Id="rId3" Type="http://schemas.openxmlformats.org/officeDocument/2006/relationships/hyperlink" Target="https://en.wikipedia.org/wiki/Reuleaux_triangle" TargetMode="External"/><Relationship Id="rId7" Type="http://schemas.openxmlformats.org/officeDocument/2006/relationships/hyperlink" Target="https://en.wikipedia.org/wiki/Wankel_engine" TargetMode="External"/><Relationship Id="rId12" Type="http://schemas.openxmlformats.org/officeDocument/2006/relationships/hyperlink" Target="http://www.mi.uni-koeln.de/mi/Forschung/Kawohl/kawohl/pub100.pdf"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hyperlink" Target="http://link.springer.com.sci-hub.cc/article/10.1007/BF02930861" TargetMode="External"/><Relationship Id="rId11" Type="http://schemas.openxmlformats.org/officeDocument/2006/relationships/hyperlink" Target="https://en.wikipedia.org/wiki/Reuleaux_tetrahedron" TargetMode="External"/><Relationship Id="rId5" Type="http://schemas.openxmlformats.org/officeDocument/2006/relationships/hyperlink" Target="http://www.cut-the-knot.org/ctk/Barbier.shtml" TargetMode="External"/><Relationship Id="rId10" Type="http://schemas.openxmlformats.org/officeDocument/2006/relationships/hyperlink" Target="http://mathtourist.blogspot.co.il/2009/08/drilling-square-hole.html" TargetMode="External"/><Relationship Id="rId4" Type="http://schemas.openxmlformats.org/officeDocument/2006/relationships/hyperlink" Target="http://kmoddl.library.cornell.edu/math/2/" TargetMode="External"/><Relationship Id="rId9" Type="http://schemas.openxmlformats.org/officeDocument/2006/relationships/hyperlink" Target="http://stanwagon.com/public/CircleSquaringAMechanicalView.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8.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9435" y="1765575"/>
            <a:ext cx="7772400" cy="3519482"/>
          </a:xfrm>
        </p:spPr>
        <p:txBody>
          <a:bodyPr/>
          <a:lstStyle/>
          <a:p>
            <a:r>
              <a:rPr lang="he-IL" altLang="en-US" sz="2800" dirty="0" smtClean="0"/>
              <a:t/>
            </a:r>
            <a:br>
              <a:rPr lang="he-IL" altLang="en-US" sz="2800" dirty="0" smtClean="0"/>
            </a:br>
            <a:r>
              <a:rPr lang="he-IL" sz="2800" dirty="0" smtClean="0"/>
              <a:t>הבזק זה חובר על ידי גלעד דיאמנט</a:t>
            </a:r>
            <a:br>
              <a:rPr lang="he-IL" sz="2800" dirty="0" smtClean="0"/>
            </a:br>
            <a:r>
              <a:rPr lang="he-IL" sz="2800" dirty="0" smtClean="0"/>
              <a:t>בשיתוף עם נצה </a:t>
            </a:r>
            <a:r>
              <a:rPr lang="he-IL" sz="2800" dirty="0" err="1" smtClean="0"/>
              <a:t>מובשוביץ</a:t>
            </a:r>
            <a:r>
              <a:rPr lang="he-IL" sz="2800" dirty="0" smtClean="0"/>
              <a:t>-הדר</a:t>
            </a:r>
            <a:br>
              <a:rPr lang="he-IL" sz="2800" dirty="0" smtClean="0"/>
            </a:br>
            <a:r>
              <a:rPr lang="he-IL" sz="2800" dirty="0" smtClean="0"/>
              <a:t>בהמשך תרמו לשיפורו:</a:t>
            </a:r>
            <a:r>
              <a:rPr lang="en-US" sz="2800" dirty="0" smtClean="0"/>
              <a:t> </a:t>
            </a:r>
            <a:r>
              <a:rPr lang="he-IL" sz="2800" dirty="0" smtClean="0"/>
              <a:t>ורדה </a:t>
            </a:r>
            <a:r>
              <a:rPr lang="he-IL" sz="2800" dirty="0" err="1" smtClean="0"/>
              <a:t>זיגרסון</a:t>
            </a:r>
            <a:r>
              <a:rPr lang="en-US" sz="2800" dirty="0" smtClean="0"/>
              <a:t> </a:t>
            </a:r>
            <a:r>
              <a:rPr lang="he-IL" sz="2800" dirty="0" smtClean="0"/>
              <a:t/>
            </a:r>
            <a:br>
              <a:rPr lang="he-IL" sz="2800" dirty="0" smtClean="0"/>
            </a:br>
            <a:r>
              <a:rPr lang="he-IL" altLang="en-US" sz="2800" dirty="0" smtClean="0"/>
              <a:t>עדכונים </a:t>
            </a:r>
            <a:r>
              <a:rPr lang="he-IL" altLang="en-US" sz="2800" dirty="0"/>
              <a:t>שוטפים נדרשים בשקפים </a:t>
            </a:r>
            <a:r>
              <a:rPr lang="he-IL" altLang="en-US" sz="2800" dirty="0" smtClean="0"/>
              <a:t>הבאים: 8</a:t>
            </a:r>
            <a:r>
              <a:rPr lang="en-US" altLang="en-US" sz="2800" dirty="0" smtClean="0"/>
              <a:t>3</a:t>
            </a:r>
            <a:r>
              <a:rPr lang="he-IL" altLang="en-US" sz="2800" dirty="0" smtClean="0"/>
              <a:t> </a:t>
            </a:r>
            <a:r>
              <a:rPr lang="he-IL" altLang="en-US" sz="2800" dirty="0"/>
              <a:t/>
            </a:r>
            <a:br>
              <a:rPr lang="he-IL" altLang="en-US" sz="2800" dirty="0"/>
            </a:br>
            <a:r>
              <a:rPr lang="he-IL" sz="2800" dirty="0" smtClean="0"/>
              <a:t>תאריך </a:t>
            </a:r>
            <a:r>
              <a:rPr lang="he-IL" sz="2800" dirty="0"/>
              <a:t>עדכון: </a:t>
            </a:r>
            <a:r>
              <a:rPr lang="he-IL" sz="2800" dirty="0" smtClean="0"/>
              <a:t>15.9.2017</a:t>
            </a:r>
            <a:br>
              <a:rPr lang="he-IL" sz="2800" dirty="0" smtClean="0"/>
            </a:br>
            <a:r>
              <a:rPr lang="en-US" sz="2800" dirty="0" smtClean="0"/>
              <a:t/>
            </a:r>
            <a:br>
              <a:rPr lang="en-US" sz="2800" dirty="0" smtClean="0"/>
            </a:br>
            <a:endParaRPr lang="en-US" sz="2800" dirty="0"/>
          </a:p>
        </p:txBody>
      </p:sp>
      <p:grpSp>
        <p:nvGrpSpPr>
          <p:cNvPr id="3" name="Group 2"/>
          <p:cNvGrpSpPr/>
          <p:nvPr/>
        </p:nvGrpSpPr>
        <p:grpSpPr>
          <a:xfrm>
            <a:off x="1925427" y="404664"/>
            <a:ext cx="5166853" cy="1477328"/>
            <a:chOff x="1205347" y="267053"/>
            <a:chExt cx="5166853" cy="1477328"/>
          </a:xfrm>
        </p:grpSpPr>
        <p:grpSp>
          <p:nvGrpSpPr>
            <p:cNvPr id="4" name="Group 3"/>
            <p:cNvGrpSpPr/>
            <p:nvPr/>
          </p:nvGrpSpPr>
          <p:grpSpPr>
            <a:xfrm>
              <a:off x="2269257" y="267053"/>
              <a:ext cx="4102943" cy="1477328"/>
              <a:chOff x="4138364" y="-59915"/>
              <a:chExt cx="4102943" cy="1477328"/>
            </a:xfrm>
          </p:grpSpPr>
          <p:sp>
            <p:nvSpPr>
              <p:cNvPr id="6" name="Rectangle 6"/>
              <p:cNvSpPr>
                <a:spLocks noChangeArrowheads="1"/>
              </p:cNvSpPr>
              <p:nvPr/>
            </p:nvSpPr>
            <p:spPr bwMode="auto">
              <a:xfrm>
                <a:off x="4138364" y="-59915"/>
                <a:ext cx="339052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Char char="•"/>
                  <a:defRPr sz="3200">
                    <a:solidFill>
                      <a:schemeClr val="tx1"/>
                    </a:solidFill>
                    <a:latin typeface="Tahoma" pitchFamily="34" charset="0"/>
                    <a:cs typeface="Arial" charset="0"/>
                  </a:defRPr>
                </a:lvl1pPr>
                <a:lvl2pPr marL="742950" indent="-285750" eaLnBrk="0" hangingPunct="0">
                  <a:spcBef>
                    <a:spcPct val="20000"/>
                  </a:spcBef>
                  <a:buClr>
                    <a:schemeClr val="hlink"/>
                  </a:buClr>
                  <a:buChar char="–"/>
                  <a:defRPr sz="2800">
                    <a:solidFill>
                      <a:schemeClr val="tx1"/>
                    </a:solidFill>
                    <a:latin typeface="Tahoma" pitchFamily="34" charset="0"/>
                    <a:cs typeface="Arial" charset="0"/>
                  </a:defRPr>
                </a:lvl2pPr>
                <a:lvl3pPr marL="1143000" indent="-228600" eaLnBrk="0" hangingPunct="0">
                  <a:spcBef>
                    <a:spcPct val="20000"/>
                  </a:spcBef>
                  <a:buClr>
                    <a:schemeClr val="accent1"/>
                  </a:buClr>
                  <a:buChar char="•"/>
                  <a:defRPr sz="2400">
                    <a:solidFill>
                      <a:schemeClr val="tx1"/>
                    </a:solidFill>
                    <a:latin typeface="Tahoma" pitchFamily="34" charset="0"/>
                    <a:cs typeface="Arial" charset="0"/>
                  </a:defRPr>
                </a:lvl3pPr>
                <a:lvl4pPr marL="1600200" indent="-228600" eaLnBrk="0" hangingPunct="0">
                  <a:spcBef>
                    <a:spcPct val="20000"/>
                  </a:spcBef>
                  <a:buClr>
                    <a:schemeClr val="folHlink"/>
                  </a:buClr>
                  <a:buChar char="–"/>
                  <a:defRPr sz="2000">
                    <a:solidFill>
                      <a:schemeClr val="tx1"/>
                    </a:solidFill>
                    <a:latin typeface="Tahoma" pitchFamily="34" charset="0"/>
                    <a:cs typeface="Arial" charset="0"/>
                  </a:defRPr>
                </a:lvl4pPr>
                <a:lvl5pPr marL="2057400" indent="-228600" eaLnBrk="0" hangingPunct="0">
                  <a:spcBef>
                    <a:spcPct val="20000"/>
                  </a:spcBef>
                  <a:buClr>
                    <a:schemeClr val="accent1"/>
                  </a:buClr>
                  <a:buChar char="»"/>
                  <a:defRPr sz="2000">
                    <a:solidFill>
                      <a:schemeClr val="tx1"/>
                    </a:solidFill>
                    <a:latin typeface="Tahoma" pitchFamily="34" charset="0"/>
                    <a:cs typeface="Arial" charset="0"/>
                  </a:defRPr>
                </a:lvl5pPr>
                <a:lvl6pPr marL="25146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6pPr>
                <a:lvl7pPr marL="29718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7pPr>
                <a:lvl8pPr marL="34290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8pPr>
                <a:lvl9pPr marL="38862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9pPr>
              </a:lstStyle>
              <a:p>
                <a:pPr algn="ctr" eaLnBrk="1" hangingPunct="1">
                  <a:spcBef>
                    <a:spcPct val="0"/>
                  </a:spcBef>
                  <a:buClrTx/>
                  <a:buFontTx/>
                  <a:buNone/>
                </a:pPr>
                <a:r>
                  <a:rPr lang="he-IL" altLang="en-US" sz="1800" b="1" spc="50" dirty="0">
                    <a:solidFill>
                      <a:srgbClr val="F8F8F8"/>
                    </a:solidFill>
                    <a:latin typeface="Arial" charset="0"/>
                  </a:rPr>
                  <a:t>הטכניון – מכון טכנולוגי לישראל</a:t>
                </a:r>
                <a:r>
                  <a:rPr lang="he-IL" altLang="en-US" sz="1800" b="1" spc="60" dirty="0">
                    <a:solidFill>
                      <a:srgbClr val="F8F8F8"/>
                    </a:solidFill>
                    <a:latin typeface="Arial" charset="0"/>
                  </a:rPr>
                  <a:t> </a:t>
                </a:r>
                <a:r>
                  <a:rPr lang="he-IL" altLang="en-US" sz="1800" b="1" dirty="0" smtClean="0">
                    <a:solidFill>
                      <a:srgbClr val="F8F8F8"/>
                    </a:solidFill>
                    <a:latin typeface="Arial" charset="0"/>
                  </a:rPr>
                  <a:t> </a:t>
                </a:r>
              </a:p>
              <a:p>
                <a:pPr algn="ctr" eaLnBrk="1" hangingPunct="1">
                  <a:spcBef>
                    <a:spcPct val="0"/>
                  </a:spcBef>
                  <a:buClrTx/>
                  <a:buFontTx/>
                  <a:buNone/>
                </a:pPr>
                <a:r>
                  <a:rPr lang="he-IL" altLang="en-US" sz="1800" b="1" dirty="0" smtClean="0">
                    <a:solidFill>
                      <a:srgbClr val="F8F8F8"/>
                    </a:solidFill>
                    <a:latin typeface="Arial" charset="0"/>
                  </a:rPr>
                  <a:t>הפקולטה לחינוך למדע וטכנולוגיה</a:t>
                </a:r>
                <a:r>
                  <a:rPr lang="he-IL" altLang="en-US" sz="1800" b="1" dirty="0">
                    <a:solidFill>
                      <a:srgbClr val="F8F8F8"/>
                    </a:solidFill>
                    <a:latin typeface="Arial" charset="0"/>
                  </a:rPr>
                  <a:t> </a:t>
                </a:r>
                <a:r>
                  <a:rPr lang="he-IL" altLang="en-US" sz="1800" b="1" spc="-30" dirty="0" smtClean="0">
                    <a:solidFill>
                      <a:srgbClr val="F8F8F8"/>
                    </a:solidFill>
                    <a:latin typeface="Arial" charset="0"/>
                  </a:rPr>
                  <a:t>קשר חם: מרכז מו"פ לקידום שיפור</a:t>
                </a:r>
                <a:r>
                  <a:rPr lang="he-IL" altLang="en-US" sz="1800" b="1" dirty="0" smtClean="0">
                    <a:solidFill>
                      <a:srgbClr val="F8F8F8"/>
                    </a:solidFill>
                    <a:latin typeface="Arial" charset="0"/>
                  </a:rPr>
                  <a:t> ורענון החינוך המתמטי בישראל</a:t>
                </a:r>
              </a:p>
              <a:p>
                <a:pPr algn="ctr" rtl="0" eaLnBrk="1" hangingPunct="1">
                  <a:spcBef>
                    <a:spcPct val="0"/>
                  </a:spcBef>
                  <a:buClrTx/>
                  <a:buFontTx/>
                  <a:buNone/>
                </a:pPr>
                <a:r>
                  <a:rPr lang="he-IL" altLang="en-US" sz="1800" b="1" dirty="0" smtClean="0">
                    <a:solidFill>
                      <a:srgbClr val="F8F8F8"/>
                    </a:solidFill>
                    <a:latin typeface="Arial" charset="0"/>
                  </a:rPr>
                  <a:t>מוסד </a:t>
                </a:r>
                <a:r>
                  <a:rPr lang="he-IL" altLang="en-US" sz="1800" b="1" dirty="0">
                    <a:solidFill>
                      <a:srgbClr val="F8F8F8"/>
                    </a:solidFill>
                    <a:latin typeface="Arial" charset="0"/>
                  </a:rPr>
                  <a:t>הטכניון למו"פ</a:t>
                </a:r>
              </a:p>
            </p:txBody>
          </p:sp>
          <p:pic>
            <p:nvPicPr>
              <p:cNvPr id="7" name="Picture 11" descr="Technion animated log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88832" y="39245"/>
                <a:ext cx="75247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5347" y="332656"/>
              <a:ext cx="1206413" cy="1230541"/>
            </a:xfrm>
            <a:prstGeom prst="rect">
              <a:avLst/>
            </a:prstGeom>
          </p:spPr>
        </p:pic>
      </p:grpSp>
    </p:spTree>
    <p:extLst>
      <p:ext uri="{BB962C8B-B14F-4D97-AF65-F5344CB8AC3E}">
        <p14:creationId xmlns:p14="http://schemas.microsoft.com/office/powerpoint/2010/main" val="3666012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 name="Slide Number Placeholder 4"/>
          <p:cNvSpPr>
            <a:spLocks noGrp="1"/>
          </p:cNvSpPr>
          <p:nvPr>
            <p:ph type="sldNum" sz="quarter" idx="4294967295"/>
          </p:nvPr>
        </p:nvSpPr>
        <p:spPr>
          <a:xfrm>
            <a:off x="228600" y="6248400"/>
            <a:ext cx="1905000" cy="457200"/>
          </a:xfrm>
          <a:prstGeom prst="rect">
            <a:avLst/>
          </a:prstGeom>
        </p:spPr>
        <p:txBody>
          <a:bodyPr/>
          <a:lstStyle/>
          <a:p>
            <a:pPr>
              <a:defRPr/>
            </a:pPr>
            <a:fld id="{4FD149A3-1F12-4E67-A352-F44DF1762025}" type="slidenum">
              <a:rPr lang="he-IL"/>
              <a:pPr>
                <a:defRPr/>
              </a:pPr>
              <a:t>10</a:t>
            </a:fld>
            <a:endParaRPr lang="en-US"/>
          </a:p>
        </p:txBody>
      </p:sp>
      <p:sp>
        <p:nvSpPr>
          <p:cNvPr id="15365" name="Rectangle 2"/>
          <p:cNvSpPr>
            <a:spLocks noGrp="1" noChangeArrowheads="1"/>
          </p:cNvSpPr>
          <p:nvPr>
            <p:ph type="title"/>
          </p:nvPr>
        </p:nvSpPr>
        <p:spPr>
          <a:xfrm>
            <a:off x="28396" y="381000"/>
            <a:ext cx="8839200" cy="736600"/>
          </a:xfrm>
        </p:spPr>
        <p:txBody>
          <a:bodyPr/>
          <a:lstStyle/>
          <a:p>
            <a:pPr eaLnBrk="1" hangingPunct="1"/>
            <a:r>
              <a:rPr lang="he-IL" altLang="en-US" sz="4000" dirty="0" smtClean="0"/>
              <a:t>נהפוך את השאלה -  </a:t>
            </a:r>
            <a:endParaRPr lang="en-US" sz="4000" dirty="0" smtClean="0"/>
          </a:p>
        </p:txBody>
      </p:sp>
      <p:sp>
        <p:nvSpPr>
          <p:cNvPr id="58371" name="Rectangle 3"/>
          <p:cNvSpPr>
            <a:spLocks noGrp="1" noChangeArrowheads="1"/>
          </p:cNvSpPr>
          <p:nvPr>
            <p:ph type="body" idx="1"/>
          </p:nvPr>
        </p:nvSpPr>
        <p:spPr>
          <a:xfrm>
            <a:off x="330200" y="1031875"/>
            <a:ext cx="8369300" cy="4752429"/>
          </a:xfrm>
        </p:spPr>
        <p:txBody>
          <a:bodyPr/>
          <a:lstStyle/>
          <a:p>
            <a:pPr eaLnBrk="1" hangingPunct="1">
              <a:buClr>
                <a:schemeClr val="accent6">
                  <a:lumMod val="60000"/>
                  <a:lumOff val="40000"/>
                </a:schemeClr>
              </a:buClr>
            </a:pPr>
            <a:r>
              <a:rPr lang="he-IL" altLang="en-US" spc="-60" dirty="0" smtClean="0">
                <a:latin typeface="Garamond" pitchFamily="18" charset="0"/>
              </a:rPr>
              <a:t>מהי </a:t>
            </a:r>
            <a:r>
              <a:rPr lang="he-IL" altLang="en-US" spc="-60" dirty="0">
                <a:latin typeface="Garamond" pitchFamily="18" charset="0"/>
              </a:rPr>
              <a:t>צורת ה"כביש" שעליו גלגלים </a:t>
            </a:r>
            <a:r>
              <a:rPr lang="he-IL" altLang="en-US" spc="-60" dirty="0" smtClean="0">
                <a:latin typeface="Garamond" pitchFamily="18" charset="0"/>
              </a:rPr>
              <a:t>ריבועיים </a:t>
            </a:r>
            <a:r>
              <a:rPr lang="he-IL" altLang="en-US" b="1" spc="-40" dirty="0">
                <a:solidFill>
                  <a:schemeClr val="accent2">
                    <a:lumMod val="40000"/>
                    <a:lumOff val="60000"/>
                  </a:schemeClr>
                </a:solidFill>
              </a:rPr>
              <a:t>כן</a:t>
            </a:r>
            <a:r>
              <a:rPr lang="he-IL" altLang="en-US" spc="-60" dirty="0" smtClean="0">
                <a:latin typeface="Garamond" pitchFamily="18" charset="0"/>
              </a:rPr>
              <a:t> יכולים </a:t>
            </a:r>
            <a:r>
              <a:rPr lang="he-IL" altLang="en-US" spc="-60" dirty="0">
                <a:latin typeface="Garamond" pitchFamily="18" charset="0"/>
              </a:rPr>
              <a:t>לנסוע "חלק</a:t>
            </a:r>
            <a:r>
              <a:rPr lang="he-IL" altLang="en-US" spc="-60" dirty="0" smtClean="0">
                <a:latin typeface="Garamond" pitchFamily="18" charset="0"/>
              </a:rPr>
              <a:t>"?</a:t>
            </a:r>
            <a:endParaRPr lang="he-IL" altLang="en-US" spc="-60" dirty="0" smtClean="0"/>
          </a:p>
          <a:p>
            <a:pPr marL="0" indent="0" eaLnBrk="1" hangingPunct="1">
              <a:buClr>
                <a:srgbClr val="FF0000"/>
              </a:buClr>
              <a:buNone/>
            </a:pPr>
            <a:endParaRPr lang="he-IL" altLang="en-US" dirty="0" smtClean="0"/>
          </a:p>
          <a:p>
            <a:pPr marL="0" indent="0" eaLnBrk="1" hangingPunct="1">
              <a:buClr>
                <a:srgbClr val="FF0000"/>
              </a:buClr>
              <a:buNone/>
            </a:pPr>
            <a:endParaRPr lang="en-US" sz="2400" dirty="0" smtClean="0">
              <a:latin typeface="Times New Roman" pitchFamily="18" charset="0"/>
              <a:cs typeface="Times New Roman" pitchFamily="18" charset="0"/>
            </a:endParaRPr>
          </a:p>
          <a:p>
            <a:pPr eaLnBrk="1" hangingPunct="1">
              <a:buClr>
                <a:schemeClr val="accent6">
                  <a:lumMod val="60000"/>
                  <a:lumOff val="40000"/>
                </a:schemeClr>
              </a:buClr>
            </a:pPr>
            <a:r>
              <a:rPr lang="he-IL" altLang="en-US" spc="-80" dirty="0" smtClean="0">
                <a:latin typeface="Garamond" pitchFamily="18" charset="0"/>
              </a:rPr>
              <a:t>אגב</a:t>
            </a:r>
            <a:r>
              <a:rPr lang="he-IL" altLang="en-US" spc="-80" dirty="0">
                <a:latin typeface="Garamond" pitchFamily="18" charset="0"/>
              </a:rPr>
              <a:t>, מדוע המכסים של בורות הביוב הם עגולים</a:t>
            </a:r>
            <a:r>
              <a:rPr lang="he-IL" altLang="en-US" spc="-80" dirty="0" smtClean="0">
                <a:latin typeface="Garamond" pitchFamily="18" charset="0"/>
              </a:rPr>
              <a:t>???</a:t>
            </a:r>
            <a:endParaRPr lang="en-US" spc="-80" dirty="0" smtClean="0">
              <a:latin typeface="Times New Roman" pitchFamily="18" charset="0"/>
              <a:cs typeface="Times New Roman" pitchFamily="18" charset="0"/>
            </a:endParaRPr>
          </a:p>
          <a:p>
            <a:pPr algn="l" rtl="0" eaLnBrk="1" hangingPunct="1">
              <a:buClr>
                <a:srgbClr val="FF0000"/>
              </a:buClr>
            </a:pPr>
            <a:endParaRPr lang="he-IL" altLang="en-US" sz="2400" dirty="0" smtClean="0">
              <a:latin typeface="Times New Roman" pitchFamily="18" charset="0"/>
              <a:cs typeface="Times New Roman" pitchFamily="18" charset="0"/>
            </a:endParaRPr>
          </a:p>
          <a:p>
            <a:pPr eaLnBrk="1" hangingPunct="1">
              <a:buClr>
                <a:srgbClr val="FF0000"/>
              </a:buClr>
              <a:buNone/>
            </a:pPr>
            <a:endParaRPr lang="he-IL" altLang="en-US" dirty="0" smtClean="0"/>
          </a:p>
          <a:p>
            <a:pPr marL="0" indent="0" eaLnBrk="1" hangingPunct="1">
              <a:buClr>
                <a:srgbClr val="FF0000"/>
              </a:buClr>
              <a:buNone/>
            </a:pPr>
            <a:endParaRPr lang="he-IL" altLang="en-US" dirty="0" smtClean="0"/>
          </a:p>
          <a:p>
            <a:pPr eaLnBrk="1" hangingPunct="1">
              <a:buClr>
                <a:srgbClr val="FF0000"/>
              </a:buClr>
              <a:buFont typeface="Wingdings" pitchFamily="2" charset="2"/>
              <a:buNone/>
            </a:pPr>
            <a:endParaRPr lang="he-IL" altLang="en-US" dirty="0" smtClean="0"/>
          </a:p>
        </p:txBody>
      </p:sp>
      <p:sp>
        <p:nvSpPr>
          <p:cNvPr id="9" name="Date Placeholder 8"/>
          <p:cNvSpPr>
            <a:spLocks noGrp="1"/>
          </p:cNvSpPr>
          <p:nvPr>
            <p:ph type="dt" sz="half" idx="4294967295"/>
          </p:nvPr>
        </p:nvSpPr>
        <p:spPr>
          <a:xfrm>
            <a:off x="6858000" y="6248400"/>
            <a:ext cx="1905000" cy="457200"/>
          </a:xfrm>
          <a:prstGeom prst="rect">
            <a:avLst/>
          </a:prstGeom>
        </p:spPr>
        <p:txBody>
          <a:bodyPr/>
          <a:lstStyle/>
          <a:p>
            <a:pPr>
              <a:defRPr/>
            </a:pPr>
            <a:r>
              <a:rPr lang="en-US" smtClean="0"/>
              <a:t>5.5.2015</a:t>
            </a:r>
            <a:endParaRPr lang="en-US"/>
          </a:p>
        </p:txBody>
      </p:sp>
      <p:pic>
        <p:nvPicPr>
          <p:cNvPr id="9231" name="Picture 15" descr="http://www.maa.org/mathland/SQWHEEL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8840" y="1552749"/>
            <a:ext cx="4744580" cy="11945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18556" y="2751559"/>
            <a:ext cx="3456384" cy="461665"/>
          </a:xfrm>
          <a:prstGeom prst="rect">
            <a:avLst/>
          </a:prstGeom>
          <a:noFill/>
        </p:spPr>
        <p:txBody>
          <a:bodyPr wrap="square" rtlCol="1">
            <a:spAutoFit/>
          </a:bodyPr>
          <a:lstStyle/>
          <a:p>
            <a:r>
              <a:rPr lang="en-US" sz="1200" dirty="0">
                <a:latin typeface="Arial" charset="0"/>
              </a:rPr>
              <a:t>http://www.maa.org/mathland/SQWHEEL1.GIF</a:t>
            </a:r>
            <a:endParaRPr lang="he-IL" sz="1200" dirty="0">
              <a:latin typeface="Arial" charset="0"/>
            </a:endParaRPr>
          </a:p>
          <a:p>
            <a:endParaRPr lang="he-IL" sz="1200" dirty="0"/>
          </a:p>
        </p:txBody>
      </p:sp>
      <p:pic>
        <p:nvPicPr>
          <p:cNvPr id="9330" name="Picture 114" descr="manhole-cover-100402-02"/>
          <p:cNvPicPr>
            <a:picLocks noChangeAspect="1" noChangeArrowheads="1"/>
          </p:cNvPicPr>
          <p:nvPr/>
        </p:nvPicPr>
        <p:blipFill rotWithShape="1">
          <a:blip r:embed="rId5">
            <a:extLst>
              <a:ext uri="{28A0092B-C50C-407E-A947-70E740481C1C}">
                <a14:useLocalDpi xmlns:a14="http://schemas.microsoft.com/office/drawing/2010/main" val="0"/>
              </a:ext>
            </a:extLst>
          </a:blip>
          <a:srcRect t="12223" b="10606"/>
          <a:stretch/>
        </p:blipFill>
        <p:spPr bwMode="auto">
          <a:xfrm>
            <a:off x="2323760" y="3644901"/>
            <a:ext cx="4248472" cy="22986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76616140"/>
      </p:ext>
    </p:extLst>
  </p:cSld>
  <p:clrMapOvr>
    <a:masterClrMapping/>
  </p:clrMapOvr>
  <mc:AlternateContent xmlns:mc="http://schemas.openxmlformats.org/markup-compatibility/2006" xmlns:p14="http://schemas.microsoft.com/office/powerpoint/2010/main">
    <mc:Choice Requires="p14">
      <p:transition spd="slow" p14:dur="2000" advTm="9047"/>
    </mc:Choice>
    <mc:Fallback xmlns="">
      <p:transition spd="slow" advTm="90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23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371">
                                            <p:txEl>
                                              <p:pRg st="3" end="3"/>
                                            </p:txEl>
                                          </p:spTgt>
                                        </p:tgtEl>
                                        <p:attrNameLst>
                                          <p:attrName>style.visibility</p:attrName>
                                        </p:attrNameLst>
                                      </p:cBhvr>
                                      <p:to>
                                        <p:strVal val="visible"/>
                                      </p:to>
                                    </p:set>
                                  </p:childTnLst>
                                </p:cTn>
                              </p:par>
                              <p:par>
                                <p:cTn id="21" presetID="10" presetClass="exit" presetSubtype="0" fill="hold" nodeType="withEffect">
                                  <p:stCondLst>
                                    <p:cond delay="0"/>
                                  </p:stCondLst>
                                  <p:childTnLst>
                                    <p:animEffect transition="out" filter="fade">
                                      <p:cBhvr>
                                        <p:cTn id="22" dur="500"/>
                                        <p:tgtEl>
                                          <p:spTgt spid="58371">
                                            <p:txEl>
                                              <p:pRg st="0" end="0"/>
                                            </p:txEl>
                                          </p:spTgt>
                                        </p:tgtEl>
                                      </p:cBhvr>
                                    </p:animEffect>
                                    <p:set>
                                      <p:cBhvr>
                                        <p:cTn id="23" dur="1" fill="hold">
                                          <p:stCondLst>
                                            <p:cond delay="499"/>
                                          </p:stCondLst>
                                        </p:cTn>
                                        <p:tgtEl>
                                          <p:spTgt spid="58371">
                                            <p:txEl>
                                              <p:pRg st="0" end="0"/>
                                            </p:txEl>
                                          </p:spTgt>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9330"/>
                                        </p:tgtEl>
                                        <p:attrNameLst>
                                          <p:attrName>style.visibility</p:attrName>
                                        </p:attrNameLst>
                                      </p:cBhvr>
                                      <p:to>
                                        <p:strVal val="visible"/>
                                      </p:to>
                                    </p:set>
                                    <p:animEffect transition="in" filter="fade">
                                      <p:cBhvr>
                                        <p:cTn id="26" dur="500"/>
                                        <p:tgtEl>
                                          <p:spTgt spid="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uiExpand="1" build="p" autoUpdateAnimBg="0"/>
      <p:bldP spid="6" grpId="0" uiExpand="1"/>
      <p:bldP spid="6" grpId="1" uiExpan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d/d2/ReuleauxTriangle.svg/200px-ReuleauxTriangle.svg.png"/>
          <p:cNvPicPr>
            <a:picLocks noChangeAspect="1" noChangeArrowheads="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44352" y="2535030"/>
            <a:ext cx="2879924" cy="28799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33375"/>
            <a:ext cx="8229600" cy="766763"/>
          </a:xfrm>
        </p:spPr>
        <p:txBody>
          <a:bodyPr>
            <a:normAutofit/>
          </a:bodyPr>
          <a:lstStyle/>
          <a:p>
            <a:pPr algn="ctr" eaLnBrk="1" fontAlgn="auto" hangingPunct="1">
              <a:spcAft>
                <a:spcPts val="0"/>
              </a:spcAft>
              <a:defRPr/>
            </a:pPr>
            <a:r>
              <a:rPr lang="he-IL" sz="3200" b="1" dirty="0" smtClean="0">
                <a:effectLst>
                  <a:outerShdw blurRad="38100" dist="25400" dir="5400000" algn="tl" rotWithShape="0">
                    <a:srgbClr val="000000">
                      <a:alpha val="43000"/>
                    </a:srgbClr>
                  </a:outerShdw>
                </a:effectLst>
              </a:rPr>
              <a:t>אולי בכל זאת?</a:t>
            </a:r>
          </a:p>
        </p:txBody>
      </p:sp>
      <p:sp>
        <p:nvSpPr>
          <p:cNvPr id="28" name="AutoShape 7"/>
          <p:cNvSpPr>
            <a:spLocks noChangeArrowheads="1"/>
          </p:cNvSpPr>
          <p:nvPr/>
        </p:nvSpPr>
        <p:spPr bwMode="auto">
          <a:xfrm>
            <a:off x="901360" y="2595874"/>
            <a:ext cx="2743200" cy="2377440"/>
          </a:xfrm>
          <a:prstGeom prst="triangle">
            <a:avLst>
              <a:gd name="adj" fmla="val 50000"/>
            </a:avLst>
          </a:prstGeom>
          <a:solidFill>
            <a:srgbClr val="FFFF00"/>
          </a:solidFill>
          <a:ln w="9525">
            <a:solidFill>
              <a:srgbClr val="99CCFF"/>
            </a:solidFill>
            <a:miter lim="800000"/>
            <a:headEnd/>
            <a:tailEnd/>
          </a:ln>
        </p:spPr>
        <p:txBody>
          <a:bodyPr wrap="none" anchor="ctr"/>
          <a:lstStyle/>
          <a:p>
            <a:endParaRPr lang="he-IL"/>
          </a:p>
        </p:txBody>
      </p:sp>
      <p:sp>
        <p:nvSpPr>
          <p:cNvPr id="33" name="Content Placeholder 5"/>
          <p:cNvSpPr txBox="1">
            <a:spLocks/>
          </p:cNvSpPr>
          <p:nvPr/>
        </p:nvSpPr>
        <p:spPr bwMode="auto">
          <a:xfrm>
            <a:off x="631967" y="950797"/>
            <a:ext cx="8126802" cy="31925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lnSpc>
                <a:spcPct val="90000"/>
              </a:lnSpc>
              <a:buClr>
                <a:srgbClr val="99CCFF"/>
              </a:buClr>
              <a:buFontTx/>
              <a:buNone/>
            </a:pPr>
            <a:r>
              <a:rPr lang="he-IL" altLang="en-US" sz="2800" kern="0" dirty="0" smtClean="0"/>
              <a:t>נתחיל מ</a:t>
            </a:r>
            <a:r>
              <a:rPr lang="he-IL" altLang="en-US" sz="2800" kern="0" dirty="0" smtClean="0">
                <a:solidFill>
                  <a:srgbClr val="FFFF00"/>
                </a:solidFill>
              </a:rPr>
              <a:t>משולש</a:t>
            </a:r>
            <a:r>
              <a:rPr lang="he-IL" altLang="en-US" sz="2800" kern="0" dirty="0" smtClean="0"/>
              <a:t> שווה צלעות.</a:t>
            </a:r>
            <a:r>
              <a:rPr lang="en-US" altLang="en-US" sz="2800" kern="0" dirty="0" smtClean="0"/>
              <a:t> </a:t>
            </a:r>
            <a:endParaRPr lang="he-IL" altLang="en-US" sz="2800" kern="0" dirty="0" smtClean="0"/>
          </a:p>
          <a:p>
            <a:pPr marL="0" indent="0" eaLnBrk="1" hangingPunct="1">
              <a:lnSpc>
                <a:spcPct val="90000"/>
              </a:lnSpc>
              <a:buClr>
                <a:srgbClr val="99CCFF"/>
              </a:buClr>
              <a:buFontTx/>
              <a:buNone/>
            </a:pPr>
            <a:r>
              <a:rPr lang="he-IL" altLang="en-US" sz="2800" kern="0" dirty="0" smtClean="0"/>
              <a:t>מהקדקוד השמאלי התחתון כמרכז, נחוג </a:t>
            </a:r>
            <a:r>
              <a:rPr lang="he-IL" altLang="en-US" sz="2800" kern="0" dirty="0" smtClean="0">
                <a:solidFill>
                  <a:srgbClr val="00FF99"/>
                </a:solidFill>
              </a:rPr>
              <a:t>קשת </a:t>
            </a:r>
            <a:r>
              <a:rPr lang="he-IL" altLang="en-US" sz="2800" kern="0" dirty="0" smtClean="0"/>
              <a:t>שמחוגה כאורך הצלע של המשולש</a:t>
            </a:r>
            <a:r>
              <a:rPr lang="en-US" altLang="en-US" sz="2800" kern="0" dirty="0" smtClean="0"/>
              <a:t> </a:t>
            </a:r>
            <a:r>
              <a:rPr lang="he-IL" altLang="en-US" sz="2800" kern="0" dirty="0"/>
              <a:t> </a:t>
            </a:r>
            <a:r>
              <a:rPr lang="he-IL" altLang="en-US" sz="2800" kern="0" dirty="0" smtClean="0"/>
              <a:t>-</a:t>
            </a:r>
            <a:r>
              <a:rPr lang="en-US" altLang="en-US" sz="2800" i="1" kern="0" dirty="0" smtClean="0">
                <a:latin typeface="Times New Roman" panose="02020603050405020304" pitchFamily="18" charset="0"/>
                <a:cs typeface="Times New Roman" panose="02020603050405020304" pitchFamily="18" charset="0"/>
              </a:rPr>
              <a:t>d </a:t>
            </a:r>
            <a:r>
              <a:rPr lang="he-IL" altLang="en-US" sz="2800" kern="0" dirty="0" smtClean="0"/>
              <a:t>.</a:t>
            </a:r>
          </a:p>
          <a:p>
            <a:pPr marL="0" indent="0" eaLnBrk="1" hangingPunct="1">
              <a:lnSpc>
                <a:spcPct val="90000"/>
              </a:lnSpc>
              <a:buClr>
                <a:srgbClr val="99CCFF"/>
              </a:buClr>
              <a:buFontTx/>
              <a:buNone/>
            </a:pPr>
            <a:r>
              <a:rPr lang="he-IL" altLang="en-US" sz="2800" kern="0" dirty="0" smtClean="0"/>
              <a:t>נחזור על התהליך בשני הקדקודים האחרים.</a:t>
            </a:r>
          </a:p>
          <a:p>
            <a:pPr marL="0" indent="0" eaLnBrk="1" hangingPunct="1">
              <a:lnSpc>
                <a:spcPct val="90000"/>
              </a:lnSpc>
              <a:buClr>
                <a:srgbClr val="99CCFF"/>
              </a:buClr>
              <a:buFontTx/>
              <a:buNone/>
            </a:pPr>
            <a:r>
              <a:rPr lang="en-US" altLang="en-US" sz="2800" kern="0" dirty="0" smtClean="0"/>
              <a:t/>
            </a:r>
            <a:br>
              <a:rPr lang="en-US" altLang="en-US" sz="2800" kern="0" dirty="0" smtClean="0"/>
            </a:br>
            <a:r>
              <a:rPr lang="he-IL" altLang="en-US" sz="2800" kern="0" dirty="0" smtClean="0"/>
              <a:t>מתקבל "</a:t>
            </a:r>
            <a:r>
              <a:rPr lang="he-IL" altLang="en-US" sz="2800" dirty="0" smtClean="0"/>
              <a:t>משולש</a:t>
            </a:r>
            <a:r>
              <a:rPr lang="he-IL" altLang="en-US" sz="2800" dirty="0" smtClean="0">
                <a:solidFill>
                  <a:srgbClr val="66FFFF"/>
                </a:solidFill>
              </a:rPr>
              <a:t> </a:t>
            </a:r>
            <a:r>
              <a:rPr lang="he-IL" altLang="en-US" sz="2800" dirty="0" smtClean="0">
                <a:solidFill>
                  <a:srgbClr val="FFC000"/>
                </a:solidFill>
              </a:rPr>
              <a:t>מעוגל</a:t>
            </a:r>
            <a:r>
              <a:rPr lang="he-IL" altLang="en-US" sz="2800" kern="0" dirty="0" smtClean="0"/>
              <a:t>" שנקרא </a:t>
            </a:r>
            <a:r>
              <a:rPr lang="en-US" altLang="en-US" sz="2800" kern="0" dirty="0" smtClean="0"/>
              <a:t/>
            </a:r>
            <a:br>
              <a:rPr lang="en-US" altLang="en-US" sz="2800" kern="0" dirty="0" smtClean="0"/>
            </a:br>
            <a:r>
              <a:rPr lang="he-IL" altLang="en-US" sz="2800" dirty="0">
                <a:solidFill>
                  <a:srgbClr val="66FFFF"/>
                </a:solidFill>
              </a:rPr>
              <a:t>משולש </a:t>
            </a:r>
            <a:r>
              <a:rPr lang="he-IL" altLang="en-US" sz="2800" dirty="0" err="1" smtClean="0">
                <a:solidFill>
                  <a:srgbClr val="66FFFF"/>
                </a:solidFill>
              </a:rPr>
              <a:t>רו</a:t>
            </a:r>
            <a:r>
              <a:rPr lang="he-IL" altLang="en-US" sz="2800" dirty="0" err="1" smtClean="0">
                <a:solidFill>
                  <a:srgbClr val="66FFFF"/>
                </a:solidFill>
                <a:latin typeface="Arial"/>
                <a:cs typeface="Arial"/>
              </a:rPr>
              <a:t>ּ</a:t>
            </a:r>
            <a:r>
              <a:rPr lang="he-IL" altLang="en-US" sz="2800" dirty="0" err="1" smtClean="0">
                <a:solidFill>
                  <a:srgbClr val="66FFFF"/>
                </a:solidFill>
              </a:rPr>
              <a:t>לו</a:t>
            </a:r>
            <a:r>
              <a:rPr lang="he-IL" altLang="en-US" sz="2800" dirty="0" smtClean="0">
                <a:solidFill>
                  <a:srgbClr val="66FFFF"/>
                </a:solidFill>
              </a:rPr>
              <a:t>ֹ </a:t>
            </a:r>
            <a:r>
              <a:rPr lang="he-IL" altLang="en-US" sz="2800" dirty="0">
                <a:solidFill>
                  <a:srgbClr val="66FFFF"/>
                </a:solidFill>
              </a:rPr>
              <a:t>(</a:t>
            </a:r>
            <a:r>
              <a:rPr lang="en-US" sz="2800" dirty="0" err="1">
                <a:solidFill>
                  <a:srgbClr val="66FFFF"/>
                </a:solidFill>
              </a:rPr>
              <a:t>Reuleaux</a:t>
            </a:r>
            <a:r>
              <a:rPr lang="he-IL" sz="2800" dirty="0">
                <a:solidFill>
                  <a:srgbClr val="66FFFF"/>
                </a:solidFill>
              </a:rPr>
              <a:t>)</a:t>
            </a:r>
          </a:p>
          <a:p>
            <a:pPr marL="0" indent="0" eaLnBrk="1" hangingPunct="1">
              <a:lnSpc>
                <a:spcPct val="90000"/>
              </a:lnSpc>
              <a:buClr>
                <a:srgbClr val="99CCFF"/>
              </a:buClr>
              <a:buFontTx/>
              <a:buNone/>
            </a:pPr>
            <a:r>
              <a:rPr kumimoji="1" lang="he-IL" sz="2800" kern="0" dirty="0" smtClean="0"/>
              <a:t>		</a:t>
            </a:r>
            <a:endParaRPr kumimoji="1" lang="he-IL" sz="2800" kern="0" dirty="0"/>
          </a:p>
          <a:p>
            <a:pPr marL="0" indent="0">
              <a:lnSpc>
                <a:spcPts val="3000"/>
              </a:lnSpc>
              <a:spcBef>
                <a:spcPts val="600"/>
              </a:spcBef>
              <a:buNone/>
            </a:pPr>
            <a:r>
              <a:rPr lang="he-IL" altLang="en-US" sz="2800" dirty="0">
                <a:solidFill>
                  <a:srgbClr val="66FFFF"/>
                </a:solidFill>
              </a:rPr>
              <a:t>האם הוא שווה-רוחב</a:t>
            </a:r>
            <a:r>
              <a:rPr lang="he-IL" altLang="en-US" sz="2800" dirty="0" smtClean="0">
                <a:solidFill>
                  <a:srgbClr val="66FFFF"/>
                </a:solidFill>
              </a:rPr>
              <a:t>???</a:t>
            </a:r>
            <a:endParaRPr lang="he-IL" sz="2800" dirty="0">
              <a:solidFill>
                <a:srgbClr val="66FFFF"/>
              </a:solidFill>
            </a:endParaRPr>
          </a:p>
        </p:txBody>
      </p:sp>
      <p:sp>
        <p:nvSpPr>
          <p:cNvPr id="3" name="Arc 2"/>
          <p:cNvSpPr/>
          <p:nvPr/>
        </p:nvSpPr>
        <p:spPr bwMode="auto">
          <a:xfrm>
            <a:off x="-1895475" y="2219324"/>
            <a:ext cx="5553075" cy="5553077"/>
          </a:xfrm>
          <a:prstGeom prst="arc">
            <a:avLst>
              <a:gd name="adj1" fmla="val 17344199"/>
              <a:gd name="adj2" fmla="val 585586"/>
            </a:avLst>
          </a:prstGeom>
          <a:noFill/>
          <a:ln w="28575" cap="flat" cmpd="sng" algn="ctr">
            <a:solidFill>
              <a:srgbClr val="00FF99"/>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3" name="Arc 12"/>
          <p:cNvSpPr/>
          <p:nvPr/>
        </p:nvSpPr>
        <p:spPr bwMode="auto">
          <a:xfrm rot="3600000" flipH="1" flipV="1">
            <a:off x="904875" y="2219324"/>
            <a:ext cx="5553075" cy="5553077"/>
          </a:xfrm>
          <a:prstGeom prst="arc">
            <a:avLst>
              <a:gd name="adj1" fmla="val 17344199"/>
              <a:gd name="adj2" fmla="val 585586"/>
            </a:avLst>
          </a:prstGeom>
          <a:noFill/>
          <a:ln w="28575" cap="flat" cmpd="sng" algn="ctr">
            <a:solidFill>
              <a:srgbClr val="00FF99"/>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4" name="Arc 13"/>
          <p:cNvSpPr/>
          <p:nvPr/>
        </p:nvSpPr>
        <p:spPr bwMode="auto">
          <a:xfrm rot="7200000">
            <a:off x="-485775" y="-209551"/>
            <a:ext cx="5553075" cy="5553077"/>
          </a:xfrm>
          <a:prstGeom prst="arc">
            <a:avLst>
              <a:gd name="adj1" fmla="val 17344199"/>
              <a:gd name="adj2" fmla="val 585586"/>
            </a:avLst>
          </a:prstGeom>
          <a:noFill/>
          <a:ln w="28575" cap="flat" cmpd="sng" algn="ctr">
            <a:solidFill>
              <a:srgbClr val="00FF99"/>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0" name="Oval 25"/>
          <p:cNvSpPr>
            <a:spLocks noChangeArrowheads="1"/>
          </p:cNvSpPr>
          <p:nvPr/>
        </p:nvSpPr>
        <p:spPr bwMode="auto">
          <a:xfrm>
            <a:off x="2193245" y="2516476"/>
            <a:ext cx="159430" cy="159430"/>
          </a:xfrm>
          <a:prstGeom prst="ellipse">
            <a:avLst/>
          </a:prstGeom>
          <a:solidFill>
            <a:srgbClr val="FF0000"/>
          </a:solidFill>
          <a:ln w="9525">
            <a:solidFill>
              <a:srgbClr val="FF0000"/>
            </a:solidFill>
            <a:round/>
            <a:headEnd/>
            <a:tailEnd/>
          </a:ln>
        </p:spPr>
        <p:txBody>
          <a:bodyPr wrap="none" anchor="ctr"/>
          <a:lstStyle/>
          <a:p>
            <a:pPr algn="l" rtl="0"/>
            <a:endParaRPr lang="he-IL"/>
          </a:p>
        </p:txBody>
      </p:sp>
      <p:sp>
        <p:nvSpPr>
          <p:cNvPr id="4" name="TextBox 3"/>
          <p:cNvSpPr txBox="1"/>
          <p:nvPr/>
        </p:nvSpPr>
        <p:spPr>
          <a:xfrm>
            <a:off x="1227672" y="3514119"/>
            <a:ext cx="488783" cy="461665"/>
          </a:xfrm>
          <a:prstGeom prst="rect">
            <a:avLst/>
          </a:prstGeom>
          <a:noFill/>
        </p:spPr>
        <p:txBody>
          <a:bodyPr wrap="square" rtlCol="0">
            <a:spAutoFit/>
          </a:bodyPr>
          <a:lstStyle/>
          <a:p>
            <a:pPr algn="ctr"/>
            <a:r>
              <a:rPr lang="en-US" sz="2400" i="1" dirty="0" smtClean="0">
                <a:solidFill>
                  <a:schemeClr val="bg1"/>
                </a:solidFill>
                <a:latin typeface="Times New Roman" panose="02020603050405020304" pitchFamily="18" charset="0"/>
                <a:cs typeface="Times New Roman" panose="02020603050405020304" pitchFamily="18" charset="0"/>
              </a:rPr>
              <a:t>d</a:t>
            </a:r>
            <a:endParaRPr lang="en-US" sz="2400" i="1" dirty="0">
              <a:solidFill>
                <a:schemeClr val="bg1"/>
              </a:solidFill>
              <a:latin typeface="Times New Roman" panose="02020603050405020304" pitchFamily="18" charset="0"/>
              <a:cs typeface="Times New Roman" panose="02020603050405020304" pitchFamily="18" charset="0"/>
            </a:endParaRPr>
          </a:p>
        </p:txBody>
      </p:sp>
      <p:cxnSp>
        <p:nvCxnSpPr>
          <p:cNvPr id="6" name="Straight Arrow Connector 5"/>
          <p:cNvCxnSpPr>
            <a:stCxn id="28" idx="2"/>
          </p:cNvCxnSpPr>
          <p:nvPr/>
        </p:nvCxnSpPr>
        <p:spPr bwMode="auto">
          <a:xfrm flipV="1">
            <a:off x="901360" y="3212306"/>
            <a:ext cx="2113303" cy="1761008"/>
          </a:xfrm>
          <a:prstGeom prst="straightConnector1">
            <a:avLst/>
          </a:prstGeom>
          <a:solidFill>
            <a:schemeClr val="accent1"/>
          </a:solidFill>
          <a:ln w="28575" cap="flat" cmpd="sng" algn="ctr">
            <a:solidFill>
              <a:srgbClr val="00B050"/>
            </a:solidFill>
            <a:prstDash val="sysDot"/>
            <a:round/>
            <a:headEnd type="none" w="sm" len="sm"/>
            <a:tailEnd type="triangle" w="lg" len="lg"/>
          </a:ln>
          <a:effectLst/>
        </p:spPr>
      </p:cxnSp>
      <p:cxnSp>
        <p:nvCxnSpPr>
          <p:cNvPr id="15" name="Straight Arrow Connector 14"/>
          <p:cNvCxnSpPr>
            <a:stCxn id="30" idx="4"/>
          </p:cNvCxnSpPr>
          <p:nvPr/>
        </p:nvCxnSpPr>
        <p:spPr bwMode="auto">
          <a:xfrm>
            <a:off x="2272960" y="2675906"/>
            <a:ext cx="527390" cy="2639044"/>
          </a:xfrm>
          <a:prstGeom prst="straightConnector1">
            <a:avLst/>
          </a:prstGeom>
          <a:solidFill>
            <a:schemeClr val="accent1"/>
          </a:solidFill>
          <a:ln w="28575" cap="flat" cmpd="sng" algn="ctr">
            <a:solidFill>
              <a:srgbClr val="00B050"/>
            </a:solidFill>
            <a:prstDash val="sysDot"/>
            <a:round/>
            <a:headEnd type="none" w="sm" len="sm"/>
            <a:tailEnd type="triangle" w="lg" len="lg"/>
          </a:ln>
          <a:effectLst/>
        </p:spPr>
      </p:cxnSp>
      <p:cxnSp>
        <p:nvCxnSpPr>
          <p:cNvPr id="17" name="Straight Arrow Connector 16"/>
          <p:cNvCxnSpPr/>
          <p:nvPr/>
        </p:nvCxnSpPr>
        <p:spPr bwMode="auto">
          <a:xfrm flipH="1" flipV="1">
            <a:off x="1605366" y="3161384"/>
            <a:ext cx="2016000" cy="1800000"/>
          </a:xfrm>
          <a:prstGeom prst="straightConnector1">
            <a:avLst/>
          </a:prstGeom>
          <a:solidFill>
            <a:schemeClr val="accent1"/>
          </a:solidFill>
          <a:ln w="28575" cap="flat" cmpd="sng" algn="ctr">
            <a:solidFill>
              <a:srgbClr val="00B050"/>
            </a:solidFill>
            <a:prstDash val="sysDot"/>
            <a:round/>
            <a:headEnd type="none" w="sm" len="sm"/>
            <a:tailEnd type="triangle" w="lg" len="lg"/>
          </a:ln>
          <a:effectLst/>
        </p:spPr>
      </p:cxnSp>
      <p:sp>
        <p:nvSpPr>
          <p:cNvPr id="31" name="Oval 25"/>
          <p:cNvSpPr>
            <a:spLocks noChangeArrowheads="1"/>
          </p:cNvSpPr>
          <p:nvPr/>
        </p:nvSpPr>
        <p:spPr bwMode="auto">
          <a:xfrm>
            <a:off x="3577864" y="4888677"/>
            <a:ext cx="159430" cy="159430"/>
          </a:xfrm>
          <a:prstGeom prst="ellipse">
            <a:avLst/>
          </a:prstGeom>
          <a:solidFill>
            <a:srgbClr val="FF0000"/>
          </a:solidFill>
          <a:ln w="9525">
            <a:solidFill>
              <a:srgbClr val="FF0000"/>
            </a:solidFill>
            <a:round/>
            <a:headEnd/>
            <a:tailEnd/>
          </a:ln>
        </p:spPr>
        <p:txBody>
          <a:bodyPr wrap="none" anchor="ctr"/>
          <a:lstStyle/>
          <a:p>
            <a:pPr algn="l" rtl="0"/>
            <a:endParaRPr lang="he-IL"/>
          </a:p>
        </p:txBody>
      </p:sp>
      <p:sp>
        <p:nvSpPr>
          <p:cNvPr id="29" name="Oval 25"/>
          <p:cNvSpPr>
            <a:spLocks noChangeArrowheads="1"/>
          </p:cNvSpPr>
          <p:nvPr/>
        </p:nvSpPr>
        <p:spPr bwMode="auto">
          <a:xfrm>
            <a:off x="816884" y="4888677"/>
            <a:ext cx="159430" cy="159430"/>
          </a:xfrm>
          <a:prstGeom prst="ellipse">
            <a:avLst/>
          </a:prstGeom>
          <a:solidFill>
            <a:srgbClr val="FF0000"/>
          </a:solidFill>
          <a:ln w="9525">
            <a:solidFill>
              <a:srgbClr val="FF0000"/>
            </a:solidFill>
            <a:round/>
            <a:headEnd/>
            <a:tailEnd/>
          </a:ln>
        </p:spPr>
        <p:txBody>
          <a:bodyPr wrap="none" anchor="ctr"/>
          <a:lstStyle/>
          <a:p>
            <a:pPr algn="l" rtl="0"/>
            <a:endParaRPr lang="he-IL"/>
          </a:p>
        </p:txBody>
      </p:sp>
      <p:sp>
        <p:nvSpPr>
          <p:cNvPr id="25" name="TextBox 24"/>
          <p:cNvSpPr txBox="1"/>
          <p:nvPr/>
        </p:nvSpPr>
        <p:spPr>
          <a:xfrm>
            <a:off x="1523519" y="3828444"/>
            <a:ext cx="488783" cy="461665"/>
          </a:xfrm>
          <a:prstGeom prst="rect">
            <a:avLst/>
          </a:prstGeom>
          <a:noFill/>
        </p:spPr>
        <p:txBody>
          <a:bodyPr wrap="square" rtlCol="0">
            <a:spAutoFit/>
          </a:bodyPr>
          <a:lstStyle/>
          <a:p>
            <a:pPr algn="ctr"/>
            <a:r>
              <a:rPr lang="en-US" sz="2400" i="1" dirty="0" smtClean="0">
                <a:solidFill>
                  <a:schemeClr val="bg1"/>
                </a:solidFill>
                <a:latin typeface="Times New Roman" panose="02020603050405020304" pitchFamily="18" charset="0"/>
                <a:cs typeface="Times New Roman" panose="02020603050405020304" pitchFamily="18" charset="0"/>
              </a:rPr>
              <a:t>d</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2515479" y="4172818"/>
            <a:ext cx="488783" cy="461665"/>
          </a:xfrm>
          <a:prstGeom prst="rect">
            <a:avLst/>
          </a:prstGeom>
          <a:noFill/>
        </p:spPr>
        <p:txBody>
          <a:bodyPr wrap="square" rtlCol="0">
            <a:spAutoFit/>
          </a:bodyPr>
          <a:lstStyle/>
          <a:p>
            <a:pPr algn="ctr"/>
            <a:r>
              <a:rPr lang="en-US" sz="2400" i="1" dirty="0" smtClean="0">
                <a:solidFill>
                  <a:schemeClr val="bg1"/>
                </a:solidFill>
                <a:latin typeface="Times New Roman" panose="02020603050405020304" pitchFamily="18" charset="0"/>
                <a:cs typeface="Times New Roman" panose="02020603050405020304" pitchFamily="18" charset="0"/>
              </a:rPr>
              <a:t>d</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037523" y="3235054"/>
            <a:ext cx="488783" cy="461665"/>
          </a:xfrm>
          <a:prstGeom prst="rect">
            <a:avLst/>
          </a:prstGeom>
          <a:noFill/>
        </p:spPr>
        <p:txBody>
          <a:bodyPr wrap="square" rtlCol="0">
            <a:spAutoFit/>
          </a:bodyPr>
          <a:lstStyle/>
          <a:p>
            <a:pPr algn="ctr"/>
            <a:r>
              <a:rPr lang="en-US" sz="2400" i="1" dirty="0">
                <a:solidFill>
                  <a:schemeClr val="bg1"/>
                </a:solidFill>
                <a:latin typeface="Times New Roman" panose="02020603050405020304" pitchFamily="18" charset="0"/>
                <a:cs typeface="Times New Roman" panose="02020603050405020304" pitchFamily="18" charset="0"/>
              </a:rPr>
              <a:t>d</a:t>
            </a:r>
          </a:p>
        </p:txBody>
      </p:sp>
      <p:sp>
        <p:nvSpPr>
          <p:cNvPr id="32" name="TextBox 31"/>
          <p:cNvSpPr txBox="1"/>
          <p:nvPr/>
        </p:nvSpPr>
        <p:spPr>
          <a:xfrm>
            <a:off x="2834704" y="3464929"/>
            <a:ext cx="488783" cy="461665"/>
          </a:xfrm>
          <a:prstGeom prst="rect">
            <a:avLst/>
          </a:prstGeom>
          <a:noFill/>
        </p:spPr>
        <p:txBody>
          <a:bodyPr wrap="square" rtlCol="0">
            <a:spAutoFit/>
          </a:bodyPr>
          <a:lstStyle/>
          <a:p>
            <a:pPr algn="ctr"/>
            <a:r>
              <a:rPr lang="en-US" sz="2400" i="1" dirty="0" smtClean="0">
                <a:solidFill>
                  <a:schemeClr val="bg1"/>
                </a:solidFill>
                <a:latin typeface="Times New Roman" panose="02020603050405020304" pitchFamily="18" charset="0"/>
                <a:cs typeface="Times New Roman" panose="02020603050405020304" pitchFamily="18" charset="0"/>
              </a:rPr>
              <a:t>d</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1933094" y="4851035"/>
            <a:ext cx="488783" cy="461665"/>
          </a:xfrm>
          <a:prstGeom prst="rect">
            <a:avLst/>
          </a:prstGeom>
          <a:noFill/>
        </p:spPr>
        <p:txBody>
          <a:bodyPr wrap="square" rtlCol="0">
            <a:spAutoFit/>
          </a:bodyPr>
          <a:lstStyle/>
          <a:p>
            <a:pPr algn="ctr"/>
            <a:r>
              <a:rPr lang="en-US" sz="2400" i="1" dirty="0" smtClean="0">
                <a:solidFill>
                  <a:schemeClr val="bg1"/>
                </a:solidFill>
                <a:latin typeface="Times New Roman" panose="02020603050405020304" pitchFamily="18" charset="0"/>
                <a:cs typeface="Times New Roman" panose="02020603050405020304" pitchFamily="18" charset="0"/>
              </a:rPr>
              <a:t>d</a:t>
            </a:r>
            <a:endParaRPr lang="en-US" sz="24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396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750"/>
                                        <p:tgtEl>
                                          <p:spTgt spid="28"/>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Effect transition="in" filter="fade">
                                      <p:cBhvr>
                                        <p:cTn id="20" dur="500"/>
                                        <p:tgtEl>
                                          <p:spTgt spid="3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3">
                                            <p:txEl>
                                              <p:pRg st="1" end="1"/>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35" presetClass="emph" presetSubtype="0" repeatCount="4000" fill="hold" grpId="1" nodeType="withEffect">
                                  <p:stCondLst>
                                    <p:cond delay="0"/>
                                  </p:stCondLst>
                                  <p:childTnLst>
                                    <p:anim calcmode="discrete" valueType="str">
                                      <p:cBhvr>
                                        <p:cTn id="34" dur="500" fill="hold"/>
                                        <p:tgtEl>
                                          <p:spTgt spid="29"/>
                                        </p:tgtEl>
                                        <p:attrNameLst>
                                          <p:attrName>style.visibility</p:attrName>
                                        </p:attrNameLst>
                                      </p:cBhvr>
                                      <p:tavLst>
                                        <p:tav tm="0">
                                          <p:val>
                                            <p:strVal val="hidden"/>
                                          </p:val>
                                        </p:tav>
                                        <p:tav tm="50000">
                                          <p:val>
                                            <p:strVal val="visible"/>
                                          </p:val>
                                        </p:tav>
                                      </p:tavLst>
                                    </p:anim>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up)">
                                      <p:cBhvr>
                                        <p:cTn id="38" dur="1500"/>
                                        <p:tgtEl>
                                          <p:spTgt spid="3"/>
                                        </p:tgtEl>
                                      </p:cBhvr>
                                    </p:animEffect>
                                  </p:childTnLst>
                                </p:cTn>
                              </p:par>
                            </p:childTnLst>
                          </p:cTn>
                        </p:par>
                        <p:par>
                          <p:cTn id="39" fill="hold">
                            <p:stCondLst>
                              <p:cond delay="3500"/>
                            </p:stCondLst>
                            <p:childTnLst>
                              <p:par>
                                <p:cTn id="40" presetID="22" presetClass="entr" presetSubtype="4"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par>
                          <p:cTn id="43" fill="hold">
                            <p:stCondLst>
                              <p:cond delay="4000"/>
                            </p:stCondLst>
                            <p:childTnLst>
                              <p:par>
                                <p:cTn id="44" presetID="53" presetClass="entr" presetSubtype="16"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par>
                          <p:cTn id="58" fill="hold">
                            <p:stCondLst>
                              <p:cond delay="500"/>
                            </p:stCondLst>
                            <p:childTnLst>
                              <p:par>
                                <p:cTn id="59" presetID="10" presetClass="exit" presetSubtype="0" fill="hold" grpId="1" nodeType="after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childTnLst>
                                </p:cTn>
                              </p:par>
                              <p:par>
                                <p:cTn id="64" presetID="35" presetClass="emph" presetSubtype="0" repeatCount="4000" fill="hold" grpId="1" nodeType="withEffect">
                                  <p:stCondLst>
                                    <p:cond delay="0"/>
                                  </p:stCondLst>
                                  <p:childTnLst>
                                    <p:anim calcmode="discrete" valueType="str">
                                      <p:cBhvr>
                                        <p:cTn id="65" dur="500" fill="hold"/>
                                        <p:tgtEl>
                                          <p:spTgt spid="30"/>
                                        </p:tgtEl>
                                        <p:attrNameLst>
                                          <p:attrName>style.visibility</p:attrName>
                                        </p:attrNameLst>
                                      </p:cBhvr>
                                      <p:tavLst>
                                        <p:tav tm="0">
                                          <p:val>
                                            <p:strVal val="hidden"/>
                                          </p:val>
                                        </p:tav>
                                        <p:tav tm="50000">
                                          <p:val>
                                            <p:strVal val="visible"/>
                                          </p:val>
                                        </p:tav>
                                      </p:tavLst>
                                    </p:anim>
                                  </p:childTnLst>
                                </p:cTn>
                              </p:par>
                            </p:childTnLst>
                          </p:cTn>
                        </p:par>
                        <p:par>
                          <p:cTn id="66" fill="hold">
                            <p:stCondLst>
                              <p:cond delay="2500"/>
                            </p:stCondLst>
                            <p:childTnLst>
                              <p:par>
                                <p:cTn id="67" presetID="22" presetClass="entr" presetSubtype="2"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right)">
                                      <p:cBhvr>
                                        <p:cTn id="69" dur="1500"/>
                                        <p:tgtEl>
                                          <p:spTgt spid="14"/>
                                        </p:tgtEl>
                                      </p:cBhvr>
                                    </p:animEffect>
                                  </p:childTnLst>
                                </p:cTn>
                              </p:par>
                            </p:childTnLst>
                          </p:cTn>
                        </p:par>
                        <p:par>
                          <p:cTn id="70" fill="hold">
                            <p:stCondLst>
                              <p:cond delay="4000"/>
                            </p:stCondLst>
                            <p:childTnLst>
                              <p:par>
                                <p:cTn id="71" presetID="22" presetClass="entr" presetSubtype="1" fill="hold"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up)">
                                      <p:cBhvr>
                                        <p:cTn id="73" dur="500"/>
                                        <p:tgtEl>
                                          <p:spTgt spid="15"/>
                                        </p:tgtEl>
                                      </p:cBhvr>
                                    </p:animEffect>
                                  </p:childTnLst>
                                </p:cTn>
                              </p:par>
                            </p:childTnLst>
                          </p:cTn>
                        </p:par>
                        <p:par>
                          <p:cTn id="74" fill="hold">
                            <p:stCondLst>
                              <p:cond delay="4500"/>
                            </p:stCondLst>
                            <p:childTnLst>
                              <p:par>
                                <p:cTn id="75" presetID="53" presetClass="entr" presetSubtype="16" fill="hold" grpId="0" nodeType="after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500" fill="hold"/>
                                        <p:tgtEl>
                                          <p:spTgt spid="27"/>
                                        </p:tgtEl>
                                        <p:attrNameLst>
                                          <p:attrName>ppt_w</p:attrName>
                                        </p:attrNameLst>
                                      </p:cBhvr>
                                      <p:tavLst>
                                        <p:tav tm="0">
                                          <p:val>
                                            <p:fltVal val="0"/>
                                          </p:val>
                                        </p:tav>
                                        <p:tav tm="100000">
                                          <p:val>
                                            <p:strVal val="#ppt_w"/>
                                          </p:val>
                                        </p:tav>
                                      </p:tavLst>
                                    </p:anim>
                                    <p:anim calcmode="lin" valueType="num">
                                      <p:cBhvr>
                                        <p:cTn id="78" dur="500" fill="hold"/>
                                        <p:tgtEl>
                                          <p:spTgt spid="27"/>
                                        </p:tgtEl>
                                        <p:attrNameLst>
                                          <p:attrName>ppt_h</p:attrName>
                                        </p:attrNameLst>
                                      </p:cBhvr>
                                      <p:tavLst>
                                        <p:tav tm="0">
                                          <p:val>
                                            <p:fltVal val="0"/>
                                          </p:val>
                                        </p:tav>
                                        <p:tav tm="100000">
                                          <p:val>
                                            <p:strVal val="#ppt_h"/>
                                          </p:val>
                                        </p:tav>
                                      </p:tavLst>
                                    </p:anim>
                                    <p:animEffect transition="in" filter="fade">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35" presetClass="emph" presetSubtype="0" repeatCount="4000" fill="hold" grpId="1" nodeType="withEffect">
                                  <p:stCondLst>
                                    <p:cond delay="0"/>
                                  </p:stCondLst>
                                  <p:childTnLst>
                                    <p:anim calcmode="discrete" valueType="str">
                                      <p:cBhvr>
                                        <p:cTn id="92" dur="500" fill="hold"/>
                                        <p:tgtEl>
                                          <p:spTgt spid="31"/>
                                        </p:tgtEl>
                                        <p:attrNameLst>
                                          <p:attrName>style.visibility</p:attrName>
                                        </p:attrNameLst>
                                      </p:cBhvr>
                                      <p:tavLst>
                                        <p:tav tm="0">
                                          <p:val>
                                            <p:strVal val="hidden"/>
                                          </p:val>
                                        </p:tav>
                                        <p:tav tm="50000">
                                          <p:val>
                                            <p:strVal val="visible"/>
                                          </p:val>
                                        </p:tav>
                                      </p:tavLst>
                                    </p:anim>
                                  </p:childTnLst>
                                </p:cTn>
                              </p:par>
                            </p:childTnLst>
                          </p:cTn>
                        </p:par>
                        <p:par>
                          <p:cTn id="93" fill="hold">
                            <p:stCondLst>
                              <p:cond delay="2500"/>
                            </p:stCondLst>
                            <p:childTnLst>
                              <p:par>
                                <p:cTn id="94" presetID="22" presetClass="entr" presetSubtype="4" fill="hold" grpId="0" nodeType="after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wipe(down)">
                                      <p:cBhvr>
                                        <p:cTn id="96" dur="1500"/>
                                        <p:tgtEl>
                                          <p:spTgt spid="13"/>
                                        </p:tgtEl>
                                      </p:cBhvr>
                                    </p:animEffect>
                                  </p:childTnLst>
                                </p:cTn>
                              </p:par>
                            </p:childTnLst>
                          </p:cTn>
                        </p:par>
                        <p:par>
                          <p:cTn id="97" fill="hold">
                            <p:stCondLst>
                              <p:cond delay="4000"/>
                            </p:stCondLst>
                            <p:childTnLst>
                              <p:par>
                                <p:cTn id="98" presetID="22" presetClass="entr" presetSubtype="4" fill="hold"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down)">
                                      <p:cBhvr>
                                        <p:cTn id="100" dur="500"/>
                                        <p:tgtEl>
                                          <p:spTgt spid="17"/>
                                        </p:tgtEl>
                                      </p:cBhvr>
                                    </p:animEffect>
                                  </p:childTnLst>
                                </p:cTn>
                              </p:par>
                            </p:childTnLst>
                          </p:cTn>
                        </p:par>
                        <p:par>
                          <p:cTn id="101" fill="hold">
                            <p:stCondLst>
                              <p:cond delay="4500"/>
                            </p:stCondLst>
                            <p:childTnLst>
                              <p:par>
                                <p:cTn id="102" presetID="53" presetClass="entr" presetSubtype="16"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500" fill="hold"/>
                                        <p:tgtEl>
                                          <p:spTgt spid="26"/>
                                        </p:tgtEl>
                                        <p:attrNameLst>
                                          <p:attrName>ppt_w</p:attrName>
                                        </p:attrNameLst>
                                      </p:cBhvr>
                                      <p:tavLst>
                                        <p:tav tm="0">
                                          <p:val>
                                            <p:fltVal val="0"/>
                                          </p:val>
                                        </p:tav>
                                        <p:tav tm="100000">
                                          <p:val>
                                            <p:strVal val="#ppt_w"/>
                                          </p:val>
                                        </p:tav>
                                      </p:tavLst>
                                    </p:anim>
                                    <p:anim calcmode="lin" valueType="num">
                                      <p:cBhvr>
                                        <p:cTn id="105" dur="500" fill="hold"/>
                                        <p:tgtEl>
                                          <p:spTgt spid="26"/>
                                        </p:tgtEl>
                                        <p:attrNameLst>
                                          <p:attrName>ppt_h</p:attrName>
                                        </p:attrNameLst>
                                      </p:cBhvr>
                                      <p:tavLst>
                                        <p:tav tm="0">
                                          <p:val>
                                            <p:fltVal val="0"/>
                                          </p:val>
                                        </p:tav>
                                        <p:tav tm="100000">
                                          <p:val>
                                            <p:strVal val="#ppt_h"/>
                                          </p:val>
                                        </p:tav>
                                      </p:tavLst>
                                    </p:anim>
                                    <p:animEffect transition="in" filter="fade">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2050"/>
                                        </p:tgtEl>
                                        <p:attrNameLst>
                                          <p:attrName>style.visibility</p:attrName>
                                        </p:attrNameLst>
                                      </p:cBhvr>
                                      <p:to>
                                        <p:strVal val="visible"/>
                                      </p:to>
                                    </p:set>
                                    <p:animEffect transition="in" filter="fade">
                                      <p:cBhvr>
                                        <p:cTn id="111" dur="1000"/>
                                        <p:tgtEl>
                                          <p:spTgt spid="2050"/>
                                        </p:tgtEl>
                                      </p:cBhvr>
                                    </p:animEffect>
                                  </p:childTnLst>
                                </p:cTn>
                              </p:par>
                              <p:par>
                                <p:cTn id="112" presetID="10" presetClass="exit" presetSubtype="0" fill="hold" grpId="1" nodeType="withEffect">
                                  <p:stCondLst>
                                    <p:cond delay="0"/>
                                  </p:stCondLst>
                                  <p:childTnLst>
                                    <p:animEffect transition="out" filter="fade">
                                      <p:cBhvr>
                                        <p:cTn id="113" dur="500"/>
                                        <p:tgtEl>
                                          <p:spTgt spid="26"/>
                                        </p:tgtEl>
                                      </p:cBhvr>
                                    </p:animEffect>
                                    <p:set>
                                      <p:cBhvr>
                                        <p:cTn id="114" dur="1" fill="hold">
                                          <p:stCondLst>
                                            <p:cond delay="499"/>
                                          </p:stCondLst>
                                        </p:cTn>
                                        <p:tgtEl>
                                          <p:spTgt spid="26"/>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32"/>
                                        </p:tgtEl>
                                      </p:cBhvr>
                                    </p:animEffect>
                                    <p:set>
                                      <p:cBhvr>
                                        <p:cTn id="117" dur="1" fill="hold">
                                          <p:stCondLst>
                                            <p:cond delay="499"/>
                                          </p:stCondLst>
                                        </p:cTn>
                                        <p:tgtEl>
                                          <p:spTgt spid="32"/>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17"/>
                                        </p:tgtEl>
                                      </p:cBhvr>
                                    </p:animEffect>
                                    <p:set>
                                      <p:cBhvr>
                                        <p:cTn id="120" dur="1" fill="hold">
                                          <p:stCondLst>
                                            <p:cond delay="499"/>
                                          </p:stCondLst>
                                        </p:cTn>
                                        <p:tgtEl>
                                          <p:spTgt spid="17"/>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28"/>
                                        </p:tgtEl>
                                      </p:cBhvr>
                                    </p:animEffect>
                                    <p:set>
                                      <p:cBhvr>
                                        <p:cTn id="123" dur="1" fill="hold">
                                          <p:stCondLst>
                                            <p:cond delay="999"/>
                                          </p:stCondLst>
                                        </p:cTn>
                                        <p:tgtEl>
                                          <p:spTgt spid="28"/>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30"/>
                                        </p:tgtEl>
                                      </p:cBhvr>
                                    </p:animEffect>
                                    <p:set>
                                      <p:cBhvr>
                                        <p:cTn id="129" dur="1" fill="hold">
                                          <p:stCondLst>
                                            <p:cond delay="499"/>
                                          </p:stCondLst>
                                        </p:cTn>
                                        <p:tgtEl>
                                          <p:spTgt spid="30"/>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500"/>
                                        <p:tgtEl>
                                          <p:spTgt spid="31"/>
                                        </p:tgtEl>
                                      </p:cBhvr>
                                    </p:animEffect>
                                    <p:set>
                                      <p:cBhvr>
                                        <p:cTn id="132" dur="1" fill="hold">
                                          <p:stCondLst>
                                            <p:cond delay="499"/>
                                          </p:stCondLst>
                                        </p:cTn>
                                        <p:tgtEl>
                                          <p:spTgt spid="31"/>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4"/>
                                        </p:tgtEl>
                                      </p:cBhvr>
                                    </p:animEffect>
                                    <p:set>
                                      <p:cBhvr>
                                        <p:cTn id="135" dur="1" fill="hold">
                                          <p:stCondLst>
                                            <p:cond delay="499"/>
                                          </p:stCondLst>
                                        </p:cTn>
                                        <p:tgtEl>
                                          <p:spTgt spid="4"/>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4"/>
                                        </p:tgtEl>
                                      </p:cBhvr>
                                    </p:animEffect>
                                    <p:set>
                                      <p:cBhvr>
                                        <p:cTn id="138" dur="1" fill="hold">
                                          <p:stCondLst>
                                            <p:cond delay="499"/>
                                          </p:stCondLst>
                                        </p:cTn>
                                        <p:tgtEl>
                                          <p:spTgt spid="34"/>
                                        </p:tgtEl>
                                        <p:attrNameLst>
                                          <p:attrName>style.visibility</p:attrName>
                                        </p:attrNameLst>
                                      </p:cBhvr>
                                      <p:to>
                                        <p:strVal val="hidden"/>
                                      </p:to>
                                    </p:set>
                                  </p:childTnLst>
                                </p:cTn>
                              </p:par>
                            </p:childTnLst>
                          </p:cTn>
                        </p:par>
                        <p:par>
                          <p:cTn id="139" fill="hold">
                            <p:stCondLst>
                              <p:cond delay="1000"/>
                            </p:stCondLst>
                            <p:childTnLst>
                              <p:par>
                                <p:cTn id="140" presetID="1" presetClass="entr" presetSubtype="0" fill="hold" grpId="0" nodeType="afterEffect">
                                  <p:stCondLst>
                                    <p:cond delay="0"/>
                                  </p:stCondLst>
                                  <p:childTnLst>
                                    <p:set>
                                      <p:cBhvr>
                                        <p:cTn id="141" dur="1" fill="hold">
                                          <p:stCondLst>
                                            <p:cond delay="0"/>
                                          </p:stCondLst>
                                        </p:cTn>
                                        <p:tgtEl>
                                          <p:spTgt spid="33">
                                            <p:txEl>
                                              <p:pRg st="3" end="3"/>
                                            </p:txEl>
                                          </p:spTgt>
                                        </p:tgtEl>
                                        <p:attrNameLst>
                                          <p:attrName>style.visibility</p:attrName>
                                        </p:attrNameLst>
                                      </p:cBhvr>
                                      <p:to>
                                        <p:strVal val="visible"/>
                                      </p:to>
                                    </p:set>
                                  </p:childTnLst>
                                </p:cTn>
                              </p:par>
                            </p:childTnLst>
                          </p:cTn>
                        </p:par>
                        <p:par>
                          <p:cTn id="142" fill="hold">
                            <p:stCondLst>
                              <p:cond delay="1000"/>
                            </p:stCondLst>
                            <p:childTnLst>
                              <p:par>
                                <p:cTn id="143" presetID="10" presetClass="exit" presetSubtype="0" fill="hold" grpId="1" nodeType="afterEffect">
                                  <p:stCondLst>
                                    <p:cond delay="0"/>
                                  </p:stCondLst>
                                  <p:childTnLst>
                                    <p:animEffect transition="out" filter="fade">
                                      <p:cBhvr>
                                        <p:cTn id="144" dur="500"/>
                                        <p:tgtEl>
                                          <p:spTgt spid="14"/>
                                        </p:tgtEl>
                                      </p:cBhvr>
                                    </p:animEffect>
                                    <p:set>
                                      <p:cBhvr>
                                        <p:cTn id="145" dur="1" fill="hold">
                                          <p:stCondLst>
                                            <p:cond delay="499"/>
                                          </p:stCondLst>
                                        </p:cTn>
                                        <p:tgtEl>
                                          <p:spTgt spid="14"/>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3"/>
                                        </p:tgtEl>
                                      </p:cBhvr>
                                    </p:animEffect>
                                    <p:set>
                                      <p:cBhvr>
                                        <p:cTn id="148" dur="1" fill="hold">
                                          <p:stCondLst>
                                            <p:cond delay="499"/>
                                          </p:stCondLst>
                                        </p:cTn>
                                        <p:tgtEl>
                                          <p:spTgt spid="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3"/>
                                        </p:tgtEl>
                                      </p:cBhvr>
                                    </p:animEffect>
                                    <p:set>
                                      <p:cBhvr>
                                        <p:cTn id="151" dur="1" fill="hold">
                                          <p:stCondLst>
                                            <p:cond delay="499"/>
                                          </p:stCondLst>
                                        </p:cTn>
                                        <p:tgtEl>
                                          <p:spTgt spid="13"/>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3" grpId="0" uiExpand="1" build="p"/>
      <p:bldP spid="3" grpId="0" animBg="1"/>
      <p:bldP spid="3" grpId="1" animBg="1"/>
      <p:bldP spid="13" grpId="0" animBg="1"/>
      <p:bldP spid="13" grpId="1" animBg="1"/>
      <p:bldP spid="14" grpId="0" animBg="1"/>
      <p:bldP spid="14" grpId="1" animBg="1"/>
      <p:bldP spid="30" grpId="0" animBg="1"/>
      <p:bldP spid="30" grpId="1" animBg="1"/>
      <p:bldP spid="30" grpId="2" animBg="1"/>
      <p:bldP spid="4" grpId="0"/>
      <p:bldP spid="4" grpId="1"/>
      <p:bldP spid="31" grpId="0" animBg="1"/>
      <p:bldP spid="31" grpId="1" animBg="1"/>
      <p:bldP spid="31" grpId="2" animBg="1"/>
      <p:bldP spid="29" grpId="0" animBg="1"/>
      <p:bldP spid="29" grpId="1" animBg="1"/>
      <p:bldP spid="29" grpId="2" animBg="1"/>
      <p:bldP spid="25" grpId="0"/>
      <p:bldP spid="25" grpId="1"/>
      <p:bldP spid="26" grpId="0"/>
      <p:bldP spid="26" grpId="1"/>
      <p:bldP spid="27" grpId="0"/>
      <p:bldP spid="27" grpId="1"/>
      <p:bldP spid="32" grpId="0"/>
      <p:bldP spid="32" grpId="1"/>
      <p:bldP spid="34" grpId="0"/>
      <p:bldP spid="3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d/d2/ReuleauxTriangle.svg/200px-ReuleauxTriangle.svg.png"/>
          <p:cNvPicPr>
            <a:picLocks noChangeAspect="1" noChangeArrowheads="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16077" y="2354055"/>
            <a:ext cx="2879924" cy="28799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33375"/>
            <a:ext cx="8229600" cy="766763"/>
          </a:xfrm>
        </p:spPr>
        <p:txBody>
          <a:bodyPr>
            <a:normAutofit/>
          </a:bodyPr>
          <a:lstStyle/>
          <a:p>
            <a:pPr eaLnBrk="1" fontAlgn="auto" hangingPunct="1">
              <a:spcAft>
                <a:spcPts val="0"/>
              </a:spcAft>
              <a:defRPr/>
            </a:pPr>
            <a:r>
              <a:rPr lang="he-IL" altLang="en-US" sz="3200" b="1" dirty="0">
                <a:effectLst>
                  <a:outerShdw blurRad="38100" dist="25400" dir="5400000" algn="tl" rotWithShape="0">
                    <a:srgbClr val="000000">
                      <a:alpha val="43000"/>
                    </a:srgbClr>
                  </a:outerShdw>
                </a:effectLst>
              </a:rPr>
              <a:t>האם משולש </a:t>
            </a:r>
            <a:r>
              <a:rPr lang="he-IL" altLang="en-US" sz="3200" b="1" dirty="0" err="1" smtClean="0">
                <a:effectLst>
                  <a:outerShdw blurRad="38100" dist="25400" dir="5400000" algn="tl" rotWithShape="0">
                    <a:srgbClr val="000000">
                      <a:alpha val="43000"/>
                    </a:srgbClr>
                  </a:outerShdw>
                </a:effectLst>
              </a:rPr>
              <a:t>רו</a:t>
            </a:r>
            <a:r>
              <a:rPr lang="he-IL" altLang="en-US" sz="3200" b="1" dirty="0" err="1" smtClean="0">
                <a:effectLst>
                  <a:outerShdw blurRad="38100" dist="25400" dir="5400000" algn="tl" rotWithShape="0">
                    <a:srgbClr val="000000">
                      <a:alpha val="43000"/>
                    </a:srgbClr>
                  </a:outerShdw>
                </a:effectLst>
                <a:latin typeface="Arial"/>
                <a:cs typeface="Arial"/>
              </a:rPr>
              <a:t>ּ</a:t>
            </a:r>
            <a:r>
              <a:rPr lang="he-IL" altLang="en-US" sz="3200" b="1" dirty="0" err="1" smtClean="0">
                <a:effectLst>
                  <a:outerShdw blurRad="38100" dist="25400" dir="5400000" algn="tl" rotWithShape="0">
                    <a:srgbClr val="000000">
                      <a:alpha val="43000"/>
                    </a:srgbClr>
                  </a:outerShdw>
                </a:effectLst>
                <a:latin typeface="Times New Roman"/>
                <a:cs typeface="Times New Roman"/>
              </a:rPr>
              <a:t>ּ</a:t>
            </a:r>
            <a:r>
              <a:rPr lang="he-IL" altLang="en-US" sz="3200" b="1" dirty="0" err="1" smtClean="0">
                <a:effectLst>
                  <a:outerShdw blurRad="38100" dist="25400" dir="5400000" algn="tl" rotWithShape="0">
                    <a:srgbClr val="000000">
                      <a:alpha val="43000"/>
                    </a:srgbClr>
                  </a:outerShdw>
                </a:effectLst>
              </a:rPr>
              <a:t>לו</a:t>
            </a:r>
            <a:r>
              <a:rPr lang="he-IL" altLang="en-US" sz="3200" b="1" dirty="0" smtClean="0">
                <a:effectLst>
                  <a:outerShdw blurRad="38100" dist="25400" dir="5400000" algn="tl" rotWithShape="0">
                    <a:srgbClr val="000000">
                      <a:alpha val="43000"/>
                    </a:srgbClr>
                  </a:outerShdw>
                </a:effectLst>
                <a:latin typeface="Times New Roman"/>
                <a:cs typeface="Times New Roman"/>
              </a:rPr>
              <a:t>ֺ</a:t>
            </a:r>
            <a:r>
              <a:rPr lang="he-IL" altLang="en-US" sz="3200" b="1" dirty="0" smtClean="0">
                <a:effectLst>
                  <a:outerShdw blurRad="38100" dist="25400" dir="5400000" algn="tl" rotWithShape="0">
                    <a:srgbClr val="000000">
                      <a:alpha val="43000"/>
                    </a:srgbClr>
                  </a:outerShdw>
                </a:effectLst>
              </a:rPr>
              <a:t> </a:t>
            </a:r>
            <a:r>
              <a:rPr lang="he-IL" altLang="en-US" sz="3200" b="1" dirty="0">
                <a:effectLst>
                  <a:outerShdw blurRad="38100" dist="25400" dir="5400000" algn="tl" rotWithShape="0">
                    <a:srgbClr val="000000">
                      <a:alpha val="43000"/>
                    </a:srgbClr>
                  </a:outerShdw>
                </a:effectLst>
              </a:rPr>
              <a:t>הוא עקום שווה רוחב?</a:t>
            </a:r>
            <a:endParaRPr lang="he-IL" sz="3200" b="1" dirty="0" smtClean="0">
              <a:effectLst>
                <a:outerShdw blurRad="38100" dist="25400" dir="5400000" algn="tl" rotWithShape="0">
                  <a:srgbClr val="000000">
                    <a:alpha val="43000"/>
                  </a:srgbClr>
                </a:outerShdw>
              </a:effectLst>
            </a:endParaRPr>
          </a:p>
        </p:txBody>
      </p:sp>
      <p:sp>
        <p:nvSpPr>
          <p:cNvPr id="33" name="Content Placeholder 5"/>
          <p:cNvSpPr txBox="1">
            <a:spLocks/>
          </p:cNvSpPr>
          <p:nvPr/>
        </p:nvSpPr>
        <p:spPr bwMode="auto">
          <a:xfrm>
            <a:off x="-62716" y="950797"/>
            <a:ext cx="8873069" cy="1271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lnSpc>
                <a:spcPct val="90000"/>
              </a:lnSpc>
              <a:buClr>
                <a:srgbClr val="99CCFF"/>
              </a:buClr>
              <a:buFontTx/>
              <a:buNone/>
            </a:pPr>
            <a:r>
              <a:rPr lang="he-IL" altLang="en-US" sz="2800" kern="0" spc="-30" dirty="0" smtClean="0"/>
              <a:t>מצורת הבנייה של משולש </a:t>
            </a:r>
            <a:r>
              <a:rPr lang="he-IL" altLang="en-US" sz="2800" kern="0" spc="-30" dirty="0" err="1" smtClean="0"/>
              <a:t>רולו</a:t>
            </a:r>
            <a:r>
              <a:rPr lang="he-IL" altLang="en-US" sz="2800" kern="0" spc="-30" dirty="0" smtClean="0"/>
              <a:t>, מתחייב שהוא עקום שווה רוחב. רוחבו, בכל כיוון, הוא כרדיוס הקשתות שנבנו על המשולש – </a:t>
            </a:r>
            <a:r>
              <a:rPr lang="en-US" altLang="en-US" sz="2800" i="1" kern="0" spc="-30" dirty="0" smtClean="0">
                <a:latin typeface="Times New Roman" panose="02020603050405020304" pitchFamily="18" charset="0"/>
                <a:cs typeface="Times New Roman" panose="02020603050405020304" pitchFamily="18" charset="0"/>
              </a:rPr>
              <a:t>d</a:t>
            </a:r>
            <a:r>
              <a:rPr lang="he-IL" altLang="en-US" sz="2800" i="1" kern="0" spc="-30" dirty="0" smtClean="0">
                <a:latin typeface="Times New Roman" panose="02020603050405020304" pitchFamily="18" charset="0"/>
                <a:cs typeface="Times New Roman" panose="02020603050405020304" pitchFamily="18" charset="0"/>
              </a:rPr>
              <a:t>.</a:t>
            </a:r>
            <a:endParaRPr lang="he-IL" sz="2800" spc="-30" dirty="0">
              <a:solidFill>
                <a:srgbClr val="66FFFF"/>
              </a:solidFill>
            </a:endParaRPr>
          </a:p>
        </p:txBody>
      </p:sp>
      <p:grpSp>
        <p:nvGrpSpPr>
          <p:cNvPr id="5" name="Group 4"/>
          <p:cNvGrpSpPr/>
          <p:nvPr/>
        </p:nvGrpSpPr>
        <p:grpSpPr>
          <a:xfrm>
            <a:off x="3684385" y="2392205"/>
            <a:ext cx="1944217" cy="2818420"/>
            <a:chOff x="4732265" y="2637380"/>
            <a:chExt cx="1086382" cy="1601925"/>
          </a:xfrm>
        </p:grpSpPr>
        <p:cxnSp>
          <p:nvCxnSpPr>
            <p:cNvPr id="17" name="Straight Connector 16"/>
            <p:cNvCxnSpPr/>
            <p:nvPr/>
          </p:nvCxnSpPr>
          <p:spPr bwMode="auto">
            <a:xfrm>
              <a:off x="4732265" y="2637380"/>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19" name="Line 27"/>
            <p:cNvSpPr>
              <a:spLocks noChangeShapeType="1"/>
            </p:cNvSpPr>
            <p:nvPr/>
          </p:nvSpPr>
          <p:spPr bwMode="auto">
            <a:xfrm rot="9590616" flipV="1">
              <a:off x="5000345" y="2694822"/>
              <a:ext cx="550223" cy="1488297"/>
            </a:xfrm>
            <a:prstGeom prst="line">
              <a:avLst/>
            </a:prstGeom>
            <a:noFill/>
            <a:ln w="38100">
              <a:solidFill>
                <a:srgbClr val="FF0000"/>
              </a:solidFill>
              <a:round/>
              <a:headEnd/>
              <a:tailEnd/>
            </a:ln>
          </p:spPr>
          <p:txBody>
            <a:bodyPr/>
            <a:lstStyle/>
            <a:p>
              <a:pPr algn="l" rtl="0"/>
              <a:endParaRPr lang="en-US"/>
            </a:p>
          </p:txBody>
        </p:sp>
        <p:cxnSp>
          <p:nvCxnSpPr>
            <p:cNvPr id="13" name="Straight Connector 12"/>
            <p:cNvCxnSpPr/>
            <p:nvPr/>
          </p:nvCxnSpPr>
          <p:spPr bwMode="auto">
            <a:xfrm>
              <a:off x="4732265" y="4239304"/>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grpSp>
        <p:nvGrpSpPr>
          <p:cNvPr id="20" name="Group 19"/>
          <p:cNvGrpSpPr/>
          <p:nvPr/>
        </p:nvGrpSpPr>
        <p:grpSpPr>
          <a:xfrm rot="2845298">
            <a:off x="3337856" y="2479291"/>
            <a:ext cx="1944217" cy="2818420"/>
            <a:chOff x="4732265" y="2637380"/>
            <a:chExt cx="1086382" cy="1601925"/>
          </a:xfrm>
        </p:grpSpPr>
        <p:cxnSp>
          <p:nvCxnSpPr>
            <p:cNvPr id="21" name="Straight Connector 20"/>
            <p:cNvCxnSpPr/>
            <p:nvPr/>
          </p:nvCxnSpPr>
          <p:spPr bwMode="auto">
            <a:xfrm>
              <a:off x="4732265" y="2637380"/>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22" name="Line 27"/>
            <p:cNvSpPr>
              <a:spLocks noChangeShapeType="1"/>
            </p:cNvSpPr>
            <p:nvPr/>
          </p:nvSpPr>
          <p:spPr bwMode="auto">
            <a:xfrm rot="9590616" flipV="1">
              <a:off x="5000345" y="2694822"/>
              <a:ext cx="550223" cy="1488297"/>
            </a:xfrm>
            <a:prstGeom prst="line">
              <a:avLst/>
            </a:prstGeom>
            <a:noFill/>
            <a:ln w="38100">
              <a:solidFill>
                <a:srgbClr val="FF0000"/>
              </a:solidFill>
              <a:round/>
              <a:headEnd/>
              <a:tailEnd/>
            </a:ln>
          </p:spPr>
          <p:txBody>
            <a:bodyPr/>
            <a:lstStyle/>
            <a:p>
              <a:pPr algn="l" rtl="0"/>
              <a:endParaRPr lang="en-US"/>
            </a:p>
          </p:txBody>
        </p:sp>
        <p:cxnSp>
          <p:nvCxnSpPr>
            <p:cNvPr id="23" name="Straight Connector 22"/>
            <p:cNvCxnSpPr/>
            <p:nvPr/>
          </p:nvCxnSpPr>
          <p:spPr bwMode="auto">
            <a:xfrm>
              <a:off x="4732265" y="4239304"/>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grpSp>
        <p:nvGrpSpPr>
          <p:cNvPr id="24" name="Group 23"/>
          <p:cNvGrpSpPr/>
          <p:nvPr/>
        </p:nvGrpSpPr>
        <p:grpSpPr>
          <a:xfrm rot="4393224">
            <a:off x="3627236" y="3014506"/>
            <a:ext cx="1944217" cy="2818420"/>
            <a:chOff x="4732265" y="2637380"/>
            <a:chExt cx="1086382" cy="1601925"/>
          </a:xfrm>
        </p:grpSpPr>
        <p:cxnSp>
          <p:nvCxnSpPr>
            <p:cNvPr id="25" name="Straight Connector 24"/>
            <p:cNvCxnSpPr/>
            <p:nvPr/>
          </p:nvCxnSpPr>
          <p:spPr bwMode="auto">
            <a:xfrm>
              <a:off x="4732265" y="2637380"/>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26" name="Line 27"/>
            <p:cNvSpPr>
              <a:spLocks noChangeShapeType="1"/>
            </p:cNvSpPr>
            <p:nvPr/>
          </p:nvSpPr>
          <p:spPr bwMode="auto">
            <a:xfrm rot="9590616" flipV="1">
              <a:off x="5000345" y="2694822"/>
              <a:ext cx="550223" cy="1488297"/>
            </a:xfrm>
            <a:prstGeom prst="line">
              <a:avLst/>
            </a:prstGeom>
            <a:noFill/>
            <a:ln w="38100">
              <a:solidFill>
                <a:srgbClr val="FF0000"/>
              </a:solidFill>
              <a:round/>
              <a:headEnd/>
              <a:tailEnd/>
            </a:ln>
          </p:spPr>
          <p:txBody>
            <a:bodyPr/>
            <a:lstStyle/>
            <a:p>
              <a:pPr algn="l" rtl="0"/>
              <a:endParaRPr lang="en-US"/>
            </a:p>
          </p:txBody>
        </p:sp>
        <p:cxnSp>
          <p:nvCxnSpPr>
            <p:cNvPr id="27" name="Straight Connector 26"/>
            <p:cNvCxnSpPr/>
            <p:nvPr/>
          </p:nvCxnSpPr>
          <p:spPr bwMode="auto">
            <a:xfrm>
              <a:off x="4732265" y="4239304"/>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grpSp>
        <p:nvGrpSpPr>
          <p:cNvPr id="29" name="Group 28"/>
          <p:cNvGrpSpPr/>
          <p:nvPr/>
        </p:nvGrpSpPr>
        <p:grpSpPr>
          <a:xfrm rot="5400000">
            <a:off x="3682572" y="3421815"/>
            <a:ext cx="1944217" cy="2818420"/>
            <a:chOff x="4732265" y="2637380"/>
            <a:chExt cx="1086382" cy="1601925"/>
          </a:xfrm>
        </p:grpSpPr>
        <p:cxnSp>
          <p:nvCxnSpPr>
            <p:cNvPr id="30" name="Straight Connector 29"/>
            <p:cNvCxnSpPr/>
            <p:nvPr/>
          </p:nvCxnSpPr>
          <p:spPr bwMode="auto">
            <a:xfrm>
              <a:off x="4732265" y="2637380"/>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31" name="Line 27"/>
            <p:cNvSpPr>
              <a:spLocks noChangeShapeType="1"/>
            </p:cNvSpPr>
            <p:nvPr/>
          </p:nvSpPr>
          <p:spPr bwMode="auto">
            <a:xfrm rot="9590616" flipV="1">
              <a:off x="5000345" y="2694822"/>
              <a:ext cx="550223" cy="1488297"/>
            </a:xfrm>
            <a:prstGeom prst="line">
              <a:avLst/>
            </a:prstGeom>
            <a:noFill/>
            <a:ln w="38100">
              <a:solidFill>
                <a:srgbClr val="FF0000"/>
              </a:solidFill>
              <a:round/>
              <a:headEnd/>
              <a:tailEnd/>
            </a:ln>
          </p:spPr>
          <p:txBody>
            <a:bodyPr/>
            <a:lstStyle/>
            <a:p>
              <a:pPr algn="l" rtl="0"/>
              <a:endParaRPr lang="en-US"/>
            </a:p>
          </p:txBody>
        </p:sp>
        <p:cxnSp>
          <p:nvCxnSpPr>
            <p:cNvPr id="32" name="Straight Connector 31"/>
            <p:cNvCxnSpPr/>
            <p:nvPr/>
          </p:nvCxnSpPr>
          <p:spPr bwMode="auto">
            <a:xfrm>
              <a:off x="4732265" y="4239304"/>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grpSp>
        <p:nvGrpSpPr>
          <p:cNvPr id="34" name="Group 33"/>
          <p:cNvGrpSpPr/>
          <p:nvPr/>
        </p:nvGrpSpPr>
        <p:grpSpPr>
          <a:xfrm rot="6540880">
            <a:off x="3757863" y="2940573"/>
            <a:ext cx="1944217" cy="2818420"/>
            <a:chOff x="4732265" y="2637380"/>
            <a:chExt cx="1086382" cy="1601925"/>
          </a:xfrm>
        </p:grpSpPr>
        <p:cxnSp>
          <p:nvCxnSpPr>
            <p:cNvPr id="35" name="Straight Connector 34"/>
            <p:cNvCxnSpPr/>
            <p:nvPr/>
          </p:nvCxnSpPr>
          <p:spPr bwMode="auto">
            <a:xfrm>
              <a:off x="4732265" y="2637380"/>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36" name="Line 27"/>
            <p:cNvSpPr>
              <a:spLocks noChangeShapeType="1"/>
            </p:cNvSpPr>
            <p:nvPr/>
          </p:nvSpPr>
          <p:spPr bwMode="auto">
            <a:xfrm rot="9590616" flipV="1">
              <a:off x="5000345" y="2694822"/>
              <a:ext cx="550223" cy="1488297"/>
            </a:xfrm>
            <a:prstGeom prst="line">
              <a:avLst/>
            </a:prstGeom>
            <a:noFill/>
            <a:ln w="38100">
              <a:solidFill>
                <a:srgbClr val="FF0000"/>
              </a:solidFill>
              <a:round/>
              <a:headEnd/>
              <a:tailEnd/>
            </a:ln>
          </p:spPr>
          <p:txBody>
            <a:bodyPr/>
            <a:lstStyle/>
            <a:p>
              <a:pPr algn="l" rtl="0"/>
              <a:endParaRPr lang="en-US"/>
            </a:p>
          </p:txBody>
        </p:sp>
        <p:cxnSp>
          <p:nvCxnSpPr>
            <p:cNvPr id="37" name="Straight Connector 36"/>
            <p:cNvCxnSpPr/>
            <p:nvPr/>
          </p:nvCxnSpPr>
          <p:spPr bwMode="auto">
            <a:xfrm>
              <a:off x="4732265" y="4239304"/>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grpSp>
        <p:nvGrpSpPr>
          <p:cNvPr id="38" name="Group 37"/>
          <p:cNvGrpSpPr/>
          <p:nvPr/>
        </p:nvGrpSpPr>
        <p:grpSpPr>
          <a:xfrm rot="8032462">
            <a:off x="4084435" y="2421687"/>
            <a:ext cx="1944217" cy="2818420"/>
            <a:chOff x="4732265" y="2637380"/>
            <a:chExt cx="1086382" cy="1601925"/>
          </a:xfrm>
        </p:grpSpPr>
        <p:cxnSp>
          <p:nvCxnSpPr>
            <p:cNvPr id="39" name="Straight Connector 38"/>
            <p:cNvCxnSpPr/>
            <p:nvPr/>
          </p:nvCxnSpPr>
          <p:spPr bwMode="auto">
            <a:xfrm>
              <a:off x="4732265" y="2637380"/>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40" name="Line 27"/>
            <p:cNvSpPr>
              <a:spLocks noChangeShapeType="1"/>
            </p:cNvSpPr>
            <p:nvPr/>
          </p:nvSpPr>
          <p:spPr bwMode="auto">
            <a:xfrm rot="9590616" flipV="1">
              <a:off x="5000345" y="2694822"/>
              <a:ext cx="550223" cy="1488297"/>
            </a:xfrm>
            <a:prstGeom prst="line">
              <a:avLst/>
            </a:prstGeom>
            <a:noFill/>
            <a:ln w="38100">
              <a:solidFill>
                <a:srgbClr val="FF0000"/>
              </a:solidFill>
              <a:round/>
              <a:headEnd/>
              <a:tailEnd/>
            </a:ln>
          </p:spPr>
          <p:txBody>
            <a:bodyPr/>
            <a:lstStyle/>
            <a:p>
              <a:pPr algn="l" rtl="0"/>
              <a:endParaRPr lang="en-US"/>
            </a:p>
          </p:txBody>
        </p:sp>
        <p:cxnSp>
          <p:nvCxnSpPr>
            <p:cNvPr id="41" name="Straight Connector 40"/>
            <p:cNvCxnSpPr/>
            <p:nvPr/>
          </p:nvCxnSpPr>
          <p:spPr bwMode="auto">
            <a:xfrm>
              <a:off x="4732265" y="4239304"/>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grpSp>
        <p:nvGrpSpPr>
          <p:cNvPr id="42" name="Group 41"/>
          <p:cNvGrpSpPr/>
          <p:nvPr/>
        </p:nvGrpSpPr>
        <p:grpSpPr>
          <a:xfrm rot="9747413">
            <a:off x="4102577" y="2333240"/>
            <a:ext cx="1944217" cy="2818420"/>
            <a:chOff x="4732265" y="2637380"/>
            <a:chExt cx="1086382" cy="1601925"/>
          </a:xfrm>
        </p:grpSpPr>
        <p:cxnSp>
          <p:nvCxnSpPr>
            <p:cNvPr id="43" name="Straight Connector 42"/>
            <p:cNvCxnSpPr/>
            <p:nvPr/>
          </p:nvCxnSpPr>
          <p:spPr bwMode="auto">
            <a:xfrm>
              <a:off x="4732265" y="2637380"/>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44" name="Line 27"/>
            <p:cNvSpPr>
              <a:spLocks noChangeShapeType="1"/>
            </p:cNvSpPr>
            <p:nvPr/>
          </p:nvSpPr>
          <p:spPr bwMode="auto">
            <a:xfrm rot="9590616" flipV="1">
              <a:off x="5000345" y="2694822"/>
              <a:ext cx="550223" cy="1488297"/>
            </a:xfrm>
            <a:prstGeom prst="line">
              <a:avLst/>
            </a:prstGeom>
            <a:noFill/>
            <a:ln w="38100">
              <a:solidFill>
                <a:srgbClr val="FF0000"/>
              </a:solidFill>
              <a:round/>
              <a:headEnd/>
              <a:tailEnd/>
            </a:ln>
          </p:spPr>
          <p:txBody>
            <a:bodyPr/>
            <a:lstStyle/>
            <a:p>
              <a:pPr algn="l" rtl="0"/>
              <a:endParaRPr lang="en-US"/>
            </a:p>
          </p:txBody>
        </p:sp>
        <p:cxnSp>
          <p:nvCxnSpPr>
            <p:cNvPr id="45" name="Straight Connector 44"/>
            <p:cNvCxnSpPr/>
            <p:nvPr/>
          </p:nvCxnSpPr>
          <p:spPr bwMode="auto">
            <a:xfrm>
              <a:off x="4732265" y="4239304"/>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grpSp>
        <p:nvGrpSpPr>
          <p:cNvPr id="46" name="Group 45"/>
          <p:cNvGrpSpPr/>
          <p:nvPr/>
        </p:nvGrpSpPr>
        <p:grpSpPr>
          <a:xfrm rot="1183115">
            <a:off x="3203599" y="2306934"/>
            <a:ext cx="1944217" cy="2818420"/>
            <a:chOff x="4732265" y="2637380"/>
            <a:chExt cx="1086382" cy="1601925"/>
          </a:xfrm>
        </p:grpSpPr>
        <p:cxnSp>
          <p:nvCxnSpPr>
            <p:cNvPr id="47" name="Straight Connector 46"/>
            <p:cNvCxnSpPr/>
            <p:nvPr/>
          </p:nvCxnSpPr>
          <p:spPr bwMode="auto">
            <a:xfrm>
              <a:off x="4732265" y="2637380"/>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48" name="Line 27"/>
            <p:cNvSpPr>
              <a:spLocks noChangeShapeType="1"/>
            </p:cNvSpPr>
            <p:nvPr/>
          </p:nvSpPr>
          <p:spPr bwMode="auto">
            <a:xfrm rot="9590616" flipV="1">
              <a:off x="5000345" y="2694822"/>
              <a:ext cx="550223" cy="1488297"/>
            </a:xfrm>
            <a:prstGeom prst="line">
              <a:avLst/>
            </a:prstGeom>
            <a:noFill/>
            <a:ln w="38100">
              <a:solidFill>
                <a:srgbClr val="FF0000"/>
              </a:solidFill>
              <a:round/>
              <a:headEnd/>
              <a:tailEnd/>
            </a:ln>
          </p:spPr>
          <p:txBody>
            <a:bodyPr/>
            <a:lstStyle/>
            <a:p>
              <a:pPr algn="l" rtl="0"/>
              <a:endParaRPr lang="en-US"/>
            </a:p>
          </p:txBody>
        </p:sp>
        <p:cxnSp>
          <p:nvCxnSpPr>
            <p:cNvPr id="49" name="Straight Connector 48"/>
            <p:cNvCxnSpPr/>
            <p:nvPr/>
          </p:nvCxnSpPr>
          <p:spPr bwMode="auto">
            <a:xfrm>
              <a:off x="4732265" y="4239304"/>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grpSp>
        <p:nvGrpSpPr>
          <p:cNvPr id="50" name="Group 49"/>
          <p:cNvGrpSpPr/>
          <p:nvPr/>
        </p:nvGrpSpPr>
        <p:grpSpPr>
          <a:xfrm rot="1765699">
            <a:off x="2980956" y="2206885"/>
            <a:ext cx="1944217" cy="2818420"/>
            <a:chOff x="4732265" y="2637380"/>
            <a:chExt cx="1086382" cy="1601925"/>
          </a:xfrm>
        </p:grpSpPr>
        <p:cxnSp>
          <p:nvCxnSpPr>
            <p:cNvPr id="51" name="Straight Connector 50"/>
            <p:cNvCxnSpPr/>
            <p:nvPr/>
          </p:nvCxnSpPr>
          <p:spPr bwMode="auto">
            <a:xfrm>
              <a:off x="4732265" y="2637380"/>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52" name="Line 27"/>
            <p:cNvSpPr>
              <a:spLocks noChangeShapeType="1"/>
            </p:cNvSpPr>
            <p:nvPr/>
          </p:nvSpPr>
          <p:spPr bwMode="auto">
            <a:xfrm rot="9590616" flipV="1">
              <a:off x="5000345" y="2694822"/>
              <a:ext cx="550223" cy="1488297"/>
            </a:xfrm>
            <a:prstGeom prst="line">
              <a:avLst/>
            </a:prstGeom>
            <a:noFill/>
            <a:ln w="38100">
              <a:solidFill>
                <a:srgbClr val="FF0000"/>
              </a:solidFill>
              <a:round/>
              <a:headEnd/>
              <a:tailEnd/>
            </a:ln>
          </p:spPr>
          <p:txBody>
            <a:bodyPr/>
            <a:lstStyle/>
            <a:p>
              <a:pPr algn="l" rtl="0"/>
              <a:endParaRPr lang="en-US"/>
            </a:p>
          </p:txBody>
        </p:sp>
        <p:cxnSp>
          <p:nvCxnSpPr>
            <p:cNvPr id="53" name="Straight Connector 52"/>
            <p:cNvCxnSpPr/>
            <p:nvPr/>
          </p:nvCxnSpPr>
          <p:spPr bwMode="auto">
            <a:xfrm>
              <a:off x="4732265" y="4239304"/>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grpSp>
        <p:nvGrpSpPr>
          <p:cNvPr id="55" name="Group 54"/>
          <p:cNvGrpSpPr/>
          <p:nvPr/>
        </p:nvGrpSpPr>
        <p:grpSpPr>
          <a:xfrm rot="8948846">
            <a:off x="4389235" y="2202612"/>
            <a:ext cx="1944217" cy="2818420"/>
            <a:chOff x="4732265" y="2637380"/>
            <a:chExt cx="1086382" cy="1601925"/>
          </a:xfrm>
        </p:grpSpPr>
        <p:cxnSp>
          <p:nvCxnSpPr>
            <p:cNvPr id="56" name="Straight Connector 55"/>
            <p:cNvCxnSpPr/>
            <p:nvPr/>
          </p:nvCxnSpPr>
          <p:spPr bwMode="auto">
            <a:xfrm>
              <a:off x="4732265" y="2637380"/>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57" name="Line 27"/>
            <p:cNvSpPr>
              <a:spLocks noChangeShapeType="1"/>
            </p:cNvSpPr>
            <p:nvPr/>
          </p:nvSpPr>
          <p:spPr bwMode="auto">
            <a:xfrm rot="9590616" flipV="1">
              <a:off x="5000345" y="2694822"/>
              <a:ext cx="550223" cy="1488297"/>
            </a:xfrm>
            <a:prstGeom prst="line">
              <a:avLst/>
            </a:prstGeom>
            <a:noFill/>
            <a:ln w="38100">
              <a:solidFill>
                <a:srgbClr val="FF0000"/>
              </a:solidFill>
              <a:round/>
              <a:headEnd/>
              <a:tailEnd/>
            </a:ln>
          </p:spPr>
          <p:txBody>
            <a:bodyPr/>
            <a:lstStyle/>
            <a:p>
              <a:pPr algn="l" rtl="0"/>
              <a:endParaRPr lang="en-US"/>
            </a:p>
          </p:txBody>
        </p:sp>
        <p:cxnSp>
          <p:nvCxnSpPr>
            <p:cNvPr id="58" name="Straight Connector 57"/>
            <p:cNvCxnSpPr/>
            <p:nvPr/>
          </p:nvCxnSpPr>
          <p:spPr bwMode="auto">
            <a:xfrm>
              <a:off x="4732265" y="4239304"/>
              <a:ext cx="1086382" cy="1"/>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spTree>
    <p:extLst>
      <p:ext uri="{BB962C8B-B14F-4D97-AF65-F5344CB8AC3E}">
        <p14:creationId xmlns:p14="http://schemas.microsoft.com/office/powerpoint/2010/main" val="214403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46"/>
                                        </p:tgtEl>
                                      </p:cBhvr>
                                    </p:animEffect>
                                    <p:set>
                                      <p:cBhvr>
                                        <p:cTn id="33" dur="1" fill="hold">
                                          <p:stCondLst>
                                            <p:cond delay="499"/>
                                          </p:stCondLst>
                                        </p:cTn>
                                        <p:tgtEl>
                                          <p:spTgt spid="4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0"/>
                                        </p:tgtEl>
                                      </p:cBhvr>
                                    </p:animEffect>
                                    <p:set>
                                      <p:cBhvr>
                                        <p:cTn id="41" dur="1" fill="hold">
                                          <p:stCondLst>
                                            <p:cond delay="499"/>
                                          </p:stCondLst>
                                        </p:cTn>
                                        <p:tgtEl>
                                          <p:spTgt spid="50"/>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38"/>
                                        </p:tgtEl>
                                      </p:cBhvr>
                                    </p:animEffect>
                                    <p:set>
                                      <p:cBhvr>
                                        <p:cTn id="85" dur="1" fill="hold">
                                          <p:stCondLst>
                                            <p:cond delay="499"/>
                                          </p:stCondLst>
                                        </p:cTn>
                                        <p:tgtEl>
                                          <p:spTgt spid="38"/>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55"/>
                                        </p:tgtEl>
                                      </p:cBhvr>
                                    </p:animEffect>
                                    <p:set>
                                      <p:cBhvr>
                                        <p:cTn id="93" dur="1" fill="hold">
                                          <p:stCondLst>
                                            <p:cond delay="499"/>
                                          </p:stCondLst>
                                        </p:cTn>
                                        <p:tgtEl>
                                          <p:spTgt spid="55"/>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381000"/>
            <a:ext cx="8001000" cy="838200"/>
          </a:xfrm>
        </p:spPr>
        <p:txBody>
          <a:bodyPr/>
          <a:lstStyle/>
          <a:p>
            <a:r>
              <a:rPr lang="he-IL" altLang="en-US" sz="3200" b="1" dirty="0">
                <a:effectLst>
                  <a:outerShdw blurRad="38100" dist="25400" dir="5400000" algn="tl" rotWithShape="0">
                    <a:srgbClr val="000000">
                      <a:alpha val="43000"/>
                    </a:srgbClr>
                  </a:outerShdw>
                </a:effectLst>
              </a:rPr>
              <a:t>משולש </a:t>
            </a:r>
            <a:r>
              <a:rPr lang="he-IL" altLang="en-US" sz="3200" b="1" dirty="0" err="1" smtClean="0">
                <a:effectLst>
                  <a:outerShdw blurRad="38100" dist="25400" dir="5400000" algn="tl" rotWithShape="0">
                    <a:srgbClr val="000000">
                      <a:alpha val="43000"/>
                    </a:srgbClr>
                  </a:outerShdw>
                </a:effectLst>
              </a:rPr>
              <a:t>רולו</a:t>
            </a:r>
            <a:r>
              <a:rPr lang="he-IL" altLang="en-US" sz="3200" b="1" dirty="0" smtClean="0">
                <a:effectLst>
                  <a:outerShdw blurRad="38100" dist="25400" dir="5400000" algn="tl" rotWithShape="0">
                    <a:srgbClr val="000000">
                      <a:alpha val="43000"/>
                    </a:srgbClr>
                  </a:outerShdw>
                </a:effectLst>
              </a:rPr>
              <a:t> </a:t>
            </a:r>
            <a:r>
              <a:rPr lang="he-IL" altLang="en-US" sz="3200" b="1" dirty="0">
                <a:effectLst>
                  <a:outerShdw blurRad="38100" dist="25400" dir="5400000" algn="tl" rotWithShape="0">
                    <a:srgbClr val="000000">
                      <a:alpha val="43000"/>
                    </a:srgbClr>
                  </a:outerShdw>
                </a:effectLst>
              </a:rPr>
              <a:t>– </a:t>
            </a:r>
            <a:r>
              <a:rPr lang="he-IL" altLang="en-US" sz="3200" b="1" dirty="0" smtClean="0">
                <a:effectLst>
                  <a:outerShdw blurRad="38100" dist="25400" dir="5400000" algn="tl" rotWithShape="0">
                    <a:srgbClr val="000000">
                      <a:alpha val="43000"/>
                    </a:srgbClr>
                  </a:outerShdw>
                </a:effectLst>
              </a:rPr>
              <a:t>מתגלגל כמו המעגל!</a:t>
            </a:r>
            <a:endParaRPr lang="en-US" sz="3200" b="1" dirty="0">
              <a:effectLst>
                <a:outerShdw blurRad="38100" dist="25400" dir="5400000" algn="tl" rotWithShape="0">
                  <a:srgbClr val="000000">
                    <a:alpha val="43000"/>
                  </a:srgbClr>
                </a:outerShdw>
              </a:effectLst>
            </a:endParaRPr>
          </a:p>
        </p:txBody>
      </p:sp>
      <p:cxnSp>
        <p:nvCxnSpPr>
          <p:cNvPr id="32" name="Straight Connector 31"/>
          <p:cNvCxnSpPr/>
          <p:nvPr/>
        </p:nvCxnSpPr>
        <p:spPr bwMode="auto">
          <a:xfrm>
            <a:off x="553403" y="1539851"/>
            <a:ext cx="8063823" cy="0"/>
          </a:xfrm>
          <a:prstGeom prst="line">
            <a:avLst/>
          </a:prstGeom>
          <a:solidFill>
            <a:schemeClr val="accent1"/>
          </a:solidFill>
          <a:ln w="28575" cap="flat" cmpd="sng" algn="ctr">
            <a:solidFill>
              <a:srgbClr val="00FF99"/>
            </a:solidFill>
            <a:prstDash val="solid"/>
            <a:round/>
            <a:headEnd type="none" w="sm" len="sm"/>
            <a:tailEnd type="none" w="sm" len="sm"/>
          </a:ln>
          <a:effectLst/>
        </p:spPr>
      </p:cxnSp>
      <p:pic>
        <p:nvPicPr>
          <p:cNvPr id="44" name="Picture 2" descr="https://upload.wikimedia.org/wikipedia/commons/thumb/d/d2/ReuleauxTriangle.svg/200px-ReuleauxTriangle.svg.png"/>
          <p:cNvPicPr>
            <a:picLocks noChangeAspect="1" noChangeArrowheads="1"/>
          </p:cNvPicPr>
          <p:nvPr/>
        </p:nvPicPr>
        <p:blipFill>
          <a:blip r:embed="rId5">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rot="3513063">
            <a:off x="3802802" y="1370542"/>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s://upload.wikimedia.org/wikipedia/commons/thumb/d/d2/ReuleauxTriangle.svg/200px-ReuleauxTriangle.svg.png"/>
          <p:cNvPicPr>
            <a:picLocks noChangeAspect="1" noChangeArrowheads="1"/>
          </p:cNvPicPr>
          <p:nvPr/>
        </p:nvPicPr>
        <p:blipFill>
          <a:blip r:embed="rId5">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rot="2402390">
            <a:off x="2802204" y="1392866"/>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upload.wikimedia.org/wikipedia/commons/thumb/d/d2/ReuleauxTriangle.svg/200px-ReuleauxTriangle.svg.png"/>
          <p:cNvPicPr>
            <a:picLocks noChangeAspect="1" noChangeArrowheads="1"/>
          </p:cNvPicPr>
          <p:nvPr/>
        </p:nvPicPr>
        <p:blipFill>
          <a:blip r:embed="rId5">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rot="1426927">
            <a:off x="1801606" y="1485941"/>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ttps://upload.wikimedia.org/wikipedia/commons/thumb/d/d2/ReuleauxTriangle.svg/200px-ReuleauxTriangle.svg.png"/>
          <p:cNvPicPr>
            <a:picLocks noChangeAspect="1" noChangeArrowheads="1"/>
          </p:cNvPicPr>
          <p:nvPr/>
        </p:nvPicPr>
        <p:blipFill>
          <a:blip r:embed="rId5">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rot="19197610" flipH="1">
            <a:off x="4803400" y="1390411"/>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s://upload.wikimedia.org/wikipedia/commons/thumb/d/d2/ReuleauxTriangle.svg/200px-ReuleauxTriangle.svg.png"/>
          <p:cNvPicPr>
            <a:picLocks noChangeAspect="1" noChangeArrowheads="1"/>
          </p:cNvPicPr>
          <p:nvPr/>
        </p:nvPicPr>
        <p:blipFill>
          <a:blip r:embed="rId5">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rot="20549868" flipH="1">
            <a:off x="5803998" y="1526505"/>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s://upload.wikimedia.org/wikipedia/commons/thumb/d/d2/ReuleauxTriangle.svg/200px-ReuleauxTriangle.svg.png"/>
          <p:cNvPicPr>
            <a:picLocks noChangeAspect="1" noChangeArrowheads="1"/>
          </p:cNvPicPr>
          <p:nvPr/>
        </p:nvPicPr>
        <p:blipFill>
          <a:blip r:embed="rId5">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flipH="1">
            <a:off x="6804594" y="1548587"/>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d/d2/ReuleauxTriangle.svg/200px-ReuleauxTriangle.svg.png"/>
          <p:cNvPicPr>
            <a:picLocks noChangeAspect="1" noChangeArrowheads="1"/>
          </p:cNvPicPr>
          <p:nvPr/>
        </p:nvPicPr>
        <p:blipFill>
          <a:blip r:embed="rId5">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801008" y="1549141"/>
            <a:ext cx="1554480" cy="1554480"/>
          </a:xfrm>
          <a:prstGeom prst="rect">
            <a:avLst/>
          </a:prstGeom>
          <a:noFill/>
          <a:extLst>
            <a:ext uri="{909E8E84-426E-40DD-AFC4-6F175D3DCCD1}">
              <a14:hiddenFill xmlns:a14="http://schemas.microsoft.com/office/drawing/2010/main">
                <a:solidFill>
                  <a:srgbClr val="FFFFFF"/>
                </a:solidFill>
              </a14:hiddenFill>
            </a:ext>
          </a:extLst>
        </p:spPr>
      </p:pic>
      <p:sp>
        <p:nvSpPr>
          <p:cNvPr id="63" name="Content Placeholder 5"/>
          <p:cNvSpPr txBox="1">
            <a:spLocks/>
          </p:cNvSpPr>
          <p:nvPr/>
        </p:nvSpPr>
        <p:spPr bwMode="auto">
          <a:xfrm>
            <a:off x="390525" y="3318093"/>
            <a:ext cx="8368244" cy="8353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eaLnBrk="1" hangingPunct="1">
              <a:lnSpc>
                <a:spcPct val="90000"/>
              </a:lnSpc>
              <a:buClr>
                <a:srgbClr val="99CCFF"/>
              </a:buClr>
            </a:pPr>
            <a:r>
              <a:rPr lang="he-IL" altLang="en-US" sz="2800" kern="0" spc="-70" dirty="0"/>
              <a:t>איך </a:t>
            </a:r>
            <a:r>
              <a:rPr lang="he-IL" altLang="en-US" sz="2800" kern="0" spc="-70" dirty="0" smtClean="0"/>
              <a:t>אפשר להבין </a:t>
            </a:r>
            <a:r>
              <a:rPr lang="he-IL" altLang="en-US" sz="2800" kern="0" spc="-70" dirty="0"/>
              <a:t>מדוע הוא מתגלגל בדומה מאד </a:t>
            </a:r>
            <a:r>
              <a:rPr lang="he-IL" altLang="en-US" sz="2800" kern="0" spc="-70" dirty="0" smtClean="0"/>
              <a:t>למעגל? </a:t>
            </a:r>
          </a:p>
          <a:p>
            <a:pPr marL="261938" indent="0" eaLnBrk="1" hangingPunct="1">
              <a:lnSpc>
                <a:spcPct val="90000"/>
              </a:lnSpc>
              <a:buClr>
                <a:srgbClr val="99CCFF"/>
              </a:buClr>
              <a:buNone/>
            </a:pPr>
            <a:r>
              <a:rPr lang="he-IL" altLang="en-US" sz="2800" kern="0" spc="-70" dirty="0" smtClean="0"/>
              <a:t>- לפי צורת הבניה של משולש </a:t>
            </a:r>
            <a:r>
              <a:rPr lang="he-IL" altLang="en-US" sz="2800" kern="0" spc="-70" dirty="0" err="1" smtClean="0"/>
              <a:t>רולו</a:t>
            </a:r>
            <a:r>
              <a:rPr lang="he-IL" altLang="en-US" sz="2800" kern="0" spc="-70" dirty="0" smtClean="0"/>
              <a:t>:</a:t>
            </a:r>
            <a:endParaRPr kumimoji="1" lang="he-IL" sz="2800" kern="0" spc="-70" dirty="0"/>
          </a:p>
        </p:txBody>
      </p:sp>
      <p:sp>
        <p:nvSpPr>
          <p:cNvPr id="65" name="Line 27"/>
          <p:cNvSpPr>
            <a:spLocks noChangeShapeType="1"/>
          </p:cNvSpPr>
          <p:nvPr/>
        </p:nvSpPr>
        <p:spPr bwMode="auto">
          <a:xfrm rot="9590616" flipV="1">
            <a:off x="1313781" y="1612375"/>
            <a:ext cx="523596" cy="1426442"/>
          </a:xfrm>
          <a:prstGeom prst="line">
            <a:avLst/>
          </a:prstGeom>
          <a:noFill/>
          <a:ln w="28575">
            <a:solidFill>
              <a:schemeClr val="tx1"/>
            </a:solidFill>
            <a:prstDash val="dash"/>
            <a:round/>
            <a:headEnd/>
            <a:tailEnd/>
          </a:ln>
        </p:spPr>
        <p:txBody>
          <a:bodyPr/>
          <a:lstStyle/>
          <a:p>
            <a:pPr algn="l" rtl="0"/>
            <a:endParaRPr lang="en-US" dirty="0"/>
          </a:p>
        </p:txBody>
      </p:sp>
      <p:sp>
        <p:nvSpPr>
          <p:cNvPr id="66" name="Line 27"/>
          <p:cNvSpPr>
            <a:spLocks noChangeShapeType="1"/>
          </p:cNvSpPr>
          <p:nvPr/>
        </p:nvSpPr>
        <p:spPr bwMode="auto">
          <a:xfrm rot="9590616" flipV="1">
            <a:off x="2602196" y="1612375"/>
            <a:ext cx="523596" cy="1426442"/>
          </a:xfrm>
          <a:prstGeom prst="line">
            <a:avLst/>
          </a:prstGeom>
          <a:noFill/>
          <a:ln w="28575">
            <a:solidFill>
              <a:schemeClr val="tx1"/>
            </a:solidFill>
            <a:prstDash val="dash"/>
            <a:round/>
            <a:headEnd/>
            <a:tailEnd/>
          </a:ln>
        </p:spPr>
        <p:txBody>
          <a:bodyPr/>
          <a:lstStyle/>
          <a:p>
            <a:pPr algn="l" rtl="0"/>
            <a:endParaRPr lang="en-US" dirty="0"/>
          </a:p>
        </p:txBody>
      </p:sp>
      <p:sp>
        <p:nvSpPr>
          <p:cNvPr id="67" name="Line 27"/>
          <p:cNvSpPr>
            <a:spLocks noChangeShapeType="1"/>
          </p:cNvSpPr>
          <p:nvPr/>
        </p:nvSpPr>
        <p:spPr bwMode="auto">
          <a:xfrm rot="9590616" flipV="1">
            <a:off x="3535012" y="1612375"/>
            <a:ext cx="523596" cy="1426442"/>
          </a:xfrm>
          <a:prstGeom prst="line">
            <a:avLst/>
          </a:prstGeom>
          <a:noFill/>
          <a:ln w="28575">
            <a:solidFill>
              <a:schemeClr val="tx1"/>
            </a:solidFill>
            <a:prstDash val="dash"/>
            <a:round/>
            <a:headEnd/>
            <a:tailEnd/>
          </a:ln>
        </p:spPr>
        <p:txBody>
          <a:bodyPr/>
          <a:lstStyle/>
          <a:p>
            <a:pPr algn="l" rtl="0"/>
            <a:endParaRPr lang="en-US" dirty="0"/>
          </a:p>
        </p:txBody>
      </p:sp>
      <p:sp>
        <p:nvSpPr>
          <p:cNvPr id="68" name="Line 27"/>
          <p:cNvSpPr>
            <a:spLocks noChangeShapeType="1"/>
          </p:cNvSpPr>
          <p:nvPr/>
        </p:nvSpPr>
        <p:spPr bwMode="auto">
          <a:xfrm rot="9590616" flipV="1">
            <a:off x="4236051" y="1612375"/>
            <a:ext cx="523596" cy="1426442"/>
          </a:xfrm>
          <a:prstGeom prst="line">
            <a:avLst/>
          </a:prstGeom>
          <a:noFill/>
          <a:ln w="28575">
            <a:solidFill>
              <a:schemeClr val="tx1"/>
            </a:solidFill>
            <a:prstDash val="dash"/>
            <a:round/>
            <a:headEnd/>
            <a:tailEnd/>
          </a:ln>
        </p:spPr>
        <p:txBody>
          <a:bodyPr/>
          <a:lstStyle/>
          <a:p>
            <a:pPr algn="l" rtl="0"/>
            <a:endParaRPr lang="en-US" dirty="0"/>
          </a:p>
        </p:txBody>
      </p:sp>
      <p:sp>
        <p:nvSpPr>
          <p:cNvPr id="69" name="Line 27"/>
          <p:cNvSpPr>
            <a:spLocks noChangeShapeType="1"/>
          </p:cNvSpPr>
          <p:nvPr/>
        </p:nvSpPr>
        <p:spPr bwMode="auto">
          <a:xfrm rot="9590616" flipV="1">
            <a:off x="5107906" y="1612375"/>
            <a:ext cx="523596" cy="1426442"/>
          </a:xfrm>
          <a:prstGeom prst="line">
            <a:avLst/>
          </a:prstGeom>
          <a:noFill/>
          <a:ln w="28575">
            <a:solidFill>
              <a:schemeClr val="tx1"/>
            </a:solidFill>
            <a:prstDash val="dash"/>
            <a:round/>
            <a:headEnd/>
            <a:tailEnd/>
          </a:ln>
        </p:spPr>
        <p:txBody>
          <a:bodyPr/>
          <a:lstStyle/>
          <a:p>
            <a:pPr algn="l" rtl="0"/>
            <a:endParaRPr lang="en-US" dirty="0"/>
          </a:p>
        </p:txBody>
      </p:sp>
      <p:sp>
        <p:nvSpPr>
          <p:cNvPr id="70" name="Line 27"/>
          <p:cNvSpPr>
            <a:spLocks noChangeShapeType="1"/>
          </p:cNvSpPr>
          <p:nvPr/>
        </p:nvSpPr>
        <p:spPr bwMode="auto">
          <a:xfrm rot="9590616" flipV="1">
            <a:off x="6104856" y="1612375"/>
            <a:ext cx="523596" cy="1426442"/>
          </a:xfrm>
          <a:prstGeom prst="line">
            <a:avLst/>
          </a:prstGeom>
          <a:noFill/>
          <a:ln w="28575">
            <a:solidFill>
              <a:schemeClr val="tx1"/>
            </a:solidFill>
            <a:prstDash val="dash"/>
            <a:round/>
            <a:headEnd/>
            <a:tailEnd/>
          </a:ln>
        </p:spPr>
        <p:txBody>
          <a:bodyPr/>
          <a:lstStyle/>
          <a:p>
            <a:pPr algn="l" rtl="0"/>
            <a:endParaRPr lang="en-US" dirty="0"/>
          </a:p>
        </p:txBody>
      </p:sp>
      <p:sp>
        <p:nvSpPr>
          <p:cNvPr id="71" name="Line 27"/>
          <p:cNvSpPr>
            <a:spLocks noChangeShapeType="1"/>
          </p:cNvSpPr>
          <p:nvPr/>
        </p:nvSpPr>
        <p:spPr bwMode="auto">
          <a:xfrm rot="9590616" flipV="1">
            <a:off x="7331042" y="1612374"/>
            <a:ext cx="523596" cy="1426442"/>
          </a:xfrm>
          <a:prstGeom prst="line">
            <a:avLst/>
          </a:prstGeom>
          <a:noFill/>
          <a:ln w="28575">
            <a:solidFill>
              <a:schemeClr val="tx1"/>
            </a:solidFill>
            <a:prstDash val="dash"/>
            <a:round/>
            <a:headEnd/>
            <a:tailEnd/>
          </a:ln>
        </p:spPr>
        <p:txBody>
          <a:bodyPr/>
          <a:lstStyle/>
          <a:p>
            <a:pPr algn="l" rtl="0"/>
            <a:endParaRPr lang="en-US" dirty="0"/>
          </a:p>
        </p:txBody>
      </p:sp>
      <p:sp>
        <p:nvSpPr>
          <p:cNvPr id="72" name="Content Placeholder 5"/>
          <p:cNvSpPr txBox="1">
            <a:spLocks/>
          </p:cNvSpPr>
          <p:nvPr/>
        </p:nvSpPr>
        <p:spPr bwMode="auto">
          <a:xfrm>
            <a:off x="355717" y="4163005"/>
            <a:ext cx="8358719" cy="21216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363538" indent="0" eaLnBrk="1" hangingPunct="1">
              <a:lnSpc>
                <a:spcPct val="90000"/>
              </a:lnSpc>
              <a:buClr>
                <a:srgbClr val="99CCFF"/>
              </a:buClr>
              <a:buFontTx/>
              <a:buNone/>
            </a:pPr>
            <a:r>
              <a:rPr kumimoji="1" lang="he-IL" sz="2800" kern="0" dirty="0" smtClean="0"/>
              <a:t>בכל מצב, אחד משני ה</a:t>
            </a:r>
            <a:r>
              <a:rPr kumimoji="1" lang="he-IL" sz="2800" kern="0" dirty="0" smtClean="0">
                <a:solidFill>
                  <a:srgbClr val="00FF99"/>
                </a:solidFill>
              </a:rPr>
              <a:t>משיקים </a:t>
            </a:r>
            <a:r>
              <a:rPr kumimoji="1" lang="he-IL" sz="2800" kern="0" dirty="0" smtClean="0"/>
              <a:t>נוגע באחד </a:t>
            </a:r>
            <a:r>
              <a:rPr kumimoji="1" lang="he-IL" sz="2800" kern="0" dirty="0" smtClean="0">
                <a:solidFill>
                  <a:srgbClr val="FF0000"/>
                </a:solidFill>
              </a:rPr>
              <a:t>הקדקודים</a:t>
            </a:r>
            <a:r>
              <a:rPr kumimoji="1" lang="he-IL" sz="2800" kern="0" dirty="0" smtClean="0"/>
              <a:t>, </a:t>
            </a:r>
            <a:endParaRPr kumimoji="1" lang="en-US" sz="2800" kern="0" dirty="0" smtClean="0"/>
          </a:p>
          <a:p>
            <a:pPr marL="363538" indent="0" eaLnBrk="1" hangingPunct="1">
              <a:lnSpc>
                <a:spcPct val="90000"/>
              </a:lnSpc>
              <a:spcBef>
                <a:spcPts val="0"/>
              </a:spcBef>
              <a:buClr>
                <a:srgbClr val="99CCFF"/>
              </a:buClr>
              <a:buFontTx/>
              <a:buNone/>
            </a:pPr>
            <a:r>
              <a:rPr kumimoji="1" lang="he-IL" sz="2800" kern="0" dirty="0" smtClean="0"/>
              <a:t>ו</a:t>
            </a:r>
            <a:r>
              <a:rPr kumimoji="1" lang="he-IL" sz="2800" kern="0" dirty="0">
                <a:solidFill>
                  <a:srgbClr val="00FF99"/>
                </a:solidFill>
              </a:rPr>
              <a:t>המשיק השני</a:t>
            </a:r>
            <a:r>
              <a:rPr kumimoji="1" lang="he-IL" sz="2800" kern="0" dirty="0" smtClean="0"/>
              <a:t> נוגע </a:t>
            </a:r>
            <a:r>
              <a:rPr kumimoji="1" lang="he-IL" sz="2800" kern="0" dirty="0" smtClean="0">
                <a:solidFill>
                  <a:schemeClr val="accent1"/>
                </a:solidFill>
              </a:rPr>
              <a:t>בנקודה</a:t>
            </a:r>
            <a:r>
              <a:rPr kumimoji="1" lang="he-IL" sz="2800" kern="0" dirty="0" smtClean="0"/>
              <a:t> על הקשת הנגדית. </a:t>
            </a:r>
            <a:endParaRPr kumimoji="1" lang="en-US" sz="2800" kern="0" dirty="0" smtClean="0"/>
          </a:p>
          <a:p>
            <a:pPr marL="363538" indent="0" eaLnBrk="1" hangingPunct="1">
              <a:lnSpc>
                <a:spcPct val="90000"/>
              </a:lnSpc>
              <a:buClr>
                <a:srgbClr val="99CCFF"/>
              </a:buClr>
              <a:buFontTx/>
              <a:buNone/>
            </a:pPr>
            <a:r>
              <a:rPr kumimoji="1" lang="he-IL" sz="2800" kern="0" spc="-60" dirty="0"/>
              <a:t>בכל </a:t>
            </a:r>
            <a:r>
              <a:rPr kumimoji="1" lang="he-IL" sz="2800" kern="0" spc="-60" dirty="0" smtClean="0"/>
              <a:t>מצב המרחק בין שני </a:t>
            </a:r>
            <a:r>
              <a:rPr kumimoji="1" lang="he-IL" sz="2800" kern="0" spc="-60" dirty="0">
                <a:solidFill>
                  <a:srgbClr val="00FF99"/>
                </a:solidFill>
              </a:rPr>
              <a:t>המשיקים</a:t>
            </a:r>
            <a:r>
              <a:rPr kumimoji="1" lang="he-IL" sz="2800" kern="0" spc="-60" dirty="0" smtClean="0"/>
              <a:t> המקבילים שווה לרדיוס הקשת שאיתה בונים את משולש </a:t>
            </a:r>
            <a:r>
              <a:rPr kumimoji="1" lang="he-IL" sz="2800" kern="0" spc="-60" dirty="0" err="1" smtClean="0"/>
              <a:t>רולו</a:t>
            </a:r>
            <a:r>
              <a:rPr kumimoji="1" lang="he-IL" sz="2800" kern="0" spc="-60" dirty="0" smtClean="0"/>
              <a:t> ממשולש שווה צלעות.</a:t>
            </a:r>
            <a:endParaRPr kumimoji="1" lang="he-IL" sz="2800" kern="0" spc="-60" dirty="0"/>
          </a:p>
        </p:txBody>
      </p:sp>
      <p:sp>
        <p:nvSpPr>
          <p:cNvPr id="21" name="Oval 25"/>
          <p:cNvSpPr>
            <a:spLocks noChangeArrowheads="1"/>
          </p:cNvSpPr>
          <p:nvPr/>
        </p:nvSpPr>
        <p:spPr bwMode="auto">
          <a:xfrm>
            <a:off x="1500332" y="1467309"/>
            <a:ext cx="145084" cy="145084"/>
          </a:xfrm>
          <a:prstGeom prst="ellipse">
            <a:avLst/>
          </a:prstGeom>
          <a:solidFill>
            <a:srgbClr val="FF0000"/>
          </a:solidFill>
          <a:ln w="9525">
            <a:noFill/>
            <a:round/>
            <a:headEnd/>
            <a:tailEnd/>
          </a:ln>
        </p:spPr>
        <p:txBody>
          <a:bodyPr wrap="none" anchor="ctr"/>
          <a:lstStyle/>
          <a:p>
            <a:pPr algn="l" rtl="0"/>
            <a:endParaRPr lang="he-IL" dirty="0"/>
          </a:p>
        </p:txBody>
      </p:sp>
      <p:sp>
        <p:nvSpPr>
          <p:cNvPr id="22" name="Oval 25"/>
          <p:cNvSpPr>
            <a:spLocks noChangeArrowheads="1"/>
          </p:cNvSpPr>
          <p:nvPr/>
        </p:nvSpPr>
        <p:spPr bwMode="auto">
          <a:xfrm>
            <a:off x="2795732" y="1467309"/>
            <a:ext cx="145084" cy="145084"/>
          </a:xfrm>
          <a:prstGeom prst="ellipse">
            <a:avLst/>
          </a:prstGeom>
          <a:solidFill>
            <a:srgbClr val="FF0000"/>
          </a:solidFill>
          <a:ln w="9525">
            <a:noFill/>
            <a:round/>
            <a:headEnd/>
            <a:tailEnd/>
          </a:ln>
        </p:spPr>
        <p:txBody>
          <a:bodyPr wrap="none" anchor="ctr"/>
          <a:lstStyle/>
          <a:p>
            <a:pPr algn="l" rtl="0"/>
            <a:endParaRPr lang="he-IL" dirty="0"/>
          </a:p>
        </p:txBody>
      </p:sp>
      <p:sp>
        <p:nvSpPr>
          <p:cNvPr id="26" name="Oval 25"/>
          <p:cNvSpPr>
            <a:spLocks noChangeArrowheads="1"/>
          </p:cNvSpPr>
          <p:nvPr/>
        </p:nvSpPr>
        <p:spPr bwMode="auto">
          <a:xfrm>
            <a:off x="6291407" y="1467309"/>
            <a:ext cx="145084" cy="145084"/>
          </a:xfrm>
          <a:prstGeom prst="ellipse">
            <a:avLst/>
          </a:prstGeom>
          <a:solidFill>
            <a:srgbClr val="FF0000"/>
          </a:solidFill>
          <a:ln w="9525">
            <a:noFill/>
            <a:round/>
            <a:headEnd/>
            <a:tailEnd/>
          </a:ln>
        </p:spPr>
        <p:txBody>
          <a:bodyPr wrap="none" anchor="ctr"/>
          <a:lstStyle/>
          <a:p>
            <a:pPr algn="l" rtl="0"/>
            <a:endParaRPr lang="he-IL" dirty="0"/>
          </a:p>
        </p:txBody>
      </p:sp>
      <p:sp>
        <p:nvSpPr>
          <p:cNvPr id="27" name="Oval 25"/>
          <p:cNvSpPr>
            <a:spLocks noChangeArrowheads="1"/>
          </p:cNvSpPr>
          <p:nvPr/>
        </p:nvSpPr>
        <p:spPr bwMode="auto">
          <a:xfrm>
            <a:off x="7510607" y="1467309"/>
            <a:ext cx="145084" cy="145084"/>
          </a:xfrm>
          <a:prstGeom prst="ellipse">
            <a:avLst/>
          </a:prstGeom>
          <a:solidFill>
            <a:srgbClr val="FF0000"/>
          </a:solidFill>
          <a:ln w="9525">
            <a:noFill/>
            <a:round/>
            <a:headEnd/>
            <a:tailEnd/>
          </a:ln>
        </p:spPr>
        <p:txBody>
          <a:bodyPr wrap="none" anchor="ctr"/>
          <a:lstStyle/>
          <a:p>
            <a:pPr algn="l" rtl="0"/>
            <a:endParaRPr lang="he-IL" dirty="0"/>
          </a:p>
        </p:txBody>
      </p:sp>
      <p:cxnSp>
        <p:nvCxnSpPr>
          <p:cNvPr id="35" name="Straight Connector 34"/>
          <p:cNvCxnSpPr/>
          <p:nvPr/>
        </p:nvCxnSpPr>
        <p:spPr bwMode="auto">
          <a:xfrm>
            <a:off x="553403" y="3117191"/>
            <a:ext cx="8063823" cy="0"/>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23" name="Oval 25"/>
          <p:cNvSpPr>
            <a:spLocks noChangeArrowheads="1"/>
          </p:cNvSpPr>
          <p:nvPr/>
        </p:nvSpPr>
        <p:spPr bwMode="auto">
          <a:xfrm>
            <a:off x="3710132" y="3044649"/>
            <a:ext cx="145084" cy="145084"/>
          </a:xfrm>
          <a:prstGeom prst="ellipse">
            <a:avLst/>
          </a:prstGeom>
          <a:solidFill>
            <a:srgbClr val="FF0000"/>
          </a:solidFill>
          <a:ln w="9525">
            <a:noFill/>
            <a:round/>
            <a:headEnd/>
            <a:tailEnd/>
          </a:ln>
        </p:spPr>
        <p:txBody>
          <a:bodyPr wrap="none" anchor="ctr"/>
          <a:lstStyle/>
          <a:p>
            <a:pPr algn="l" rtl="0"/>
            <a:endParaRPr lang="he-IL" dirty="0"/>
          </a:p>
        </p:txBody>
      </p:sp>
      <p:sp>
        <p:nvSpPr>
          <p:cNvPr id="24" name="Oval 25"/>
          <p:cNvSpPr>
            <a:spLocks noChangeArrowheads="1"/>
          </p:cNvSpPr>
          <p:nvPr/>
        </p:nvSpPr>
        <p:spPr bwMode="auto">
          <a:xfrm>
            <a:off x="4434032" y="3044649"/>
            <a:ext cx="145084" cy="145084"/>
          </a:xfrm>
          <a:prstGeom prst="ellipse">
            <a:avLst/>
          </a:prstGeom>
          <a:solidFill>
            <a:srgbClr val="FF0000"/>
          </a:solidFill>
          <a:ln w="9525">
            <a:noFill/>
            <a:round/>
            <a:headEnd/>
            <a:tailEnd/>
          </a:ln>
        </p:spPr>
        <p:txBody>
          <a:bodyPr wrap="none" anchor="ctr"/>
          <a:lstStyle/>
          <a:p>
            <a:pPr algn="l" rtl="0"/>
            <a:endParaRPr lang="he-IL" dirty="0"/>
          </a:p>
        </p:txBody>
      </p:sp>
      <p:sp>
        <p:nvSpPr>
          <p:cNvPr id="25" name="Oval 25"/>
          <p:cNvSpPr>
            <a:spLocks noChangeArrowheads="1"/>
          </p:cNvSpPr>
          <p:nvPr/>
        </p:nvSpPr>
        <p:spPr bwMode="auto">
          <a:xfrm>
            <a:off x="5291282" y="3044649"/>
            <a:ext cx="145084" cy="145084"/>
          </a:xfrm>
          <a:prstGeom prst="ellipse">
            <a:avLst/>
          </a:prstGeom>
          <a:solidFill>
            <a:srgbClr val="FF0000"/>
          </a:solidFill>
          <a:ln w="9525">
            <a:noFill/>
            <a:round/>
            <a:headEnd/>
            <a:tailEnd/>
          </a:ln>
        </p:spPr>
        <p:txBody>
          <a:bodyPr wrap="none" anchor="ctr"/>
          <a:lstStyle/>
          <a:p>
            <a:pPr algn="l" rtl="0"/>
            <a:endParaRPr lang="he-IL" dirty="0"/>
          </a:p>
        </p:txBody>
      </p:sp>
      <p:sp>
        <p:nvSpPr>
          <p:cNvPr id="28" name="Oval 25"/>
          <p:cNvSpPr>
            <a:spLocks noChangeArrowheads="1"/>
          </p:cNvSpPr>
          <p:nvPr/>
        </p:nvSpPr>
        <p:spPr bwMode="auto">
          <a:xfrm>
            <a:off x="1500332" y="3041967"/>
            <a:ext cx="145084" cy="145084"/>
          </a:xfrm>
          <a:prstGeom prst="ellipse">
            <a:avLst/>
          </a:prstGeom>
          <a:solidFill>
            <a:schemeClr val="accent5">
              <a:lumMod val="75000"/>
            </a:schemeClr>
          </a:solidFill>
          <a:ln w="9525">
            <a:noFill/>
            <a:round/>
            <a:headEnd/>
            <a:tailEnd/>
          </a:ln>
        </p:spPr>
        <p:txBody>
          <a:bodyPr wrap="none" anchor="ctr"/>
          <a:lstStyle/>
          <a:p>
            <a:pPr algn="l" rtl="0"/>
            <a:endParaRPr lang="he-IL" dirty="0"/>
          </a:p>
        </p:txBody>
      </p:sp>
      <p:sp>
        <p:nvSpPr>
          <p:cNvPr id="29" name="Oval 25"/>
          <p:cNvSpPr>
            <a:spLocks noChangeArrowheads="1"/>
          </p:cNvSpPr>
          <p:nvPr/>
        </p:nvSpPr>
        <p:spPr bwMode="auto">
          <a:xfrm>
            <a:off x="2795732" y="3034347"/>
            <a:ext cx="145084" cy="145084"/>
          </a:xfrm>
          <a:prstGeom prst="ellipse">
            <a:avLst/>
          </a:prstGeom>
          <a:solidFill>
            <a:schemeClr val="accent5">
              <a:lumMod val="75000"/>
            </a:schemeClr>
          </a:solidFill>
          <a:ln w="9525">
            <a:noFill/>
            <a:round/>
            <a:headEnd/>
            <a:tailEnd/>
          </a:ln>
        </p:spPr>
        <p:txBody>
          <a:bodyPr wrap="none" anchor="ctr"/>
          <a:lstStyle/>
          <a:p>
            <a:pPr algn="l" rtl="0"/>
            <a:endParaRPr lang="he-IL" dirty="0"/>
          </a:p>
        </p:txBody>
      </p:sp>
      <p:sp>
        <p:nvSpPr>
          <p:cNvPr id="30" name="Oval 25"/>
          <p:cNvSpPr>
            <a:spLocks noChangeArrowheads="1"/>
          </p:cNvSpPr>
          <p:nvPr/>
        </p:nvSpPr>
        <p:spPr bwMode="auto">
          <a:xfrm>
            <a:off x="3710132" y="1467309"/>
            <a:ext cx="145084" cy="145084"/>
          </a:xfrm>
          <a:prstGeom prst="ellipse">
            <a:avLst/>
          </a:prstGeom>
          <a:solidFill>
            <a:schemeClr val="accent5">
              <a:lumMod val="75000"/>
            </a:schemeClr>
          </a:solidFill>
          <a:ln w="9525">
            <a:noFill/>
            <a:round/>
            <a:headEnd/>
            <a:tailEnd/>
          </a:ln>
        </p:spPr>
        <p:txBody>
          <a:bodyPr wrap="none" anchor="ctr"/>
          <a:lstStyle/>
          <a:p>
            <a:pPr algn="l" rtl="0"/>
            <a:endParaRPr lang="he-IL" dirty="0"/>
          </a:p>
        </p:txBody>
      </p:sp>
      <p:sp>
        <p:nvSpPr>
          <p:cNvPr id="31" name="Oval 25"/>
          <p:cNvSpPr>
            <a:spLocks noChangeArrowheads="1"/>
          </p:cNvSpPr>
          <p:nvPr/>
        </p:nvSpPr>
        <p:spPr bwMode="auto">
          <a:xfrm>
            <a:off x="4434032" y="1467309"/>
            <a:ext cx="145084" cy="145084"/>
          </a:xfrm>
          <a:prstGeom prst="ellipse">
            <a:avLst/>
          </a:prstGeom>
          <a:solidFill>
            <a:schemeClr val="accent5">
              <a:lumMod val="75000"/>
            </a:schemeClr>
          </a:solidFill>
          <a:ln w="9525">
            <a:noFill/>
            <a:round/>
            <a:headEnd/>
            <a:tailEnd/>
          </a:ln>
        </p:spPr>
        <p:txBody>
          <a:bodyPr wrap="none" anchor="ctr"/>
          <a:lstStyle/>
          <a:p>
            <a:pPr algn="l" rtl="0"/>
            <a:endParaRPr lang="he-IL" dirty="0"/>
          </a:p>
        </p:txBody>
      </p:sp>
      <p:sp>
        <p:nvSpPr>
          <p:cNvPr id="33" name="Oval 25"/>
          <p:cNvSpPr>
            <a:spLocks noChangeArrowheads="1"/>
          </p:cNvSpPr>
          <p:nvPr/>
        </p:nvSpPr>
        <p:spPr bwMode="auto">
          <a:xfrm>
            <a:off x="5291282" y="1467309"/>
            <a:ext cx="145084" cy="145084"/>
          </a:xfrm>
          <a:prstGeom prst="ellipse">
            <a:avLst/>
          </a:prstGeom>
          <a:solidFill>
            <a:schemeClr val="accent5">
              <a:lumMod val="75000"/>
            </a:schemeClr>
          </a:solidFill>
          <a:ln w="9525">
            <a:noFill/>
            <a:round/>
            <a:headEnd/>
            <a:tailEnd/>
          </a:ln>
        </p:spPr>
        <p:txBody>
          <a:bodyPr wrap="none" anchor="ctr"/>
          <a:lstStyle/>
          <a:p>
            <a:pPr algn="l" rtl="0"/>
            <a:endParaRPr lang="he-IL" dirty="0"/>
          </a:p>
        </p:txBody>
      </p:sp>
      <p:sp>
        <p:nvSpPr>
          <p:cNvPr id="34" name="Oval 33"/>
          <p:cNvSpPr>
            <a:spLocks noChangeArrowheads="1"/>
          </p:cNvSpPr>
          <p:nvPr/>
        </p:nvSpPr>
        <p:spPr bwMode="auto">
          <a:xfrm>
            <a:off x="6291407" y="3049587"/>
            <a:ext cx="145084" cy="145084"/>
          </a:xfrm>
          <a:prstGeom prst="ellipse">
            <a:avLst/>
          </a:prstGeom>
          <a:solidFill>
            <a:schemeClr val="accent5">
              <a:lumMod val="75000"/>
            </a:schemeClr>
          </a:solidFill>
          <a:ln w="9525">
            <a:noFill/>
            <a:round/>
            <a:headEnd/>
            <a:tailEnd/>
          </a:ln>
        </p:spPr>
        <p:txBody>
          <a:bodyPr wrap="none" anchor="ctr"/>
          <a:lstStyle/>
          <a:p>
            <a:pPr algn="l" rtl="0"/>
            <a:endParaRPr lang="he-IL" dirty="0"/>
          </a:p>
        </p:txBody>
      </p:sp>
      <p:sp>
        <p:nvSpPr>
          <p:cNvPr id="36" name="Oval 25"/>
          <p:cNvSpPr>
            <a:spLocks noChangeArrowheads="1"/>
          </p:cNvSpPr>
          <p:nvPr/>
        </p:nvSpPr>
        <p:spPr bwMode="auto">
          <a:xfrm>
            <a:off x="7510607" y="3049587"/>
            <a:ext cx="145084" cy="145084"/>
          </a:xfrm>
          <a:prstGeom prst="ellipse">
            <a:avLst/>
          </a:prstGeom>
          <a:solidFill>
            <a:schemeClr val="accent5">
              <a:lumMod val="75000"/>
            </a:schemeClr>
          </a:solidFill>
          <a:ln w="9525">
            <a:noFill/>
            <a:round/>
            <a:headEnd/>
            <a:tailEnd/>
          </a:ln>
        </p:spPr>
        <p:txBody>
          <a:bodyPr wrap="none" anchor="ctr"/>
          <a:lstStyle/>
          <a:p>
            <a:pPr algn="l" rtl="0"/>
            <a:endParaRPr lang="he-IL" dirty="0"/>
          </a:p>
        </p:txBody>
      </p:sp>
      <p:pic>
        <p:nvPicPr>
          <p:cNvPr id="2" name="משולש רלו מתגלגל.wmv">
            <a:hlinkClick r:id="" action="ppaction://media"/>
          </p:cNvPr>
          <p:cNvPicPr>
            <a:picLocks noChangeAspect="1"/>
          </p:cNvPicPr>
          <p:nvPr>
            <a:videoFile r:link="rId1"/>
            <p:extLst>
              <p:ext uri="{DAA4B4D4-6D71-4841-9C94-3DE7FCFB9230}">
                <p14:media xmlns:p14="http://schemas.microsoft.com/office/powerpoint/2010/main" r:embed="rId2">
                  <p14:trim st="199.4821"/>
                </p14:media>
              </p:ext>
            </p:extLst>
          </p:nvPr>
        </p:nvPicPr>
        <p:blipFill rotWithShape="1">
          <a:blip r:embed="rId6"/>
          <a:srcRect t="32931" b="33964"/>
          <a:stretch>
            <a:fillRect/>
          </a:stretch>
        </p:blipFill>
        <p:spPr>
          <a:xfrm>
            <a:off x="1255108" y="1466194"/>
            <a:ext cx="6794494" cy="1686909"/>
          </a:xfrm>
          <a:prstGeom prst="rect">
            <a:avLst/>
          </a:prstGeom>
        </p:spPr>
      </p:pic>
    </p:spTree>
    <p:extLst>
      <p:ext uri="{BB962C8B-B14F-4D97-AF65-F5344CB8AC3E}">
        <p14:creationId xmlns:p14="http://schemas.microsoft.com/office/powerpoint/2010/main" val="4146790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87" fill="hold"/>
                                        <p:tgtEl>
                                          <p:spTgt spid="2"/>
                                        </p:tgtEl>
                                      </p:cBhvr>
                                    </p:cmd>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par>
                                <p:cTn id="12" presetID="22" presetClass="entr" presetSubtype="8"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63">
                                            <p:txEl>
                                              <p:pRg st="0" end="0"/>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250"/>
                                        <p:tgtEl>
                                          <p:spTgt spid="2050"/>
                                        </p:tgtEl>
                                      </p:cBhvr>
                                    </p:animEffect>
                                  </p:childTnLst>
                                </p:cTn>
                              </p:par>
                            </p:childTnLst>
                          </p:cTn>
                        </p:par>
                        <p:par>
                          <p:cTn id="21" fill="hold">
                            <p:stCondLst>
                              <p:cond delay="750"/>
                            </p:stCondLst>
                            <p:childTnLst>
                              <p:par>
                                <p:cTn id="22" presetID="10"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250"/>
                                        <p:tgtEl>
                                          <p:spTgt spid="38"/>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250"/>
                                        <p:tgtEl>
                                          <p:spTgt spid="41"/>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250"/>
                                        <p:tgtEl>
                                          <p:spTgt spid="4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250"/>
                                        <p:tgtEl>
                                          <p:spTgt spid="6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250"/>
                                        <p:tgtEl>
                                          <p:spTgt spid="6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250"/>
                                        <p:tgtEl>
                                          <p:spTgt spid="5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3">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2">
                                            <p:txEl>
                                              <p:pRg st="0" end="0"/>
                                            </p:txEl>
                                          </p:spTgt>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72">
                                            <p:txEl>
                                              <p:pRg st="1" end="1"/>
                                            </p:txEl>
                                          </p:spTgt>
                                        </p:tgtEl>
                                        <p:attrNameLst>
                                          <p:attrName>style.visibility</p:attrName>
                                        </p:attrNameLst>
                                      </p:cBhvr>
                                      <p:to>
                                        <p:strVal val="visible"/>
                                      </p:to>
                                    </p:set>
                                  </p:childTnLst>
                                </p:cTn>
                              </p:par>
                              <p:par>
                                <p:cTn id="78" presetID="10" presetClass="entr" presetSubtype="0"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500"/>
                                        <p:tgtEl>
                                          <p:spTgt spid="2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500"/>
                                        <p:tgtEl>
                                          <p:spTgt spid="3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500"/>
                                        <p:tgtEl>
                                          <p:spTgt spid="36"/>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2">
                                            <p:txEl>
                                              <p:pRg st="2" end="2"/>
                                            </p:txEl>
                                          </p:spTgt>
                                        </p:tgtEl>
                                        <p:attrNameLst>
                                          <p:attrName>style.visibility</p:attrName>
                                        </p:attrNameLst>
                                      </p:cBhvr>
                                      <p:to>
                                        <p:strVal val="visible"/>
                                      </p:to>
                                    </p:set>
                                  </p:childTnLst>
                                </p:cTn>
                              </p:par>
                            </p:childTnLst>
                          </p:cTn>
                        </p:par>
                        <p:par>
                          <p:cTn id="103" fill="hold">
                            <p:stCondLst>
                              <p:cond delay="0"/>
                            </p:stCondLst>
                            <p:childTnLst>
                              <p:par>
                                <p:cTn id="104" presetID="10" presetClass="entr" presetSubtype="0" fill="hold" grpId="0" nodeType="afterEffect">
                                  <p:stCondLst>
                                    <p:cond delay="500"/>
                                  </p:stCondLst>
                                  <p:childTnLst>
                                    <p:set>
                                      <p:cBhvr>
                                        <p:cTn id="105" dur="1" fill="hold">
                                          <p:stCondLst>
                                            <p:cond delay="0"/>
                                          </p:stCondLst>
                                        </p:cTn>
                                        <p:tgtEl>
                                          <p:spTgt spid="65"/>
                                        </p:tgtEl>
                                        <p:attrNameLst>
                                          <p:attrName>style.visibility</p:attrName>
                                        </p:attrNameLst>
                                      </p:cBhvr>
                                      <p:to>
                                        <p:strVal val="visible"/>
                                      </p:to>
                                    </p:set>
                                    <p:animEffect transition="in" filter="fade">
                                      <p:cBhvr>
                                        <p:cTn id="106" dur="500"/>
                                        <p:tgtEl>
                                          <p:spTgt spid="65"/>
                                        </p:tgtEl>
                                      </p:cBhvr>
                                    </p:animEffect>
                                  </p:childTnLst>
                                </p:cTn>
                              </p:par>
                              <p:par>
                                <p:cTn id="107" presetID="10" presetClass="entr" presetSubtype="0" fill="hold" grpId="0" nodeType="withEffect">
                                  <p:stCondLst>
                                    <p:cond delay="500"/>
                                  </p:stCondLst>
                                  <p:childTnLst>
                                    <p:set>
                                      <p:cBhvr>
                                        <p:cTn id="108" dur="1" fill="hold">
                                          <p:stCondLst>
                                            <p:cond delay="0"/>
                                          </p:stCondLst>
                                        </p:cTn>
                                        <p:tgtEl>
                                          <p:spTgt spid="66"/>
                                        </p:tgtEl>
                                        <p:attrNameLst>
                                          <p:attrName>style.visibility</p:attrName>
                                        </p:attrNameLst>
                                      </p:cBhvr>
                                      <p:to>
                                        <p:strVal val="visible"/>
                                      </p:to>
                                    </p:set>
                                    <p:animEffect transition="in" filter="fade">
                                      <p:cBhvr>
                                        <p:cTn id="109" dur="500"/>
                                        <p:tgtEl>
                                          <p:spTgt spid="66"/>
                                        </p:tgtEl>
                                      </p:cBhvr>
                                    </p:animEffect>
                                  </p:childTnLst>
                                </p:cTn>
                              </p:par>
                              <p:par>
                                <p:cTn id="110" presetID="10" presetClass="entr" presetSubtype="0" fill="hold" grpId="0" nodeType="withEffect">
                                  <p:stCondLst>
                                    <p:cond delay="500"/>
                                  </p:stCondLst>
                                  <p:childTnLst>
                                    <p:set>
                                      <p:cBhvr>
                                        <p:cTn id="111" dur="1" fill="hold">
                                          <p:stCondLst>
                                            <p:cond delay="0"/>
                                          </p:stCondLst>
                                        </p:cTn>
                                        <p:tgtEl>
                                          <p:spTgt spid="67"/>
                                        </p:tgtEl>
                                        <p:attrNameLst>
                                          <p:attrName>style.visibility</p:attrName>
                                        </p:attrNameLst>
                                      </p:cBhvr>
                                      <p:to>
                                        <p:strVal val="visible"/>
                                      </p:to>
                                    </p:set>
                                    <p:animEffect transition="in" filter="fade">
                                      <p:cBhvr>
                                        <p:cTn id="112" dur="500"/>
                                        <p:tgtEl>
                                          <p:spTgt spid="67"/>
                                        </p:tgtEl>
                                      </p:cBhvr>
                                    </p:animEffect>
                                  </p:childTnLst>
                                </p:cTn>
                              </p:par>
                              <p:par>
                                <p:cTn id="113" presetID="10" presetClass="entr" presetSubtype="0" fill="hold" grpId="0" nodeType="withEffect">
                                  <p:stCondLst>
                                    <p:cond delay="500"/>
                                  </p:stCondLst>
                                  <p:childTnLst>
                                    <p:set>
                                      <p:cBhvr>
                                        <p:cTn id="114" dur="1" fill="hold">
                                          <p:stCondLst>
                                            <p:cond delay="0"/>
                                          </p:stCondLst>
                                        </p:cTn>
                                        <p:tgtEl>
                                          <p:spTgt spid="68"/>
                                        </p:tgtEl>
                                        <p:attrNameLst>
                                          <p:attrName>style.visibility</p:attrName>
                                        </p:attrNameLst>
                                      </p:cBhvr>
                                      <p:to>
                                        <p:strVal val="visible"/>
                                      </p:to>
                                    </p:set>
                                    <p:animEffect transition="in" filter="fade">
                                      <p:cBhvr>
                                        <p:cTn id="115" dur="500"/>
                                        <p:tgtEl>
                                          <p:spTgt spid="68"/>
                                        </p:tgtEl>
                                      </p:cBhvr>
                                    </p:animEffect>
                                  </p:childTnLst>
                                </p:cTn>
                              </p:par>
                              <p:par>
                                <p:cTn id="116" presetID="10" presetClass="entr" presetSubtype="0" fill="hold" grpId="0" nodeType="withEffect">
                                  <p:stCondLst>
                                    <p:cond delay="500"/>
                                  </p:stCondLst>
                                  <p:childTnLst>
                                    <p:set>
                                      <p:cBhvr>
                                        <p:cTn id="117" dur="1" fill="hold">
                                          <p:stCondLst>
                                            <p:cond delay="0"/>
                                          </p:stCondLst>
                                        </p:cTn>
                                        <p:tgtEl>
                                          <p:spTgt spid="69"/>
                                        </p:tgtEl>
                                        <p:attrNameLst>
                                          <p:attrName>style.visibility</p:attrName>
                                        </p:attrNameLst>
                                      </p:cBhvr>
                                      <p:to>
                                        <p:strVal val="visible"/>
                                      </p:to>
                                    </p:set>
                                    <p:animEffect transition="in" filter="fade">
                                      <p:cBhvr>
                                        <p:cTn id="118" dur="500"/>
                                        <p:tgtEl>
                                          <p:spTgt spid="69"/>
                                        </p:tgtEl>
                                      </p:cBhvr>
                                    </p:animEffect>
                                  </p:childTnLst>
                                </p:cTn>
                              </p:par>
                              <p:par>
                                <p:cTn id="119" presetID="10" presetClass="entr" presetSubtype="0" fill="hold" grpId="0" nodeType="withEffect">
                                  <p:stCondLst>
                                    <p:cond delay="500"/>
                                  </p:stCondLst>
                                  <p:childTnLst>
                                    <p:set>
                                      <p:cBhvr>
                                        <p:cTn id="120" dur="1" fill="hold">
                                          <p:stCondLst>
                                            <p:cond delay="0"/>
                                          </p:stCondLst>
                                        </p:cTn>
                                        <p:tgtEl>
                                          <p:spTgt spid="70"/>
                                        </p:tgtEl>
                                        <p:attrNameLst>
                                          <p:attrName>style.visibility</p:attrName>
                                        </p:attrNameLst>
                                      </p:cBhvr>
                                      <p:to>
                                        <p:strVal val="visible"/>
                                      </p:to>
                                    </p:set>
                                    <p:animEffect transition="in" filter="fade">
                                      <p:cBhvr>
                                        <p:cTn id="121" dur="500"/>
                                        <p:tgtEl>
                                          <p:spTgt spid="70"/>
                                        </p:tgtEl>
                                      </p:cBhvr>
                                    </p:animEffect>
                                  </p:childTnLst>
                                </p:cTn>
                              </p:par>
                              <p:par>
                                <p:cTn id="122" presetID="10" presetClass="entr" presetSubtype="0" fill="hold" grpId="0" nodeType="withEffect">
                                  <p:stCondLst>
                                    <p:cond delay="500"/>
                                  </p:stCondLst>
                                  <p:childTnLst>
                                    <p:set>
                                      <p:cBhvr>
                                        <p:cTn id="123" dur="1" fill="hold">
                                          <p:stCondLst>
                                            <p:cond delay="0"/>
                                          </p:stCondLst>
                                        </p:cTn>
                                        <p:tgtEl>
                                          <p:spTgt spid="71"/>
                                        </p:tgtEl>
                                        <p:attrNameLst>
                                          <p:attrName>style.visibility</p:attrName>
                                        </p:attrNameLst>
                                      </p:cBhvr>
                                      <p:to>
                                        <p:strVal val="visible"/>
                                      </p:to>
                                    </p:set>
                                    <p:animEffect transition="in" filter="fade">
                                      <p:cBhvr>
                                        <p:cTn id="12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5" fill="hold" display="0">
                  <p:stCondLst>
                    <p:cond delay="indefinite"/>
                  </p:stCondLst>
                </p:cTn>
                <p:tgtEl>
                  <p:spTgt spid="2"/>
                </p:tgtEl>
              </p:cMediaNode>
            </p:video>
            <p:seq concurrent="1" nextAc="seek">
              <p:cTn id="126" restart="whenNotActive" fill="hold" evtFilter="cancelBubble" nodeType="interactiveSeq">
                <p:stCondLst>
                  <p:cond evt="onClick" delay="0">
                    <p:tgtEl>
                      <p:spTgt spid="2"/>
                    </p:tgtEl>
                  </p:cond>
                </p:stCondLst>
                <p:endSync evt="end" delay="0">
                  <p:rtn val="all"/>
                </p:endSync>
                <p:childTnLst>
                  <p:par>
                    <p:cTn id="127" fill="hold">
                      <p:stCondLst>
                        <p:cond delay="0"/>
                      </p:stCondLst>
                      <p:childTnLst>
                        <p:par>
                          <p:cTn id="128" fill="hold">
                            <p:stCondLst>
                              <p:cond delay="0"/>
                            </p:stCondLst>
                            <p:childTnLst>
                              <p:par>
                                <p:cTn id="129" presetID="2" presetClass="mediacall" presetSubtype="0" fill="hold" nodeType="clickEffect">
                                  <p:stCondLst>
                                    <p:cond delay="0"/>
                                  </p:stCondLst>
                                  <p:childTnLst>
                                    <p:cmd type="call" cmd="togglePause">
                                      <p:cBhvr>
                                        <p:cTn id="130" dur="1" fill="hold"/>
                                        <p:tgtEl>
                                          <p:spTgt spid="2"/>
                                        </p:tgtEl>
                                      </p:cBhvr>
                                    </p:cmd>
                                  </p:childTnLst>
                                </p:cTn>
                              </p:par>
                            </p:childTnLst>
                          </p:cTn>
                        </p:par>
                      </p:childTnLst>
                    </p:cTn>
                  </p:par>
                </p:childTnLst>
              </p:cTn>
              <p:nextCondLst>
                <p:cond evt="onClick" delay="0">
                  <p:tgtEl>
                    <p:spTgt spid="2"/>
                  </p:tgtEl>
                </p:cond>
              </p:nextCondLst>
            </p:seq>
          </p:childTnLst>
        </p:cTn>
      </p:par>
    </p:tnLst>
    <p:bldLst>
      <p:bldP spid="63" grpId="0" uiExpand="1" build="p"/>
      <p:bldP spid="65" grpId="0" animBg="1"/>
      <p:bldP spid="66" grpId="0" animBg="1"/>
      <p:bldP spid="67" grpId="0" animBg="1"/>
      <p:bldP spid="68" grpId="0" animBg="1"/>
      <p:bldP spid="69" grpId="0" animBg="1"/>
      <p:bldP spid="70" grpId="0" animBg="1"/>
      <p:bldP spid="71" grpId="0" animBg="1"/>
      <p:bldP spid="72" grpId="0" uiExpand="1" build="p"/>
      <p:bldP spid="21" grpId="0" animBg="1"/>
      <p:bldP spid="22" grpId="0" animBg="1"/>
      <p:bldP spid="26" grpId="0" animBg="1"/>
      <p:bldP spid="27" grpId="0" animBg="1"/>
      <p:bldP spid="23" grpId="0" animBg="1"/>
      <p:bldP spid="24" grpId="0" animBg="1"/>
      <p:bldP spid="25" grpId="0" animBg="1"/>
      <p:bldP spid="28" grpId="0" animBg="1"/>
      <p:bldP spid="29" grpId="0" animBg="1"/>
      <p:bldP spid="30" grpId="0" animBg="1"/>
      <p:bldP spid="31" grpId="0" animBg="1"/>
      <p:bldP spid="33" grpId="0" animBg="1"/>
      <p:bldP spid="34"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1027"/>
          <p:cNvSpPr>
            <a:spLocks noGrp="1" noChangeArrowheads="1"/>
          </p:cNvSpPr>
          <p:nvPr>
            <p:ph type="body" idx="1"/>
          </p:nvPr>
        </p:nvSpPr>
        <p:spPr>
          <a:xfrm>
            <a:off x="1650668" y="986302"/>
            <a:ext cx="7168257" cy="2291288"/>
          </a:xfrm>
        </p:spPr>
        <p:txBody>
          <a:bodyPr/>
          <a:lstStyle/>
          <a:p>
            <a:pPr marL="476250" indent="-457200" eaLnBrk="1" hangingPunct="1">
              <a:lnSpc>
                <a:spcPct val="90000"/>
              </a:lnSpc>
              <a:buClr>
                <a:srgbClr val="00B0F0"/>
              </a:buClr>
            </a:pPr>
            <a:r>
              <a:rPr lang="he-IL" altLang="en-US" sz="2800" kern="1200" spc="-40" dirty="0" err="1" smtClean="0">
                <a:solidFill>
                  <a:schemeClr val="accent1">
                    <a:lumMod val="60000"/>
                    <a:lumOff val="40000"/>
                  </a:schemeClr>
                </a:solidFill>
              </a:rPr>
              <a:t>רולו</a:t>
            </a:r>
            <a:r>
              <a:rPr lang="he-IL" altLang="en-US" sz="2800" spc="-40" dirty="0" smtClean="0"/>
              <a:t> </a:t>
            </a:r>
            <a:r>
              <a:rPr lang="he-IL" sz="2800" spc="-40" dirty="0" smtClean="0"/>
              <a:t>היה מהנדס, מדען ומתמטיקאי,</a:t>
            </a:r>
            <a:r>
              <a:rPr lang="en-US" sz="2800" spc="-40" dirty="0" smtClean="0"/>
              <a:t> </a:t>
            </a:r>
            <a:r>
              <a:rPr lang="he-IL" sz="2800" spc="-40" dirty="0" smtClean="0"/>
              <a:t>יליד גרמניה.</a:t>
            </a:r>
          </a:p>
          <a:p>
            <a:pPr marL="476250" indent="-457200" eaLnBrk="1" hangingPunct="1">
              <a:spcBef>
                <a:spcPts val="600"/>
              </a:spcBef>
              <a:buClr>
                <a:srgbClr val="00B0F0"/>
              </a:buClr>
            </a:pPr>
            <a:r>
              <a:rPr lang="he-IL" sz="2800" dirty="0" smtClean="0"/>
              <a:t>אביו וסבו היו בוני מכונות, ובהשפעתם</a:t>
            </a:r>
            <a:r>
              <a:rPr lang="en-US" sz="2800" dirty="0" smtClean="0"/>
              <a:t> </a:t>
            </a:r>
            <a:r>
              <a:rPr lang="he-IL" sz="2800" dirty="0" smtClean="0"/>
              <a:t>קיבל </a:t>
            </a:r>
            <a:r>
              <a:rPr lang="he-IL" sz="2800" dirty="0"/>
              <a:t>חינוך </a:t>
            </a:r>
            <a:r>
              <a:rPr lang="he-IL" sz="2800" dirty="0" smtClean="0"/>
              <a:t>טכנולוגי. </a:t>
            </a:r>
          </a:p>
          <a:p>
            <a:pPr marL="476250" indent="-457200" eaLnBrk="1" hangingPunct="1">
              <a:spcBef>
                <a:spcPts val="600"/>
              </a:spcBef>
              <a:buClr>
                <a:srgbClr val="00B0F0"/>
              </a:buClr>
            </a:pPr>
            <a:r>
              <a:rPr lang="he-IL" sz="2800" spc="-80" dirty="0" smtClean="0"/>
              <a:t>הוא היה פרופסור במכון הטכנולוגי של ציריך</a:t>
            </a:r>
            <a:r>
              <a:rPr lang="he-IL" sz="2800" spc="-50" dirty="0" smtClean="0"/>
              <a:t> </a:t>
            </a:r>
            <a:endParaRPr lang="en-US" sz="2800" spc="-50" dirty="0" smtClean="0"/>
          </a:p>
          <a:p>
            <a:pPr marL="446088" indent="0" eaLnBrk="1" hangingPunct="1">
              <a:spcBef>
                <a:spcPts val="0"/>
              </a:spcBef>
              <a:buClr>
                <a:srgbClr val="00B0F0"/>
              </a:buClr>
              <a:buNone/>
            </a:pPr>
            <a:r>
              <a:rPr lang="he-IL" sz="2800" spc="-50" dirty="0" smtClean="0"/>
              <a:t>ואח"כ רקטור של ביה"ס הגבוה לטכנולוגיה בברלין.</a:t>
            </a:r>
            <a:endParaRPr lang="he-IL" sz="2800" spc="-50" dirty="0"/>
          </a:p>
          <a:p>
            <a:pPr marL="476250" indent="-457200" eaLnBrk="1" hangingPunct="1">
              <a:spcBef>
                <a:spcPts val="600"/>
              </a:spcBef>
              <a:buClr>
                <a:srgbClr val="00B0F0"/>
              </a:buClr>
            </a:pPr>
            <a:endParaRPr lang="he-IL" sz="2800" dirty="0"/>
          </a:p>
          <a:p>
            <a:pPr marL="476250" indent="-457200" eaLnBrk="1" hangingPunct="1">
              <a:spcBef>
                <a:spcPts val="600"/>
              </a:spcBef>
              <a:buClr>
                <a:srgbClr val="00B0F0"/>
              </a:buClr>
            </a:pPr>
            <a:endParaRPr lang="he-IL" sz="2800" dirty="0" smtClean="0"/>
          </a:p>
          <a:p>
            <a:pPr marL="476250" indent="-457200" eaLnBrk="1" hangingPunct="1">
              <a:spcBef>
                <a:spcPts val="600"/>
              </a:spcBef>
              <a:buClr>
                <a:srgbClr val="00B0F0"/>
              </a:buClr>
            </a:pPr>
            <a:endParaRPr lang="he-IL" sz="2800" dirty="0" smtClean="0"/>
          </a:p>
        </p:txBody>
      </p:sp>
      <p:grpSp>
        <p:nvGrpSpPr>
          <p:cNvPr id="2" name="Group 1"/>
          <p:cNvGrpSpPr/>
          <p:nvPr/>
        </p:nvGrpSpPr>
        <p:grpSpPr>
          <a:xfrm>
            <a:off x="330210" y="448840"/>
            <a:ext cx="2359941" cy="2480070"/>
            <a:chOff x="423319" y="774699"/>
            <a:chExt cx="2359941" cy="2480070"/>
          </a:xfrm>
        </p:grpSpPr>
        <p:pic>
          <p:nvPicPr>
            <p:cNvPr id="8194" name="Picture 2" descr="https://upload.wikimedia.org/wikipedia/commons/thumb/e/e6/Franz_Reuleaux.jpg/200px-Franz_Reuleaux.jpg"/>
            <p:cNvPicPr>
              <a:picLocks noChangeAspect="1" noChangeArrowheads="1"/>
            </p:cNvPicPr>
            <p:nvPr/>
          </p:nvPicPr>
          <p:blipFill rotWithShape="1">
            <a:blip r:embed="rId4">
              <a:extLst>
                <a:ext uri="{28A0092B-C50C-407E-A947-70E740481C1C}">
                  <a14:useLocalDpi xmlns:a14="http://schemas.microsoft.com/office/drawing/2010/main" val="0"/>
                </a:ext>
              </a:extLst>
            </a:blip>
            <a:srcRect l="12000" t="8811" r="7334" b="21125"/>
            <a:stretch/>
          </p:blipFill>
          <p:spPr bwMode="auto">
            <a:xfrm>
              <a:off x="508000" y="774699"/>
              <a:ext cx="1536700" cy="20955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23319" y="2423772"/>
              <a:ext cx="2359941" cy="830997"/>
            </a:xfrm>
            <a:prstGeom prst="rect">
              <a:avLst/>
            </a:prstGeom>
            <a:solidFill>
              <a:schemeClr val="bg1">
                <a:lumMod val="75000"/>
                <a:lumOff val="25000"/>
              </a:schemeClr>
            </a:solidFill>
            <a:effectLst>
              <a:softEdge rad="63500"/>
            </a:effectLst>
          </p:spPr>
          <p:txBody>
            <a:bodyPr wrap="none">
              <a:spAutoFit/>
            </a:bodyPr>
            <a:lstStyle/>
            <a:p>
              <a:pPr algn="ctr"/>
              <a:r>
                <a:rPr lang="en-US" sz="2400" dirty="0"/>
                <a:t>Franz </a:t>
              </a:r>
              <a:r>
                <a:rPr lang="en-US" sz="2400" dirty="0" err="1"/>
                <a:t>Reuleaux</a:t>
              </a:r>
              <a:r>
                <a:rPr lang="en-US" sz="2400" dirty="0" smtClean="0"/>
                <a:t/>
              </a:r>
              <a:br>
                <a:rPr lang="en-US" sz="2400" dirty="0" smtClean="0"/>
              </a:br>
              <a:r>
                <a:rPr lang="en-US" sz="2400" dirty="0" smtClean="0"/>
                <a:t> </a:t>
              </a:r>
              <a:r>
                <a:rPr lang="en-US" sz="2400" dirty="0"/>
                <a:t>(</a:t>
              </a:r>
              <a:r>
                <a:rPr lang="en-US" sz="2400" dirty="0" smtClean="0"/>
                <a:t>1829–1905)</a:t>
              </a:r>
              <a:endParaRPr lang="en-US" sz="2400" dirty="0"/>
            </a:p>
          </p:txBody>
        </p:sp>
      </p:grpSp>
      <p:sp>
        <p:nvSpPr>
          <p:cNvPr id="12" name="Title 2"/>
          <p:cNvSpPr txBox="1">
            <a:spLocks/>
          </p:cNvSpPr>
          <p:nvPr/>
        </p:nvSpPr>
        <p:spPr bwMode="auto">
          <a:xfrm>
            <a:off x="571500" y="381000"/>
            <a:ext cx="8001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1" eaLnBrk="0" fontAlgn="base" hangingPunct="0">
              <a:spcBef>
                <a:spcPct val="0"/>
              </a:spcBef>
              <a:spcAft>
                <a:spcPct val="0"/>
              </a:spcAft>
              <a:defRPr sz="4000">
                <a:solidFill>
                  <a:schemeClr val="accent2">
                    <a:lumMod val="40000"/>
                    <a:lumOff val="60000"/>
                  </a:schemeClr>
                </a:solidFill>
                <a:latin typeface="+mj-lt"/>
                <a:ea typeface="+mj-ea"/>
                <a:cs typeface="+mj-cs"/>
              </a:defRPr>
            </a:lvl1pPr>
            <a:lvl2pPr algn="l" rtl="1" eaLnBrk="0" fontAlgn="base" hangingPunct="0">
              <a:spcBef>
                <a:spcPct val="0"/>
              </a:spcBef>
              <a:spcAft>
                <a:spcPct val="0"/>
              </a:spcAft>
              <a:defRPr sz="3600">
                <a:solidFill>
                  <a:schemeClr val="tx2"/>
                </a:solidFill>
                <a:latin typeface="Tahoma" pitchFamily="34" charset="0"/>
                <a:cs typeface="Arial" pitchFamily="34" charset="0"/>
              </a:defRPr>
            </a:lvl2pPr>
            <a:lvl3pPr algn="l" rtl="1" eaLnBrk="0" fontAlgn="base" hangingPunct="0">
              <a:spcBef>
                <a:spcPct val="0"/>
              </a:spcBef>
              <a:spcAft>
                <a:spcPct val="0"/>
              </a:spcAft>
              <a:defRPr sz="3600">
                <a:solidFill>
                  <a:schemeClr val="tx2"/>
                </a:solidFill>
                <a:latin typeface="Tahoma" pitchFamily="34" charset="0"/>
                <a:cs typeface="Arial" pitchFamily="34" charset="0"/>
              </a:defRPr>
            </a:lvl3pPr>
            <a:lvl4pPr algn="l" rtl="1" eaLnBrk="0" fontAlgn="base" hangingPunct="0">
              <a:spcBef>
                <a:spcPct val="0"/>
              </a:spcBef>
              <a:spcAft>
                <a:spcPct val="0"/>
              </a:spcAft>
              <a:defRPr sz="3600">
                <a:solidFill>
                  <a:schemeClr val="tx2"/>
                </a:solidFill>
                <a:latin typeface="Tahoma" pitchFamily="34" charset="0"/>
                <a:cs typeface="Arial" pitchFamily="34" charset="0"/>
              </a:defRPr>
            </a:lvl4pPr>
            <a:lvl5pPr algn="l" rtl="1" eaLnBrk="0" fontAlgn="base" hangingPunct="0">
              <a:spcBef>
                <a:spcPct val="0"/>
              </a:spcBef>
              <a:spcAft>
                <a:spcPct val="0"/>
              </a:spcAft>
              <a:defRPr sz="3600">
                <a:solidFill>
                  <a:schemeClr val="tx2"/>
                </a:solidFill>
                <a:latin typeface="Tahoma" pitchFamily="34" charset="0"/>
                <a:cs typeface="Arial" pitchFamily="34" charset="0"/>
              </a:defRPr>
            </a:lvl5pPr>
            <a:lvl6pPr marL="457200" algn="l" rtl="1" eaLnBrk="1" fontAlgn="base" hangingPunct="1">
              <a:spcBef>
                <a:spcPct val="0"/>
              </a:spcBef>
              <a:spcAft>
                <a:spcPct val="0"/>
              </a:spcAft>
              <a:defRPr sz="3600">
                <a:solidFill>
                  <a:schemeClr val="tx2"/>
                </a:solidFill>
                <a:latin typeface="Tahoma" pitchFamily="34" charset="0"/>
                <a:cs typeface="Arial" pitchFamily="34" charset="0"/>
              </a:defRPr>
            </a:lvl6pPr>
            <a:lvl7pPr marL="914400" algn="l" rtl="1" eaLnBrk="1" fontAlgn="base" hangingPunct="1">
              <a:spcBef>
                <a:spcPct val="0"/>
              </a:spcBef>
              <a:spcAft>
                <a:spcPct val="0"/>
              </a:spcAft>
              <a:defRPr sz="3600">
                <a:solidFill>
                  <a:schemeClr val="tx2"/>
                </a:solidFill>
                <a:latin typeface="Tahoma" pitchFamily="34" charset="0"/>
                <a:cs typeface="Arial" pitchFamily="34" charset="0"/>
              </a:defRPr>
            </a:lvl7pPr>
            <a:lvl8pPr marL="1371600" algn="l" rtl="1" eaLnBrk="1" fontAlgn="base" hangingPunct="1">
              <a:spcBef>
                <a:spcPct val="0"/>
              </a:spcBef>
              <a:spcAft>
                <a:spcPct val="0"/>
              </a:spcAft>
              <a:defRPr sz="3600">
                <a:solidFill>
                  <a:schemeClr val="tx2"/>
                </a:solidFill>
                <a:latin typeface="Tahoma" pitchFamily="34" charset="0"/>
                <a:cs typeface="Arial" pitchFamily="34" charset="0"/>
              </a:defRPr>
            </a:lvl8pPr>
            <a:lvl9pPr marL="1828800" algn="l" rtl="1" eaLnBrk="1" fontAlgn="base" hangingPunct="1">
              <a:spcBef>
                <a:spcPct val="0"/>
              </a:spcBef>
              <a:spcAft>
                <a:spcPct val="0"/>
              </a:spcAft>
              <a:defRPr sz="3600">
                <a:solidFill>
                  <a:schemeClr val="tx2"/>
                </a:solidFill>
                <a:latin typeface="Tahoma" pitchFamily="34" charset="0"/>
                <a:cs typeface="Arial" pitchFamily="34" charset="0"/>
              </a:defRPr>
            </a:lvl9pPr>
          </a:lstStyle>
          <a:p>
            <a:r>
              <a:rPr lang="he-IL" altLang="en-US" sz="3200" b="1" kern="0" dirty="0">
                <a:effectLst>
                  <a:outerShdw blurRad="38100" dist="25400" dir="5400000" algn="tl" rotWithShape="0">
                    <a:srgbClr val="000000">
                      <a:alpha val="43000"/>
                    </a:srgbClr>
                  </a:outerShdw>
                </a:effectLst>
              </a:rPr>
              <a:t>כמה מילים על פרנץ </a:t>
            </a:r>
            <a:r>
              <a:rPr lang="he-IL" altLang="en-US" sz="3200" b="1" kern="0" dirty="0" err="1" smtClean="0">
                <a:effectLst>
                  <a:outerShdw blurRad="38100" dist="25400" dir="5400000" algn="tl" rotWithShape="0">
                    <a:srgbClr val="000000">
                      <a:alpha val="43000"/>
                    </a:srgbClr>
                  </a:outerShdw>
                </a:effectLst>
              </a:rPr>
              <a:t>רו</a:t>
            </a:r>
            <a:r>
              <a:rPr lang="he-IL" altLang="en-US" sz="3200" b="1" kern="0" dirty="0" err="1" smtClean="0">
                <a:effectLst>
                  <a:outerShdw blurRad="38100" dist="25400" dir="5400000" algn="tl" rotWithShape="0">
                    <a:srgbClr val="000000">
                      <a:alpha val="43000"/>
                    </a:srgbClr>
                  </a:outerShdw>
                </a:effectLst>
                <a:latin typeface="Arial"/>
                <a:cs typeface="Arial"/>
              </a:rPr>
              <a:t>ּ</a:t>
            </a:r>
            <a:r>
              <a:rPr lang="he-IL" altLang="en-US" sz="3200" b="1" kern="0" dirty="0" err="1" smtClean="0">
                <a:effectLst>
                  <a:outerShdw blurRad="38100" dist="25400" dir="5400000" algn="tl" rotWithShape="0">
                    <a:srgbClr val="000000">
                      <a:alpha val="43000"/>
                    </a:srgbClr>
                  </a:outerShdw>
                </a:effectLst>
              </a:rPr>
              <a:t>לו</a:t>
            </a:r>
            <a:r>
              <a:rPr lang="he-IL" altLang="en-US" sz="3200" b="1" kern="0" dirty="0" smtClean="0">
                <a:effectLst>
                  <a:outerShdw blurRad="38100" dist="25400" dir="5400000" algn="tl" rotWithShape="0">
                    <a:srgbClr val="000000">
                      <a:alpha val="43000"/>
                    </a:srgbClr>
                  </a:outerShdw>
                </a:effectLst>
                <a:latin typeface="Arial"/>
                <a:cs typeface="Arial"/>
              </a:rPr>
              <a:t>ׄ</a:t>
            </a:r>
            <a:endParaRPr lang="en-US" sz="3200" b="1" kern="0" dirty="0">
              <a:effectLst>
                <a:outerShdw blurRad="38100" dist="25400" dir="5400000" algn="tl" rotWithShape="0">
                  <a:srgbClr val="000000">
                    <a:alpha val="43000"/>
                  </a:srgbClr>
                </a:outerShdw>
              </a:effectLst>
            </a:endParaRPr>
          </a:p>
        </p:txBody>
      </p:sp>
      <p:sp>
        <p:nvSpPr>
          <p:cNvPr id="3" name="Rectangle 2"/>
          <p:cNvSpPr/>
          <p:nvPr/>
        </p:nvSpPr>
        <p:spPr>
          <a:xfrm>
            <a:off x="83125" y="3329364"/>
            <a:ext cx="8762142" cy="2400657"/>
          </a:xfrm>
          <a:prstGeom prst="rect">
            <a:avLst/>
          </a:prstGeom>
        </p:spPr>
        <p:txBody>
          <a:bodyPr wrap="square">
            <a:spAutoFit/>
          </a:bodyPr>
          <a:lstStyle/>
          <a:p>
            <a:pPr marL="542925" indent="-457200">
              <a:spcBef>
                <a:spcPts val="600"/>
              </a:spcBef>
              <a:buClr>
                <a:srgbClr val="00B0F0"/>
              </a:buClr>
              <a:buFont typeface="Arial" panose="020B0604020202020204" pitchFamily="34" charset="0"/>
              <a:buChar char="•"/>
            </a:pPr>
            <a:r>
              <a:rPr lang="he-IL" sz="2800" dirty="0"/>
              <a:t>תמך ברפורמה במערכת החינוך וגם לימד בבי"ס תיכון בברלין, ששמו:  </a:t>
            </a:r>
            <a:r>
              <a:rPr lang="en-US" sz="2800" dirty="0">
                <a:latin typeface="Century Schoolbook" pitchFamily="18" charset="0"/>
              </a:rPr>
              <a:t>The Royal Technical High </a:t>
            </a:r>
            <a:r>
              <a:rPr lang="en-US" sz="2800" dirty="0" smtClean="0">
                <a:latin typeface="Century Schoolbook" pitchFamily="18" charset="0"/>
              </a:rPr>
              <a:t>School</a:t>
            </a:r>
            <a:r>
              <a:rPr lang="he-IL" sz="2800" dirty="0" smtClean="0">
                <a:latin typeface="Century Schoolbook" pitchFamily="18" charset="0"/>
              </a:rPr>
              <a:t>.</a:t>
            </a:r>
            <a:endParaRPr lang="en-US" sz="2800" dirty="0">
              <a:latin typeface="Century Schoolbook" pitchFamily="18" charset="0"/>
            </a:endParaRPr>
          </a:p>
          <a:p>
            <a:pPr marL="542925" indent="-457200" eaLnBrk="1" hangingPunct="1">
              <a:spcBef>
                <a:spcPts val="600"/>
              </a:spcBef>
              <a:buClr>
                <a:srgbClr val="00B0F0"/>
              </a:buClr>
              <a:buFont typeface="Arial" panose="020B0604020202020204" pitchFamily="34" charset="0"/>
              <a:buChar char="•"/>
            </a:pPr>
            <a:r>
              <a:rPr lang="he-IL" sz="2800" spc="-100" dirty="0" smtClean="0"/>
              <a:t>הצטיין במקוריות, במיוחד בעבודתו על המרת תנועה ע"י מכונות.</a:t>
            </a:r>
            <a:r>
              <a:rPr lang="he-IL" sz="2800" spc="-100" dirty="0" smtClean="0">
                <a:latin typeface="+mn-lt"/>
                <a:cs typeface="+mn-cs"/>
              </a:rPr>
              <a:t> </a:t>
            </a:r>
          </a:p>
          <a:p>
            <a:pPr marL="542925" indent="-457200" eaLnBrk="1" hangingPunct="1">
              <a:spcBef>
                <a:spcPts val="600"/>
              </a:spcBef>
              <a:buClr>
                <a:srgbClr val="00B0F0"/>
              </a:buClr>
              <a:buFont typeface="Arial" panose="020B0604020202020204" pitchFamily="34" charset="0"/>
              <a:buChar char="•"/>
            </a:pPr>
            <a:r>
              <a:rPr lang="he-IL" sz="2800" dirty="0" smtClean="0"/>
              <a:t>אף </a:t>
            </a:r>
            <a:r>
              <a:rPr lang="he-IL" sz="2800" dirty="0"/>
              <a:t>כי </a:t>
            </a:r>
            <a:r>
              <a:rPr lang="he-IL" sz="2800" dirty="0" smtClean="0"/>
              <a:t>עקו</a:t>
            </a:r>
            <a:r>
              <a:rPr lang="he-IL" sz="2800" dirty="0" smtClean="0">
                <a:latin typeface="Arial"/>
                <a:cs typeface="Arial"/>
              </a:rPr>
              <a:t>ׄ</a:t>
            </a:r>
            <a:r>
              <a:rPr lang="he-IL" sz="2800" dirty="0" smtClean="0"/>
              <a:t>מים </a:t>
            </a:r>
            <a:r>
              <a:rPr lang="he-IL" sz="2800" dirty="0"/>
              <a:t>שווי-רוחב נחקרו כבר משנת 1778 </a:t>
            </a:r>
            <a:r>
              <a:rPr lang="he-IL" sz="2800" dirty="0" smtClean="0"/>
              <a:t>ע"י המתמטיקאי השויצרי </a:t>
            </a:r>
            <a:r>
              <a:rPr lang="he-IL" sz="2800" dirty="0" err="1">
                <a:solidFill>
                  <a:schemeClr val="accent1">
                    <a:lumMod val="60000"/>
                    <a:lumOff val="40000"/>
                  </a:schemeClr>
                </a:solidFill>
              </a:rPr>
              <a:t>אוילר</a:t>
            </a:r>
            <a:r>
              <a:rPr lang="he-IL" sz="2800" dirty="0"/>
              <a:t>, העקום נקרא על שמו </a:t>
            </a:r>
            <a:r>
              <a:rPr lang="he-IL" sz="2800" dirty="0" smtClean="0"/>
              <a:t>של </a:t>
            </a:r>
            <a:r>
              <a:rPr lang="he-IL" altLang="en-US" sz="2800" dirty="0" err="1">
                <a:solidFill>
                  <a:schemeClr val="accent1">
                    <a:lumMod val="60000"/>
                    <a:lumOff val="40000"/>
                  </a:schemeClr>
                </a:solidFill>
              </a:rPr>
              <a:t>רולו</a:t>
            </a:r>
            <a:r>
              <a:rPr lang="he-IL" sz="2800" dirty="0" smtClean="0"/>
              <a:t>.</a:t>
            </a:r>
          </a:p>
        </p:txBody>
      </p:sp>
    </p:spTree>
    <p:custDataLst>
      <p:tags r:id="rId1"/>
    </p:custDataLst>
    <p:extLst>
      <p:ext uri="{BB962C8B-B14F-4D97-AF65-F5344CB8AC3E}">
        <p14:creationId xmlns:p14="http://schemas.microsoft.com/office/powerpoint/2010/main" val="3842213932"/>
      </p:ext>
    </p:extLst>
  </p:cSld>
  <p:clrMapOvr>
    <a:masterClrMapping/>
  </p:clrMapOvr>
  <mc:AlternateContent xmlns:mc="http://schemas.openxmlformats.org/markup-compatibility/2006" xmlns:p14="http://schemas.microsoft.com/office/powerpoint/2010/main">
    <mc:Choice Requires="p14">
      <p:transition spd="med" p14:dur="700" advTm="9047">
        <p:fade/>
      </p:transition>
    </mc:Choice>
    <mc:Fallback xmlns="">
      <p:transition spd="med" advTm="90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8131">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4" name="Picture 376" descr="https://upload.wikimedia.org/wikipedia/commons/thumb/2/27/Construction_triangle_Reuleaux.svg/1024px-Construction_triangle_Reuleaux.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457" y="2444006"/>
            <a:ext cx="3907224" cy="3731704"/>
          </a:xfrm>
          <a:prstGeom prst="rect">
            <a:avLst/>
          </a:prstGeom>
          <a:noFill/>
          <a:extLst>
            <a:ext uri="{909E8E84-426E-40DD-AFC4-6F175D3DCCD1}">
              <a14:hiddenFill xmlns:a14="http://schemas.microsoft.com/office/drawing/2010/main">
                <a:solidFill>
                  <a:srgbClr val="FFFFFF"/>
                </a:solidFill>
              </a14:hiddenFill>
            </a:ext>
          </a:extLst>
        </p:spPr>
      </p:pic>
      <p:pic>
        <p:nvPicPr>
          <p:cNvPr id="13393"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538" y="3629025"/>
            <a:ext cx="1501183"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71500" y="381000"/>
            <a:ext cx="8001000" cy="838200"/>
          </a:xfrm>
        </p:spPr>
        <p:txBody>
          <a:bodyPr/>
          <a:lstStyle/>
          <a:p>
            <a:r>
              <a:rPr lang="he-IL" altLang="en-US" sz="3200" b="1" dirty="0" smtClean="0">
                <a:effectLst>
                  <a:outerShdw blurRad="38100" dist="25400" dir="5400000" algn="tl" rotWithShape="0">
                    <a:srgbClr val="000000">
                      <a:alpha val="43000"/>
                    </a:srgbClr>
                  </a:outerShdw>
                </a:effectLst>
              </a:rPr>
              <a:t>מהו ההיקף של משולש </a:t>
            </a:r>
            <a:r>
              <a:rPr lang="he-IL" altLang="en-US" sz="3200" b="1" dirty="0" err="1" smtClean="0">
                <a:effectLst>
                  <a:outerShdw blurRad="38100" dist="25400" dir="5400000" algn="tl" rotWithShape="0">
                    <a:srgbClr val="000000">
                      <a:alpha val="43000"/>
                    </a:srgbClr>
                  </a:outerShdw>
                </a:effectLst>
              </a:rPr>
              <a:t>רולו</a:t>
            </a:r>
            <a:r>
              <a:rPr lang="he-IL" altLang="en-US" sz="3200" b="1" dirty="0" smtClean="0">
                <a:effectLst>
                  <a:outerShdw blurRad="38100" dist="25400" dir="5400000" algn="tl" rotWithShape="0">
                    <a:srgbClr val="000000">
                      <a:alpha val="43000"/>
                    </a:srgbClr>
                  </a:outerShdw>
                </a:effectLst>
              </a:rPr>
              <a:t>?</a:t>
            </a:r>
            <a:endParaRPr lang="en-US" sz="3200" b="1" dirty="0">
              <a:effectLst>
                <a:outerShdw blurRad="38100" dist="25400" dir="5400000" algn="tl" rotWithShape="0">
                  <a:srgbClr val="000000">
                    <a:alpha val="43000"/>
                  </a:srgbClr>
                </a:outerShdw>
              </a:effectLst>
            </a:endParaRPr>
          </a:p>
        </p:txBody>
      </p:sp>
      <p:graphicFrame>
        <p:nvGraphicFramePr>
          <p:cNvPr id="7" name="Object 6"/>
          <p:cNvGraphicFramePr>
            <a:graphicFrameLocks/>
          </p:cNvGraphicFramePr>
          <p:nvPr>
            <p:extLst>
              <p:ext uri="{D42A27DB-BD31-4B8C-83A1-F6EECF244321}">
                <p14:modId xmlns:p14="http://schemas.microsoft.com/office/powerpoint/2010/main" val="2396978722"/>
              </p:ext>
            </p:extLst>
          </p:nvPr>
        </p:nvGraphicFramePr>
        <p:xfrm>
          <a:off x="4662488" y="4565650"/>
          <a:ext cx="2366962" cy="914400"/>
        </p:xfrm>
        <a:graphic>
          <a:graphicData uri="http://schemas.openxmlformats.org/presentationml/2006/ole">
            <mc:AlternateContent xmlns:mc="http://schemas.openxmlformats.org/markup-compatibility/2006">
              <mc:Choice xmlns:v="urn:schemas-microsoft-com:vml" Requires="v">
                <p:oleObj spid="_x0000_s13811" name="Equation" r:id="rId6" imgW="914400" imgH="393480" progId="Equation.DSMT4">
                  <p:embed/>
                </p:oleObj>
              </mc:Choice>
              <mc:Fallback>
                <p:oleObj name="Equation" r:id="rId6" imgW="914400" imgH="393480" progId="Equation.DSMT4">
                  <p:embed/>
                  <p:pic>
                    <p:nvPicPr>
                      <p:cNvPr id="0" name=""/>
                      <p:cNvPicPr>
                        <a:picLocks noChangeAspect="1" noChangeArrowheads="1"/>
                      </p:cNvPicPr>
                      <p:nvPr/>
                    </p:nvPicPr>
                    <p:blipFill>
                      <a:blip r:embed="rId7"/>
                      <a:srcRect/>
                      <a:stretch>
                        <a:fillRect/>
                      </a:stretch>
                    </p:blipFill>
                    <p:spPr bwMode="auto">
                      <a:xfrm>
                        <a:off x="4662488" y="4565650"/>
                        <a:ext cx="2366962" cy="914400"/>
                      </a:xfrm>
                      <a:prstGeom prst="rect">
                        <a:avLst/>
                      </a:prstGeom>
                      <a:solidFill>
                        <a:srgbClr val="E0DE84"/>
                      </a:solidFill>
                      <a:ln>
                        <a:noFill/>
                      </a:ln>
                    </p:spPr>
                  </p:pic>
                </p:oleObj>
              </mc:Fallback>
            </mc:AlternateContent>
          </a:graphicData>
        </a:graphic>
      </p:graphicFrame>
      <p:sp>
        <p:nvSpPr>
          <p:cNvPr id="34" name="Arc 33"/>
          <p:cNvSpPr/>
          <p:nvPr/>
        </p:nvSpPr>
        <p:spPr bwMode="auto">
          <a:xfrm>
            <a:off x="1066801" y="2447924"/>
            <a:ext cx="2595562" cy="2600325"/>
          </a:xfrm>
          <a:prstGeom prst="arc">
            <a:avLst>
              <a:gd name="adj1" fmla="val 3617090"/>
              <a:gd name="adj2" fmla="val 7195684"/>
            </a:avLst>
          </a:prstGeom>
          <a:noFill/>
          <a:ln w="57150" cap="flat" cmpd="sng" algn="ctr">
            <a:solidFill>
              <a:srgbClr val="FFFF66"/>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41" name="Rectangle 1027"/>
          <p:cNvSpPr txBox="1">
            <a:spLocks noChangeArrowheads="1"/>
          </p:cNvSpPr>
          <p:nvPr/>
        </p:nvSpPr>
        <p:spPr bwMode="auto">
          <a:xfrm>
            <a:off x="361950" y="952278"/>
            <a:ext cx="8385725" cy="14384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19050" indent="0" eaLnBrk="1" hangingPunct="1">
              <a:lnSpc>
                <a:spcPct val="90000"/>
              </a:lnSpc>
              <a:buClr>
                <a:srgbClr val="FF0000"/>
              </a:buClr>
              <a:buFontTx/>
              <a:buNone/>
            </a:pPr>
            <a:r>
              <a:rPr lang="he-IL" altLang="en-US" sz="2800" kern="0" spc="-50" dirty="0" smtClean="0"/>
              <a:t>כפי שראינו,</a:t>
            </a:r>
            <a:r>
              <a:rPr lang="he-IL" altLang="en-US" sz="2800" kern="0" spc="-50" dirty="0" smtClean="0">
                <a:solidFill>
                  <a:srgbClr val="63ECEF"/>
                </a:solidFill>
              </a:rPr>
              <a:t> משולש </a:t>
            </a:r>
            <a:r>
              <a:rPr lang="he-IL" altLang="en-US" sz="2800" kern="0" spc="-50" dirty="0" err="1" smtClean="0">
                <a:solidFill>
                  <a:srgbClr val="63ECEF"/>
                </a:solidFill>
              </a:rPr>
              <a:t>רולו</a:t>
            </a:r>
            <a:r>
              <a:rPr lang="he-IL" altLang="en-US" sz="2800" kern="0" dirty="0" smtClean="0"/>
              <a:t> נוצר ע"י חיתוך 3 קשתות של מעגלים זהים שאת הרדיוס שלהם סימנו ב- </a:t>
            </a:r>
            <a:r>
              <a:rPr lang="en-US" altLang="en-US" sz="2800" i="1" kern="0" dirty="0" smtClean="0">
                <a:latin typeface="Times New Roman" panose="02020603050405020304" pitchFamily="18" charset="0"/>
                <a:cs typeface="Times New Roman" panose="02020603050405020304" pitchFamily="18" charset="0"/>
              </a:rPr>
              <a:t>d</a:t>
            </a:r>
            <a:r>
              <a:rPr lang="he-IL" altLang="en-US" sz="2800" kern="0" dirty="0" smtClean="0"/>
              <a:t>. </a:t>
            </a:r>
          </a:p>
          <a:p>
            <a:pPr marL="19050" indent="0" eaLnBrk="1" hangingPunct="1">
              <a:lnSpc>
                <a:spcPct val="90000"/>
              </a:lnSpc>
              <a:buClr>
                <a:srgbClr val="FF0000"/>
              </a:buClr>
              <a:buFontTx/>
              <a:buNone/>
            </a:pPr>
            <a:r>
              <a:rPr lang="he-IL" sz="2800" kern="0" spc="-70" dirty="0" smtClean="0"/>
              <a:t>אורך קשת אחת של המשולש הוא בדיוק </a:t>
            </a:r>
            <a:r>
              <a:rPr lang="he-IL" sz="2800" kern="0" spc="-70" dirty="0" smtClean="0">
                <a:solidFill>
                  <a:srgbClr val="FFC000"/>
                </a:solidFill>
              </a:rPr>
              <a:t>שישית</a:t>
            </a:r>
            <a:r>
              <a:rPr lang="he-IL" sz="2800" kern="0" spc="-70" dirty="0" smtClean="0"/>
              <a:t> מהיקף המעגל. </a:t>
            </a:r>
          </a:p>
          <a:p>
            <a:pPr marL="19050" indent="0" eaLnBrk="1" hangingPunct="1">
              <a:lnSpc>
                <a:spcPct val="90000"/>
              </a:lnSpc>
              <a:spcBef>
                <a:spcPts val="3000"/>
              </a:spcBef>
              <a:buClr>
                <a:srgbClr val="FF0000"/>
              </a:buClr>
              <a:buFontTx/>
              <a:buNone/>
            </a:pPr>
            <a:r>
              <a:rPr lang="he-IL" sz="2800" kern="0" dirty="0" smtClean="0"/>
              <a:t>היקף כל מעגל הוא: 		</a:t>
            </a:r>
          </a:p>
          <a:p>
            <a:pPr marL="19050" indent="0" eaLnBrk="1" hangingPunct="1">
              <a:lnSpc>
                <a:spcPct val="90000"/>
              </a:lnSpc>
              <a:spcBef>
                <a:spcPts val="3000"/>
              </a:spcBef>
              <a:buClr>
                <a:srgbClr val="FF0000"/>
              </a:buClr>
              <a:buFontTx/>
              <a:buNone/>
            </a:pPr>
            <a:r>
              <a:rPr lang="he-IL" sz="2800" kern="0" dirty="0" smtClean="0"/>
              <a:t>לכן, אורך קשת אחת:					</a:t>
            </a:r>
          </a:p>
          <a:p>
            <a:pPr marL="19050" indent="0" eaLnBrk="1" hangingPunct="1">
              <a:lnSpc>
                <a:spcPct val="90000"/>
              </a:lnSpc>
              <a:spcBef>
                <a:spcPts val="3000"/>
              </a:spcBef>
              <a:buClr>
                <a:srgbClr val="FF0000"/>
              </a:buClr>
              <a:buFontTx/>
              <a:buNone/>
            </a:pPr>
            <a:r>
              <a:rPr lang="he-IL" sz="2800" kern="0" dirty="0" smtClean="0"/>
              <a:t>לפיכך, ההיקף של </a:t>
            </a:r>
            <a:r>
              <a:rPr lang="he-IL" sz="2800" kern="0" spc="-50" dirty="0">
                <a:solidFill>
                  <a:srgbClr val="63ECEF"/>
                </a:solidFill>
              </a:rPr>
              <a:t>משולש </a:t>
            </a:r>
            <a:r>
              <a:rPr lang="he-IL" sz="2800" kern="0" spc="-50" dirty="0" err="1" smtClean="0">
                <a:solidFill>
                  <a:srgbClr val="63ECEF"/>
                </a:solidFill>
              </a:rPr>
              <a:t>רולו</a:t>
            </a:r>
            <a:r>
              <a:rPr lang="he-IL" sz="2800" kern="0" dirty="0" smtClean="0"/>
              <a:t>: 	</a:t>
            </a:r>
          </a:p>
        </p:txBody>
      </p:sp>
      <p:graphicFrame>
        <p:nvGraphicFramePr>
          <p:cNvPr id="35" name="Object 34"/>
          <p:cNvGraphicFramePr>
            <a:graphicFrameLocks/>
          </p:cNvGraphicFramePr>
          <p:nvPr>
            <p:extLst>
              <p:ext uri="{D42A27DB-BD31-4B8C-83A1-F6EECF244321}">
                <p14:modId xmlns:p14="http://schemas.microsoft.com/office/powerpoint/2010/main" val="3050452481"/>
              </p:ext>
            </p:extLst>
          </p:nvPr>
        </p:nvGraphicFramePr>
        <p:xfrm>
          <a:off x="4662488" y="3170238"/>
          <a:ext cx="863600" cy="914400"/>
        </p:xfrm>
        <a:graphic>
          <a:graphicData uri="http://schemas.openxmlformats.org/presentationml/2006/ole">
            <mc:AlternateContent xmlns:mc="http://schemas.openxmlformats.org/markup-compatibility/2006">
              <mc:Choice xmlns:v="urn:schemas-microsoft-com:vml" Requires="v">
                <p:oleObj spid="_x0000_s13812" name="Equation" r:id="rId8" imgW="317160" imgH="393480" progId="Equation.DSMT4">
                  <p:embed/>
                </p:oleObj>
              </mc:Choice>
              <mc:Fallback>
                <p:oleObj name="Equation" r:id="rId8" imgW="317160" imgH="393480" progId="Equation.DSMT4">
                  <p:embed/>
                  <p:pic>
                    <p:nvPicPr>
                      <p:cNvPr id="0" name=""/>
                      <p:cNvPicPr>
                        <a:picLocks noChangeArrowheads="1"/>
                      </p:cNvPicPr>
                      <p:nvPr/>
                    </p:nvPicPr>
                    <p:blipFill>
                      <a:blip r:embed="rId9"/>
                      <a:srcRect/>
                      <a:stretch>
                        <a:fillRect/>
                      </a:stretch>
                    </p:blipFill>
                    <p:spPr bwMode="auto">
                      <a:xfrm>
                        <a:off x="4662488" y="3170238"/>
                        <a:ext cx="863600" cy="914400"/>
                      </a:xfrm>
                      <a:prstGeom prst="rect">
                        <a:avLst/>
                      </a:prstGeom>
                      <a:solidFill>
                        <a:srgbClr val="E0DE84"/>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p:cNvGraphicFramePr>
          <p:nvPr>
            <p:extLst>
              <p:ext uri="{D42A27DB-BD31-4B8C-83A1-F6EECF244321}">
                <p14:modId xmlns:p14="http://schemas.microsoft.com/office/powerpoint/2010/main" val="619187410"/>
              </p:ext>
            </p:extLst>
          </p:nvPr>
        </p:nvGraphicFramePr>
        <p:xfrm>
          <a:off x="4695825" y="2574925"/>
          <a:ext cx="898525" cy="471488"/>
        </p:xfrm>
        <a:graphic>
          <a:graphicData uri="http://schemas.openxmlformats.org/presentationml/2006/ole">
            <mc:AlternateContent xmlns:mc="http://schemas.openxmlformats.org/markup-compatibility/2006">
              <mc:Choice xmlns:v="urn:schemas-microsoft-com:vml" Requires="v">
                <p:oleObj spid="_x0000_s13813" name="Equation" r:id="rId10" imgW="291960" imgH="203040" progId="Equation.DSMT4">
                  <p:embed/>
                </p:oleObj>
              </mc:Choice>
              <mc:Fallback>
                <p:oleObj name="Equation" r:id="rId10" imgW="291960" imgH="203040" progId="Equation.DSMT4">
                  <p:embed/>
                  <p:pic>
                    <p:nvPicPr>
                      <p:cNvPr id="0" name=""/>
                      <p:cNvPicPr>
                        <a:picLocks noChangeArrowheads="1"/>
                      </p:cNvPicPr>
                      <p:nvPr/>
                    </p:nvPicPr>
                    <p:blipFill>
                      <a:blip r:embed="rId11"/>
                      <a:srcRect/>
                      <a:stretch>
                        <a:fillRect/>
                      </a:stretch>
                    </p:blipFill>
                    <p:spPr bwMode="auto">
                      <a:xfrm>
                        <a:off x="4695825" y="2574925"/>
                        <a:ext cx="898525" cy="471488"/>
                      </a:xfrm>
                      <a:prstGeom prst="rect">
                        <a:avLst/>
                      </a:prstGeom>
                      <a:solidFill>
                        <a:srgbClr val="E0DE84"/>
                      </a:solidFill>
                      <a:ln>
                        <a:noFill/>
                      </a:ln>
                    </p:spPr>
                  </p:pic>
                </p:oleObj>
              </mc:Fallback>
            </mc:AlternateContent>
          </a:graphicData>
        </a:graphic>
      </p:graphicFrame>
      <p:grpSp>
        <p:nvGrpSpPr>
          <p:cNvPr id="31" name="Group 30"/>
          <p:cNvGrpSpPr/>
          <p:nvPr/>
        </p:nvGrpSpPr>
        <p:grpSpPr>
          <a:xfrm>
            <a:off x="1066801" y="2450283"/>
            <a:ext cx="2595562" cy="2595562"/>
            <a:chOff x="1104901" y="2555058"/>
            <a:chExt cx="2595562" cy="2595562"/>
          </a:xfrm>
        </p:grpSpPr>
        <p:cxnSp>
          <p:nvCxnSpPr>
            <p:cNvPr id="30" name="Straight Connector 29"/>
            <p:cNvCxnSpPr/>
            <p:nvPr/>
          </p:nvCxnSpPr>
          <p:spPr bwMode="auto">
            <a:xfrm>
              <a:off x="1104901" y="3852839"/>
              <a:ext cx="2595562" cy="0"/>
            </a:xfrm>
            <a:prstGeom prst="line">
              <a:avLst/>
            </a:prstGeom>
            <a:solidFill>
              <a:schemeClr val="accent1"/>
            </a:solidFill>
            <a:ln w="9525" cap="flat" cmpd="sng" algn="ctr">
              <a:solidFill>
                <a:srgbClr val="FF0000"/>
              </a:solidFill>
              <a:prstDash val="dash"/>
              <a:round/>
              <a:headEnd type="none" w="sm" len="sm"/>
              <a:tailEnd type="none" w="sm" len="sm"/>
            </a:ln>
            <a:effectLst/>
          </p:spPr>
        </p:cxnSp>
        <p:cxnSp>
          <p:nvCxnSpPr>
            <p:cNvPr id="36" name="Straight Connector 35"/>
            <p:cNvCxnSpPr/>
            <p:nvPr/>
          </p:nvCxnSpPr>
          <p:spPr bwMode="auto">
            <a:xfrm rot="3600000">
              <a:off x="1104901" y="3852839"/>
              <a:ext cx="2595562" cy="0"/>
            </a:xfrm>
            <a:prstGeom prst="line">
              <a:avLst/>
            </a:prstGeom>
            <a:solidFill>
              <a:schemeClr val="accent1"/>
            </a:solidFill>
            <a:ln w="9525" cap="flat" cmpd="sng" algn="ctr">
              <a:solidFill>
                <a:srgbClr val="FF0000"/>
              </a:solidFill>
              <a:prstDash val="dash"/>
              <a:round/>
              <a:headEnd type="none" w="sm" len="sm"/>
              <a:tailEnd type="none" w="sm" len="sm"/>
            </a:ln>
            <a:effectLst/>
          </p:spPr>
        </p:cxnSp>
        <p:cxnSp>
          <p:nvCxnSpPr>
            <p:cNvPr id="37" name="Straight Connector 36"/>
            <p:cNvCxnSpPr/>
            <p:nvPr/>
          </p:nvCxnSpPr>
          <p:spPr bwMode="auto">
            <a:xfrm rot="7200000">
              <a:off x="1104901" y="3852839"/>
              <a:ext cx="2595562" cy="0"/>
            </a:xfrm>
            <a:prstGeom prst="line">
              <a:avLst/>
            </a:prstGeom>
            <a:solidFill>
              <a:schemeClr val="accent1"/>
            </a:solidFill>
            <a:ln w="9525" cap="flat" cmpd="sng" algn="ctr">
              <a:solidFill>
                <a:srgbClr val="FF0000"/>
              </a:solidFill>
              <a:prstDash val="dash"/>
              <a:round/>
              <a:headEnd type="none" w="sm" len="sm"/>
              <a:tailEnd type="none" w="sm" len="sm"/>
            </a:ln>
            <a:effectLst/>
          </p:spPr>
        </p:cxnSp>
      </p:grpSp>
      <p:grpSp>
        <p:nvGrpSpPr>
          <p:cNvPr id="17" name="Group 16"/>
          <p:cNvGrpSpPr/>
          <p:nvPr/>
        </p:nvGrpSpPr>
        <p:grpSpPr>
          <a:xfrm rot="2934567">
            <a:off x="2007897" y="3923971"/>
            <a:ext cx="560740" cy="1226368"/>
            <a:chOff x="2393122" y="2249632"/>
            <a:chExt cx="652228" cy="1426442"/>
          </a:xfrm>
        </p:grpSpPr>
        <p:sp>
          <p:nvSpPr>
            <p:cNvPr id="18" name="Line 27"/>
            <p:cNvSpPr>
              <a:spLocks noChangeShapeType="1"/>
            </p:cNvSpPr>
            <p:nvPr/>
          </p:nvSpPr>
          <p:spPr bwMode="auto">
            <a:xfrm rot="9590616" flipV="1">
              <a:off x="2393122" y="2249632"/>
              <a:ext cx="523596" cy="1426442"/>
            </a:xfrm>
            <a:prstGeom prst="line">
              <a:avLst/>
            </a:prstGeom>
            <a:noFill/>
            <a:ln w="28575">
              <a:solidFill>
                <a:srgbClr val="00B050"/>
              </a:solidFill>
              <a:prstDash val="solid"/>
              <a:round/>
              <a:headEnd type="triangle" w="lg" len="lg"/>
              <a:tailEnd type="triangle" w="lg" len="lg"/>
            </a:ln>
            <a:effectLst>
              <a:outerShdw blurRad="50800" dist="38100" dir="2700000" algn="tl" rotWithShape="0">
                <a:prstClr val="black">
                  <a:alpha val="40000"/>
                </a:prstClr>
              </a:outerShdw>
            </a:effectLst>
          </p:spPr>
          <p:txBody>
            <a:bodyPr/>
            <a:lstStyle/>
            <a:p>
              <a:pPr algn="l" rtl="0"/>
              <a:endParaRPr lang="en-US" dirty="0"/>
            </a:p>
          </p:txBody>
        </p:sp>
        <p:sp>
          <p:nvSpPr>
            <p:cNvPr id="19" name="TextBox 18"/>
            <p:cNvSpPr txBox="1"/>
            <p:nvPr/>
          </p:nvSpPr>
          <p:spPr>
            <a:xfrm rot="18665433">
              <a:off x="2521541" y="3066706"/>
              <a:ext cx="510640" cy="536979"/>
            </a:xfrm>
            <a:prstGeom prst="rect">
              <a:avLst/>
            </a:prstGeom>
            <a:noFill/>
          </p:spPr>
          <p:txBody>
            <a:bodyPr wrap="square" rtlCol="0">
              <a:spAutoFit/>
            </a:bodyPr>
            <a:lstStyle/>
            <a:p>
              <a:pPr algn="r"/>
              <a:r>
                <a:rPr lang="en-US" sz="2400" i="1" dirty="0" smtClean="0">
                  <a:solidFill>
                    <a:srgbClr val="00B050"/>
                  </a:solidFill>
                  <a:latin typeface="Times New Roman" panose="02020603050405020304" pitchFamily="18" charset="0"/>
                  <a:cs typeface="Times New Roman" panose="02020603050405020304" pitchFamily="18" charset="0"/>
                </a:rPr>
                <a:t>d</a:t>
              </a:r>
              <a:endParaRPr lang="en-US" sz="2400" i="1" dirty="0">
                <a:solidFill>
                  <a:srgbClr val="00B050"/>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rot="18403325">
            <a:off x="2200063" y="3764920"/>
            <a:ext cx="569265" cy="1313174"/>
            <a:chOff x="2393122" y="2148661"/>
            <a:chExt cx="662138" cy="1527413"/>
          </a:xfrm>
        </p:grpSpPr>
        <p:sp>
          <p:nvSpPr>
            <p:cNvPr id="21" name="Line 27"/>
            <p:cNvSpPr>
              <a:spLocks noChangeShapeType="1"/>
            </p:cNvSpPr>
            <p:nvPr/>
          </p:nvSpPr>
          <p:spPr bwMode="auto">
            <a:xfrm rot="9590616" flipV="1">
              <a:off x="2393122" y="2249632"/>
              <a:ext cx="523596" cy="1426442"/>
            </a:xfrm>
            <a:prstGeom prst="line">
              <a:avLst/>
            </a:prstGeom>
            <a:noFill/>
            <a:ln w="28575">
              <a:solidFill>
                <a:schemeClr val="accent1">
                  <a:lumMod val="75000"/>
                </a:schemeClr>
              </a:solidFill>
              <a:prstDash val="solid"/>
              <a:round/>
              <a:headEnd type="triangle" w="lg" len="lg"/>
              <a:tailEnd type="triangle" w="lg" len="lg"/>
            </a:ln>
            <a:effectLst>
              <a:outerShdw blurRad="50800" dist="38100" dir="2700000" algn="tl" rotWithShape="0">
                <a:prstClr val="black">
                  <a:alpha val="40000"/>
                </a:prstClr>
              </a:outerShdw>
            </a:effectLst>
          </p:spPr>
          <p:txBody>
            <a:bodyPr/>
            <a:lstStyle/>
            <a:p>
              <a:pPr algn="l" rtl="0"/>
              <a:endParaRPr lang="en-US" dirty="0"/>
            </a:p>
          </p:txBody>
        </p:sp>
        <p:sp>
          <p:nvSpPr>
            <p:cNvPr id="22" name="TextBox 21"/>
            <p:cNvSpPr txBox="1"/>
            <p:nvPr/>
          </p:nvSpPr>
          <p:spPr>
            <a:xfrm rot="3402202">
              <a:off x="2531447" y="2135489"/>
              <a:ext cx="510641" cy="536985"/>
            </a:xfrm>
            <a:prstGeom prst="rect">
              <a:avLst/>
            </a:prstGeom>
            <a:noFill/>
          </p:spPr>
          <p:txBody>
            <a:bodyPr wrap="square" rtlCol="0">
              <a:spAutoFit/>
            </a:bodyPr>
            <a:lstStyle/>
            <a:p>
              <a:pPr algn="r"/>
              <a:r>
                <a:rPr lang="en-US" sz="2400" i="1" dirty="0" smtClean="0">
                  <a:solidFill>
                    <a:schemeClr val="accent5">
                      <a:lumMod val="75000"/>
                    </a:schemeClr>
                  </a:solidFill>
                  <a:latin typeface="Times New Roman" panose="02020603050405020304" pitchFamily="18" charset="0"/>
                  <a:cs typeface="Times New Roman" panose="02020603050405020304" pitchFamily="18" charset="0"/>
                </a:rPr>
                <a:t>d</a:t>
              </a:r>
              <a:endParaRPr lang="en-US" sz="2400" i="1" dirty="0">
                <a:solidFill>
                  <a:schemeClr val="accent5">
                    <a:lumMod val="75000"/>
                  </a:schemeClr>
                </a:solidFill>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2137489" y="3786957"/>
            <a:ext cx="509979" cy="1226368"/>
            <a:chOff x="2393122" y="2249632"/>
            <a:chExt cx="593178" cy="1426442"/>
          </a:xfrm>
        </p:grpSpPr>
        <p:sp>
          <p:nvSpPr>
            <p:cNvPr id="25" name="Line 27"/>
            <p:cNvSpPr>
              <a:spLocks noChangeShapeType="1"/>
            </p:cNvSpPr>
            <p:nvPr/>
          </p:nvSpPr>
          <p:spPr bwMode="auto">
            <a:xfrm rot="9590616" flipV="1">
              <a:off x="2393122" y="2249632"/>
              <a:ext cx="523596" cy="1426442"/>
            </a:xfrm>
            <a:prstGeom prst="line">
              <a:avLst/>
            </a:prstGeom>
            <a:noFill/>
            <a:ln w="28575">
              <a:solidFill>
                <a:srgbClr val="FF0000"/>
              </a:solidFill>
              <a:prstDash val="solid"/>
              <a:round/>
              <a:headEnd type="triangle" w="lg" len="lg"/>
              <a:tailEnd type="triangle" w="lg" len="lg"/>
            </a:ln>
            <a:effectLst>
              <a:outerShdw blurRad="50800" dist="38100" dir="2700000" algn="tl" rotWithShape="0">
                <a:prstClr val="black">
                  <a:alpha val="40000"/>
                </a:prstClr>
              </a:outerShdw>
            </a:effectLst>
          </p:spPr>
          <p:txBody>
            <a:bodyPr/>
            <a:lstStyle/>
            <a:p>
              <a:pPr algn="l" rtl="0"/>
              <a:endParaRPr lang="en-US" dirty="0"/>
            </a:p>
          </p:txBody>
        </p:sp>
        <p:sp>
          <p:nvSpPr>
            <p:cNvPr id="26" name="TextBox 25"/>
            <p:cNvSpPr txBox="1"/>
            <p:nvPr/>
          </p:nvSpPr>
          <p:spPr>
            <a:xfrm>
              <a:off x="2475661" y="2665479"/>
              <a:ext cx="510639" cy="461664"/>
            </a:xfrm>
            <a:prstGeom prst="rect">
              <a:avLst/>
            </a:prstGeom>
            <a:noFill/>
          </p:spPr>
          <p:txBody>
            <a:bodyPr wrap="square" rtlCol="0">
              <a:spAutoFit/>
            </a:bodyPr>
            <a:lstStyle/>
            <a:p>
              <a:pPr algn="r"/>
              <a:r>
                <a:rPr lang="en-US" sz="2400" i="1" dirty="0" smtClean="0">
                  <a:solidFill>
                    <a:schemeClr val="bg1"/>
                  </a:solidFill>
                  <a:latin typeface="Times New Roman" panose="02020603050405020304" pitchFamily="18" charset="0"/>
                  <a:cs typeface="Times New Roman" panose="02020603050405020304" pitchFamily="18" charset="0"/>
                </a:rPr>
                <a:t>d</a:t>
              </a:r>
              <a:endParaRPr lang="en-US" sz="2400" i="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8729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54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3393"/>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xEl>
                                              <p:pRg st="1" end="1"/>
                                            </p:txEl>
                                          </p:spTgt>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1000" fill="hold"/>
                                        <p:tgtEl>
                                          <p:spTgt spid="31"/>
                                        </p:tgtEl>
                                        <p:attrNameLst>
                                          <p:attrName>ppt_w</p:attrName>
                                        </p:attrNameLst>
                                      </p:cBhvr>
                                      <p:tavLst>
                                        <p:tav tm="0">
                                          <p:val>
                                            <p:fltVal val="0"/>
                                          </p:val>
                                        </p:tav>
                                        <p:tav tm="100000">
                                          <p:val>
                                            <p:strVal val="#ppt_w"/>
                                          </p:val>
                                        </p:tav>
                                      </p:tavLst>
                                    </p:anim>
                                    <p:anim calcmode="lin" valueType="num">
                                      <p:cBhvr>
                                        <p:cTn id="36" dur="1000" fill="hold"/>
                                        <p:tgtEl>
                                          <p:spTgt spid="31"/>
                                        </p:tgtEl>
                                        <p:attrNameLst>
                                          <p:attrName>ppt_h</p:attrName>
                                        </p:attrNameLst>
                                      </p:cBhvr>
                                      <p:tavLst>
                                        <p:tav tm="0">
                                          <p:val>
                                            <p:fltVal val="0"/>
                                          </p:val>
                                        </p:tav>
                                        <p:tav tm="100000">
                                          <p:val>
                                            <p:strVal val="#ppt_h"/>
                                          </p:val>
                                        </p:tav>
                                      </p:tavLst>
                                    </p:anim>
                                    <p:animEffect transition="in" filter="fade">
                                      <p:cBhvr>
                                        <p:cTn id="37" dur="1000"/>
                                        <p:tgtEl>
                                          <p:spTgt spid="31"/>
                                        </p:tgtEl>
                                      </p:cBhvr>
                                    </p:animEffec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par>
                          <p:cTn id="41" fill="hold">
                            <p:stCondLst>
                              <p:cond delay="1000"/>
                            </p:stCondLst>
                            <p:childTnLst>
                              <p:par>
                                <p:cTn id="42" presetID="35" presetClass="emph" presetSubtype="0" repeatCount="3000" fill="hold" grpId="1" nodeType="afterEffect">
                                  <p:stCondLst>
                                    <p:cond delay="0"/>
                                  </p:stCondLst>
                                  <p:childTnLst>
                                    <p:anim calcmode="discrete" valueType="str">
                                      <p:cBhvr>
                                        <p:cTn id="43" dur="500" fill="hold"/>
                                        <p:tgtEl>
                                          <p:spTgt spid="34"/>
                                        </p:tgtEl>
                                        <p:attrNameLst>
                                          <p:attrName>style.visibility</p:attrName>
                                        </p:attrNameLst>
                                      </p:cBhvr>
                                      <p:tavLst>
                                        <p:tav tm="0">
                                          <p:val>
                                            <p:strVal val="hidden"/>
                                          </p:val>
                                        </p:tav>
                                        <p:tav tm="50000">
                                          <p:val>
                                            <p:strVal val="visible"/>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1">
                                            <p:txEl>
                                              <p:pRg st="2" end="2"/>
                                            </p:txEl>
                                          </p:spTgt>
                                        </p:tgtEl>
                                        <p:attrNameLst>
                                          <p:attrName>style.visibility</p:attrName>
                                        </p:attrNameLst>
                                      </p:cBhvr>
                                      <p:to>
                                        <p:strVal val="visible"/>
                                      </p:to>
                                    </p:set>
                                  </p:childTnLst>
                                </p:cTn>
                              </p:par>
                            </p:childTnLst>
                          </p:cTn>
                        </p:par>
                        <p:par>
                          <p:cTn id="48" fill="hold">
                            <p:stCondLst>
                              <p:cond delay="0"/>
                            </p:stCondLst>
                            <p:childTnLst>
                              <p:par>
                                <p:cTn id="49" presetID="10" presetClass="entr" presetSubtype="0" fill="hold"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1">
                                            <p:txEl>
                                              <p:pRg st="3" end="3"/>
                                            </p:txEl>
                                          </p:spTgt>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animBg="1"/>
      <p:bldP spid="34" grpId="1" uiExpand="1" animBg="1"/>
      <p:bldP spid="41"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4" name="Picture 376" descr="https://upload.wikimedia.org/wikipedia/commons/thumb/2/27/Construction_triangle_Reuleaux.svg/1024px-Construction_triangle_Reuleaux.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07" y="2444006"/>
            <a:ext cx="3907224" cy="37317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488" y="3629025"/>
            <a:ext cx="1501183"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71500" y="381000"/>
            <a:ext cx="8001000" cy="838200"/>
          </a:xfrm>
        </p:spPr>
        <p:txBody>
          <a:bodyPr/>
          <a:lstStyle/>
          <a:p>
            <a:r>
              <a:rPr lang="he-IL" altLang="en-US" sz="3200" b="1" dirty="0">
                <a:effectLst>
                  <a:outerShdw blurRad="38100" dist="25400" dir="5400000" algn="tl" rotWithShape="0">
                    <a:srgbClr val="000000">
                      <a:alpha val="43000"/>
                    </a:srgbClr>
                  </a:outerShdw>
                </a:effectLst>
              </a:rPr>
              <a:t>מהו </a:t>
            </a:r>
            <a:r>
              <a:rPr lang="he-IL" altLang="en-US" sz="3200" b="1" dirty="0" smtClean="0">
                <a:effectLst>
                  <a:outerShdw blurRad="38100" dist="25400" dir="5400000" algn="tl" rotWithShape="0">
                    <a:srgbClr val="000000">
                      <a:alpha val="43000"/>
                    </a:srgbClr>
                  </a:outerShdw>
                </a:effectLst>
              </a:rPr>
              <a:t>השטח של משולש </a:t>
            </a:r>
            <a:r>
              <a:rPr lang="he-IL" altLang="en-US" sz="3200" b="1" dirty="0" err="1" smtClean="0">
                <a:effectLst>
                  <a:outerShdw blurRad="38100" dist="25400" dir="5400000" algn="tl" rotWithShape="0">
                    <a:srgbClr val="000000">
                      <a:alpha val="43000"/>
                    </a:srgbClr>
                  </a:outerShdw>
                </a:effectLst>
              </a:rPr>
              <a:t>רולו</a:t>
            </a:r>
            <a:r>
              <a:rPr lang="he-IL" altLang="en-US" sz="3200" b="1" dirty="0" smtClean="0">
                <a:effectLst>
                  <a:outerShdw blurRad="38100" dist="25400" dir="5400000" algn="tl" rotWithShape="0">
                    <a:srgbClr val="000000">
                      <a:alpha val="43000"/>
                    </a:srgbClr>
                  </a:outerShdw>
                </a:effectLst>
              </a:rPr>
              <a:t>?</a:t>
            </a:r>
            <a:endParaRPr lang="en-US" sz="3200" b="1" dirty="0">
              <a:effectLst>
                <a:outerShdw blurRad="38100" dist="25400" dir="5400000" algn="tl" rotWithShape="0">
                  <a:srgbClr val="000000">
                    <a:alpha val="43000"/>
                  </a:srgbClr>
                </a:outerShdw>
              </a:effectLst>
            </a:endParaRPr>
          </a:p>
        </p:txBody>
      </p:sp>
      <p:sp>
        <p:nvSpPr>
          <p:cNvPr id="41" name="Rectangle 1027"/>
          <p:cNvSpPr txBox="1">
            <a:spLocks noChangeArrowheads="1"/>
          </p:cNvSpPr>
          <p:nvPr/>
        </p:nvSpPr>
        <p:spPr bwMode="auto">
          <a:xfrm>
            <a:off x="295276" y="928245"/>
            <a:ext cx="8452400" cy="16988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19050" indent="0" eaLnBrk="1" hangingPunct="1">
              <a:lnSpc>
                <a:spcPct val="90000"/>
              </a:lnSpc>
              <a:buClr>
                <a:srgbClr val="FF0000"/>
              </a:buClr>
              <a:buFontTx/>
              <a:buNone/>
            </a:pPr>
            <a:r>
              <a:rPr lang="he-IL" altLang="en-US" sz="2800" kern="0" dirty="0" smtClean="0"/>
              <a:t>נמצא תחילה שטח של גִיזְרת עיגול אחת. שטחה בדיוק </a:t>
            </a:r>
            <a:r>
              <a:rPr lang="he-IL" altLang="en-US" sz="2800" kern="0" dirty="0" smtClean="0">
                <a:solidFill>
                  <a:srgbClr val="FFC000"/>
                </a:solidFill>
              </a:rPr>
              <a:t>שישית</a:t>
            </a:r>
            <a:r>
              <a:rPr lang="he-IL" altLang="en-US" sz="2800" kern="0" dirty="0" smtClean="0"/>
              <a:t> משטח כל העיגול.</a:t>
            </a:r>
          </a:p>
          <a:p>
            <a:pPr marL="19050" indent="0" eaLnBrk="1" hangingPunct="1">
              <a:lnSpc>
                <a:spcPct val="90000"/>
              </a:lnSpc>
              <a:buClr>
                <a:srgbClr val="FF0000"/>
              </a:buClr>
              <a:buFontTx/>
              <a:buNone/>
            </a:pPr>
            <a:r>
              <a:rPr lang="he-IL" sz="2800" kern="0" dirty="0" smtClean="0"/>
              <a:t>שטח כל עיגול הוא:         לכן, שטח הגיזרה הוא: </a:t>
            </a:r>
            <a:endParaRPr lang="he-IL" sz="2800" kern="0" dirty="0"/>
          </a:p>
          <a:p>
            <a:pPr marL="19050" indent="0" eaLnBrk="1" hangingPunct="1">
              <a:lnSpc>
                <a:spcPct val="90000"/>
              </a:lnSpc>
              <a:spcBef>
                <a:spcPts val="1200"/>
              </a:spcBef>
              <a:buClr>
                <a:srgbClr val="FF0000"/>
              </a:buClr>
              <a:buFontTx/>
              <a:buNone/>
            </a:pPr>
            <a:r>
              <a:rPr lang="he-IL" sz="2800" kern="0" spc="-50" dirty="0" smtClean="0"/>
              <a:t>השטח של </a:t>
            </a:r>
            <a:r>
              <a:rPr lang="he-IL" sz="2800" kern="0" spc="-50" dirty="0" smtClean="0">
                <a:solidFill>
                  <a:srgbClr val="63ECEF"/>
                </a:solidFill>
              </a:rPr>
              <a:t>משולש </a:t>
            </a:r>
            <a:r>
              <a:rPr lang="he-IL" sz="2800" kern="0" spc="-50" dirty="0" err="1" smtClean="0">
                <a:solidFill>
                  <a:srgbClr val="63ECEF"/>
                </a:solidFill>
              </a:rPr>
              <a:t>רולו</a:t>
            </a:r>
            <a:r>
              <a:rPr lang="he-IL" sz="2800" kern="0" spc="-50" dirty="0" smtClean="0">
                <a:solidFill>
                  <a:schemeClr val="accent1">
                    <a:lumMod val="60000"/>
                    <a:lumOff val="40000"/>
                  </a:schemeClr>
                </a:solidFill>
              </a:rPr>
              <a:t> </a:t>
            </a:r>
            <a:r>
              <a:rPr lang="he-IL" sz="2800" kern="0" spc="-50" dirty="0" smtClean="0"/>
              <a:t>הוא כשטח 3 ג</a:t>
            </a:r>
            <a:r>
              <a:rPr lang="he-IL" sz="2800" kern="0" spc="-50" dirty="0" smtClean="0">
                <a:latin typeface="Arial"/>
                <a:cs typeface="Arial"/>
              </a:rPr>
              <a:t>ְ</a:t>
            </a:r>
            <a:r>
              <a:rPr lang="he-IL" sz="2800" kern="0" spc="-50" dirty="0" smtClean="0"/>
              <a:t>ז</a:t>
            </a:r>
            <a:r>
              <a:rPr lang="he-IL" sz="2800" kern="0" spc="-50" dirty="0" smtClean="0">
                <a:latin typeface="Arial"/>
                <a:cs typeface="Arial"/>
              </a:rPr>
              <a:t>ָ</a:t>
            </a:r>
            <a:r>
              <a:rPr lang="he-IL" sz="2800" kern="0" spc="-50" dirty="0" smtClean="0"/>
              <a:t>רות,</a:t>
            </a:r>
          </a:p>
          <a:p>
            <a:pPr marL="19050" indent="0" eaLnBrk="1" hangingPunct="1">
              <a:lnSpc>
                <a:spcPct val="90000"/>
              </a:lnSpc>
              <a:spcBef>
                <a:spcPts val="0"/>
              </a:spcBef>
              <a:buClr>
                <a:srgbClr val="FF0000"/>
              </a:buClr>
              <a:buFontTx/>
              <a:buNone/>
            </a:pPr>
            <a:r>
              <a:rPr lang="he-IL" sz="2800" kern="0" spc="-50" dirty="0" smtClean="0"/>
              <a:t>פחות פעמיים </a:t>
            </a:r>
            <a:r>
              <a:rPr lang="he-IL" sz="2800" kern="0" spc="-50" dirty="0" smtClean="0">
                <a:solidFill>
                  <a:schemeClr val="accent1">
                    <a:lumMod val="60000"/>
                    <a:lumOff val="40000"/>
                  </a:schemeClr>
                </a:solidFill>
              </a:rPr>
              <a:t>שטח </a:t>
            </a:r>
            <a:r>
              <a:rPr lang="he-IL" sz="2800" kern="0" spc="-50" dirty="0">
                <a:solidFill>
                  <a:schemeClr val="accent1">
                    <a:lumMod val="60000"/>
                    <a:lumOff val="40000"/>
                  </a:schemeClr>
                </a:solidFill>
              </a:rPr>
              <a:t>ה</a:t>
            </a:r>
            <a:r>
              <a:rPr lang="he-IL" sz="2800" kern="0" spc="-50" dirty="0" smtClean="0">
                <a:solidFill>
                  <a:schemeClr val="accent1">
                    <a:lumMod val="60000"/>
                    <a:lumOff val="40000"/>
                  </a:schemeClr>
                </a:solidFill>
              </a:rPr>
              <a:t>משולש </a:t>
            </a:r>
            <a:r>
              <a:rPr lang="he-IL" sz="2800" kern="0" spc="-50" dirty="0" err="1" smtClean="0">
                <a:solidFill>
                  <a:schemeClr val="accent1">
                    <a:lumMod val="60000"/>
                    <a:lumOff val="40000"/>
                  </a:schemeClr>
                </a:solidFill>
              </a:rPr>
              <a:t>שה"צ</a:t>
            </a:r>
            <a:r>
              <a:rPr lang="he-IL" sz="2800" kern="0" spc="-50" dirty="0" smtClean="0"/>
              <a:t>,</a:t>
            </a:r>
            <a:r>
              <a:rPr lang="he-IL" sz="2800" kern="0" dirty="0" smtClean="0"/>
              <a:t> </a:t>
            </a:r>
            <a:r>
              <a:rPr lang="en-US" sz="2800" kern="0" dirty="0" smtClean="0"/>
              <a:t/>
            </a:r>
            <a:br>
              <a:rPr lang="en-US" sz="2800" kern="0" dirty="0" smtClean="0"/>
            </a:br>
            <a:r>
              <a:rPr lang="he-IL" sz="2800" kern="0" dirty="0" smtClean="0"/>
              <a:t>שכבר נכלל בשטח הגיזרה הראשונה.</a:t>
            </a:r>
          </a:p>
          <a:p>
            <a:pPr marL="19050" indent="0" eaLnBrk="1" hangingPunct="1">
              <a:lnSpc>
                <a:spcPct val="90000"/>
              </a:lnSpc>
              <a:spcBef>
                <a:spcPts val="1200"/>
              </a:spcBef>
              <a:buClr>
                <a:srgbClr val="FF0000"/>
              </a:buClr>
              <a:buFontTx/>
              <a:buNone/>
            </a:pPr>
            <a:r>
              <a:rPr lang="he-IL" sz="2800" kern="0" spc="-100" dirty="0" smtClean="0"/>
              <a:t>שטח המשולש </a:t>
            </a:r>
            <a:r>
              <a:rPr lang="he-IL" sz="2800" kern="0" spc="-100" dirty="0" err="1" smtClean="0"/>
              <a:t>שה"צ</a:t>
            </a:r>
            <a:r>
              <a:rPr lang="he-IL" sz="2800" kern="0" spc="-100" dirty="0" smtClean="0"/>
              <a:t>:</a:t>
            </a:r>
          </a:p>
          <a:p>
            <a:pPr marL="19050" indent="0" eaLnBrk="1" hangingPunct="1">
              <a:lnSpc>
                <a:spcPct val="90000"/>
              </a:lnSpc>
              <a:spcBef>
                <a:spcPts val="600"/>
              </a:spcBef>
              <a:buClr>
                <a:srgbClr val="FF0000"/>
              </a:buClr>
              <a:buFontTx/>
              <a:buNone/>
            </a:pPr>
            <a:endParaRPr lang="he-IL" sz="2800" kern="0" dirty="0"/>
          </a:p>
          <a:p>
            <a:pPr marL="19050" indent="0" eaLnBrk="1" hangingPunct="1">
              <a:lnSpc>
                <a:spcPct val="90000"/>
              </a:lnSpc>
              <a:spcBef>
                <a:spcPts val="0"/>
              </a:spcBef>
              <a:buClr>
                <a:srgbClr val="FF0000"/>
              </a:buClr>
              <a:buFontTx/>
              <a:buNone/>
            </a:pPr>
            <a:r>
              <a:rPr lang="he-IL" sz="2800" kern="0" dirty="0" smtClean="0"/>
              <a:t>לפיכך, שטחו של </a:t>
            </a:r>
            <a:r>
              <a:rPr lang="he-IL" sz="2800" kern="0" spc="-50" dirty="0">
                <a:solidFill>
                  <a:srgbClr val="63ECEF"/>
                </a:solidFill>
              </a:rPr>
              <a:t>משולש </a:t>
            </a:r>
            <a:r>
              <a:rPr lang="he-IL" sz="2800" kern="0" spc="-50" dirty="0" err="1" smtClean="0">
                <a:solidFill>
                  <a:srgbClr val="63ECEF"/>
                </a:solidFill>
              </a:rPr>
              <a:t>רולו</a:t>
            </a:r>
            <a:r>
              <a:rPr lang="he-IL" sz="2800" kern="0" dirty="0" smtClean="0"/>
              <a:t>:   </a:t>
            </a:r>
          </a:p>
        </p:txBody>
      </p:sp>
      <p:graphicFrame>
        <p:nvGraphicFramePr>
          <p:cNvPr id="35" name="Object 34"/>
          <p:cNvGraphicFramePr>
            <a:graphicFrameLocks/>
          </p:cNvGraphicFramePr>
          <p:nvPr>
            <p:extLst>
              <p:ext uri="{D42A27DB-BD31-4B8C-83A1-F6EECF244321}">
                <p14:modId xmlns:p14="http://schemas.microsoft.com/office/powerpoint/2010/main" val="2884220957"/>
              </p:ext>
            </p:extLst>
          </p:nvPr>
        </p:nvGraphicFramePr>
        <p:xfrm>
          <a:off x="4457700" y="4932363"/>
          <a:ext cx="3009900" cy="882650"/>
        </p:xfrm>
        <a:graphic>
          <a:graphicData uri="http://schemas.openxmlformats.org/presentationml/2006/ole">
            <mc:AlternateContent xmlns:mc="http://schemas.openxmlformats.org/markup-compatibility/2006">
              <mc:Choice xmlns:v="urn:schemas-microsoft-com:vml" Requires="v">
                <p:oleObj spid="_x0000_s14934" name="Equation" r:id="rId6" imgW="1409400" imgH="431640" progId="Equation.DSMT4">
                  <p:embed/>
                </p:oleObj>
              </mc:Choice>
              <mc:Fallback>
                <p:oleObj name="Equation" r:id="rId6" imgW="1409400" imgH="431640" progId="Equation.DSMT4">
                  <p:embed/>
                  <p:pic>
                    <p:nvPicPr>
                      <p:cNvPr id="0" name="Object 6"/>
                      <p:cNvPicPr>
                        <a:picLocks noChangeArrowheads="1"/>
                      </p:cNvPicPr>
                      <p:nvPr/>
                    </p:nvPicPr>
                    <p:blipFill>
                      <a:blip r:embed="rId7"/>
                      <a:srcRect/>
                      <a:stretch>
                        <a:fillRect/>
                      </a:stretch>
                    </p:blipFill>
                    <p:spPr bwMode="auto">
                      <a:xfrm>
                        <a:off x="4457700" y="4932363"/>
                        <a:ext cx="3009900" cy="882650"/>
                      </a:xfrm>
                      <a:prstGeom prst="rect">
                        <a:avLst/>
                      </a:prstGeom>
                      <a:solidFill>
                        <a:srgbClr val="E0DE84"/>
                      </a:solidFill>
                      <a:ln>
                        <a:noFill/>
                      </a:ln>
                    </p:spPr>
                  </p:pic>
                </p:oleObj>
              </mc:Fallback>
            </mc:AlternateContent>
          </a:graphicData>
        </a:graphic>
      </p:graphicFrame>
      <p:graphicFrame>
        <p:nvGraphicFramePr>
          <p:cNvPr id="38" name="Object 37"/>
          <p:cNvGraphicFramePr>
            <a:graphicFrameLocks/>
          </p:cNvGraphicFramePr>
          <p:nvPr>
            <p:extLst>
              <p:ext uri="{D42A27DB-BD31-4B8C-83A1-F6EECF244321}">
                <p14:modId xmlns:p14="http://schemas.microsoft.com/office/powerpoint/2010/main" val="1436118454"/>
              </p:ext>
            </p:extLst>
          </p:nvPr>
        </p:nvGraphicFramePr>
        <p:xfrm>
          <a:off x="5308600" y="1746250"/>
          <a:ext cx="668338" cy="554038"/>
        </p:xfrm>
        <a:graphic>
          <a:graphicData uri="http://schemas.openxmlformats.org/presentationml/2006/ole">
            <mc:AlternateContent xmlns:mc="http://schemas.openxmlformats.org/markup-compatibility/2006">
              <mc:Choice xmlns:v="urn:schemas-microsoft-com:vml" Requires="v">
                <p:oleObj spid="_x0000_s14935" name="Equation" r:id="rId8" imgW="291960" imgH="228600" progId="Equation.DSMT4">
                  <p:embed/>
                </p:oleObj>
              </mc:Choice>
              <mc:Fallback>
                <p:oleObj name="Equation" r:id="rId8" imgW="291960" imgH="228600" progId="Equation.DSMT4">
                  <p:embed/>
                  <p:pic>
                    <p:nvPicPr>
                      <p:cNvPr id="0" name="Object 6"/>
                      <p:cNvPicPr>
                        <a:picLocks noChangeArrowheads="1"/>
                      </p:cNvPicPr>
                      <p:nvPr/>
                    </p:nvPicPr>
                    <p:blipFill>
                      <a:blip r:embed="rId9"/>
                      <a:srcRect/>
                      <a:stretch>
                        <a:fillRect/>
                      </a:stretch>
                    </p:blipFill>
                    <p:spPr bwMode="auto">
                      <a:xfrm>
                        <a:off x="5308600" y="1746250"/>
                        <a:ext cx="668338" cy="554038"/>
                      </a:xfrm>
                      <a:prstGeom prst="rect">
                        <a:avLst/>
                      </a:prstGeom>
                      <a:solidFill>
                        <a:srgbClr val="E0DE84"/>
                      </a:solidFill>
                      <a:ln>
                        <a:noFill/>
                      </a:ln>
                    </p:spPr>
                  </p:pic>
                </p:oleObj>
              </mc:Fallback>
            </mc:AlternateContent>
          </a:graphicData>
        </a:graphic>
      </p:graphicFrame>
      <p:grpSp>
        <p:nvGrpSpPr>
          <p:cNvPr id="31" name="Group 30"/>
          <p:cNvGrpSpPr/>
          <p:nvPr/>
        </p:nvGrpSpPr>
        <p:grpSpPr>
          <a:xfrm>
            <a:off x="1064751" y="2450283"/>
            <a:ext cx="2595562" cy="2595562"/>
            <a:chOff x="1104901" y="2555058"/>
            <a:chExt cx="2595562" cy="2595562"/>
          </a:xfrm>
        </p:grpSpPr>
        <p:cxnSp>
          <p:nvCxnSpPr>
            <p:cNvPr id="30" name="Straight Connector 29"/>
            <p:cNvCxnSpPr/>
            <p:nvPr/>
          </p:nvCxnSpPr>
          <p:spPr bwMode="auto">
            <a:xfrm>
              <a:off x="1104901" y="3852839"/>
              <a:ext cx="2595562" cy="0"/>
            </a:xfrm>
            <a:prstGeom prst="line">
              <a:avLst/>
            </a:prstGeom>
            <a:solidFill>
              <a:schemeClr val="accent1"/>
            </a:solidFill>
            <a:ln w="9525" cap="flat" cmpd="sng" algn="ctr">
              <a:solidFill>
                <a:srgbClr val="FF0000"/>
              </a:solidFill>
              <a:prstDash val="dash"/>
              <a:round/>
              <a:headEnd type="none" w="sm" len="sm"/>
              <a:tailEnd type="none" w="sm" len="sm"/>
            </a:ln>
            <a:effectLst/>
          </p:spPr>
        </p:cxnSp>
        <p:cxnSp>
          <p:nvCxnSpPr>
            <p:cNvPr id="36" name="Straight Connector 35"/>
            <p:cNvCxnSpPr/>
            <p:nvPr/>
          </p:nvCxnSpPr>
          <p:spPr bwMode="auto">
            <a:xfrm rot="3600000">
              <a:off x="1104901" y="3852839"/>
              <a:ext cx="2595562" cy="0"/>
            </a:xfrm>
            <a:prstGeom prst="line">
              <a:avLst/>
            </a:prstGeom>
            <a:solidFill>
              <a:schemeClr val="accent1"/>
            </a:solidFill>
            <a:ln w="9525" cap="flat" cmpd="sng" algn="ctr">
              <a:solidFill>
                <a:srgbClr val="FF0000"/>
              </a:solidFill>
              <a:prstDash val="dash"/>
              <a:round/>
              <a:headEnd type="none" w="sm" len="sm"/>
              <a:tailEnd type="none" w="sm" len="sm"/>
            </a:ln>
            <a:effectLst/>
          </p:spPr>
        </p:cxnSp>
        <p:cxnSp>
          <p:nvCxnSpPr>
            <p:cNvPr id="37" name="Straight Connector 36"/>
            <p:cNvCxnSpPr/>
            <p:nvPr/>
          </p:nvCxnSpPr>
          <p:spPr bwMode="auto">
            <a:xfrm rot="7200000">
              <a:off x="1104901" y="3852839"/>
              <a:ext cx="2595562" cy="0"/>
            </a:xfrm>
            <a:prstGeom prst="line">
              <a:avLst/>
            </a:prstGeom>
            <a:solidFill>
              <a:schemeClr val="accent1"/>
            </a:solidFill>
            <a:ln w="9525" cap="flat" cmpd="sng" algn="ctr">
              <a:solidFill>
                <a:srgbClr val="FF0000"/>
              </a:solidFill>
              <a:prstDash val="dash"/>
              <a:round/>
              <a:headEnd type="none" w="sm" len="sm"/>
              <a:tailEnd type="none" w="sm" len="sm"/>
            </a:ln>
            <a:effectLst/>
          </p:spPr>
        </p:cxnSp>
      </p:grpSp>
      <p:sp>
        <p:nvSpPr>
          <p:cNvPr id="47" name="Pie 46"/>
          <p:cNvSpPr/>
          <p:nvPr/>
        </p:nvSpPr>
        <p:spPr bwMode="auto">
          <a:xfrm>
            <a:off x="1067469" y="2449967"/>
            <a:ext cx="2590800" cy="2597959"/>
          </a:xfrm>
          <a:prstGeom prst="pie">
            <a:avLst>
              <a:gd name="adj1" fmla="val 3588276"/>
              <a:gd name="adj2" fmla="val 7205275"/>
            </a:avLst>
          </a:prstGeom>
          <a:solidFill>
            <a:srgbClr val="FF0000">
              <a:alpha val="50196"/>
            </a:srgb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aphicFrame>
        <p:nvGraphicFramePr>
          <p:cNvPr id="43" name="Object 42"/>
          <p:cNvGraphicFramePr>
            <a:graphicFrameLocks/>
          </p:cNvGraphicFramePr>
          <p:nvPr>
            <p:extLst>
              <p:ext uri="{D42A27DB-BD31-4B8C-83A1-F6EECF244321}">
                <p14:modId xmlns:p14="http://schemas.microsoft.com/office/powerpoint/2010/main" val="715867522"/>
              </p:ext>
            </p:extLst>
          </p:nvPr>
        </p:nvGraphicFramePr>
        <p:xfrm>
          <a:off x="1377950" y="1569817"/>
          <a:ext cx="684000" cy="906683"/>
        </p:xfrm>
        <a:graphic>
          <a:graphicData uri="http://schemas.openxmlformats.org/presentationml/2006/ole">
            <mc:AlternateContent xmlns:mc="http://schemas.openxmlformats.org/markup-compatibility/2006">
              <mc:Choice xmlns:v="urn:schemas-microsoft-com:vml" Requires="v">
                <p:oleObj spid="_x0000_s14936" name="Equation" r:id="rId10" imgW="330120" imgH="419040" progId="Equation.DSMT4">
                  <p:embed/>
                </p:oleObj>
              </mc:Choice>
              <mc:Fallback>
                <p:oleObj name="Equation" r:id="rId10" imgW="330120" imgH="419040" progId="Equation.DSMT4">
                  <p:embed/>
                  <p:pic>
                    <p:nvPicPr>
                      <p:cNvPr id="0" name="Object 37"/>
                      <p:cNvPicPr>
                        <a:picLocks noChangeArrowheads="1"/>
                      </p:cNvPicPr>
                      <p:nvPr/>
                    </p:nvPicPr>
                    <p:blipFill>
                      <a:blip r:embed="rId11"/>
                      <a:srcRect/>
                      <a:stretch>
                        <a:fillRect/>
                      </a:stretch>
                    </p:blipFill>
                    <p:spPr bwMode="auto">
                      <a:xfrm>
                        <a:off x="1377950" y="1569817"/>
                        <a:ext cx="684000" cy="906683"/>
                      </a:xfrm>
                      <a:prstGeom prst="rect">
                        <a:avLst/>
                      </a:prstGeom>
                      <a:solidFill>
                        <a:srgbClr val="E0DE84"/>
                      </a:solidFill>
                      <a:ln>
                        <a:noFill/>
                      </a:ln>
                    </p:spPr>
                  </p:pic>
                </p:oleObj>
              </mc:Fallback>
            </mc:AlternateContent>
          </a:graphicData>
        </a:graphic>
      </p:graphicFrame>
      <p:graphicFrame>
        <p:nvGraphicFramePr>
          <p:cNvPr id="44" name="Object 43"/>
          <p:cNvGraphicFramePr>
            <a:graphicFrameLocks/>
          </p:cNvGraphicFramePr>
          <p:nvPr>
            <p:extLst>
              <p:ext uri="{D42A27DB-BD31-4B8C-83A1-F6EECF244321}">
                <p14:modId xmlns:p14="http://schemas.microsoft.com/office/powerpoint/2010/main" val="1817406857"/>
              </p:ext>
            </p:extLst>
          </p:nvPr>
        </p:nvGraphicFramePr>
        <p:xfrm>
          <a:off x="4545013" y="3514725"/>
          <a:ext cx="1312862" cy="882650"/>
        </p:xfrm>
        <a:graphic>
          <a:graphicData uri="http://schemas.openxmlformats.org/presentationml/2006/ole">
            <mc:AlternateContent xmlns:mc="http://schemas.openxmlformats.org/markup-compatibility/2006">
              <mc:Choice xmlns:v="urn:schemas-microsoft-com:vml" Requires="v">
                <p:oleObj spid="_x0000_s14937" name="Equation" r:id="rId12" imgW="571320" imgH="431640" progId="Equation.DSMT4">
                  <p:embed/>
                </p:oleObj>
              </mc:Choice>
              <mc:Fallback>
                <p:oleObj name="Equation" r:id="rId12" imgW="571320" imgH="431640" progId="Equation.DSMT4">
                  <p:embed/>
                  <p:pic>
                    <p:nvPicPr>
                      <p:cNvPr id="0" name="Object 34"/>
                      <p:cNvPicPr>
                        <a:picLocks noChangeArrowheads="1"/>
                      </p:cNvPicPr>
                      <p:nvPr/>
                    </p:nvPicPr>
                    <p:blipFill>
                      <a:blip r:embed="rId13"/>
                      <a:srcRect/>
                      <a:stretch>
                        <a:fillRect/>
                      </a:stretch>
                    </p:blipFill>
                    <p:spPr bwMode="auto">
                      <a:xfrm>
                        <a:off x="4545013" y="3514725"/>
                        <a:ext cx="1312862" cy="882650"/>
                      </a:xfrm>
                      <a:prstGeom prst="rect">
                        <a:avLst/>
                      </a:prstGeom>
                      <a:solidFill>
                        <a:srgbClr val="E0DE84"/>
                      </a:solidFill>
                      <a:ln>
                        <a:noFill/>
                      </a:ln>
                    </p:spPr>
                  </p:pic>
                </p:oleObj>
              </mc:Fallback>
            </mc:AlternateContent>
          </a:graphicData>
        </a:graphic>
      </p:graphicFrame>
      <p:sp>
        <p:nvSpPr>
          <p:cNvPr id="60" name="Pie 59"/>
          <p:cNvSpPr/>
          <p:nvPr/>
        </p:nvSpPr>
        <p:spPr bwMode="auto">
          <a:xfrm rot="14400000">
            <a:off x="453434" y="3578678"/>
            <a:ext cx="2590800" cy="2597959"/>
          </a:xfrm>
          <a:prstGeom prst="pie">
            <a:avLst>
              <a:gd name="adj1" fmla="val 3588276"/>
              <a:gd name="adj2" fmla="val 7205275"/>
            </a:avLst>
          </a:prstGeom>
          <a:solidFill>
            <a:srgbClr val="00B050">
              <a:alpha val="50196"/>
            </a:srgb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61" name="Pie 60"/>
          <p:cNvSpPr/>
          <p:nvPr/>
        </p:nvSpPr>
        <p:spPr bwMode="auto">
          <a:xfrm rot="18000000" flipV="1">
            <a:off x="1741029" y="3575505"/>
            <a:ext cx="2590800" cy="2597959"/>
          </a:xfrm>
          <a:prstGeom prst="pie">
            <a:avLst>
              <a:gd name="adj1" fmla="val 3588276"/>
              <a:gd name="adj2" fmla="val 7205275"/>
            </a:avLst>
          </a:prstGeom>
          <a:solidFill>
            <a:srgbClr val="0D5DFF">
              <a:alpha val="49804"/>
            </a:srgbClr>
          </a:solidFill>
          <a:ln w="9525" cap="flat" cmpd="sng" algn="ctr">
            <a:solidFill>
              <a:schemeClr val="accent1">
                <a:lumMod val="50000"/>
              </a:schemeClr>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46" name="Isosceles Triangle 45"/>
          <p:cNvSpPr/>
          <p:nvPr/>
        </p:nvSpPr>
        <p:spPr bwMode="auto">
          <a:xfrm>
            <a:off x="1739655" y="3738730"/>
            <a:ext cx="1298066" cy="1119020"/>
          </a:xfrm>
          <a:prstGeom prst="triangle">
            <a:avLst/>
          </a:prstGeom>
          <a:solidFill>
            <a:srgbClr val="F8F8F8">
              <a:alpha val="60000"/>
            </a:srgb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Times New Roman" pitchFamily="18" charset="0"/>
              <a:cs typeface="Arial" pitchFamily="34" charset="0"/>
            </a:endParaRPr>
          </a:p>
        </p:txBody>
      </p:sp>
      <p:cxnSp>
        <p:nvCxnSpPr>
          <p:cNvPr id="49" name="Straight Connector 48"/>
          <p:cNvCxnSpPr/>
          <p:nvPr/>
        </p:nvCxnSpPr>
        <p:spPr bwMode="auto">
          <a:xfrm>
            <a:off x="2369638" y="3738730"/>
            <a:ext cx="0" cy="1119020"/>
          </a:xfrm>
          <a:prstGeom prst="line">
            <a:avLst/>
          </a:prstGeom>
          <a:solidFill>
            <a:schemeClr val="accent1"/>
          </a:solidFill>
          <a:ln w="19050" cap="flat" cmpd="sng" algn="ctr">
            <a:solidFill>
              <a:schemeClr val="bg1"/>
            </a:solidFill>
            <a:prstDash val="solid"/>
            <a:round/>
            <a:headEnd type="triangle" w="med" len="med"/>
            <a:tailEnd type="triangle" w="med" len="med"/>
          </a:ln>
          <a:effectLst/>
        </p:spPr>
      </p:cxnSp>
      <p:graphicFrame>
        <p:nvGraphicFramePr>
          <p:cNvPr id="53" name="Object 52"/>
          <p:cNvGraphicFramePr>
            <a:graphicFrameLocks/>
          </p:cNvGraphicFramePr>
          <p:nvPr>
            <p:extLst>
              <p:ext uri="{D42A27DB-BD31-4B8C-83A1-F6EECF244321}">
                <p14:modId xmlns:p14="http://schemas.microsoft.com/office/powerpoint/2010/main" val="1731618790"/>
              </p:ext>
            </p:extLst>
          </p:nvPr>
        </p:nvGraphicFramePr>
        <p:xfrm>
          <a:off x="1966326" y="4149725"/>
          <a:ext cx="432000" cy="628650"/>
        </p:xfrm>
        <a:graphic>
          <a:graphicData uri="http://schemas.openxmlformats.org/presentationml/2006/ole">
            <mc:AlternateContent xmlns:mc="http://schemas.openxmlformats.org/markup-compatibility/2006">
              <mc:Choice xmlns:v="urn:schemas-microsoft-com:vml" Requires="v">
                <p:oleObj spid="_x0000_s14938" name="Equation" r:id="rId14" imgW="342720" imgH="431640" progId="Equation.3">
                  <p:embed/>
                </p:oleObj>
              </mc:Choice>
              <mc:Fallback>
                <p:oleObj name="Equation" r:id="rId14" imgW="342720" imgH="431640" progId="Equation.3">
                  <p:embed/>
                  <p:pic>
                    <p:nvPicPr>
                      <p:cNvPr id="0" name="Object 43"/>
                      <p:cNvPicPr>
                        <a:picLocks noChangeArrowheads="1"/>
                      </p:cNvPicPr>
                      <p:nvPr/>
                    </p:nvPicPr>
                    <p:blipFill>
                      <a:blip r:embed="rId15"/>
                      <a:srcRect/>
                      <a:stretch>
                        <a:fillRect/>
                      </a:stretch>
                    </p:blipFill>
                    <p:spPr bwMode="auto">
                      <a:xfrm>
                        <a:off x="1966326" y="4149725"/>
                        <a:ext cx="432000" cy="628650"/>
                      </a:xfrm>
                      <a:prstGeom prst="rect">
                        <a:avLst/>
                      </a:prstGeom>
                      <a:noFill/>
                      <a:ln>
                        <a:noFill/>
                      </a:ln>
                    </p:spPr>
                  </p:pic>
                </p:oleObj>
              </mc:Fallback>
            </mc:AlternateContent>
          </a:graphicData>
        </a:graphic>
      </p:graphicFrame>
      <p:graphicFrame>
        <p:nvGraphicFramePr>
          <p:cNvPr id="54" name="Object 53"/>
          <p:cNvGraphicFramePr>
            <a:graphicFrameLocks/>
          </p:cNvGraphicFramePr>
          <p:nvPr>
            <p:extLst>
              <p:ext uri="{D42A27DB-BD31-4B8C-83A1-F6EECF244321}">
                <p14:modId xmlns:p14="http://schemas.microsoft.com/office/powerpoint/2010/main" val="613403834"/>
              </p:ext>
            </p:extLst>
          </p:nvPr>
        </p:nvGraphicFramePr>
        <p:xfrm>
          <a:off x="2237913" y="4803775"/>
          <a:ext cx="246062" cy="258763"/>
        </p:xfrm>
        <a:graphic>
          <a:graphicData uri="http://schemas.openxmlformats.org/presentationml/2006/ole">
            <mc:AlternateContent xmlns:mc="http://schemas.openxmlformats.org/markup-compatibility/2006">
              <mc:Choice xmlns:v="urn:schemas-microsoft-com:vml" Requires="v">
                <p:oleObj spid="_x0000_s14939" name="Equation" r:id="rId16" imgW="139680" imgH="177480" progId="Equation.3">
                  <p:embed/>
                </p:oleObj>
              </mc:Choice>
              <mc:Fallback>
                <p:oleObj name="Equation" r:id="rId16" imgW="139680" imgH="177480" progId="Equation.3">
                  <p:embed/>
                  <p:pic>
                    <p:nvPicPr>
                      <p:cNvPr id="0" name="Object 52"/>
                      <p:cNvPicPr>
                        <a:picLocks noChangeArrowheads="1"/>
                      </p:cNvPicPr>
                      <p:nvPr/>
                    </p:nvPicPr>
                    <p:blipFill>
                      <a:blip r:embed="rId17"/>
                      <a:srcRect/>
                      <a:stretch>
                        <a:fillRect/>
                      </a:stretch>
                    </p:blipFill>
                    <p:spPr bwMode="auto">
                      <a:xfrm>
                        <a:off x="2237913" y="4803775"/>
                        <a:ext cx="246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p:cNvGraphicFramePr>
          <p:nvPr>
            <p:extLst>
              <p:ext uri="{D42A27DB-BD31-4B8C-83A1-F6EECF244321}">
                <p14:modId xmlns:p14="http://schemas.microsoft.com/office/powerpoint/2010/main" val="19053366"/>
              </p:ext>
            </p:extLst>
          </p:nvPr>
        </p:nvGraphicFramePr>
        <p:xfrm>
          <a:off x="1377950" y="1579563"/>
          <a:ext cx="684213" cy="882650"/>
        </p:xfrm>
        <a:graphic>
          <a:graphicData uri="http://schemas.openxmlformats.org/presentationml/2006/ole">
            <mc:AlternateContent xmlns:mc="http://schemas.openxmlformats.org/markup-compatibility/2006">
              <mc:Choice xmlns:v="urn:schemas-microsoft-com:vml" Requires="v">
                <p:oleObj spid="_x0000_s14940" name="Equation" r:id="rId18" imgW="330120" imgH="419040" progId="Equation.DSMT4">
                  <p:embed/>
                </p:oleObj>
              </mc:Choice>
              <mc:Fallback>
                <p:oleObj name="Equation" r:id="rId18" imgW="330120" imgH="419040" progId="Equation.DSMT4">
                  <p:embed/>
                  <p:pic>
                    <p:nvPicPr>
                      <p:cNvPr id="0" name="Object 42"/>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77950" y="1579563"/>
                        <a:ext cx="684213" cy="882650"/>
                      </a:xfrm>
                      <a:prstGeom prst="rect">
                        <a:avLst/>
                      </a:prstGeom>
                      <a:solidFill>
                        <a:srgbClr val="E0DE84"/>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p:cNvGraphicFramePr>
          <p:nvPr>
            <p:extLst>
              <p:ext uri="{D42A27DB-BD31-4B8C-83A1-F6EECF244321}">
                <p14:modId xmlns:p14="http://schemas.microsoft.com/office/powerpoint/2010/main" val="2598871930"/>
              </p:ext>
            </p:extLst>
          </p:nvPr>
        </p:nvGraphicFramePr>
        <p:xfrm>
          <a:off x="4545013" y="3514725"/>
          <a:ext cx="1312862" cy="882650"/>
        </p:xfrm>
        <a:graphic>
          <a:graphicData uri="http://schemas.openxmlformats.org/presentationml/2006/ole">
            <mc:AlternateContent xmlns:mc="http://schemas.openxmlformats.org/markup-compatibility/2006">
              <mc:Choice xmlns:v="urn:schemas-microsoft-com:vml" Requires="v">
                <p:oleObj spid="_x0000_s14941" name="Equation" r:id="rId20" imgW="571320" imgH="431640" progId="Equation.DSMT4">
                  <p:embed/>
                </p:oleObj>
              </mc:Choice>
              <mc:Fallback>
                <p:oleObj name="Equation" r:id="rId20" imgW="571320" imgH="431640" progId="Equation.DSMT4">
                  <p:embed/>
                  <p:pic>
                    <p:nvPicPr>
                      <p:cNvPr id="0" name="Object 43"/>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45013" y="3514725"/>
                        <a:ext cx="1312862" cy="882650"/>
                      </a:xfrm>
                      <a:prstGeom prst="rect">
                        <a:avLst/>
                      </a:prstGeom>
                      <a:solidFill>
                        <a:srgbClr val="E0DE84"/>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0344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up)">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1"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right)">
                                      <p:cBhvr>
                                        <p:cTn id="27" dur="500"/>
                                        <p:tgtEl>
                                          <p:spTgt spid="61"/>
                                        </p:tgtEl>
                                      </p:cBhvr>
                                    </p:animEffect>
                                  </p:childTnLst>
                                </p:cTn>
                              </p:par>
                            </p:childTnLst>
                          </p:cTn>
                        </p:par>
                        <p:par>
                          <p:cTn id="28" fill="hold">
                            <p:stCondLst>
                              <p:cond delay="500"/>
                            </p:stCondLst>
                            <p:childTnLst>
                              <p:par>
                                <p:cTn id="29" presetID="22" presetClass="entr" presetSubtype="8" fill="hold" grpId="1"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left)">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1">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up)">
                                      <p:cBhvr>
                                        <p:cTn id="40" dur="500"/>
                                        <p:tgtEl>
                                          <p:spTgt spid="46"/>
                                        </p:tgtEl>
                                      </p:cBhvr>
                                    </p:animEffect>
                                  </p:childTnLst>
                                </p:cTn>
                              </p:par>
                            </p:childTnLst>
                          </p:cTn>
                        </p:par>
                        <p:par>
                          <p:cTn id="41" fill="hold">
                            <p:stCondLst>
                              <p:cond delay="500"/>
                            </p:stCondLst>
                            <p:childTnLst>
                              <p:par>
                                <p:cTn id="42" presetID="26" presetClass="emph" presetSubtype="0" repeatCount="3000" fill="hold" grpId="1" nodeType="afterEffect">
                                  <p:stCondLst>
                                    <p:cond delay="0"/>
                                  </p:stCondLst>
                                  <p:childTnLst>
                                    <p:animEffect transition="out" filter="fade">
                                      <p:cBhvr>
                                        <p:cTn id="43" dur="250" tmFilter="0, 0; .2, .5; .8, .5; 1, 0"/>
                                        <p:tgtEl>
                                          <p:spTgt spid="46"/>
                                        </p:tgtEl>
                                      </p:cBhvr>
                                    </p:animEffect>
                                    <p:animScale>
                                      <p:cBhvr>
                                        <p:cTn id="44" dur="125" autoRev="1" fill="hold"/>
                                        <p:tgtEl>
                                          <p:spTgt spid="46"/>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p:cTn id="53" dur="500" fill="hold"/>
                                        <p:tgtEl>
                                          <p:spTgt spid="49"/>
                                        </p:tgtEl>
                                        <p:attrNameLst>
                                          <p:attrName>ppt_w</p:attrName>
                                        </p:attrNameLst>
                                      </p:cBhvr>
                                      <p:tavLst>
                                        <p:tav tm="0">
                                          <p:val>
                                            <p:fltVal val="0"/>
                                          </p:val>
                                        </p:tav>
                                        <p:tav tm="100000">
                                          <p:val>
                                            <p:strVal val="#ppt_w"/>
                                          </p:val>
                                        </p:tav>
                                      </p:tavLst>
                                    </p:anim>
                                    <p:anim calcmode="lin" valueType="num">
                                      <p:cBhvr>
                                        <p:cTn id="54" dur="500" fill="hold"/>
                                        <p:tgtEl>
                                          <p:spTgt spid="49"/>
                                        </p:tgtEl>
                                        <p:attrNameLst>
                                          <p:attrName>ppt_h</p:attrName>
                                        </p:attrNameLst>
                                      </p:cBhvr>
                                      <p:tavLst>
                                        <p:tav tm="0">
                                          <p:val>
                                            <p:fltVal val="0"/>
                                          </p:val>
                                        </p:tav>
                                        <p:tav tm="100000">
                                          <p:val>
                                            <p:strVal val="#ppt_h"/>
                                          </p:val>
                                        </p:tav>
                                      </p:tavLst>
                                    </p:anim>
                                    <p:animEffect transition="in" filter="fade">
                                      <p:cBhvr>
                                        <p:cTn id="55" dur="500"/>
                                        <p:tgtEl>
                                          <p:spTgt spid="49"/>
                                        </p:tgtEl>
                                      </p:cBhvr>
                                    </p:animEffect>
                                  </p:childTnLst>
                                </p:cTn>
                              </p:par>
                              <p:par>
                                <p:cTn id="56" presetID="1"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childTnLst>
                          </p:cTn>
                        </p:par>
                        <p:par>
                          <p:cTn id="61" fill="hold">
                            <p:stCondLst>
                              <p:cond delay="500"/>
                            </p:stCondLst>
                            <p:childTnLst>
                              <p:par>
                                <p:cTn id="62" presetID="1" presetClass="entr" presetSubtype="0"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1">
                                            <p:txEl>
                                              <p:pRg st="6" end="6"/>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1500"/>
                                        <p:tgtEl>
                                          <p:spTgt spid="35"/>
                                        </p:tgtEl>
                                      </p:cBhvr>
                                    </p:animEffect>
                                  </p:childTnLst>
                                </p:cTn>
                              </p:par>
                            </p:childTnLst>
                          </p:cTn>
                        </p:par>
                        <p:par>
                          <p:cTn id="73" fill="hold">
                            <p:stCondLst>
                              <p:cond delay="1500"/>
                            </p:stCondLst>
                            <p:childTnLst>
                              <p:par>
                                <p:cTn id="74" presetID="1" presetClass="entr" presetSubtype="0" fill="hold" nodeType="afterEffect">
                                  <p:stCondLst>
                                    <p:cond delay="0"/>
                                  </p:stCondLst>
                                  <p:childTnLst>
                                    <p:set>
                                      <p:cBhvr>
                                        <p:cTn id="75" dur="1" fill="hold">
                                          <p:stCondLst>
                                            <p:cond delay="0"/>
                                          </p:stCondLst>
                                        </p:cTn>
                                        <p:tgtEl>
                                          <p:spTgt spid="5"/>
                                        </p:tgtEl>
                                        <p:attrNameLst>
                                          <p:attrName>style.visibility</p:attrName>
                                        </p:attrNameLst>
                                      </p:cBhvr>
                                      <p:to>
                                        <p:strVal val="visible"/>
                                      </p:to>
                                    </p:set>
                                  </p:childTnLst>
                                </p:cTn>
                              </p:par>
                              <p:par>
                                <p:cTn id="76" presetID="42" presetClass="path" presetSubtype="0" accel="50000" decel="50000" fill="hold" nodeType="withEffect">
                                  <p:stCondLst>
                                    <p:cond delay="0"/>
                                  </p:stCondLst>
                                  <p:childTnLst>
                                    <p:animMotion origin="layout" path="M 8.33333E-7 3.7037E-6 L 0.41667 0.48889 " pathEditMode="relative" rAng="0" ptsTypes="AA">
                                      <p:cBhvr>
                                        <p:cTn id="77" dur="2000" fill="hold"/>
                                        <p:tgtEl>
                                          <p:spTgt spid="5"/>
                                        </p:tgtEl>
                                        <p:attrNameLst>
                                          <p:attrName>ppt_x</p:attrName>
                                          <p:attrName>ppt_y</p:attrName>
                                        </p:attrNameLst>
                                      </p:cBhvr>
                                      <p:rCtr x="20833" y="24444"/>
                                    </p:animMotion>
                                  </p:childTnLst>
                                </p:cTn>
                              </p:par>
                            </p:childTnLst>
                          </p:cTn>
                        </p:par>
                        <p:par>
                          <p:cTn id="78" fill="hold">
                            <p:stCondLst>
                              <p:cond delay="3500"/>
                            </p:stCondLst>
                            <p:childTnLst>
                              <p:par>
                                <p:cTn id="79" presetID="1" presetClass="entr" presetSubtype="0" fill="hold" nodeType="afterEffect">
                                  <p:stCondLst>
                                    <p:cond delay="0"/>
                                  </p:stCondLst>
                                  <p:childTnLst>
                                    <p:set>
                                      <p:cBhvr>
                                        <p:cTn id="80" dur="1" fill="hold">
                                          <p:stCondLst>
                                            <p:cond delay="0"/>
                                          </p:stCondLst>
                                        </p:cTn>
                                        <p:tgtEl>
                                          <p:spTgt spid="6"/>
                                        </p:tgtEl>
                                        <p:attrNameLst>
                                          <p:attrName>style.visibility</p:attrName>
                                        </p:attrNameLst>
                                      </p:cBhvr>
                                      <p:to>
                                        <p:strVal val="visible"/>
                                      </p:to>
                                    </p:set>
                                  </p:childTnLst>
                                </p:cTn>
                              </p:par>
                              <p:par>
                                <p:cTn id="81" presetID="42" presetClass="path" presetSubtype="0" accel="50000" decel="50000" fill="hold" nodeType="withEffect">
                                  <p:stCondLst>
                                    <p:cond delay="0"/>
                                  </p:stCondLst>
                                  <p:childTnLst>
                                    <p:animMotion origin="layout" path="M 1.11022E-16 -2.96296E-6 L 0.18767 0.20718 " pathEditMode="relative" rAng="0" ptsTypes="AA">
                                      <p:cBhvr>
                                        <p:cTn id="82" dur="2000" fill="hold"/>
                                        <p:tgtEl>
                                          <p:spTgt spid="6"/>
                                        </p:tgtEl>
                                        <p:attrNameLst>
                                          <p:attrName>ppt_x</p:attrName>
                                          <p:attrName>ppt_y</p:attrName>
                                        </p:attrNameLst>
                                      </p:cBhvr>
                                      <p:rCtr x="9375" y="10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p:bldP spid="47" grpId="0" animBg="1"/>
      <p:bldP spid="60" grpId="1" animBg="1"/>
      <p:bldP spid="61" grpId="1" animBg="1"/>
      <p:bldP spid="46" grpId="0" animBg="1"/>
      <p:bldP spid="4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8"/>
          <p:cNvSpPr>
            <a:spLocks noChangeArrowheads="1"/>
          </p:cNvSpPr>
          <p:nvPr/>
        </p:nvSpPr>
        <p:spPr bwMode="auto">
          <a:xfrm>
            <a:off x="1190694" y="1222003"/>
            <a:ext cx="1493848" cy="1493848"/>
          </a:xfrm>
          <a:prstGeom prst="ellipse">
            <a:avLst/>
          </a:prstGeom>
          <a:solidFill>
            <a:schemeClr val="accent1"/>
          </a:solidFill>
          <a:ln w="38100">
            <a:solidFill>
              <a:schemeClr val="tx1"/>
            </a:solidFill>
            <a:round/>
            <a:headEnd/>
            <a:tailEnd/>
          </a:ln>
        </p:spPr>
        <p:txBody>
          <a:bodyPr wrap="none" anchor="ctr"/>
          <a:lstStyle/>
          <a:p>
            <a:pPr algn="l" rtl="0"/>
            <a:endParaRPr lang="he-IL"/>
          </a:p>
        </p:txBody>
      </p:sp>
      <p:sp>
        <p:nvSpPr>
          <p:cNvPr id="3" name="Title 2"/>
          <p:cNvSpPr>
            <a:spLocks noGrp="1"/>
          </p:cNvSpPr>
          <p:nvPr>
            <p:ph type="title"/>
          </p:nvPr>
        </p:nvSpPr>
        <p:spPr>
          <a:xfrm>
            <a:off x="571500" y="381000"/>
            <a:ext cx="8001000" cy="838200"/>
          </a:xfrm>
        </p:spPr>
        <p:txBody>
          <a:bodyPr/>
          <a:lstStyle/>
          <a:p>
            <a:r>
              <a:rPr lang="he-IL" altLang="en-US" sz="3200" b="1" dirty="0">
                <a:effectLst>
                  <a:outerShdw blurRad="38100" dist="25400" dir="5400000" algn="tl" rotWithShape="0">
                    <a:srgbClr val="000000">
                      <a:alpha val="43000"/>
                    </a:srgbClr>
                  </a:outerShdw>
                </a:effectLst>
              </a:rPr>
              <a:t>משולש </a:t>
            </a:r>
            <a:r>
              <a:rPr lang="he-IL" altLang="en-US" sz="3200" b="1" dirty="0" err="1" smtClean="0">
                <a:effectLst>
                  <a:outerShdw blurRad="38100" dist="25400" dir="5400000" algn="tl" rotWithShape="0">
                    <a:srgbClr val="000000">
                      <a:alpha val="43000"/>
                    </a:srgbClr>
                  </a:outerShdw>
                </a:effectLst>
              </a:rPr>
              <a:t>רולו</a:t>
            </a:r>
            <a:r>
              <a:rPr lang="he-IL" altLang="en-US" sz="3200" b="1" dirty="0" smtClean="0">
                <a:effectLst>
                  <a:outerShdw blurRad="38100" dist="25400" dir="5400000" algn="tl" rotWithShape="0">
                    <a:srgbClr val="000000">
                      <a:alpha val="43000"/>
                    </a:srgbClr>
                  </a:outerShdw>
                </a:effectLst>
              </a:rPr>
              <a:t> </a:t>
            </a:r>
            <a:r>
              <a:rPr lang="he-IL" altLang="en-US" sz="3200" b="1" dirty="0">
                <a:effectLst>
                  <a:outerShdw blurRad="38100" dist="25400" dir="5400000" algn="tl" rotWithShape="0">
                    <a:srgbClr val="000000">
                      <a:alpha val="43000"/>
                    </a:srgbClr>
                  </a:outerShdw>
                </a:effectLst>
              </a:rPr>
              <a:t>לעומת </a:t>
            </a:r>
            <a:r>
              <a:rPr lang="he-IL" altLang="en-US" sz="3200" b="1" dirty="0" smtClean="0">
                <a:effectLst>
                  <a:outerShdw blurRad="38100" dist="25400" dir="5400000" algn="tl" rotWithShape="0">
                    <a:srgbClr val="000000">
                      <a:alpha val="43000"/>
                    </a:srgbClr>
                  </a:outerShdw>
                </a:effectLst>
              </a:rPr>
              <a:t>מעגל – סיכום</a:t>
            </a:r>
            <a:endParaRPr lang="en-US" sz="3200" b="1" dirty="0">
              <a:effectLst>
                <a:outerShdw blurRad="38100" dist="25400" dir="5400000" algn="tl" rotWithShape="0">
                  <a:srgbClr val="000000">
                    <a:alpha val="43000"/>
                  </a:srgbClr>
                </a:outerShdw>
              </a:effectLst>
            </a:endParaRPr>
          </a:p>
        </p:txBody>
      </p:sp>
      <p:pic>
        <p:nvPicPr>
          <p:cNvPr id="59" name="Picture 2" descr="https://upload.wikimedia.org/wikipedia/commons/thumb/d/d2/ReuleauxTriangle.svg/200px-ReuleauxTriangle.svg.png"/>
          <p:cNvPicPr>
            <a:picLocks noChangeAspect="1" noChangeArrowheads="1"/>
          </p:cNvPicPr>
          <p:nvPr/>
        </p:nvPicPr>
        <p:blipFill>
          <a:blip r:embed="rId4">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flipH="1">
            <a:off x="5071547" y="1194748"/>
            <a:ext cx="1554480" cy="1554480"/>
          </a:xfrm>
          <a:prstGeom prst="rect">
            <a:avLst/>
          </a:prstGeom>
          <a:noFill/>
          <a:extLst>
            <a:ext uri="{909E8E84-426E-40DD-AFC4-6F175D3DCCD1}">
              <a14:hiddenFill xmlns:a14="http://schemas.microsoft.com/office/drawing/2010/main">
                <a:solidFill>
                  <a:srgbClr val="FFFFFF"/>
                </a:solidFill>
              </a14:hiddenFill>
            </a:ext>
          </a:extLst>
        </p:spPr>
      </p:pic>
      <p:sp>
        <p:nvSpPr>
          <p:cNvPr id="63" name="Content Placeholder 5"/>
          <p:cNvSpPr txBox="1">
            <a:spLocks/>
          </p:cNvSpPr>
          <p:nvPr/>
        </p:nvSpPr>
        <p:spPr bwMode="auto">
          <a:xfrm>
            <a:off x="4582633" y="2873704"/>
            <a:ext cx="4176135" cy="18346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lnSpc>
                <a:spcPct val="90000"/>
              </a:lnSpc>
              <a:buClr>
                <a:srgbClr val="99CCFF"/>
              </a:buClr>
              <a:buFontTx/>
              <a:buNone/>
            </a:pPr>
            <a:r>
              <a:rPr lang="he-IL" sz="2800" kern="0" dirty="0" smtClean="0"/>
              <a:t>היקף:</a:t>
            </a:r>
          </a:p>
          <a:p>
            <a:pPr marL="0" indent="0" eaLnBrk="1" hangingPunct="1">
              <a:lnSpc>
                <a:spcPct val="90000"/>
              </a:lnSpc>
              <a:buClr>
                <a:srgbClr val="99CCFF"/>
              </a:buClr>
              <a:buFontTx/>
              <a:buNone/>
            </a:pPr>
            <a:r>
              <a:rPr kumimoji="1" lang="en-US" sz="2800" kern="0" dirty="0"/>
              <a:t/>
            </a:r>
            <a:br>
              <a:rPr kumimoji="1" lang="en-US" sz="2800" kern="0" dirty="0"/>
            </a:br>
            <a:r>
              <a:rPr kumimoji="1" lang="en-US" sz="2800" kern="0" dirty="0" smtClean="0"/>
              <a:t/>
            </a:r>
            <a:br>
              <a:rPr kumimoji="1" lang="en-US" sz="2800" kern="0" dirty="0" smtClean="0"/>
            </a:br>
            <a:r>
              <a:rPr kumimoji="1" lang="he-IL" sz="2800" kern="0" dirty="0" smtClean="0"/>
              <a:t>שטח:</a:t>
            </a:r>
          </a:p>
        </p:txBody>
      </p:sp>
      <p:grpSp>
        <p:nvGrpSpPr>
          <p:cNvPr id="4" name="Group 3"/>
          <p:cNvGrpSpPr/>
          <p:nvPr/>
        </p:nvGrpSpPr>
        <p:grpSpPr>
          <a:xfrm>
            <a:off x="1667575" y="1255706"/>
            <a:ext cx="540086" cy="1426442"/>
            <a:chOff x="2393122" y="2249632"/>
            <a:chExt cx="540086" cy="1426442"/>
          </a:xfrm>
        </p:grpSpPr>
        <p:sp>
          <p:nvSpPr>
            <p:cNvPr id="70" name="Line 27"/>
            <p:cNvSpPr>
              <a:spLocks noChangeShapeType="1"/>
            </p:cNvSpPr>
            <p:nvPr/>
          </p:nvSpPr>
          <p:spPr bwMode="auto">
            <a:xfrm rot="9590616" flipV="1">
              <a:off x="2393122" y="2249632"/>
              <a:ext cx="523596" cy="1426442"/>
            </a:xfrm>
            <a:prstGeom prst="line">
              <a:avLst/>
            </a:prstGeom>
            <a:noFill/>
            <a:ln w="28575">
              <a:solidFill>
                <a:srgbClr val="FF0000"/>
              </a:solidFill>
              <a:prstDash val="solid"/>
              <a:round/>
              <a:headEnd type="triangle" w="lg" len="lg"/>
              <a:tailEnd type="triangle" w="lg" len="lg"/>
            </a:ln>
          </p:spPr>
          <p:txBody>
            <a:bodyPr/>
            <a:lstStyle/>
            <a:p>
              <a:pPr algn="l" rtl="0"/>
              <a:endParaRPr lang="en-US" dirty="0"/>
            </a:p>
          </p:txBody>
        </p:sp>
        <p:sp>
          <p:nvSpPr>
            <p:cNvPr id="2" name="TextBox 1"/>
            <p:cNvSpPr txBox="1"/>
            <p:nvPr/>
          </p:nvSpPr>
          <p:spPr>
            <a:xfrm>
              <a:off x="2422569" y="2719451"/>
              <a:ext cx="510639" cy="461665"/>
            </a:xfrm>
            <a:prstGeom prst="rect">
              <a:avLst/>
            </a:prstGeom>
            <a:noFill/>
          </p:spPr>
          <p:txBody>
            <a:bodyPr wrap="square" rtlCol="0">
              <a:spAutoFit/>
            </a:bodyPr>
            <a:lstStyle/>
            <a:p>
              <a:r>
                <a:rPr lang="en-US" sz="2400" i="1" dirty="0" smtClean="0">
                  <a:solidFill>
                    <a:schemeClr val="bg1"/>
                  </a:solidFill>
                  <a:latin typeface="Times New Roman" panose="02020603050405020304" pitchFamily="18" charset="0"/>
                  <a:cs typeface="Times New Roman" panose="02020603050405020304" pitchFamily="18" charset="0"/>
                </a:rPr>
                <a:t>d</a:t>
              </a:r>
              <a:endParaRPr lang="en-US" sz="2400" i="1" dirty="0">
                <a:solidFill>
                  <a:schemeClr val="bg1"/>
                </a:solidFill>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5578744" y="1255706"/>
            <a:ext cx="540086" cy="1426442"/>
            <a:chOff x="2393122" y="2249632"/>
            <a:chExt cx="540086" cy="1426442"/>
          </a:xfrm>
        </p:grpSpPr>
        <p:sp>
          <p:nvSpPr>
            <p:cNvPr id="25" name="Line 27"/>
            <p:cNvSpPr>
              <a:spLocks noChangeShapeType="1"/>
            </p:cNvSpPr>
            <p:nvPr/>
          </p:nvSpPr>
          <p:spPr bwMode="auto">
            <a:xfrm rot="9590616" flipV="1">
              <a:off x="2393122" y="2249632"/>
              <a:ext cx="523596" cy="1426442"/>
            </a:xfrm>
            <a:prstGeom prst="line">
              <a:avLst/>
            </a:prstGeom>
            <a:noFill/>
            <a:ln w="28575">
              <a:solidFill>
                <a:srgbClr val="FF0000"/>
              </a:solidFill>
              <a:prstDash val="solid"/>
              <a:round/>
              <a:headEnd type="triangle" w="lg" len="lg"/>
              <a:tailEnd type="triangle" w="lg" len="lg"/>
            </a:ln>
          </p:spPr>
          <p:txBody>
            <a:bodyPr/>
            <a:lstStyle/>
            <a:p>
              <a:pPr algn="l" rtl="0"/>
              <a:endParaRPr lang="en-US" dirty="0"/>
            </a:p>
          </p:txBody>
        </p:sp>
        <p:sp>
          <p:nvSpPr>
            <p:cNvPr id="26" name="TextBox 25"/>
            <p:cNvSpPr txBox="1"/>
            <p:nvPr/>
          </p:nvSpPr>
          <p:spPr>
            <a:xfrm>
              <a:off x="2422569" y="2719451"/>
              <a:ext cx="510639" cy="461665"/>
            </a:xfrm>
            <a:prstGeom prst="rect">
              <a:avLst/>
            </a:prstGeom>
            <a:noFill/>
          </p:spPr>
          <p:txBody>
            <a:bodyPr wrap="square" rtlCol="0">
              <a:spAutoFit/>
            </a:bodyPr>
            <a:lstStyle/>
            <a:p>
              <a:pPr algn="r"/>
              <a:r>
                <a:rPr lang="en-US" sz="2400" i="1" dirty="0" smtClean="0">
                  <a:solidFill>
                    <a:schemeClr val="bg1"/>
                  </a:solidFill>
                  <a:latin typeface="Times New Roman" panose="02020603050405020304" pitchFamily="18" charset="0"/>
                  <a:cs typeface="Times New Roman" panose="02020603050405020304" pitchFamily="18" charset="0"/>
                </a:rPr>
                <a:t>d</a:t>
              </a:r>
              <a:endParaRPr lang="en-US" sz="2400" i="1" dirty="0">
                <a:solidFill>
                  <a:schemeClr val="bg1"/>
                </a:solidFill>
                <a:latin typeface="Times New Roman" panose="02020603050405020304" pitchFamily="18" charset="0"/>
                <a:cs typeface="Times New Roman" panose="02020603050405020304" pitchFamily="18" charset="0"/>
              </a:endParaRPr>
            </a:p>
          </p:txBody>
        </p:sp>
      </p:grpSp>
      <p:graphicFrame>
        <p:nvGraphicFramePr>
          <p:cNvPr id="5" name="Object 4"/>
          <p:cNvGraphicFramePr>
            <a:graphicFrameLocks/>
          </p:cNvGraphicFramePr>
          <p:nvPr>
            <p:extLst>
              <p:ext uri="{D42A27DB-BD31-4B8C-83A1-F6EECF244321}">
                <p14:modId xmlns:p14="http://schemas.microsoft.com/office/powerpoint/2010/main" val="2607601452"/>
              </p:ext>
            </p:extLst>
          </p:nvPr>
        </p:nvGraphicFramePr>
        <p:xfrm>
          <a:off x="971549" y="2995613"/>
          <a:ext cx="2052000" cy="914400"/>
        </p:xfrm>
        <a:graphic>
          <a:graphicData uri="http://schemas.openxmlformats.org/presentationml/2006/ole">
            <mc:AlternateContent xmlns:mc="http://schemas.openxmlformats.org/markup-compatibility/2006">
              <mc:Choice xmlns:v="urn:schemas-microsoft-com:vml" Requires="v">
                <p:oleObj spid="_x0000_s9850" name="Equation" r:id="rId5" imgW="876240" imgH="393480" progId="Equation.DSMT4">
                  <p:embed/>
                </p:oleObj>
              </mc:Choice>
              <mc:Fallback>
                <p:oleObj name="Equation" r:id="rId5" imgW="876240" imgH="393480" progId="Equation.DSMT4">
                  <p:embed/>
                  <p:pic>
                    <p:nvPicPr>
                      <p:cNvPr id="0" name=""/>
                      <p:cNvPicPr>
                        <a:picLocks noChangeAspect="1" noChangeArrowheads="1"/>
                      </p:cNvPicPr>
                      <p:nvPr/>
                    </p:nvPicPr>
                    <p:blipFill>
                      <a:blip r:embed="rId6"/>
                      <a:srcRect/>
                      <a:stretch>
                        <a:fillRect/>
                      </a:stretch>
                    </p:blipFill>
                    <p:spPr bwMode="auto">
                      <a:xfrm>
                        <a:off x="971549" y="2995613"/>
                        <a:ext cx="2052000" cy="914400"/>
                      </a:xfrm>
                      <a:prstGeom prst="rect">
                        <a:avLst/>
                      </a:prstGeom>
                      <a:solidFill>
                        <a:schemeClr val="accent1"/>
                      </a:solidFill>
                      <a:ln>
                        <a:noFill/>
                      </a:ln>
                    </p:spPr>
                  </p:pic>
                </p:oleObj>
              </mc:Fallback>
            </mc:AlternateContent>
          </a:graphicData>
        </a:graphic>
      </p:graphicFrame>
      <p:graphicFrame>
        <p:nvGraphicFramePr>
          <p:cNvPr id="6" name="Object 5"/>
          <p:cNvGraphicFramePr>
            <a:graphicFrameLocks/>
          </p:cNvGraphicFramePr>
          <p:nvPr>
            <p:extLst>
              <p:ext uri="{D42A27DB-BD31-4B8C-83A1-F6EECF244321}">
                <p14:modId xmlns:p14="http://schemas.microsoft.com/office/powerpoint/2010/main" val="1674358770"/>
              </p:ext>
            </p:extLst>
          </p:nvPr>
        </p:nvGraphicFramePr>
        <p:xfrm>
          <a:off x="1339675" y="4289425"/>
          <a:ext cx="1260000" cy="914400"/>
        </p:xfrm>
        <a:graphic>
          <a:graphicData uri="http://schemas.openxmlformats.org/presentationml/2006/ole">
            <mc:AlternateContent xmlns:mc="http://schemas.openxmlformats.org/markup-compatibility/2006">
              <mc:Choice xmlns:v="urn:schemas-microsoft-com:vml" Requires="v">
                <p:oleObj spid="_x0000_s9851" name="Equation" r:id="rId7" imgW="545863" imgH="418918" progId="Equation.DSMT4">
                  <p:embed/>
                </p:oleObj>
              </mc:Choice>
              <mc:Fallback>
                <p:oleObj name="Equation" r:id="rId7" imgW="545863" imgH="418918"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675" y="4289425"/>
                        <a:ext cx="1260000" cy="914400"/>
                      </a:xfrm>
                      <a:prstGeom prst="rect">
                        <a:avLst/>
                      </a:prstGeom>
                      <a:solidFill>
                        <a:schemeClr val="accent1"/>
                      </a:solidFill>
                      <a:ln>
                        <a:noFill/>
                      </a:ln>
                      <a:effectLst/>
                    </p:spPr>
                  </p:pic>
                </p:oleObj>
              </mc:Fallback>
            </mc:AlternateContent>
          </a:graphicData>
        </a:graphic>
      </p:graphicFrame>
      <p:graphicFrame>
        <p:nvGraphicFramePr>
          <p:cNvPr id="7" name="Object 6"/>
          <p:cNvGraphicFramePr>
            <a:graphicFrameLocks/>
          </p:cNvGraphicFramePr>
          <p:nvPr>
            <p:extLst>
              <p:ext uri="{D42A27DB-BD31-4B8C-83A1-F6EECF244321}">
                <p14:modId xmlns:p14="http://schemas.microsoft.com/office/powerpoint/2010/main" val="2250506678"/>
              </p:ext>
            </p:extLst>
          </p:nvPr>
        </p:nvGraphicFramePr>
        <p:xfrm>
          <a:off x="4386263" y="2995613"/>
          <a:ext cx="2698750" cy="914400"/>
        </p:xfrm>
        <a:graphic>
          <a:graphicData uri="http://schemas.openxmlformats.org/presentationml/2006/ole">
            <mc:AlternateContent xmlns:mc="http://schemas.openxmlformats.org/markup-compatibility/2006">
              <mc:Choice xmlns:v="urn:schemas-microsoft-com:vml" Requires="v">
                <p:oleObj spid="_x0000_s9852" name="Equation" r:id="rId9" imgW="914400" imgH="393700" progId="Equation.DSMT4">
                  <p:embed/>
                </p:oleObj>
              </mc:Choice>
              <mc:Fallback>
                <p:oleObj name="Equation" r:id="rId9" imgW="914400" imgH="3937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6263" y="2995613"/>
                        <a:ext cx="2698750" cy="914400"/>
                      </a:xfrm>
                      <a:prstGeom prst="rect">
                        <a:avLst/>
                      </a:prstGeom>
                      <a:solidFill>
                        <a:srgbClr val="E0DE84"/>
                      </a:solidFill>
                      <a:ln>
                        <a:noFill/>
                      </a:ln>
                    </p:spPr>
                  </p:pic>
                </p:oleObj>
              </mc:Fallback>
            </mc:AlternateContent>
          </a:graphicData>
        </a:graphic>
      </p:graphicFrame>
      <p:graphicFrame>
        <p:nvGraphicFramePr>
          <p:cNvPr id="8" name="Object 7"/>
          <p:cNvGraphicFramePr>
            <a:graphicFrameLocks/>
          </p:cNvGraphicFramePr>
          <p:nvPr>
            <p:extLst>
              <p:ext uri="{D42A27DB-BD31-4B8C-83A1-F6EECF244321}">
                <p14:modId xmlns:p14="http://schemas.microsoft.com/office/powerpoint/2010/main" val="236432988"/>
              </p:ext>
            </p:extLst>
          </p:nvPr>
        </p:nvGraphicFramePr>
        <p:xfrm>
          <a:off x="4385747" y="4290017"/>
          <a:ext cx="2700000" cy="914400"/>
        </p:xfrm>
        <a:graphic>
          <a:graphicData uri="http://schemas.openxmlformats.org/presentationml/2006/ole">
            <mc:AlternateContent xmlns:mc="http://schemas.openxmlformats.org/markup-compatibility/2006">
              <mc:Choice xmlns:v="urn:schemas-microsoft-com:vml" Requires="v">
                <p:oleObj spid="_x0000_s9853" name="Equation" r:id="rId11" imgW="1371600" imgH="431800" progId="Equation.DSMT4">
                  <p:embed/>
                </p:oleObj>
              </mc:Choice>
              <mc:Fallback>
                <p:oleObj name="Equation" r:id="rId11" imgW="1371600" imgH="431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5747" y="4290017"/>
                        <a:ext cx="2700000" cy="914400"/>
                      </a:xfrm>
                      <a:prstGeom prst="rect">
                        <a:avLst/>
                      </a:prstGeom>
                      <a:solidFill>
                        <a:srgbClr val="E0DE84"/>
                      </a:solidFill>
                      <a:ln>
                        <a:noFill/>
                      </a:ln>
                      <a:effectLst/>
                    </p:spPr>
                  </p:pic>
                </p:oleObj>
              </mc:Fallback>
            </mc:AlternateContent>
          </a:graphicData>
        </a:graphic>
      </p:graphicFrame>
      <p:sp>
        <p:nvSpPr>
          <p:cNvPr id="9" name="TextBox 8"/>
          <p:cNvSpPr txBox="1"/>
          <p:nvPr/>
        </p:nvSpPr>
        <p:spPr>
          <a:xfrm>
            <a:off x="3255795" y="4285552"/>
            <a:ext cx="771896" cy="923330"/>
          </a:xfrm>
          <a:prstGeom prst="rect">
            <a:avLst/>
          </a:prstGeom>
          <a:noFill/>
        </p:spPr>
        <p:txBody>
          <a:bodyPr wrap="square" rtlCol="0">
            <a:spAutoFit/>
          </a:bodyPr>
          <a:lstStyle/>
          <a:p>
            <a:pPr algn="ctr"/>
            <a:r>
              <a:rPr lang="he-IL" sz="5400" dirty="0" smtClean="0"/>
              <a:t>&lt;</a:t>
            </a:r>
            <a:endParaRPr lang="en-US" sz="5400" dirty="0"/>
          </a:p>
        </p:txBody>
      </p:sp>
      <p:sp>
        <p:nvSpPr>
          <p:cNvPr id="33" name="TextBox 32"/>
          <p:cNvSpPr txBox="1"/>
          <p:nvPr/>
        </p:nvSpPr>
        <p:spPr>
          <a:xfrm>
            <a:off x="3255795" y="2990533"/>
            <a:ext cx="771896" cy="923330"/>
          </a:xfrm>
          <a:prstGeom prst="rect">
            <a:avLst/>
          </a:prstGeom>
          <a:noFill/>
        </p:spPr>
        <p:txBody>
          <a:bodyPr wrap="square" rtlCol="0">
            <a:spAutoFit/>
          </a:bodyPr>
          <a:lstStyle/>
          <a:p>
            <a:pPr algn="ctr"/>
            <a:r>
              <a:rPr lang="he-IL" sz="5400" dirty="0" smtClean="0"/>
              <a:t>=</a:t>
            </a:r>
            <a:endParaRPr lang="en-US" sz="5400" dirty="0"/>
          </a:p>
        </p:txBody>
      </p:sp>
      <p:sp>
        <p:nvSpPr>
          <p:cNvPr id="12" name="Rectangle 11"/>
          <p:cNvSpPr/>
          <p:nvPr/>
        </p:nvSpPr>
        <p:spPr>
          <a:xfrm>
            <a:off x="820581" y="5370837"/>
            <a:ext cx="2332690" cy="523220"/>
          </a:xfrm>
          <a:prstGeom prst="rect">
            <a:avLst/>
          </a:prstGeom>
        </p:spPr>
        <p:txBody>
          <a:bodyPr wrap="none">
            <a:spAutoFit/>
          </a:bodyPr>
          <a:lstStyle/>
          <a:p>
            <a:pPr eaLnBrk="1" hangingPunct="1">
              <a:buClr>
                <a:srgbClr val="FF0000"/>
              </a:buClr>
              <a:buFontTx/>
              <a:buNone/>
              <a:defRPr/>
            </a:pPr>
            <a:r>
              <a:rPr lang="he-IL" sz="2800" baseline="30000" dirty="0">
                <a:latin typeface="Century Schoolbook" pitchFamily="18" charset="0"/>
              </a:rPr>
              <a:t>2</a:t>
            </a:r>
            <a:r>
              <a:rPr lang="en-US" sz="2800" i="1" dirty="0">
                <a:solidFill>
                  <a:srgbClr val="FF3B3B"/>
                </a:solidFill>
                <a:latin typeface="Century Schoolbook" pitchFamily="18" charset="0"/>
              </a:rPr>
              <a:t>d</a:t>
            </a:r>
            <a:r>
              <a:rPr lang="he-IL" sz="2800" dirty="0"/>
              <a:t> </a:t>
            </a:r>
            <a:r>
              <a:rPr lang="en-US" sz="2800" i="1" dirty="0" smtClean="0">
                <a:latin typeface="Times New Roman" panose="02020603050405020304" pitchFamily="18" charset="0"/>
                <a:cs typeface="Times New Roman" panose="02020603050405020304" pitchFamily="18" charset="0"/>
              </a:rPr>
              <a:t>S = ~</a:t>
            </a:r>
            <a:r>
              <a:rPr lang="en-US" sz="2800" dirty="0" smtClean="0"/>
              <a:t>0.785</a:t>
            </a:r>
            <a:endParaRPr lang="en-US" sz="2800" dirty="0"/>
          </a:p>
        </p:txBody>
      </p:sp>
      <p:sp>
        <p:nvSpPr>
          <p:cNvPr id="22" name="Rectangle 21"/>
          <p:cNvSpPr/>
          <p:nvPr/>
        </p:nvSpPr>
        <p:spPr>
          <a:xfrm>
            <a:off x="4528554" y="5370837"/>
            <a:ext cx="2332690" cy="523220"/>
          </a:xfrm>
          <a:prstGeom prst="rect">
            <a:avLst/>
          </a:prstGeom>
        </p:spPr>
        <p:txBody>
          <a:bodyPr wrap="none">
            <a:spAutoFit/>
          </a:bodyPr>
          <a:lstStyle/>
          <a:p>
            <a:pPr eaLnBrk="1" hangingPunct="1">
              <a:buClr>
                <a:srgbClr val="FF0000"/>
              </a:buClr>
              <a:buFontTx/>
              <a:buNone/>
              <a:defRPr/>
            </a:pPr>
            <a:r>
              <a:rPr lang="he-IL" sz="2800" baseline="30000" dirty="0">
                <a:latin typeface="Century Schoolbook" pitchFamily="18" charset="0"/>
              </a:rPr>
              <a:t>2</a:t>
            </a:r>
            <a:r>
              <a:rPr lang="en-US" sz="2800" i="1" dirty="0">
                <a:solidFill>
                  <a:srgbClr val="FF3B3B"/>
                </a:solidFill>
                <a:latin typeface="Century Schoolbook" pitchFamily="18" charset="0"/>
              </a:rPr>
              <a:t>d</a:t>
            </a:r>
            <a:r>
              <a:rPr lang="he-IL" sz="2800" dirty="0"/>
              <a:t> </a:t>
            </a:r>
            <a:r>
              <a:rPr lang="en-US" sz="2800" i="1" dirty="0" smtClean="0">
                <a:latin typeface="Times New Roman" panose="02020603050405020304" pitchFamily="18" charset="0"/>
                <a:cs typeface="Times New Roman" panose="02020603050405020304" pitchFamily="18" charset="0"/>
              </a:rPr>
              <a:t>S = </a:t>
            </a:r>
            <a:r>
              <a:rPr lang="en-US" sz="2800" i="1" dirty="0" smtClean="0">
                <a:latin typeface="Times New Roman" panose="02020603050405020304" pitchFamily="18" charset="0"/>
                <a:cs typeface="+mj-cs"/>
              </a:rPr>
              <a:t>~</a:t>
            </a:r>
            <a:r>
              <a:rPr lang="en-US" sz="2800" dirty="0" smtClean="0"/>
              <a:t>0.705</a:t>
            </a:r>
            <a:endParaRPr lang="en-US" sz="2800" dirty="0"/>
          </a:p>
        </p:txBody>
      </p:sp>
    </p:spTree>
    <p:extLst>
      <p:ext uri="{BB962C8B-B14F-4D97-AF65-F5344CB8AC3E}">
        <p14:creationId xmlns:p14="http://schemas.microsoft.com/office/powerpoint/2010/main" val="12907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1+#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3" grpId="0" uiExpand="1" build="p"/>
      <p:bldP spid="9" grpId="0"/>
      <p:bldP spid="33" grpId="0" uiExpand="1"/>
      <p:bldP spid="12"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5"/>
          <p:cNvSpPr txBox="1">
            <a:spLocks/>
          </p:cNvSpPr>
          <p:nvPr/>
        </p:nvSpPr>
        <p:spPr bwMode="auto">
          <a:xfrm>
            <a:off x="622442" y="1044554"/>
            <a:ext cx="8126802" cy="1721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lnSpc>
                <a:spcPct val="90000"/>
              </a:lnSpc>
              <a:buClr>
                <a:srgbClr val="99CCFF"/>
              </a:buClr>
              <a:buFontTx/>
              <a:buNone/>
            </a:pPr>
            <a:r>
              <a:rPr kumimoji="1" lang="he-IL" sz="2800" kern="0" dirty="0" smtClean="0"/>
              <a:t>נבנה בניית </a:t>
            </a:r>
            <a:r>
              <a:rPr kumimoji="1" lang="he-IL" sz="2800" kern="0" dirty="0" err="1" smtClean="0"/>
              <a:t>רולו</a:t>
            </a:r>
            <a:r>
              <a:rPr kumimoji="1" lang="he-IL" sz="2800" kern="0" dirty="0" smtClean="0"/>
              <a:t> על ריבוע.</a:t>
            </a:r>
          </a:p>
          <a:p>
            <a:pPr marL="0" indent="0" eaLnBrk="1" hangingPunct="1">
              <a:lnSpc>
                <a:spcPct val="90000"/>
              </a:lnSpc>
              <a:buClr>
                <a:srgbClr val="99CCFF"/>
              </a:buClr>
              <a:buFontTx/>
              <a:buNone/>
            </a:pPr>
            <a:r>
              <a:rPr kumimoji="1" lang="he-IL" sz="2800" kern="0" dirty="0" smtClean="0"/>
              <a:t>האם ריבוע הקשתות שנוצר הוא עקום שווה רוחב? </a:t>
            </a:r>
          </a:p>
        </p:txBody>
      </p:sp>
      <p:sp>
        <p:nvSpPr>
          <p:cNvPr id="3" name="Title 2"/>
          <p:cNvSpPr>
            <a:spLocks noGrp="1"/>
          </p:cNvSpPr>
          <p:nvPr>
            <p:ph type="title"/>
          </p:nvPr>
        </p:nvSpPr>
        <p:spPr>
          <a:xfrm>
            <a:off x="571500" y="381000"/>
            <a:ext cx="8001000" cy="838200"/>
          </a:xfrm>
        </p:spPr>
        <p:txBody>
          <a:bodyPr/>
          <a:lstStyle/>
          <a:p>
            <a:r>
              <a:rPr lang="he-IL" altLang="en-US" sz="3200" b="1" dirty="0">
                <a:effectLst>
                  <a:outerShdw blurRad="38100" dist="25400" dir="5400000" algn="tl" rotWithShape="0">
                    <a:srgbClr val="000000">
                      <a:alpha val="43000"/>
                    </a:srgbClr>
                  </a:outerShdw>
                </a:effectLst>
              </a:rPr>
              <a:t>האם אפשר ליצור גם ריבוע שווה רוחב?</a:t>
            </a:r>
            <a:endParaRPr lang="en-US" sz="3200" b="1" dirty="0">
              <a:effectLst>
                <a:outerShdw blurRad="38100" dist="25400" dir="5400000" algn="tl" rotWithShape="0">
                  <a:srgbClr val="000000">
                    <a:alpha val="43000"/>
                  </a:srgbClr>
                </a:outerShdw>
              </a:effectLst>
            </a:endParaRPr>
          </a:p>
        </p:txBody>
      </p:sp>
      <p:sp>
        <p:nvSpPr>
          <p:cNvPr id="18" name="Rectangle 6"/>
          <p:cNvSpPr>
            <a:spLocks noChangeArrowheads="1"/>
          </p:cNvSpPr>
          <p:nvPr/>
        </p:nvSpPr>
        <p:spPr bwMode="auto">
          <a:xfrm>
            <a:off x="3580544" y="1856378"/>
            <a:ext cx="2026606" cy="2049650"/>
          </a:xfrm>
          <a:prstGeom prst="rect">
            <a:avLst/>
          </a:prstGeom>
          <a:solidFill>
            <a:srgbClr val="AE1E1E"/>
          </a:solidFill>
          <a:ln w="28575">
            <a:noFill/>
            <a:miter lim="800000"/>
            <a:headEnd/>
            <a:tailEnd/>
          </a:ln>
        </p:spPr>
        <p:txBody>
          <a:bodyPr wrap="none" anchor="ctr"/>
          <a:lstStyle/>
          <a:p>
            <a:endParaRPr lang="he-IL"/>
          </a:p>
        </p:txBody>
      </p:sp>
      <p:sp>
        <p:nvSpPr>
          <p:cNvPr id="19" name="Arc 7"/>
          <p:cNvSpPr>
            <a:spLocks/>
          </p:cNvSpPr>
          <p:nvPr/>
        </p:nvSpPr>
        <p:spPr bwMode="auto">
          <a:xfrm flipV="1">
            <a:off x="3580544" y="1856378"/>
            <a:ext cx="2026606" cy="2049650"/>
          </a:xfrm>
          <a:custGeom>
            <a:avLst/>
            <a:gdLst>
              <a:gd name="T0" fmla="*/ 0 w 21601"/>
              <a:gd name="T1" fmla="*/ 0 h 21600"/>
              <a:gd name="T2" fmla="*/ 2147483647 w 21601"/>
              <a:gd name="T3" fmla="*/ 2147483647 h 21600"/>
              <a:gd name="T4" fmla="*/ 2147483647 w 21601"/>
              <a:gd name="T5" fmla="*/ 2147483647 h 21600"/>
              <a:gd name="T6" fmla="*/ 0 60000 65536"/>
              <a:gd name="T7" fmla="*/ 0 60000 65536"/>
              <a:gd name="T8" fmla="*/ 0 60000 65536"/>
              <a:gd name="T9" fmla="*/ 0 w 21601"/>
              <a:gd name="T10" fmla="*/ 0 h 21600"/>
              <a:gd name="T11" fmla="*/ 21601 w 21601"/>
              <a:gd name="T12" fmla="*/ 21600 h 21600"/>
            </a:gdLst>
            <a:ahLst/>
            <a:cxnLst>
              <a:cxn ang="T6">
                <a:pos x="T0" y="T1"/>
              </a:cxn>
              <a:cxn ang="T7">
                <a:pos x="T2" y="T3"/>
              </a:cxn>
              <a:cxn ang="T8">
                <a:pos x="T4" y="T5"/>
              </a:cxn>
            </a:cxnLst>
            <a:rect l="T9" t="T10" r="T11" b="T12"/>
            <a:pathLst>
              <a:path w="21601" h="21600" fill="none" extrusionOk="0">
                <a:moveTo>
                  <a:pt x="0" y="0"/>
                </a:moveTo>
                <a:cubicBezTo>
                  <a:pt x="0" y="0"/>
                  <a:pt x="0" y="-1"/>
                  <a:pt x="1" y="0"/>
                </a:cubicBezTo>
                <a:cubicBezTo>
                  <a:pt x="11930" y="0"/>
                  <a:pt x="21601" y="9670"/>
                  <a:pt x="21601" y="21600"/>
                </a:cubicBezTo>
              </a:path>
              <a:path w="21601" h="21600" stroke="0" extrusionOk="0">
                <a:moveTo>
                  <a:pt x="0" y="0"/>
                </a:moveTo>
                <a:cubicBezTo>
                  <a:pt x="0" y="0"/>
                  <a:pt x="0" y="-1"/>
                  <a:pt x="1" y="0"/>
                </a:cubicBezTo>
                <a:cubicBezTo>
                  <a:pt x="11930" y="0"/>
                  <a:pt x="21601" y="9670"/>
                  <a:pt x="21601" y="21600"/>
                </a:cubicBezTo>
                <a:lnTo>
                  <a:pt x="1" y="21600"/>
                </a:lnTo>
                <a:close/>
              </a:path>
            </a:pathLst>
          </a:custGeom>
          <a:noFill/>
          <a:ln w="19050">
            <a:solidFill>
              <a:schemeClr val="tx1"/>
            </a:solidFill>
            <a:round/>
            <a:headEnd/>
            <a:tailEnd/>
          </a:ln>
        </p:spPr>
        <p:txBody>
          <a:bodyPr wrap="none" anchor="ctr"/>
          <a:lstStyle/>
          <a:p>
            <a:endParaRPr lang="en-US"/>
          </a:p>
        </p:txBody>
      </p:sp>
      <p:sp>
        <p:nvSpPr>
          <p:cNvPr id="20" name="Arc 8"/>
          <p:cNvSpPr>
            <a:spLocks/>
          </p:cNvSpPr>
          <p:nvPr/>
        </p:nvSpPr>
        <p:spPr bwMode="auto">
          <a:xfrm rot="10800000" flipV="1">
            <a:off x="3580545" y="1856378"/>
            <a:ext cx="2026606" cy="2049650"/>
          </a:xfrm>
          <a:custGeom>
            <a:avLst/>
            <a:gdLst>
              <a:gd name="T0" fmla="*/ 0 w 21601"/>
              <a:gd name="T1" fmla="*/ 0 h 21600"/>
              <a:gd name="T2" fmla="*/ 2147483647 w 21601"/>
              <a:gd name="T3" fmla="*/ 2147483647 h 21600"/>
              <a:gd name="T4" fmla="*/ 2147483647 w 21601"/>
              <a:gd name="T5" fmla="*/ 2147483647 h 21600"/>
              <a:gd name="T6" fmla="*/ 0 60000 65536"/>
              <a:gd name="T7" fmla="*/ 0 60000 65536"/>
              <a:gd name="T8" fmla="*/ 0 60000 65536"/>
              <a:gd name="T9" fmla="*/ 0 w 21601"/>
              <a:gd name="T10" fmla="*/ 0 h 21600"/>
              <a:gd name="T11" fmla="*/ 21601 w 21601"/>
              <a:gd name="T12" fmla="*/ 21600 h 21600"/>
            </a:gdLst>
            <a:ahLst/>
            <a:cxnLst>
              <a:cxn ang="T6">
                <a:pos x="T0" y="T1"/>
              </a:cxn>
              <a:cxn ang="T7">
                <a:pos x="T2" y="T3"/>
              </a:cxn>
              <a:cxn ang="T8">
                <a:pos x="T4" y="T5"/>
              </a:cxn>
            </a:cxnLst>
            <a:rect l="T9" t="T10" r="T11" b="T12"/>
            <a:pathLst>
              <a:path w="21601" h="21600" fill="none" extrusionOk="0">
                <a:moveTo>
                  <a:pt x="0" y="0"/>
                </a:moveTo>
                <a:cubicBezTo>
                  <a:pt x="0" y="0"/>
                  <a:pt x="0" y="-1"/>
                  <a:pt x="1" y="0"/>
                </a:cubicBezTo>
                <a:cubicBezTo>
                  <a:pt x="11930" y="0"/>
                  <a:pt x="21601" y="9670"/>
                  <a:pt x="21601" y="21600"/>
                </a:cubicBezTo>
              </a:path>
              <a:path w="21601" h="21600" stroke="0" extrusionOk="0">
                <a:moveTo>
                  <a:pt x="0" y="0"/>
                </a:moveTo>
                <a:cubicBezTo>
                  <a:pt x="0" y="0"/>
                  <a:pt x="0" y="-1"/>
                  <a:pt x="1" y="0"/>
                </a:cubicBezTo>
                <a:cubicBezTo>
                  <a:pt x="11930" y="0"/>
                  <a:pt x="21601" y="9670"/>
                  <a:pt x="21601" y="21600"/>
                </a:cubicBezTo>
                <a:lnTo>
                  <a:pt x="1" y="21600"/>
                </a:lnTo>
                <a:close/>
              </a:path>
            </a:pathLst>
          </a:custGeom>
          <a:noFill/>
          <a:ln w="19050">
            <a:solidFill>
              <a:schemeClr val="tx1"/>
            </a:solidFill>
            <a:round/>
            <a:headEnd/>
            <a:tailEnd/>
          </a:ln>
        </p:spPr>
        <p:txBody>
          <a:bodyPr wrap="none" anchor="ctr"/>
          <a:lstStyle/>
          <a:p>
            <a:endParaRPr lang="en-US"/>
          </a:p>
        </p:txBody>
      </p:sp>
      <p:sp>
        <p:nvSpPr>
          <p:cNvPr id="22" name="Arc 9"/>
          <p:cNvSpPr>
            <a:spLocks/>
          </p:cNvSpPr>
          <p:nvPr/>
        </p:nvSpPr>
        <p:spPr bwMode="auto">
          <a:xfrm rot="5400000" flipV="1">
            <a:off x="3569022" y="1867900"/>
            <a:ext cx="2049650" cy="2026606"/>
          </a:xfrm>
          <a:custGeom>
            <a:avLst/>
            <a:gdLst>
              <a:gd name="T0" fmla="*/ 0 w 21601"/>
              <a:gd name="T1" fmla="*/ 0 h 21600"/>
              <a:gd name="T2" fmla="*/ 2147483647 w 21601"/>
              <a:gd name="T3" fmla="*/ 2147483647 h 21600"/>
              <a:gd name="T4" fmla="*/ 2147483647 w 21601"/>
              <a:gd name="T5" fmla="*/ 2147483647 h 21600"/>
              <a:gd name="T6" fmla="*/ 0 60000 65536"/>
              <a:gd name="T7" fmla="*/ 0 60000 65536"/>
              <a:gd name="T8" fmla="*/ 0 60000 65536"/>
              <a:gd name="T9" fmla="*/ 0 w 21601"/>
              <a:gd name="T10" fmla="*/ 0 h 21600"/>
              <a:gd name="T11" fmla="*/ 21601 w 21601"/>
              <a:gd name="T12" fmla="*/ 21600 h 21600"/>
            </a:gdLst>
            <a:ahLst/>
            <a:cxnLst>
              <a:cxn ang="T6">
                <a:pos x="T0" y="T1"/>
              </a:cxn>
              <a:cxn ang="T7">
                <a:pos x="T2" y="T3"/>
              </a:cxn>
              <a:cxn ang="T8">
                <a:pos x="T4" y="T5"/>
              </a:cxn>
            </a:cxnLst>
            <a:rect l="T9" t="T10" r="T11" b="T12"/>
            <a:pathLst>
              <a:path w="21601" h="21600" fill="none" extrusionOk="0">
                <a:moveTo>
                  <a:pt x="0" y="0"/>
                </a:moveTo>
                <a:cubicBezTo>
                  <a:pt x="0" y="0"/>
                  <a:pt x="0" y="-1"/>
                  <a:pt x="1" y="0"/>
                </a:cubicBezTo>
                <a:cubicBezTo>
                  <a:pt x="11930" y="0"/>
                  <a:pt x="21601" y="9670"/>
                  <a:pt x="21601" y="21600"/>
                </a:cubicBezTo>
              </a:path>
              <a:path w="21601" h="21600" stroke="0" extrusionOk="0">
                <a:moveTo>
                  <a:pt x="0" y="0"/>
                </a:moveTo>
                <a:cubicBezTo>
                  <a:pt x="0" y="0"/>
                  <a:pt x="0" y="-1"/>
                  <a:pt x="1" y="0"/>
                </a:cubicBezTo>
                <a:cubicBezTo>
                  <a:pt x="11930" y="0"/>
                  <a:pt x="21601" y="9670"/>
                  <a:pt x="21601" y="21600"/>
                </a:cubicBezTo>
                <a:lnTo>
                  <a:pt x="1" y="21600"/>
                </a:lnTo>
                <a:close/>
              </a:path>
            </a:pathLst>
          </a:custGeom>
          <a:noFill/>
          <a:ln w="19050">
            <a:solidFill>
              <a:schemeClr val="tx1"/>
            </a:solidFill>
            <a:round/>
            <a:headEnd/>
            <a:tailEnd/>
          </a:ln>
        </p:spPr>
        <p:txBody>
          <a:bodyPr wrap="none" anchor="ctr"/>
          <a:lstStyle/>
          <a:p>
            <a:endParaRPr lang="en-US"/>
          </a:p>
        </p:txBody>
      </p:sp>
      <p:sp>
        <p:nvSpPr>
          <p:cNvPr id="23" name="Arc 10"/>
          <p:cNvSpPr>
            <a:spLocks/>
          </p:cNvSpPr>
          <p:nvPr/>
        </p:nvSpPr>
        <p:spPr bwMode="auto">
          <a:xfrm rot="16200000" flipV="1">
            <a:off x="3569022" y="1867901"/>
            <a:ext cx="2049650" cy="2026606"/>
          </a:xfrm>
          <a:custGeom>
            <a:avLst/>
            <a:gdLst>
              <a:gd name="T0" fmla="*/ 0 w 21601"/>
              <a:gd name="T1" fmla="*/ 0 h 21600"/>
              <a:gd name="T2" fmla="*/ 2147483647 w 21601"/>
              <a:gd name="T3" fmla="*/ 2147483647 h 21600"/>
              <a:gd name="T4" fmla="*/ 2147483647 w 21601"/>
              <a:gd name="T5" fmla="*/ 2147483647 h 21600"/>
              <a:gd name="T6" fmla="*/ 0 60000 65536"/>
              <a:gd name="T7" fmla="*/ 0 60000 65536"/>
              <a:gd name="T8" fmla="*/ 0 60000 65536"/>
              <a:gd name="T9" fmla="*/ 0 w 21601"/>
              <a:gd name="T10" fmla="*/ 0 h 21600"/>
              <a:gd name="T11" fmla="*/ 21601 w 21601"/>
              <a:gd name="T12" fmla="*/ 21600 h 21600"/>
            </a:gdLst>
            <a:ahLst/>
            <a:cxnLst>
              <a:cxn ang="T6">
                <a:pos x="T0" y="T1"/>
              </a:cxn>
              <a:cxn ang="T7">
                <a:pos x="T2" y="T3"/>
              </a:cxn>
              <a:cxn ang="T8">
                <a:pos x="T4" y="T5"/>
              </a:cxn>
            </a:cxnLst>
            <a:rect l="T9" t="T10" r="T11" b="T12"/>
            <a:pathLst>
              <a:path w="21601" h="21600" fill="none" extrusionOk="0">
                <a:moveTo>
                  <a:pt x="0" y="0"/>
                </a:moveTo>
                <a:cubicBezTo>
                  <a:pt x="0" y="0"/>
                  <a:pt x="0" y="-1"/>
                  <a:pt x="1" y="0"/>
                </a:cubicBezTo>
                <a:cubicBezTo>
                  <a:pt x="11930" y="0"/>
                  <a:pt x="21601" y="9670"/>
                  <a:pt x="21601" y="21600"/>
                </a:cubicBezTo>
              </a:path>
              <a:path w="21601" h="21600" stroke="0" extrusionOk="0">
                <a:moveTo>
                  <a:pt x="0" y="0"/>
                </a:moveTo>
                <a:cubicBezTo>
                  <a:pt x="0" y="0"/>
                  <a:pt x="0" y="-1"/>
                  <a:pt x="1" y="0"/>
                </a:cubicBezTo>
                <a:cubicBezTo>
                  <a:pt x="11930" y="0"/>
                  <a:pt x="21601" y="9670"/>
                  <a:pt x="21601" y="21600"/>
                </a:cubicBezTo>
                <a:lnTo>
                  <a:pt x="1" y="21600"/>
                </a:lnTo>
                <a:close/>
              </a:path>
            </a:pathLst>
          </a:custGeom>
          <a:noFill/>
          <a:ln w="19050">
            <a:solidFill>
              <a:schemeClr val="tx1"/>
            </a:solidFill>
            <a:round/>
            <a:headEnd/>
            <a:tailEnd/>
          </a:ln>
        </p:spPr>
        <p:txBody>
          <a:bodyPr rot="10800000" vert="eaVert" wrap="none" anchor="ctr"/>
          <a:lstStyle/>
          <a:p>
            <a:endParaRPr lang="en-US"/>
          </a:p>
        </p:txBody>
      </p:sp>
      <p:grpSp>
        <p:nvGrpSpPr>
          <p:cNvPr id="11" name="Group 10"/>
          <p:cNvGrpSpPr/>
          <p:nvPr/>
        </p:nvGrpSpPr>
        <p:grpSpPr>
          <a:xfrm>
            <a:off x="1546974" y="-196428"/>
            <a:ext cx="6096688" cy="6142894"/>
            <a:chOff x="1724466" y="425828"/>
            <a:chExt cx="6877032" cy="6851252"/>
          </a:xfrm>
        </p:grpSpPr>
        <p:sp>
          <p:nvSpPr>
            <p:cNvPr id="10" name="Arc 9"/>
            <p:cNvSpPr/>
            <p:nvPr/>
          </p:nvSpPr>
          <p:spPr bwMode="auto">
            <a:xfrm>
              <a:off x="1724466" y="2703187"/>
              <a:ext cx="4572001" cy="4572000"/>
            </a:xfrm>
            <a:prstGeom prst="arc">
              <a:avLst>
                <a:gd name="adj1" fmla="val 18008765"/>
                <a:gd name="adj2" fmla="val 19822381"/>
              </a:avLst>
            </a:prstGeom>
            <a:no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6" name="Arc 35"/>
            <p:cNvSpPr/>
            <p:nvPr/>
          </p:nvSpPr>
          <p:spPr bwMode="auto">
            <a:xfrm flipH="1" flipV="1">
              <a:off x="4027950" y="444379"/>
              <a:ext cx="4572000" cy="4572000"/>
            </a:xfrm>
            <a:prstGeom prst="arc">
              <a:avLst>
                <a:gd name="adj1" fmla="val 18008765"/>
                <a:gd name="adj2" fmla="val 19822381"/>
              </a:avLst>
            </a:prstGeom>
            <a:no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7" name="Arc 36"/>
            <p:cNvSpPr/>
            <p:nvPr/>
          </p:nvSpPr>
          <p:spPr bwMode="auto">
            <a:xfrm flipH="1">
              <a:off x="4029497" y="2705079"/>
              <a:ext cx="4572001" cy="4572001"/>
            </a:xfrm>
            <a:prstGeom prst="arc">
              <a:avLst>
                <a:gd name="adj1" fmla="val 18008765"/>
                <a:gd name="adj2" fmla="val 19822381"/>
              </a:avLst>
            </a:prstGeom>
            <a:no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8" name="Arc 37"/>
            <p:cNvSpPr/>
            <p:nvPr/>
          </p:nvSpPr>
          <p:spPr bwMode="auto">
            <a:xfrm rot="5400000">
              <a:off x="1731228" y="425828"/>
              <a:ext cx="4572000" cy="4572000"/>
            </a:xfrm>
            <a:prstGeom prst="arc">
              <a:avLst>
                <a:gd name="adj1" fmla="val 18008765"/>
                <a:gd name="adj2" fmla="val 19822381"/>
              </a:avLst>
            </a:prstGeom>
            <a:no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39" name="Group 38" hidden="1"/>
          <p:cNvGrpSpPr/>
          <p:nvPr/>
        </p:nvGrpSpPr>
        <p:grpSpPr>
          <a:xfrm>
            <a:off x="2396495" y="-725564"/>
            <a:ext cx="4448670" cy="7203752"/>
            <a:chOff x="-457198" y="44580"/>
            <a:chExt cx="4448670" cy="7203752"/>
          </a:xfrm>
        </p:grpSpPr>
        <p:grpSp>
          <p:nvGrpSpPr>
            <p:cNvPr id="40" name="Group 39"/>
            <p:cNvGrpSpPr/>
            <p:nvPr/>
          </p:nvGrpSpPr>
          <p:grpSpPr>
            <a:xfrm>
              <a:off x="-457198" y="44580"/>
              <a:ext cx="4448670" cy="7203752"/>
              <a:chOff x="1540042" y="-833284"/>
              <a:chExt cx="5651798" cy="9151984"/>
            </a:xfrm>
          </p:grpSpPr>
          <p:pic>
            <p:nvPicPr>
              <p:cNvPr id="43" name="Picture 2" descr="C:\Gilad\Sharp-Thinking\הבזקי מתמטיקה\גלגלים לא עגולים\2000px-Vernier_Caliper_150mm.svg.png"/>
              <p:cNvPicPr>
                <a:picLocks noChangeAspect="1" noChangeArrowheads="1"/>
              </p:cNvPicPr>
              <p:nvPr/>
            </p:nvPicPr>
            <p:blipFill rotWithShape="1">
              <a:blip r:embed="rId3">
                <a:extLst>
                  <a:ext uri="{28A0092B-C50C-407E-A947-70E740481C1C}">
                    <a14:useLocalDpi xmlns:a14="http://schemas.microsoft.com/office/drawing/2010/main" val="0"/>
                  </a:ext>
                </a:extLst>
              </a:blip>
              <a:srcRect l="-6659" t="35899" r="66985" b="375"/>
              <a:stretch/>
            </p:blipFill>
            <p:spPr bwMode="auto">
              <a:xfrm rot="5400000">
                <a:off x="-210051" y="916809"/>
                <a:ext cx="9151984" cy="5651798"/>
              </a:xfrm>
              <a:prstGeom prst="rect">
                <a:avLst/>
              </a:prstGeom>
              <a:noFill/>
              <a:extLst>
                <a:ext uri="{909E8E84-426E-40DD-AFC4-6F175D3DCCD1}">
                  <a14:hiddenFill xmlns:a14="http://schemas.microsoft.com/office/drawing/2010/main">
                    <a:solidFill>
                      <a:srgbClr val="FFFFFF"/>
                    </a:solidFill>
                  </a14:hiddenFill>
                </a:ext>
              </a:extLst>
            </p:spPr>
          </p:pic>
          <p:sp>
            <p:nvSpPr>
              <p:cNvPr id="44" name="Up-Down Arrow 43"/>
              <p:cNvSpPr/>
              <p:nvPr/>
            </p:nvSpPr>
            <p:spPr bwMode="auto">
              <a:xfrm>
                <a:off x="6000751" y="2762250"/>
                <a:ext cx="279400" cy="1962150"/>
              </a:xfrm>
              <a:prstGeom prst="upDownArrow">
                <a:avLst>
                  <a:gd name="adj1" fmla="val 41957"/>
                  <a:gd name="adj2" fmla="val 64438"/>
                </a:avLst>
              </a:prstGeom>
              <a:solidFill>
                <a:srgbClr val="FFC000"/>
              </a:solidFill>
              <a:ln w="9525"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cxnSp>
          <p:nvCxnSpPr>
            <p:cNvPr id="41" name="Straight Connector 40"/>
            <p:cNvCxnSpPr/>
            <p:nvPr/>
          </p:nvCxnSpPr>
          <p:spPr bwMode="auto">
            <a:xfrm>
              <a:off x="531628" y="2859051"/>
              <a:ext cx="2636874" cy="0"/>
            </a:xfrm>
            <a:prstGeom prst="line">
              <a:avLst/>
            </a:prstGeom>
            <a:solidFill>
              <a:schemeClr val="accent1"/>
            </a:solidFill>
            <a:ln w="28575" cap="flat" cmpd="sng" algn="ctr">
              <a:solidFill>
                <a:srgbClr val="00FF99"/>
              </a:solidFill>
              <a:prstDash val="solid"/>
              <a:round/>
              <a:headEnd type="none" w="sm" len="sm"/>
              <a:tailEnd type="none" w="sm" len="sm"/>
            </a:ln>
            <a:effectLst/>
          </p:spPr>
        </p:cxnSp>
        <p:cxnSp>
          <p:nvCxnSpPr>
            <p:cNvPr id="42" name="Straight Connector 41"/>
            <p:cNvCxnSpPr/>
            <p:nvPr/>
          </p:nvCxnSpPr>
          <p:spPr bwMode="auto">
            <a:xfrm>
              <a:off x="531628" y="4444410"/>
              <a:ext cx="2636874" cy="0"/>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pic>
        <p:nvPicPr>
          <p:cNvPr id="21" name="Picture 2" descr="C:\Gilad\Sharp-Thinking\הבזקי מתמטיקה\גלגלים לא עגולים\Vernier-Caliper-new.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825" b="100000" l="1071" r="100000"/>
                    </a14:imgEffect>
                  </a14:imgLayer>
                </a14:imgProps>
              </a:ext>
              <a:ext uri="{28A0092B-C50C-407E-A947-70E740481C1C}">
                <a14:useLocalDpi xmlns:a14="http://schemas.microsoft.com/office/drawing/2010/main" val="0"/>
              </a:ext>
            </a:extLst>
          </a:blip>
          <a:srcRect t="197" b="-1"/>
          <a:stretch/>
        </p:blipFill>
        <p:spPr bwMode="auto">
          <a:xfrm>
            <a:off x="1974188" y="-1349829"/>
            <a:ext cx="5109450" cy="8255126"/>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5"/>
          <p:cNvSpPr>
            <a:spLocks noChangeArrowheads="1"/>
          </p:cNvSpPr>
          <p:nvPr/>
        </p:nvSpPr>
        <p:spPr bwMode="auto">
          <a:xfrm>
            <a:off x="3533402" y="1836207"/>
            <a:ext cx="82220" cy="82220"/>
          </a:xfrm>
          <a:prstGeom prst="ellipse">
            <a:avLst/>
          </a:prstGeom>
          <a:solidFill>
            <a:srgbClr val="FFFF00"/>
          </a:solidFill>
          <a:ln w="9525">
            <a:solidFill>
              <a:srgbClr val="FF0000"/>
            </a:solidFill>
            <a:round/>
            <a:headEnd/>
            <a:tailEnd/>
          </a:ln>
        </p:spPr>
        <p:txBody>
          <a:bodyPr wrap="none" anchor="ctr"/>
          <a:lstStyle/>
          <a:p>
            <a:pPr algn="l" rtl="0"/>
            <a:endParaRPr lang="he-IL" dirty="0"/>
          </a:p>
        </p:txBody>
      </p:sp>
      <p:sp>
        <p:nvSpPr>
          <p:cNvPr id="25" name="Oval 25"/>
          <p:cNvSpPr>
            <a:spLocks noChangeArrowheads="1"/>
          </p:cNvSpPr>
          <p:nvPr/>
        </p:nvSpPr>
        <p:spPr bwMode="auto">
          <a:xfrm>
            <a:off x="5562052" y="1836207"/>
            <a:ext cx="82220" cy="82220"/>
          </a:xfrm>
          <a:prstGeom prst="ellipse">
            <a:avLst/>
          </a:prstGeom>
          <a:solidFill>
            <a:srgbClr val="FFFF00"/>
          </a:solidFill>
          <a:ln w="9525">
            <a:solidFill>
              <a:srgbClr val="FF0000"/>
            </a:solidFill>
            <a:round/>
            <a:headEnd/>
            <a:tailEnd/>
          </a:ln>
        </p:spPr>
        <p:txBody>
          <a:bodyPr wrap="none" anchor="ctr"/>
          <a:lstStyle/>
          <a:p>
            <a:pPr algn="l" rtl="0"/>
            <a:endParaRPr lang="he-IL" dirty="0"/>
          </a:p>
        </p:txBody>
      </p:sp>
      <p:sp>
        <p:nvSpPr>
          <p:cNvPr id="26" name="Oval 25"/>
          <p:cNvSpPr>
            <a:spLocks noChangeArrowheads="1"/>
          </p:cNvSpPr>
          <p:nvPr/>
        </p:nvSpPr>
        <p:spPr bwMode="auto">
          <a:xfrm>
            <a:off x="3531427" y="3844796"/>
            <a:ext cx="82220" cy="82220"/>
          </a:xfrm>
          <a:prstGeom prst="ellipse">
            <a:avLst/>
          </a:prstGeom>
          <a:solidFill>
            <a:srgbClr val="FFFF00"/>
          </a:solidFill>
          <a:ln w="9525">
            <a:solidFill>
              <a:srgbClr val="FF0000"/>
            </a:solidFill>
            <a:round/>
            <a:headEnd/>
            <a:tailEnd/>
          </a:ln>
        </p:spPr>
        <p:txBody>
          <a:bodyPr wrap="none" anchor="ctr"/>
          <a:lstStyle/>
          <a:p>
            <a:pPr algn="l" rtl="0"/>
            <a:endParaRPr lang="he-IL" dirty="0"/>
          </a:p>
        </p:txBody>
      </p:sp>
      <p:sp>
        <p:nvSpPr>
          <p:cNvPr id="27" name="Oval 25"/>
          <p:cNvSpPr>
            <a:spLocks noChangeArrowheads="1"/>
          </p:cNvSpPr>
          <p:nvPr/>
        </p:nvSpPr>
        <p:spPr bwMode="auto">
          <a:xfrm>
            <a:off x="5560077" y="3844796"/>
            <a:ext cx="82220" cy="82220"/>
          </a:xfrm>
          <a:prstGeom prst="ellipse">
            <a:avLst/>
          </a:prstGeom>
          <a:solidFill>
            <a:srgbClr val="FFFF00"/>
          </a:solidFill>
          <a:ln w="9525">
            <a:solidFill>
              <a:srgbClr val="FF0000"/>
            </a:solidFill>
            <a:round/>
            <a:headEnd/>
            <a:tailEnd/>
          </a:ln>
        </p:spPr>
        <p:txBody>
          <a:bodyPr wrap="none" anchor="ctr"/>
          <a:lstStyle/>
          <a:p>
            <a:pPr algn="l" rtl="0"/>
            <a:endParaRPr lang="he-IL" dirty="0"/>
          </a:p>
        </p:txBody>
      </p:sp>
    </p:spTree>
    <p:extLst>
      <p:ext uri="{BB962C8B-B14F-4D97-AF65-F5344CB8AC3E}">
        <p14:creationId xmlns:p14="http://schemas.microsoft.com/office/powerpoint/2010/main" val="294028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35" presetClass="emph" presetSubtype="0" repeatCount="2000" fill="hold" grpId="1" nodeType="withEffect">
                                  <p:stCondLst>
                                    <p:cond delay="0"/>
                                  </p:stCondLst>
                                  <p:childTnLst>
                                    <p:anim calcmode="discrete" valueType="str">
                                      <p:cBhvr>
                                        <p:cTn id="15" dur="500" fill="hold"/>
                                        <p:tgtEl>
                                          <p:spTgt spid="24"/>
                                        </p:tgtEl>
                                        <p:attrNameLst>
                                          <p:attrName>style.visibility</p:attrName>
                                        </p:attrNameLst>
                                      </p:cBhvr>
                                      <p:tavLst>
                                        <p:tav tm="0">
                                          <p:val>
                                            <p:strVal val="hidden"/>
                                          </p:val>
                                        </p:tav>
                                        <p:tav tm="50000">
                                          <p:val>
                                            <p:strVal val="visible"/>
                                          </p:val>
                                        </p:tav>
                                      </p:tavLst>
                                    </p:anim>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1000"/>
                                        <p:tgtEl>
                                          <p:spTgt spid="19"/>
                                        </p:tgtEl>
                                      </p:cBhvr>
                                    </p:animEffect>
                                  </p:childTnLst>
                                </p:cTn>
                              </p:par>
                            </p:childTnLst>
                          </p:cTn>
                        </p:par>
                        <p:par>
                          <p:cTn id="20" fill="hold">
                            <p:stCondLst>
                              <p:cond delay="2500"/>
                            </p:stCondLst>
                            <p:childTnLst>
                              <p:par>
                                <p:cTn id="21" presetID="10" presetClass="exit" presetSubtype="0" fill="hold" grpId="2" nodeType="afterEffect">
                                  <p:stCondLst>
                                    <p:cond delay="0"/>
                                  </p:stCondLst>
                                  <p:childTnLst>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35" presetClass="emph" presetSubtype="0" repeatCount="2000" fill="hold" grpId="1" nodeType="withEffect">
                                  <p:stCondLst>
                                    <p:cond delay="0"/>
                                  </p:stCondLst>
                                  <p:childTnLst>
                                    <p:anim calcmode="discrete" valueType="str">
                                      <p:cBhvr>
                                        <p:cTn id="28" dur="500" fill="hold"/>
                                        <p:tgtEl>
                                          <p:spTgt spid="25"/>
                                        </p:tgtEl>
                                        <p:attrNameLst>
                                          <p:attrName>style.visibility</p:attrName>
                                        </p:attrNameLst>
                                      </p:cBhvr>
                                      <p:tavLst>
                                        <p:tav tm="0">
                                          <p:val>
                                            <p:strVal val="hidden"/>
                                          </p:val>
                                        </p:tav>
                                        <p:tav tm="50000">
                                          <p:val>
                                            <p:strVal val="visible"/>
                                          </p:val>
                                        </p:tav>
                                      </p:tavLst>
                                    </p:anim>
                                  </p:childTnLst>
                                </p:cTn>
                              </p:par>
                            </p:childTnLst>
                          </p:cTn>
                        </p:par>
                        <p:par>
                          <p:cTn id="29" fill="hold">
                            <p:stCondLst>
                              <p:cond delay="4000"/>
                            </p:stCondLst>
                            <p:childTnLst>
                              <p:par>
                                <p:cTn id="30" presetID="22"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1000"/>
                                        <p:tgtEl>
                                          <p:spTgt spid="22"/>
                                        </p:tgtEl>
                                      </p:cBhvr>
                                    </p:animEffect>
                                  </p:childTnLst>
                                </p:cTn>
                              </p:par>
                            </p:childTnLst>
                          </p:cTn>
                        </p:par>
                        <p:par>
                          <p:cTn id="33" fill="hold">
                            <p:stCondLst>
                              <p:cond delay="5000"/>
                            </p:stCondLst>
                            <p:childTnLst>
                              <p:par>
                                <p:cTn id="34" presetID="10" presetClass="exit" presetSubtype="0" fill="hold" grpId="2" nodeType="after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par>
                          <p:cTn id="37" fill="hold">
                            <p:stCondLst>
                              <p:cond delay="5500"/>
                            </p:stCondLst>
                            <p:childTnLst>
                              <p:par>
                                <p:cTn id="38" presetID="1"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par>
                                <p:cTn id="40" presetID="35" presetClass="emph" presetSubtype="0" repeatCount="2000" fill="hold" grpId="1" nodeType="withEffect">
                                  <p:stCondLst>
                                    <p:cond delay="0"/>
                                  </p:stCondLst>
                                  <p:childTnLst>
                                    <p:anim calcmode="discrete" valueType="str">
                                      <p:cBhvr>
                                        <p:cTn id="41" dur="500" fill="hold"/>
                                        <p:tgtEl>
                                          <p:spTgt spid="27"/>
                                        </p:tgtEl>
                                        <p:attrNameLst>
                                          <p:attrName>style.visibility</p:attrName>
                                        </p:attrNameLst>
                                      </p:cBhvr>
                                      <p:tavLst>
                                        <p:tav tm="0">
                                          <p:val>
                                            <p:strVal val="hidden"/>
                                          </p:val>
                                        </p:tav>
                                        <p:tav tm="50000">
                                          <p:val>
                                            <p:strVal val="visible"/>
                                          </p:val>
                                        </p:tav>
                                      </p:tavLst>
                                    </p:anim>
                                  </p:childTnLst>
                                </p:cTn>
                              </p:par>
                            </p:childTnLst>
                          </p:cTn>
                        </p:par>
                        <p:par>
                          <p:cTn id="42" fill="hold">
                            <p:stCondLst>
                              <p:cond delay="6500"/>
                            </p:stCondLst>
                            <p:childTnLst>
                              <p:par>
                                <p:cTn id="43" presetID="2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1000"/>
                                        <p:tgtEl>
                                          <p:spTgt spid="20"/>
                                        </p:tgtEl>
                                      </p:cBhvr>
                                    </p:animEffect>
                                  </p:childTnLst>
                                </p:cTn>
                              </p:par>
                            </p:childTnLst>
                          </p:cTn>
                        </p:par>
                        <p:par>
                          <p:cTn id="46" fill="hold">
                            <p:stCondLst>
                              <p:cond delay="7500"/>
                            </p:stCondLst>
                            <p:childTnLst>
                              <p:par>
                                <p:cTn id="47" presetID="10" presetClass="exit" presetSubtype="0" fill="hold" grpId="2" nodeType="after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par>
                          <p:cTn id="50" fill="hold">
                            <p:stCondLst>
                              <p:cond delay="8000"/>
                            </p:stCondLst>
                            <p:childTnLst>
                              <p:par>
                                <p:cTn id="51" presetID="1"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35" presetClass="emph" presetSubtype="0" repeatCount="2000" fill="hold" grpId="1" nodeType="withEffect">
                                  <p:stCondLst>
                                    <p:cond delay="0"/>
                                  </p:stCondLst>
                                  <p:childTnLst>
                                    <p:anim calcmode="discrete" valueType="str">
                                      <p:cBhvr>
                                        <p:cTn id="54" dur="500" fill="hold"/>
                                        <p:tgtEl>
                                          <p:spTgt spid="26"/>
                                        </p:tgtEl>
                                        <p:attrNameLst>
                                          <p:attrName>style.visibility</p:attrName>
                                        </p:attrNameLst>
                                      </p:cBhvr>
                                      <p:tavLst>
                                        <p:tav tm="0">
                                          <p:val>
                                            <p:strVal val="hidden"/>
                                          </p:val>
                                        </p:tav>
                                        <p:tav tm="50000">
                                          <p:val>
                                            <p:strVal val="visible"/>
                                          </p:val>
                                        </p:tav>
                                      </p:tavLst>
                                    </p:anim>
                                  </p:childTnLst>
                                </p:cTn>
                              </p:par>
                            </p:childTnLst>
                          </p:cTn>
                        </p:par>
                        <p:par>
                          <p:cTn id="55" fill="hold">
                            <p:stCondLst>
                              <p:cond delay="9000"/>
                            </p:stCondLst>
                            <p:childTnLst>
                              <p:par>
                                <p:cTn id="56" presetID="22" presetClass="entr" presetSubtype="1"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1000"/>
                                        <p:tgtEl>
                                          <p:spTgt spid="23"/>
                                        </p:tgtEl>
                                      </p:cBhvr>
                                    </p:animEffect>
                                  </p:childTnLst>
                                </p:cTn>
                              </p:par>
                            </p:childTnLst>
                          </p:cTn>
                        </p:par>
                        <p:par>
                          <p:cTn id="59" fill="hold">
                            <p:stCondLst>
                              <p:cond delay="10000"/>
                            </p:stCondLst>
                            <p:childTnLst>
                              <p:par>
                                <p:cTn id="60" presetID="10" presetClass="exit" presetSubtype="0" fill="hold" grpId="2" nodeType="after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par>
                          <p:cTn id="63" fill="hold">
                            <p:stCondLst>
                              <p:cond delay="10500"/>
                            </p:stCondLst>
                            <p:childTnLst>
                              <p:par>
                                <p:cTn id="64" presetID="10" presetClass="entr" presetSubtype="0"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par>
                          <p:cTn id="67" fill="hold">
                            <p:stCondLst>
                              <p:cond delay="11000"/>
                            </p:stCondLst>
                            <p:childTnLst>
                              <p:par>
                                <p:cTn id="68" presetID="10" presetClass="exit" presetSubtype="0" fill="hold" grpId="1" nodeType="afterEffect">
                                  <p:stCondLst>
                                    <p:cond delay="0"/>
                                  </p:stCondLst>
                                  <p:childTnLst>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19"/>
                                        </p:tgtEl>
                                      </p:cBhvr>
                                    </p:animEffect>
                                    <p:set>
                                      <p:cBhvr>
                                        <p:cTn id="73" dur="1" fill="hold">
                                          <p:stCondLst>
                                            <p:cond delay="999"/>
                                          </p:stCondLst>
                                        </p:cTn>
                                        <p:tgtEl>
                                          <p:spTgt spid="19"/>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20"/>
                                        </p:tgtEl>
                                      </p:cBhvr>
                                    </p:animEffect>
                                    <p:set>
                                      <p:cBhvr>
                                        <p:cTn id="76" dur="1" fill="hold">
                                          <p:stCondLst>
                                            <p:cond delay="999"/>
                                          </p:stCondLst>
                                        </p:cTn>
                                        <p:tgtEl>
                                          <p:spTgt spid="2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23"/>
                                        </p:tgtEl>
                                      </p:cBhvr>
                                    </p:animEffect>
                                    <p:set>
                                      <p:cBhvr>
                                        <p:cTn id="79" dur="1" fill="hold">
                                          <p:stCondLst>
                                            <p:cond delay="999"/>
                                          </p:stCondLst>
                                        </p:cTn>
                                        <p:tgtEl>
                                          <p:spTgt spid="2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8"/>
                                        </p:tgtEl>
                                      </p:cBhvr>
                                    </p:animEffect>
                                    <p:set>
                                      <p:cBhvr>
                                        <p:cTn id="84" dur="1" fill="hold">
                                          <p:stCondLst>
                                            <p:cond delay="499"/>
                                          </p:stCondLst>
                                        </p:cTn>
                                        <p:tgtEl>
                                          <p:spTgt spid="18"/>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anim calcmode="lin" valueType="num">
                                      <p:cBhvr additive="base">
                                        <p:cTn id="91" dur="1000" fill="hold"/>
                                        <p:tgtEl>
                                          <p:spTgt spid="39"/>
                                        </p:tgtEl>
                                        <p:attrNameLst>
                                          <p:attrName>ppt_x</p:attrName>
                                        </p:attrNameLst>
                                      </p:cBhvr>
                                      <p:tavLst>
                                        <p:tav tm="0">
                                          <p:val>
                                            <p:strVal val="1+#ppt_w/2"/>
                                          </p:val>
                                        </p:tav>
                                        <p:tav tm="100000">
                                          <p:val>
                                            <p:strVal val="#ppt_x"/>
                                          </p:val>
                                        </p:tav>
                                      </p:tavLst>
                                    </p:anim>
                                    <p:anim calcmode="lin" valueType="num">
                                      <p:cBhvr additive="base">
                                        <p:cTn id="92"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8" presetClass="emph" presetSubtype="0" accel="50000" decel="50000" fill="hold" nodeType="clickEffect">
                                  <p:stCondLst>
                                    <p:cond delay="0"/>
                                  </p:stCondLst>
                                  <p:childTnLst>
                                    <p:animRot by="-2700000">
                                      <p:cBhvr>
                                        <p:cTn id="96" dur="3000" fill="hold"/>
                                        <p:tgtEl>
                                          <p:spTgt spid="39"/>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39"/>
                                        </p:tgtEl>
                                      </p:cBhvr>
                                    </p:animEffect>
                                    <p:set>
                                      <p:cBhvr>
                                        <p:cTn id="101" dur="1" fill="hold">
                                          <p:stCondLst>
                                            <p:cond delay="499"/>
                                          </p:stCondLst>
                                        </p:cTn>
                                        <p:tgtEl>
                                          <p:spTgt spid="3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 presetClass="entr" presetSubtype="2" fill="hold" nodeType="click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additive="base">
                                        <p:cTn id="106" dur="1000" fill="hold"/>
                                        <p:tgtEl>
                                          <p:spTgt spid="21"/>
                                        </p:tgtEl>
                                        <p:attrNameLst>
                                          <p:attrName>ppt_x</p:attrName>
                                        </p:attrNameLst>
                                      </p:cBhvr>
                                      <p:tavLst>
                                        <p:tav tm="0">
                                          <p:val>
                                            <p:strVal val="1+#ppt_w/2"/>
                                          </p:val>
                                        </p:tav>
                                        <p:tav tm="100000">
                                          <p:val>
                                            <p:strVal val="#ppt_x"/>
                                          </p:val>
                                        </p:tav>
                                      </p:tavLst>
                                    </p:anim>
                                    <p:anim calcmode="lin" valueType="num">
                                      <p:cBhvr additive="base">
                                        <p:cTn id="107"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8" presetClass="emph" presetSubtype="0" accel="25000" decel="75000" fill="hold" nodeType="clickEffect">
                                  <p:stCondLst>
                                    <p:cond delay="0"/>
                                  </p:stCondLst>
                                  <p:childTnLst>
                                    <p:animRot by="-2700000">
                                      <p:cBhvr>
                                        <p:cTn id="111" dur="3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uiExpand="1" build="p"/>
      <p:bldP spid="18" grpId="0" animBg="1"/>
      <p:bldP spid="18" grpId="1" animBg="1"/>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5"/>
          <p:cNvSpPr txBox="1">
            <a:spLocks/>
          </p:cNvSpPr>
          <p:nvPr/>
        </p:nvSpPr>
        <p:spPr bwMode="auto">
          <a:xfrm>
            <a:off x="332766" y="1044555"/>
            <a:ext cx="8415415" cy="110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lnSpc>
                <a:spcPct val="90000"/>
              </a:lnSpc>
              <a:buClr>
                <a:srgbClr val="99CCFF"/>
              </a:buClr>
              <a:buFontTx/>
              <a:buNone/>
            </a:pPr>
            <a:r>
              <a:rPr kumimoji="1" lang="he-IL" sz="2800" kern="0" dirty="0" smtClean="0"/>
              <a:t>נבנה בניית </a:t>
            </a:r>
            <a:r>
              <a:rPr kumimoji="1" lang="he-IL" sz="2800" kern="0" dirty="0" err="1" smtClean="0"/>
              <a:t>רולו</a:t>
            </a:r>
            <a:r>
              <a:rPr kumimoji="1" lang="he-IL" sz="2800" kern="0" dirty="0" smtClean="0"/>
              <a:t> על ריבוע.</a:t>
            </a:r>
          </a:p>
          <a:p>
            <a:pPr marL="0" indent="0" eaLnBrk="1" hangingPunct="1">
              <a:lnSpc>
                <a:spcPct val="90000"/>
              </a:lnSpc>
              <a:buClr>
                <a:srgbClr val="99CCFF"/>
              </a:buClr>
              <a:buFontTx/>
              <a:buNone/>
            </a:pPr>
            <a:r>
              <a:rPr kumimoji="1" lang="he-IL" sz="2800" kern="0" dirty="0" smtClean="0"/>
              <a:t>האם ריבוע הקשתות שנוצר הוא עקו</a:t>
            </a:r>
            <a:r>
              <a:rPr kumimoji="1" lang="he-IL" sz="2800" kern="0" dirty="0" smtClean="0">
                <a:latin typeface="Arial"/>
                <a:cs typeface="Arial"/>
              </a:rPr>
              <a:t>ׄ</a:t>
            </a:r>
            <a:r>
              <a:rPr kumimoji="1" lang="he-IL" sz="2800" kern="0" dirty="0" smtClean="0"/>
              <a:t>ם שווה רוחב? </a:t>
            </a:r>
          </a:p>
          <a:p>
            <a:pPr marL="0" indent="0" eaLnBrk="1" hangingPunct="1">
              <a:lnSpc>
                <a:spcPct val="90000"/>
              </a:lnSpc>
              <a:buClr>
                <a:srgbClr val="99CCFF"/>
              </a:buClr>
              <a:buFontTx/>
              <a:buNone/>
            </a:pPr>
            <a:endParaRPr kumimoji="1" lang="he-IL" sz="2800" kern="0" dirty="0"/>
          </a:p>
          <a:p>
            <a:pPr marL="0" indent="0" eaLnBrk="1" hangingPunct="1">
              <a:lnSpc>
                <a:spcPct val="90000"/>
              </a:lnSpc>
              <a:buClr>
                <a:srgbClr val="99CCFF"/>
              </a:buClr>
              <a:buFontTx/>
              <a:buNone/>
            </a:pPr>
            <a:r>
              <a:rPr kumimoji="1" lang="en-US" sz="2800" kern="0" dirty="0" smtClean="0"/>
              <a:t>		</a:t>
            </a:r>
            <a:endParaRPr kumimoji="1" lang="he-IL" sz="2800" kern="0" dirty="0" smtClean="0"/>
          </a:p>
          <a:p>
            <a:pPr marL="0" indent="0" eaLnBrk="1" hangingPunct="1">
              <a:lnSpc>
                <a:spcPct val="90000"/>
              </a:lnSpc>
              <a:buClr>
                <a:srgbClr val="99CCFF"/>
              </a:buClr>
              <a:buFontTx/>
              <a:buNone/>
            </a:pPr>
            <a:endParaRPr kumimoji="1" lang="he-IL" sz="2800" kern="0" dirty="0"/>
          </a:p>
          <a:p>
            <a:pPr marL="0" indent="0" eaLnBrk="1" hangingPunct="1">
              <a:lnSpc>
                <a:spcPct val="90000"/>
              </a:lnSpc>
              <a:spcBef>
                <a:spcPts val="0"/>
              </a:spcBef>
              <a:buClr>
                <a:srgbClr val="99CCFF"/>
              </a:buClr>
              <a:buFontTx/>
              <a:buNone/>
            </a:pPr>
            <a:endParaRPr kumimoji="1" lang="he-IL" sz="2800" kern="0" dirty="0"/>
          </a:p>
          <a:p>
            <a:pPr marL="0" indent="0" eaLnBrk="1" hangingPunct="1">
              <a:lnSpc>
                <a:spcPct val="90000"/>
              </a:lnSpc>
              <a:buClr>
                <a:srgbClr val="99CCFF"/>
              </a:buClr>
              <a:buFontTx/>
              <a:buNone/>
            </a:pPr>
            <a:r>
              <a:rPr kumimoji="1" lang="he-IL" sz="2800" kern="0" dirty="0" smtClean="0"/>
              <a:t>לא. </a:t>
            </a:r>
            <a:r>
              <a:rPr kumimoji="1" lang="he-IL" sz="2800" kern="0" dirty="0" smtClean="0">
                <a:solidFill>
                  <a:srgbClr val="FFFF00"/>
                </a:solidFill>
              </a:rPr>
              <a:t>האלכסון</a:t>
            </a:r>
            <a:r>
              <a:rPr kumimoji="1" lang="he-IL" sz="2800" kern="0" dirty="0" smtClean="0"/>
              <a:t> ארוך יותר מ</a:t>
            </a:r>
            <a:r>
              <a:rPr kumimoji="1" lang="he-IL" sz="2800" kern="0" dirty="0" smtClean="0">
                <a:solidFill>
                  <a:schemeClr val="accent6">
                    <a:lumMod val="60000"/>
                    <a:lumOff val="40000"/>
                  </a:schemeClr>
                </a:solidFill>
              </a:rPr>
              <a:t>המרחק בין אמצעי קשתות נגדיות</a:t>
            </a:r>
            <a:r>
              <a:rPr kumimoji="1" lang="he-IL" sz="2800" kern="0" dirty="0" smtClean="0"/>
              <a:t>.</a:t>
            </a:r>
          </a:p>
          <a:p>
            <a:pPr marL="0" indent="0" eaLnBrk="1" hangingPunct="1">
              <a:lnSpc>
                <a:spcPct val="90000"/>
              </a:lnSpc>
              <a:buClr>
                <a:srgbClr val="99CCFF"/>
              </a:buClr>
              <a:buFontTx/>
              <a:buNone/>
            </a:pPr>
            <a:r>
              <a:rPr kumimoji="1" lang="he-IL" sz="2800" kern="0" dirty="0" smtClean="0"/>
              <a:t>ריבוע של קשתות שוות הוא צורה שוות רוחב, </a:t>
            </a:r>
            <a:r>
              <a:rPr kumimoji="1" lang="he-IL" sz="2800" kern="0" dirty="0">
                <a:solidFill>
                  <a:srgbClr val="00FF99"/>
                </a:solidFill>
              </a:rPr>
              <a:t>רק אם</a:t>
            </a:r>
            <a:r>
              <a:rPr kumimoji="1" lang="he-IL" sz="2800" kern="0" dirty="0" smtClean="0"/>
              <a:t> </a:t>
            </a:r>
            <a:r>
              <a:rPr kumimoji="1" lang="he-IL" sz="2800" kern="0" dirty="0"/>
              <a:t>ארבע </a:t>
            </a:r>
            <a:r>
              <a:rPr kumimoji="1" lang="en-US" sz="2800" kern="0" dirty="0" smtClean="0"/>
              <a:t/>
            </a:r>
            <a:br>
              <a:rPr kumimoji="1" lang="en-US" sz="2800" kern="0" dirty="0" smtClean="0"/>
            </a:br>
            <a:r>
              <a:rPr kumimoji="1" lang="he-IL" sz="2800" kern="0" dirty="0" smtClean="0"/>
              <a:t>הקשתות משלימות זו את זו </a:t>
            </a:r>
            <a:r>
              <a:rPr kumimoji="1" lang="he-IL" sz="2800" kern="0" dirty="0">
                <a:solidFill>
                  <a:srgbClr val="00FF99"/>
                </a:solidFill>
              </a:rPr>
              <a:t>למעגל </a:t>
            </a:r>
            <a:r>
              <a:rPr kumimoji="1" lang="he-IL" sz="2800" kern="0" dirty="0" smtClean="0">
                <a:solidFill>
                  <a:srgbClr val="00FF99"/>
                </a:solidFill>
              </a:rPr>
              <a:t>שקוטרו </a:t>
            </a:r>
            <a:r>
              <a:rPr kumimoji="1" lang="he-IL" sz="2800" kern="0" dirty="0">
                <a:solidFill>
                  <a:srgbClr val="00FF99"/>
                </a:solidFill>
              </a:rPr>
              <a:t>הוא </a:t>
            </a:r>
            <a:r>
              <a:rPr kumimoji="1" lang="he-IL" sz="2800" kern="0" dirty="0">
                <a:solidFill>
                  <a:srgbClr val="FFFF00"/>
                </a:solidFill>
              </a:rPr>
              <a:t>האלכסון</a:t>
            </a:r>
            <a:r>
              <a:rPr kumimoji="1" lang="he-IL" sz="2800" kern="0" dirty="0" smtClean="0"/>
              <a:t>.</a:t>
            </a:r>
            <a:endParaRPr kumimoji="1" lang="he-IL" sz="2800" kern="0" dirty="0"/>
          </a:p>
        </p:txBody>
      </p:sp>
      <p:sp>
        <p:nvSpPr>
          <p:cNvPr id="3" name="Title 2"/>
          <p:cNvSpPr>
            <a:spLocks noGrp="1"/>
          </p:cNvSpPr>
          <p:nvPr>
            <p:ph type="title"/>
          </p:nvPr>
        </p:nvSpPr>
        <p:spPr>
          <a:xfrm>
            <a:off x="571500" y="381000"/>
            <a:ext cx="8001000" cy="838200"/>
          </a:xfrm>
        </p:spPr>
        <p:txBody>
          <a:bodyPr/>
          <a:lstStyle/>
          <a:p>
            <a:r>
              <a:rPr lang="he-IL" altLang="en-US" sz="3200" b="1" dirty="0">
                <a:effectLst>
                  <a:outerShdw blurRad="38100" dist="25400" dir="5400000" algn="tl" rotWithShape="0">
                    <a:srgbClr val="000000">
                      <a:alpha val="43000"/>
                    </a:srgbClr>
                  </a:outerShdw>
                </a:effectLst>
              </a:rPr>
              <a:t>האם אפשר ליצור גם ריבוע שווה רוחב?</a:t>
            </a:r>
            <a:endParaRPr lang="en-US" sz="3200" b="1" dirty="0">
              <a:effectLst>
                <a:outerShdw blurRad="38100" dist="25400" dir="5400000" algn="tl" rotWithShape="0">
                  <a:srgbClr val="000000">
                    <a:alpha val="43000"/>
                  </a:srgbClr>
                </a:outerShdw>
              </a:effectLst>
            </a:endParaRPr>
          </a:p>
        </p:txBody>
      </p:sp>
      <p:cxnSp>
        <p:nvCxnSpPr>
          <p:cNvPr id="27" name="Straight Connector 26"/>
          <p:cNvCxnSpPr/>
          <p:nvPr/>
        </p:nvCxnSpPr>
        <p:spPr bwMode="auto">
          <a:xfrm flipH="1" flipV="1">
            <a:off x="4191000" y="2436644"/>
            <a:ext cx="819150" cy="862012"/>
          </a:xfrm>
          <a:prstGeom prst="line">
            <a:avLst/>
          </a:prstGeom>
          <a:solidFill>
            <a:schemeClr val="accent1"/>
          </a:solidFill>
          <a:ln w="19050" cap="flat" cmpd="sng" algn="ctr">
            <a:solidFill>
              <a:schemeClr val="accent2">
                <a:lumMod val="40000"/>
                <a:lumOff val="60000"/>
              </a:schemeClr>
            </a:solidFill>
            <a:prstDash val="dash"/>
            <a:round/>
            <a:headEnd type="none" w="sm" len="sm"/>
            <a:tailEnd type="none" w="sm" len="sm"/>
          </a:ln>
          <a:effectLst/>
        </p:spPr>
      </p:cxnSp>
      <p:grpSp>
        <p:nvGrpSpPr>
          <p:cNvPr id="15" name="Group 14"/>
          <p:cNvGrpSpPr/>
          <p:nvPr/>
        </p:nvGrpSpPr>
        <p:grpSpPr>
          <a:xfrm>
            <a:off x="1546974" y="-196428"/>
            <a:ext cx="6096688" cy="6142894"/>
            <a:chOff x="1724466" y="425828"/>
            <a:chExt cx="6877032" cy="6851252"/>
          </a:xfrm>
        </p:grpSpPr>
        <p:sp>
          <p:nvSpPr>
            <p:cNvPr id="16" name="Arc 15"/>
            <p:cNvSpPr/>
            <p:nvPr/>
          </p:nvSpPr>
          <p:spPr bwMode="auto">
            <a:xfrm>
              <a:off x="1724466" y="2703187"/>
              <a:ext cx="4572001" cy="4572000"/>
            </a:xfrm>
            <a:prstGeom prst="arc">
              <a:avLst>
                <a:gd name="adj1" fmla="val 18008765"/>
                <a:gd name="adj2" fmla="val 19822381"/>
              </a:avLst>
            </a:prstGeom>
            <a:no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7" name="Arc 16"/>
            <p:cNvSpPr/>
            <p:nvPr/>
          </p:nvSpPr>
          <p:spPr bwMode="auto">
            <a:xfrm flipH="1" flipV="1">
              <a:off x="4027950" y="444379"/>
              <a:ext cx="4572000" cy="4572000"/>
            </a:xfrm>
            <a:prstGeom prst="arc">
              <a:avLst>
                <a:gd name="adj1" fmla="val 18008765"/>
                <a:gd name="adj2" fmla="val 19822381"/>
              </a:avLst>
            </a:prstGeom>
            <a:no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8" name="Arc 17"/>
            <p:cNvSpPr/>
            <p:nvPr/>
          </p:nvSpPr>
          <p:spPr bwMode="auto">
            <a:xfrm flipH="1">
              <a:off x="4029497" y="2705079"/>
              <a:ext cx="4572001" cy="4572001"/>
            </a:xfrm>
            <a:prstGeom prst="arc">
              <a:avLst>
                <a:gd name="adj1" fmla="val 18008765"/>
                <a:gd name="adj2" fmla="val 19822381"/>
              </a:avLst>
            </a:prstGeom>
            <a:no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9" name="Arc 18"/>
            <p:cNvSpPr/>
            <p:nvPr/>
          </p:nvSpPr>
          <p:spPr bwMode="auto">
            <a:xfrm rot="5400000">
              <a:off x="1731228" y="425828"/>
              <a:ext cx="4572000" cy="4572000"/>
            </a:xfrm>
            <a:prstGeom prst="arc">
              <a:avLst>
                <a:gd name="adj1" fmla="val 18008765"/>
                <a:gd name="adj2" fmla="val 19822381"/>
              </a:avLst>
            </a:prstGeom>
            <a:no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cxnSp>
        <p:nvCxnSpPr>
          <p:cNvPr id="4" name="Straight Connector 3"/>
          <p:cNvCxnSpPr/>
          <p:nvPr/>
        </p:nvCxnSpPr>
        <p:spPr bwMode="auto">
          <a:xfrm flipV="1">
            <a:off x="4591092" y="2123834"/>
            <a:ext cx="8760" cy="1484754"/>
          </a:xfrm>
          <a:prstGeom prst="line">
            <a:avLst/>
          </a:prstGeom>
          <a:solidFill>
            <a:schemeClr val="accent1"/>
          </a:solidFill>
          <a:ln w="19050" cap="flat" cmpd="sng" algn="ctr">
            <a:solidFill>
              <a:srgbClr val="FFFF00"/>
            </a:solidFill>
            <a:prstDash val="dash"/>
            <a:round/>
            <a:headEnd type="none" w="sm" len="sm"/>
            <a:tailEnd type="none" w="sm" len="sm"/>
          </a:ln>
          <a:effectLst/>
        </p:spPr>
      </p:cxnSp>
      <p:sp>
        <p:nvSpPr>
          <p:cNvPr id="14" name="Oval 13"/>
          <p:cNvSpPr>
            <a:spLocks noChangeAspect="1"/>
          </p:cNvSpPr>
          <p:nvPr/>
        </p:nvSpPr>
        <p:spPr bwMode="auto">
          <a:xfrm>
            <a:off x="3850377" y="2133359"/>
            <a:ext cx="1490471" cy="1490472"/>
          </a:xfrm>
          <a:prstGeom prst="ellipse">
            <a:avLst/>
          </a:prstGeom>
          <a:noFill/>
          <a:ln w="28575" cap="flat" cmpd="sng" algn="ctr">
            <a:solidFill>
              <a:srgbClr val="00FF99"/>
            </a:solidFill>
            <a:prstDash val="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Tree>
    <p:extLst>
      <p:ext uri="{BB962C8B-B14F-4D97-AF65-F5344CB8AC3E}">
        <p14:creationId xmlns:p14="http://schemas.microsoft.com/office/powerpoint/2010/main" val="256714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xEl>
                                              <p:pRg st="6" end="6"/>
                                            </p:txEl>
                                          </p:spTgt>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5">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1)">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uiExpand="1" build="p"/>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448" y="381000"/>
            <a:ext cx="8001000" cy="838200"/>
          </a:xfrm>
        </p:spPr>
        <p:txBody>
          <a:bodyPr/>
          <a:lstStyle/>
          <a:p>
            <a:pPr algn="ctr"/>
            <a:r>
              <a:rPr lang="he-IL" dirty="0" smtClean="0">
                <a:solidFill>
                  <a:srgbClr val="00FFCC"/>
                </a:solidFill>
              </a:rPr>
              <a:t>הצהרת צוות הפיתוח על שימוש במצגת</a:t>
            </a:r>
            <a:endParaRPr lang="en-US" dirty="0">
              <a:solidFill>
                <a:srgbClr val="00FFCC"/>
              </a:solidFill>
            </a:endParaRPr>
          </a:p>
        </p:txBody>
      </p:sp>
      <p:sp>
        <p:nvSpPr>
          <p:cNvPr id="3" name="Content Placeholder 2"/>
          <p:cNvSpPr>
            <a:spLocks noGrp="1"/>
          </p:cNvSpPr>
          <p:nvPr>
            <p:ph idx="1"/>
          </p:nvPr>
        </p:nvSpPr>
        <p:spPr>
          <a:xfrm>
            <a:off x="381000" y="1143000"/>
            <a:ext cx="8439472" cy="4648200"/>
          </a:xfrm>
        </p:spPr>
        <p:txBody>
          <a:bodyPr/>
          <a:lstStyle/>
          <a:p>
            <a:r>
              <a:rPr lang="he-IL" sz="2400" dirty="0" smtClean="0"/>
              <a:t>מצגת זאת פותחה לצורך ניסוי מחקרי ונמסרת לשימוש רק על פי הרשאה בכתב מצוות המחקר בטכניון. </a:t>
            </a:r>
          </a:p>
          <a:p>
            <a:r>
              <a:rPr lang="he-IL" sz="2400" dirty="0" smtClean="0"/>
              <a:t>אין להעביר את המצגת לשום גורם אחר ואין לעשות בה כל שימוש ללא קבלת הרשאה בכתב מצוות המחקר.</a:t>
            </a:r>
          </a:p>
          <a:p>
            <a:r>
              <a:rPr lang="he-IL" sz="2400" dirty="0" smtClean="0"/>
              <a:t>לקבלת הרשאה נא לשלוח דוא"ל אל:</a:t>
            </a:r>
          </a:p>
          <a:p>
            <a:pPr marL="0" indent="0" algn="l" rtl="0">
              <a:buNone/>
            </a:pPr>
            <a:r>
              <a:rPr lang="en-US" sz="2400" dirty="0" smtClean="0">
                <a:hlinkClick r:id="rId3"/>
              </a:rPr>
              <a:t>keshercham.technion@gmail.com</a:t>
            </a:r>
            <a:r>
              <a:rPr lang="en-US" sz="2400" dirty="0" smtClean="0"/>
              <a:t> </a:t>
            </a:r>
            <a:endParaRPr lang="he-IL" sz="2400" dirty="0" smtClean="0"/>
          </a:p>
          <a:p>
            <a:pPr marL="361950" indent="0" algn="r">
              <a:spcBef>
                <a:spcPts val="0"/>
              </a:spcBef>
              <a:buNone/>
            </a:pPr>
            <a:r>
              <a:rPr lang="he-IL" sz="2400" dirty="0" smtClean="0"/>
              <a:t>ולציין בשורת הנושא: הרשאה לשימוש בהבזק [שם ההבזק]</a:t>
            </a:r>
          </a:p>
          <a:p>
            <a:pPr>
              <a:spcBef>
                <a:spcPts val="0"/>
              </a:spcBef>
            </a:pPr>
            <a:endParaRPr lang="en-US" sz="2400" dirty="0" smtClean="0"/>
          </a:p>
          <a:p>
            <a:pPr>
              <a:spcBef>
                <a:spcPts val="0"/>
              </a:spcBef>
            </a:pPr>
            <a:r>
              <a:rPr lang="he-IL" sz="2400" dirty="0" smtClean="0"/>
              <a:t>צוות הפרויקט בטכניון מבקש להודות לתורמים המסייעים בהכנת ההבזקים משנת תשע"ד: ניר </a:t>
            </a:r>
            <a:r>
              <a:rPr lang="he-IL" sz="2400" dirty="0" err="1" smtClean="0"/>
              <a:t>קלקשטיין</a:t>
            </a:r>
            <a:r>
              <a:rPr lang="he-IL" sz="2400" dirty="0" smtClean="0"/>
              <a:t> – ישראל, ענבל ותום ברנר – ניו-יורק, קרני וערן שיר – ישראל.</a:t>
            </a:r>
            <a:endParaRPr lang="en-US" sz="2400" dirty="0" smtClean="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7056" y="5331170"/>
            <a:ext cx="3313416" cy="864000"/>
          </a:xfrm>
          <a:prstGeom prst="rect">
            <a:avLst/>
          </a:prstGeom>
        </p:spPr>
      </p:pic>
      <p:grpSp>
        <p:nvGrpSpPr>
          <p:cNvPr id="10" name="Group 9"/>
          <p:cNvGrpSpPr/>
          <p:nvPr/>
        </p:nvGrpSpPr>
        <p:grpSpPr>
          <a:xfrm>
            <a:off x="467544" y="4978455"/>
            <a:ext cx="2095445" cy="1216715"/>
            <a:chOff x="467544" y="4978455"/>
            <a:chExt cx="2095445" cy="1216715"/>
          </a:xfrm>
        </p:grpSpPr>
        <p:sp>
          <p:nvSpPr>
            <p:cNvPr id="5" name="Rectangle 5"/>
            <p:cNvSpPr>
              <a:spLocks noChangeArrowheads="1"/>
            </p:cNvSpPr>
            <p:nvPr/>
          </p:nvSpPr>
          <p:spPr bwMode="auto">
            <a:xfrm>
              <a:off x="467544" y="5825838"/>
              <a:ext cx="20954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Char char="•"/>
                <a:defRPr sz="3200">
                  <a:solidFill>
                    <a:schemeClr val="tx1"/>
                  </a:solidFill>
                  <a:latin typeface="Tahoma" pitchFamily="34" charset="0"/>
                  <a:cs typeface="Arial" charset="0"/>
                </a:defRPr>
              </a:lvl1pPr>
              <a:lvl2pPr marL="742950" indent="-285750" eaLnBrk="0" hangingPunct="0">
                <a:spcBef>
                  <a:spcPct val="20000"/>
                </a:spcBef>
                <a:buClr>
                  <a:schemeClr val="hlink"/>
                </a:buClr>
                <a:buChar char="–"/>
                <a:defRPr sz="2800">
                  <a:solidFill>
                    <a:schemeClr val="tx1"/>
                  </a:solidFill>
                  <a:latin typeface="Tahoma" pitchFamily="34" charset="0"/>
                  <a:cs typeface="Arial" charset="0"/>
                </a:defRPr>
              </a:lvl2pPr>
              <a:lvl3pPr marL="1143000" indent="-228600" eaLnBrk="0" hangingPunct="0">
                <a:spcBef>
                  <a:spcPct val="20000"/>
                </a:spcBef>
                <a:buClr>
                  <a:schemeClr val="accent1"/>
                </a:buClr>
                <a:buChar char="•"/>
                <a:defRPr sz="2400">
                  <a:solidFill>
                    <a:schemeClr val="tx1"/>
                  </a:solidFill>
                  <a:latin typeface="Tahoma" pitchFamily="34" charset="0"/>
                  <a:cs typeface="Arial" charset="0"/>
                </a:defRPr>
              </a:lvl3pPr>
              <a:lvl4pPr marL="1600200" indent="-228600" eaLnBrk="0" hangingPunct="0">
                <a:spcBef>
                  <a:spcPct val="20000"/>
                </a:spcBef>
                <a:buClr>
                  <a:schemeClr val="folHlink"/>
                </a:buClr>
                <a:buChar char="–"/>
                <a:defRPr sz="2000">
                  <a:solidFill>
                    <a:schemeClr val="tx1"/>
                  </a:solidFill>
                  <a:latin typeface="Tahoma" pitchFamily="34" charset="0"/>
                  <a:cs typeface="Arial" charset="0"/>
                </a:defRPr>
              </a:lvl4pPr>
              <a:lvl5pPr marL="2057400" indent="-228600" eaLnBrk="0" hangingPunct="0">
                <a:spcBef>
                  <a:spcPct val="20000"/>
                </a:spcBef>
                <a:buClr>
                  <a:schemeClr val="accent1"/>
                </a:buClr>
                <a:buChar char="»"/>
                <a:defRPr sz="2000">
                  <a:solidFill>
                    <a:schemeClr val="tx1"/>
                  </a:solidFill>
                  <a:latin typeface="Tahoma" pitchFamily="34" charset="0"/>
                  <a:cs typeface="Arial" charset="0"/>
                </a:defRPr>
              </a:lvl5pPr>
              <a:lvl6pPr marL="25146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6pPr>
              <a:lvl7pPr marL="29718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7pPr>
              <a:lvl8pPr marL="34290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8pPr>
              <a:lvl9pPr marL="38862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9pPr>
            </a:lstStyle>
            <a:p>
              <a:pPr algn="l" rtl="0" eaLnBrk="1" hangingPunct="1">
                <a:spcBef>
                  <a:spcPct val="0"/>
                </a:spcBef>
                <a:buClrTx/>
                <a:buFontTx/>
                <a:buNone/>
              </a:pPr>
              <a:r>
                <a:rPr lang="he-IL" altLang="en-US" sz="1800" b="1" dirty="0">
                  <a:solidFill>
                    <a:srgbClr val="6699FF">
                      <a:lumMod val="40000"/>
                      <a:lumOff val="60000"/>
                    </a:srgbClr>
                  </a:solidFill>
                </a:rPr>
                <a:t>הקרן הלאומית למדע</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33922" y="4978455"/>
              <a:ext cx="915988" cy="95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78293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381004"/>
            <a:ext cx="8001000" cy="838200"/>
          </a:xfrm>
        </p:spPr>
        <p:txBody>
          <a:bodyPr/>
          <a:lstStyle/>
          <a:p>
            <a:r>
              <a:rPr lang="he-IL" altLang="en-US" sz="3200" b="1" dirty="0">
                <a:effectLst>
                  <a:outerShdw blurRad="38100" dist="25400" dir="5400000" algn="tl" rotWithShape="0">
                    <a:srgbClr val="000000">
                      <a:alpha val="43000"/>
                    </a:srgbClr>
                  </a:outerShdw>
                </a:effectLst>
              </a:rPr>
              <a:t>האם אפשר ליצור מחומש שווה רוחב?</a:t>
            </a:r>
            <a:endParaRPr lang="en-US" sz="3200" b="1" dirty="0">
              <a:effectLst>
                <a:outerShdw blurRad="38100" dist="25400" dir="5400000" algn="tl" rotWithShape="0">
                  <a:srgbClr val="000000">
                    <a:alpha val="43000"/>
                  </a:srgbClr>
                </a:outerShdw>
              </a:effectLst>
            </a:endParaRPr>
          </a:p>
        </p:txBody>
      </p:sp>
      <p:sp>
        <p:nvSpPr>
          <p:cNvPr id="45" name="Content Placeholder 5"/>
          <p:cNvSpPr txBox="1">
            <a:spLocks/>
          </p:cNvSpPr>
          <p:nvPr/>
        </p:nvSpPr>
        <p:spPr bwMode="auto">
          <a:xfrm>
            <a:off x="431676" y="1321087"/>
            <a:ext cx="8326766" cy="41133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lnSpc>
                <a:spcPct val="90000"/>
              </a:lnSpc>
              <a:buClr>
                <a:srgbClr val="99CCFF"/>
              </a:buClr>
              <a:buFontTx/>
              <a:buNone/>
            </a:pPr>
            <a:r>
              <a:rPr kumimoji="1" lang="he-IL" sz="2800" kern="0" dirty="0" smtClean="0"/>
              <a:t>הבנייה דומה </a:t>
            </a:r>
            <a:r>
              <a:rPr lang="he-IL" sz="2800" dirty="0" smtClean="0">
                <a:cs typeface="Arial" charset="0"/>
              </a:rPr>
              <a:t>לבנייה </a:t>
            </a:r>
            <a:r>
              <a:rPr lang="he-IL" sz="2800" dirty="0">
                <a:cs typeface="Arial" charset="0"/>
              </a:rPr>
              <a:t>של משולש </a:t>
            </a:r>
            <a:r>
              <a:rPr lang="he-IL" sz="2800" dirty="0" err="1" smtClean="0">
                <a:cs typeface="Arial" charset="0"/>
              </a:rPr>
              <a:t>רולו</a:t>
            </a:r>
            <a:r>
              <a:rPr kumimoji="1" lang="he-IL" sz="2800" kern="0" dirty="0" smtClean="0"/>
              <a:t>:</a:t>
            </a:r>
            <a:endParaRPr kumimoji="1" lang="en-US" sz="2800" kern="0" dirty="0" smtClean="0"/>
          </a:p>
          <a:p>
            <a:pPr marL="0" indent="0" eaLnBrk="1" hangingPunct="1">
              <a:lnSpc>
                <a:spcPct val="90000"/>
              </a:lnSpc>
              <a:buClr>
                <a:srgbClr val="99CCFF"/>
              </a:buClr>
              <a:buFontTx/>
              <a:buNone/>
            </a:pPr>
            <a:endParaRPr kumimoji="1" lang="he-IL" sz="2800" kern="0" dirty="0" smtClean="0"/>
          </a:p>
          <a:p>
            <a:pPr marL="0" indent="0" eaLnBrk="1" hangingPunct="1">
              <a:lnSpc>
                <a:spcPct val="90000"/>
              </a:lnSpc>
              <a:buClr>
                <a:srgbClr val="99CCFF"/>
              </a:buClr>
              <a:buFontTx/>
              <a:buNone/>
            </a:pPr>
            <a:r>
              <a:rPr kumimoji="1" lang="he-IL" sz="2800" kern="0" dirty="0" smtClean="0"/>
              <a:t>הצורה שנוצרת היא אכן שוות רוחב.</a:t>
            </a:r>
          </a:p>
          <a:p>
            <a:pPr marL="0" indent="0" eaLnBrk="1" hangingPunct="1">
              <a:lnSpc>
                <a:spcPct val="90000"/>
              </a:lnSpc>
              <a:buClr>
                <a:srgbClr val="99CCFF"/>
              </a:buClr>
              <a:buFontTx/>
              <a:buNone/>
            </a:pPr>
            <a:r>
              <a:rPr kumimoji="1" lang="en-US" sz="2800" kern="0" dirty="0" smtClean="0"/>
              <a:t/>
            </a:r>
            <a:br>
              <a:rPr kumimoji="1" lang="en-US" sz="2800" kern="0" dirty="0" smtClean="0"/>
            </a:br>
            <a:r>
              <a:rPr kumimoji="1" lang="he-IL" sz="2800" kern="0" spc="-50" dirty="0" smtClean="0"/>
              <a:t>באופן דומה – על </a:t>
            </a:r>
            <a:r>
              <a:rPr kumimoji="1" lang="he-IL" sz="2800" kern="0" spc="-50" dirty="0">
                <a:solidFill>
                  <a:srgbClr val="FFC000"/>
                </a:solidFill>
              </a:rPr>
              <a:t>כל </a:t>
            </a:r>
            <a:r>
              <a:rPr kumimoji="1" lang="he-IL" sz="2800" kern="0" spc="-50" dirty="0" smtClean="0"/>
              <a:t>מצולע משוכלל בעל מספר </a:t>
            </a:r>
            <a:r>
              <a:rPr kumimoji="1" lang="he-IL" sz="2800" kern="0" spc="-50" dirty="0" smtClean="0">
                <a:solidFill>
                  <a:srgbClr val="FFC000"/>
                </a:solidFill>
              </a:rPr>
              <a:t>אי זוגי </a:t>
            </a:r>
            <a:r>
              <a:rPr kumimoji="1" lang="he-IL" sz="2800" kern="0" spc="-50" dirty="0" smtClean="0"/>
              <a:t>של צלעות אפשר ליצור באופן דומה עקום שווה רוחב. לפיכך –</a:t>
            </a:r>
          </a:p>
          <a:p>
            <a:pPr marL="0" indent="0" eaLnBrk="1" hangingPunct="1">
              <a:lnSpc>
                <a:spcPct val="90000"/>
              </a:lnSpc>
              <a:buClr>
                <a:srgbClr val="99CCFF"/>
              </a:buClr>
              <a:buFontTx/>
              <a:buNone/>
            </a:pPr>
            <a:r>
              <a:rPr kumimoji="1" lang="he-IL" sz="2800" kern="0" dirty="0" smtClean="0"/>
              <a:t>יש אינסוף עקומים שווי רוחב שמתגלגלים כמו המעגל!</a:t>
            </a:r>
          </a:p>
        </p:txBody>
      </p:sp>
      <p:sp>
        <p:nvSpPr>
          <p:cNvPr id="2" name="Regular Pentagon 1"/>
          <p:cNvSpPr/>
          <p:nvPr/>
        </p:nvSpPr>
        <p:spPr bwMode="auto">
          <a:xfrm>
            <a:off x="1356163" y="946557"/>
            <a:ext cx="2192282" cy="2082668"/>
          </a:xfrm>
          <a:prstGeom prst="pentagon">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Times New Roman" pitchFamily="18" charset="0"/>
              <a:cs typeface="Arial" pitchFamily="34" charset="0"/>
            </a:endParaRPr>
          </a:p>
        </p:txBody>
      </p:sp>
      <p:sp>
        <p:nvSpPr>
          <p:cNvPr id="24" name="Arc 23"/>
          <p:cNvSpPr/>
          <p:nvPr/>
        </p:nvSpPr>
        <p:spPr bwMode="auto">
          <a:xfrm rot="21213185">
            <a:off x="-398858" y="845605"/>
            <a:ext cx="4357906" cy="4357904"/>
          </a:xfrm>
          <a:prstGeom prst="arc">
            <a:avLst>
              <a:gd name="adj1" fmla="val 17665795"/>
              <a:gd name="adj2" fmla="val 19823550"/>
            </a:avLst>
          </a:prstGeom>
          <a:solidFill>
            <a:srgbClr val="BFBFBF">
              <a:alpha val="30196"/>
            </a:srgbClr>
          </a:solid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Times New Roman" pitchFamily="18" charset="0"/>
              <a:cs typeface="Arial" pitchFamily="34" charset="0"/>
            </a:endParaRPr>
          </a:p>
        </p:txBody>
      </p:sp>
      <p:sp>
        <p:nvSpPr>
          <p:cNvPr id="26" name="Arc 25"/>
          <p:cNvSpPr/>
          <p:nvPr/>
        </p:nvSpPr>
        <p:spPr bwMode="auto">
          <a:xfrm rot="16920000">
            <a:off x="934026" y="850474"/>
            <a:ext cx="4357906" cy="4357906"/>
          </a:xfrm>
          <a:prstGeom prst="arc">
            <a:avLst>
              <a:gd name="adj1" fmla="val 17665795"/>
              <a:gd name="adj2" fmla="val 19823550"/>
            </a:avLst>
          </a:prstGeom>
          <a:solidFill>
            <a:srgbClr val="BFBFBF">
              <a:alpha val="30196"/>
            </a:srgbClr>
          </a:solid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Times New Roman" pitchFamily="18" charset="0"/>
              <a:cs typeface="Arial" pitchFamily="34" charset="0"/>
            </a:endParaRPr>
          </a:p>
        </p:txBody>
      </p:sp>
      <p:sp>
        <p:nvSpPr>
          <p:cNvPr id="27" name="Arc 26"/>
          <p:cNvSpPr/>
          <p:nvPr/>
        </p:nvSpPr>
        <p:spPr bwMode="auto">
          <a:xfrm rot="12600000">
            <a:off x="1354391" y="-424309"/>
            <a:ext cx="4357904" cy="4357906"/>
          </a:xfrm>
          <a:prstGeom prst="arc">
            <a:avLst>
              <a:gd name="adj1" fmla="val 17665795"/>
              <a:gd name="adj2" fmla="val 19823550"/>
            </a:avLst>
          </a:prstGeom>
          <a:solidFill>
            <a:srgbClr val="BFBFBF">
              <a:alpha val="30196"/>
            </a:srgbClr>
          </a:solid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Times New Roman" pitchFamily="18" charset="0"/>
              <a:cs typeface="Arial" pitchFamily="34" charset="0"/>
            </a:endParaRPr>
          </a:p>
        </p:txBody>
      </p:sp>
      <p:sp>
        <p:nvSpPr>
          <p:cNvPr id="28" name="Arc 27"/>
          <p:cNvSpPr/>
          <p:nvPr/>
        </p:nvSpPr>
        <p:spPr bwMode="auto">
          <a:xfrm rot="8280000">
            <a:off x="284438" y="-1221761"/>
            <a:ext cx="4357904" cy="4357904"/>
          </a:xfrm>
          <a:prstGeom prst="arc">
            <a:avLst>
              <a:gd name="adj1" fmla="val 17665795"/>
              <a:gd name="adj2" fmla="val 19823550"/>
            </a:avLst>
          </a:prstGeom>
          <a:solidFill>
            <a:srgbClr val="BFBFBF">
              <a:alpha val="30196"/>
            </a:srgbClr>
          </a:solid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Times New Roman" pitchFamily="18" charset="0"/>
              <a:cs typeface="Arial" pitchFamily="34" charset="0"/>
            </a:endParaRPr>
          </a:p>
        </p:txBody>
      </p:sp>
      <p:sp>
        <p:nvSpPr>
          <p:cNvPr id="29" name="Arc 28"/>
          <p:cNvSpPr/>
          <p:nvPr/>
        </p:nvSpPr>
        <p:spPr bwMode="auto">
          <a:xfrm rot="3960000">
            <a:off x="-807089" y="-438371"/>
            <a:ext cx="4357906" cy="4357904"/>
          </a:xfrm>
          <a:prstGeom prst="arc">
            <a:avLst>
              <a:gd name="adj1" fmla="val 17665795"/>
              <a:gd name="adj2" fmla="val 19823550"/>
            </a:avLst>
          </a:prstGeom>
          <a:solidFill>
            <a:srgbClr val="BFBFBF">
              <a:alpha val="30196"/>
            </a:srgbClr>
          </a:solidFill>
          <a:ln w="1905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Times New Roman" pitchFamily="18" charset="0"/>
              <a:cs typeface="Arial" pitchFamily="34" charset="0"/>
            </a:endParaRPr>
          </a:p>
        </p:txBody>
      </p:sp>
      <p:pic>
        <p:nvPicPr>
          <p:cNvPr id="13314" name="Picture 2" descr="https://upload.wikimedia.org/wikipedia/commons/thumb/9/9f/Reuleaux_polygons.svg/444px-Reuleaux_polygons.sv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1676" y="4303057"/>
            <a:ext cx="3700588" cy="18080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upload.wikimedia.org/wikipedia/commons/thumb/9/9f/Reuleaux_polygons.svg/444px-Reuleaux_polygons.sv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182044" y="4263334"/>
            <a:ext cx="3700588" cy="18874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01916" y="4720045"/>
            <a:ext cx="735495" cy="584775"/>
          </a:xfrm>
          <a:prstGeom prst="rect">
            <a:avLst/>
          </a:prstGeom>
          <a:noFill/>
        </p:spPr>
        <p:txBody>
          <a:bodyPr wrap="square" rtlCol="0">
            <a:spAutoFit/>
          </a:bodyPr>
          <a:lstStyle/>
          <a:p>
            <a:pPr algn="ctr"/>
            <a:r>
              <a:rPr lang="he-IL" sz="3200" dirty="0" smtClean="0">
                <a:solidFill>
                  <a:schemeClr val="bg1"/>
                </a:solidFill>
              </a:rPr>
              <a:t>3</a:t>
            </a:r>
            <a:endParaRPr lang="en-US" sz="3200" dirty="0">
              <a:solidFill>
                <a:schemeClr val="bg1"/>
              </a:solidFill>
            </a:endParaRPr>
          </a:p>
        </p:txBody>
      </p:sp>
      <p:sp>
        <p:nvSpPr>
          <p:cNvPr id="17" name="TextBox 16"/>
          <p:cNvSpPr txBox="1"/>
          <p:nvPr/>
        </p:nvSpPr>
        <p:spPr>
          <a:xfrm>
            <a:off x="2830717" y="4720045"/>
            <a:ext cx="735495" cy="584775"/>
          </a:xfrm>
          <a:prstGeom prst="rect">
            <a:avLst/>
          </a:prstGeom>
          <a:noFill/>
        </p:spPr>
        <p:txBody>
          <a:bodyPr wrap="square" rtlCol="0">
            <a:spAutoFit/>
          </a:bodyPr>
          <a:lstStyle/>
          <a:p>
            <a:pPr algn="ctr"/>
            <a:r>
              <a:rPr lang="he-IL" sz="3200" dirty="0" smtClean="0">
                <a:solidFill>
                  <a:schemeClr val="bg1"/>
                </a:solidFill>
              </a:rPr>
              <a:t>5</a:t>
            </a:r>
            <a:endParaRPr lang="en-US" sz="3200" dirty="0">
              <a:solidFill>
                <a:schemeClr val="bg1"/>
              </a:solidFill>
            </a:endParaRPr>
          </a:p>
        </p:txBody>
      </p:sp>
      <p:sp>
        <p:nvSpPr>
          <p:cNvPr id="18" name="TextBox 17"/>
          <p:cNvSpPr txBox="1"/>
          <p:nvPr/>
        </p:nvSpPr>
        <p:spPr>
          <a:xfrm>
            <a:off x="4758910" y="4720045"/>
            <a:ext cx="735495" cy="584775"/>
          </a:xfrm>
          <a:prstGeom prst="rect">
            <a:avLst/>
          </a:prstGeom>
          <a:noFill/>
        </p:spPr>
        <p:txBody>
          <a:bodyPr wrap="square" rtlCol="0">
            <a:spAutoFit/>
          </a:bodyPr>
          <a:lstStyle/>
          <a:p>
            <a:pPr algn="ctr"/>
            <a:r>
              <a:rPr lang="he-IL" sz="3200" dirty="0" smtClean="0">
                <a:solidFill>
                  <a:schemeClr val="bg1"/>
                </a:solidFill>
              </a:rPr>
              <a:t>7</a:t>
            </a:r>
            <a:endParaRPr lang="en-US" sz="3200" dirty="0">
              <a:solidFill>
                <a:schemeClr val="bg1"/>
              </a:solidFill>
            </a:endParaRPr>
          </a:p>
        </p:txBody>
      </p:sp>
      <p:sp>
        <p:nvSpPr>
          <p:cNvPr id="19" name="TextBox 18"/>
          <p:cNvSpPr txBox="1"/>
          <p:nvPr/>
        </p:nvSpPr>
        <p:spPr>
          <a:xfrm>
            <a:off x="6567832" y="4720045"/>
            <a:ext cx="735495" cy="584775"/>
          </a:xfrm>
          <a:prstGeom prst="rect">
            <a:avLst/>
          </a:prstGeom>
          <a:noFill/>
        </p:spPr>
        <p:txBody>
          <a:bodyPr wrap="square" rtlCol="0">
            <a:spAutoFit/>
          </a:bodyPr>
          <a:lstStyle/>
          <a:p>
            <a:pPr algn="ctr"/>
            <a:r>
              <a:rPr lang="he-IL" sz="3200" dirty="0" smtClean="0">
                <a:solidFill>
                  <a:schemeClr val="bg1"/>
                </a:solidFill>
              </a:rPr>
              <a:t>9</a:t>
            </a:r>
            <a:endParaRPr lang="en-US" sz="3200" dirty="0">
              <a:solidFill>
                <a:schemeClr val="bg1"/>
              </a:solidFill>
            </a:endParaRPr>
          </a:p>
        </p:txBody>
      </p:sp>
      <p:sp>
        <p:nvSpPr>
          <p:cNvPr id="16" name="Oval 25"/>
          <p:cNvSpPr>
            <a:spLocks noChangeArrowheads="1"/>
          </p:cNvSpPr>
          <p:nvPr/>
        </p:nvSpPr>
        <p:spPr bwMode="auto">
          <a:xfrm>
            <a:off x="1315069" y="1701273"/>
            <a:ext cx="82220" cy="82220"/>
          </a:xfrm>
          <a:prstGeom prst="ellipse">
            <a:avLst/>
          </a:prstGeom>
          <a:solidFill>
            <a:srgbClr val="FF0000"/>
          </a:solidFill>
          <a:ln w="9525">
            <a:solidFill>
              <a:srgbClr val="FF0000"/>
            </a:solidFill>
            <a:round/>
            <a:headEnd/>
            <a:tailEnd/>
          </a:ln>
        </p:spPr>
        <p:txBody>
          <a:bodyPr wrap="none" anchor="ctr"/>
          <a:lstStyle/>
          <a:p>
            <a:pPr algn="l" rtl="0"/>
            <a:endParaRPr lang="he-IL" dirty="0"/>
          </a:p>
        </p:txBody>
      </p:sp>
      <p:sp>
        <p:nvSpPr>
          <p:cNvPr id="20" name="Oval 25"/>
          <p:cNvSpPr>
            <a:spLocks noChangeArrowheads="1"/>
          </p:cNvSpPr>
          <p:nvPr/>
        </p:nvSpPr>
        <p:spPr bwMode="auto">
          <a:xfrm>
            <a:off x="2410444" y="922604"/>
            <a:ext cx="82220" cy="82220"/>
          </a:xfrm>
          <a:prstGeom prst="ellipse">
            <a:avLst/>
          </a:prstGeom>
          <a:solidFill>
            <a:srgbClr val="FF0000"/>
          </a:solidFill>
          <a:ln w="9525">
            <a:solidFill>
              <a:srgbClr val="FF0000"/>
            </a:solidFill>
            <a:round/>
            <a:headEnd/>
            <a:tailEnd/>
          </a:ln>
        </p:spPr>
        <p:txBody>
          <a:bodyPr wrap="none" anchor="ctr"/>
          <a:lstStyle/>
          <a:p>
            <a:pPr algn="l" rtl="0"/>
            <a:endParaRPr lang="he-IL" dirty="0"/>
          </a:p>
        </p:txBody>
      </p:sp>
      <p:sp>
        <p:nvSpPr>
          <p:cNvPr id="21" name="Oval 25"/>
          <p:cNvSpPr>
            <a:spLocks noChangeArrowheads="1"/>
          </p:cNvSpPr>
          <p:nvPr/>
        </p:nvSpPr>
        <p:spPr bwMode="auto">
          <a:xfrm>
            <a:off x="3491532" y="1710798"/>
            <a:ext cx="82220" cy="82220"/>
          </a:xfrm>
          <a:prstGeom prst="ellipse">
            <a:avLst/>
          </a:prstGeom>
          <a:solidFill>
            <a:srgbClr val="FF0000"/>
          </a:solidFill>
          <a:ln w="9525">
            <a:solidFill>
              <a:srgbClr val="FF0000"/>
            </a:solidFill>
            <a:round/>
            <a:headEnd/>
            <a:tailEnd/>
          </a:ln>
        </p:spPr>
        <p:txBody>
          <a:bodyPr wrap="none" anchor="ctr"/>
          <a:lstStyle/>
          <a:p>
            <a:pPr algn="l" rtl="0"/>
            <a:endParaRPr lang="he-IL" dirty="0"/>
          </a:p>
        </p:txBody>
      </p:sp>
      <p:sp>
        <p:nvSpPr>
          <p:cNvPr id="22" name="Oval 25"/>
          <p:cNvSpPr>
            <a:spLocks noChangeArrowheads="1"/>
          </p:cNvSpPr>
          <p:nvPr/>
        </p:nvSpPr>
        <p:spPr bwMode="auto">
          <a:xfrm>
            <a:off x="3077194" y="2987148"/>
            <a:ext cx="82220" cy="82220"/>
          </a:xfrm>
          <a:prstGeom prst="ellipse">
            <a:avLst/>
          </a:prstGeom>
          <a:solidFill>
            <a:srgbClr val="FF0000"/>
          </a:solidFill>
          <a:ln w="9525">
            <a:solidFill>
              <a:srgbClr val="FF0000"/>
            </a:solidFill>
            <a:round/>
            <a:headEnd/>
            <a:tailEnd/>
          </a:ln>
        </p:spPr>
        <p:txBody>
          <a:bodyPr wrap="none" anchor="ctr"/>
          <a:lstStyle/>
          <a:p>
            <a:pPr algn="l" rtl="0"/>
            <a:endParaRPr lang="he-IL" dirty="0"/>
          </a:p>
        </p:txBody>
      </p:sp>
      <p:sp>
        <p:nvSpPr>
          <p:cNvPr id="23" name="Oval 25"/>
          <p:cNvSpPr>
            <a:spLocks noChangeArrowheads="1"/>
          </p:cNvSpPr>
          <p:nvPr/>
        </p:nvSpPr>
        <p:spPr bwMode="auto">
          <a:xfrm>
            <a:off x="1736550" y="2980005"/>
            <a:ext cx="82220" cy="82220"/>
          </a:xfrm>
          <a:prstGeom prst="ellipse">
            <a:avLst/>
          </a:prstGeom>
          <a:solidFill>
            <a:srgbClr val="FF0000"/>
          </a:solidFill>
          <a:ln w="9525">
            <a:solidFill>
              <a:srgbClr val="FF0000"/>
            </a:solidFill>
            <a:round/>
            <a:headEnd/>
            <a:tailEnd/>
          </a:ln>
        </p:spPr>
        <p:txBody>
          <a:bodyPr wrap="none" anchor="ctr"/>
          <a:lstStyle/>
          <a:p>
            <a:pPr algn="l" rtl="0"/>
            <a:endParaRPr lang="he-IL" dirty="0"/>
          </a:p>
        </p:txBody>
      </p:sp>
      <p:sp>
        <p:nvSpPr>
          <p:cNvPr id="25" name="Oval 24"/>
          <p:cNvSpPr/>
          <p:nvPr/>
        </p:nvSpPr>
        <p:spPr bwMode="auto">
          <a:xfrm>
            <a:off x="8010450" y="5150980"/>
            <a:ext cx="108000" cy="108000"/>
          </a:xfrm>
          <a:prstGeom prst="ellipse">
            <a:avLst/>
          </a:prstGeom>
          <a:solidFill>
            <a:srgbClr val="F9D2B1"/>
          </a:solidFill>
          <a:ln w="9525" cap="flat" cmpd="sng" algn="ctr">
            <a:solidFill>
              <a:srgbClr val="5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0" name="Oval 29"/>
          <p:cNvSpPr/>
          <p:nvPr/>
        </p:nvSpPr>
        <p:spPr bwMode="auto">
          <a:xfrm>
            <a:off x="8272034" y="5153252"/>
            <a:ext cx="108000" cy="108000"/>
          </a:xfrm>
          <a:prstGeom prst="ellipse">
            <a:avLst/>
          </a:prstGeom>
          <a:solidFill>
            <a:srgbClr val="F9D2B1"/>
          </a:solidFill>
          <a:ln w="9525" cap="flat" cmpd="sng" algn="ctr">
            <a:solidFill>
              <a:srgbClr val="5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1" name="Oval 30"/>
          <p:cNvSpPr/>
          <p:nvPr/>
        </p:nvSpPr>
        <p:spPr bwMode="auto">
          <a:xfrm>
            <a:off x="8506322" y="5155524"/>
            <a:ext cx="108000" cy="108000"/>
          </a:xfrm>
          <a:prstGeom prst="ellipse">
            <a:avLst/>
          </a:prstGeom>
          <a:solidFill>
            <a:srgbClr val="F9D2B1"/>
          </a:solidFill>
          <a:ln w="9525" cap="flat" cmpd="sng" algn="ctr">
            <a:solidFill>
              <a:srgbClr val="5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Tree>
    <p:extLst>
      <p:ext uri="{BB962C8B-B14F-4D97-AF65-F5344CB8AC3E}">
        <p14:creationId xmlns:p14="http://schemas.microsoft.com/office/powerpoint/2010/main" val="104302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35" presetClass="emph" presetSubtype="0" repeatCount="2000" fill="hold" grpId="1" nodeType="withEffect">
                                  <p:stCondLst>
                                    <p:cond delay="0"/>
                                  </p:stCondLst>
                                  <p:childTnLst>
                                    <p:anim calcmode="discrete" valueType="str">
                                      <p:cBhvr>
                                        <p:cTn id="17" dur="500" fill="hold"/>
                                        <p:tgtEl>
                                          <p:spTgt spid="16"/>
                                        </p:tgtEl>
                                        <p:attrNameLst>
                                          <p:attrName>style.visibility</p:attrName>
                                        </p:attrNameLst>
                                      </p:cBhvr>
                                      <p:tavLst>
                                        <p:tav tm="0">
                                          <p:val>
                                            <p:strVal val="hidden"/>
                                          </p:val>
                                        </p:tav>
                                        <p:tav tm="50000">
                                          <p:val>
                                            <p:strVal val="visible"/>
                                          </p:val>
                                        </p:tav>
                                      </p:tavLst>
                                    </p:anim>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childTnLst>
                          </p:cTn>
                        </p:par>
                        <p:par>
                          <p:cTn id="22" fill="hold">
                            <p:stCondLst>
                              <p:cond delay="2500"/>
                            </p:stCondLst>
                            <p:childTnLst>
                              <p:par>
                                <p:cTn id="23" presetID="10" presetClass="exit" presetSubtype="0" fill="hold" grpId="2" nodeType="after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par>
                          <p:cTn id="26" fill="hold">
                            <p:stCondLst>
                              <p:cond delay="3000"/>
                            </p:stCondLst>
                            <p:childTnLst>
                              <p:par>
                                <p:cTn id="27" presetID="1"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35" presetClass="emph" presetSubtype="0" repeatCount="2000" fill="hold" grpId="1" nodeType="withEffect">
                                  <p:stCondLst>
                                    <p:cond delay="0"/>
                                  </p:stCondLst>
                                  <p:childTnLst>
                                    <p:anim calcmode="discrete" valueType="str">
                                      <p:cBhvr>
                                        <p:cTn id="30" dur="500" fill="hold"/>
                                        <p:tgtEl>
                                          <p:spTgt spid="20"/>
                                        </p:tgtEl>
                                        <p:attrNameLst>
                                          <p:attrName>style.visibility</p:attrName>
                                        </p:attrNameLst>
                                      </p:cBhvr>
                                      <p:tavLst>
                                        <p:tav tm="0">
                                          <p:val>
                                            <p:strVal val="hidden"/>
                                          </p:val>
                                        </p:tav>
                                        <p:tav tm="50000">
                                          <p:val>
                                            <p:strVal val="visible"/>
                                          </p:val>
                                        </p:tav>
                                      </p:tavLst>
                                    </p:anim>
                                  </p:childTnLst>
                                </p:cTn>
                              </p:par>
                            </p:childTnLst>
                          </p:cTn>
                        </p:par>
                        <p:par>
                          <p:cTn id="31" fill="hold">
                            <p:stCondLst>
                              <p:cond delay="4000"/>
                            </p:stCondLst>
                            <p:childTnLst>
                              <p:par>
                                <p:cTn id="32" presetID="22" presetClass="entr" presetSubtype="2"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right)">
                                      <p:cBhvr>
                                        <p:cTn id="34" dur="500"/>
                                        <p:tgtEl>
                                          <p:spTgt spid="28"/>
                                        </p:tgtEl>
                                      </p:cBhvr>
                                    </p:animEffect>
                                  </p:childTnLst>
                                </p:cTn>
                              </p:par>
                            </p:childTnLst>
                          </p:cTn>
                        </p:par>
                        <p:par>
                          <p:cTn id="35" fill="hold">
                            <p:stCondLst>
                              <p:cond delay="4500"/>
                            </p:stCondLst>
                            <p:childTnLst>
                              <p:par>
                                <p:cTn id="36" presetID="10" presetClass="exit" presetSubtype="0" fill="hold" grpId="2" nodeType="after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par>
                          <p:cTn id="39" fill="hold">
                            <p:stCondLst>
                              <p:cond delay="5000"/>
                            </p:stCondLst>
                            <p:childTnLst>
                              <p:par>
                                <p:cTn id="40" presetID="1" presetClass="entr" presetSubtype="0"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par>
                                <p:cTn id="42" presetID="35" presetClass="emph" presetSubtype="0" repeatCount="2000" fill="hold" grpId="1" nodeType="withEffect">
                                  <p:stCondLst>
                                    <p:cond delay="0"/>
                                  </p:stCondLst>
                                  <p:childTnLst>
                                    <p:anim calcmode="discrete" valueType="str">
                                      <p:cBhvr>
                                        <p:cTn id="43" dur="500" fill="hold"/>
                                        <p:tgtEl>
                                          <p:spTgt spid="21"/>
                                        </p:tgtEl>
                                        <p:attrNameLst>
                                          <p:attrName>style.visibility</p:attrName>
                                        </p:attrNameLst>
                                      </p:cBhvr>
                                      <p:tavLst>
                                        <p:tav tm="0">
                                          <p:val>
                                            <p:strVal val="hidden"/>
                                          </p:val>
                                        </p:tav>
                                        <p:tav tm="50000">
                                          <p:val>
                                            <p:strVal val="visible"/>
                                          </p:val>
                                        </p:tav>
                                      </p:tavLst>
                                    </p:anim>
                                  </p:childTnLst>
                                </p:cTn>
                              </p:par>
                            </p:childTnLst>
                          </p:cTn>
                        </p:par>
                        <p:par>
                          <p:cTn id="44" fill="hold">
                            <p:stCondLst>
                              <p:cond delay="6000"/>
                            </p:stCondLst>
                            <p:childTnLst>
                              <p:par>
                                <p:cTn id="45" presetID="22" presetClass="entr" presetSubtype="4"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childTnLst>
                          </p:cTn>
                        </p:par>
                        <p:par>
                          <p:cTn id="48" fill="hold">
                            <p:stCondLst>
                              <p:cond delay="6500"/>
                            </p:stCondLst>
                            <p:childTnLst>
                              <p:par>
                                <p:cTn id="49" presetID="10" presetClass="exit" presetSubtype="0" fill="hold" grpId="2" nodeType="after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35" presetClass="emph" presetSubtype="0" repeatCount="2000" fill="hold" grpId="1" nodeType="withEffect">
                                  <p:stCondLst>
                                    <p:cond delay="0"/>
                                  </p:stCondLst>
                                  <p:childTnLst>
                                    <p:anim calcmode="discrete" valueType="str">
                                      <p:cBhvr>
                                        <p:cTn id="56" dur="500" fill="hold"/>
                                        <p:tgtEl>
                                          <p:spTgt spid="22"/>
                                        </p:tgtEl>
                                        <p:attrNameLst>
                                          <p:attrName>style.visibility</p:attrName>
                                        </p:attrNameLst>
                                      </p:cBhvr>
                                      <p:tavLst>
                                        <p:tav tm="0">
                                          <p:val>
                                            <p:strVal val="hidden"/>
                                          </p:val>
                                        </p:tav>
                                        <p:tav tm="50000">
                                          <p:val>
                                            <p:strVal val="visible"/>
                                          </p:val>
                                        </p:tav>
                                      </p:tavLst>
                                    </p:anim>
                                  </p:childTnLst>
                                </p:cTn>
                              </p:par>
                            </p:childTnLst>
                          </p:cTn>
                        </p:par>
                        <p:par>
                          <p:cTn id="57" fill="hold">
                            <p:stCondLst>
                              <p:cond delay="8000"/>
                            </p:stCondLst>
                            <p:childTnLst>
                              <p:par>
                                <p:cTn id="58" presetID="22" presetClass="entr" presetSubtype="4"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down)">
                                      <p:cBhvr>
                                        <p:cTn id="60" dur="500"/>
                                        <p:tgtEl>
                                          <p:spTgt spid="26"/>
                                        </p:tgtEl>
                                      </p:cBhvr>
                                    </p:animEffect>
                                  </p:childTnLst>
                                </p:cTn>
                              </p:par>
                            </p:childTnLst>
                          </p:cTn>
                        </p:par>
                        <p:par>
                          <p:cTn id="61" fill="hold">
                            <p:stCondLst>
                              <p:cond delay="8500"/>
                            </p:stCondLst>
                            <p:childTnLst>
                              <p:par>
                                <p:cTn id="62" presetID="10" presetClass="exit" presetSubtype="0" fill="hold" grpId="2" nodeType="after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childTnLst>
                          </p:cTn>
                        </p:par>
                        <p:par>
                          <p:cTn id="65" fill="hold">
                            <p:stCondLst>
                              <p:cond delay="9000"/>
                            </p:stCondLst>
                            <p:childTnLst>
                              <p:par>
                                <p:cTn id="66" presetID="1" presetClass="entr" presetSubtype="0"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par>
                                <p:cTn id="68" presetID="35" presetClass="emph" presetSubtype="0" repeatCount="2000" fill="hold" grpId="1" nodeType="withEffect">
                                  <p:stCondLst>
                                    <p:cond delay="0"/>
                                  </p:stCondLst>
                                  <p:childTnLst>
                                    <p:anim calcmode="discrete" valueType="str">
                                      <p:cBhvr>
                                        <p:cTn id="69" dur="500" fill="hold"/>
                                        <p:tgtEl>
                                          <p:spTgt spid="23"/>
                                        </p:tgtEl>
                                        <p:attrNameLst>
                                          <p:attrName>style.visibility</p:attrName>
                                        </p:attrNameLst>
                                      </p:cBhvr>
                                      <p:tavLst>
                                        <p:tav tm="0">
                                          <p:val>
                                            <p:strVal val="hidden"/>
                                          </p:val>
                                        </p:tav>
                                        <p:tav tm="50000">
                                          <p:val>
                                            <p:strVal val="visible"/>
                                          </p:val>
                                        </p:tav>
                                      </p:tavLst>
                                    </p:anim>
                                  </p:childTnLst>
                                </p:cTn>
                              </p:par>
                            </p:childTnLst>
                          </p:cTn>
                        </p:par>
                        <p:par>
                          <p:cTn id="70" fill="hold">
                            <p:stCondLst>
                              <p:cond delay="10000"/>
                            </p:stCondLst>
                            <p:childTnLst>
                              <p:par>
                                <p:cTn id="71" presetID="22" presetClass="entr" presetSubtype="8"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left)">
                                      <p:cBhvr>
                                        <p:cTn id="73" dur="500"/>
                                        <p:tgtEl>
                                          <p:spTgt spid="24"/>
                                        </p:tgtEl>
                                      </p:cBhvr>
                                    </p:animEffect>
                                  </p:childTnLst>
                                </p:cTn>
                              </p:par>
                            </p:childTnLst>
                          </p:cTn>
                        </p:par>
                        <p:par>
                          <p:cTn id="74" fill="hold">
                            <p:stCondLst>
                              <p:cond delay="10500"/>
                            </p:stCondLst>
                            <p:childTnLst>
                              <p:par>
                                <p:cTn id="75" presetID="10" presetClass="exit" presetSubtype="0" fill="hold" grpId="2" nodeType="after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5">
                                            <p:txEl>
                                              <p:pRg st="3" end="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5">
                                            <p:txEl>
                                              <p:pRg st="4" end="4"/>
                                            </p:txEl>
                                          </p:spTgt>
                                        </p:tgtEl>
                                        <p:attrNameLst>
                                          <p:attrName>style.visibility</p:attrName>
                                        </p:attrNameLst>
                                      </p:cBhvr>
                                      <p:to>
                                        <p:strVal val="visible"/>
                                      </p:to>
                                    </p:set>
                                  </p:childTnLst>
                                </p:cTn>
                              </p:par>
                            </p:childTnLst>
                          </p:cTn>
                        </p:par>
                        <p:par>
                          <p:cTn id="95" fill="hold">
                            <p:stCondLst>
                              <p:cond delay="0"/>
                            </p:stCondLst>
                            <p:childTnLst>
                              <p:par>
                                <p:cTn id="96" presetID="22" presetClass="entr" presetSubtype="8" fill="hold" nodeType="afterEffect">
                                  <p:stCondLst>
                                    <p:cond delay="1500"/>
                                  </p:stCondLst>
                                  <p:childTnLst>
                                    <p:set>
                                      <p:cBhvr>
                                        <p:cTn id="97" dur="1" fill="hold">
                                          <p:stCondLst>
                                            <p:cond delay="0"/>
                                          </p:stCondLst>
                                        </p:cTn>
                                        <p:tgtEl>
                                          <p:spTgt spid="13314"/>
                                        </p:tgtEl>
                                        <p:attrNameLst>
                                          <p:attrName>style.visibility</p:attrName>
                                        </p:attrNameLst>
                                      </p:cBhvr>
                                      <p:to>
                                        <p:strVal val="visible"/>
                                      </p:to>
                                    </p:set>
                                    <p:animEffect transition="in" filter="wipe(left)">
                                      <p:cBhvr>
                                        <p:cTn id="98" dur="1500"/>
                                        <p:tgtEl>
                                          <p:spTgt spid="13314"/>
                                        </p:tgtEl>
                                      </p:cBhvr>
                                    </p:animEffect>
                                  </p:childTnLst>
                                </p:cTn>
                              </p:par>
                            </p:childTnLst>
                          </p:cTn>
                        </p:par>
                        <p:par>
                          <p:cTn id="99" fill="hold">
                            <p:stCondLst>
                              <p:cond delay="3000"/>
                            </p:stCondLst>
                            <p:childTnLst>
                              <p:par>
                                <p:cTn id="100" presetID="22" presetClass="entr" presetSubtype="8" fill="hold" nodeType="after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wipe(left)">
                                      <p:cBhvr>
                                        <p:cTn id="102" dur="1500"/>
                                        <p:tgtEl>
                                          <p:spTgt spid="12"/>
                                        </p:tgtEl>
                                      </p:cBhvr>
                                    </p:animEffect>
                                  </p:childTnLst>
                                </p:cTn>
                              </p:par>
                            </p:childTnLst>
                          </p:cTn>
                        </p:par>
                        <p:par>
                          <p:cTn id="103" fill="hold">
                            <p:stCondLst>
                              <p:cond delay="4500"/>
                            </p:stCondLst>
                            <p:childTnLst>
                              <p:par>
                                <p:cTn id="104" presetID="22" presetClass="entr" presetSubtype="8" fill="hold" grpId="0" nodeType="after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wipe(left)">
                                      <p:cBhvr>
                                        <p:cTn id="106" dur="250"/>
                                        <p:tgtEl>
                                          <p:spTgt spid="25"/>
                                        </p:tgtEl>
                                      </p:cBhvr>
                                    </p:animEffect>
                                  </p:childTnLst>
                                </p:cTn>
                              </p:par>
                            </p:childTnLst>
                          </p:cTn>
                        </p:par>
                        <p:par>
                          <p:cTn id="107" fill="hold">
                            <p:stCondLst>
                              <p:cond delay="4750"/>
                            </p:stCondLst>
                            <p:childTnLst>
                              <p:par>
                                <p:cTn id="108" presetID="22" presetClass="entr" presetSubtype="8" fill="hold" grpId="0" nodeType="after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wipe(left)">
                                      <p:cBhvr>
                                        <p:cTn id="110" dur="250"/>
                                        <p:tgtEl>
                                          <p:spTgt spid="30"/>
                                        </p:tgtEl>
                                      </p:cBhvr>
                                    </p:animEffect>
                                  </p:childTnLst>
                                </p:cTn>
                              </p:par>
                            </p:childTnLst>
                          </p:cTn>
                        </p:par>
                        <p:par>
                          <p:cTn id="111" fill="hold">
                            <p:stCondLst>
                              <p:cond delay="5000"/>
                            </p:stCondLst>
                            <p:childTnLst>
                              <p:par>
                                <p:cTn id="112" presetID="22" presetClass="entr" presetSubtype="8" fill="hold" grpId="0" nodeType="after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wipe(left)">
                                      <p:cBhvr>
                                        <p:cTn id="114"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uiExpand="1" build="p"/>
      <p:bldP spid="2" grpId="0" animBg="1"/>
      <p:bldP spid="2" grpId="1" animBg="1"/>
      <p:bldP spid="24" grpId="0" animBg="1"/>
      <p:bldP spid="26" grpId="0" animBg="1"/>
      <p:bldP spid="27" grpId="0" animBg="1"/>
      <p:bldP spid="28" grpId="0" animBg="1"/>
      <p:bldP spid="29" grpId="0" animBg="1"/>
      <p:bldP spid="16" grpId="0" animBg="1"/>
      <p:bldP spid="16" grpId="1" animBg="1"/>
      <p:bldP spid="16"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5"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51012" y="2503732"/>
            <a:ext cx="3086100" cy="2943225"/>
          </a:xfrm>
          <a:prstGeom prst="rect">
            <a:avLst/>
          </a:prstGeom>
          <a:solidFill>
            <a:srgbClr val="FBFBFB"/>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 name="Title 2"/>
          <p:cNvSpPr>
            <a:spLocks noGrp="1"/>
          </p:cNvSpPr>
          <p:nvPr>
            <p:ph type="title"/>
          </p:nvPr>
        </p:nvSpPr>
        <p:spPr>
          <a:xfrm>
            <a:off x="571500" y="241854"/>
            <a:ext cx="8001000" cy="838200"/>
          </a:xfrm>
        </p:spPr>
        <p:txBody>
          <a:bodyPr/>
          <a:lstStyle/>
          <a:p>
            <a:r>
              <a:rPr lang="he-IL" sz="3200" b="1" dirty="0" smtClean="0">
                <a:effectLst>
                  <a:outerShdw blurRad="38100" dist="25400" dir="5400000" algn="tl" rotWithShape="0">
                    <a:srgbClr val="000000">
                      <a:alpha val="43000"/>
                    </a:srgbClr>
                  </a:outerShdw>
                </a:effectLst>
              </a:rPr>
              <a:t>ועוד הפתעה - עקומים </a:t>
            </a:r>
            <a:r>
              <a:rPr lang="he-IL" sz="3200" b="1" dirty="0">
                <a:effectLst>
                  <a:outerShdw blurRad="38100" dist="25400" dir="5400000" algn="tl" rotWithShape="0">
                    <a:srgbClr val="000000">
                      <a:alpha val="43000"/>
                    </a:srgbClr>
                  </a:outerShdw>
                </a:effectLst>
              </a:rPr>
              <a:t>שווי רוחב </a:t>
            </a:r>
            <a:r>
              <a:rPr lang="he-IL" sz="3200" b="1" dirty="0" smtClean="0">
                <a:effectLst>
                  <a:outerShdw blurRad="38100" dist="25400" dir="5400000" algn="tl" rotWithShape="0">
                    <a:srgbClr val="000000">
                      <a:alpha val="43000"/>
                    </a:srgbClr>
                  </a:outerShdw>
                </a:effectLst>
              </a:rPr>
              <a:t>לא חייבים </a:t>
            </a:r>
            <a:r>
              <a:rPr lang="he-IL" sz="3200" b="1" dirty="0">
                <a:effectLst>
                  <a:outerShdw blurRad="38100" dist="25400" dir="5400000" algn="tl" rotWithShape="0">
                    <a:srgbClr val="000000">
                      <a:alpha val="43000"/>
                    </a:srgbClr>
                  </a:outerShdw>
                </a:effectLst>
              </a:rPr>
              <a:t>להתבסס על מצולע </a:t>
            </a:r>
            <a:r>
              <a:rPr lang="he-IL" sz="3200" b="1" dirty="0" smtClean="0">
                <a:effectLst>
                  <a:outerShdw blurRad="38100" dist="25400" dir="5400000" algn="tl" rotWithShape="0">
                    <a:srgbClr val="000000">
                      <a:alpha val="43000"/>
                    </a:srgbClr>
                  </a:outerShdw>
                </a:effectLst>
              </a:rPr>
              <a:t>משוכלל!</a:t>
            </a:r>
            <a:endParaRPr lang="en-US" sz="3200" b="1" dirty="0">
              <a:effectLst>
                <a:outerShdw blurRad="38100" dist="25400" dir="5400000" algn="tl" rotWithShape="0">
                  <a:srgbClr val="000000">
                    <a:alpha val="43000"/>
                  </a:srgbClr>
                </a:outerShdw>
              </a:effectLst>
            </a:endParaRPr>
          </a:p>
        </p:txBody>
      </p:sp>
      <p:sp>
        <p:nvSpPr>
          <p:cNvPr id="45" name="Content Placeholder 5"/>
          <p:cNvSpPr txBox="1">
            <a:spLocks/>
          </p:cNvSpPr>
          <p:nvPr/>
        </p:nvSpPr>
        <p:spPr bwMode="auto">
          <a:xfrm>
            <a:off x="344384" y="1243331"/>
            <a:ext cx="8404860" cy="1721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lnSpc>
                <a:spcPct val="90000"/>
              </a:lnSpc>
              <a:buClr>
                <a:srgbClr val="99CCFF"/>
              </a:buClr>
              <a:buFontTx/>
              <a:buNone/>
            </a:pPr>
            <a:r>
              <a:rPr kumimoji="1" lang="he-IL" sz="2800" kern="0" dirty="0" smtClean="0"/>
              <a:t>נ</a:t>
            </a:r>
            <a:r>
              <a:rPr kumimoji="1" lang="he-IL" sz="2800" kern="0" dirty="0"/>
              <a:t>ש</a:t>
            </a:r>
            <a:r>
              <a:rPr kumimoji="1" lang="he-IL" sz="2800" kern="0" dirty="0" smtClean="0"/>
              <a:t>רטט מספר כלשהו של </a:t>
            </a:r>
            <a:r>
              <a:rPr kumimoji="1" lang="he-IL" sz="2800" kern="0" dirty="0">
                <a:solidFill>
                  <a:srgbClr val="00FF99"/>
                </a:solidFill>
              </a:rPr>
              <a:t>ישרים</a:t>
            </a:r>
            <a:r>
              <a:rPr kumimoji="1" lang="he-IL" sz="2800" kern="0" dirty="0" smtClean="0"/>
              <a:t> שחותכים זה את זה.</a:t>
            </a:r>
          </a:p>
          <a:p>
            <a:pPr marL="0" indent="0" eaLnBrk="1" hangingPunct="1">
              <a:lnSpc>
                <a:spcPct val="90000"/>
              </a:lnSpc>
              <a:buClr>
                <a:srgbClr val="99CCFF"/>
              </a:buClr>
              <a:buFontTx/>
              <a:buNone/>
            </a:pPr>
            <a:r>
              <a:rPr kumimoji="1" lang="he-IL" sz="2800" kern="0" dirty="0" smtClean="0"/>
              <a:t>נשרטט </a:t>
            </a:r>
            <a:r>
              <a:rPr kumimoji="1" lang="he-IL" sz="2800" kern="0" dirty="0">
                <a:solidFill>
                  <a:srgbClr val="00FF99"/>
                </a:solidFill>
              </a:rPr>
              <a:t>קשתות</a:t>
            </a:r>
            <a:r>
              <a:rPr kumimoji="1" lang="he-IL" sz="2800" kern="0" dirty="0" smtClean="0"/>
              <a:t>: כל קשת מצוירת כשחוד המחוגה נעוץ בנקודת החיתוך של הישרים שתוחמים אותה. </a:t>
            </a:r>
          </a:p>
          <a:p>
            <a:pPr marL="0" indent="0" eaLnBrk="1" hangingPunct="1">
              <a:lnSpc>
                <a:spcPct val="90000"/>
              </a:lnSpc>
              <a:buClr>
                <a:srgbClr val="99CCFF"/>
              </a:buClr>
              <a:buFontTx/>
              <a:buNone/>
            </a:pPr>
            <a:r>
              <a:rPr kumimoji="1" lang="he-IL" sz="2800" kern="0" dirty="0" smtClean="0"/>
              <a:t>נתחיל בקשת אחת ברדיוס כלשהו, </a:t>
            </a:r>
          </a:p>
          <a:p>
            <a:pPr marL="0" indent="0" eaLnBrk="1" hangingPunct="1">
              <a:lnSpc>
                <a:spcPct val="90000"/>
              </a:lnSpc>
              <a:buClr>
                <a:srgbClr val="99CCFF"/>
              </a:buClr>
              <a:buFontTx/>
              <a:buNone/>
            </a:pPr>
            <a:r>
              <a:rPr kumimoji="1" lang="he-IL" sz="2800" kern="0" dirty="0" smtClean="0"/>
              <a:t>ונמשיך בסיבוב, כך שכל קשת </a:t>
            </a:r>
            <a:r>
              <a:rPr kumimoji="1" lang="en-US" sz="2800" kern="0" dirty="0" smtClean="0"/>
              <a:t/>
            </a:r>
            <a:br>
              <a:rPr kumimoji="1" lang="en-US" sz="2800" kern="0" dirty="0" smtClean="0"/>
            </a:br>
            <a:r>
              <a:rPr kumimoji="1" lang="he-IL" sz="2800" kern="0" dirty="0" smtClean="0"/>
              <a:t>תמשיך את קודמתה.</a:t>
            </a:r>
          </a:p>
          <a:p>
            <a:pPr marL="0" indent="0" eaLnBrk="1" hangingPunct="1">
              <a:lnSpc>
                <a:spcPct val="90000"/>
              </a:lnSpc>
              <a:buClr>
                <a:srgbClr val="99CCFF"/>
              </a:buClr>
              <a:buFontTx/>
              <a:buNone/>
            </a:pPr>
            <a:r>
              <a:rPr kumimoji="1" lang="he-IL" sz="2800" kern="0" dirty="0" smtClean="0">
                <a:solidFill>
                  <a:srgbClr val="FFC000"/>
                </a:solidFill>
              </a:rPr>
              <a:t>העקום ייסגר ויהיה שווה רוחב!</a:t>
            </a:r>
          </a:p>
          <a:p>
            <a:pPr marL="0" indent="0" eaLnBrk="1" hangingPunct="1">
              <a:lnSpc>
                <a:spcPct val="90000"/>
              </a:lnSpc>
              <a:buClr>
                <a:srgbClr val="99CCFF"/>
              </a:buClr>
              <a:buFontTx/>
              <a:buNone/>
            </a:pPr>
            <a:endParaRPr kumimoji="1" lang="he-IL" sz="2800" kern="0" dirty="0"/>
          </a:p>
          <a:p>
            <a:pPr marL="0" indent="0" eaLnBrk="1" hangingPunct="1">
              <a:lnSpc>
                <a:spcPct val="90000"/>
              </a:lnSpc>
              <a:buClr>
                <a:srgbClr val="99CCFF"/>
              </a:buClr>
              <a:buFontTx/>
              <a:buNone/>
            </a:pPr>
            <a:endParaRPr kumimoji="1" lang="he-IL" sz="2800" kern="0" dirty="0" smtClean="0"/>
          </a:p>
          <a:p>
            <a:pPr marL="0" indent="0" eaLnBrk="1" hangingPunct="1">
              <a:lnSpc>
                <a:spcPct val="90000"/>
              </a:lnSpc>
              <a:buClr>
                <a:srgbClr val="99CCFF"/>
              </a:buClr>
              <a:buFontTx/>
              <a:buNone/>
            </a:pPr>
            <a:endParaRPr kumimoji="1" lang="he-IL" sz="2800" kern="0" dirty="0"/>
          </a:p>
          <a:p>
            <a:pPr marL="0" indent="0" eaLnBrk="1" hangingPunct="1">
              <a:lnSpc>
                <a:spcPct val="90000"/>
              </a:lnSpc>
              <a:buClr>
                <a:srgbClr val="99CCFF"/>
              </a:buClr>
              <a:buFontTx/>
              <a:buNone/>
            </a:pPr>
            <a:endParaRPr kumimoji="1" lang="he-IL" sz="2800" kern="0" dirty="0"/>
          </a:p>
          <a:p>
            <a:pPr marL="0" indent="0" eaLnBrk="1" hangingPunct="1">
              <a:lnSpc>
                <a:spcPct val="90000"/>
              </a:lnSpc>
              <a:buClr>
                <a:srgbClr val="99CCFF"/>
              </a:buClr>
              <a:buFontTx/>
              <a:buNone/>
            </a:pPr>
            <a:endParaRPr kumimoji="1" lang="he-IL" sz="2800" kern="0" dirty="0" smtClean="0"/>
          </a:p>
          <a:p>
            <a:pPr marL="0" indent="0" eaLnBrk="1" hangingPunct="1">
              <a:lnSpc>
                <a:spcPct val="90000"/>
              </a:lnSpc>
              <a:buClr>
                <a:srgbClr val="99CCFF"/>
              </a:buClr>
              <a:buFontTx/>
              <a:buNone/>
            </a:pPr>
            <a:endParaRPr kumimoji="1" lang="he-IL" sz="2800" kern="0" dirty="0" smtClean="0">
              <a:solidFill>
                <a:schemeClr val="accent1">
                  <a:lumMod val="60000"/>
                  <a:lumOff val="40000"/>
                </a:schemeClr>
              </a:solidFill>
            </a:endParaRPr>
          </a:p>
        </p:txBody>
      </p:sp>
      <p:pic>
        <p:nvPicPr>
          <p:cNvPr id="8194" name="Picture 2" descr="http://kmoddl.library.cornell.edu/math/2/Rx_tr-fig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20245" y="2881470"/>
            <a:ext cx="2559717" cy="25273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kmoddl.library.cornell.edu/math/2/Rx_tr-fig5.jpg" hidden="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74862" y="3698414"/>
            <a:ext cx="2714625" cy="24892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kmoddl.library.cornell.edu/math/2/Rx_tr-fig5.jpg" hidden="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58320" y="3685758"/>
            <a:ext cx="2712117" cy="25346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kmoddl.library.cornell.edu/math/2/Rx_tr-fig5.jpg" hidden="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908187" y="3495258"/>
            <a:ext cx="2778458" cy="2714626"/>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hidden="1"/>
          <p:cNvSpPr/>
          <p:nvPr/>
        </p:nvSpPr>
        <p:spPr bwMode="auto">
          <a:xfrm>
            <a:off x="1552712" y="4000083"/>
            <a:ext cx="1616075" cy="1917700"/>
          </a:xfrm>
          <a:custGeom>
            <a:avLst/>
            <a:gdLst>
              <a:gd name="connsiteX0" fmla="*/ 1616075 w 1616075"/>
              <a:gd name="connsiteY0" fmla="*/ 1460500 h 1917700"/>
              <a:gd name="connsiteX1" fmla="*/ 0 w 1616075"/>
              <a:gd name="connsiteY1" fmla="*/ 0 h 1917700"/>
              <a:gd name="connsiteX2" fmla="*/ 1038225 w 1616075"/>
              <a:gd name="connsiteY2" fmla="*/ 1917700 h 1917700"/>
            </a:gdLst>
            <a:ahLst/>
            <a:cxnLst>
              <a:cxn ang="0">
                <a:pos x="connsiteX0" y="connsiteY0"/>
              </a:cxn>
              <a:cxn ang="0">
                <a:pos x="connsiteX1" y="connsiteY1"/>
              </a:cxn>
              <a:cxn ang="0">
                <a:pos x="connsiteX2" y="connsiteY2"/>
              </a:cxn>
            </a:cxnLst>
            <a:rect l="l" t="t" r="r" b="b"/>
            <a:pathLst>
              <a:path w="1616075" h="1917700">
                <a:moveTo>
                  <a:pt x="1616075" y="1460500"/>
                </a:moveTo>
                <a:lnTo>
                  <a:pt x="0" y="0"/>
                </a:lnTo>
                <a:lnTo>
                  <a:pt x="1038225" y="1917700"/>
                </a:lnTo>
              </a:path>
            </a:pathLst>
          </a:custGeom>
          <a:solidFill>
            <a:srgbClr val="33CC33">
              <a:alpha val="20000"/>
            </a:srgbClr>
          </a:solidFill>
          <a:ln w="9525" cap="flat" cmpd="sng"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5" name="Freeform 14" hidden="1"/>
          <p:cNvSpPr/>
          <p:nvPr/>
        </p:nvSpPr>
        <p:spPr bwMode="auto">
          <a:xfrm rot="10800000">
            <a:off x="1368868" y="3781007"/>
            <a:ext cx="178652" cy="211995"/>
          </a:xfrm>
          <a:custGeom>
            <a:avLst/>
            <a:gdLst>
              <a:gd name="connsiteX0" fmla="*/ 1616075 w 1616075"/>
              <a:gd name="connsiteY0" fmla="*/ 1460500 h 1917700"/>
              <a:gd name="connsiteX1" fmla="*/ 0 w 1616075"/>
              <a:gd name="connsiteY1" fmla="*/ 0 h 1917700"/>
              <a:gd name="connsiteX2" fmla="*/ 1038225 w 1616075"/>
              <a:gd name="connsiteY2" fmla="*/ 1917700 h 1917700"/>
            </a:gdLst>
            <a:ahLst/>
            <a:cxnLst>
              <a:cxn ang="0">
                <a:pos x="connsiteX0" y="connsiteY0"/>
              </a:cxn>
              <a:cxn ang="0">
                <a:pos x="connsiteX1" y="connsiteY1"/>
              </a:cxn>
              <a:cxn ang="0">
                <a:pos x="connsiteX2" y="connsiteY2"/>
              </a:cxn>
            </a:cxnLst>
            <a:rect l="l" t="t" r="r" b="b"/>
            <a:pathLst>
              <a:path w="1616075" h="1917700">
                <a:moveTo>
                  <a:pt x="1616075" y="1460500"/>
                </a:moveTo>
                <a:lnTo>
                  <a:pt x="0" y="0"/>
                </a:lnTo>
                <a:lnTo>
                  <a:pt x="1038225" y="1917700"/>
                </a:lnTo>
              </a:path>
            </a:pathLst>
          </a:custGeom>
          <a:solidFill>
            <a:srgbClr val="33CC33">
              <a:alpha val="20000"/>
            </a:srgbClr>
          </a:solidFill>
          <a:ln w="9525" cap="flat" cmpd="sng"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6" name="Freeform 5" hidden="1"/>
          <p:cNvSpPr/>
          <p:nvPr/>
        </p:nvSpPr>
        <p:spPr bwMode="auto">
          <a:xfrm>
            <a:off x="1079637" y="3834983"/>
            <a:ext cx="1171575" cy="1028700"/>
          </a:xfrm>
          <a:custGeom>
            <a:avLst/>
            <a:gdLst>
              <a:gd name="connsiteX0" fmla="*/ 279400 w 1171575"/>
              <a:gd name="connsiteY0" fmla="*/ 0 h 1028700"/>
              <a:gd name="connsiteX1" fmla="*/ 1171575 w 1171575"/>
              <a:gd name="connsiteY1" fmla="*/ 793750 h 1028700"/>
              <a:gd name="connsiteX2" fmla="*/ 0 w 1171575"/>
              <a:gd name="connsiteY2" fmla="*/ 1028700 h 1028700"/>
            </a:gdLst>
            <a:ahLst/>
            <a:cxnLst>
              <a:cxn ang="0">
                <a:pos x="connsiteX0" y="connsiteY0"/>
              </a:cxn>
              <a:cxn ang="0">
                <a:pos x="connsiteX1" y="connsiteY1"/>
              </a:cxn>
              <a:cxn ang="0">
                <a:pos x="connsiteX2" y="connsiteY2"/>
              </a:cxn>
            </a:cxnLst>
            <a:rect l="l" t="t" r="r" b="b"/>
            <a:pathLst>
              <a:path w="1171575" h="1028700">
                <a:moveTo>
                  <a:pt x="279400" y="0"/>
                </a:moveTo>
                <a:lnTo>
                  <a:pt x="1171575" y="793750"/>
                </a:lnTo>
                <a:lnTo>
                  <a:pt x="0" y="1028700"/>
                </a:lnTo>
              </a:path>
            </a:pathLst>
          </a:custGeom>
          <a:solidFill>
            <a:srgbClr val="6699FF">
              <a:alpha val="20000"/>
            </a:srgbClr>
          </a:solidFill>
          <a:ln w="9525" cap="flat" cmpd="sng" algn="ctr">
            <a:solidFill>
              <a:srgbClr val="6699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7" name="Freeform 16" hidden="1"/>
          <p:cNvSpPr/>
          <p:nvPr/>
        </p:nvSpPr>
        <p:spPr bwMode="auto">
          <a:xfrm rot="10800000">
            <a:off x="2248036" y="4390607"/>
            <a:ext cx="1211351" cy="1063625"/>
          </a:xfrm>
          <a:custGeom>
            <a:avLst/>
            <a:gdLst>
              <a:gd name="connsiteX0" fmla="*/ 279400 w 1171575"/>
              <a:gd name="connsiteY0" fmla="*/ 0 h 1028700"/>
              <a:gd name="connsiteX1" fmla="*/ 1171575 w 1171575"/>
              <a:gd name="connsiteY1" fmla="*/ 793750 h 1028700"/>
              <a:gd name="connsiteX2" fmla="*/ 0 w 1171575"/>
              <a:gd name="connsiteY2" fmla="*/ 1028700 h 1028700"/>
            </a:gdLst>
            <a:ahLst/>
            <a:cxnLst>
              <a:cxn ang="0">
                <a:pos x="connsiteX0" y="connsiteY0"/>
              </a:cxn>
              <a:cxn ang="0">
                <a:pos x="connsiteX1" y="connsiteY1"/>
              </a:cxn>
              <a:cxn ang="0">
                <a:pos x="connsiteX2" y="connsiteY2"/>
              </a:cxn>
            </a:cxnLst>
            <a:rect l="l" t="t" r="r" b="b"/>
            <a:pathLst>
              <a:path w="1171575" h="1028700">
                <a:moveTo>
                  <a:pt x="279400" y="0"/>
                </a:moveTo>
                <a:lnTo>
                  <a:pt x="1171575" y="793750"/>
                </a:lnTo>
                <a:lnTo>
                  <a:pt x="0" y="1028700"/>
                </a:lnTo>
              </a:path>
            </a:pathLst>
          </a:custGeom>
          <a:solidFill>
            <a:srgbClr val="6699FF">
              <a:alpha val="20000"/>
            </a:srgbClr>
          </a:solidFill>
          <a:ln w="9525" cap="flat" cmpd="sng" algn="ctr">
            <a:solidFill>
              <a:srgbClr val="6699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8" name="Freeform 7" hidden="1"/>
          <p:cNvSpPr/>
          <p:nvPr/>
        </p:nvSpPr>
        <p:spPr bwMode="auto">
          <a:xfrm>
            <a:off x="1079637" y="4584283"/>
            <a:ext cx="1416050" cy="1374775"/>
          </a:xfrm>
          <a:custGeom>
            <a:avLst/>
            <a:gdLst>
              <a:gd name="connsiteX0" fmla="*/ 0 w 1416050"/>
              <a:gd name="connsiteY0" fmla="*/ 279400 h 1374775"/>
              <a:gd name="connsiteX1" fmla="*/ 1416050 w 1416050"/>
              <a:gd name="connsiteY1" fmla="*/ 0 h 1374775"/>
              <a:gd name="connsiteX2" fmla="*/ 1006475 w 1416050"/>
              <a:gd name="connsiteY2" fmla="*/ 1374775 h 1374775"/>
            </a:gdLst>
            <a:ahLst/>
            <a:cxnLst>
              <a:cxn ang="0">
                <a:pos x="connsiteX0" y="connsiteY0"/>
              </a:cxn>
              <a:cxn ang="0">
                <a:pos x="connsiteX1" y="connsiteY1"/>
              </a:cxn>
              <a:cxn ang="0">
                <a:pos x="connsiteX2" y="connsiteY2"/>
              </a:cxn>
            </a:cxnLst>
            <a:rect l="l" t="t" r="r" b="b"/>
            <a:pathLst>
              <a:path w="1416050" h="1374775">
                <a:moveTo>
                  <a:pt x="0" y="279400"/>
                </a:moveTo>
                <a:lnTo>
                  <a:pt x="1416050" y="0"/>
                </a:lnTo>
                <a:lnTo>
                  <a:pt x="1006475" y="1374775"/>
                </a:lnTo>
              </a:path>
            </a:pathLst>
          </a:custGeom>
          <a:solidFill>
            <a:srgbClr val="6600CC">
              <a:alpha val="20000"/>
            </a:srgbClr>
          </a:solidFill>
          <a:ln w="9525" cap="flat" cmpd="sng" algn="ctr">
            <a:solidFill>
              <a:schemeClr val="accent2">
                <a:lumMod val="75000"/>
              </a:schemeClr>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9" name="Freeform 18" hidden="1"/>
          <p:cNvSpPr/>
          <p:nvPr/>
        </p:nvSpPr>
        <p:spPr bwMode="auto">
          <a:xfrm rot="10800000">
            <a:off x="2495686" y="3638133"/>
            <a:ext cx="971285" cy="942974"/>
          </a:xfrm>
          <a:custGeom>
            <a:avLst/>
            <a:gdLst>
              <a:gd name="connsiteX0" fmla="*/ 0 w 1416050"/>
              <a:gd name="connsiteY0" fmla="*/ 279400 h 1374775"/>
              <a:gd name="connsiteX1" fmla="*/ 1416050 w 1416050"/>
              <a:gd name="connsiteY1" fmla="*/ 0 h 1374775"/>
              <a:gd name="connsiteX2" fmla="*/ 1006475 w 1416050"/>
              <a:gd name="connsiteY2" fmla="*/ 1374775 h 1374775"/>
            </a:gdLst>
            <a:ahLst/>
            <a:cxnLst>
              <a:cxn ang="0">
                <a:pos x="connsiteX0" y="connsiteY0"/>
              </a:cxn>
              <a:cxn ang="0">
                <a:pos x="connsiteX1" y="connsiteY1"/>
              </a:cxn>
              <a:cxn ang="0">
                <a:pos x="connsiteX2" y="connsiteY2"/>
              </a:cxn>
            </a:cxnLst>
            <a:rect l="l" t="t" r="r" b="b"/>
            <a:pathLst>
              <a:path w="1416050" h="1374775">
                <a:moveTo>
                  <a:pt x="0" y="279400"/>
                </a:moveTo>
                <a:lnTo>
                  <a:pt x="1416050" y="0"/>
                </a:lnTo>
                <a:lnTo>
                  <a:pt x="1006475" y="1374775"/>
                </a:lnTo>
              </a:path>
            </a:pathLst>
          </a:custGeom>
          <a:solidFill>
            <a:srgbClr val="6600CC">
              <a:alpha val="20000"/>
            </a:srgbClr>
          </a:solidFill>
          <a:ln w="9525" cap="flat" cmpd="sng" algn="ctr">
            <a:solidFill>
              <a:schemeClr val="accent2">
                <a:lumMod val="75000"/>
              </a:schemeClr>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9" name="Freeform 8" hidden="1"/>
          <p:cNvSpPr/>
          <p:nvPr/>
        </p:nvSpPr>
        <p:spPr bwMode="auto">
          <a:xfrm>
            <a:off x="1428887" y="3634958"/>
            <a:ext cx="1343025" cy="1701800"/>
          </a:xfrm>
          <a:custGeom>
            <a:avLst/>
            <a:gdLst>
              <a:gd name="connsiteX0" fmla="*/ 0 w 1343025"/>
              <a:gd name="connsiteY0" fmla="*/ 127000 h 1701800"/>
              <a:gd name="connsiteX1" fmla="*/ 844550 w 1343025"/>
              <a:gd name="connsiteY1" fmla="*/ 1701800 h 1701800"/>
              <a:gd name="connsiteX2" fmla="*/ 1343025 w 1343025"/>
              <a:gd name="connsiteY2" fmla="*/ 0 h 1701800"/>
            </a:gdLst>
            <a:ahLst/>
            <a:cxnLst>
              <a:cxn ang="0">
                <a:pos x="connsiteX0" y="connsiteY0"/>
              </a:cxn>
              <a:cxn ang="0">
                <a:pos x="connsiteX1" y="connsiteY1"/>
              </a:cxn>
              <a:cxn ang="0">
                <a:pos x="connsiteX2" y="connsiteY2"/>
              </a:cxn>
            </a:cxnLst>
            <a:rect l="l" t="t" r="r" b="b"/>
            <a:pathLst>
              <a:path w="1343025" h="1701800">
                <a:moveTo>
                  <a:pt x="0" y="127000"/>
                </a:moveTo>
                <a:lnTo>
                  <a:pt x="844550" y="1701800"/>
                </a:lnTo>
                <a:lnTo>
                  <a:pt x="1343025" y="0"/>
                </a:lnTo>
              </a:path>
            </a:pathLst>
          </a:custGeom>
          <a:solidFill>
            <a:srgbClr val="FF9933">
              <a:alpha val="20000"/>
            </a:srgbClr>
          </a:solidFill>
          <a:ln w="9525" cap="flat" cmpd="sng" algn="ctr">
            <a:solidFill>
              <a:srgbClr val="FF9933"/>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1" name="Freeform 20" hidden="1"/>
          <p:cNvSpPr/>
          <p:nvPr/>
        </p:nvSpPr>
        <p:spPr bwMode="auto">
          <a:xfrm rot="10800000">
            <a:off x="2092462" y="5340293"/>
            <a:ext cx="495300" cy="627614"/>
          </a:xfrm>
          <a:custGeom>
            <a:avLst/>
            <a:gdLst>
              <a:gd name="connsiteX0" fmla="*/ 0 w 1343025"/>
              <a:gd name="connsiteY0" fmla="*/ 127000 h 1701800"/>
              <a:gd name="connsiteX1" fmla="*/ 844550 w 1343025"/>
              <a:gd name="connsiteY1" fmla="*/ 1701800 h 1701800"/>
              <a:gd name="connsiteX2" fmla="*/ 1343025 w 1343025"/>
              <a:gd name="connsiteY2" fmla="*/ 0 h 1701800"/>
            </a:gdLst>
            <a:ahLst/>
            <a:cxnLst>
              <a:cxn ang="0">
                <a:pos x="connsiteX0" y="connsiteY0"/>
              </a:cxn>
              <a:cxn ang="0">
                <a:pos x="connsiteX1" y="connsiteY1"/>
              </a:cxn>
              <a:cxn ang="0">
                <a:pos x="connsiteX2" y="connsiteY2"/>
              </a:cxn>
            </a:cxnLst>
            <a:rect l="l" t="t" r="r" b="b"/>
            <a:pathLst>
              <a:path w="1343025" h="1701800">
                <a:moveTo>
                  <a:pt x="0" y="127000"/>
                </a:moveTo>
                <a:lnTo>
                  <a:pt x="844550" y="1701800"/>
                </a:lnTo>
                <a:lnTo>
                  <a:pt x="1343025" y="0"/>
                </a:lnTo>
              </a:path>
            </a:pathLst>
          </a:custGeom>
          <a:solidFill>
            <a:srgbClr val="FF9933">
              <a:alpha val="20000"/>
            </a:srgbClr>
          </a:solidFill>
          <a:ln w="9525" cap="flat" cmpd="sng" algn="ctr">
            <a:solidFill>
              <a:srgbClr val="FF9933"/>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cxnSp>
        <p:nvCxnSpPr>
          <p:cNvPr id="7" name="Straight Connector 6"/>
          <p:cNvCxnSpPr/>
          <p:nvPr/>
        </p:nvCxnSpPr>
        <p:spPr bwMode="auto">
          <a:xfrm flipH="1" flipV="1">
            <a:off x="1392555" y="2892293"/>
            <a:ext cx="1352550" cy="2512219"/>
          </a:xfrm>
          <a:prstGeom prst="line">
            <a:avLst/>
          </a:prstGeom>
          <a:solidFill>
            <a:schemeClr val="accent1"/>
          </a:solidFill>
          <a:ln w="19050" cap="flat" cmpd="sng" algn="ctr">
            <a:solidFill>
              <a:schemeClr val="bg1"/>
            </a:solidFill>
            <a:prstDash val="solid"/>
            <a:round/>
            <a:headEnd type="none" w="sm" len="sm"/>
            <a:tailEnd type="none" w="sm" len="sm"/>
          </a:ln>
          <a:effectLst/>
        </p:spPr>
      </p:cxnSp>
      <p:cxnSp>
        <p:nvCxnSpPr>
          <p:cNvPr id="20" name="Straight Connector 19"/>
          <p:cNvCxnSpPr/>
          <p:nvPr/>
        </p:nvCxnSpPr>
        <p:spPr bwMode="auto">
          <a:xfrm flipH="1" flipV="1">
            <a:off x="1314453" y="2978022"/>
            <a:ext cx="2157410" cy="1943096"/>
          </a:xfrm>
          <a:prstGeom prst="line">
            <a:avLst/>
          </a:prstGeom>
          <a:solidFill>
            <a:schemeClr val="accent1"/>
          </a:solidFill>
          <a:ln w="19050" cap="flat" cmpd="sng" algn="ctr">
            <a:solidFill>
              <a:schemeClr val="bg1"/>
            </a:solidFill>
            <a:prstDash val="solid"/>
            <a:round/>
            <a:headEnd type="none" w="sm" len="sm"/>
            <a:tailEnd type="none" w="sm" len="sm"/>
          </a:ln>
          <a:effectLst/>
        </p:spPr>
      </p:cxnSp>
      <p:cxnSp>
        <p:nvCxnSpPr>
          <p:cNvPr id="22" name="Straight Connector 21"/>
          <p:cNvCxnSpPr/>
          <p:nvPr/>
        </p:nvCxnSpPr>
        <p:spPr bwMode="auto">
          <a:xfrm flipH="1">
            <a:off x="1019175" y="3531262"/>
            <a:ext cx="2667000" cy="538162"/>
          </a:xfrm>
          <a:prstGeom prst="line">
            <a:avLst/>
          </a:prstGeom>
          <a:solidFill>
            <a:schemeClr val="accent1"/>
          </a:solidFill>
          <a:ln w="19050" cap="flat" cmpd="sng" algn="ctr">
            <a:solidFill>
              <a:schemeClr val="bg1"/>
            </a:solidFill>
            <a:prstDash val="solid"/>
            <a:round/>
            <a:headEnd type="none" w="sm" len="sm"/>
            <a:tailEnd type="none" w="sm" len="sm"/>
          </a:ln>
          <a:effectLst/>
        </p:spPr>
      </p:cxnSp>
      <p:cxnSp>
        <p:nvCxnSpPr>
          <p:cNvPr id="42" name="Straight Connector 41"/>
          <p:cNvCxnSpPr/>
          <p:nvPr/>
        </p:nvCxnSpPr>
        <p:spPr bwMode="auto">
          <a:xfrm flipH="1">
            <a:off x="2035175" y="2802599"/>
            <a:ext cx="746127" cy="2527300"/>
          </a:xfrm>
          <a:prstGeom prst="line">
            <a:avLst/>
          </a:prstGeom>
          <a:solidFill>
            <a:schemeClr val="accent1"/>
          </a:solidFill>
          <a:ln w="19050" cap="flat" cmpd="sng" algn="ctr">
            <a:solidFill>
              <a:schemeClr val="bg1"/>
            </a:solidFill>
            <a:prstDash val="solid"/>
            <a:round/>
            <a:headEnd type="none" w="sm" len="sm"/>
            <a:tailEnd type="none" w="sm" len="sm"/>
          </a:ln>
          <a:effectLst/>
        </p:spPr>
      </p:cxnSp>
      <p:sp>
        <p:nvSpPr>
          <p:cNvPr id="2" name="Arc 1"/>
          <p:cNvSpPr/>
          <p:nvPr/>
        </p:nvSpPr>
        <p:spPr bwMode="auto">
          <a:xfrm rot="10141277">
            <a:off x="1040531" y="2348641"/>
            <a:ext cx="2910038" cy="2863714"/>
          </a:xfrm>
          <a:prstGeom prst="arc">
            <a:avLst>
              <a:gd name="adj1" fmla="val 17838252"/>
              <a:gd name="adj2" fmla="val 21598728"/>
            </a:avLst>
          </a:prstGeom>
          <a:solidFill>
            <a:srgbClr val="6600CC">
              <a:alpha val="20000"/>
            </a:srgbClr>
          </a:solidFill>
          <a:ln w="19050"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3" name="Arc 22"/>
          <p:cNvSpPr/>
          <p:nvPr/>
        </p:nvSpPr>
        <p:spPr bwMode="auto">
          <a:xfrm rot="20925706">
            <a:off x="1531049" y="2783782"/>
            <a:ext cx="1945200" cy="1979148"/>
          </a:xfrm>
          <a:prstGeom prst="arc">
            <a:avLst>
              <a:gd name="adj1" fmla="val 17838252"/>
              <a:gd name="adj2" fmla="val 0"/>
            </a:avLst>
          </a:prstGeom>
          <a:solidFill>
            <a:srgbClr val="6600CC">
              <a:alpha val="20000"/>
            </a:srgbClr>
          </a:solidFill>
          <a:ln w="19050"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lang="en-US"/>
          </a:p>
        </p:txBody>
      </p:sp>
      <p:sp>
        <p:nvSpPr>
          <p:cNvPr id="24" name="Arc 23"/>
          <p:cNvSpPr/>
          <p:nvPr/>
        </p:nvSpPr>
        <p:spPr bwMode="auto">
          <a:xfrm rot="3092874">
            <a:off x="1014053" y="2591705"/>
            <a:ext cx="2470562" cy="2455696"/>
          </a:xfrm>
          <a:prstGeom prst="arc">
            <a:avLst>
              <a:gd name="adj1" fmla="val 17838252"/>
              <a:gd name="adj2" fmla="val 21025768"/>
            </a:avLst>
          </a:prstGeom>
          <a:solidFill>
            <a:srgbClr val="6699FF">
              <a:alpha val="20000"/>
            </a:srgbClr>
          </a:solidFill>
          <a:ln w="19050"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5" name="Arc 24"/>
          <p:cNvSpPr/>
          <p:nvPr/>
        </p:nvSpPr>
        <p:spPr bwMode="auto">
          <a:xfrm rot="13750103">
            <a:off x="1053368" y="2598992"/>
            <a:ext cx="2402536" cy="2435822"/>
          </a:xfrm>
          <a:prstGeom prst="arc">
            <a:avLst>
              <a:gd name="adj1" fmla="val 17971401"/>
              <a:gd name="adj2" fmla="val 21159921"/>
            </a:avLst>
          </a:prstGeom>
          <a:solidFill>
            <a:srgbClr val="6699FF">
              <a:alpha val="20000"/>
            </a:srgbClr>
          </a:solidFill>
          <a:ln w="19050"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6" name="Arc 25"/>
          <p:cNvSpPr/>
          <p:nvPr/>
        </p:nvSpPr>
        <p:spPr bwMode="auto">
          <a:xfrm rot="6792099">
            <a:off x="1597358" y="3836925"/>
            <a:ext cx="1352834" cy="1345709"/>
          </a:xfrm>
          <a:prstGeom prst="arc">
            <a:avLst>
              <a:gd name="adj1" fmla="val 18541645"/>
              <a:gd name="adj2" fmla="val 21203984"/>
            </a:avLst>
          </a:prstGeom>
          <a:solidFill>
            <a:srgbClr val="FF9933">
              <a:alpha val="20000"/>
            </a:srgbClr>
          </a:solidFill>
          <a:ln w="19050"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 name="Arc 26"/>
          <p:cNvSpPr/>
          <p:nvPr/>
        </p:nvSpPr>
        <p:spPr bwMode="auto">
          <a:xfrm rot="17634687">
            <a:off x="502174" y="2722431"/>
            <a:ext cx="3538440" cy="3584296"/>
          </a:xfrm>
          <a:prstGeom prst="arc">
            <a:avLst>
              <a:gd name="adj1" fmla="val 18468410"/>
              <a:gd name="adj2" fmla="val 21152909"/>
            </a:avLst>
          </a:prstGeom>
          <a:solidFill>
            <a:srgbClr val="FF9933">
              <a:alpha val="20000"/>
            </a:srgbClr>
          </a:solidFill>
          <a:ln w="19050"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8" name="Arc 27"/>
          <p:cNvSpPr/>
          <p:nvPr/>
        </p:nvSpPr>
        <p:spPr bwMode="auto">
          <a:xfrm rot="5672348">
            <a:off x="-562446" y="1104148"/>
            <a:ext cx="4280530" cy="4249714"/>
          </a:xfrm>
          <a:prstGeom prst="arc">
            <a:avLst>
              <a:gd name="adj1" fmla="val 18432402"/>
              <a:gd name="adj2" fmla="val 19633519"/>
            </a:avLst>
          </a:prstGeom>
          <a:solidFill>
            <a:srgbClr val="33CC33">
              <a:alpha val="20000"/>
            </a:srgbClr>
          </a:solidFill>
          <a:ln w="19050"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9" name="Arc 28"/>
          <p:cNvSpPr/>
          <p:nvPr/>
        </p:nvSpPr>
        <p:spPr bwMode="auto">
          <a:xfrm rot="16552812">
            <a:off x="1289945" y="2936781"/>
            <a:ext cx="490028" cy="478082"/>
          </a:xfrm>
          <a:prstGeom prst="arc">
            <a:avLst>
              <a:gd name="adj1" fmla="val 18432402"/>
              <a:gd name="adj2" fmla="val 19687778"/>
            </a:avLst>
          </a:prstGeom>
          <a:solidFill>
            <a:srgbClr val="33CC33">
              <a:alpha val="20000"/>
            </a:srgbClr>
          </a:solidFill>
          <a:ln w="19050"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 name="Oval 25"/>
          <p:cNvSpPr>
            <a:spLocks noChangeArrowheads="1"/>
          </p:cNvSpPr>
          <p:nvPr/>
        </p:nvSpPr>
        <p:spPr bwMode="auto">
          <a:xfrm>
            <a:off x="2198513" y="3782881"/>
            <a:ext cx="82220" cy="82220"/>
          </a:xfrm>
          <a:prstGeom prst="ellipse">
            <a:avLst/>
          </a:prstGeom>
          <a:solidFill>
            <a:srgbClr val="FF0000"/>
          </a:solidFill>
          <a:ln w="9525">
            <a:solidFill>
              <a:srgbClr val="FF0000"/>
            </a:solidFill>
            <a:round/>
            <a:headEnd/>
            <a:tailEnd/>
          </a:ln>
        </p:spPr>
        <p:txBody>
          <a:bodyPr wrap="none" anchor="ctr"/>
          <a:lstStyle/>
          <a:p>
            <a:pPr algn="l" rtl="0"/>
            <a:endParaRPr lang="he-IL" dirty="0"/>
          </a:p>
        </p:txBody>
      </p:sp>
      <p:sp>
        <p:nvSpPr>
          <p:cNvPr id="31" name="Oval 25"/>
          <p:cNvSpPr>
            <a:spLocks noChangeArrowheads="1"/>
          </p:cNvSpPr>
          <p:nvPr/>
        </p:nvSpPr>
        <p:spPr bwMode="auto">
          <a:xfrm>
            <a:off x="2450926" y="3735256"/>
            <a:ext cx="82220" cy="82220"/>
          </a:xfrm>
          <a:prstGeom prst="ellipse">
            <a:avLst/>
          </a:prstGeom>
          <a:solidFill>
            <a:srgbClr val="FF0000"/>
          </a:solidFill>
          <a:ln w="9525">
            <a:solidFill>
              <a:srgbClr val="FF0000"/>
            </a:solidFill>
            <a:round/>
            <a:headEnd/>
            <a:tailEnd/>
          </a:ln>
        </p:spPr>
        <p:txBody>
          <a:bodyPr wrap="none" anchor="ctr"/>
          <a:lstStyle/>
          <a:p>
            <a:pPr algn="l" rtl="0"/>
            <a:endParaRPr lang="he-IL" dirty="0"/>
          </a:p>
        </p:txBody>
      </p:sp>
      <p:sp>
        <p:nvSpPr>
          <p:cNvPr id="32" name="Oval 25"/>
          <p:cNvSpPr>
            <a:spLocks noChangeArrowheads="1"/>
          </p:cNvSpPr>
          <p:nvPr/>
        </p:nvSpPr>
        <p:spPr bwMode="auto">
          <a:xfrm>
            <a:off x="2231851" y="4492493"/>
            <a:ext cx="82220" cy="82220"/>
          </a:xfrm>
          <a:prstGeom prst="ellipse">
            <a:avLst/>
          </a:prstGeom>
          <a:solidFill>
            <a:srgbClr val="FF0000"/>
          </a:solidFill>
          <a:ln w="9525">
            <a:solidFill>
              <a:srgbClr val="FF0000"/>
            </a:solidFill>
            <a:round/>
            <a:headEnd/>
            <a:tailEnd/>
          </a:ln>
        </p:spPr>
        <p:txBody>
          <a:bodyPr wrap="none" anchor="ctr"/>
          <a:lstStyle/>
          <a:p>
            <a:pPr algn="l" rtl="0"/>
            <a:endParaRPr lang="he-IL" dirty="0"/>
          </a:p>
        </p:txBody>
      </p:sp>
      <p:sp>
        <p:nvSpPr>
          <p:cNvPr id="33" name="Oval 25"/>
          <p:cNvSpPr>
            <a:spLocks noChangeArrowheads="1"/>
          </p:cNvSpPr>
          <p:nvPr/>
        </p:nvSpPr>
        <p:spPr bwMode="auto">
          <a:xfrm>
            <a:off x="1498426" y="3135181"/>
            <a:ext cx="82220" cy="82220"/>
          </a:xfrm>
          <a:prstGeom prst="ellipse">
            <a:avLst/>
          </a:prstGeom>
          <a:solidFill>
            <a:srgbClr val="FF0000"/>
          </a:solidFill>
          <a:ln w="9525">
            <a:solidFill>
              <a:srgbClr val="FF0000"/>
            </a:solidFill>
            <a:round/>
            <a:headEnd/>
            <a:tailEnd/>
          </a:ln>
        </p:spPr>
        <p:txBody>
          <a:bodyPr wrap="none" anchor="ctr"/>
          <a:lstStyle/>
          <a:p>
            <a:pPr algn="l" rtl="0"/>
            <a:endParaRPr lang="he-IL" dirty="0"/>
          </a:p>
        </p:txBody>
      </p:sp>
      <p:sp>
        <p:nvSpPr>
          <p:cNvPr id="34" name="Oval 25"/>
          <p:cNvSpPr>
            <a:spLocks noChangeArrowheads="1"/>
          </p:cNvSpPr>
          <p:nvPr/>
        </p:nvSpPr>
        <p:spPr bwMode="auto">
          <a:xfrm>
            <a:off x="2203276" y="3782881"/>
            <a:ext cx="82220" cy="82220"/>
          </a:xfrm>
          <a:prstGeom prst="ellipse">
            <a:avLst/>
          </a:prstGeom>
          <a:solidFill>
            <a:srgbClr val="FF0000"/>
          </a:solidFill>
          <a:ln w="9525">
            <a:solidFill>
              <a:srgbClr val="FF0000"/>
            </a:solidFill>
            <a:round/>
            <a:headEnd/>
            <a:tailEnd/>
          </a:ln>
        </p:spPr>
        <p:txBody>
          <a:bodyPr wrap="none" anchor="ctr"/>
          <a:lstStyle/>
          <a:p>
            <a:pPr algn="l" rtl="0"/>
            <a:endParaRPr lang="he-IL" dirty="0"/>
          </a:p>
        </p:txBody>
      </p:sp>
      <p:sp>
        <p:nvSpPr>
          <p:cNvPr id="35" name="Oval 25"/>
          <p:cNvSpPr>
            <a:spLocks noChangeArrowheads="1"/>
          </p:cNvSpPr>
          <p:nvPr/>
        </p:nvSpPr>
        <p:spPr bwMode="auto">
          <a:xfrm>
            <a:off x="2450926" y="3740019"/>
            <a:ext cx="82220" cy="82220"/>
          </a:xfrm>
          <a:prstGeom prst="ellipse">
            <a:avLst/>
          </a:prstGeom>
          <a:solidFill>
            <a:srgbClr val="FF0000"/>
          </a:solidFill>
          <a:ln w="9525">
            <a:solidFill>
              <a:srgbClr val="FF0000"/>
            </a:solidFill>
            <a:round/>
            <a:headEnd/>
            <a:tailEnd/>
          </a:ln>
        </p:spPr>
        <p:txBody>
          <a:bodyPr wrap="none" anchor="ctr"/>
          <a:lstStyle/>
          <a:p>
            <a:pPr algn="l" rtl="0"/>
            <a:endParaRPr lang="he-IL" dirty="0"/>
          </a:p>
        </p:txBody>
      </p:sp>
      <p:sp>
        <p:nvSpPr>
          <p:cNvPr id="36" name="Oval 25"/>
          <p:cNvSpPr>
            <a:spLocks noChangeArrowheads="1"/>
          </p:cNvSpPr>
          <p:nvPr/>
        </p:nvSpPr>
        <p:spPr bwMode="auto">
          <a:xfrm>
            <a:off x="2231851" y="4497256"/>
            <a:ext cx="82220" cy="82220"/>
          </a:xfrm>
          <a:prstGeom prst="ellipse">
            <a:avLst/>
          </a:prstGeom>
          <a:solidFill>
            <a:srgbClr val="FF0000"/>
          </a:solidFill>
          <a:ln w="9525">
            <a:solidFill>
              <a:srgbClr val="FF0000"/>
            </a:solidFill>
            <a:round/>
            <a:headEnd/>
            <a:tailEnd/>
          </a:ln>
        </p:spPr>
        <p:txBody>
          <a:bodyPr wrap="none" anchor="ctr"/>
          <a:lstStyle/>
          <a:p>
            <a:pPr algn="l" rtl="0"/>
            <a:endParaRPr lang="he-IL" dirty="0"/>
          </a:p>
        </p:txBody>
      </p:sp>
      <p:sp>
        <p:nvSpPr>
          <p:cNvPr id="10" name="Right Arrow 9"/>
          <p:cNvSpPr/>
          <p:nvPr/>
        </p:nvSpPr>
        <p:spPr bwMode="auto">
          <a:xfrm rot="21040018">
            <a:off x="774700" y="4034499"/>
            <a:ext cx="222250" cy="146050"/>
          </a:xfrm>
          <a:prstGeom prst="rightArrow">
            <a:avLst>
              <a:gd name="adj1" fmla="val 30000"/>
              <a:gd name="adj2" fmla="val 50000"/>
            </a:avLst>
          </a:prstGeom>
          <a:solidFill>
            <a:schemeClr val="accent1"/>
          </a:solidFill>
          <a:ln w="9525" cap="flat" cmpd="sng" algn="ctr">
            <a:solidFill>
              <a:schemeClr val="accent1">
                <a:lumMod val="50000"/>
              </a:schemeClr>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7" name="Right Arrow 36"/>
          <p:cNvSpPr/>
          <p:nvPr/>
        </p:nvSpPr>
        <p:spPr bwMode="auto">
          <a:xfrm rot="2494329">
            <a:off x="1073150" y="2802599"/>
            <a:ext cx="222250" cy="146050"/>
          </a:xfrm>
          <a:prstGeom prst="rightArrow">
            <a:avLst>
              <a:gd name="adj1" fmla="val 30000"/>
              <a:gd name="adj2" fmla="val 50000"/>
            </a:avLst>
          </a:prstGeom>
          <a:solidFill>
            <a:schemeClr val="accent1"/>
          </a:solidFill>
          <a:ln w="9525" cap="flat" cmpd="sng" algn="ctr">
            <a:solidFill>
              <a:schemeClr val="accent1">
                <a:lumMod val="50000"/>
              </a:schemeClr>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8" name="Right Arrow 37"/>
          <p:cNvSpPr/>
          <p:nvPr/>
        </p:nvSpPr>
        <p:spPr bwMode="auto">
          <a:xfrm rot="17018169">
            <a:off x="1936750" y="5234649"/>
            <a:ext cx="222250" cy="146050"/>
          </a:xfrm>
          <a:prstGeom prst="rightArrow">
            <a:avLst>
              <a:gd name="adj1" fmla="val 30000"/>
              <a:gd name="adj2" fmla="val 50000"/>
            </a:avLst>
          </a:prstGeom>
          <a:solidFill>
            <a:schemeClr val="accent1"/>
          </a:solidFill>
          <a:ln w="9525" cap="flat" cmpd="sng" algn="ctr">
            <a:solidFill>
              <a:schemeClr val="accent1">
                <a:lumMod val="50000"/>
              </a:schemeClr>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9" name="Right Arrow 38"/>
          <p:cNvSpPr/>
          <p:nvPr/>
        </p:nvSpPr>
        <p:spPr bwMode="auto">
          <a:xfrm rot="14387360">
            <a:off x="2587625" y="5240999"/>
            <a:ext cx="222250" cy="146050"/>
          </a:xfrm>
          <a:prstGeom prst="rightArrow">
            <a:avLst>
              <a:gd name="adj1" fmla="val 30000"/>
              <a:gd name="adj2" fmla="val 50000"/>
            </a:avLst>
          </a:prstGeom>
          <a:solidFill>
            <a:schemeClr val="accent1"/>
          </a:solidFill>
          <a:ln w="9525" cap="flat" cmpd="sng" algn="ctr">
            <a:solidFill>
              <a:schemeClr val="accent1">
                <a:lumMod val="50000"/>
              </a:schemeClr>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40" name="Right Arrow 39"/>
          <p:cNvSpPr/>
          <p:nvPr/>
        </p:nvSpPr>
        <p:spPr bwMode="auto">
          <a:xfrm rot="13284164">
            <a:off x="3289300" y="4780624"/>
            <a:ext cx="222250" cy="146050"/>
          </a:xfrm>
          <a:prstGeom prst="rightArrow">
            <a:avLst>
              <a:gd name="adj1" fmla="val 30000"/>
              <a:gd name="adj2" fmla="val 50000"/>
            </a:avLst>
          </a:prstGeom>
          <a:solidFill>
            <a:schemeClr val="accent1"/>
          </a:solidFill>
          <a:ln w="9525" cap="flat" cmpd="sng" algn="ctr">
            <a:solidFill>
              <a:schemeClr val="accent1">
                <a:lumMod val="50000"/>
              </a:schemeClr>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41" name="Right Arrow 40"/>
          <p:cNvSpPr/>
          <p:nvPr/>
        </p:nvSpPr>
        <p:spPr bwMode="auto">
          <a:xfrm rot="10096352">
            <a:off x="3505200" y="3475699"/>
            <a:ext cx="222250" cy="146050"/>
          </a:xfrm>
          <a:prstGeom prst="rightArrow">
            <a:avLst>
              <a:gd name="adj1" fmla="val 30000"/>
              <a:gd name="adj2" fmla="val 50000"/>
            </a:avLst>
          </a:prstGeom>
          <a:solidFill>
            <a:schemeClr val="accent1"/>
          </a:solidFill>
          <a:ln w="9525" cap="flat" cmpd="sng" algn="ctr">
            <a:solidFill>
              <a:schemeClr val="accent1">
                <a:lumMod val="50000"/>
              </a:schemeClr>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43" name="Right Arrow 42"/>
          <p:cNvSpPr/>
          <p:nvPr/>
        </p:nvSpPr>
        <p:spPr bwMode="auto">
          <a:xfrm rot="6431755">
            <a:off x="2705100" y="2618449"/>
            <a:ext cx="222250" cy="146050"/>
          </a:xfrm>
          <a:prstGeom prst="rightArrow">
            <a:avLst>
              <a:gd name="adj1" fmla="val 30000"/>
              <a:gd name="adj2" fmla="val 50000"/>
            </a:avLst>
          </a:prstGeom>
          <a:solidFill>
            <a:schemeClr val="accent1"/>
          </a:solidFill>
          <a:ln w="9525" cap="flat" cmpd="sng" algn="ctr">
            <a:solidFill>
              <a:schemeClr val="accent1">
                <a:lumMod val="50000"/>
              </a:schemeClr>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44" name="Right Arrow 43"/>
          <p:cNvSpPr/>
          <p:nvPr/>
        </p:nvSpPr>
        <p:spPr bwMode="auto">
          <a:xfrm rot="3746974">
            <a:off x="1216025" y="2691474"/>
            <a:ext cx="222250" cy="146050"/>
          </a:xfrm>
          <a:prstGeom prst="rightArrow">
            <a:avLst>
              <a:gd name="adj1" fmla="val 30000"/>
              <a:gd name="adj2" fmla="val 50000"/>
            </a:avLst>
          </a:prstGeom>
          <a:solidFill>
            <a:schemeClr val="accent1"/>
          </a:solidFill>
          <a:ln w="9525" cap="flat" cmpd="sng" algn="ctr">
            <a:solidFill>
              <a:schemeClr val="accent1">
                <a:lumMod val="50000"/>
              </a:schemeClr>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Tree>
    <p:extLst>
      <p:ext uri="{BB962C8B-B14F-4D97-AF65-F5344CB8AC3E}">
        <p14:creationId xmlns:p14="http://schemas.microsoft.com/office/powerpoint/2010/main" val="169309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up)">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5">
                                            <p:txEl>
                                              <p:pRg st="1" end="1"/>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819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xEl>
                                              <p:pRg st="2" end="2"/>
                                            </p:txEl>
                                          </p:spTgt>
                                        </p:tgtEl>
                                        <p:attrNameLst>
                                          <p:attrName>style.visibility</p:attrName>
                                        </p:attrNameLst>
                                      </p:cBhvr>
                                      <p:to>
                                        <p:strVal val="visible"/>
                                      </p:to>
                                    </p:set>
                                  </p:childTnLst>
                                </p:cTn>
                              </p:par>
                            </p:childTnLst>
                          </p:cTn>
                        </p:par>
                        <p:par>
                          <p:cTn id="37" fill="hold">
                            <p:stCondLst>
                              <p:cond delay="0"/>
                            </p:stCondLst>
                            <p:childTnLst>
                              <p:par>
                                <p:cTn id="38" presetID="22" presetClass="entr" presetSubtype="2"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right)">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xEl>
                                              <p:pRg st="3" end="3"/>
                                            </p:txEl>
                                          </p:spTgt>
                                        </p:tgtEl>
                                        <p:attrNameLst>
                                          <p:attrName>style.visibility</p:attrName>
                                        </p:attrNameLst>
                                      </p:cBhvr>
                                      <p:to>
                                        <p:strVal val="visible"/>
                                      </p:to>
                                    </p:set>
                                  </p:childTnLst>
                                </p:cTn>
                              </p:par>
                              <p:par>
                                <p:cTn id="45" presetID="10" presetClass="exit" presetSubtype="0" fill="hold" nodeType="withEffect">
                                  <p:stCondLst>
                                    <p:cond delay="0"/>
                                  </p:stCondLst>
                                  <p:childTnLst>
                                    <p:animEffect transition="out" filter="fade">
                                      <p:cBhvr>
                                        <p:cTn id="46" dur="500"/>
                                        <p:tgtEl>
                                          <p:spTgt spid="8194"/>
                                        </p:tgtEl>
                                      </p:cBhvr>
                                    </p:animEffect>
                                    <p:set>
                                      <p:cBhvr>
                                        <p:cTn id="47" dur="1" fill="hold">
                                          <p:stCondLst>
                                            <p:cond delay="499"/>
                                          </p:stCondLst>
                                        </p:cTn>
                                        <p:tgtEl>
                                          <p:spTgt spid="8194"/>
                                        </p:tgtEl>
                                        <p:attrNameLst>
                                          <p:attrName>style.visibility</p:attrName>
                                        </p:attrNameLst>
                                      </p:cBhvr>
                                      <p:to>
                                        <p:strVal val="hidden"/>
                                      </p:to>
                                    </p:se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up)">
                                      <p:cBhvr>
                                        <p:cTn id="56" dur="1000"/>
                                        <p:tgtEl>
                                          <p:spTgt spid="12"/>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up)">
                                      <p:cBhvr>
                                        <p:cTn id="65" dur="1000"/>
                                        <p:tgtEl>
                                          <p:spTgt spid="13"/>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4000"/>
                                        <p:tgtEl>
                                          <p:spTgt spid="1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grpId="0" nodeType="withEffect">
                                  <p:stCondLst>
                                    <p:cond delay="75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par>
                                <p:cTn id="81" presetID="10" presetClass="entr" presetSubtype="0" fill="hold" grpId="0" nodeType="withEffect">
                                  <p:stCondLst>
                                    <p:cond delay="150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par>
                                <p:cTn id="84" presetID="10" presetClass="entr" presetSubtype="0" fill="hold" grpId="0" nodeType="withEffect">
                                  <p:stCondLst>
                                    <p:cond delay="250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500"/>
                                        <p:tgtEl>
                                          <p:spTgt spid="19"/>
                                        </p:tgtEl>
                                      </p:cBhvr>
                                    </p:animEffect>
                                  </p:childTnLst>
                                </p:cTn>
                              </p:par>
                              <p:par>
                                <p:cTn id="87" presetID="10" presetClass="entr" presetSubtype="0" fill="hold" grpId="0" nodeType="withEffect">
                                  <p:stCondLst>
                                    <p:cond delay="300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500"/>
                                        <p:tgtEl>
                                          <p:spTgt spid="9"/>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p:cTn id="94" dur="500" fill="hold"/>
                                        <p:tgtEl>
                                          <p:spTgt spid="37"/>
                                        </p:tgtEl>
                                        <p:attrNameLst>
                                          <p:attrName>ppt_w</p:attrName>
                                        </p:attrNameLst>
                                      </p:cBhvr>
                                      <p:tavLst>
                                        <p:tav tm="0">
                                          <p:val>
                                            <p:fltVal val="0"/>
                                          </p:val>
                                        </p:tav>
                                        <p:tav tm="100000">
                                          <p:val>
                                            <p:strVal val="#ppt_w"/>
                                          </p:val>
                                        </p:tav>
                                      </p:tavLst>
                                    </p:anim>
                                    <p:anim calcmode="lin" valueType="num">
                                      <p:cBhvr>
                                        <p:cTn id="95" dur="500" fill="hold"/>
                                        <p:tgtEl>
                                          <p:spTgt spid="37"/>
                                        </p:tgtEl>
                                        <p:attrNameLst>
                                          <p:attrName>ppt_h</p:attrName>
                                        </p:attrNameLst>
                                      </p:cBhvr>
                                      <p:tavLst>
                                        <p:tav tm="0">
                                          <p:val>
                                            <p:fltVal val="0"/>
                                          </p:val>
                                        </p:tav>
                                        <p:tav tm="100000">
                                          <p:val>
                                            <p:strVal val="#ppt_h"/>
                                          </p:val>
                                        </p:tav>
                                      </p:tavLst>
                                    </p:anim>
                                    <p:animEffect transition="in" filter="fade">
                                      <p:cBhvr>
                                        <p:cTn id="96" dur="500"/>
                                        <p:tgtEl>
                                          <p:spTgt spid="37"/>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10"/>
                                        </p:tgtEl>
                                        <p:attrNameLst>
                                          <p:attrName>style.visibility</p:attrName>
                                        </p:attrNameLst>
                                      </p:cBhvr>
                                      <p:to>
                                        <p:strVal val="visible"/>
                                      </p:to>
                                    </p:set>
                                    <p:anim calcmode="lin" valueType="num">
                                      <p:cBhvr>
                                        <p:cTn id="99" dur="500" fill="hold"/>
                                        <p:tgtEl>
                                          <p:spTgt spid="10"/>
                                        </p:tgtEl>
                                        <p:attrNameLst>
                                          <p:attrName>ppt_w</p:attrName>
                                        </p:attrNameLst>
                                      </p:cBhvr>
                                      <p:tavLst>
                                        <p:tav tm="0">
                                          <p:val>
                                            <p:fltVal val="0"/>
                                          </p:val>
                                        </p:tav>
                                        <p:tav tm="100000">
                                          <p:val>
                                            <p:strVal val="#ppt_w"/>
                                          </p:val>
                                        </p:tav>
                                      </p:tavLst>
                                    </p:anim>
                                    <p:anim calcmode="lin" valueType="num">
                                      <p:cBhvr>
                                        <p:cTn id="100" dur="500" fill="hold"/>
                                        <p:tgtEl>
                                          <p:spTgt spid="10"/>
                                        </p:tgtEl>
                                        <p:attrNameLst>
                                          <p:attrName>ppt_h</p:attrName>
                                        </p:attrNameLst>
                                      </p:cBhvr>
                                      <p:tavLst>
                                        <p:tav tm="0">
                                          <p:val>
                                            <p:fltVal val="0"/>
                                          </p:val>
                                        </p:tav>
                                        <p:tav tm="100000">
                                          <p:val>
                                            <p:strVal val="#ppt_h"/>
                                          </p:val>
                                        </p:tav>
                                      </p:tavLst>
                                    </p:anim>
                                    <p:animEffect transition="in" filter="fade">
                                      <p:cBhvr>
                                        <p:cTn id="101" dur="500"/>
                                        <p:tgtEl>
                                          <p:spTgt spid="10"/>
                                        </p:tgtEl>
                                      </p:cBhvr>
                                    </p:animEffect>
                                  </p:childTnLst>
                                </p:cTn>
                              </p:par>
                            </p:childTnLst>
                          </p:cTn>
                        </p:par>
                        <p:par>
                          <p:cTn id="102" fill="hold">
                            <p:stCondLst>
                              <p:cond delay="500"/>
                            </p:stCondLst>
                            <p:childTnLst>
                              <p:par>
                                <p:cTn id="103" presetID="1" presetClass="entr" presetSubtype="0" fill="hold" grpId="0" nodeType="afterEffect">
                                  <p:stCondLst>
                                    <p:cond delay="0"/>
                                  </p:stCondLst>
                                  <p:childTnLst>
                                    <p:set>
                                      <p:cBhvr>
                                        <p:cTn id="104" dur="1" fill="hold">
                                          <p:stCondLst>
                                            <p:cond delay="0"/>
                                          </p:stCondLst>
                                        </p:cTn>
                                        <p:tgtEl>
                                          <p:spTgt spid="30"/>
                                        </p:tgtEl>
                                        <p:attrNameLst>
                                          <p:attrName>style.visibility</p:attrName>
                                        </p:attrNameLst>
                                      </p:cBhvr>
                                      <p:to>
                                        <p:strVal val="visible"/>
                                      </p:to>
                                    </p:set>
                                  </p:childTnLst>
                                </p:cTn>
                              </p:par>
                              <p:par>
                                <p:cTn id="105" presetID="35" presetClass="emph" presetSubtype="0" repeatCount="4000" fill="hold" grpId="1" nodeType="withEffect">
                                  <p:stCondLst>
                                    <p:cond delay="0"/>
                                  </p:stCondLst>
                                  <p:childTnLst>
                                    <p:anim calcmode="discrete" valueType="str">
                                      <p:cBhvr>
                                        <p:cTn id="106" dur="500" fill="hold"/>
                                        <p:tgtEl>
                                          <p:spTgt spid="30"/>
                                        </p:tgtEl>
                                        <p:attrNameLst>
                                          <p:attrName>style.visibility</p:attrName>
                                        </p:attrNameLst>
                                      </p:cBhvr>
                                      <p:tavLst>
                                        <p:tav tm="0">
                                          <p:val>
                                            <p:strVal val="hidden"/>
                                          </p:val>
                                        </p:tav>
                                        <p:tav tm="50000">
                                          <p:val>
                                            <p:strVal val="visible"/>
                                          </p:val>
                                        </p:tav>
                                      </p:tavLst>
                                    </p:anim>
                                  </p:childTnLst>
                                </p:cTn>
                              </p:par>
                            </p:childTnLst>
                          </p:cTn>
                        </p:par>
                        <p:par>
                          <p:cTn id="107" fill="hold">
                            <p:stCondLst>
                              <p:cond delay="2500"/>
                            </p:stCondLst>
                            <p:childTnLst>
                              <p:par>
                                <p:cTn id="108" presetID="22" presetClass="entr" presetSubtype="1" fill="hold" grpId="0" nodeType="after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wipe(up)">
                                      <p:cBhvr>
                                        <p:cTn id="110" dur="500"/>
                                        <p:tgtEl>
                                          <p:spTgt spid="25"/>
                                        </p:tgtEl>
                                      </p:cBhvr>
                                    </p:animEffect>
                                  </p:childTnLst>
                                </p:cTn>
                              </p:par>
                            </p:childTnLst>
                          </p:cTn>
                        </p:par>
                        <p:par>
                          <p:cTn id="111" fill="hold">
                            <p:stCondLst>
                              <p:cond delay="3000"/>
                            </p:stCondLst>
                            <p:childTnLst>
                              <p:par>
                                <p:cTn id="112" presetID="10" presetClass="exit" presetSubtype="0" fill="hold" grpId="2" nodeType="afterEffect">
                                  <p:stCondLst>
                                    <p:cond delay="0"/>
                                  </p:stCondLst>
                                  <p:childTnLst>
                                    <p:animEffect transition="out" filter="fade">
                                      <p:cBhvr>
                                        <p:cTn id="113" dur="500"/>
                                        <p:tgtEl>
                                          <p:spTgt spid="30"/>
                                        </p:tgtEl>
                                      </p:cBhvr>
                                    </p:animEffect>
                                    <p:set>
                                      <p:cBhvr>
                                        <p:cTn id="114" dur="1" fill="hold">
                                          <p:stCondLst>
                                            <p:cond delay="499"/>
                                          </p:stCondLst>
                                        </p:cTn>
                                        <p:tgtEl>
                                          <p:spTgt spid="3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7"/>
                                        </p:tgtEl>
                                        <p:attrNameLst>
                                          <p:attrName>style.visibility</p:attrName>
                                        </p:attrNameLst>
                                      </p:cBhvr>
                                      <p:to>
                                        <p:strVal val="hidden"/>
                                      </p:to>
                                    </p:set>
                                  </p:childTnLst>
                                </p:cTn>
                              </p:par>
                              <p:par>
                                <p:cTn id="119" presetID="53" presetClass="entr" presetSubtype="16" fill="hold" grpId="0" nodeType="withEffect">
                                  <p:stCondLst>
                                    <p:cond delay="0"/>
                                  </p:stCondLst>
                                  <p:childTnLst>
                                    <p:set>
                                      <p:cBhvr>
                                        <p:cTn id="120" dur="1" fill="hold">
                                          <p:stCondLst>
                                            <p:cond delay="0"/>
                                          </p:stCondLst>
                                        </p:cTn>
                                        <p:tgtEl>
                                          <p:spTgt spid="38"/>
                                        </p:tgtEl>
                                        <p:attrNameLst>
                                          <p:attrName>style.visibility</p:attrName>
                                        </p:attrNameLst>
                                      </p:cBhvr>
                                      <p:to>
                                        <p:strVal val="visible"/>
                                      </p:to>
                                    </p:set>
                                    <p:anim calcmode="lin" valueType="num">
                                      <p:cBhvr>
                                        <p:cTn id="121" dur="500" fill="hold"/>
                                        <p:tgtEl>
                                          <p:spTgt spid="38"/>
                                        </p:tgtEl>
                                        <p:attrNameLst>
                                          <p:attrName>ppt_w</p:attrName>
                                        </p:attrNameLst>
                                      </p:cBhvr>
                                      <p:tavLst>
                                        <p:tav tm="0">
                                          <p:val>
                                            <p:fltVal val="0"/>
                                          </p:val>
                                        </p:tav>
                                        <p:tav tm="100000">
                                          <p:val>
                                            <p:strVal val="#ppt_w"/>
                                          </p:val>
                                        </p:tav>
                                      </p:tavLst>
                                    </p:anim>
                                    <p:anim calcmode="lin" valueType="num">
                                      <p:cBhvr>
                                        <p:cTn id="122" dur="500" fill="hold"/>
                                        <p:tgtEl>
                                          <p:spTgt spid="38"/>
                                        </p:tgtEl>
                                        <p:attrNameLst>
                                          <p:attrName>ppt_h</p:attrName>
                                        </p:attrNameLst>
                                      </p:cBhvr>
                                      <p:tavLst>
                                        <p:tav tm="0">
                                          <p:val>
                                            <p:fltVal val="0"/>
                                          </p:val>
                                        </p:tav>
                                        <p:tav tm="100000">
                                          <p:val>
                                            <p:strVal val="#ppt_h"/>
                                          </p:val>
                                        </p:tav>
                                      </p:tavLst>
                                    </p:anim>
                                    <p:animEffect transition="in" filter="fade">
                                      <p:cBhvr>
                                        <p:cTn id="123" dur="500"/>
                                        <p:tgtEl>
                                          <p:spTgt spid="38"/>
                                        </p:tgtEl>
                                      </p:cBhvr>
                                    </p:animEffect>
                                  </p:childTnLst>
                                </p:cTn>
                              </p:par>
                            </p:childTnLst>
                          </p:cTn>
                        </p:par>
                        <p:par>
                          <p:cTn id="124" fill="hold">
                            <p:stCondLst>
                              <p:cond delay="500"/>
                            </p:stCondLst>
                            <p:childTnLst>
                              <p:par>
                                <p:cTn id="125" presetID="1" presetClass="entr" presetSubtype="0" fill="hold" grpId="0" nodeType="afterEffect">
                                  <p:stCondLst>
                                    <p:cond delay="0"/>
                                  </p:stCondLst>
                                  <p:childTnLst>
                                    <p:set>
                                      <p:cBhvr>
                                        <p:cTn id="126" dur="1" fill="hold">
                                          <p:stCondLst>
                                            <p:cond delay="0"/>
                                          </p:stCondLst>
                                        </p:cTn>
                                        <p:tgtEl>
                                          <p:spTgt spid="31"/>
                                        </p:tgtEl>
                                        <p:attrNameLst>
                                          <p:attrName>style.visibility</p:attrName>
                                        </p:attrNameLst>
                                      </p:cBhvr>
                                      <p:to>
                                        <p:strVal val="visible"/>
                                      </p:to>
                                    </p:set>
                                  </p:childTnLst>
                                </p:cTn>
                              </p:par>
                              <p:par>
                                <p:cTn id="127" presetID="35" presetClass="emph" presetSubtype="0" repeatCount="4000" fill="hold" grpId="1" nodeType="withEffect">
                                  <p:stCondLst>
                                    <p:cond delay="0"/>
                                  </p:stCondLst>
                                  <p:childTnLst>
                                    <p:anim calcmode="discrete" valueType="str">
                                      <p:cBhvr>
                                        <p:cTn id="128" dur="500" fill="hold"/>
                                        <p:tgtEl>
                                          <p:spTgt spid="31"/>
                                        </p:tgtEl>
                                        <p:attrNameLst>
                                          <p:attrName>style.visibility</p:attrName>
                                        </p:attrNameLst>
                                      </p:cBhvr>
                                      <p:tavLst>
                                        <p:tav tm="0">
                                          <p:val>
                                            <p:strVal val="hidden"/>
                                          </p:val>
                                        </p:tav>
                                        <p:tav tm="50000">
                                          <p:val>
                                            <p:strVal val="visible"/>
                                          </p:val>
                                        </p:tav>
                                      </p:tavLst>
                                    </p:anim>
                                  </p:childTnLst>
                                </p:cTn>
                              </p:par>
                            </p:childTnLst>
                          </p:cTn>
                        </p:par>
                        <p:par>
                          <p:cTn id="129" fill="hold">
                            <p:stCondLst>
                              <p:cond delay="2500"/>
                            </p:stCondLst>
                            <p:childTnLst>
                              <p:par>
                                <p:cTn id="130" presetID="22" presetClass="entr" presetSubtype="1" fill="hold" grpId="0" nodeType="after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wipe(up)">
                                      <p:cBhvr>
                                        <p:cTn id="132" dur="500"/>
                                        <p:tgtEl>
                                          <p:spTgt spid="2"/>
                                        </p:tgtEl>
                                      </p:cBhvr>
                                    </p:animEffect>
                                  </p:childTnLst>
                                </p:cTn>
                              </p:par>
                            </p:childTnLst>
                          </p:cTn>
                        </p:par>
                        <p:par>
                          <p:cTn id="133" fill="hold">
                            <p:stCondLst>
                              <p:cond delay="3000"/>
                            </p:stCondLst>
                            <p:childTnLst>
                              <p:par>
                                <p:cTn id="134" presetID="10" presetClass="exit" presetSubtype="0" fill="hold" grpId="2" nodeType="afterEffect">
                                  <p:stCondLst>
                                    <p:cond delay="0"/>
                                  </p:stCondLst>
                                  <p:childTnLst>
                                    <p:animEffect transition="out" filter="fade">
                                      <p:cBhvr>
                                        <p:cTn id="135" dur="500"/>
                                        <p:tgtEl>
                                          <p:spTgt spid="31"/>
                                        </p:tgtEl>
                                      </p:cBhvr>
                                    </p:animEffect>
                                    <p:set>
                                      <p:cBhvr>
                                        <p:cTn id="136" dur="1" fill="hold">
                                          <p:stCondLst>
                                            <p:cond delay="499"/>
                                          </p:stCondLst>
                                        </p:cTn>
                                        <p:tgtEl>
                                          <p:spTgt spid="31"/>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10"/>
                                        </p:tgtEl>
                                        <p:attrNameLst>
                                          <p:attrName>style.visibility</p:attrName>
                                        </p:attrNameLst>
                                      </p:cBhvr>
                                      <p:to>
                                        <p:strVal val="hidden"/>
                                      </p:to>
                                    </p:set>
                                  </p:childTnLst>
                                </p:cTn>
                              </p:par>
                              <p:par>
                                <p:cTn id="141" presetID="53" presetClass="entr" presetSubtype="16" fill="hold" grpId="0" nodeType="withEffect">
                                  <p:stCondLst>
                                    <p:cond delay="0"/>
                                  </p:stCondLst>
                                  <p:childTnLst>
                                    <p:set>
                                      <p:cBhvr>
                                        <p:cTn id="142" dur="1" fill="hold">
                                          <p:stCondLst>
                                            <p:cond delay="0"/>
                                          </p:stCondLst>
                                        </p:cTn>
                                        <p:tgtEl>
                                          <p:spTgt spid="39"/>
                                        </p:tgtEl>
                                        <p:attrNameLst>
                                          <p:attrName>style.visibility</p:attrName>
                                        </p:attrNameLst>
                                      </p:cBhvr>
                                      <p:to>
                                        <p:strVal val="visible"/>
                                      </p:to>
                                    </p:set>
                                    <p:anim calcmode="lin" valueType="num">
                                      <p:cBhvr>
                                        <p:cTn id="143" dur="500" fill="hold"/>
                                        <p:tgtEl>
                                          <p:spTgt spid="39"/>
                                        </p:tgtEl>
                                        <p:attrNameLst>
                                          <p:attrName>ppt_w</p:attrName>
                                        </p:attrNameLst>
                                      </p:cBhvr>
                                      <p:tavLst>
                                        <p:tav tm="0">
                                          <p:val>
                                            <p:fltVal val="0"/>
                                          </p:val>
                                        </p:tav>
                                        <p:tav tm="100000">
                                          <p:val>
                                            <p:strVal val="#ppt_w"/>
                                          </p:val>
                                        </p:tav>
                                      </p:tavLst>
                                    </p:anim>
                                    <p:anim calcmode="lin" valueType="num">
                                      <p:cBhvr>
                                        <p:cTn id="144" dur="500" fill="hold"/>
                                        <p:tgtEl>
                                          <p:spTgt spid="39"/>
                                        </p:tgtEl>
                                        <p:attrNameLst>
                                          <p:attrName>ppt_h</p:attrName>
                                        </p:attrNameLst>
                                      </p:cBhvr>
                                      <p:tavLst>
                                        <p:tav tm="0">
                                          <p:val>
                                            <p:fltVal val="0"/>
                                          </p:val>
                                        </p:tav>
                                        <p:tav tm="100000">
                                          <p:val>
                                            <p:strVal val="#ppt_h"/>
                                          </p:val>
                                        </p:tav>
                                      </p:tavLst>
                                    </p:anim>
                                    <p:animEffect transition="in" filter="fade">
                                      <p:cBhvr>
                                        <p:cTn id="145" dur="500"/>
                                        <p:tgtEl>
                                          <p:spTgt spid="39"/>
                                        </p:tgtEl>
                                      </p:cBhvr>
                                    </p:animEffect>
                                  </p:childTnLst>
                                </p:cTn>
                              </p:par>
                            </p:childTnLst>
                          </p:cTn>
                        </p:par>
                        <p:par>
                          <p:cTn id="146" fill="hold">
                            <p:stCondLst>
                              <p:cond delay="500"/>
                            </p:stCondLst>
                            <p:childTnLst>
                              <p:par>
                                <p:cTn id="147" presetID="1" presetClass="entr" presetSubtype="0" fill="hold" grpId="0" nodeType="afterEffect">
                                  <p:stCondLst>
                                    <p:cond delay="0"/>
                                  </p:stCondLst>
                                  <p:childTnLst>
                                    <p:set>
                                      <p:cBhvr>
                                        <p:cTn id="148" dur="1" fill="hold">
                                          <p:stCondLst>
                                            <p:cond delay="0"/>
                                          </p:stCondLst>
                                        </p:cTn>
                                        <p:tgtEl>
                                          <p:spTgt spid="32"/>
                                        </p:tgtEl>
                                        <p:attrNameLst>
                                          <p:attrName>style.visibility</p:attrName>
                                        </p:attrNameLst>
                                      </p:cBhvr>
                                      <p:to>
                                        <p:strVal val="visible"/>
                                      </p:to>
                                    </p:set>
                                  </p:childTnLst>
                                </p:cTn>
                              </p:par>
                              <p:par>
                                <p:cTn id="149" presetID="35" presetClass="emph" presetSubtype="0" repeatCount="4000" fill="hold" grpId="1" nodeType="withEffect">
                                  <p:stCondLst>
                                    <p:cond delay="0"/>
                                  </p:stCondLst>
                                  <p:childTnLst>
                                    <p:anim calcmode="discrete" valueType="str">
                                      <p:cBhvr>
                                        <p:cTn id="150" dur="500" fill="hold"/>
                                        <p:tgtEl>
                                          <p:spTgt spid="32"/>
                                        </p:tgtEl>
                                        <p:attrNameLst>
                                          <p:attrName>style.visibility</p:attrName>
                                        </p:attrNameLst>
                                      </p:cBhvr>
                                      <p:tavLst>
                                        <p:tav tm="0">
                                          <p:val>
                                            <p:strVal val="hidden"/>
                                          </p:val>
                                        </p:tav>
                                        <p:tav tm="50000">
                                          <p:val>
                                            <p:strVal val="visible"/>
                                          </p:val>
                                        </p:tav>
                                      </p:tavLst>
                                    </p:anim>
                                  </p:childTnLst>
                                </p:cTn>
                              </p:par>
                            </p:childTnLst>
                          </p:cTn>
                        </p:par>
                        <p:par>
                          <p:cTn id="151" fill="hold">
                            <p:stCondLst>
                              <p:cond delay="2500"/>
                            </p:stCondLst>
                            <p:childTnLst>
                              <p:par>
                                <p:cTn id="152" presetID="22" presetClass="entr" presetSubtype="8" fill="hold" grpId="0" nodeType="afterEffect">
                                  <p:stCondLst>
                                    <p:cond delay="0"/>
                                  </p:stCondLst>
                                  <p:childTnLst>
                                    <p:set>
                                      <p:cBhvr>
                                        <p:cTn id="153" dur="1" fill="hold">
                                          <p:stCondLst>
                                            <p:cond delay="0"/>
                                          </p:stCondLst>
                                        </p:cTn>
                                        <p:tgtEl>
                                          <p:spTgt spid="26"/>
                                        </p:tgtEl>
                                        <p:attrNameLst>
                                          <p:attrName>style.visibility</p:attrName>
                                        </p:attrNameLst>
                                      </p:cBhvr>
                                      <p:to>
                                        <p:strVal val="visible"/>
                                      </p:to>
                                    </p:set>
                                    <p:animEffect transition="in" filter="wipe(left)">
                                      <p:cBhvr>
                                        <p:cTn id="154" dur="500"/>
                                        <p:tgtEl>
                                          <p:spTgt spid="26"/>
                                        </p:tgtEl>
                                      </p:cBhvr>
                                    </p:animEffect>
                                  </p:childTnLst>
                                </p:cTn>
                              </p:par>
                            </p:childTnLst>
                          </p:cTn>
                        </p:par>
                        <p:par>
                          <p:cTn id="155" fill="hold">
                            <p:stCondLst>
                              <p:cond delay="3000"/>
                            </p:stCondLst>
                            <p:childTnLst>
                              <p:par>
                                <p:cTn id="156" presetID="10" presetClass="exit" presetSubtype="0" fill="hold" grpId="2" nodeType="afterEffect">
                                  <p:stCondLst>
                                    <p:cond delay="0"/>
                                  </p:stCondLst>
                                  <p:childTnLst>
                                    <p:animEffect transition="out" filter="fade">
                                      <p:cBhvr>
                                        <p:cTn id="157" dur="500"/>
                                        <p:tgtEl>
                                          <p:spTgt spid="32"/>
                                        </p:tgtEl>
                                      </p:cBhvr>
                                    </p:animEffect>
                                    <p:set>
                                      <p:cBhvr>
                                        <p:cTn id="158" dur="1" fill="hold">
                                          <p:stCondLst>
                                            <p:cond delay="499"/>
                                          </p:stCondLst>
                                        </p:cTn>
                                        <p:tgtEl>
                                          <p:spTgt spid="32"/>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1" nodeType="clickEffect">
                                  <p:stCondLst>
                                    <p:cond delay="0"/>
                                  </p:stCondLst>
                                  <p:childTnLst>
                                    <p:set>
                                      <p:cBhvr>
                                        <p:cTn id="162" dur="1" fill="hold">
                                          <p:stCondLst>
                                            <p:cond delay="0"/>
                                          </p:stCondLst>
                                        </p:cTn>
                                        <p:tgtEl>
                                          <p:spTgt spid="38"/>
                                        </p:tgtEl>
                                        <p:attrNameLst>
                                          <p:attrName>style.visibility</p:attrName>
                                        </p:attrNameLst>
                                      </p:cBhvr>
                                      <p:to>
                                        <p:strVal val="hidden"/>
                                      </p:to>
                                    </p:set>
                                  </p:childTnLst>
                                </p:cTn>
                              </p:par>
                              <p:par>
                                <p:cTn id="163" presetID="53" presetClass="entr" presetSubtype="16" fill="hold" grpId="0" nodeType="withEffect">
                                  <p:stCondLst>
                                    <p:cond delay="0"/>
                                  </p:stCondLst>
                                  <p:childTnLst>
                                    <p:set>
                                      <p:cBhvr>
                                        <p:cTn id="164" dur="1" fill="hold">
                                          <p:stCondLst>
                                            <p:cond delay="0"/>
                                          </p:stCondLst>
                                        </p:cTn>
                                        <p:tgtEl>
                                          <p:spTgt spid="40"/>
                                        </p:tgtEl>
                                        <p:attrNameLst>
                                          <p:attrName>style.visibility</p:attrName>
                                        </p:attrNameLst>
                                      </p:cBhvr>
                                      <p:to>
                                        <p:strVal val="visible"/>
                                      </p:to>
                                    </p:set>
                                    <p:anim calcmode="lin" valueType="num">
                                      <p:cBhvr>
                                        <p:cTn id="165" dur="500" fill="hold"/>
                                        <p:tgtEl>
                                          <p:spTgt spid="40"/>
                                        </p:tgtEl>
                                        <p:attrNameLst>
                                          <p:attrName>ppt_w</p:attrName>
                                        </p:attrNameLst>
                                      </p:cBhvr>
                                      <p:tavLst>
                                        <p:tav tm="0">
                                          <p:val>
                                            <p:fltVal val="0"/>
                                          </p:val>
                                        </p:tav>
                                        <p:tav tm="100000">
                                          <p:val>
                                            <p:strVal val="#ppt_w"/>
                                          </p:val>
                                        </p:tav>
                                      </p:tavLst>
                                    </p:anim>
                                    <p:anim calcmode="lin" valueType="num">
                                      <p:cBhvr>
                                        <p:cTn id="166" dur="500" fill="hold"/>
                                        <p:tgtEl>
                                          <p:spTgt spid="40"/>
                                        </p:tgtEl>
                                        <p:attrNameLst>
                                          <p:attrName>ppt_h</p:attrName>
                                        </p:attrNameLst>
                                      </p:cBhvr>
                                      <p:tavLst>
                                        <p:tav tm="0">
                                          <p:val>
                                            <p:fltVal val="0"/>
                                          </p:val>
                                        </p:tav>
                                        <p:tav tm="100000">
                                          <p:val>
                                            <p:strVal val="#ppt_h"/>
                                          </p:val>
                                        </p:tav>
                                      </p:tavLst>
                                    </p:anim>
                                    <p:animEffect transition="in" filter="fade">
                                      <p:cBhvr>
                                        <p:cTn id="167" dur="500"/>
                                        <p:tgtEl>
                                          <p:spTgt spid="40"/>
                                        </p:tgtEl>
                                      </p:cBhvr>
                                    </p:animEffect>
                                  </p:childTnLst>
                                </p:cTn>
                              </p:par>
                            </p:childTnLst>
                          </p:cTn>
                        </p:par>
                        <p:par>
                          <p:cTn id="168" fill="hold">
                            <p:stCondLst>
                              <p:cond delay="500"/>
                            </p:stCondLst>
                            <p:childTnLst>
                              <p:par>
                                <p:cTn id="169" presetID="1" presetClass="entr" presetSubtype="0" fill="hold" grpId="0" nodeType="afterEffect">
                                  <p:stCondLst>
                                    <p:cond delay="0"/>
                                  </p:stCondLst>
                                  <p:childTnLst>
                                    <p:set>
                                      <p:cBhvr>
                                        <p:cTn id="170" dur="1" fill="hold">
                                          <p:stCondLst>
                                            <p:cond delay="0"/>
                                          </p:stCondLst>
                                        </p:cTn>
                                        <p:tgtEl>
                                          <p:spTgt spid="33"/>
                                        </p:tgtEl>
                                        <p:attrNameLst>
                                          <p:attrName>style.visibility</p:attrName>
                                        </p:attrNameLst>
                                      </p:cBhvr>
                                      <p:to>
                                        <p:strVal val="visible"/>
                                      </p:to>
                                    </p:set>
                                  </p:childTnLst>
                                </p:cTn>
                              </p:par>
                              <p:par>
                                <p:cTn id="171" presetID="35" presetClass="emph" presetSubtype="0" repeatCount="4000" fill="hold" grpId="1" nodeType="withEffect">
                                  <p:stCondLst>
                                    <p:cond delay="0"/>
                                  </p:stCondLst>
                                  <p:childTnLst>
                                    <p:anim calcmode="discrete" valueType="str">
                                      <p:cBhvr>
                                        <p:cTn id="172" dur="500" fill="hold"/>
                                        <p:tgtEl>
                                          <p:spTgt spid="33"/>
                                        </p:tgtEl>
                                        <p:attrNameLst>
                                          <p:attrName>style.visibility</p:attrName>
                                        </p:attrNameLst>
                                      </p:cBhvr>
                                      <p:tavLst>
                                        <p:tav tm="0">
                                          <p:val>
                                            <p:strVal val="hidden"/>
                                          </p:val>
                                        </p:tav>
                                        <p:tav tm="50000">
                                          <p:val>
                                            <p:strVal val="visible"/>
                                          </p:val>
                                        </p:tav>
                                      </p:tavLst>
                                    </p:anim>
                                  </p:childTnLst>
                                </p:cTn>
                              </p:par>
                            </p:childTnLst>
                          </p:cTn>
                        </p:par>
                        <p:par>
                          <p:cTn id="173" fill="hold">
                            <p:stCondLst>
                              <p:cond delay="2500"/>
                            </p:stCondLst>
                            <p:childTnLst>
                              <p:par>
                                <p:cTn id="174" presetID="22" presetClass="entr" presetSubtype="8" fill="hold" grpId="0" nodeType="afterEffect">
                                  <p:stCondLst>
                                    <p:cond delay="0"/>
                                  </p:stCondLst>
                                  <p:childTnLst>
                                    <p:set>
                                      <p:cBhvr>
                                        <p:cTn id="175" dur="1" fill="hold">
                                          <p:stCondLst>
                                            <p:cond delay="0"/>
                                          </p:stCondLst>
                                        </p:cTn>
                                        <p:tgtEl>
                                          <p:spTgt spid="28"/>
                                        </p:tgtEl>
                                        <p:attrNameLst>
                                          <p:attrName>style.visibility</p:attrName>
                                        </p:attrNameLst>
                                      </p:cBhvr>
                                      <p:to>
                                        <p:strVal val="visible"/>
                                      </p:to>
                                    </p:set>
                                    <p:animEffect transition="in" filter="wipe(left)">
                                      <p:cBhvr>
                                        <p:cTn id="176" dur="500"/>
                                        <p:tgtEl>
                                          <p:spTgt spid="28"/>
                                        </p:tgtEl>
                                      </p:cBhvr>
                                    </p:animEffect>
                                  </p:childTnLst>
                                </p:cTn>
                              </p:par>
                            </p:childTnLst>
                          </p:cTn>
                        </p:par>
                        <p:par>
                          <p:cTn id="177" fill="hold">
                            <p:stCondLst>
                              <p:cond delay="3000"/>
                            </p:stCondLst>
                            <p:childTnLst>
                              <p:par>
                                <p:cTn id="178" presetID="10" presetClass="exit" presetSubtype="0" fill="hold" grpId="2" nodeType="afterEffect">
                                  <p:stCondLst>
                                    <p:cond delay="0"/>
                                  </p:stCondLst>
                                  <p:childTnLst>
                                    <p:animEffect transition="out" filter="fade">
                                      <p:cBhvr>
                                        <p:cTn id="179" dur="500"/>
                                        <p:tgtEl>
                                          <p:spTgt spid="33"/>
                                        </p:tgtEl>
                                      </p:cBhvr>
                                    </p:animEffect>
                                    <p:set>
                                      <p:cBhvr>
                                        <p:cTn id="180" dur="1" fill="hold">
                                          <p:stCondLst>
                                            <p:cond delay="499"/>
                                          </p:stCondLst>
                                        </p:cTn>
                                        <p:tgtEl>
                                          <p:spTgt spid="33"/>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39"/>
                                        </p:tgtEl>
                                        <p:attrNameLst>
                                          <p:attrName>style.visibility</p:attrName>
                                        </p:attrNameLst>
                                      </p:cBhvr>
                                      <p:to>
                                        <p:strVal val="hidden"/>
                                      </p:to>
                                    </p:set>
                                  </p:childTnLst>
                                </p:cTn>
                              </p:par>
                              <p:par>
                                <p:cTn id="185" presetID="53" presetClass="entr" presetSubtype="16" fill="hold" grpId="0" nodeType="withEffect">
                                  <p:stCondLst>
                                    <p:cond delay="0"/>
                                  </p:stCondLst>
                                  <p:childTnLst>
                                    <p:set>
                                      <p:cBhvr>
                                        <p:cTn id="186" dur="1" fill="hold">
                                          <p:stCondLst>
                                            <p:cond delay="0"/>
                                          </p:stCondLst>
                                        </p:cTn>
                                        <p:tgtEl>
                                          <p:spTgt spid="41"/>
                                        </p:tgtEl>
                                        <p:attrNameLst>
                                          <p:attrName>style.visibility</p:attrName>
                                        </p:attrNameLst>
                                      </p:cBhvr>
                                      <p:to>
                                        <p:strVal val="visible"/>
                                      </p:to>
                                    </p:set>
                                    <p:anim calcmode="lin" valueType="num">
                                      <p:cBhvr>
                                        <p:cTn id="187" dur="500" fill="hold"/>
                                        <p:tgtEl>
                                          <p:spTgt spid="41"/>
                                        </p:tgtEl>
                                        <p:attrNameLst>
                                          <p:attrName>ppt_w</p:attrName>
                                        </p:attrNameLst>
                                      </p:cBhvr>
                                      <p:tavLst>
                                        <p:tav tm="0">
                                          <p:val>
                                            <p:fltVal val="0"/>
                                          </p:val>
                                        </p:tav>
                                        <p:tav tm="100000">
                                          <p:val>
                                            <p:strVal val="#ppt_w"/>
                                          </p:val>
                                        </p:tav>
                                      </p:tavLst>
                                    </p:anim>
                                    <p:anim calcmode="lin" valueType="num">
                                      <p:cBhvr>
                                        <p:cTn id="188" dur="500" fill="hold"/>
                                        <p:tgtEl>
                                          <p:spTgt spid="41"/>
                                        </p:tgtEl>
                                        <p:attrNameLst>
                                          <p:attrName>ppt_h</p:attrName>
                                        </p:attrNameLst>
                                      </p:cBhvr>
                                      <p:tavLst>
                                        <p:tav tm="0">
                                          <p:val>
                                            <p:fltVal val="0"/>
                                          </p:val>
                                        </p:tav>
                                        <p:tav tm="100000">
                                          <p:val>
                                            <p:strVal val="#ppt_h"/>
                                          </p:val>
                                        </p:tav>
                                      </p:tavLst>
                                    </p:anim>
                                    <p:animEffect transition="in" filter="fade">
                                      <p:cBhvr>
                                        <p:cTn id="189" dur="500"/>
                                        <p:tgtEl>
                                          <p:spTgt spid="41"/>
                                        </p:tgtEl>
                                      </p:cBhvr>
                                    </p:animEffect>
                                  </p:childTnLst>
                                </p:cTn>
                              </p:par>
                            </p:childTnLst>
                          </p:cTn>
                        </p:par>
                        <p:par>
                          <p:cTn id="190" fill="hold">
                            <p:stCondLst>
                              <p:cond delay="500"/>
                            </p:stCondLst>
                            <p:childTnLst>
                              <p:par>
                                <p:cTn id="191" presetID="1" presetClass="entr" presetSubtype="0" fill="hold" grpId="0" nodeType="afterEffect">
                                  <p:stCondLst>
                                    <p:cond delay="0"/>
                                  </p:stCondLst>
                                  <p:childTnLst>
                                    <p:set>
                                      <p:cBhvr>
                                        <p:cTn id="192" dur="1" fill="hold">
                                          <p:stCondLst>
                                            <p:cond delay="0"/>
                                          </p:stCondLst>
                                        </p:cTn>
                                        <p:tgtEl>
                                          <p:spTgt spid="34"/>
                                        </p:tgtEl>
                                        <p:attrNameLst>
                                          <p:attrName>style.visibility</p:attrName>
                                        </p:attrNameLst>
                                      </p:cBhvr>
                                      <p:to>
                                        <p:strVal val="visible"/>
                                      </p:to>
                                    </p:set>
                                  </p:childTnLst>
                                </p:cTn>
                              </p:par>
                              <p:par>
                                <p:cTn id="193" presetID="35" presetClass="emph" presetSubtype="0" repeatCount="4000" fill="hold" grpId="1" nodeType="withEffect">
                                  <p:stCondLst>
                                    <p:cond delay="0"/>
                                  </p:stCondLst>
                                  <p:childTnLst>
                                    <p:anim calcmode="discrete" valueType="str">
                                      <p:cBhvr>
                                        <p:cTn id="194" dur="500" fill="hold"/>
                                        <p:tgtEl>
                                          <p:spTgt spid="34"/>
                                        </p:tgtEl>
                                        <p:attrNameLst>
                                          <p:attrName>style.visibility</p:attrName>
                                        </p:attrNameLst>
                                      </p:cBhvr>
                                      <p:tavLst>
                                        <p:tav tm="0">
                                          <p:val>
                                            <p:strVal val="hidden"/>
                                          </p:val>
                                        </p:tav>
                                        <p:tav tm="50000">
                                          <p:val>
                                            <p:strVal val="visible"/>
                                          </p:val>
                                        </p:tav>
                                      </p:tavLst>
                                    </p:anim>
                                  </p:childTnLst>
                                </p:cTn>
                              </p:par>
                            </p:childTnLst>
                          </p:cTn>
                        </p:par>
                        <p:par>
                          <p:cTn id="195" fill="hold">
                            <p:stCondLst>
                              <p:cond delay="2500"/>
                            </p:stCondLst>
                            <p:childTnLst>
                              <p:par>
                                <p:cTn id="196" presetID="10" presetClass="exit" presetSubtype="0" fill="hold" grpId="2" nodeType="afterEffect">
                                  <p:stCondLst>
                                    <p:cond delay="0"/>
                                  </p:stCondLst>
                                  <p:childTnLst>
                                    <p:animEffect transition="out" filter="fade">
                                      <p:cBhvr>
                                        <p:cTn id="197" dur="500"/>
                                        <p:tgtEl>
                                          <p:spTgt spid="34"/>
                                        </p:tgtEl>
                                      </p:cBhvr>
                                    </p:animEffect>
                                    <p:set>
                                      <p:cBhvr>
                                        <p:cTn id="198" dur="1" fill="hold">
                                          <p:stCondLst>
                                            <p:cond delay="499"/>
                                          </p:stCondLst>
                                        </p:cTn>
                                        <p:tgtEl>
                                          <p:spTgt spid="34"/>
                                        </p:tgtEl>
                                        <p:attrNameLst>
                                          <p:attrName>style.visibility</p:attrName>
                                        </p:attrNameLst>
                                      </p:cBhvr>
                                      <p:to>
                                        <p:strVal val="hidden"/>
                                      </p:to>
                                    </p:set>
                                  </p:childTnLst>
                                </p:cTn>
                              </p:par>
                            </p:childTnLst>
                          </p:cTn>
                        </p:par>
                        <p:par>
                          <p:cTn id="199" fill="hold">
                            <p:stCondLst>
                              <p:cond delay="3000"/>
                            </p:stCondLst>
                            <p:childTnLst>
                              <p:par>
                                <p:cTn id="200" presetID="22" presetClass="entr" presetSubtype="4" fill="hold" grpId="0" nodeType="afterEffect">
                                  <p:stCondLst>
                                    <p:cond delay="0"/>
                                  </p:stCondLst>
                                  <p:childTnLst>
                                    <p:set>
                                      <p:cBhvr>
                                        <p:cTn id="201" dur="1" fill="hold">
                                          <p:stCondLst>
                                            <p:cond delay="0"/>
                                          </p:stCondLst>
                                        </p:cTn>
                                        <p:tgtEl>
                                          <p:spTgt spid="24"/>
                                        </p:tgtEl>
                                        <p:attrNameLst>
                                          <p:attrName>style.visibility</p:attrName>
                                        </p:attrNameLst>
                                      </p:cBhvr>
                                      <p:to>
                                        <p:strVal val="visible"/>
                                      </p:to>
                                    </p:set>
                                    <p:animEffect transition="in" filter="wipe(down)">
                                      <p:cBhvr>
                                        <p:cTn id="202" dur="500"/>
                                        <p:tgtEl>
                                          <p:spTgt spid="24"/>
                                        </p:tgtEl>
                                      </p:cBhvr>
                                    </p:animEffec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1" nodeType="clickEffect">
                                  <p:stCondLst>
                                    <p:cond delay="0"/>
                                  </p:stCondLst>
                                  <p:childTnLst>
                                    <p:set>
                                      <p:cBhvr>
                                        <p:cTn id="206" dur="1" fill="hold">
                                          <p:stCondLst>
                                            <p:cond delay="0"/>
                                          </p:stCondLst>
                                        </p:cTn>
                                        <p:tgtEl>
                                          <p:spTgt spid="40"/>
                                        </p:tgtEl>
                                        <p:attrNameLst>
                                          <p:attrName>style.visibility</p:attrName>
                                        </p:attrNameLst>
                                      </p:cBhvr>
                                      <p:to>
                                        <p:strVal val="hidden"/>
                                      </p:to>
                                    </p:set>
                                  </p:childTnLst>
                                </p:cTn>
                              </p:par>
                              <p:par>
                                <p:cTn id="207" presetID="53" presetClass="entr" presetSubtype="16" fill="hold" grpId="0" nodeType="withEffect">
                                  <p:stCondLst>
                                    <p:cond delay="0"/>
                                  </p:stCondLst>
                                  <p:childTnLst>
                                    <p:set>
                                      <p:cBhvr>
                                        <p:cTn id="208" dur="1" fill="hold">
                                          <p:stCondLst>
                                            <p:cond delay="0"/>
                                          </p:stCondLst>
                                        </p:cTn>
                                        <p:tgtEl>
                                          <p:spTgt spid="43"/>
                                        </p:tgtEl>
                                        <p:attrNameLst>
                                          <p:attrName>style.visibility</p:attrName>
                                        </p:attrNameLst>
                                      </p:cBhvr>
                                      <p:to>
                                        <p:strVal val="visible"/>
                                      </p:to>
                                    </p:set>
                                    <p:anim calcmode="lin" valueType="num">
                                      <p:cBhvr>
                                        <p:cTn id="209" dur="500" fill="hold"/>
                                        <p:tgtEl>
                                          <p:spTgt spid="43"/>
                                        </p:tgtEl>
                                        <p:attrNameLst>
                                          <p:attrName>ppt_w</p:attrName>
                                        </p:attrNameLst>
                                      </p:cBhvr>
                                      <p:tavLst>
                                        <p:tav tm="0">
                                          <p:val>
                                            <p:fltVal val="0"/>
                                          </p:val>
                                        </p:tav>
                                        <p:tav tm="100000">
                                          <p:val>
                                            <p:strVal val="#ppt_w"/>
                                          </p:val>
                                        </p:tav>
                                      </p:tavLst>
                                    </p:anim>
                                    <p:anim calcmode="lin" valueType="num">
                                      <p:cBhvr>
                                        <p:cTn id="210" dur="500" fill="hold"/>
                                        <p:tgtEl>
                                          <p:spTgt spid="43"/>
                                        </p:tgtEl>
                                        <p:attrNameLst>
                                          <p:attrName>ppt_h</p:attrName>
                                        </p:attrNameLst>
                                      </p:cBhvr>
                                      <p:tavLst>
                                        <p:tav tm="0">
                                          <p:val>
                                            <p:fltVal val="0"/>
                                          </p:val>
                                        </p:tav>
                                        <p:tav tm="100000">
                                          <p:val>
                                            <p:strVal val="#ppt_h"/>
                                          </p:val>
                                        </p:tav>
                                      </p:tavLst>
                                    </p:anim>
                                    <p:animEffect transition="in" filter="fade">
                                      <p:cBhvr>
                                        <p:cTn id="211" dur="500"/>
                                        <p:tgtEl>
                                          <p:spTgt spid="43"/>
                                        </p:tgtEl>
                                      </p:cBhvr>
                                    </p:animEffect>
                                  </p:childTnLst>
                                </p:cTn>
                              </p:par>
                            </p:childTnLst>
                          </p:cTn>
                        </p:par>
                        <p:par>
                          <p:cTn id="212" fill="hold">
                            <p:stCondLst>
                              <p:cond delay="500"/>
                            </p:stCondLst>
                            <p:childTnLst>
                              <p:par>
                                <p:cTn id="213" presetID="1" presetClass="entr" presetSubtype="0" fill="hold" grpId="0" nodeType="afterEffect">
                                  <p:stCondLst>
                                    <p:cond delay="0"/>
                                  </p:stCondLst>
                                  <p:childTnLst>
                                    <p:set>
                                      <p:cBhvr>
                                        <p:cTn id="214" dur="1" fill="hold">
                                          <p:stCondLst>
                                            <p:cond delay="0"/>
                                          </p:stCondLst>
                                        </p:cTn>
                                        <p:tgtEl>
                                          <p:spTgt spid="35"/>
                                        </p:tgtEl>
                                        <p:attrNameLst>
                                          <p:attrName>style.visibility</p:attrName>
                                        </p:attrNameLst>
                                      </p:cBhvr>
                                      <p:to>
                                        <p:strVal val="visible"/>
                                      </p:to>
                                    </p:set>
                                  </p:childTnLst>
                                </p:cTn>
                              </p:par>
                              <p:par>
                                <p:cTn id="215" presetID="35" presetClass="emph" presetSubtype="0" repeatCount="4000" fill="hold" grpId="1" nodeType="withEffect">
                                  <p:stCondLst>
                                    <p:cond delay="0"/>
                                  </p:stCondLst>
                                  <p:childTnLst>
                                    <p:anim calcmode="discrete" valueType="str">
                                      <p:cBhvr>
                                        <p:cTn id="216" dur="500" fill="hold"/>
                                        <p:tgtEl>
                                          <p:spTgt spid="35"/>
                                        </p:tgtEl>
                                        <p:attrNameLst>
                                          <p:attrName>style.visibility</p:attrName>
                                        </p:attrNameLst>
                                      </p:cBhvr>
                                      <p:tavLst>
                                        <p:tav tm="0">
                                          <p:val>
                                            <p:strVal val="hidden"/>
                                          </p:val>
                                        </p:tav>
                                        <p:tav tm="50000">
                                          <p:val>
                                            <p:strVal val="visible"/>
                                          </p:val>
                                        </p:tav>
                                      </p:tavLst>
                                    </p:anim>
                                  </p:childTnLst>
                                </p:cTn>
                              </p:par>
                            </p:childTnLst>
                          </p:cTn>
                        </p:par>
                        <p:par>
                          <p:cTn id="217" fill="hold">
                            <p:stCondLst>
                              <p:cond delay="2500"/>
                            </p:stCondLst>
                            <p:childTnLst>
                              <p:par>
                                <p:cTn id="218" presetID="22" presetClass="entr" presetSubtype="4" fill="hold" grpId="0" nodeType="afterEffect">
                                  <p:stCondLst>
                                    <p:cond delay="0"/>
                                  </p:stCondLst>
                                  <p:childTnLst>
                                    <p:set>
                                      <p:cBhvr>
                                        <p:cTn id="219" dur="1" fill="hold">
                                          <p:stCondLst>
                                            <p:cond delay="0"/>
                                          </p:stCondLst>
                                        </p:cTn>
                                        <p:tgtEl>
                                          <p:spTgt spid="23"/>
                                        </p:tgtEl>
                                        <p:attrNameLst>
                                          <p:attrName>style.visibility</p:attrName>
                                        </p:attrNameLst>
                                      </p:cBhvr>
                                      <p:to>
                                        <p:strVal val="visible"/>
                                      </p:to>
                                    </p:set>
                                    <p:animEffect transition="in" filter="wipe(down)">
                                      <p:cBhvr>
                                        <p:cTn id="220" dur="500"/>
                                        <p:tgtEl>
                                          <p:spTgt spid="23"/>
                                        </p:tgtEl>
                                      </p:cBhvr>
                                    </p:animEffect>
                                  </p:childTnLst>
                                </p:cTn>
                              </p:par>
                            </p:childTnLst>
                          </p:cTn>
                        </p:par>
                        <p:par>
                          <p:cTn id="221" fill="hold">
                            <p:stCondLst>
                              <p:cond delay="3000"/>
                            </p:stCondLst>
                            <p:childTnLst>
                              <p:par>
                                <p:cTn id="222" presetID="10" presetClass="exit" presetSubtype="0" fill="hold" grpId="2" nodeType="afterEffect">
                                  <p:stCondLst>
                                    <p:cond delay="0"/>
                                  </p:stCondLst>
                                  <p:childTnLst>
                                    <p:animEffect transition="out" filter="fade">
                                      <p:cBhvr>
                                        <p:cTn id="223" dur="500"/>
                                        <p:tgtEl>
                                          <p:spTgt spid="35"/>
                                        </p:tgtEl>
                                      </p:cBhvr>
                                    </p:animEffect>
                                    <p:set>
                                      <p:cBhvr>
                                        <p:cTn id="224" dur="1" fill="hold">
                                          <p:stCondLst>
                                            <p:cond delay="499"/>
                                          </p:stCondLst>
                                        </p:cTn>
                                        <p:tgtEl>
                                          <p:spTgt spid="35"/>
                                        </p:tgtEl>
                                        <p:attrNameLst>
                                          <p:attrName>style.visibility</p:attrName>
                                        </p:attrNameLst>
                                      </p:cBhvr>
                                      <p:to>
                                        <p:strVal val="hidden"/>
                                      </p:to>
                                    </p:set>
                                  </p:childTnLst>
                                </p:cTn>
                              </p:par>
                            </p:childTnLst>
                          </p:cTn>
                        </p:par>
                      </p:childTnLst>
                    </p:cTn>
                  </p:par>
                  <p:par>
                    <p:cTn id="225" fill="hold">
                      <p:stCondLst>
                        <p:cond delay="indefinite"/>
                      </p:stCondLst>
                      <p:childTnLst>
                        <p:par>
                          <p:cTn id="226" fill="hold">
                            <p:stCondLst>
                              <p:cond delay="0"/>
                            </p:stCondLst>
                            <p:childTnLst>
                              <p:par>
                                <p:cTn id="227" presetID="1" presetClass="exit" presetSubtype="0" fill="hold" grpId="1" nodeType="clickEffect">
                                  <p:stCondLst>
                                    <p:cond delay="0"/>
                                  </p:stCondLst>
                                  <p:childTnLst>
                                    <p:set>
                                      <p:cBhvr>
                                        <p:cTn id="228" dur="1" fill="hold">
                                          <p:stCondLst>
                                            <p:cond delay="0"/>
                                          </p:stCondLst>
                                        </p:cTn>
                                        <p:tgtEl>
                                          <p:spTgt spid="41"/>
                                        </p:tgtEl>
                                        <p:attrNameLst>
                                          <p:attrName>style.visibility</p:attrName>
                                        </p:attrNameLst>
                                      </p:cBhvr>
                                      <p:to>
                                        <p:strVal val="hidden"/>
                                      </p:to>
                                    </p:set>
                                  </p:childTnLst>
                                </p:cTn>
                              </p:par>
                              <p:par>
                                <p:cTn id="229" presetID="53" presetClass="entr" presetSubtype="16" fill="hold" grpId="0" nodeType="withEffect">
                                  <p:stCondLst>
                                    <p:cond delay="0"/>
                                  </p:stCondLst>
                                  <p:childTnLst>
                                    <p:set>
                                      <p:cBhvr>
                                        <p:cTn id="230" dur="1" fill="hold">
                                          <p:stCondLst>
                                            <p:cond delay="0"/>
                                          </p:stCondLst>
                                        </p:cTn>
                                        <p:tgtEl>
                                          <p:spTgt spid="44"/>
                                        </p:tgtEl>
                                        <p:attrNameLst>
                                          <p:attrName>style.visibility</p:attrName>
                                        </p:attrNameLst>
                                      </p:cBhvr>
                                      <p:to>
                                        <p:strVal val="visible"/>
                                      </p:to>
                                    </p:set>
                                    <p:anim calcmode="lin" valueType="num">
                                      <p:cBhvr>
                                        <p:cTn id="231" dur="500" fill="hold"/>
                                        <p:tgtEl>
                                          <p:spTgt spid="44"/>
                                        </p:tgtEl>
                                        <p:attrNameLst>
                                          <p:attrName>ppt_w</p:attrName>
                                        </p:attrNameLst>
                                      </p:cBhvr>
                                      <p:tavLst>
                                        <p:tav tm="0">
                                          <p:val>
                                            <p:fltVal val="0"/>
                                          </p:val>
                                        </p:tav>
                                        <p:tav tm="100000">
                                          <p:val>
                                            <p:strVal val="#ppt_w"/>
                                          </p:val>
                                        </p:tav>
                                      </p:tavLst>
                                    </p:anim>
                                    <p:anim calcmode="lin" valueType="num">
                                      <p:cBhvr>
                                        <p:cTn id="232" dur="500" fill="hold"/>
                                        <p:tgtEl>
                                          <p:spTgt spid="44"/>
                                        </p:tgtEl>
                                        <p:attrNameLst>
                                          <p:attrName>ppt_h</p:attrName>
                                        </p:attrNameLst>
                                      </p:cBhvr>
                                      <p:tavLst>
                                        <p:tav tm="0">
                                          <p:val>
                                            <p:fltVal val="0"/>
                                          </p:val>
                                        </p:tav>
                                        <p:tav tm="100000">
                                          <p:val>
                                            <p:strVal val="#ppt_h"/>
                                          </p:val>
                                        </p:tav>
                                      </p:tavLst>
                                    </p:anim>
                                    <p:animEffect transition="in" filter="fade">
                                      <p:cBhvr>
                                        <p:cTn id="233" dur="500"/>
                                        <p:tgtEl>
                                          <p:spTgt spid="44"/>
                                        </p:tgtEl>
                                      </p:cBhvr>
                                    </p:animEffect>
                                  </p:childTnLst>
                                </p:cTn>
                              </p:par>
                            </p:childTnLst>
                          </p:cTn>
                        </p:par>
                        <p:par>
                          <p:cTn id="234" fill="hold">
                            <p:stCondLst>
                              <p:cond delay="500"/>
                            </p:stCondLst>
                            <p:childTnLst>
                              <p:par>
                                <p:cTn id="235" presetID="1" presetClass="entr" presetSubtype="0" fill="hold" grpId="0" nodeType="afterEffect">
                                  <p:stCondLst>
                                    <p:cond delay="0"/>
                                  </p:stCondLst>
                                  <p:childTnLst>
                                    <p:set>
                                      <p:cBhvr>
                                        <p:cTn id="236" dur="1" fill="hold">
                                          <p:stCondLst>
                                            <p:cond delay="0"/>
                                          </p:stCondLst>
                                        </p:cTn>
                                        <p:tgtEl>
                                          <p:spTgt spid="36"/>
                                        </p:tgtEl>
                                        <p:attrNameLst>
                                          <p:attrName>style.visibility</p:attrName>
                                        </p:attrNameLst>
                                      </p:cBhvr>
                                      <p:to>
                                        <p:strVal val="visible"/>
                                      </p:to>
                                    </p:set>
                                  </p:childTnLst>
                                </p:cTn>
                              </p:par>
                              <p:par>
                                <p:cTn id="237" presetID="35" presetClass="emph" presetSubtype="0" repeatCount="4000" fill="hold" grpId="1" nodeType="withEffect">
                                  <p:stCondLst>
                                    <p:cond delay="0"/>
                                  </p:stCondLst>
                                  <p:childTnLst>
                                    <p:anim calcmode="discrete" valueType="str">
                                      <p:cBhvr>
                                        <p:cTn id="238" dur="500" fill="hold"/>
                                        <p:tgtEl>
                                          <p:spTgt spid="36"/>
                                        </p:tgtEl>
                                        <p:attrNameLst>
                                          <p:attrName>style.visibility</p:attrName>
                                        </p:attrNameLst>
                                      </p:cBhvr>
                                      <p:tavLst>
                                        <p:tav tm="0">
                                          <p:val>
                                            <p:strVal val="hidden"/>
                                          </p:val>
                                        </p:tav>
                                        <p:tav tm="50000">
                                          <p:val>
                                            <p:strVal val="visible"/>
                                          </p:val>
                                        </p:tav>
                                      </p:tavLst>
                                    </p:anim>
                                  </p:childTnLst>
                                </p:cTn>
                              </p:par>
                            </p:childTnLst>
                          </p:cTn>
                        </p:par>
                        <p:par>
                          <p:cTn id="239" fill="hold">
                            <p:stCondLst>
                              <p:cond delay="2500"/>
                            </p:stCondLst>
                            <p:childTnLst>
                              <p:par>
                                <p:cTn id="240" presetID="22" presetClass="entr" presetSubtype="2" fill="hold" grpId="0" nodeType="afterEffect">
                                  <p:stCondLst>
                                    <p:cond delay="0"/>
                                  </p:stCondLst>
                                  <p:childTnLst>
                                    <p:set>
                                      <p:cBhvr>
                                        <p:cTn id="241" dur="1" fill="hold">
                                          <p:stCondLst>
                                            <p:cond delay="0"/>
                                          </p:stCondLst>
                                        </p:cTn>
                                        <p:tgtEl>
                                          <p:spTgt spid="27"/>
                                        </p:tgtEl>
                                        <p:attrNameLst>
                                          <p:attrName>style.visibility</p:attrName>
                                        </p:attrNameLst>
                                      </p:cBhvr>
                                      <p:to>
                                        <p:strVal val="visible"/>
                                      </p:to>
                                    </p:set>
                                    <p:animEffect transition="in" filter="wipe(right)">
                                      <p:cBhvr>
                                        <p:cTn id="242" dur="500"/>
                                        <p:tgtEl>
                                          <p:spTgt spid="27"/>
                                        </p:tgtEl>
                                      </p:cBhvr>
                                    </p:animEffect>
                                  </p:childTnLst>
                                </p:cTn>
                              </p:par>
                            </p:childTnLst>
                          </p:cTn>
                        </p:par>
                        <p:par>
                          <p:cTn id="243" fill="hold">
                            <p:stCondLst>
                              <p:cond delay="3000"/>
                            </p:stCondLst>
                            <p:childTnLst>
                              <p:par>
                                <p:cTn id="244" presetID="10" presetClass="exit" presetSubtype="0" fill="hold" grpId="2" nodeType="afterEffect">
                                  <p:stCondLst>
                                    <p:cond delay="0"/>
                                  </p:stCondLst>
                                  <p:childTnLst>
                                    <p:animEffect transition="out" filter="fade">
                                      <p:cBhvr>
                                        <p:cTn id="245" dur="500"/>
                                        <p:tgtEl>
                                          <p:spTgt spid="36"/>
                                        </p:tgtEl>
                                      </p:cBhvr>
                                    </p:animEffect>
                                    <p:set>
                                      <p:cBhvr>
                                        <p:cTn id="246" dur="1" fill="hold">
                                          <p:stCondLst>
                                            <p:cond delay="499"/>
                                          </p:stCondLst>
                                        </p:cTn>
                                        <p:tgtEl>
                                          <p:spTgt spid="36"/>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1" presetClass="exit" presetSubtype="0" fill="hold" grpId="1" nodeType="clickEffect">
                                  <p:stCondLst>
                                    <p:cond delay="0"/>
                                  </p:stCondLst>
                                  <p:childTnLst>
                                    <p:set>
                                      <p:cBhvr>
                                        <p:cTn id="250" dur="1" fill="hold">
                                          <p:stCondLst>
                                            <p:cond delay="0"/>
                                          </p:stCondLst>
                                        </p:cTn>
                                        <p:tgtEl>
                                          <p:spTgt spid="43"/>
                                        </p:tgtEl>
                                        <p:attrNameLst>
                                          <p:attrName>style.visibility</p:attrName>
                                        </p:attrNameLst>
                                      </p:cBhvr>
                                      <p:to>
                                        <p:strVal val="hidden"/>
                                      </p:to>
                                    </p:set>
                                  </p:childTnLst>
                                </p:cTn>
                              </p:par>
                              <p:par>
                                <p:cTn id="251" presetID="1" presetClass="exit" presetSubtype="0" fill="hold" grpId="1" nodeType="withEffect">
                                  <p:stCondLst>
                                    <p:cond delay="0"/>
                                  </p:stCondLst>
                                  <p:childTnLst>
                                    <p:set>
                                      <p:cBhvr>
                                        <p:cTn id="252" dur="1" fill="hold">
                                          <p:stCondLst>
                                            <p:cond delay="0"/>
                                          </p:stCondLst>
                                        </p:cTn>
                                        <p:tgtEl>
                                          <p:spTgt spid="44"/>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1" presetClass="entr" presetSubtype="0" fill="hold" grpId="0" nodeType="clickEffect">
                                  <p:stCondLst>
                                    <p:cond delay="0"/>
                                  </p:stCondLst>
                                  <p:childTnLst>
                                    <p:set>
                                      <p:cBhvr>
                                        <p:cTn id="256"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uiExpand="1" build="p"/>
      <p:bldP spid="4" grpId="0" animBg="1"/>
      <p:bldP spid="15" grpId="0" animBg="1"/>
      <p:bldP spid="6" grpId="0" animBg="1"/>
      <p:bldP spid="17" grpId="0" animBg="1"/>
      <p:bldP spid="8" grpId="0" animBg="1"/>
      <p:bldP spid="19" grpId="0" animBg="1"/>
      <p:bldP spid="9" grpId="0" animBg="1"/>
      <p:bldP spid="21" grpId="0" animBg="1"/>
      <p:bldP spid="2" grpId="0" animBg="1"/>
      <p:bldP spid="23" grpId="0" animBg="1"/>
      <p:bldP spid="24" grpId="0" animBg="1"/>
      <p:bldP spid="25" grpId="0" animBg="1"/>
      <p:bldP spid="26" grpId="0" animBg="1"/>
      <p:bldP spid="27" grpId="0" animBg="1"/>
      <p:bldP spid="28" grpId="0" animBg="1"/>
      <p:bldP spid="29" grpId="0"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10" grpId="0" animBg="1"/>
      <p:bldP spid="10"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3" grpId="1" animBg="1"/>
      <p:bldP spid="44" grpId="0" animBg="1"/>
      <p:bldP spid="4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381000"/>
            <a:ext cx="8001000" cy="838200"/>
          </a:xfrm>
        </p:spPr>
        <p:txBody>
          <a:bodyPr/>
          <a:lstStyle/>
          <a:p>
            <a:r>
              <a:rPr lang="he-IL" sz="3200" b="1" dirty="0">
                <a:effectLst>
                  <a:outerShdw blurRad="38100" dist="25400" dir="5400000" algn="tl" rotWithShape="0">
                    <a:srgbClr val="000000">
                      <a:alpha val="43000"/>
                    </a:srgbClr>
                  </a:outerShdw>
                </a:effectLst>
              </a:rPr>
              <a:t>מה המשותף לכל העקומים שווי הרוחב?</a:t>
            </a:r>
            <a:endParaRPr lang="en-US" sz="3200" b="1" dirty="0">
              <a:effectLst>
                <a:outerShdw blurRad="38100" dist="25400" dir="5400000" algn="tl" rotWithShape="0">
                  <a:srgbClr val="000000">
                    <a:alpha val="43000"/>
                  </a:srgbClr>
                </a:outerShdw>
              </a:effectLst>
            </a:endParaRPr>
          </a:p>
        </p:txBody>
      </p:sp>
      <p:sp>
        <p:nvSpPr>
          <p:cNvPr id="45" name="Content Placeholder 5"/>
          <p:cNvSpPr txBox="1">
            <a:spLocks/>
          </p:cNvSpPr>
          <p:nvPr/>
        </p:nvSpPr>
        <p:spPr bwMode="auto">
          <a:xfrm>
            <a:off x="319315" y="1102236"/>
            <a:ext cx="8373484" cy="1721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lnSpc>
                <a:spcPct val="90000"/>
              </a:lnSpc>
              <a:buClr>
                <a:srgbClr val="99CCFF"/>
              </a:buClr>
              <a:buNone/>
            </a:pPr>
            <a:r>
              <a:rPr kumimoji="1" lang="he-IL" sz="2800" kern="0" dirty="0" smtClean="0">
                <a:solidFill>
                  <a:schemeClr val="accent1">
                    <a:lumMod val="60000"/>
                    <a:lumOff val="40000"/>
                  </a:schemeClr>
                </a:solidFill>
              </a:rPr>
              <a:t>בָּרְבְּיֶה (</a:t>
            </a:r>
            <a:r>
              <a:rPr lang="en-US" sz="2800" dirty="0" smtClean="0">
                <a:solidFill>
                  <a:schemeClr val="accent1">
                    <a:lumMod val="60000"/>
                    <a:lumOff val="40000"/>
                  </a:schemeClr>
                </a:solidFill>
              </a:rPr>
              <a:t>Joseph Emile </a:t>
            </a:r>
            <a:r>
              <a:rPr lang="en-US" sz="2800" dirty="0" err="1" smtClean="0">
                <a:solidFill>
                  <a:schemeClr val="accent1">
                    <a:lumMod val="60000"/>
                    <a:lumOff val="40000"/>
                  </a:schemeClr>
                </a:solidFill>
              </a:rPr>
              <a:t>Barbier</a:t>
            </a:r>
            <a:r>
              <a:rPr kumimoji="1" lang="he-IL" sz="2800" kern="0" dirty="0" smtClean="0">
                <a:solidFill>
                  <a:schemeClr val="accent1">
                    <a:lumMod val="60000"/>
                    <a:lumOff val="40000"/>
                  </a:schemeClr>
                </a:solidFill>
              </a:rPr>
              <a:t>) </a:t>
            </a:r>
            <a:r>
              <a:rPr kumimoji="1" lang="he-IL" sz="2800" kern="0" dirty="0" smtClean="0"/>
              <a:t>הוכיח בשנת 1860, בהיותו בן 21, כי ההיקף של כל העקומים שווי-הרוחב </a:t>
            </a:r>
            <a:r>
              <a:rPr lang="he-IL" sz="2800" dirty="0"/>
              <a:t>שרוחבם  </a:t>
            </a:r>
            <a:r>
              <a:rPr lang="en-US" sz="2800" i="1" dirty="0">
                <a:solidFill>
                  <a:srgbClr val="FF3B3B"/>
                </a:solidFill>
                <a:latin typeface="Century Schoolbook" pitchFamily="18" charset="0"/>
              </a:rPr>
              <a:t>d</a:t>
            </a:r>
            <a:r>
              <a:rPr lang="he-IL" sz="2800" i="1" dirty="0">
                <a:latin typeface="Century Schoolbook" pitchFamily="18" charset="0"/>
              </a:rPr>
              <a:t> </a:t>
            </a:r>
            <a:r>
              <a:rPr lang="he-IL" sz="2800" dirty="0"/>
              <a:t>הוא  </a:t>
            </a:r>
            <a:r>
              <a:rPr lang="en-US" sz="2800" dirty="0">
                <a:solidFill>
                  <a:srgbClr val="FFFF00"/>
                </a:solidFill>
              </a:rPr>
              <a:t>.</a:t>
            </a:r>
            <a:r>
              <a:rPr lang="en-US" sz="2800" dirty="0" err="1" smtClean="0">
                <a:solidFill>
                  <a:srgbClr val="FFFF00"/>
                </a:solidFill>
                <a:latin typeface="Symbol" pitchFamily="18" charset="2"/>
              </a:rPr>
              <a:t>p</a:t>
            </a:r>
            <a:r>
              <a:rPr lang="en-US" sz="2800" i="1" dirty="0" err="1" smtClean="0">
                <a:solidFill>
                  <a:srgbClr val="FFFF00"/>
                </a:solidFill>
                <a:latin typeface="Century Schoolbook" pitchFamily="18" charset="0"/>
              </a:rPr>
              <a:t>d</a:t>
            </a:r>
            <a:endParaRPr lang="he-IL" sz="2800" dirty="0">
              <a:solidFill>
                <a:srgbClr val="FFFF00"/>
              </a:solidFill>
              <a:latin typeface="Century Schoolbook" pitchFamily="18" charset="0"/>
            </a:endParaRPr>
          </a:p>
          <a:p>
            <a:pPr marL="0" indent="0" eaLnBrk="1" hangingPunct="1">
              <a:lnSpc>
                <a:spcPct val="90000"/>
              </a:lnSpc>
              <a:buClr>
                <a:srgbClr val="99CCFF"/>
              </a:buClr>
              <a:buFontTx/>
              <a:buNone/>
            </a:pPr>
            <a:endParaRPr kumimoji="1" lang="he-IL" sz="2800" kern="0" dirty="0" smtClean="0"/>
          </a:p>
          <a:p>
            <a:pPr marL="0" indent="0" eaLnBrk="1" hangingPunct="1">
              <a:lnSpc>
                <a:spcPct val="90000"/>
              </a:lnSpc>
              <a:buClr>
                <a:srgbClr val="99CCFF"/>
              </a:buClr>
              <a:buFontTx/>
              <a:buNone/>
            </a:pPr>
            <a:endParaRPr kumimoji="1" lang="he-IL" sz="2800" kern="0" dirty="0"/>
          </a:p>
          <a:p>
            <a:pPr marL="0" indent="0" eaLnBrk="1" hangingPunct="1">
              <a:lnSpc>
                <a:spcPct val="90000"/>
              </a:lnSpc>
              <a:buClr>
                <a:srgbClr val="99CCFF"/>
              </a:buClr>
              <a:buFontTx/>
              <a:buNone/>
            </a:pPr>
            <a:endParaRPr kumimoji="1" lang="he-IL" sz="2800" kern="0" dirty="0"/>
          </a:p>
          <a:p>
            <a:pPr marL="0" indent="0" eaLnBrk="1" hangingPunct="1">
              <a:lnSpc>
                <a:spcPct val="90000"/>
              </a:lnSpc>
              <a:buClr>
                <a:srgbClr val="99CCFF"/>
              </a:buClr>
              <a:buFontTx/>
              <a:buNone/>
            </a:pPr>
            <a:endParaRPr kumimoji="1" lang="he-IL" sz="2800" kern="0" dirty="0" smtClean="0"/>
          </a:p>
          <a:p>
            <a:pPr marL="0" indent="0" eaLnBrk="1" hangingPunct="1">
              <a:lnSpc>
                <a:spcPct val="90000"/>
              </a:lnSpc>
              <a:buClr>
                <a:srgbClr val="99CCFF"/>
              </a:buClr>
              <a:buFontTx/>
              <a:buNone/>
            </a:pPr>
            <a:endParaRPr kumimoji="1" lang="he-IL" sz="2800" kern="0" dirty="0" smtClean="0">
              <a:solidFill>
                <a:schemeClr val="accent1">
                  <a:lumMod val="60000"/>
                  <a:lumOff val="40000"/>
                </a:schemeClr>
              </a:solidFill>
            </a:endParaRPr>
          </a:p>
        </p:txBody>
      </p:sp>
      <p:pic>
        <p:nvPicPr>
          <p:cNvPr id="2" name="היקף שווה.wmv">
            <a:hlinkClick r:id="" action="ppaction://media"/>
          </p:cNvPr>
          <p:cNvPicPr>
            <a:picLocks noChangeAspect="1"/>
          </p:cNvPicPr>
          <p:nvPr>
            <a:videoFile r:link="rId1"/>
            <p:extLst>
              <p:ext uri="{DAA4B4D4-6D71-4841-9C94-3DE7FCFB9230}">
                <p14:media xmlns:p14="http://schemas.microsoft.com/office/powerpoint/2010/main" r:embed="rId2">
                  <p14:trim st="767.0191"/>
                </p14:media>
              </p:ext>
            </p:extLst>
          </p:nvPr>
        </p:nvPicPr>
        <p:blipFill rotWithShape="1">
          <a:blip r:embed="rId5"/>
          <a:srcRect t="7080"/>
          <a:stretch>
            <a:fillRect/>
          </a:stretch>
        </p:blipFill>
        <p:spPr>
          <a:xfrm>
            <a:off x="1885244" y="2456112"/>
            <a:ext cx="5373512" cy="3744801"/>
          </a:xfrm>
          <a:prstGeom prst="rect">
            <a:avLst/>
          </a:prstGeom>
          <a:ln w="57150" cmpd="thickThin">
            <a:solidFill>
              <a:schemeClr val="accent2">
                <a:lumMod val="60000"/>
                <a:lumOff val="40000"/>
              </a:schemeClr>
            </a:solidFill>
          </a:ln>
        </p:spPr>
      </p:pic>
    </p:spTree>
    <p:extLst>
      <p:ext uri="{BB962C8B-B14F-4D97-AF65-F5344CB8AC3E}">
        <p14:creationId xmlns:p14="http://schemas.microsoft.com/office/powerpoint/2010/main" val="316369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 presetClass="mediacall" presetSubtype="0" fill="hold" nodeType="withEffect">
                                  <p:stCondLst>
                                    <p:cond delay="0"/>
                                  </p:stCondLst>
                                  <p:childTnLst>
                                    <p:cmd type="call" cmd="playFrom(0.0)">
                                      <p:cBhvr>
                                        <p:cTn id="13" dur="11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upload.wikimedia.org/wikipedia/commons/thumb/d/d2/ReuleauxTriangle.svg/200px-ReuleauxTriangle.svg.png"/>
          <p:cNvPicPr>
            <a:picLocks noChangeAspect="1" noChangeArrowheads="1"/>
          </p:cNvPicPr>
          <p:nvPr/>
        </p:nvPicPr>
        <p:blipFill>
          <a:blip r:embed="rId3">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flipH="1">
            <a:off x="1995520" y="2541310"/>
            <a:ext cx="2221656" cy="222165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71500" y="381000"/>
            <a:ext cx="8001000" cy="838200"/>
          </a:xfrm>
        </p:spPr>
        <p:txBody>
          <a:bodyPr/>
          <a:lstStyle/>
          <a:p>
            <a:r>
              <a:rPr lang="he-IL" sz="3200" b="1" dirty="0">
                <a:effectLst>
                  <a:outerShdw blurRad="38100" dist="25400" dir="5400000" algn="tl" rotWithShape="0">
                    <a:srgbClr val="000000">
                      <a:alpha val="43000"/>
                    </a:srgbClr>
                  </a:outerShdw>
                </a:effectLst>
              </a:rPr>
              <a:t>ומה ההבדלים ביניהם?</a:t>
            </a:r>
            <a:endParaRPr lang="en-US" sz="3200" b="1" dirty="0">
              <a:effectLst>
                <a:outerShdw blurRad="38100" dist="25400" dir="5400000" algn="tl" rotWithShape="0">
                  <a:srgbClr val="000000">
                    <a:alpha val="43000"/>
                  </a:srgbClr>
                </a:outerShdw>
              </a:effectLst>
            </a:endParaRPr>
          </a:p>
        </p:txBody>
      </p:sp>
      <p:sp>
        <p:nvSpPr>
          <p:cNvPr id="45" name="Content Placeholder 5"/>
          <p:cNvSpPr txBox="1">
            <a:spLocks/>
          </p:cNvSpPr>
          <p:nvPr/>
        </p:nvSpPr>
        <p:spPr bwMode="auto">
          <a:xfrm>
            <a:off x="368490" y="843119"/>
            <a:ext cx="8421698" cy="20567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Font typeface="Wingdings" pitchFamily="2" charset="2"/>
              <a:buNone/>
              <a:defRPr/>
            </a:pPr>
            <a:r>
              <a:rPr lang="he-IL" sz="2800" dirty="0" smtClean="0"/>
              <a:t>מבין </a:t>
            </a:r>
            <a:r>
              <a:rPr lang="he-IL" sz="2800" dirty="0"/>
              <a:t>כל העקומים שווי</a:t>
            </a:r>
            <a:r>
              <a:rPr lang="en-US" sz="2800" dirty="0"/>
              <a:t>-</a:t>
            </a:r>
            <a:r>
              <a:rPr lang="he-IL" sz="2800" dirty="0" smtClean="0"/>
              <a:t>הרוחב שרוחבם </a:t>
            </a:r>
            <a:r>
              <a:rPr lang="en-US" sz="2800" i="1" dirty="0">
                <a:solidFill>
                  <a:srgbClr val="FF3B3B"/>
                </a:solidFill>
                <a:latin typeface="Century Schoolbook" pitchFamily="18" charset="0"/>
              </a:rPr>
              <a:t>d</a:t>
            </a:r>
            <a:r>
              <a:rPr lang="he-IL" sz="2800" dirty="0"/>
              <a:t>, </a:t>
            </a:r>
          </a:p>
          <a:p>
            <a:pPr marL="0" indent="0" eaLnBrk="1" hangingPunct="1">
              <a:buClr>
                <a:srgbClr val="FF0000"/>
              </a:buClr>
              <a:buNone/>
              <a:defRPr/>
            </a:pPr>
            <a:r>
              <a:rPr lang="he-IL" sz="2800" dirty="0"/>
              <a:t>משולש </a:t>
            </a:r>
            <a:r>
              <a:rPr lang="he-IL" sz="2800" dirty="0" err="1" smtClean="0"/>
              <a:t>רולו</a:t>
            </a:r>
            <a:r>
              <a:rPr lang="he-IL" sz="2800" dirty="0" smtClean="0"/>
              <a:t> </a:t>
            </a:r>
            <a:r>
              <a:rPr lang="he-IL" sz="2800" dirty="0"/>
              <a:t>הוא בעל השטח הקטן ביותר</a:t>
            </a:r>
            <a:r>
              <a:rPr lang="he-IL" sz="2800" dirty="0" smtClean="0"/>
              <a:t>:</a:t>
            </a:r>
            <a:r>
              <a:rPr lang="en-US" sz="2800" dirty="0" smtClean="0"/>
              <a:t> </a:t>
            </a:r>
            <a:r>
              <a:rPr lang="he-IL" sz="2800" baseline="30000" dirty="0" smtClean="0">
                <a:solidFill>
                  <a:srgbClr val="FFFF00"/>
                </a:solidFill>
                <a:latin typeface="Century Schoolbook" pitchFamily="18" charset="0"/>
              </a:rPr>
              <a:t>2</a:t>
            </a:r>
            <a:r>
              <a:rPr lang="en-US" sz="2800" i="1" dirty="0">
                <a:solidFill>
                  <a:srgbClr val="FF3B3B"/>
                </a:solidFill>
                <a:latin typeface="Century Schoolbook" pitchFamily="18" charset="0"/>
              </a:rPr>
              <a:t>d</a:t>
            </a:r>
            <a:r>
              <a:rPr lang="he-IL" sz="2800" dirty="0"/>
              <a:t> </a:t>
            </a:r>
            <a:r>
              <a:rPr lang="en-US" sz="2800" dirty="0" smtClean="0">
                <a:solidFill>
                  <a:srgbClr val="FFFF00"/>
                </a:solidFill>
                <a:latin typeface="Century" pitchFamily="18" charset="0"/>
              </a:rPr>
              <a:t>0.704</a:t>
            </a:r>
            <a:r>
              <a:rPr lang="he-IL" sz="2800" dirty="0" smtClean="0">
                <a:latin typeface="Century" pitchFamily="18" charset="0"/>
              </a:rPr>
              <a:t> ~</a:t>
            </a:r>
            <a:endParaRPr lang="en-US" sz="2800" dirty="0">
              <a:latin typeface="Century" pitchFamily="18" charset="0"/>
            </a:endParaRPr>
          </a:p>
          <a:p>
            <a:pPr marL="0" indent="0" eaLnBrk="1" hangingPunct="1">
              <a:buClr>
                <a:srgbClr val="FF0000"/>
              </a:buClr>
              <a:buNone/>
              <a:defRPr/>
            </a:pPr>
            <a:r>
              <a:rPr lang="he-IL" sz="2800" dirty="0"/>
              <a:t>והעיגול הוא בעל השטח הגדול </a:t>
            </a:r>
            <a:r>
              <a:rPr lang="he-IL" sz="2800" dirty="0" smtClean="0"/>
              <a:t>ביותר:      </a:t>
            </a:r>
            <a:r>
              <a:rPr lang="he-IL" sz="2800" baseline="30000" dirty="0" smtClean="0">
                <a:solidFill>
                  <a:srgbClr val="FFFF00"/>
                </a:solidFill>
                <a:latin typeface="Century Schoolbook" pitchFamily="18" charset="0"/>
              </a:rPr>
              <a:t>2</a:t>
            </a:r>
            <a:r>
              <a:rPr lang="en-US" sz="2800" i="1" dirty="0">
                <a:solidFill>
                  <a:srgbClr val="FF3B3B"/>
                </a:solidFill>
                <a:latin typeface="Century Schoolbook" pitchFamily="18" charset="0"/>
              </a:rPr>
              <a:t>d</a:t>
            </a:r>
            <a:r>
              <a:rPr lang="he-IL" sz="2800" dirty="0"/>
              <a:t> </a:t>
            </a:r>
            <a:r>
              <a:rPr lang="en-US" sz="2800" dirty="0" smtClean="0">
                <a:solidFill>
                  <a:srgbClr val="FFFF00"/>
                </a:solidFill>
                <a:latin typeface="Century Schoolbook" pitchFamily="18" charset="0"/>
              </a:rPr>
              <a:t>0.785</a:t>
            </a:r>
            <a:r>
              <a:rPr lang="he-IL" sz="2800" dirty="0" smtClean="0">
                <a:latin typeface="Century Schoolbook" pitchFamily="18" charset="0"/>
              </a:rPr>
              <a:t> ~</a:t>
            </a:r>
          </a:p>
          <a:p>
            <a:pPr marL="0" indent="0" eaLnBrk="1" hangingPunct="1">
              <a:spcBef>
                <a:spcPts val="3000"/>
              </a:spcBef>
              <a:buClr>
                <a:srgbClr val="FF0000"/>
              </a:buClr>
              <a:buNone/>
              <a:defRPr/>
            </a:pPr>
            <a:r>
              <a:rPr lang="he-IL" sz="2800" dirty="0" smtClean="0"/>
              <a:t>					</a:t>
            </a: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he-IL" sz="2800" dirty="0" smtClean="0"/>
              <a:t>					</a:t>
            </a:r>
            <a:r>
              <a:rPr lang="en-US" sz="2800" dirty="0" smtClean="0"/>
              <a:t/>
            </a:r>
            <a:br>
              <a:rPr lang="en-US" sz="2800" dirty="0" smtClean="0"/>
            </a:br>
            <a:r>
              <a:rPr lang="en-US" sz="2800" dirty="0" smtClean="0"/>
              <a:t/>
            </a:r>
            <a:br>
              <a:rPr lang="en-US" sz="2800" dirty="0" smtClean="0"/>
            </a:br>
            <a:r>
              <a:rPr lang="he-IL" sz="2800" dirty="0" smtClean="0"/>
              <a:t>משפט זה הוכח כמעט </a:t>
            </a:r>
            <a:r>
              <a:rPr lang="he-IL" sz="2800" dirty="0"/>
              <a:t>באותה עת </a:t>
            </a:r>
            <a:r>
              <a:rPr lang="he-IL" sz="2800" dirty="0" smtClean="0"/>
              <a:t>ע"י שני מתמטיקאים באופן </a:t>
            </a:r>
            <a:r>
              <a:rPr lang="he-IL" sz="2800" dirty="0"/>
              <a:t>בלתי </a:t>
            </a:r>
            <a:r>
              <a:rPr lang="he-IL" sz="2800" dirty="0" smtClean="0"/>
              <a:t>תלוי: ע"י הנרי </a:t>
            </a:r>
            <a:r>
              <a:rPr lang="he-IL" sz="2800" dirty="0" smtClean="0">
                <a:solidFill>
                  <a:schemeClr val="accent1">
                    <a:lumMod val="60000"/>
                    <a:lumOff val="40000"/>
                  </a:schemeClr>
                </a:solidFill>
              </a:rPr>
              <a:t>לֶבֶ</a:t>
            </a:r>
            <a:r>
              <a:rPr lang="he-IL" sz="2800" dirty="0" smtClean="0">
                <a:solidFill>
                  <a:schemeClr val="accent1">
                    <a:lumMod val="60000"/>
                    <a:lumOff val="40000"/>
                  </a:schemeClr>
                </a:solidFill>
                <a:latin typeface="Arial"/>
                <a:cs typeface="Arial"/>
              </a:rPr>
              <a:t>ּ</a:t>
            </a:r>
            <a:r>
              <a:rPr lang="he-IL" sz="2800" dirty="0" smtClean="0">
                <a:solidFill>
                  <a:schemeClr val="accent1">
                    <a:lumMod val="60000"/>
                    <a:lumOff val="40000"/>
                  </a:schemeClr>
                </a:solidFill>
              </a:rPr>
              <a:t>ג</a:t>
            </a:r>
            <a:r>
              <a:rPr lang="he-IL" sz="2800" dirty="0" smtClean="0"/>
              <a:t> (פורסם בצרפתית ב-1914) </a:t>
            </a:r>
            <a:endParaRPr lang="he-IL" sz="2800" dirty="0"/>
          </a:p>
          <a:p>
            <a:pPr marL="0" indent="0" eaLnBrk="1" hangingPunct="1">
              <a:spcBef>
                <a:spcPts val="0"/>
              </a:spcBef>
              <a:buClr>
                <a:srgbClr val="FF0000"/>
              </a:buClr>
              <a:buNone/>
              <a:defRPr/>
            </a:pPr>
            <a:r>
              <a:rPr lang="he-IL" sz="2800" dirty="0" smtClean="0"/>
              <a:t>וע"י וילהלם </a:t>
            </a:r>
            <a:r>
              <a:rPr lang="he-IL" sz="2800" dirty="0" err="1" smtClean="0">
                <a:solidFill>
                  <a:schemeClr val="accent1">
                    <a:lumMod val="60000"/>
                    <a:lumOff val="40000"/>
                  </a:schemeClr>
                </a:solidFill>
              </a:rPr>
              <a:t>ב</a:t>
            </a:r>
            <a:r>
              <a:rPr lang="he-IL" sz="2800" dirty="0" err="1" smtClean="0">
                <a:solidFill>
                  <a:schemeClr val="accent1">
                    <a:lumMod val="60000"/>
                    <a:lumOff val="40000"/>
                  </a:schemeClr>
                </a:solidFill>
                <a:latin typeface="Arial"/>
                <a:cs typeface="Arial"/>
              </a:rPr>
              <a:t>ְּ</a:t>
            </a:r>
            <a:r>
              <a:rPr lang="he-IL" sz="2800" dirty="0" err="1" smtClean="0">
                <a:solidFill>
                  <a:schemeClr val="accent1">
                    <a:lumMod val="60000"/>
                    <a:lumOff val="40000"/>
                  </a:schemeClr>
                </a:solidFill>
              </a:rPr>
              <a:t>ל</a:t>
            </a:r>
            <a:r>
              <a:rPr lang="he-IL" sz="2800" dirty="0" err="1" smtClean="0">
                <a:solidFill>
                  <a:schemeClr val="accent1">
                    <a:lumMod val="60000"/>
                    <a:lumOff val="40000"/>
                  </a:schemeClr>
                </a:solidFill>
                <a:latin typeface="Arial"/>
                <a:cs typeface="Arial"/>
              </a:rPr>
              <a:t>ָ</a:t>
            </a:r>
            <a:r>
              <a:rPr lang="he-IL" sz="2800" dirty="0" err="1" smtClean="0">
                <a:solidFill>
                  <a:schemeClr val="accent1">
                    <a:lumMod val="60000"/>
                    <a:lumOff val="40000"/>
                  </a:schemeClr>
                </a:solidFill>
              </a:rPr>
              <a:t>אש</a:t>
            </a:r>
            <a:r>
              <a:rPr lang="he-IL" sz="2800" dirty="0" err="1" smtClean="0">
                <a:solidFill>
                  <a:schemeClr val="accent1">
                    <a:lumMod val="60000"/>
                    <a:lumOff val="40000"/>
                  </a:schemeClr>
                </a:solidFill>
                <a:latin typeface="Arial"/>
                <a:cs typeface="Arial"/>
              </a:rPr>
              <a:t>ְ</a:t>
            </a:r>
            <a:r>
              <a:rPr lang="he-IL" sz="2800" dirty="0" err="1" smtClean="0">
                <a:solidFill>
                  <a:schemeClr val="accent1">
                    <a:lumMod val="60000"/>
                    <a:lumOff val="40000"/>
                  </a:schemeClr>
                </a:solidFill>
              </a:rPr>
              <a:t>ק</a:t>
            </a:r>
            <a:r>
              <a:rPr lang="he-IL" sz="2800" dirty="0" err="1" smtClean="0">
                <a:solidFill>
                  <a:schemeClr val="accent1">
                    <a:lumMod val="60000"/>
                    <a:lumOff val="40000"/>
                  </a:schemeClr>
                </a:solidFill>
                <a:latin typeface="Arial"/>
                <a:cs typeface="Arial"/>
              </a:rPr>
              <a:t>ֶ</a:t>
            </a:r>
            <a:r>
              <a:rPr lang="he-IL" sz="2800" dirty="0" err="1" smtClean="0">
                <a:solidFill>
                  <a:schemeClr val="accent1">
                    <a:lumMod val="60000"/>
                    <a:lumOff val="40000"/>
                  </a:schemeClr>
                </a:solidFill>
              </a:rPr>
              <a:t>ה</a:t>
            </a:r>
            <a:r>
              <a:rPr lang="he-IL" sz="2800" dirty="0" smtClean="0"/>
              <a:t> (פורסם בגרמנית ב-1915).</a:t>
            </a:r>
          </a:p>
        </p:txBody>
      </p:sp>
      <p:sp>
        <p:nvSpPr>
          <p:cNvPr id="10" name="Oval 8"/>
          <p:cNvSpPr>
            <a:spLocks noChangeArrowheads="1"/>
          </p:cNvSpPr>
          <p:nvPr/>
        </p:nvSpPr>
        <p:spPr bwMode="auto">
          <a:xfrm>
            <a:off x="4933372" y="2608872"/>
            <a:ext cx="2135002" cy="2135002"/>
          </a:xfrm>
          <a:prstGeom prst="ellipse">
            <a:avLst/>
          </a:prstGeom>
          <a:solidFill>
            <a:srgbClr val="33CCFF">
              <a:alpha val="60000"/>
            </a:srgbClr>
          </a:solidFill>
          <a:ln w="38100">
            <a:noFill/>
            <a:round/>
            <a:headEnd/>
            <a:tailEnd/>
          </a:ln>
        </p:spPr>
        <p:txBody>
          <a:bodyPr wrap="none" anchor="ctr"/>
          <a:lstStyle/>
          <a:p>
            <a:pPr algn="l" rtl="0"/>
            <a:endParaRPr lang="he-IL"/>
          </a:p>
        </p:txBody>
      </p:sp>
      <p:grpSp>
        <p:nvGrpSpPr>
          <p:cNvPr id="2" name="Group 1"/>
          <p:cNvGrpSpPr/>
          <p:nvPr/>
        </p:nvGrpSpPr>
        <p:grpSpPr>
          <a:xfrm>
            <a:off x="357546" y="2510519"/>
            <a:ext cx="2361544" cy="2375830"/>
            <a:chOff x="6484718" y="2824046"/>
            <a:chExt cx="2361544" cy="2375830"/>
          </a:xfrm>
        </p:grpSpPr>
        <p:pic>
          <p:nvPicPr>
            <p:cNvPr id="10242" name="Picture 2" descr="Lebesgue 2.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5958" t="8448" r="12944" b="15992"/>
            <a:stretch/>
          </p:blipFill>
          <p:spPr bwMode="auto">
            <a:xfrm>
              <a:off x="6886643" y="2824046"/>
              <a:ext cx="1479884" cy="1880299"/>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6484718" y="4368879"/>
              <a:ext cx="2361544" cy="830997"/>
            </a:xfrm>
            <a:prstGeom prst="rect">
              <a:avLst/>
            </a:prstGeom>
            <a:solidFill>
              <a:schemeClr val="bg1">
                <a:lumMod val="75000"/>
                <a:lumOff val="25000"/>
              </a:schemeClr>
            </a:solidFill>
            <a:ln>
              <a:solidFill>
                <a:schemeClr val="bg2"/>
              </a:solidFill>
            </a:ln>
            <a:effectLst>
              <a:softEdge rad="63500"/>
            </a:effectLst>
          </p:spPr>
          <p:txBody>
            <a:bodyPr wrap="none">
              <a:spAutoFit/>
            </a:bodyPr>
            <a:lstStyle/>
            <a:p>
              <a:pPr algn="ctr" rtl="0"/>
              <a:r>
                <a:rPr lang="en-US" sz="2400" dirty="0"/>
                <a:t>Henri </a:t>
              </a:r>
              <a:r>
                <a:rPr lang="en-US" sz="2400" dirty="0" smtClean="0"/>
                <a:t>Lebesgue</a:t>
              </a:r>
              <a:br>
                <a:rPr lang="en-US" sz="2400" dirty="0" smtClean="0"/>
              </a:br>
              <a:r>
                <a:rPr lang="en-US" sz="2400" dirty="0" smtClean="0"/>
                <a:t> </a:t>
              </a:r>
              <a:r>
                <a:rPr lang="en-US" sz="2400" dirty="0"/>
                <a:t>(</a:t>
              </a:r>
              <a:r>
                <a:rPr lang="en-US" sz="2400" dirty="0" smtClean="0"/>
                <a:t>1875-1941</a:t>
              </a:r>
              <a:r>
                <a:rPr lang="en-US" sz="2400" dirty="0"/>
                <a:t>)</a:t>
              </a:r>
            </a:p>
          </p:txBody>
        </p:sp>
      </p:grpSp>
      <p:grpSp>
        <p:nvGrpSpPr>
          <p:cNvPr id="6" name="Group 5"/>
          <p:cNvGrpSpPr/>
          <p:nvPr/>
        </p:nvGrpSpPr>
        <p:grpSpPr>
          <a:xfrm>
            <a:off x="6229268" y="2512206"/>
            <a:ext cx="2616422" cy="2372456"/>
            <a:chOff x="82908" y="2751221"/>
            <a:chExt cx="2616422" cy="2372456"/>
          </a:xfrm>
        </p:grpSpPr>
        <p:pic>
          <p:nvPicPr>
            <p:cNvPr id="10244" name="Picture 4" descr="https://upload.wikimedia.org/wikipedia/commons/thumb/c/cf/Wilhelm_Blaschke.jpg/220px-Wilhelm_Blaschke.jpg"/>
            <p:cNvPicPr>
              <a:picLocks noChangeAspect="1" noChangeArrowheads="1"/>
            </p:cNvPicPr>
            <p:nvPr/>
          </p:nvPicPr>
          <p:blipFill rotWithShape="1">
            <a:blip r:embed="rId6">
              <a:extLst>
                <a:ext uri="{28A0092B-C50C-407E-A947-70E740481C1C}">
                  <a14:useLocalDpi xmlns:a14="http://schemas.microsoft.com/office/drawing/2010/main" val="0"/>
                </a:ext>
              </a:extLst>
            </a:blip>
            <a:srcRect l="38948" b="38298"/>
            <a:stretch/>
          </p:blipFill>
          <p:spPr bwMode="auto">
            <a:xfrm>
              <a:off x="808119" y="2751221"/>
              <a:ext cx="1386403" cy="202531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82908" y="4292680"/>
              <a:ext cx="2616422" cy="830997"/>
            </a:xfrm>
            <a:prstGeom prst="rect">
              <a:avLst/>
            </a:prstGeom>
            <a:solidFill>
              <a:schemeClr val="bg1">
                <a:lumMod val="75000"/>
                <a:lumOff val="25000"/>
              </a:schemeClr>
            </a:solidFill>
            <a:effectLst>
              <a:softEdge rad="63500"/>
            </a:effectLst>
          </p:spPr>
          <p:txBody>
            <a:bodyPr wrap="none">
              <a:spAutoFit/>
            </a:bodyPr>
            <a:lstStyle/>
            <a:p>
              <a:pPr algn="ctr" rtl="0"/>
              <a:r>
                <a:rPr lang="en-US" sz="2400" dirty="0"/>
                <a:t>Wilhelm </a:t>
              </a:r>
              <a:r>
                <a:rPr lang="en-US" sz="2400" dirty="0" err="1"/>
                <a:t>Blaschke</a:t>
              </a:r>
              <a:r>
                <a:rPr lang="en-US" sz="2400" dirty="0" smtClean="0"/>
                <a:t/>
              </a:r>
              <a:br>
                <a:rPr lang="en-US" sz="2400" dirty="0" smtClean="0"/>
              </a:br>
              <a:r>
                <a:rPr lang="en-US" sz="2400" dirty="0" smtClean="0"/>
                <a:t> </a:t>
              </a:r>
              <a:r>
                <a:rPr lang="en-US" sz="2400" dirty="0"/>
                <a:t>(1885-1962)</a:t>
              </a:r>
            </a:p>
          </p:txBody>
        </p:sp>
      </p:grpSp>
      <p:cxnSp>
        <p:nvCxnSpPr>
          <p:cNvPr id="18" name="Straight Connector 17"/>
          <p:cNvCxnSpPr/>
          <p:nvPr/>
        </p:nvCxnSpPr>
        <p:spPr bwMode="auto">
          <a:xfrm>
            <a:off x="2077039" y="2582659"/>
            <a:ext cx="4831761" cy="0"/>
          </a:xfrm>
          <a:prstGeom prst="line">
            <a:avLst/>
          </a:prstGeom>
          <a:solidFill>
            <a:schemeClr val="accent1"/>
          </a:solidFill>
          <a:ln w="28575" cap="flat" cmpd="sng" algn="ctr">
            <a:solidFill>
              <a:srgbClr val="00FF99"/>
            </a:solidFill>
            <a:prstDash val="solid"/>
            <a:round/>
            <a:headEnd type="none" w="sm" len="sm"/>
            <a:tailEnd type="none" w="sm" len="sm"/>
          </a:ln>
          <a:effectLst/>
        </p:spPr>
      </p:cxnSp>
      <p:cxnSp>
        <p:nvCxnSpPr>
          <p:cNvPr id="19" name="Straight Connector 18"/>
          <p:cNvCxnSpPr/>
          <p:nvPr/>
        </p:nvCxnSpPr>
        <p:spPr bwMode="auto">
          <a:xfrm>
            <a:off x="2077039" y="4741659"/>
            <a:ext cx="4831761" cy="0"/>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nvGrpSpPr>
          <p:cNvPr id="15" name="Group 14"/>
          <p:cNvGrpSpPr/>
          <p:nvPr/>
        </p:nvGrpSpPr>
        <p:grpSpPr>
          <a:xfrm>
            <a:off x="4168597" y="2643393"/>
            <a:ext cx="771898" cy="2038664"/>
            <a:chOff x="2291814" y="2249632"/>
            <a:chExt cx="540096" cy="1426442"/>
          </a:xfrm>
        </p:grpSpPr>
        <p:sp>
          <p:nvSpPr>
            <p:cNvPr id="16" name="Line 27"/>
            <p:cNvSpPr>
              <a:spLocks noChangeShapeType="1"/>
            </p:cNvSpPr>
            <p:nvPr/>
          </p:nvSpPr>
          <p:spPr bwMode="auto">
            <a:xfrm rot="9590616" flipV="1">
              <a:off x="2291814" y="2249632"/>
              <a:ext cx="523596" cy="1426442"/>
            </a:xfrm>
            <a:prstGeom prst="line">
              <a:avLst/>
            </a:prstGeom>
            <a:noFill/>
            <a:ln w="28575">
              <a:solidFill>
                <a:srgbClr val="FF0000"/>
              </a:solidFill>
              <a:prstDash val="solid"/>
              <a:round/>
              <a:headEnd type="triangle" w="lg" len="lg"/>
              <a:tailEnd type="triangle" w="lg" len="lg"/>
            </a:ln>
          </p:spPr>
          <p:txBody>
            <a:bodyPr/>
            <a:lstStyle/>
            <a:p>
              <a:pPr algn="l" rtl="0"/>
              <a:endParaRPr lang="en-US" dirty="0"/>
            </a:p>
          </p:txBody>
        </p:sp>
        <p:sp>
          <p:nvSpPr>
            <p:cNvPr id="17" name="TextBox 16"/>
            <p:cNvSpPr txBox="1"/>
            <p:nvPr/>
          </p:nvSpPr>
          <p:spPr>
            <a:xfrm>
              <a:off x="2321271" y="2719451"/>
              <a:ext cx="510639" cy="323024"/>
            </a:xfrm>
            <a:prstGeom prst="rect">
              <a:avLst/>
            </a:prstGeom>
            <a:noFill/>
          </p:spPr>
          <p:txBody>
            <a:bodyPr wrap="square" rtlCol="0">
              <a:spAutoFit/>
            </a:bodyPr>
            <a:lstStyle/>
            <a:p>
              <a:pPr algn="l" rtl="0"/>
              <a:r>
                <a:rPr lang="en-US" sz="2400" i="1" dirty="0" smtClean="0">
                  <a:solidFill>
                    <a:srgbClr val="FF0000"/>
                  </a:solidFill>
                  <a:latin typeface="Times New Roman" panose="02020603050405020304" pitchFamily="18" charset="0"/>
                  <a:cs typeface="Times New Roman" panose="02020603050405020304" pitchFamily="18" charset="0"/>
                </a:rPr>
                <a:t>d</a:t>
              </a:r>
              <a:endParaRPr lang="en-US" sz="2400" i="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4840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5">
                                            <p:txEl>
                                              <p:pRg st="1" end="1"/>
                                            </p:txEl>
                                          </p:spTgt>
                                        </p:tgtEl>
                                        <p:attrNameLst>
                                          <p:attrName>style.visibility</p:attrName>
                                        </p:attrNameLst>
                                      </p:cBhvr>
                                      <p:to>
                                        <p:strVal val="visible"/>
                                      </p:to>
                                    </p:set>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5">
                                            <p:txEl>
                                              <p:pRg st="2" end="2"/>
                                            </p:txEl>
                                          </p:spTgt>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11022E-16 2.22222E-6 L -0.16059 -0.00023 " pathEditMode="relative" rAng="0" ptsTypes="AA">
                                      <p:cBhvr>
                                        <p:cTn id="37" dur="2000" fill="hold"/>
                                        <p:tgtEl>
                                          <p:spTgt spid="10"/>
                                        </p:tgtEl>
                                        <p:attrNameLst>
                                          <p:attrName>ppt_x</p:attrName>
                                          <p:attrName>ppt_y</p:attrName>
                                        </p:attrNameLst>
                                      </p:cBhvr>
                                      <p:rCtr x="-8038" y="-23"/>
                                    </p:animMotion>
                                  </p:childTnLst>
                                </p:cTn>
                              </p:par>
                              <p:par>
                                <p:cTn id="38" presetID="42" presetClass="path" presetSubtype="0" accel="50000" decel="50000" fill="hold" nodeType="withEffect">
                                  <p:stCondLst>
                                    <p:cond delay="0"/>
                                  </p:stCondLst>
                                  <p:childTnLst>
                                    <p:animMotion origin="layout" path="M -3.33333E-6 4.44444E-6 L 0.15608 0.00023 " pathEditMode="relative" rAng="0" ptsTypes="AA">
                                      <p:cBhvr>
                                        <p:cTn id="39" dur="2000" fill="hold"/>
                                        <p:tgtEl>
                                          <p:spTgt spid="14"/>
                                        </p:tgtEl>
                                        <p:attrNameLst>
                                          <p:attrName>ppt_x</p:attrName>
                                          <p:attrName>ppt_y</p:attrName>
                                        </p:attrNameLst>
                                      </p:cBhvr>
                                      <p:rCtr x="7795" y="0"/>
                                    </p:animMotion>
                                  </p:childTnLst>
                                </p:cTn>
                              </p:par>
                            </p:childTnLst>
                          </p:cTn>
                        </p:par>
                        <p:par>
                          <p:cTn id="40" fill="hold">
                            <p:stCondLst>
                              <p:cond delay="2000"/>
                            </p:stCondLst>
                            <p:childTnLst>
                              <p:par>
                                <p:cTn id="41" presetID="10" presetClass="exit" presetSubtype="0" fill="hold" nodeType="after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xEl>
                                              <p:pRg st="3" end="3"/>
                                            </p:txEl>
                                          </p:spTgt>
                                        </p:tgtEl>
                                        <p:attrNameLst>
                                          <p:attrName>style.visibility</p:attrName>
                                        </p:attrNameLst>
                                      </p:cBhvr>
                                      <p:to>
                                        <p:strVal val="visible"/>
                                      </p:to>
                                    </p:set>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5">
                                            <p:txEl>
                                              <p:pRg st="4" end="4"/>
                                            </p:txEl>
                                          </p:spTgt>
                                        </p:tgtEl>
                                        <p:attrNameLst>
                                          <p:attrName>style.visibility</p:attrName>
                                        </p:attrNameLst>
                                      </p:cBhvr>
                                      <p:to>
                                        <p:strVal val="visible"/>
                                      </p:to>
                                    </p:set>
                                  </p:childTnLst>
                                </p:cTn>
                              </p:par>
                            </p:childTnLst>
                          </p:cTn>
                        </p:par>
                        <p:par>
                          <p:cTn id="58" fill="hold">
                            <p:stCondLst>
                              <p:cond delay="0"/>
                            </p:stCondLst>
                            <p:childTnLst>
                              <p:par>
                                <p:cTn id="59" presetID="10"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uiExpand="1" build="p"/>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381000"/>
            <a:ext cx="8001000" cy="838200"/>
          </a:xfrm>
        </p:spPr>
        <p:txBody>
          <a:bodyPr/>
          <a:lstStyle/>
          <a:p>
            <a:r>
              <a:rPr lang="he-IL" sz="3200" b="1" dirty="0">
                <a:effectLst>
                  <a:outerShdw blurRad="38100" dist="25400" dir="5400000" algn="tl" rotWithShape="0">
                    <a:srgbClr val="000000">
                      <a:alpha val="43000"/>
                    </a:srgbClr>
                  </a:outerShdw>
                </a:effectLst>
              </a:rPr>
              <a:t>מי צריך גלגלים </a:t>
            </a:r>
            <a:r>
              <a:rPr lang="he-IL" sz="3200" b="1" dirty="0" smtClean="0">
                <a:effectLst>
                  <a:outerShdw blurRad="38100" dist="25400" dir="5400000" algn="tl" rotWithShape="0">
                    <a:srgbClr val="000000">
                      <a:alpha val="43000"/>
                    </a:srgbClr>
                  </a:outerShdw>
                </a:effectLst>
              </a:rPr>
              <a:t>עגולים?!?</a:t>
            </a:r>
            <a:endParaRPr lang="en-US" sz="3200" b="1" dirty="0">
              <a:effectLst>
                <a:outerShdw blurRad="38100" dist="25400" dir="5400000" algn="tl" rotWithShape="0">
                  <a:srgbClr val="000000">
                    <a:alpha val="43000"/>
                  </a:srgbClr>
                </a:outerShdw>
              </a:effectLst>
            </a:endParaRPr>
          </a:p>
        </p:txBody>
      </p:sp>
      <p:sp>
        <p:nvSpPr>
          <p:cNvPr id="45" name="Content Placeholder 5"/>
          <p:cNvSpPr txBox="1">
            <a:spLocks/>
          </p:cNvSpPr>
          <p:nvPr/>
        </p:nvSpPr>
        <p:spPr bwMode="auto">
          <a:xfrm>
            <a:off x="368490" y="1099371"/>
            <a:ext cx="8421698" cy="1721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Font typeface="Wingdings" pitchFamily="2" charset="2"/>
              <a:buNone/>
              <a:defRPr/>
            </a:pPr>
            <a:r>
              <a:rPr lang="he-IL" sz="2800" dirty="0" smtClean="0"/>
              <a:t>האם מצאנו אינסוף תחליפים לגלגל העגול?</a:t>
            </a:r>
          </a:p>
          <a:p>
            <a:pPr marL="0" indent="0" eaLnBrk="1" hangingPunct="1">
              <a:lnSpc>
                <a:spcPct val="90000"/>
              </a:lnSpc>
              <a:buClr>
                <a:srgbClr val="99CCFF"/>
              </a:buClr>
              <a:buFontTx/>
              <a:buNone/>
            </a:pPr>
            <a:endParaRPr kumimoji="1" lang="he-IL" sz="2800" kern="0" dirty="0" smtClean="0">
              <a:solidFill>
                <a:schemeClr val="accent1">
                  <a:lumMod val="60000"/>
                  <a:lumOff val="40000"/>
                </a:schemeClr>
              </a:solidFill>
            </a:endParaRPr>
          </a:p>
        </p:txBody>
      </p:sp>
      <p:pic>
        <p:nvPicPr>
          <p:cNvPr id="4" name="העגלה נוסעת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0556" b="11349"/>
          <a:stretch/>
        </p:blipFill>
        <p:spPr>
          <a:xfrm>
            <a:off x="1524000" y="2002964"/>
            <a:ext cx="6096000" cy="3570514"/>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93887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bwMode="auto">
          <a:xfrm flipV="1">
            <a:off x="668970" y="4864100"/>
            <a:ext cx="854615" cy="493413"/>
          </a:xfrm>
          <a:prstGeom prst="line">
            <a:avLst/>
          </a:prstGeom>
          <a:solidFill>
            <a:schemeClr val="accent1"/>
          </a:solidFill>
          <a:ln w="19050" cap="flat" cmpd="sng" algn="ctr">
            <a:solidFill>
              <a:srgbClr val="FF9933"/>
            </a:solidFill>
            <a:prstDash val="solid"/>
            <a:round/>
            <a:headEnd type="none" w="sm" len="sm"/>
            <a:tailEnd type="none" w="sm" len="sm"/>
          </a:ln>
          <a:effectLst/>
        </p:spPr>
      </p:cxnSp>
      <p:cxnSp>
        <p:nvCxnSpPr>
          <p:cNvPr id="18" name="Straight Connector 17"/>
          <p:cNvCxnSpPr/>
          <p:nvPr/>
        </p:nvCxnSpPr>
        <p:spPr bwMode="auto">
          <a:xfrm>
            <a:off x="1548646" y="4864100"/>
            <a:ext cx="851153" cy="491414"/>
          </a:xfrm>
          <a:prstGeom prst="line">
            <a:avLst/>
          </a:prstGeom>
          <a:solidFill>
            <a:schemeClr val="accent1"/>
          </a:solidFill>
          <a:ln w="19050" cap="flat" cmpd="sng" algn="ctr">
            <a:solidFill>
              <a:srgbClr val="FF9933"/>
            </a:solidFill>
            <a:prstDash val="solid"/>
            <a:round/>
            <a:headEnd type="none" w="sm" len="sm"/>
            <a:tailEnd type="none" w="sm" len="sm"/>
          </a:ln>
          <a:effectLst/>
        </p:spPr>
      </p:cxnSp>
      <p:cxnSp>
        <p:nvCxnSpPr>
          <p:cNvPr id="309" name="Straight Connector 308"/>
          <p:cNvCxnSpPr/>
          <p:nvPr/>
        </p:nvCxnSpPr>
        <p:spPr bwMode="auto">
          <a:xfrm flipV="1">
            <a:off x="1538819" y="3867998"/>
            <a:ext cx="0" cy="977052"/>
          </a:xfrm>
          <a:prstGeom prst="line">
            <a:avLst/>
          </a:prstGeom>
          <a:solidFill>
            <a:schemeClr val="accent1"/>
          </a:solidFill>
          <a:ln w="19050" cap="flat" cmpd="sng" algn="ctr">
            <a:solidFill>
              <a:srgbClr val="FF9933"/>
            </a:solidFill>
            <a:prstDash val="solid"/>
            <a:round/>
            <a:headEnd type="none" w="sm" len="sm"/>
            <a:tailEnd type="none" w="sm" len="sm"/>
          </a:ln>
          <a:effectLst/>
        </p:spPr>
      </p:cxnSp>
      <p:sp>
        <p:nvSpPr>
          <p:cNvPr id="3" name="Title 2"/>
          <p:cNvSpPr>
            <a:spLocks noGrp="1"/>
          </p:cNvSpPr>
          <p:nvPr>
            <p:ph type="title"/>
          </p:nvPr>
        </p:nvSpPr>
        <p:spPr>
          <a:xfrm>
            <a:off x="571500" y="381000"/>
            <a:ext cx="8001000" cy="838200"/>
          </a:xfrm>
        </p:spPr>
        <p:txBody>
          <a:bodyPr/>
          <a:lstStyle/>
          <a:p>
            <a:r>
              <a:rPr lang="he-IL" sz="3200" b="1" dirty="0" smtClean="0">
                <a:effectLst>
                  <a:outerShdw blurRad="38100" dist="25400" dir="5400000" algn="tl" rotWithShape="0">
                    <a:srgbClr val="000000">
                      <a:alpha val="43000"/>
                    </a:srgbClr>
                  </a:outerShdw>
                </a:effectLst>
              </a:rPr>
              <a:t>משולש </a:t>
            </a:r>
            <a:r>
              <a:rPr lang="he-IL" sz="3200" b="1" dirty="0" err="1" smtClean="0">
                <a:effectLst>
                  <a:outerShdw blurRad="38100" dist="25400" dir="5400000" algn="tl" rotWithShape="0">
                    <a:srgbClr val="000000">
                      <a:alpha val="43000"/>
                    </a:srgbClr>
                  </a:outerShdw>
                </a:effectLst>
              </a:rPr>
              <a:t>רולו</a:t>
            </a:r>
            <a:r>
              <a:rPr lang="he-IL" sz="3200" b="1" dirty="0" smtClean="0">
                <a:effectLst>
                  <a:outerShdw blurRad="38100" dist="25400" dir="5400000" algn="tl" rotWithShape="0">
                    <a:srgbClr val="000000">
                      <a:alpha val="43000"/>
                    </a:srgbClr>
                  </a:outerShdw>
                </a:effectLst>
              </a:rPr>
              <a:t> כגלגל</a:t>
            </a:r>
            <a:endParaRPr lang="en-US" sz="3200" b="1" dirty="0">
              <a:effectLst>
                <a:outerShdw blurRad="38100" dist="25400" dir="5400000" algn="tl" rotWithShape="0">
                  <a:srgbClr val="000000">
                    <a:alpha val="43000"/>
                  </a:srgbClr>
                </a:outerShdw>
              </a:effectLst>
            </a:endParaRPr>
          </a:p>
        </p:txBody>
      </p:sp>
      <p:sp>
        <p:nvSpPr>
          <p:cNvPr id="45" name="Content Placeholder 5"/>
          <p:cNvSpPr txBox="1">
            <a:spLocks/>
          </p:cNvSpPr>
          <p:nvPr/>
        </p:nvSpPr>
        <p:spPr bwMode="auto">
          <a:xfrm>
            <a:off x="123567" y="953121"/>
            <a:ext cx="8634782" cy="1721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spcBef>
                <a:spcPts val="500"/>
              </a:spcBef>
              <a:buClr>
                <a:srgbClr val="FF0000"/>
              </a:buClr>
              <a:buFont typeface="Wingdings" pitchFamily="2" charset="2"/>
              <a:buNone/>
              <a:defRPr/>
            </a:pPr>
            <a:r>
              <a:rPr lang="he-IL" sz="2800" dirty="0" smtClean="0"/>
              <a:t>כדי להשתמש במשולש </a:t>
            </a:r>
            <a:r>
              <a:rPr lang="he-IL" sz="2800" dirty="0" err="1" smtClean="0"/>
              <a:t>רולו</a:t>
            </a:r>
            <a:r>
              <a:rPr lang="he-IL" sz="2800" dirty="0" smtClean="0"/>
              <a:t> בתור גלגל, יש לבחור תחילה מיקום ל</a:t>
            </a:r>
            <a:r>
              <a:rPr lang="he-IL" sz="2800" dirty="0" smtClean="0">
                <a:solidFill>
                  <a:srgbClr val="FFC000"/>
                </a:solidFill>
              </a:rPr>
              <a:t>ציר</a:t>
            </a:r>
            <a:r>
              <a:rPr lang="he-IL" sz="2800" dirty="0" smtClean="0"/>
              <a:t>.</a:t>
            </a:r>
            <a:endParaRPr lang="he-IL" sz="2800" dirty="0" smtClean="0">
              <a:solidFill>
                <a:srgbClr val="66FFFF"/>
              </a:solidFill>
            </a:endParaRPr>
          </a:p>
          <a:p>
            <a:pPr marL="0" indent="0" eaLnBrk="1" hangingPunct="1">
              <a:spcBef>
                <a:spcPts val="500"/>
              </a:spcBef>
              <a:buClr>
                <a:srgbClr val="FF0000"/>
              </a:buClr>
              <a:buFont typeface="Wingdings" pitchFamily="2" charset="2"/>
              <a:buNone/>
              <a:defRPr/>
            </a:pPr>
            <a:r>
              <a:rPr lang="he-IL" sz="2800" dirty="0" smtClean="0"/>
              <a:t>מתבקש לקבוע את הציר במרכז המעגל החוסם את העקום.</a:t>
            </a:r>
          </a:p>
          <a:p>
            <a:pPr marL="0" indent="0" eaLnBrk="1" hangingPunct="1">
              <a:spcBef>
                <a:spcPts val="500"/>
              </a:spcBef>
              <a:buClr>
                <a:srgbClr val="FF0000"/>
              </a:buClr>
              <a:buFont typeface="Wingdings" pitchFamily="2" charset="2"/>
              <a:buNone/>
              <a:defRPr/>
            </a:pPr>
            <a:r>
              <a:rPr lang="he-IL" sz="2800" spc="-50" dirty="0" smtClean="0"/>
              <a:t>בחירה כזאת מבטיחה מרחק זהה של </a:t>
            </a:r>
            <a:r>
              <a:rPr lang="he-IL" sz="2800" spc="-50" dirty="0" smtClean="0">
                <a:solidFill>
                  <a:schemeClr val="accent6">
                    <a:lumMod val="60000"/>
                    <a:lumOff val="40000"/>
                  </a:schemeClr>
                </a:solidFill>
              </a:rPr>
              <a:t>שלושת הקדקודים</a:t>
            </a:r>
            <a:r>
              <a:rPr lang="he-IL" sz="2800" spc="-50" dirty="0" smtClean="0"/>
              <a:t> מהציר.</a:t>
            </a:r>
          </a:p>
          <a:p>
            <a:pPr marL="0" indent="0" eaLnBrk="1" hangingPunct="1">
              <a:spcBef>
                <a:spcPts val="500"/>
              </a:spcBef>
              <a:buClr>
                <a:srgbClr val="FF0000"/>
              </a:buClr>
              <a:buNone/>
              <a:defRPr/>
            </a:pPr>
            <a:r>
              <a:rPr lang="he-IL" sz="2800" dirty="0">
                <a:solidFill>
                  <a:srgbClr val="66FFFF"/>
                </a:solidFill>
              </a:rPr>
              <a:t>אך מה קורה כשהעקום מתגלגל?</a:t>
            </a:r>
          </a:p>
          <a:p>
            <a:pPr marL="0" indent="0" eaLnBrk="1" hangingPunct="1">
              <a:spcBef>
                <a:spcPts val="500"/>
              </a:spcBef>
              <a:buClr>
                <a:srgbClr val="FF0000"/>
              </a:buClr>
              <a:buFont typeface="Wingdings" pitchFamily="2" charset="2"/>
              <a:buNone/>
              <a:defRPr/>
            </a:pPr>
            <a:endParaRPr lang="he-IL" sz="2800" dirty="0" smtClean="0"/>
          </a:p>
          <a:p>
            <a:pPr marL="0" indent="0" eaLnBrk="1" hangingPunct="1">
              <a:lnSpc>
                <a:spcPct val="90000"/>
              </a:lnSpc>
              <a:spcBef>
                <a:spcPts val="500"/>
              </a:spcBef>
              <a:buClr>
                <a:srgbClr val="99CCFF"/>
              </a:buClr>
              <a:buFontTx/>
              <a:buNone/>
            </a:pPr>
            <a:endParaRPr kumimoji="1" lang="he-IL" sz="2800" kern="0" dirty="0" smtClean="0">
              <a:solidFill>
                <a:schemeClr val="accent1">
                  <a:lumMod val="60000"/>
                  <a:lumOff val="40000"/>
                </a:schemeClr>
              </a:solidFill>
            </a:endParaRPr>
          </a:p>
        </p:txBody>
      </p:sp>
      <p:cxnSp>
        <p:nvCxnSpPr>
          <p:cNvPr id="182" name="Straight Connector 181"/>
          <p:cNvCxnSpPr/>
          <p:nvPr/>
        </p:nvCxnSpPr>
        <p:spPr bwMode="auto">
          <a:xfrm>
            <a:off x="565739" y="3857919"/>
            <a:ext cx="8063823" cy="0"/>
          </a:xfrm>
          <a:prstGeom prst="line">
            <a:avLst/>
          </a:prstGeom>
          <a:solidFill>
            <a:schemeClr val="accent1"/>
          </a:solidFill>
          <a:ln w="28575" cap="flat" cmpd="sng" algn="ctr">
            <a:solidFill>
              <a:srgbClr val="00FF99"/>
            </a:solidFill>
            <a:prstDash val="solid"/>
            <a:round/>
            <a:headEnd type="none" w="sm" len="sm"/>
            <a:tailEnd type="none" w="sm" len="sm"/>
          </a:ln>
          <a:effectLst/>
        </p:spPr>
      </p:cxnSp>
      <p:cxnSp>
        <p:nvCxnSpPr>
          <p:cNvPr id="7" name="Straight Connector 6"/>
          <p:cNvCxnSpPr/>
          <p:nvPr/>
        </p:nvCxnSpPr>
        <p:spPr bwMode="auto">
          <a:xfrm>
            <a:off x="565739" y="5595280"/>
            <a:ext cx="8063823" cy="0"/>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nvGrpSpPr>
          <p:cNvPr id="9" name="Group 8"/>
          <p:cNvGrpSpPr/>
          <p:nvPr/>
        </p:nvGrpSpPr>
        <p:grpSpPr>
          <a:xfrm>
            <a:off x="667284" y="3685000"/>
            <a:ext cx="1731684" cy="1894006"/>
            <a:chOff x="667284" y="3685000"/>
            <a:chExt cx="1731684" cy="1894006"/>
          </a:xfrm>
        </p:grpSpPr>
        <p:sp>
          <p:nvSpPr>
            <p:cNvPr id="44" name="Isosceles Triangle 43"/>
            <p:cNvSpPr/>
            <p:nvPr/>
          </p:nvSpPr>
          <p:spPr bwMode="auto">
            <a:xfrm>
              <a:off x="672459" y="3862645"/>
              <a:ext cx="1724949" cy="1493461"/>
            </a:xfrm>
            <a:prstGeom prst="triangle">
              <a:avLst>
                <a:gd name="adj" fmla="val 50240"/>
              </a:avLst>
            </a:prstGeom>
            <a:solidFill>
              <a:srgbClr val="FFFF99">
                <a:alpha val="30196"/>
              </a:srgbClr>
            </a:solid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8" name="Freeform 7"/>
            <p:cNvSpPr/>
            <p:nvPr/>
          </p:nvSpPr>
          <p:spPr bwMode="auto">
            <a:xfrm>
              <a:off x="667284" y="5352239"/>
              <a:ext cx="1731684" cy="226767"/>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solidFill>
              <a:srgbClr val="FFFF99">
                <a:alpha val="30196"/>
              </a:srgbClr>
            </a:solid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47" name="Freeform 46"/>
            <p:cNvSpPr/>
            <p:nvPr/>
          </p:nvSpPr>
          <p:spPr bwMode="auto">
            <a:xfrm rot="18000000" flipV="1">
              <a:off x="144496" y="4437458"/>
              <a:ext cx="1731683" cy="226767"/>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solidFill>
              <a:srgbClr val="FFFF99">
                <a:alpha val="30196"/>
              </a:srgbClr>
            </a:solid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48" name="Freeform 47"/>
            <p:cNvSpPr/>
            <p:nvPr/>
          </p:nvSpPr>
          <p:spPr bwMode="auto">
            <a:xfrm rot="3600000" flipV="1">
              <a:off x="1199235" y="4438220"/>
              <a:ext cx="1731683" cy="226767"/>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solidFill>
              <a:srgbClr val="FFFF99">
                <a:alpha val="30196"/>
              </a:srgbClr>
            </a:solid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grpSp>
      <p:sp>
        <p:nvSpPr>
          <p:cNvPr id="51" name="Oval 50"/>
          <p:cNvSpPr>
            <a:spLocks noChangeAspect="1"/>
          </p:cNvSpPr>
          <p:nvPr/>
        </p:nvSpPr>
        <p:spPr bwMode="auto">
          <a:xfrm rot="3736455">
            <a:off x="1505518" y="4832295"/>
            <a:ext cx="54993" cy="5286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nvGrpSpPr>
          <p:cNvPr id="68" name="Group 67"/>
          <p:cNvGrpSpPr/>
          <p:nvPr/>
        </p:nvGrpSpPr>
        <p:grpSpPr>
          <a:xfrm rot="900000">
            <a:off x="988295" y="3660374"/>
            <a:ext cx="1731684" cy="1894006"/>
            <a:chOff x="4109190" y="3236396"/>
            <a:chExt cx="2120511" cy="2319282"/>
          </a:xfrm>
          <a:solidFill>
            <a:srgbClr val="FFFF99">
              <a:alpha val="30196"/>
            </a:srgbClr>
          </a:solidFill>
        </p:grpSpPr>
        <p:sp>
          <p:nvSpPr>
            <p:cNvPr id="69" name="Isosceles Triangle 68"/>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70" name="Freeform 69"/>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71" name="Freeform 70"/>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72" name="Freeform 71"/>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73" name="Oval 72"/>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74" name="Group 73"/>
          <p:cNvGrpSpPr/>
          <p:nvPr/>
        </p:nvGrpSpPr>
        <p:grpSpPr>
          <a:xfrm rot="1800000">
            <a:off x="1274954" y="3572608"/>
            <a:ext cx="1731684" cy="1894006"/>
            <a:chOff x="4109190" y="3236396"/>
            <a:chExt cx="2120511" cy="2319282"/>
          </a:xfrm>
          <a:solidFill>
            <a:srgbClr val="FFFF99">
              <a:alpha val="30196"/>
            </a:srgbClr>
          </a:solidFill>
        </p:grpSpPr>
        <p:sp>
          <p:nvSpPr>
            <p:cNvPr id="75" name="Isosceles Triangle 74"/>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76" name="Freeform 75"/>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77" name="Freeform 76"/>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78" name="Freeform 77"/>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79" name="Oval 78"/>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22" name="Group 121"/>
          <p:cNvGrpSpPr/>
          <p:nvPr/>
        </p:nvGrpSpPr>
        <p:grpSpPr>
          <a:xfrm rot="2700000">
            <a:off x="1560010" y="3519901"/>
            <a:ext cx="1731684" cy="1894006"/>
            <a:chOff x="4109190" y="3236396"/>
            <a:chExt cx="2120511" cy="2319282"/>
          </a:xfrm>
          <a:solidFill>
            <a:srgbClr val="FFFF99">
              <a:alpha val="30196"/>
            </a:srgbClr>
          </a:solidFill>
        </p:grpSpPr>
        <p:sp>
          <p:nvSpPr>
            <p:cNvPr id="123" name="Isosceles Triangle 122"/>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24" name="Freeform 123"/>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25" name="Freeform 124"/>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26" name="Freeform 125"/>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27" name="Oval 126"/>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80" name="Group 79"/>
          <p:cNvGrpSpPr/>
          <p:nvPr/>
        </p:nvGrpSpPr>
        <p:grpSpPr>
          <a:xfrm rot="3600000">
            <a:off x="1862511" y="3540220"/>
            <a:ext cx="1731684" cy="1894006"/>
            <a:chOff x="4109190" y="3236396"/>
            <a:chExt cx="2120511" cy="2319282"/>
          </a:xfrm>
          <a:solidFill>
            <a:srgbClr val="FFFF99">
              <a:alpha val="30196"/>
            </a:srgbClr>
          </a:solidFill>
        </p:grpSpPr>
        <p:sp>
          <p:nvSpPr>
            <p:cNvPr id="81" name="Isosceles Triangle 80"/>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82" name="Freeform 81"/>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83" name="Freeform 82"/>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84" name="Freeform 83"/>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85" name="Oval 84"/>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86" name="Group 85"/>
          <p:cNvGrpSpPr/>
          <p:nvPr/>
        </p:nvGrpSpPr>
        <p:grpSpPr>
          <a:xfrm rot="4500000">
            <a:off x="2155880" y="3626581"/>
            <a:ext cx="1731684" cy="1894006"/>
            <a:chOff x="4109190" y="3236396"/>
            <a:chExt cx="2120511" cy="2319282"/>
          </a:xfrm>
          <a:solidFill>
            <a:srgbClr val="FFFF99">
              <a:alpha val="30196"/>
            </a:srgbClr>
          </a:solidFill>
        </p:grpSpPr>
        <p:sp>
          <p:nvSpPr>
            <p:cNvPr id="87" name="Isosceles Triangle 86"/>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88" name="Freeform 87"/>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89" name="Freeform 88"/>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90" name="Freeform 89"/>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91" name="Oval 90"/>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92" name="Group 91"/>
          <p:cNvGrpSpPr/>
          <p:nvPr/>
        </p:nvGrpSpPr>
        <p:grpSpPr>
          <a:xfrm rot="5400000">
            <a:off x="2387500" y="3778980"/>
            <a:ext cx="1731684" cy="1894006"/>
            <a:chOff x="4109190" y="3236396"/>
            <a:chExt cx="2120511" cy="2319282"/>
          </a:xfrm>
          <a:solidFill>
            <a:srgbClr val="FFFF99">
              <a:alpha val="30196"/>
            </a:srgbClr>
          </a:solidFill>
        </p:grpSpPr>
        <p:sp>
          <p:nvSpPr>
            <p:cNvPr id="93" name="Isosceles Triangle 92"/>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94" name="Freeform 93"/>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95" name="Freeform 94"/>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96" name="Freeform 95"/>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97" name="Oval 96"/>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04" name="Group 103"/>
          <p:cNvGrpSpPr/>
          <p:nvPr/>
        </p:nvGrpSpPr>
        <p:grpSpPr>
          <a:xfrm rot="6300000">
            <a:off x="2625782" y="3933921"/>
            <a:ext cx="1731684" cy="1894006"/>
            <a:chOff x="4109190" y="3236396"/>
            <a:chExt cx="2120511" cy="2319282"/>
          </a:xfrm>
          <a:solidFill>
            <a:srgbClr val="FFFF99">
              <a:alpha val="30196"/>
            </a:srgbClr>
          </a:solidFill>
        </p:grpSpPr>
        <p:sp>
          <p:nvSpPr>
            <p:cNvPr id="105" name="Isosceles Triangle 104"/>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06" name="Freeform 105"/>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07" name="Freeform 106"/>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08" name="Freeform 107"/>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09" name="Oval 108"/>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16" name="Group 115"/>
          <p:cNvGrpSpPr/>
          <p:nvPr/>
        </p:nvGrpSpPr>
        <p:grpSpPr>
          <a:xfrm>
            <a:off x="2665696" y="3685000"/>
            <a:ext cx="1731684" cy="1894006"/>
            <a:chOff x="4109190" y="3236396"/>
            <a:chExt cx="2120511" cy="2319282"/>
          </a:xfrm>
          <a:solidFill>
            <a:srgbClr val="FFFF99">
              <a:alpha val="30196"/>
            </a:srgbClr>
          </a:solidFill>
        </p:grpSpPr>
        <p:sp>
          <p:nvSpPr>
            <p:cNvPr id="117" name="Isosceles Triangle 116"/>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18" name="Freeform 117"/>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19" name="Freeform 118"/>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20" name="Freeform 119"/>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21" name="Oval 120"/>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34" name="Group 133"/>
          <p:cNvGrpSpPr/>
          <p:nvPr/>
        </p:nvGrpSpPr>
        <p:grpSpPr>
          <a:xfrm rot="900000">
            <a:off x="3026645" y="3660374"/>
            <a:ext cx="1731684" cy="1894006"/>
            <a:chOff x="4109190" y="3236396"/>
            <a:chExt cx="2120511" cy="2319282"/>
          </a:xfrm>
          <a:solidFill>
            <a:srgbClr val="FFFF99">
              <a:alpha val="30196"/>
            </a:srgbClr>
          </a:solidFill>
        </p:grpSpPr>
        <p:sp>
          <p:nvSpPr>
            <p:cNvPr id="135" name="Isosceles Triangle 134"/>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36" name="Freeform 135"/>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37" name="Freeform 136"/>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38" name="Freeform 137"/>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39" name="Oval 138"/>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40" name="Group 139"/>
          <p:cNvGrpSpPr/>
          <p:nvPr/>
        </p:nvGrpSpPr>
        <p:grpSpPr>
          <a:xfrm rot="1800000">
            <a:off x="3313304" y="3587122"/>
            <a:ext cx="1731684" cy="1894006"/>
            <a:chOff x="4109190" y="3236396"/>
            <a:chExt cx="2120511" cy="2319282"/>
          </a:xfrm>
          <a:solidFill>
            <a:srgbClr val="FFFF99">
              <a:alpha val="30196"/>
            </a:srgbClr>
          </a:solidFill>
        </p:grpSpPr>
        <p:sp>
          <p:nvSpPr>
            <p:cNvPr id="141" name="Isosceles Triangle 140"/>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42" name="Freeform 141"/>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43" name="Freeform 142"/>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44" name="Freeform 143"/>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45" name="Oval 144"/>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46" name="Group 145"/>
          <p:cNvGrpSpPr/>
          <p:nvPr/>
        </p:nvGrpSpPr>
        <p:grpSpPr>
          <a:xfrm rot="2700000">
            <a:off x="3598360" y="3519901"/>
            <a:ext cx="1731684" cy="1894006"/>
            <a:chOff x="4109190" y="3236396"/>
            <a:chExt cx="2120511" cy="2319282"/>
          </a:xfrm>
          <a:solidFill>
            <a:srgbClr val="FFFF99">
              <a:alpha val="30196"/>
            </a:srgbClr>
          </a:solidFill>
        </p:grpSpPr>
        <p:sp>
          <p:nvSpPr>
            <p:cNvPr id="147" name="Isosceles Triangle 146"/>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48" name="Freeform 147"/>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49" name="Freeform 148"/>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50" name="Freeform 149"/>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51" name="Oval 150"/>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52" name="Group 151"/>
          <p:cNvGrpSpPr/>
          <p:nvPr/>
        </p:nvGrpSpPr>
        <p:grpSpPr>
          <a:xfrm rot="3600000">
            <a:off x="3900861" y="3540220"/>
            <a:ext cx="1731684" cy="1894006"/>
            <a:chOff x="4109190" y="3236396"/>
            <a:chExt cx="2120511" cy="2319282"/>
          </a:xfrm>
          <a:solidFill>
            <a:srgbClr val="FFFF99">
              <a:alpha val="30196"/>
            </a:srgbClr>
          </a:solidFill>
        </p:grpSpPr>
        <p:sp>
          <p:nvSpPr>
            <p:cNvPr id="153" name="Isosceles Triangle 152"/>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54" name="Freeform 153"/>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55" name="Freeform 154"/>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56" name="Freeform 155"/>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57" name="Oval 156"/>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58" name="Group 157"/>
          <p:cNvGrpSpPr/>
          <p:nvPr/>
        </p:nvGrpSpPr>
        <p:grpSpPr>
          <a:xfrm rot="4500000">
            <a:off x="4194230" y="3626581"/>
            <a:ext cx="1731684" cy="1894006"/>
            <a:chOff x="4109190" y="3236396"/>
            <a:chExt cx="2120511" cy="2319282"/>
          </a:xfrm>
          <a:solidFill>
            <a:srgbClr val="FFFF99">
              <a:alpha val="30196"/>
            </a:srgbClr>
          </a:solidFill>
        </p:grpSpPr>
        <p:sp>
          <p:nvSpPr>
            <p:cNvPr id="159" name="Isosceles Triangle 158"/>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60" name="Freeform 159"/>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61" name="Freeform 160"/>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62" name="Freeform 161"/>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63" name="Oval 162"/>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64" name="Group 163"/>
          <p:cNvGrpSpPr/>
          <p:nvPr/>
        </p:nvGrpSpPr>
        <p:grpSpPr>
          <a:xfrm rot="5400000">
            <a:off x="4425850" y="3778980"/>
            <a:ext cx="1731684" cy="1894006"/>
            <a:chOff x="4109190" y="3236396"/>
            <a:chExt cx="2120511" cy="2319282"/>
          </a:xfrm>
          <a:solidFill>
            <a:srgbClr val="FFFF99">
              <a:alpha val="30196"/>
            </a:srgbClr>
          </a:solidFill>
        </p:grpSpPr>
        <p:sp>
          <p:nvSpPr>
            <p:cNvPr id="165" name="Isosceles Triangle 164"/>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66" name="Freeform 165"/>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67" name="Freeform 166"/>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68" name="Freeform 167"/>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69" name="Oval 168"/>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70" name="Group 169"/>
          <p:cNvGrpSpPr/>
          <p:nvPr/>
        </p:nvGrpSpPr>
        <p:grpSpPr>
          <a:xfrm rot="6300000">
            <a:off x="4664132" y="3933921"/>
            <a:ext cx="1731684" cy="1894006"/>
            <a:chOff x="4109190" y="3236396"/>
            <a:chExt cx="2120511" cy="2319282"/>
          </a:xfrm>
          <a:solidFill>
            <a:srgbClr val="FFFF99">
              <a:alpha val="30196"/>
            </a:srgbClr>
          </a:solidFill>
        </p:grpSpPr>
        <p:sp>
          <p:nvSpPr>
            <p:cNvPr id="171" name="Isosceles Triangle 170"/>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72" name="Freeform 171"/>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73" name="Freeform 172"/>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74" name="Freeform 173"/>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75" name="Oval 174"/>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76" name="Group 175"/>
          <p:cNvGrpSpPr/>
          <p:nvPr/>
        </p:nvGrpSpPr>
        <p:grpSpPr>
          <a:xfrm>
            <a:off x="4704046" y="3685000"/>
            <a:ext cx="1731684" cy="1894006"/>
            <a:chOff x="4109190" y="3236396"/>
            <a:chExt cx="2120511" cy="2319282"/>
          </a:xfrm>
          <a:solidFill>
            <a:srgbClr val="FFFF99">
              <a:alpha val="30196"/>
            </a:srgbClr>
          </a:solidFill>
        </p:grpSpPr>
        <p:sp>
          <p:nvSpPr>
            <p:cNvPr id="177" name="Isosceles Triangle 176"/>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78" name="Freeform 177"/>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79" name="Freeform 178"/>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80" name="Freeform 179"/>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81" name="Oval 180"/>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61" name="Group 260"/>
          <p:cNvGrpSpPr/>
          <p:nvPr/>
        </p:nvGrpSpPr>
        <p:grpSpPr>
          <a:xfrm rot="900000">
            <a:off x="5015111" y="3660374"/>
            <a:ext cx="1731684" cy="1894006"/>
            <a:chOff x="4109190" y="3236396"/>
            <a:chExt cx="2120511" cy="2319282"/>
          </a:xfrm>
          <a:solidFill>
            <a:srgbClr val="FFFF99">
              <a:alpha val="30196"/>
            </a:srgbClr>
          </a:solidFill>
        </p:grpSpPr>
        <p:sp>
          <p:nvSpPr>
            <p:cNvPr id="262" name="Isosceles Triangle 261"/>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63" name="Freeform 262"/>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64" name="Freeform 263"/>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65" name="Freeform 264"/>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66" name="Oval 265"/>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67" name="Group 266"/>
          <p:cNvGrpSpPr/>
          <p:nvPr/>
        </p:nvGrpSpPr>
        <p:grpSpPr>
          <a:xfrm rot="1800000">
            <a:off x="5301770" y="3587122"/>
            <a:ext cx="1731684" cy="1894006"/>
            <a:chOff x="4109190" y="3236396"/>
            <a:chExt cx="2120511" cy="2319282"/>
          </a:xfrm>
          <a:solidFill>
            <a:srgbClr val="FFFF99">
              <a:alpha val="30196"/>
            </a:srgbClr>
          </a:solidFill>
        </p:grpSpPr>
        <p:sp>
          <p:nvSpPr>
            <p:cNvPr id="268" name="Isosceles Triangle 267"/>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69" name="Freeform 268"/>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0" name="Freeform 269"/>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1" name="Freeform 270"/>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2" name="Oval 271"/>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73" name="Group 272"/>
          <p:cNvGrpSpPr/>
          <p:nvPr/>
        </p:nvGrpSpPr>
        <p:grpSpPr>
          <a:xfrm rot="2700000">
            <a:off x="5586826" y="3519901"/>
            <a:ext cx="1731684" cy="1894006"/>
            <a:chOff x="4109190" y="3236396"/>
            <a:chExt cx="2120511" cy="2319282"/>
          </a:xfrm>
          <a:solidFill>
            <a:srgbClr val="FFFF99">
              <a:alpha val="30196"/>
            </a:srgbClr>
          </a:solidFill>
        </p:grpSpPr>
        <p:sp>
          <p:nvSpPr>
            <p:cNvPr id="274" name="Isosceles Triangle 273"/>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75" name="Freeform 274"/>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6" name="Freeform 275"/>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7" name="Freeform 276"/>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8" name="Oval 277"/>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79" name="Group 278"/>
          <p:cNvGrpSpPr/>
          <p:nvPr/>
        </p:nvGrpSpPr>
        <p:grpSpPr>
          <a:xfrm rot="3600000">
            <a:off x="5889327" y="3540220"/>
            <a:ext cx="1731684" cy="1894006"/>
            <a:chOff x="4109190" y="3236396"/>
            <a:chExt cx="2120511" cy="2319282"/>
          </a:xfrm>
          <a:solidFill>
            <a:srgbClr val="FFFF99">
              <a:alpha val="30196"/>
            </a:srgbClr>
          </a:solidFill>
        </p:grpSpPr>
        <p:sp>
          <p:nvSpPr>
            <p:cNvPr id="280" name="Isosceles Triangle 279"/>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81" name="Freeform 280"/>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82" name="Freeform 281"/>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83" name="Freeform 282"/>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84" name="Oval 283"/>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85" name="Group 284"/>
          <p:cNvGrpSpPr/>
          <p:nvPr/>
        </p:nvGrpSpPr>
        <p:grpSpPr>
          <a:xfrm rot="4500000">
            <a:off x="6182696" y="3626581"/>
            <a:ext cx="1731684" cy="1894006"/>
            <a:chOff x="4109190" y="3236396"/>
            <a:chExt cx="2120511" cy="2319282"/>
          </a:xfrm>
          <a:solidFill>
            <a:srgbClr val="FFFF99">
              <a:alpha val="30196"/>
            </a:srgbClr>
          </a:solidFill>
        </p:grpSpPr>
        <p:sp>
          <p:nvSpPr>
            <p:cNvPr id="286" name="Isosceles Triangle 285"/>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87" name="Freeform 286"/>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88" name="Freeform 287"/>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89" name="Freeform 288"/>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90" name="Oval 289"/>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91" name="Group 290"/>
          <p:cNvGrpSpPr/>
          <p:nvPr/>
        </p:nvGrpSpPr>
        <p:grpSpPr>
          <a:xfrm rot="5400000">
            <a:off x="6414316" y="3778980"/>
            <a:ext cx="1731684" cy="1894006"/>
            <a:chOff x="4109190" y="3236396"/>
            <a:chExt cx="2120511" cy="2319282"/>
          </a:xfrm>
          <a:solidFill>
            <a:srgbClr val="FFFF99">
              <a:alpha val="30196"/>
            </a:srgbClr>
          </a:solidFill>
        </p:grpSpPr>
        <p:sp>
          <p:nvSpPr>
            <p:cNvPr id="292" name="Isosceles Triangle 291"/>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93" name="Freeform 292"/>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94" name="Freeform 293"/>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95" name="Freeform 294"/>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96" name="Oval 295"/>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97" name="Group 296"/>
          <p:cNvGrpSpPr/>
          <p:nvPr/>
        </p:nvGrpSpPr>
        <p:grpSpPr>
          <a:xfrm rot="6300000">
            <a:off x="6652598" y="3933921"/>
            <a:ext cx="1731684" cy="1894006"/>
            <a:chOff x="4109190" y="3236396"/>
            <a:chExt cx="2120511" cy="2319282"/>
          </a:xfrm>
          <a:solidFill>
            <a:srgbClr val="FFFF99">
              <a:alpha val="30196"/>
            </a:srgbClr>
          </a:solidFill>
        </p:grpSpPr>
        <p:sp>
          <p:nvSpPr>
            <p:cNvPr id="298" name="Isosceles Triangle 297"/>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99" name="Freeform 298"/>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0" name="Freeform 299"/>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1" name="Freeform 300"/>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2" name="Oval 301"/>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303" name="Group 302"/>
          <p:cNvGrpSpPr/>
          <p:nvPr/>
        </p:nvGrpSpPr>
        <p:grpSpPr>
          <a:xfrm>
            <a:off x="6692512" y="3685000"/>
            <a:ext cx="1731684" cy="1894006"/>
            <a:chOff x="4109190" y="3236396"/>
            <a:chExt cx="2120511" cy="2319282"/>
          </a:xfrm>
          <a:solidFill>
            <a:srgbClr val="FFFF99">
              <a:alpha val="30196"/>
            </a:srgbClr>
          </a:solidFill>
        </p:grpSpPr>
        <p:sp>
          <p:nvSpPr>
            <p:cNvPr id="304" name="Isosceles Triangle 303"/>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05" name="Freeform 304"/>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6" name="Freeform 305"/>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7" name="Freeform 306"/>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8" name="Oval 307"/>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sp>
        <p:nvSpPr>
          <p:cNvPr id="6" name="Oval 5"/>
          <p:cNvSpPr/>
          <p:nvPr/>
        </p:nvSpPr>
        <p:spPr bwMode="auto">
          <a:xfrm>
            <a:off x="533400" y="3854450"/>
            <a:ext cx="2011680" cy="2011680"/>
          </a:xfrm>
          <a:prstGeom prst="ellipse">
            <a:avLst/>
          </a:prstGeom>
          <a:noFill/>
          <a:ln w="28575" cap="flat" cmpd="sng" algn="ctr">
            <a:solidFill>
              <a:schemeClr val="accent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Times New Roman" pitchFamily="18" charset="0"/>
              <a:cs typeface="Arial" pitchFamily="34" charset="0"/>
            </a:endParaRPr>
          </a:p>
        </p:txBody>
      </p:sp>
      <p:sp>
        <p:nvSpPr>
          <p:cNvPr id="14" name="Freeform 13"/>
          <p:cNvSpPr/>
          <p:nvPr/>
        </p:nvSpPr>
        <p:spPr bwMode="auto">
          <a:xfrm>
            <a:off x="1536700" y="4584700"/>
            <a:ext cx="6026150" cy="279472"/>
          </a:xfrm>
          <a:custGeom>
            <a:avLst/>
            <a:gdLst>
              <a:gd name="connsiteX0" fmla="*/ 0 w 6026150"/>
              <a:gd name="connsiteY0" fmla="*/ 279400 h 279472"/>
              <a:gd name="connsiteX1" fmla="*/ 266700 w 6026150"/>
              <a:gd name="connsiteY1" fmla="*/ 241300 h 279472"/>
              <a:gd name="connsiteX2" fmla="*/ 488950 w 6026150"/>
              <a:gd name="connsiteY2" fmla="*/ 139700 h 279472"/>
              <a:gd name="connsiteX3" fmla="*/ 730250 w 6026150"/>
              <a:gd name="connsiteY3" fmla="*/ 44450 h 279472"/>
              <a:gd name="connsiteX4" fmla="*/ 1016000 w 6026150"/>
              <a:gd name="connsiteY4" fmla="*/ 6350 h 279472"/>
              <a:gd name="connsiteX5" fmla="*/ 1270000 w 6026150"/>
              <a:gd name="connsiteY5" fmla="*/ 44450 h 279472"/>
              <a:gd name="connsiteX6" fmla="*/ 1492250 w 6026150"/>
              <a:gd name="connsiteY6" fmla="*/ 146050 h 279472"/>
              <a:gd name="connsiteX7" fmla="*/ 1733550 w 6026150"/>
              <a:gd name="connsiteY7" fmla="*/ 234950 h 279472"/>
              <a:gd name="connsiteX8" fmla="*/ 2006600 w 6026150"/>
              <a:gd name="connsiteY8" fmla="*/ 273050 h 279472"/>
              <a:gd name="connsiteX9" fmla="*/ 2305050 w 6026150"/>
              <a:gd name="connsiteY9" fmla="*/ 241300 h 279472"/>
              <a:gd name="connsiteX10" fmla="*/ 2540000 w 6026150"/>
              <a:gd name="connsiteY10" fmla="*/ 146050 h 279472"/>
              <a:gd name="connsiteX11" fmla="*/ 2762250 w 6026150"/>
              <a:gd name="connsiteY11" fmla="*/ 44450 h 279472"/>
              <a:gd name="connsiteX12" fmla="*/ 3048000 w 6026150"/>
              <a:gd name="connsiteY12" fmla="*/ 12700 h 279472"/>
              <a:gd name="connsiteX13" fmla="*/ 3314700 w 6026150"/>
              <a:gd name="connsiteY13" fmla="*/ 50800 h 279472"/>
              <a:gd name="connsiteX14" fmla="*/ 3530600 w 6026150"/>
              <a:gd name="connsiteY14" fmla="*/ 146050 h 279472"/>
              <a:gd name="connsiteX15" fmla="*/ 3771900 w 6026150"/>
              <a:gd name="connsiteY15" fmla="*/ 247650 h 279472"/>
              <a:gd name="connsiteX16" fmla="*/ 4038600 w 6026150"/>
              <a:gd name="connsiteY16" fmla="*/ 279400 h 279472"/>
              <a:gd name="connsiteX17" fmla="*/ 4286250 w 6026150"/>
              <a:gd name="connsiteY17" fmla="*/ 241300 h 279472"/>
              <a:gd name="connsiteX18" fmla="*/ 4514850 w 6026150"/>
              <a:gd name="connsiteY18" fmla="*/ 152400 h 279472"/>
              <a:gd name="connsiteX19" fmla="*/ 4756150 w 6026150"/>
              <a:gd name="connsiteY19" fmla="*/ 44450 h 279472"/>
              <a:gd name="connsiteX20" fmla="*/ 5035550 w 6026150"/>
              <a:gd name="connsiteY20" fmla="*/ 0 h 279472"/>
              <a:gd name="connsiteX21" fmla="*/ 5295900 w 6026150"/>
              <a:gd name="connsiteY21" fmla="*/ 44450 h 279472"/>
              <a:gd name="connsiteX22" fmla="*/ 5524500 w 6026150"/>
              <a:gd name="connsiteY22" fmla="*/ 139700 h 279472"/>
              <a:gd name="connsiteX23" fmla="*/ 5765800 w 6026150"/>
              <a:gd name="connsiteY23" fmla="*/ 247650 h 279472"/>
              <a:gd name="connsiteX24" fmla="*/ 6026150 w 6026150"/>
              <a:gd name="connsiteY24" fmla="*/ 279400 h 27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26150" h="279472">
                <a:moveTo>
                  <a:pt x="0" y="279400"/>
                </a:moveTo>
                <a:cubicBezTo>
                  <a:pt x="92604" y="271991"/>
                  <a:pt x="185208" y="264583"/>
                  <a:pt x="266700" y="241300"/>
                </a:cubicBezTo>
                <a:cubicBezTo>
                  <a:pt x="348192" y="218017"/>
                  <a:pt x="411692" y="172508"/>
                  <a:pt x="488950" y="139700"/>
                </a:cubicBezTo>
                <a:cubicBezTo>
                  <a:pt x="566208" y="106892"/>
                  <a:pt x="642408" y="66675"/>
                  <a:pt x="730250" y="44450"/>
                </a:cubicBezTo>
                <a:cubicBezTo>
                  <a:pt x="818092" y="22225"/>
                  <a:pt x="926042" y="6350"/>
                  <a:pt x="1016000" y="6350"/>
                </a:cubicBezTo>
                <a:cubicBezTo>
                  <a:pt x="1105958" y="6350"/>
                  <a:pt x="1190625" y="21167"/>
                  <a:pt x="1270000" y="44450"/>
                </a:cubicBezTo>
                <a:cubicBezTo>
                  <a:pt x="1349375" y="67733"/>
                  <a:pt x="1414992" y="114300"/>
                  <a:pt x="1492250" y="146050"/>
                </a:cubicBezTo>
                <a:cubicBezTo>
                  <a:pt x="1569508" y="177800"/>
                  <a:pt x="1647825" y="213783"/>
                  <a:pt x="1733550" y="234950"/>
                </a:cubicBezTo>
                <a:cubicBezTo>
                  <a:pt x="1819275" y="256117"/>
                  <a:pt x="1911350" y="271992"/>
                  <a:pt x="2006600" y="273050"/>
                </a:cubicBezTo>
                <a:cubicBezTo>
                  <a:pt x="2101850" y="274108"/>
                  <a:pt x="2216150" y="262467"/>
                  <a:pt x="2305050" y="241300"/>
                </a:cubicBezTo>
                <a:cubicBezTo>
                  <a:pt x="2393950" y="220133"/>
                  <a:pt x="2463800" y="178858"/>
                  <a:pt x="2540000" y="146050"/>
                </a:cubicBezTo>
                <a:cubicBezTo>
                  <a:pt x="2616200" y="113242"/>
                  <a:pt x="2677583" y="66675"/>
                  <a:pt x="2762250" y="44450"/>
                </a:cubicBezTo>
                <a:cubicBezTo>
                  <a:pt x="2846917" y="22225"/>
                  <a:pt x="2955925" y="11642"/>
                  <a:pt x="3048000" y="12700"/>
                </a:cubicBezTo>
                <a:cubicBezTo>
                  <a:pt x="3140075" y="13758"/>
                  <a:pt x="3234267" y="28575"/>
                  <a:pt x="3314700" y="50800"/>
                </a:cubicBezTo>
                <a:cubicBezTo>
                  <a:pt x="3395133" y="73025"/>
                  <a:pt x="3530600" y="146050"/>
                  <a:pt x="3530600" y="146050"/>
                </a:cubicBezTo>
                <a:cubicBezTo>
                  <a:pt x="3606800" y="178858"/>
                  <a:pt x="3687233" y="225425"/>
                  <a:pt x="3771900" y="247650"/>
                </a:cubicBezTo>
                <a:cubicBezTo>
                  <a:pt x="3856567" y="269875"/>
                  <a:pt x="3952875" y="280458"/>
                  <a:pt x="4038600" y="279400"/>
                </a:cubicBezTo>
                <a:cubicBezTo>
                  <a:pt x="4124325" y="278342"/>
                  <a:pt x="4206875" y="262467"/>
                  <a:pt x="4286250" y="241300"/>
                </a:cubicBezTo>
                <a:cubicBezTo>
                  <a:pt x="4365625" y="220133"/>
                  <a:pt x="4436533" y="185208"/>
                  <a:pt x="4514850" y="152400"/>
                </a:cubicBezTo>
                <a:cubicBezTo>
                  <a:pt x="4593167" y="119592"/>
                  <a:pt x="4669367" y="69850"/>
                  <a:pt x="4756150" y="44450"/>
                </a:cubicBezTo>
                <a:cubicBezTo>
                  <a:pt x="4842933" y="19050"/>
                  <a:pt x="4945592" y="0"/>
                  <a:pt x="5035550" y="0"/>
                </a:cubicBezTo>
                <a:cubicBezTo>
                  <a:pt x="5125508" y="0"/>
                  <a:pt x="5214408" y="21167"/>
                  <a:pt x="5295900" y="44450"/>
                </a:cubicBezTo>
                <a:cubicBezTo>
                  <a:pt x="5377392" y="67733"/>
                  <a:pt x="5446183" y="105833"/>
                  <a:pt x="5524500" y="139700"/>
                </a:cubicBezTo>
                <a:cubicBezTo>
                  <a:pt x="5602817" y="173567"/>
                  <a:pt x="5682192" y="224367"/>
                  <a:pt x="5765800" y="247650"/>
                </a:cubicBezTo>
                <a:cubicBezTo>
                  <a:pt x="5849408" y="270933"/>
                  <a:pt x="5937779" y="275166"/>
                  <a:pt x="6026150" y="279400"/>
                </a:cubicBezTo>
              </a:path>
            </a:pathLst>
          </a:custGeom>
          <a:noFill/>
          <a:ln w="57150" cap="flat" cmpd="sng" algn="ctr">
            <a:solidFill>
              <a:srgbClr val="FF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5" name="Rectangle 14"/>
          <p:cNvSpPr/>
          <p:nvPr/>
        </p:nvSpPr>
        <p:spPr>
          <a:xfrm>
            <a:off x="4595729" y="1377434"/>
            <a:ext cx="2459328" cy="523220"/>
          </a:xfrm>
          <a:prstGeom prst="rect">
            <a:avLst/>
          </a:prstGeom>
        </p:spPr>
        <p:txBody>
          <a:bodyPr wrap="none">
            <a:spAutoFit/>
          </a:bodyPr>
          <a:lstStyle/>
          <a:p>
            <a:r>
              <a:rPr lang="he-IL" sz="2800" dirty="0">
                <a:solidFill>
                  <a:srgbClr val="66FFFF"/>
                </a:solidFill>
              </a:rPr>
              <a:t>היכן נקבע אותו?</a:t>
            </a:r>
            <a:endParaRPr lang="en-US" sz="2800" dirty="0"/>
          </a:p>
        </p:txBody>
      </p:sp>
    </p:spTree>
    <p:extLst>
      <p:ext uri="{BB962C8B-B14F-4D97-AF65-F5344CB8AC3E}">
        <p14:creationId xmlns:p14="http://schemas.microsoft.com/office/powerpoint/2010/main" val="39330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5">
                                            <p:txEl>
                                              <p:pRg st="2" end="2"/>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9"/>
                                        </p:tgtEl>
                                        <p:attrNameLst>
                                          <p:attrName>style.visibility</p:attrName>
                                        </p:attrNameLst>
                                      </p:cBhvr>
                                      <p:to>
                                        <p:strVal val="visible"/>
                                      </p:to>
                                    </p:set>
                                  </p:childTnLst>
                                </p:cTn>
                              </p:par>
                            </p:childTnLst>
                          </p:cTn>
                        </p:par>
                        <p:par>
                          <p:cTn id="43" fill="hold">
                            <p:stCondLst>
                              <p:cond delay="0"/>
                            </p:stCondLst>
                            <p:childTnLst>
                              <p:par>
                                <p:cTn id="44" presetID="35" presetClass="emph" presetSubtype="0" repeatCount="3000" fill="hold" nodeType="afterEffect">
                                  <p:stCondLst>
                                    <p:cond delay="0"/>
                                  </p:stCondLst>
                                  <p:childTnLst>
                                    <p:anim calcmode="discrete" valueType="str">
                                      <p:cBhvr>
                                        <p:cTn id="45" dur="1000" fill="hold"/>
                                        <p:tgtEl>
                                          <p:spTgt spid="17"/>
                                        </p:tgtEl>
                                        <p:attrNameLst>
                                          <p:attrName>style.visibility</p:attrName>
                                        </p:attrNameLst>
                                      </p:cBhvr>
                                      <p:tavLst>
                                        <p:tav tm="0">
                                          <p:val>
                                            <p:strVal val="hidden"/>
                                          </p:val>
                                        </p:tav>
                                        <p:tav tm="50000">
                                          <p:val>
                                            <p:strVal val="visible"/>
                                          </p:val>
                                        </p:tav>
                                      </p:tavLst>
                                    </p:anim>
                                  </p:childTnLst>
                                </p:cTn>
                              </p:par>
                              <p:par>
                                <p:cTn id="46" presetID="35" presetClass="emph" presetSubtype="0" repeatCount="3000" fill="hold" nodeType="withEffect">
                                  <p:stCondLst>
                                    <p:cond delay="0"/>
                                  </p:stCondLst>
                                  <p:childTnLst>
                                    <p:anim calcmode="discrete" valueType="str">
                                      <p:cBhvr>
                                        <p:cTn id="47" dur="1000" fill="hold"/>
                                        <p:tgtEl>
                                          <p:spTgt spid="18"/>
                                        </p:tgtEl>
                                        <p:attrNameLst>
                                          <p:attrName>style.visibility</p:attrName>
                                        </p:attrNameLst>
                                      </p:cBhvr>
                                      <p:tavLst>
                                        <p:tav tm="0">
                                          <p:val>
                                            <p:strVal val="hidden"/>
                                          </p:val>
                                        </p:tav>
                                        <p:tav tm="50000">
                                          <p:val>
                                            <p:strVal val="visible"/>
                                          </p:val>
                                        </p:tav>
                                      </p:tavLst>
                                    </p:anim>
                                  </p:childTnLst>
                                </p:cTn>
                              </p:par>
                              <p:par>
                                <p:cTn id="48" presetID="35" presetClass="emph" presetSubtype="0" repeatCount="3000" fill="hold" nodeType="withEffect">
                                  <p:stCondLst>
                                    <p:cond delay="0"/>
                                  </p:stCondLst>
                                  <p:childTnLst>
                                    <p:anim calcmode="discrete" valueType="str">
                                      <p:cBhvr>
                                        <p:cTn id="49" dur="1000" fill="hold"/>
                                        <p:tgtEl>
                                          <p:spTgt spid="309"/>
                                        </p:tgtEl>
                                        <p:attrNameLst>
                                          <p:attrName>style.visibility</p:attrName>
                                        </p:attrNameLst>
                                      </p:cBhvr>
                                      <p:tavLst>
                                        <p:tav tm="0">
                                          <p:val>
                                            <p:strVal val="hidden"/>
                                          </p:val>
                                        </p:tav>
                                        <p:tav tm="50000">
                                          <p:val>
                                            <p:strVal val="visible"/>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5">
                                            <p:txEl>
                                              <p:pRg st="3" end="3"/>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09"/>
                                        </p:tgtEl>
                                      </p:cBhvr>
                                    </p:animEffect>
                                    <p:set>
                                      <p:cBhvr>
                                        <p:cTn id="64" dur="1" fill="hold">
                                          <p:stCondLst>
                                            <p:cond delay="499"/>
                                          </p:stCondLst>
                                        </p:cTn>
                                        <p:tgtEl>
                                          <p:spTgt spid="30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182"/>
                                        </p:tgtEl>
                                        <p:attrNameLst>
                                          <p:attrName>style.visibility</p:attrName>
                                        </p:attrNameLst>
                                      </p:cBhvr>
                                      <p:to>
                                        <p:strVal val="visible"/>
                                      </p:to>
                                    </p:set>
                                    <p:animEffect transition="in" filter="wipe(left)">
                                      <p:cBhvr>
                                        <p:cTn id="71" dur="500"/>
                                        <p:tgtEl>
                                          <p:spTgt spid="182"/>
                                        </p:tgtEl>
                                      </p:cBhvr>
                                    </p:animEffect>
                                  </p:childTnLst>
                                </p:cTn>
                              </p:par>
                              <p:par>
                                <p:cTn id="72" presetID="22" presetClass="entr" presetSubtype="8" fill="hold"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left)">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51"/>
                                        </p:tgtEl>
                                      </p:cBhvr>
                                    </p:animEffect>
                                    <p:set>
                                      <p:cBhvr>
                                        <p:cTn id="82" dur="1" fill="hold">
                                          <p:stCondLst>
                                            <p:cond delay="499"/>
                                          </p:stCondLst>
                                        </p:cTn>
                                        <p:tgtEl>
                                          <p:spTgt spid="51"/>
                                        </p:tgtEl>
                                        <p:attrNameLst>
                                          <p:attrName>style.visibility</p:attrName>
                                        </p:attrNameLst>
                                      </p:cBhvr>
                                      <p:to>
                                        <p:strVal val="hidden"/>
                                      </p:to>
                                    </p:set>
                                  </p:childTnLst>
                                </p:cTn>
                              </p:par>
                              <p:par>
                                <p:cTn id="83" presetID="22" presetClass="entr" presetSubtype="8"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left)">
                                      <p:cBhvr>
                                        <p:cTn id="85" dur="10500"/>
                                        <p:tgtEl>
                                          <p:spTgt spid="14"/>
                                        </p:tgtEl>
                                      </p:cBhvr>
                                    </p:animEffect>
                                  </p:childTnLst>
                                </p:cTn>
                              </p:par>
                              <p:par>
                                <p:cTn id="86" presetID="10" presetClass="entr" presetSubtype="0"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100"/>
                                        <p:tgtEl>
                                          <p:spTgt spid="68"/>
                                        </p:tgtEl>
                                      </p:cBhvr>
                                    </p:animEffect>
                                  </p:childTnLst>
                                </p:cTn>
                              </p:par>
                              <p:par>
                                <p:cTn id="89" presetID="10" presetClass="exit" presetSubtype="0" fill="hold" nodeType="withEffect">
                                  <p:stCondLst>
                                    <p:cond delay="400"/>
                                  </p:stCondLst>
                                  <p:childTnLst>
                                    <p:animEffect transition="out" filter="fade">
                                      <p:cBhvr>
                                        <p:cTn id="90" dur="100"/>
                                        <p:tgtEl>
                                          <p:spTgt spid="68"/>
                                        </p:tgtEl>
                                      </p:cBhvr>
                                    </p:animEffect>
                                    <p:set>
                                      <p:cBhvr>
                                        <p:cTn id="91" dur="1" fill="hold">
                                          <p:stCondLst>
                                            <p:cond delay="99"/>
                                          </p:stCondLst>
                                        </p:cTn>
                                        <p:tgtEl>
                                          <p:spTgt spid="68"/>
                                        </p:tgtEl>
                                        <p:attrNameLst>
                                          <p:attrName>style.visibility</p:attrName>
                                        </p:attrNameLst>
                                      </p:cBhvr>
                                      <p:to>
                                        <p:strVal val="hidden"/>
                                      </p:to>
                                    </p:set>
                                  </p:childTnLst>
                                </p:cTn>
                              </p:par>
                              <p:par>
                                <p:cTn id="92" presetID="10" presetClass="entr" presetSubtype="0" fill="hold" nodeType="withEffect">
                                  <p:stCondLst>
                                    <p:cond delay="400"/>
                                  </p:stCondLst>
                                  <p:childTnLst>
                                    <p:set>
                                      <p:cBhvr>
                                        <p:cTn id="93" dur="1" fill="hold">
                                          <p:stCondLst>
                                            <p:cond delay="0"/>
                                          </p:stCondLst>
                                        </p:cTn>
                                        <p:tgtEl>
                                          <p:spTgt spid="74"/>
                                        </p:tgtEl>
                                        <p:attrNameLst>
                                          <p:attrName>style.visibility</p:attrName>
                                        </p:attrNameLst>
                                      </p:cBhvr>
                                      <p:to>
                                        <p:strVal val="visible"/>
                                      </p:to>
                                    </p:set>
                                    <p:animEffect transition="in" filter="fade">
                                      <p:cBhvr>
                                        <p:cTn id="94" dur="100"/>
                                        <p:tgtEl>
                                          <p:spTgt spid="74"/>
                                        </p:tgtEl>
                                      </p:cBhvr>
                                    </p:animEffect>
                                  </p:childTnLst>
                                </p:cTn>
                              </p:par>
                              <p:par>
                                <p:cTn id="95" presetID="10" presetClass="exit" presetSubtype="0" fill="hold" nodeType="withEffect">
                                  <p:stCondLst>
                                    <p:cond delay="800"/>
                                  </p:stCondLst>
                                  <p:childTnLst>
                                    <p:animEffect transition="out" filter="fade">
                                      <p:cBhvr>
                                        <p:cTn id="96" dur="100"/>
                                        <p:tgtEl>
                                          <p:spTgt spid="74"/>
                                        </p:tgtEl>
                                      </p:cBhvr>
                                    </p:animEffect>
                                    <p:set>
                                      <p:cBhvr>
                                        <p:cTn id="97" dur="1" fill="hold">
                                          <p:stCondLst>
                                            <p:cond delay="99"/>
                                          </p:stCondLst>
                                        </p:cTn>
                                        <p:tgtEl>
                                          <p:spTgt spid="74"/>
                                        </p:tgtEl>
                                        <p:attrNameLst>
                                          <p:attrName>style.visibility</p:attrName>
                                        </p:attrNameLst>
                                      </p:cBhvr>
                                      <p:to>
                                        <p:strVal val="hidden"/>
                                      </p:to>
                                    </p:set>
                                  </p:childTnLst>
                                </p:cTn>
                              </p:par>
                              <p:par>
                                <p:cTn id="98" presetID="10" presetClass="entr" presetSubtype="0" fill="hold" nodeType="withEffect">
                                  <p:stCondLst>
                                    <p:cond delay="800"/>
                                  </p:stCondLst>
                                  <p:childTnLst>
                                    <p:set>
                                      <p:cBhvr>
                                        <p:cTn id="99" dur="1" fill="hold">
                                          <p:stCondLst>
                                            <p:cond delay="0"/>
                                          </p:stCondLst>
                                        </p:cTn>
                                        <p:tgtEl>
                                          <p:spTgt spid="122"/>
                                        </p:tgtEl>
                                        <p:attrNameLst>
                                          <p:attrName>style.visibility</p:attrName>
                                        </p:attrNameLst>
                                      </p:cBhvr>
                                      <p:to>
                                        <p:strVal val="visible"/>
                                      </p:to>
                                    </p:set>
                                    <p:animEffect transition="in" filter="fade">
                                      <p:cBhvr>
                                        <p:cTn id="100" dur="100"/>
                                        <p:tgtEl>
                                          <p:spTgt spid="122"/>
                                        </p:tgtEl>
                                      </p:cBhvr>
                                    </p:animEffect>
                                  </p:childTnLst>
                                </p:cTn>
                              </p:par>
                              <p:par>
                                <p:cTn id="101" presetID="10" presetClass="exit" presetSubtype="0" fill="hold" nodeType="withEffect">
                                  <p:stCondLst>
                                    <p:cond delay="1200"/>
                                  </p:stCondLst>
                                  <p:childTnLst>
                                    <p:animEffect transition="out" filter="fade">
                                      <p:cBhvr>
                                        <p:cTn id="102" dur="100"/>
                                        <p:tgtEl>
                                          <p:spTgt spid="122"/>
                                        </p:tgtEl>
                                      </p:cBhvr>
                                    </p:animEffect>
                                    <p:set>
                                      <p:cBhvr>
                                        <p:cTn id="103" dur="1" fill="hold">
                                          <p:stCondLst>
                                            <p:cond delay="99"/>
                                          </p:stCondLst>
                                        </p:cTn>
                                        <p:tgtEl>
                                          <p:spTgt spid="122"/>
                                        </p:tgtEl>
                                        <p:attrNameLst>
                                          <p:attrName>style.visibility</p:attrName>
                                        </p:attrNameLst>
                                      </p:cBhvr>
                                      <p:to>
                                        <p:strVal val="hidden"/>
                                      </p:to>
                                    </p:set>
                                  </p:childTnLst>
                                </p:cTn>
                              </p:par>
                              <p:par>
                                <p:cTn id="104" presetID="10" presetClass="entr" presetSubtype="0" fill="hold" nodeType="withEffect">
                                  <p:stCondLst>
                                    <p:cond delay="1200"/>
                                  </p:stCondLst>
                                  <p:childTnLst>
                                    <p:set>
                                      <p:cBhvr>
                                        <p:cTn id="105" dur="1" fill="hold">
                                          <p:stCondLst>
                                            <p:cond delay="0"/>
                                          </p:stCondLst>
                                        </p:cTn>
                                        <p:tgtEl>
                                          <p:spTgt spid="80"/>
                                        </p:tgtEl>
                                        <p:attrNameLst>
                                          <p:attrName>style.visibility</p:attrName>
                                        </p:attrNameLst>
                                      </p:cBhvr>
                                      <p:to>
                                        <p:strVal val="visible"/>
                                      </p:to>
                                    </p:set>
                                    <p:animEffect transition="in" filter="fade">
                                      <p:cBhvr>
                                        <p:cTn id="106" dur="100"/>
                                        <p:tgtEl>
                                          <p:spTgt spid="80"/>
                                        </p:tgtEl>
                                      </p:cBhvr>
                                    </p:animEffect>
                                  </p:childTnLst>
                                </p:cTn>
                              </p:par>
                              <p:par>
                                <p:cTn id="107" presetID="10" presetClass="exit" presetSubtype="0" fill="hold" nodeType="withEffect">
                                  <p:stCondLst>
                                    <p:cond delay="1600"/>
                                  </p:stCondLst>
                                  <p:childTnLst>
                                    <p:animEffect transition="out" filter="fade">
                                      <p:cBhvr>
                                        <p:cTn id="108" dur="100"/>
                                        <p:tgtEl>
                                          <p:spTgt spid="80"/>
                                        </p:tgtEl>
                                      </p:cBhvr>
                                    </p:animEffect>
                                    <p:set>
                                      <p:cBhvr>
                                        <p:cTn id="109" dur="1" fill="hold">
                                          <p:stCondLst>
                                            <p:cond delay="99"/>
                                          </p:stCondLst>
                                        </p:cTn>
                                        <p:tgtEl>
                                          <p:spTgt spid="80"/>
                                        </p:tgtEl>
                                        <p:attrNameLst>
                                          <p:attrName>style.visibility</p:attrName>
                                        </p:attrNameLst>
                                      </p:cBhvr>
                                      <p:to>
                                        <p:strVal val="hidden"/>
                                      </p:to>
                                    </p:set>
                                  </p:childTnLst>
                                </p:cTn>
                              </p:par>
                              <p:par>
                                <p:cTn id="110" presetID="10" presetClass="entr" presetSubtype="0" fill="hold" nodeType="withEffect">
                                  <p:stCondLst>
                                    <p:cond delay="1600"/>
                                  </p:stCondLst>
                                  <p:childTnLst>
                                    <p:set>
                                      <p:cBhvr>
                                        <p:cTn id="111" dur="1" fill="hold">
                                          <p:stCondLst>
                                            <p:cond delay="0"/>
                                          </p:stCondLst>
                                        </p:cTn>
                                        <p:tgtEl>
                                          <p:spTgt spid="86"/>
                                        </p:tgtEl>
                                        <p:attrNameLst>
                                          <p:attrName>style.visibility</p:attrName>
                                        </p:attrNameLst>
                                      </p:cBhvr>
                                      <p:to>
                                        <p:strVal val="visible"/>
                                      </p:to>
                                    </p:set>
                                    <p:animEffect transition="in" filter="fade">
                                      <p:cBhvr>
                                        <p:cTn id="112" dur="100"/>
                                        <p:tgtEl>
                                          <p:spTgt spid="86"/>
                                        </p:tgtEl>
                                      </p:cBhvr>
                                    </p:animEffect>
                                  </p:childTnLst>
                                </p:cTn>
                              </p:par>
                              <p:par>
                                <p:cTn id="113" presetID="10" presetClass="exit" presetSubtype="0" fill="hold" nodeType="withEffect">
                                  <p:stCondLst>
                                    <p:cond delay="2000"/>
                                  </p:stCondLst>
                                  <p:childTnLst>
                                    <p:animEffect transition="out" filter="fade">
                                      <p:cBhvr>
                                        <p:cTn id="114" dur="100"/>
                                        <p:tgtEl>
                                          <p:spTgt spid="86"/>
                                        </p:tgtEl>
                                      </p:cBhvr>
                                    </p:animEffect>
                                    <p:set>
                                      <p:cBhvr>
                                        <p:cTn id="115" dur="1" fill="hold">
                                          <p:stCondLst>
                                            <p:cond delay="99"/>
                                          </p:stCondLst>
                                        </p:cTn>
                                        <p:tgtEl>
                                          <p:spTgt spid="86"/>
                                        </p:tgtEl>
                                        <p:attrNameLst>
                                          <p:attrName>style.visibility</p:attrName>
                                        </p:attrNameLst>
                                      </p:cBhvr>
                                      <p:to>
                                        <p:strVal val="hidden"/>
                                      </p:to>
                                    </p:set>
                                  </p:childTnLst>
                                </p:cTn>
                              </p:par>
                              <p:par>
                                <p:cTn id="116" presetID="10" presetClass="entr" presetSubtype="0" fill="hold" nodeType="withEffect">
                                  <p:stCondLst>
                                    <p:cond delay="2000"/>
                                  </p:stCondLst>
                                  <p:childTnLst>
                                    <p:set>
                                      <p:cBhvr>
                                        <p:cTn id="117" dur="1" fill="hold">
                                          <p:stCondLst>
                                            <p:cond delay="0"/>
                                          </p:stCondLst>
                                        </p:cTn>
                                        <p:tgtEl>
                                          <p:spTgt spid="92"/>
                                        </p:tgtEl>
                                        <p:attrNameLst>
                                          <p:attrName>style.visibility</p:attrName>
                                        </p:attrNameLst>
                                      </p:cBhvr>
                                      <p:to>
                                        <p:strVal val="visible"/>
                                      </p:to>
                                    </p:set>
                                    <p:animEffect transition="in" filter="fade">
                                      <p:cBhvr>
                                        <p:cTn id="118" dur="100"/>
                                        <p:tgtEl>
                                          <p:spTgt spid="92"/>
                                        </p:tgtEl>
                                      </p:cBhvr>
                                    </p:animEffect>
                                  </p:childTnLst>
                                </p:cTn>
                              </p:par>
                              <p:par>
                                <p:cTn id="119" presetID="10" presetClass="exit" presetSubtype="0" fill="hold" nodeType="withEffect">
                                  <p:stCondLst>
                                    <p:cond delay="2400"/>
                                  </p:stCondLst>
                                  <p:childTnLst>
                                    <p:animEffect transition="out" filter="fade">
                                      <p:cBhvr>
                                        <p:cTn id="120" dur="100"/>
                                        <p:tgtEl>
                                          <p:spTgt spid="92"/>
                                        </p:tgtEl>
                                      </p:cBhvr>
                                    </p:animEffect>
                                    <p:set>
                                      <p:cBhvr>
                                        <p:cTn id="121" dur="1" fill="hold">
                                          <p:stCondLst>
                                            <p:cond delay="99"/>
                                          </p:stCondLst>
                                        </p:cTn>
                                        <p:tgtEl>
                                          <p:spTgt spid="92"/>
                                        </p:tgtEl>
                                        <p:attrNameLst>
                                          <p:attrName>style.visibility</p:attrName>
                                        </p:attrNameLst>
                                      </p:cBhvr>
                                      <p:to>
                                        <p:strVal val="hidden"/>
                                      </p:to>
                                    </p:set>
                                  </p:childTnLst>
                                </p:cTn>
                              </p:par>
                              <p:par>
                                <p:cTn id="122" presetID="10" presetClass="entr" presetSubtype="0" fill="hold" nodeType="withEffect">
                                  <p:stCondLst>
                                    <p:cond delay="2400"/>
                                  </p:stCondLst>
                                  <p:childTnLst>
                                    <p:set>
                                      <p:cBhvr>
                                        <p:cTn id="123" dur="1" fill="hold">
                                          <p:stCondLst>
                                            <p:cond delay="0"/>
                                          </p:stCondLst>
                                        </p:cTn>
                                        <p:tgtEl>
                                          <p:spTgt spid="104"/>
                                        </p:tgtEl>
                                        <p:attrNameLst>
                                          <p:attrName>style.visibility</p:attrName>
                                        </p:attrNameLst>
                                      </p:cBhvr>
                                      <p:to>
                                        <p:strVal val="visible"/>
                                      </p:to>
                                    </p:set>
                                    <p:animEffect transition="in" filter="fade">
                                      <p:cBhvr>
                                        <p:cTn id="124" dur="100"/>
                                        <p:tgtEl>
                                          <p:spTgt spid="104"/>
                                        </p:tgtEl>
                                      </p:cBhvr>
                                    </p:animEffect>
                                  </p:childTnLst>
                                </p:cTn>
                              </p:par>
                              <p:par>
                                <p:cTn id="125" presetID="10" presetClass="exit" presetSubtype="0" fill="hold" nodeType="withEffect">
                                  <p:stCondLst>
                                    <p:cond delay="2800"/>
                                  </p:stCondLst>
                                  <p:childTnLst>
                                    <p:animEffect transition="out" filter="fade">
                                      <p:cBhvr>
                                        <p:cTn id="126" dur="100"/>
                                        <p:tgtEl>
                                          <p:spTgt spid="104"/>
                                        </p:tgtEl>
                                      </p:cBhvr>
                                    </p:animEffect>
                                    <p:set>
                                      <p:cBhvr>
                                        <p:cTn id="127" dur="1" fill="hold">
                                          <p:stCondLst>
                                            <p:cond delay="99"/>
                                          </p:stCondLst>
                                        </p:cTn>
                                        <p:tgtEl>
                                          <p:spTgt spid="104"/>
                                        </p:tgtEl>
                                        <p:attrNameLst>
                                          <p:attrName>style.visibility</p:attrName>
                                        </p:attrNameLst>
                                      </p:cBhvr>
                                      <p:to>
                                        <p:strVal val="hidden"/>
                                      </p:to>
                                    </p:set>
                                  </p:childTnLst>
                                </p:cTn>
                              </p:par>
                              <p:par>
                                <p:cTn id="128" presetID="10" presetClass="entr" presetSubtype="0" fill="hold" nodeType="withEffect">
                                  <p:stCondLst>
                                    <p:cond delay="2800"/>
                                  </p:stCondLst>
                                  <p:childTnLst>
                                    <p:set>
                                      <p:cBhvr>
                                        <p:cTn id="129" dur="1" fill="hold">
                                          <p:stCondLst>
                                            <p:cond delay="0"/>
                                          </p:stCondLst>
                                        </p:cTn>
                                        <p:tgtEl>
                                          <p:spTgt spid="116"/>
                                        </p:tgtEl>
                                        <p:attrNameLst>
                                          <p:attrName>style.visibility</p:attrName>
                                        </p:attrNameLst>
                                      </p:cBhvr>
                                      <p:to>
                                        <p:strVal val="visible"/>
                                      </p:to>
                                    </p:set>
                                    <p:animEffect transition="in" filter="fade">
                                      <p:cBhvr>
                                        <p:cTn id="130" dur="100"/>
                                        <p:tgtEl>
                                          <p:spTgt spid="116"/>
                                        </p:tgtEl>
                                      </p:cBhvr>
                                    </p:animEffect>
                                  </p:childTnLst>
                                </p:cTn>
                              </p:par>
                              <p:par>
                                <p:cTn id="131" presetID="10" presetClass="exit" presetSubtype="0" fill="hold" nodeType="withEffect">
                                  <p:stCondLst>
                                    <p:cond delay="3200"/>
                                  </p:stCondLst>
                                  <p:childTnLst>
                                    <p:animEffect transition="out" filter="fade">
                                      <p:cBhvr>
                                        <p:cTn id="132" dur="100"/>
                                        <p:tgtEl>
                                          <p:spTgt spid="116"/>
                                        </p:tgtEl>
                                      </p:cBhvr>
                                    </p:animEffect>
                                    <p:set>
                                      <p:cBhvr>
                                        <p:cTn id="133" dur="1" fill="hold">
                                          <p:stCondLst>
                                            <p:cond delay="99"/>
                                          </p:stCondLst>
                                        </p:cTn>
                                        <p:tgtEl>
                                          <p:spTgt spid="116"/>
                                        </p:tgtEl>
                                        <p:attrNameLst>
                                          <p:attrName>style.visibility</p:attrName>
                                        </p:attrNameLst>
                                      </p:cBhvr>
                                      <p:to>
                                        <p:strVal val="hidden"/>
                                      </p:to>
                                    </p:set>
                                  </p:childTnLst>
                                </p:cTn>
                              </p:par>
                              <p:par>
                                <p:cTn id="134" presetID="10" presetClass="entr" presetSubtype="0" fill="hold" nodeType="withEffect">
                                  <p:stCondLst>
                                    <p:cond delay="3200"/>
                                  </p:stCondLst>
                                  <p:childTnLst>
                                    <p:set>
                                      <p:cBhvr>
                                        <p:cTn id="135" dur="1" fill="hold">
                                          <p:stCondLst>
                                            <p:cond delay="0"/>
                                          </p:stCondLst>
                                        </p:cTn>
                                        <p:tgtEl>
                                          <p:spTgt spid="134"/>
                                        </p:tgtEl>
                                        <p:attrNameLst>
                                          <p:attrName>style.visibility</p:attrName>
                                        </p:attrNameLst>
                                      </p:cBhvr>
                                      <p:to>
                                        <p:strVal val="visible"/>
                                      </p:to>
                                    </p:set>
                                    <p:animEffect transition="in" filter="fade">
                                      <p:cBhvr>
                                        <p:cTn id="136" dur="100"/>
                                        <p:tgtEl>
                                          <p:spTgt spid="134"/>
                                        </p:tgtEl>
                                      </p:cBhvr>
                                    </p:animEffect>
                                  </p:childTnLst>
                                </p:cTn>
                              </p:par>
                              <p:par>
                                <p:cTn id="137" presetID="10" presetClass="exit" presetSubtype="0" fill="hold" nodeType="withEffect">
                                  <p:stCondLst>
                                    <p:cond delay="3600"/>
                                  </p:stCondLst>
                                  <p:childTnLst>
                                    <p:animEffect transition="out" filter="fade">
                                      <p:cBhvr>
                                        <p:cTn id="138" dur="100"/>
                                        <p:tgtEl>
                                          <p:spTgt spid="134"/>
                                        </p:tgtEl>
                                      </p:cBhvr>
                                    </p:animEffect>
                                    <p:set>
                                      <p:cBhvr>
                                        <p:cTn id="139" dur="1" fill="hold">
                                          <p:stCondLst>
                                            <p:cond delay="99"/>
                                          </p:stCondLst>
                                        </p:cTn>
                                        <p:tgtEl>
                                          <p:spTgt spid="134"/>
                                        </p:tgtEl>
                                        <p:attrNameLst>
                                          <p:attrName>style.visibility</p:attrName>
                                        </p:attrNameLst>
                                      </p:cBhvr>
                                      <p:to>
                                        <p:strVal val="hidden"/>
                                      </p:to>
                                    </p:set>
                                  </p:childTnLst>
                                </p:cTn>
                              </p:par>
                              <p:par>
                                <p:cTn id="140" presetID="10" presetClass="entr" presetSubtype="0" fill="hold" nodeType="withEffect">
                                  <p:stCondLst>
                                    <p:cond delay="3600"/>
                                  </p:stCondLst>
                                  <p:childTnLst>
                                    <p:set>
                                      <p:cBhvr>
                                        <p:cTn id="141" dur="1" fill="hold">
                                          <p:stCondLst>
                                            <p:cond delay="0"/>
                                          </p:stCondLst>
                                        </p:cTn>
                                        <p:tgtEl>
                                          <p:spTgt spid="140"/>
                                        </p:tgtEl>
                                        <p:attrNameLst>
                                          <p:attrName>style.visibility</p:attrName>
                                        </p:attrNameLst>
                                      </p:cBhvr>
                                      <p:to>
                                        <p:strVal val="visible"/>
                                      </p:to>
                                    </p:set>
                                    <p:animEffect transition="in" filter="fade">
                                      <p:cBhvr>
                                        <p:cTn id="142" dur="100"/>
                                        <p:tgtEl>
                                          <p:spTgt spid="140"/>
                                        </p:tgtEl>
                                      </p:cBhvr>
                                    </p:animEffect>
                                  </p:childTnLst>
                                </p:cTn>
                              </p:par>
                              <p:par>
                                <p:cTn id="143" presetID="10" presetClass="exit" presetSubtype="0" fill="hold" nodeType="withEffect">
                                  <p:stCondLst>
                                    <p:cond delay="4000"/>
                                  </p:stCondLst>
                                  <p:childTnLst>
                                    <p:animEffect transition="out" filter="fade">
                                      <p:cBhvr>
                                        <p:cTn id="144" dur="100"/>
                                        <p:tgtEl>
                                          <p:spTgt spid="140"/>
                                        </p:tgtEl>
                                      </p:cBhvr>
                                    </p:animEffect>
                                    <p:set>
                                      <p:cBhvr>
                                        <p:cTn id="145" dur="1" fill="hold">
                                          <p:stCondLst>
                                            <p:cond delay="99"/>
                                          </p:stCondLst>
                                        </p:cTn>
                                        <p:tgtEl>
                                          <p:spTgt spid="140"/>
                                        </p:tgtEl>
                                        <p:attrNameLst>
                                          <p:attrName>style.visibility</p:attrName>
                                        </p:attrNameLst>
                                      </p:cBhvr>
                                      <p:to>
                                        <p:strVal val="hidden"/>
                                      </p:to>
                                    </p:set>
                                  </p:childTnLst>
                                </p:cTn>
                              </p:par>
                              <p:par>
                                <p:cTn id="146" presetID="10" presetClass="entr" presetSubtype="0" fill="hold" nodeType="withEffect">
                                  <p:stCondLst>
                                    <p:cond delay="4000"/>
                                  </p:stCondLst>
                                  <p:childTnLst>
                                    <p:set>
                                      <p:cBhvr>
                                        <p:cTn id="147" dur="1" fill="hold">
                                          <p:stCondLst>
                                            <p:cond delay="0"/>
                                          </p:stCondLst>
                                        </p:cTn>
                                        <p:tgtEl>
                                          <p:spTgt spid="146"/>
                                        </p:tgtEl>
                                        <p:attrNameLst>
                                          <p:attrName>style.visibility</p:attrName>
                                        </p:attrNameLst>
                                      </p:cBhvr>
                                      <p:to>
                                        <p:strVal val="visible"/>
                                      </p:to>
                                    </p:set>
                                    <p:animEffect transition="in" filter="fade">
                                      <p:cBhvr>
                                        <p:cTn id="148" dur="100"/>
                                        <p:tgtEl>
                                          <p:spTgt spid="146"/>
                                        </p:tgtEl>
                                      </p:cBhvr>
                                    </p:animEffect>
                                  </p:childTnLst>
                                </p:cTn>
                              </p:par>
                              <p:par>
                                <p:cTn id="149" presetID="10" presetClass="exit" presetSubtype="0" fill="hold" nodeType="withEffect">
                                  <p:stCondLst>
                                    <p:cond delay="4400"/>
                                  </p:stCondLst>
                                  <p:childTnLst>
                                    <p:animEffect transition="out" filter="fade">
                                      <p:cBhvr>
                                        <p:cTn id="150" dur="100"/>
                                        <p:tgtEl>
                                          <p:spTgt spid="146"/>
                                        </p:tgtEl>
                                      </p:cBhvr>
                                    </p:animEffect>
                                    <p:set>
                                      <p:cBhvr>
                                        <p:cTn id="151" dur="1" fill="hold">
                                          <p:stCondLst>
                                            <p:cond delay="99"/>
                                          </p:stCondLst>
                                        </p:cTn>
                                        <p:tgtEl>
                                          <p:spTgt spid="146"/>
                                        </p:tgtEl>
                                        <p:attrNameLst>
                                          <p:attrName>style.visibility</p:attrName>
                                        </p:attrNameLst>
                                      </p:cBhvr>
                                      <p:to>
                                        <p:strVal val="hidden"/>
                                      </p:to>
                                    </p:set>
                                  </p:childTnLst>
                                </p:cTn>
                              </p:par>
                              <p:par>
                                <p:cTn id="152" presetID="10" presetClass="entr" presetSubtype="0" fill="hold" nodeType="withEffect">
                                  <p:stCondLst>
                                    <p:cond delay="4400"/>
                                  </p:stCondLst>
                                  <p:childTnLst>
                                    <p:set>
                                      <p:cBhvr>
                                        <p:cTn id="153" dur="1" fill="hold">
                                          <p:stCondLst>
                                            <p:cond delay="0"/>
                                          </p:stCondLst>
                                        </p:cTn>
                                        <p:tgtEl>
                                          <p:spTgt spid="152"/>
                                        </p:tgtEl>
                                        <p:attrNameLst>
                                          <p:attrName>style.visibility</p:attrName>
                                        </p:attrNameLst>
                                      </p:cBhvr>
                                      <p:to>
                                        <p:strVal val="visible"/>
                                      </p:to>
                                    </p:set>
                                    <p:animEffect transition="in" filter="fade">
                                      <p:cBhvr>
                                        <p:cTn id="154" dur="100"/>
                                        <p:tgtEl>
                                          <p:spTgt spid="152"/>
                                        </p:tgtEl>
                                      </p:cBhvr>
                                    </p:animEffect>
                                  </p:childTnLst>
                                </p:cTn>
                              </p:par>
                              <p:par>
                                <p:cTn id="155" presetID="10" presetClass="exit" presetSubtype="0" fill="hold" nodeType="withEffect">
                                  <p:stCondLst>
                                    <p:cond delay="4800"/>
                                  </p:stCondLst>
                                  <p:childTnLst>
                                    <p:animEffect transition="out" filter="fade">
                                      <p:cBhvr>
                                        <p:cTn id="156" dur="100"/>
                                        <p:tgtEl>
                                          <p:spTgt spid="152"/>
                                        </p:tgtEl>
                                      </p:cBhvr>
                                    </p:animEffect>
                                    <p:set>
                                      <p:cBhvr>
                                        <p:cTn id="157" dur="1" fill="hold">
                                          <p:stCondLst>
                                            <p:cond delay="99"/>
                                          </p:stCondLst>
                                        </p:cTn>
                                        <p:tgtEl>
                                          <p:spTgt spid="152"/>
                                        </p:tgtEl>
                                        <p:attrNameLst>
                                          <p:attrName>style.visibility</p:attrName>
                                        </p:attrNameLst>
                                      </p:cBhvr>
                                      <p:to>
                                        <p:strVal val="hidden"/>
                                      </p:to>
                                    </p:set>
                                  </p:childTnLst>
                                </p:cTn>
                              </p:par>
                              <p:par>
                                <p:cTn id="158" presetID="10" presetClass="entr" presetSubtype="0" fill="hold" nodeType="withEffect">
                                  <p:stCondLst>
                                    <p:cond delay="4800"/>
                                  </p:stCondLst>
                                  <p:childTnLst>
                                    <p:set>
                                      <p:cBhvr>
                                        <p:cTn id="159" dur="1" fill="hold">
                                          <p:stCondLst>
                                            <p:cond delay="0"/>
                                          </p:stCondLst>
                                        </p:cTn>
                                        <p:tgtEl>
                                          <p:spTgt spid="158"/>
                                        </p:tgtEl>
                                        <p:attrNameLst>
                                          <p:attrName>style.visibility</p:attrName>
                                        </p:attrNameLst>
                                      </p:cBhvr>
                                      <p:to>
                                        <p:strVal val="visible"/>
                                      </p:to>
                                    </p:set>
                                    <p:animEffect transition="in" filter="fade">
                                      <p:cBhvr>
                                        <p:cTn id="160" dur="100"/>
                                        <p:tgtEl>
                                          <p:spTgt spid="158"/>
                                        </p:tgtEl>
                                      </p:cBhvr>
                                    </p:animEffect>
                                  </p:childTnLst>
                                </p:cTn>
                              </p:par>
                              <p:par>
                                <p:cTn id="161" presetID="10" presetClass="exit" presetSubtype="0" fill="hold" nodeType="withEffect">
                                  <p:stCondLst>
                                    <p:cond delay="5200"/>
                                  </p:stCondLst>
                                  <p:childTnLst>
                                    <p:animEffect transition="out" filter="fade">
                                      <p:cBhvr>
                                        <p:cTn id="162" dur="100"/>
                                        <p:tgtEl>
                                          <p:spTgt spid="158"/>
                                        </p:tgtEl>
                                      </p:cBhvr>
                                    </p:animEffect>
                                    <p:set>
                                      <p:cBhvr>
                                        <p:cTn id="163" dur="1" fill="hold">
                                          <p:stCondLst>
                                            <p:cond delay="99"/>
                                          </p:stCondLst>
                                        </p:cTn>
                                        <p:tgtEl>
                                          <p:spTgt spid="158"/>
                                        </p:tgtEl>
                                        <p:attrNameLst>
                                          <p:attrName>style.visibility</p:attrName>
                                        </p:attrNameLst>
                                      </p:cBhvr>
                                      <p:to>
                                        <p:strVal val="hidden"/>
                                      </p:to>
                                    </p:set>
                                  </p:childTnLst>
                                </p:cTn>
                              </p:par>
                              <p:par>
                                <p:cTn id="164" presetID="10" presetClass="entr" presetSubtype="0" fill="hold" nodeType="withEffect">
                                  <p:stCondLst>
                                    <p:cond delay="5200"/>
                                  </p:stCondLst>
                                  <p:childTnLst>
                                    <p:set>
                                      <p:cBhvr>
                                        <p:cTn id="165" dur="1" fill="hold">
                                          <p:stCondLst>
                                            <p:cond delay="0"/>
                                          </p:stCondLst>
                                        </p:cTn>
                                        <p:tgtEl>
                                          <p:spTgt spid="164"/>
                                        </p:tgtEl>
                                        <p:attrNameLst>
                                          <p:attrName>style.visibility</p:attrName>
                                        </p:attrNameLst>
                                      </p:cBhvr>
                                      <p:to>
                                        <p:strVal val="visible"/>
                                      </p:to>
                                    </p:set>
                                    <p:animEffect transition="in" filter="fade">
                                      <p:cBhvr>
                                        <p:cTn id="166" dur="100"/>
                                        <p:tgtEl>
                                          <p:spTgt spid="164"/>
                                        </p:tgtEl>
                                      </p:cBhvr>
                                    </p:animEffect>
                                  </p:childTnLst>
                                </p:cTn>
                              </p:par>
                              <p:par>
                                <p:cTn id="167" presetID="10" presetClass="exit" presetSubtype="0" fill="hold" nodeType="withEffect">
                                  <p:stCondLst>
                                    <p:cond delay="5600"/>
                                  </p:stCondLst>
                                  <p:childTnLst>
                                    <p:animEffect transition="out" filter="fade">
                                      <p:cBhvr>
                                        <p:cTn id="168" dur="100"/>
                                        <p:tgtEl>
                                          <p:spTgt spid="164"/>
                                        </p:tgtEl>
                                      </p:cBhvr>
                                    </p:animEffect>
                                    <p:set>
                                      <p:cBhvr>
                                        <p:cTn id="169" dur="1" fill="hold">
                                          <p:stCondLst>
                                            <p:cond delay="99"/>
                                          </p:stCondLst>
                                        </p:cTn>
                                        <p:tgtEl>
                                          <p:spTgt spid="164"/>
                                        </p:tgtEl>
                                        <p:attrNameLst>
                                          <p:attrName>style.visibility</p:attrName>
                                        </p:attrNameLst>
                                      </p:cBhvr>
                                      <p:to>
                                        <p:strVal val="hidden"/>
                                      </p:to>
                                    </p:set>
                                  </p:childTnLst>
                                </p:cTn>
                              </p:par>
                              <p:par>
                                <p:cTn id="170" presetID="10" presetClass="entr" presetSubtype="0" fill="hold" nodeType="withEffect">
                                  <p:stCondLst>
                                    <p:cond delay="5600"/>
                                  </p:stCondLst>
                                  <p:childTnLst>
                                    <p:set>
                                      <p:cBhvr>
                                        <p:cTn id="171" dur="1" fill="hold">
                                          <p:stCondLst>
                                            <p:cond delay="0"/>
                                          </p:stCondLst>
                                        </p:cTn>
                                        <p:tgtEl>
                                          <p:spTgt spid="170"/>
                                        </p:tgtEl>
                                        <p:attrNameLst>
                                          <p:attrName>style.visibility</p:attrName>
                                        </p:attrNameLst>
                                      </p:cBhvr>
                                      <p:to>
                                        <p:strVal val="visible"/>
                                      </p:to>
                                    </p:set>
                                    <p:animEffect transition="in" filter="fade">
                                      <p:cBhvr>
                                        <p:cTn id="172" dur="100"/>
                                        <p:tgtEl>
                                          <p:spTgt spid="170"/>
                                        </p:tgtEl>
                                      </p:cBhvr>
                                    </p:animEffect>
                                  </p:childTnLst>
                                </p:cTn>
                              </p:par>
                              <p:par>
                                <p:cTn id="173" presetID="10" presetClass="exit" presetSubtype="0" fill="hold" nodeType="withEffect">
                                  <p:stCondLst>
                                    <p:cond delay="6000"/>
                                  </p:stCondLst>
                                  <p:childTnLst>
                                    <p:animEffect transition="out" filter="fade">
                                      <p:cBhvr>
                                        <p:cTn id="174" dur="100"/>
                                        <p:tgtEl>
                                          <p:spTgt spid="170"/>
                                        </p:tgtEl>
                                      </p:cBhvr>
                                    </p:animEffect>
                                    <p:set>
                                      <p:cBhvr>
                                        <p:cTn id="175" dur="1" fill="hold">
                                          <p:stCondLst>
                                            <p:cond delay="99"/>
                                          </p:stCondLst>
                                        </p:cTn>
                                        <p:tgtEl>
                                          <p:spTgt spid="170"/>
                                        </p:tgtEl>
                                        <p:attrNameLst>
                                          <p:attrName>style.visibility</p:attrName>
                                        </p:attrNameLst>
                                      </p:cBhvr>
                                      <p:to>
                                        <p:strVal val="hidden"/>
                                      </p:to>
                                    </p:set>
                                  </p:childTnLst>
                                </p:cTn>
                              </p:par>
                              <p:par>
                                <p:cTn id="176" presetID="10" presetClass="entr" presetSubtype="0" fill="hold" nodeType="withEffect">
                                  <p:stCondLst>
                                    <p:cond delay="6000"/>
                                  </p:stCondLst>
                                  <p:childTnLst>
                                    <p:set>
                                      <p:cBhvr>
                                        <p:cTn id="177" dur="1" fill="hold">
                                          <p:stCondLst>
                                            <p:cond delay="0"/>
                                          </p:stCondLst>
                                        </p:cTn>
                                        <p:tgtEl>
                                          <p:spTgt spid="176"/>
                                        </p:tgtEl>
                                        <p:attrNameLst>
                                          <p:attrName>style.visibility</p:attrName>
                                        </p:attrNameLst>
                                      </p:cBhvr>
                                      <p:to>
                                        <p:strVal val="visible"/>
                                      </p:to>
                                    </p:set>
                                    <p:animEffect transition="in" filter="fade">
                                      <p:cBhvr>
                                        <p:cTn id="178" dur="100"/>
                                        <p:tgtEl>
                                          <p:spTgt spid="176"/>
                                        </p:tgtEl>
                                      </p:cBhvr>
                                    </p:animEffect>
                                  </p:childTnLst>
                                </p:cTn>
                              </p:par>
                              <p:par>
                                <p:cTn id="179" presetID="10" presetClass="exit" presetSubtype="0" fill="hold" nodeType="withEffect">
                                  <p:stCondLst>
                                    <p:cond delay="6400"/>
                                  </p:stCondLst>
                                  <p:childTnLst>
                                    <p:animEffect transition="out" filter="fade">
                                      <p:cBhvr>
                                        <p:cTn id="180" dur="100"/>
                                        <p:tgtEl>
                                          <p:spTgt spid="176"/>
                                        </p:tgtEl>
                                      </p:cBhvr>
                                    </p:animEffect>
                                    <p:set>
                                      <p:cBhvr>
                                        <p:cTn id="181" dur="1" fill="hold">
                                          <p:stCondLst>
                                            <p:cond delay="99"/>
                                          </p:stCondLst>
                                        </p:cTn>
                                        <p:tgtEl>
                                          <p:spTgt spid="176"/>
                                        </p:tgtEl>
                                        <p:attrNameLst>
                                          <p:attrName>style.visibility</p:attrName>
                                        </p:attrNameLst>
                                      </p:cBhvr>
                                      <p:to>
                                        <p:strVal val="hidden"/>
                                      </p:to>
                                    </p:set>
                                  </p:childTnLst>
                                </p:cTn>
                              </p:par>
                              <p:par>
                                <p:cTn id="182" presetID="10" presetClass="entr" presetSubtype="0" fill="hold" nodeType="withEffect">
                                  <p:stCondLst>
                                    <p:cond delay="6400"/>
                                  </p:stCondLst>
                                  <p:childTnLst>
                                    <p:set>
                                      <p:cBhvr>
                                        <p:cTn id="183" dur="1" fill="hold">
                                          <p:stCondLst>
                                            <p:cond delay="0"/>
                                          </p:stCondLst>
                                        </p:cTn>
                                        <p:tgtEl>
                                          <p:spTgt spid="261"/>
                                        </p:tgtEl>
                                        <p:attrNameLst>
                                          <p:attrName>style.visibility</p:attrName>
                                        </p:attrNameLst>
                                      </p:cBhvr>
                                      <p:to>
                                        <p:strVal val="visible"/>
                                      </p:to>
                                    </p:set>
                                    <p:animEffect transition="in" filter="fade">
                                      <p:cBhvr>
                                        <p:cTn id="184" dur="100"/>
                                        <p:tgtEl>
                                          <p:spTgt spid="261"/>
                                        </p:tgtEl>
                                      </p:cBhvr>
                                    </p:animEffect>
                                  </p:childTnLst>
                                </p:cTn>
                              </p:par>
                              <p:par>
                                <p:cTn id="185" presetID="10" presetClass="exit" presetSubtype="0" fill="hold" nodeType="withEffect">
                                  <p:stCondLst>
                                    <p:cond delay="6800"/>
                                  </p:stCondLst>
                                  <p:childTnLst>
                                    <p:animEffect transition="out" filter="fade">
                                      <p:cBhvr>
                                        <p:cTn id="186" dur="100"/>
                                        <p:tgtEl>
                                          <p:spTgt spid="261"/>
                                        </p:tgtEl>
                                      </p:cBhvr>
                                    </p:animEffect>
                                    <p:set>
                                      <p:cBhvr>
                                        <p:cTn id="187" dur="1" fill="hold">
                                          <p:stCondLst>
                                            <p:cond delay="99"/>
                                          </p:stCondLst>
                                        </p:cTn>
                                        <p:tgtEl>
                                          <p:spTgt spid="261"/>
                                        </p:tgtEl>
                                        <p:attrNameLst>
                                          <p:attrName>style.visibility</p:attrName>
                                        </p:attrNameLst>
                                      </p:cBhvr>
                                      <p:to>
                                        <p:strVal val="hidden"/>
                                      </p:to>
                                    </p:set>
                                  </p:childTnLst>
                                </p:cTn>
                              </p:par>
                              <p:par>
                                <p:cTn id="188" presetID="10" presetClass="entr" presetSubtype="0" fill="hold" nodeType="withEffect">
                                  <p:stCondLst>
                                    <p:cond delay="6800"/>
                                  </p:stCondLst>
                                  <p:childTnLst>
                                    <p:set>
                                      <p:cBhvr>
                                        <p:cTn id="189" dur="1" fill="hold">
                                          <p:stCondLst>
                                            <p:cond delay="0"/>
                                          </p:stCondLst>
                                        </p:cTn>
                                        <p:tgtEl>
                                          <p:spTgt spid="267"/>
                                        </p:tgtEl>
                                        <p:attrNameLst>
                                          <p:attrName>style.visibility</p:attrName>
                                        </p:attrNameLst>
                                      </p:cBhvr>
                                      <p:to>
                                        <p:strVal val="visible"/>
                                      </p:to>
                                    </p:set>
                                    <p:animEffect transition="in" filter="fade">
                                      <p:cBhvr>
                                        <p:cTn id="190" dur="100"/>
                                        <p:tgtEl>
                                          <p:spTgt spid="267"/>
                                        </p:tgtEl>
                                      </p:cBhvr>
                                    </p:animEffect>
                                  </p:childTnLst>
                                </p:cTn>
                              </p:par>
                              <p:par>
                                <p:cTn id="191" presetID="10" presetClass="exit" presetSubtype="0" fill="hold" nodeType="withEffect">
                                  <p:stCondLst>
                                    <p:cond delay="7200"/>
                                  </p:stCondLst>
                                  <p:childTnLst>
                                    <p:animEffect transition="out" filter="fade">
                                      <p:cBhvr>
                                        <p:cTn id="192" dur="100"/>
                                        <p:tgtEl>
                                          <p:spTgt spid="267"/>
                                        </p:tgtEl>
                                      </p:cBhvr>
                                    </p:animEffect>
                                    <p:set>
                                      <p:cBhvr>
                                        <p:cTn id="193" dur="1" fill="hold">
                                          <p:stCondLst>
                                            <p:cond delay="99"/>
                                          </p:stCondLst>
                                        </p:cTn>
                                        <p:tgtEl>
                                          <p:spTgt spid="267"/>
                                        </p:tgtEl>
                                        <p:attrNameLst>
                                          <p:attrName>style.visibility</p:attrName>
                                        </p:attrNameLst>
                                      </p:cBhvr>
                                      <p:to>
                                        <p:strVal val="hidden"/>
                                      </p:to>
                                    </p:set>
                                  </p:childTnLst>
                                </p:cTn>
                              </p:par>
                              <p:par>
                                <p:cTn id="194" presetID="10" presetClass="entr" presetSubtype="0" fill="hold" nodeType="withEffect">
                                  <p:stCondLst>
                                    <p:cond delay="7200"/>
                                  </p:stCondLst>
                                  <p:childTnLst>
                                    <p:set>
                                      <p:cBhvr>
                                        <p:cTn id="195" dur="1" fill="hold">
                                          <p:stCondLst>
                                            <p:cond delay="0"/>
                                          </p:stCondLst>
                                        </p:cTn>
                                        <p:tgtEl>
                                          <p:spTgt spid="273"/>
                                        </p:tgtEl>
                                        <p:attrNameLst>
                                          <p:attrName>style.visibility</p:attrName>
                                        </p:attrNameLst>
                                      </p:cBhvr>
                                      <p:to>
                                        <p:strVal val="visible"/>
                                      </p:to>
                                    </p:set>
                                    <p:animEffect transition="in" filter="fade">
                                      <p:cBhvr>
                                        <p:cTn id="196" dur="100"/>
                                        <p:tgtEl>
                                          <p:spTgt spid="273"/>
                                        </p:tgtEl>
                                      </p:cBhvr>
                                    </p:animEffect>
                                  </p:childTnLst>
                                </p:cTn>
                              </p:par>
                              <p:par>
                                <p:cTn id="197" presetID="10" presetClass="exit" presetSubtype="0" fill="hold" nodeType="withEffect">
                                  <p:stCondLst>
                                    <p:cond delay="7600"/>
                                  </p:stCondLst>
                                  <p:childTnLst>
                                    <p:animEffect transition="out" filter="fade">
                                      <p:cBhvr>
                                        <p:cTn id="198" dur="100"/>
                                        <p:tgtEl>
                                          <p:spTgt spid="273"/>
                                        </p:tgtEl>
                                      </p:cBhvr>
                                    </p:animEffect>
                                    <p:set>
                                      <p:cBhvr>
                                        <p:cTn id="199" dur="1" fill="hold">
                                          <p:stCondLst>
                                            <p:cond delay="99"/>
                                          </p:stCondLst>
                                        </p:cTn>
                                        <p:tgtEl>
                                          <p:spTgt spid="273"/>
                                        </p:tgtEl>
                                        <p:attrNameLst>
                                          <p:attrName>style.visibility</p:attrName>
                                        </p:attrNameLst>
                                      </p:cBhvr>
                                      <p:to>
                                        <p:strVal val="hidden"/>
                                      </p:to>
                                    </p:set>
                                  </p:childTnLst>
                                </p:cTn>
                              </p:par>
                              <p:par>
                                <p:cTn id="200" presetID="10" presetClass="entr" presetSubtype="0" fill="hold" nodeType="withEffect">
                                  <p:stCondLst>
                                    <p:cond delay="7600"/>
                                  </p:stCondLst>
                                  <p:childTnLst>
                                    <p:set>
                                      <p:cBhvr>
                                        <p:cTn id="201" dur="1" fill="hold">
                                          <p:stCondLst>
                                            <p:cond delay="0"/>
                                          </p:stCondLst>
                                        </p:cTn>
                                        <p:tgtEl>
                                          <p:spTgt spid="279"/>
                                        </p:tgtEl>
                                        <p:attrNameLst>
                                          <p:attrName>style.visibility</p:attrName>
                                        </p:attrNameLst>
                                      </p:cBhvr>
                                      <p:to>
                                        <p:strVal val="visible"/>
                                      </p:to>
                                    </p:set>
                                    <p:animEffect transition="in" filter="fade">
                                      <p:cBhvr>
                                        <p:cTn id="202" dur="100"/>
                                        <p:tgtEl>
                                          <p:spTgt spid="279"/>
                                        </p:tgtEl>
                                      </p:cBhvr>
                                    </p:animEffect>
                                  </p:childTnLst>
                                </p:cTn>
                              </p:par>
                              <p:par>
                                <p:cTn id="203" presetID="10" presetClass="exit" presetSubtype="0" fill="hold" nodeType="withEffect">
                                  <p:stCondLst>
                                    <p:cond delay="8000"/>
                                  </p:stCondLst>
                                  <p:childTnLst>
                                    <p:animEffect transition="out" filter="fade">
                                      <p:cBhvr>
                                        <p:cTn id="204" dur="100"/>
                                        <p:tgtEl>
                                          <p:spTgt spid="279"/>
                                        </p:tgtEl>
                                      </p:cBhvr>
                                    </p:animEffect>
                                    <p:set>
                                      <p:cBhvr>
                                        <p:cTn id="205" dur="1" fill="hold">
                                          <p:stCondLst>
                                            <p:cond delay="99"/>
                                          </p:stCondLst>
                                        </p:cTn>
                                        <p:tgtEl>
                                          <p:spTgt spid="279"/>
                                        </p:tgtEl>
                                        <p:attrNameLst>
                                          <p:attrName>style.visibility</p:attrName>
                                        </p:attrNameLst>
                                      </p:cBhvr>
                                      <p:to>
                                        <p:strVal val="hidden"/>
                                      </p:to>
                                    </p:set>
                                  </p:childTnLst>
                                </p:cTn>
                              </p:par>
                              <p:par>
                                <p:cTn id="206" presetID="10" presetClass="entr" presetSubtype="0" fill="hold" nodeType="withEffect">
                                  <p:stCondLst>
                                    <p:cond delay="8000"/>
                                  </p:stCondLst>
                                  <p:childTnLst>
                                    <p:set>
                                      <p:cBhvr>
                                        <p:cTn id="207" dur="1" fill="hold">
                                          <p:stCondLst>
                                            <p:cond delay="0"/>
                                          </p:stCondLst>
                                        </p:cTn>
                                        <p:tgtEl>
                                          <p:spTgt spid="285"/>
                                        </p:tgtEl>
                                        <p:attrNameLst>
                                          <p:attrName>style.visibility</p:attrName>
                                        </p:attrNameLst>
                                      </p:cBhvr>
                                      <p:to>
                                        <p:strVal val="visible"/>
                                      </p:to>
                                    </p:set>
                                    <p:animEffect transition="in" filter="fade">
                                      <p:cBhvr>
                                        <p:cTn id="208" dur="100"/>
                                        <p:tgtEl>
                                          <p:spTgt spid="285"/>
                                        </p:tgtEl>
                                      </p:cBhvr>
                                    </p:animEffect>
                                  </p:childTnLst>
                                </p:cTn>
                              </p:par>
                              <p:par>
                                <p:cTn id="209" presetID="10" presetClass="exit" presetSubtype="0" fill="hold" nodeType="withEffect">
                                  <p:stCondLst>
                                    <p:cond delay="8400"/>
                                  </p:stCondLst>
                                  <p:childTnLst>
                                    <p:animEffect transition="out" filter="fade">
                                      <p:cBhvr>
                                        <p:cTn id="210" dur="100"/>
                                        <p:tgtEl>
                                          <p:spTgt spid="285"/>
                                        </p:tgtEl>
                                      </p:cBhvr>
                                    </p:animEffect>
                                    <p:set>
                                      <p:cBhvr>
                                        <p:cTn id="211" dur="1" fill="hold">
                                          <p:stCondLst>
                                            <p:cond delay="99"/>
                                          </p:stCondLst>
                                        </p:cTn>
                                        <p:tgtEl>
                                          <p:spTgt spid="285"/>
                                        </p:tgtEl>
                                        <p:attrNameLst>
                                          <p:attrName>style.visibility</p:attrName>
                                        </p:attrNameLst>
                                      </p:cBhvr>
                                      <p:to>
                                        <p:strVal val="hidden"/>
                                      </p:to>
                                    </p:set>
                                  </p:childTnLst>
                                </p:cTn>
                              </p:par>
                              <p:par>
                                <p:cTn id="212" presetID="10" presetClass="entr" presetSubtype="0" fill="hold" nodeType="withEffect">
                                  <p:stCondLst>
                                    <p:cond delay="8400"/>
                                  </p:stCondLst>
                                  <p:childTnLst>
                                    <p:set>
                                      <p:cBhvr>
                                        <p:cTn id="213" dur="1" fill="hold">
                                          <p:stCondLst>
                                            <p:cond delay="0"/>
                                          </p:stCondLst>
                                        </p:cTn>
                                        <p:tgtEl>
                                          <p:spTgt spid="291"/>
                                        </p:tgtEl>
                                        <p:attrNameLst>
                                          <p:attrName>style.visibility</p:attrName>
                                        </p:attrNameLst>
                                      </p:cBhvr>
                                      <p:to>
                                        <p:strVal val="visible"/>
                                      </p:to>
                                    </p:set>
                                    <p:animEffect transition="in" filter="fade">
                                      <p:cBhvr>
                                        <p:cTn id="214" dur="100"/>
                                        <p:tgtEl>
                                          <p:spTgt spid="291"/>
                                        </p:tgtEl>
                                      </p:cBhvr>
                                    </p:animEffect>
                                  </p:childTnLst>
                                </p:cTn>
                              </p:par>
                              <p:par>
                                <p:cTn id="215" presetID="10" presetClass="exit" presetSubtype="0" fill="hold" nodeType="withEffect">
                                  <p:stCondLst>
                                    <p:cond delay="8800"/>
                                  </p:stCondLst>
                                  <p:childTnLst>
                                    <p:animEffect transition="out" filter="fade">
                                      <p:cBhvr>
                                        <p:cTn id="216" dur="100"/>
                                        <p:tgtEl>
                                          <p:spTgt spid="291"/>
                                        </p:tgtEl>
                                      </p:cBhvr>
                                    </p:animEffect>
                                    <p:set>
                                      <p:cBhvr>
                                        <p:cTn id="217" dur="1" fill="hold">
                                          <p:stCondLst>
                                            <p:cond delay="99"/>
                                          </p:stCondLst>
                                        </p:cTn>
                                        <p:tgtEl>
                                          <p:spTgt spid="291"/>
                                        </p:tgtEl>
                                        <p:attrNameLst>
                                          <p:attrName>style.visibility</p:attrName>
                                        </p:attrNameLst>
                                      </p:cBhvr>
                                      <p:to>
                                        <p:strVal val="hidden"/>
                                      </p:to>
                                    </p:set>
                                  </p:childTnLst>
                                </p:cTn>
                              </p:par>
                              <p:par>
                                <p:cTn id="218" presetID="10" presetClass="entr" presetSubtype="0" fill="hold" nodeType="withEffect">
                                  <p:stCondLst>
                                    <p:cond delay="8800"/>
                                  </p:stCondLst>
                                  <p:childTnLst>
                                    <p:set>
                                      <p:cBhvr>
                                        <p:cTn id="219" dur="1" fill="hold">
                                          <p:stCondLst>
                                            <p:cond delay="0"/>
                                          </p:stCondLst>
                                        </p:cTn>
                                        <p:tgtEl>
                                          <p:spTgt spid="297"/>
                                        </p:tgtEl>
                                        <p:attrNameLst>
                                          <p:attrName>style.visibility</p:attrName>
                                        </p:attrNameLst>
                                      </p:cBhvr>
                                      <p:to>
                                        <p:strVal val="visible"/>
                                      </p:to>
                                    </p:set>
                                    <p:animEffect transition="in" filter="fade">
                                      <p:cBhvr>
                                        <p:cTn id="220" dur="100"/>
                                        <p:tgtEl>
                                          <p:spTgt spid="297"/>
                                        </p:tgtEl>
                                      </p:cBhvr>
                                    </p:animEffect>
                                  </p:childTnLst>
                                </p:cTn>
                              </p:par>
                              <p:par>
                                <p:cTn id="221" presetID="10" presetClass="exit" presetSubtype="0" fill="hold" nodeType="withEffect">
                                  <p:stCondLst>
                                    <p:cond delay="9200"/>
                                  </p:stCondLst>
                                  <p:childTnLst>
                                    <p:animEffect transition="out" filter="fade">
                                      <p:cBhvr>
                                        <p:cTn id="222" dur="100"/>
                                        <p:tgtEl>
                                          <p:spTgt spid="297"/>
                                        </p:tgtEl>
                                      </p:cBhvr>
                                    </p:animEffect>
                                    <p:set>
                                      <p:cBhvr>
                                        <p:cTn id="223" dur="1" fill="hold">
                                          <p:stCondLst>
                                            <p:cond delay="99"/>
                                          </p:stCondLst>
                                        </p:cTn>
                                        <p:tgtEl>
                                          <p:spTgt spid="297"/>
                                        </p:tgtEl>
                                        <p:attrNameLst>
                                          <p:attrName>style.visibility</p:attrName>
                                        </p:attrNameLst>
                                      </p:cBhvr>
                                      <p:to>
                                        <p:strVal val="hidden"/>
                                      </p:to>
                                    </p:set>
                                  </p:childTnLst>
                                </p:cTn>
                              </p:par>
                              <p:par>
                                <p:cTn id="224" presetID="10" presetClass="entr" presetSubtype="0" fill="hold" nodeType="withEffect">
                                  <p:stCondLst>
                                    <p:cond delay="9200"/>
                                  </p:stCondLst>
                                  <p:childTnLst>
                                    <p:set>
                                      <p:cBhvr>
                                        <p:cTn id="225" dur="1" fill="hold">
                                          <p:stCondLst>
                                            <p:cond delay="0"/>
                                          </p:stCondLst>
                                        </p:cTn>
                                        <p:tgtEl>
                                          <p:spTgt spid="303"/>
                                        </p:tgtEl>
                                        <p:attrNameLst>
                                          <p:attrName>style.visibility</p:attrName>
                                        </p:attrNameLst>
                                      </p:cBhvr>
                                      <p:to>
                                        <p:strVal val="visible"/>
                                      </p:to>
                                    </p:set>
                                    <p:animEffect transition="in" filter="fade">
                                      <p:cBhvr>
                                        <p:cTn id="226" dur="1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uiExpand="1" build="p"/>
      <p:bldP spid="51" grpId="0" animBg="1"/>
      <p:bldP spid="51" grpId="1" animBg="1"/>
      <p:bldP spid="6" grpId="0" animBg="1"/>
      <p:bldP spid="6" grpId="1" animBg="1"/>
      <p:bldP spid="14" grpId="0" animBg="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Freeform 399"/>
          <p:cNvSpPr/>
          <p:nvPr/>
        </p:nvSpPr>
        <p:spPr bwMode="auto">
          <a:xfrm>
            <a:off x="1812925" y="3270250"/>
            <a:ext cx="6026150" cy="279472"/>
          </a:xfrm>
          <a:custGeom>
            <a:avLst/>
            <a:gdLst>
              <a:gd name="connsiteX0" fmla="*/ 0 w 6026150"/>
              <a:gd name="connsiteY0" fmla="*/ 279400 h 279472"/>
              <a:gd name="connsiteX1" fmla="*/ 266700 w 6026150"/>
              <a:gd name="connsiteY1" fmla="*/ 241300 h 279472"/>
              <a:gd name="connsiteX2" fmla="*/ 488950 w 6026150"/>
              <a:gd name="connsiteY2" fmla="*/ 139700 h 279472"/>
              <a:gd name="connsiteX3" fmla="*/ 730250 w 6026150"/>
              <a:gd name="connsiteY3" fmla="*/ 44450 h 279472"/>
              <a:gd name="connsiteX4" fmla="*/ 1016000 w 6026150"/>
              <a:gd name="connsiteY4" fmla="*/ 6350 h 279472"/>
              <a:gd name="connsiteX5" fmla="*/ 1270000 w 6026150"/>
              <a:gd name="connsiteY5" fmla="*/ 44450 h 279472"/>
              <a:gd name="connsiteX6" fmla="*/ 1492250 w 6026150"/>
              <a:gd name="connsiteY6" fmla="*/ 146050 h 279472"/>
              <a:gd name="connsiteX7" fmla="*/ 1733550 w 6026150"/>
              <a:gd name="connsiteY7" fmla="*/ 234950 h 279472"/>
              <a:gd name="connsiteX8" fmla="*/ 2006600 w 6026150"/>
              <a:gd name="connsiteY8" fmla="*/ 273050 h 279472"/>
              <a:gd name="connsiteX9" fmla="*/ 2305050 w 6026150"/>
              <a:gd name="connsiteY9" fmla="*/ 241300 h 279472"/>
              <a:gd name="connsiteX10" fmla="*/ 2540000 w 6026150"/>
              <a:gd name="connsiteY10" fmla="*/ 146050 h 279472"/>
              <a:gd name="connsiteX11" fmla="*/ 2762250 w 6026150"/>
              <a:gd name="connsiteY11" fmla="*/ 44450 h 279472"/>
              <a:gd name="connsiteX12" fmla="*/ 3048000 w 6026150"/>
              <a:gd name="connsiteY12" fmla="*/ 12700 h 279472"/>
              <a:gd name="connsiteX13" fmla="*/ 3314700 w 6026150"/>
              <a:gd name="connsiteY13" fmla="*/ 50800 h 279472"/>
              <a:gd name="connsiteX14" fmla="*/ 3530600 w 6026150"/>
              <a:gd name="connsiteY14" fmla="*/ 146050 h 279472"/>
              <a:gd name="connsiteX15" fmla="*/ 3771900 w 6026150"/>
              <a:gd name="connsiteY15" fmla="*/ 247650 h 279472"/>
              <a:gd name="connsiteX16" fmla="*/ 4038600 w 6026150"/>
              <a:gd name="connsiteY16" fmla="*/ 279400 h 279472"/>
              <a:gd name="connsiteX17" fmla="*/ 4286250 w 6026150"/>
              <a:gd name="connsiteY17" fmla="*/ 241300 h 279472"/>
              <a:gd name="connsiteX18" fmla="*/ 4514850 w 6026150"/>
              <a:gd name="connsiteY18" fmla="*/ 152400 h 279472"/>
              <a:gd name="connsiteX19" fmla="*/ 4756150 w 6026150"/>
              <a:gd name="connsiteY19" fmla="*/ 44450 h 279472"/>
              <a:gd name="connsiteX20" fmla="*/ 5035550 w 6026150"/>
              <a:gd name="connsiteY20" fmla="*/ 0 h 279472"/>
              <a:gd name="connsiteX21" fmla="*/ 5295900 w 6026150"/>
              <a:gd name="connsiteY21" fmla="*/ 44450 h 279472"/>
              <a:gd name="connsiteX22" fmla="*/ 5524500 w 6026150"/>
              <a:gd name="connsiteY22" fmla="*/ 139700 h 279472"/>
              <a:gd name="connsiteX23" fmla="*/ 5765800 w 6026150"/>
              <a:gd name="connsiteY23" fmla="*/ 247650 h 279472"/>
              <a:gd name="connsiteX24" fmla="*/ 6026150 w 6026150"/>
              <a:gd name="connsiteY24" fmla="*/ 279400 h 27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26150" h="279472">
                <a:moveTo>
                  <a:pt x="0" y="279400"/>
                </a:moveTo>
                <a:cubicBezTo>
                  <a:pt x="92604" y="271991"/>
                  <a:pt x="185208" y="264583"/>
                  <a:pt x="266700" y="241300"/>
                </a:cubicBezTo>
                <a:cubicBezTo>
                  <a:pt x="348192" y="218017"/>
                  <a:pt x="411692" y="172508"/>
                  <a:pt x="488950" y="139700"/>
                </a:cubicBezTo>
                <a:cubicBezTo>
                  <a:pt x="566208" y="106892"/>
                  <a:pt x="642408" y="66675"/>
                  <a:pt x="730250" y="44450"/>
                </a:cubicBezTo>
                <a:cubicBezTo>
                  <a:pt x="818092" y="22225"/>
                  <a:pt x="926042" y="6350"/>
                  <a:pt x="1016000" y="6350"/>
                </a:cubicBezTo>
                <a:cubicBezTo>
                  <a:pt x="1105958" y="6350"/>
                  <a:pt x="1190625" y="21167"/>
                  <a:pt x="1270000" y="44450"/>
                </a:cubicBezTo>
                <a:cubicBezTo>
                  <a:pt x="1349375" y="67733"/>
                  <a:pt x="1414992" y="114300"/>
                  <a:pt x="1492250" y="146050"/>
                </a:cubicBezTo>
                <a:cubicBezTo>
                  <a:pt x="1569508" y="177800"/>
                  <a:pt x="1647825" y="213783"/>
                  <a:pt x="1733550" y="234950"/>
                </a:cubicBezTo>
                <a:cubicBezTo>
                  <a:pt x="1819275" y="256117"/>
                  <a:pt x="1911350" y="271992"/>
                  <a:pt x="2006600" y="273050"/>
                </a:cubicBezTo>
                <a:cubicBezTo>
                  <a:pt x="2101850" y="274108"/>
                  <a:pt x="2216150" y="262467"/>
                  <a:pt x="2305050" y="241300"/>
                </a:cubicBezTo>
                <a:cubicBezTo>
                  <a:pt x="2393950" y="220133"/>
                  <a:pt x="2463800" y="178858"/>
                  <a:pt x="2540000" y="146050"/>
                </a:cubicBezTo>
                <a:cubicBezTo>
                  <a:pt x="2616200" y="113242"/>
                  <a:pt x="2677583" y="66675"/>
                  <a:pt x="2762250" y="44450"/>
                </a:cubicBezTo>
                <a:cubicBezTo>
                  <a:pt x="2846917" y="22225"/>
                  <a:pt x="2955925" y="11642"/>
                  <a:pt x="3048000" y="12700"/>
                </a:cubicBezTo>
                <a:cubicBezTo>
                  <a:pt x="3140075" y="13758"/>
                  <a:pt x="3234267" y="28575"/>
                  <a:pt x="3314700" y="50800"/>
                </a:cubicBezTo>
                <a:cubicBezTo>
                  <a:pt x="3395133" y="73025"/>
                  <a:pt x="3530600" y="146050"/>
                  <a:pt x="3530600" y="146050"/>
                </a:cubicBezTo>
                <a:cubicBezTo>
                  <a:pt x="3606800" y="178858"/>
                  <a:pt x="3687233" y="225425"/>
                  <a:pt x="3771900" y="247650"/>
                </a:cubicBezTo>
                <a:cubicBezTo>
                  <a:pt x="3856567" y="269875"/>
                  <a:pt x="3952875" y="280458"/>
                  <a:pt x="4038600" y="279400"/>
                </a:cubicBezTo>
                <a:cubicBezTo>
                  <a:pt x="4124325" y="278342"/>
                  <a:pt x="4206875" y="262467"/>
                  <a:pt x="4286250" y="241300"/>
                </a:cubicBezTo>
                <a:cubicBezTo>
                  <a:pt x="4365625" y="220133"/>
                  <a:pt x="4436533" y="185208"/>
                  <a:pt x="4514850" y="152400"/>
                </a:cubicBezTo>
                <a:cubicBezTo>
                  <a:pt x="4593167" y="119592"/>
                  <a:pt x="4669367" y="69850"/>
                  <a:pt x="4756150" y="44450"/>
                </a:cubicBezTo>
                <a:cubicBezTo>
                  <a:pt x="4842933" y="19050"/>
                  <a:pt x="4945592" y="0"/>
                  <a:pt x="5035550" y="0"/>
                </a:cubicBezTo>
                <a:cubicBezTo>
                  <a:pt x="5125508" y="0"/>
                  <a:pt x="5214408" y="21167"/>
                  <a:pt x="5295900" y="44450"/>
                </a:cubicBezTo>
                <a:cubicBezTo>
                  <a:pt x="5377392" y="67733"/>
                  <a:pt x="5446183" y="105833"/>
                  <a:pt x="5524500" y="139700"/>
                </a:cubicBezTo>
                <a:cubicBezTo>
                  <a:pt x="5602817" y="173567"/>
                  <a:pt x="5682192" y="224367"/>
                  <a:pt x="5765800" y="247650"/>
                </a:cubicBezTo>
                <a:cubicBezTo>
                  <a:pt x="5849408" y="270933"/>
                  <a:pt x="5937779" y="275166"/>
                  <a:pt x="6026150" y="279400"/>
                </a:cubicBezTo>
              </a:path>
            </a:pathLst>
          </a:custGeom>
          <a:noFill/>
          <a:ln w="76200" cap="flat" cmpd="sng" algn="ctr">
            <a:solidFill>
              <a:srgbClr val="FAFCBC"/>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 name="Title 2"/>
          <p:cNvSpPr>
            <a:spLocks noGrp="1"/>
          </p:cNvSpPr>
          <p:nvPr>
            <p:ph type="title"/>
          </p:nvPr>
        </p:nvSpPr>
        <p:spPr>
          <a:xfrm>
            <a:off x="571500" y="381000"/>
            <a:ext cx="8001000" cy="838200"/>
          </a:xfrm>
        </p:spPr>
        <p:txBody>
          <a:bodyPr/>
          <a:lstStyle/>
          <a:p>
            <a:r>
              <a:rPr lang="he-IL" sz="3200" b="1" dirty="0" smtClean="0">
                <a:effectLst>
                  <a:outerShdw blurRad="38100" dist="25400" dir="5400000" algn="tl" rotWithShape="0">
                    <a:srgbClr val="000000">
                      <a:alpha val="43000"/>
                    </a:srgbClr>
                  </a:outerShdw>
                </a:effectLst>
              </a:rPr>
              <a:t>חווית נסיעה מטלטלת!</a:t>
            </a:r>
            <a:endParaRPr lang="en-US" sz="3200" b="1" dirty="0">
              <a:effectLst>
                <a:outerShdw blurRad="38100" dist="25400" dir="5400000" algn="tl" rotWithShape="0">
                  <a:srgbClr val="000000">
                    <a:alpha val="43000"/>
                  </a:srgbClr>
                </a:outerShdw>
              </a:effectLst>
            </a:endParaRPr>
          </a:p>
        </p:txBody>
      </p:sp>
      <p:cxnSp>
        <p:nvCxnSpPr>
          <p:cNvPr id="182" name="Straight Connector 181"/>
          <p:cNvCxnSpPr/>
          <p:nvPr/>
        </p:nvCxnSpPr>
        <p:spPr bwMode="auto">
          <a:xfrm>
            <a:off x="565739" y="3857919"/>
            <a:ext cx="8063823" cy="0"/>
          </a:xfrm>
          <a:prstGeom prst="line">
            <a:avLst/>
          </a:prstGeom>
          <a:solidFill>
            <a:schemeClr val="accent1"/>
          </a:solidFill>
          <a:ln w="28575" cap="flat" cmpd="sng" algn="ctr">
            <a:solidFill>
              <a:srgbClr val="00FF99"/>
            </a:solidFill>
            <a:prstDash val="solid"/>
            <a:round/>
            <a:headEnd type="none" w="sm" len="sm"/>
            <a:tailEnd type="none" w="sm" len="sm"/>
          </a:ln>
          <a:effectLst/>
        </p:spPr>
      </p:cxnSp>
      <p:cxnSp>
        <p:nvCxnSpPr>
          <p:cNvPr id="7" name="Straight Connector 6"/>
          <p:cNvCxnSpPr/>
          <p:nvPr/>
        </p:nvCxnSpPr>
        <p:spPr bwMode="auto">
          <a:xfrm>
            <a:off x="565739" y="5595280"/>
            <a:ext cx="8063823" cy="0"/>
          </a:xfrm>
          <a:prstGeom prst="line">
            <a:avLst/>
          </a:prstGeom>
          <a:solidFill>
            <a:schemeClr val="accent1"/>
          </a:solidFill>
          <a:ln w="28575" cap="flat" cmpd="sng" algn="ctr">
            <a:solidFill>
              <a:srgbClr val="00FF99"/>
            </a:solidFill>
            <a:prstDash val="solid"/>
            <a:round/>
            <a:headEnd type="none" w="sm" len="sm"/>
            <a:tailEnd type="none" w="sm" len="sm"/>
          </a:ln>
          <a:effectLst/>
        </p:spPr>
      </p:cxnSp>
      <p:grpSp>
        <p:nvGrpSpPr>
          <p:cNvPr id="10" name="Group 9"/>
          <p:cNvGrpSpPr/>
          <p:nvPr/>
        </p:nvGrpSpPr>
        <p:grpSpPr>
          <a:xfrm>
            <a:off x="667284" y="3685000"/>
            <a:ext cx="1731684" cy="1894006"/>
            <a:chOff x="4109190" y="3236396"/>
            <a:chExt cx="2120511" cy="2319282"/>
          </a:xfrm>
          <a:solidFill>
            <a:srgbClr val="FFFF99">
              <a:alpha val="30196"/>
            </a:srgbClr>
          </a:solidFill>
        </p:grpSpPr>
        <p:sp>
          <p:nvSpPr>
            <p:cNvPr id="44" name="Isosceles Triangle 43"/>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8" name="Freeform 7"/>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47" name="Freeform 46"/>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48" name="Freeform 47"/>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51" name="Oval 50"/>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68" name="Group 67"/>
          <p:cNvGrpSpPr/>
          <p:nvPr/>
        </p:nvGrpSpPr>
        <p:grpSpPr>
          <a:xfrm rot="900000">
            <a:off x="988295" y="3660374"/>
            <a:ext cx="1731684" cy="1894006"/>
            <a:chOff x="4109190" y="3236396"/>
            <a:chExt cx="2120511" cy="2319282"/>
          </a:xfrm>
          <a:solidFill>
            <a:srgbClr val="FFFF99">
              <a:alpha val="30196"/>
            </a:srgbClr>
          </a:solidFill>
        </p:grpSpPr>
        <p:sp>
          <p:nvSpPr>
            <p:cNvPr id="69" name="Isosceles Triangle 68"/>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70" name="Freeform 69"/>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71" name="Freeform 70"/>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72" name="Freeform 71"/>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73" name="Oval 72"/>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74" name="Group 73"/>
          <p:cNvGrpSpPr/>
          <p:nvPr/>
        </p:nvGrpSpPr>
        <p:grpSpPr>
          <a:xfrm rot="1800000">
            <a:off x="1274954" y="3572608"/>
            <a:ext cx="1731684" cy="1894006"/>
            <a:chOff x="4109190" y="3236396"/>
            <a:chExt cx="2120511" cy="2319282"/>
          </a:xfrm>
          <a:solidFill>
            <a:srgbClr val="FFFF99">
              <a:alpha val="30196"/>
            </a:srgbClr>
          </a:solidFill>
        </p:grpSpPr>
        <p:sp>
          <p:nvSpPr>
            <p:cNvPr id="75" name="Isosceles Triangle 74"/>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76" name="Freeform 75"/>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77" name="Freeform 76"/>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78" name="Freeform 77"/>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79" name="Oval 78"/>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22" name="Group 121"/>
          <p:cNvGrpSpPr/>
          <p:nvPr/>
        </p:nvGrpSpPr>
        <p:grpSpPr>
          <a:xfrm rot="2700000">
            <a:off x="1560010" y="3505833"/>
            <a:ext cx="1731684" cy="1894006"/>
            <a:chOff x="4109190" y="3236396"/>
            <a:chExt cx="2120511" cy="2319282"/>
          </a:xfrm>
          <a:solidFill>
            <a:srgbClr val="FFFF99">
              <a:alpha val="30196"/>
            </a:srgbClr>
          </a:solidFill>
        </p:grpSpPr>
        <p:sp>
          <p:nvSpPr>
            <p:cNvPr id="123" name="Isosceles Triangle 122"/>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24" name="Freeform 123"/>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25" name="Freeform 124"/>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26" name="Freeform 125"/>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27" name="Oval 126"/>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80" name="Group 79"/>
          <p:cNvGrpSpPr/>
          <p:nvPr/>
        </p:nvGrpSpPr>
        <p:grpSpPr>
          <a:xfrm rot="3600000">
            <a:off x="1862511" y="3540220"/>
            <a:ext cx="1731684" cy="1894006"/>
            <a:chOff x="4109190" y="3236396"/>
            <a:chExt cx="2120511" cy="2319282"/>
          </a:xfrm>
          <a:solidFill>
            <a:srgbClr val="FFFF99">
              <a:alpha val="30196"/>
            </a:srgbClr>
          </a:solidFill>
        </p:grpSpPr>
        <p:sp>
          <p:nvSpPr>
            <p:cNvPr id="81" name="Isosceles Triangle 80"/>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82" name="Freeform 81"/>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83" name="Freeform 82"/>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84" name="Freeform 83"/>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85" name="Oval 84"/>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86" name="Group 85"/>
          <p:cNvGrpSpPr/>
          <p:nvPr/>
        </p:nvGrpSpPr>
        <p:grpSpPr>
          <a:xfrm rot="4500000">
            <a:off x="2155880" y="3626581"/>
            <a:ext cx="1731684" cy="1894006"/>
            <a:chOff x="4109190" y="3236396"/>
            <a:chExt cx="2120511" cy="2319282"/>
          </a:xfrm>
          <a:solidFill>
            <a:srgbClr val="FFFF99">
              <a:alpha val="30196"/>
            </a:srgbClr>
          </a:solidFill>
        </p:grpSpPr>
        <p:sp>
          <p:nvSpPr>
            <p:cNvPr id="87" name="Isosceles Triangle 86"/>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88" name="Freeform 87"/>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89" name="Freeform 88"/>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90" name="Freeform 89"/>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91" name="Oval 90"/>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92" name="Group 91"/>
          <p:cNvGrpSpPr/>
          <p:nvPr/>
        </p:nvGrpSpPr>
        <p:grpSpPr>
          <a:xfrm rot="5400000">
            <a:off x="2387500" y="3778980"/>
            <a:ext cx="1731684" cy="1894006"/>
            <a:chOff x="4109190" y="3236396"/>
            <a:chExt cx="2120511" cy="2319282"/>
          </a:xfrm>
          <a:solidFill>
            <a:srgbClr val="FFFF99">
              <a:alpha val="30196"/>
            </a:srgbClr>
          </a:solidFill>
        </p:grpSpPr>
        <p:sp>
          <p:nvSpPr>
            <p:cNvPr id="93" name="Isosceles Triangle 92"/>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94" name="Freeform 93"/>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95" name="Freeform 94"/>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96" name="Freeform 95"/>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97" name="Oval 96"/>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04" name="Group 103"/>
          <p:cNvGrpSpPr/>
          <p:nvPr/>
        </p:nvGrpSpPr>
        <p:grpSpPr>
          <a:xfrm rot="6300000">
            <a:off x="2625782" y="3933921"/>
            <a:ext cx="1731684" cy="1894006"/>
            <a:chOff x="4109190" y="3236396"/>
            <a:chExt cx="2120511" cy="2319282"/>
          </a:xfrm>
          <a:solidFill>
            <a:srgbClr val="FFFF99">
              <a:alpha val="30196"/>
            </a:srgbClr>
          </a:solidFill>
        </p:grpSpPr>
        <p:sp>
          <p:nvSpPr>
            <p:cNvPr id="105" name="Isosceles Triangle 104"/>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06" name="Freeform 105"/>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07" name="Freeform 106"/>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08" name="Freeform 107"/>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09" name="Oval 108"/>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16" name="Group 115"/>
          <p:cNvGrpSpPr/>
          <p:nvPr/>
        </p:nvGrpSpPr>
        <p:grpSpPr>
          <a:xfrm>
            <a:off x="2665696" y="3685000"/>
            <a:ext cx="1731684" cy="1894006"/>
            <a:chOff x="4109190" y="3236396"/>
            <a:chExt cx="2120511" cy="2319282"/>
          </a:xfrm>
          <a:solidFill>
            <a:srgbClr val="FFFF99">
              <a:alpha val="30196"/>
            </a:srgbClr>
          </a:solidFill>
        </p:grpSpPr>
        <p:sp>
          <p:nvSpPr>
            <p:cNvPr id="117" name="Isosceles Triangle 116"/>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18" name="Freeform 117"/>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19" name="Freeform 118"/>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20" name="Freeform 119"/>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21" name="Oval 120"/>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34" name="Group 133"/>
          <p:cNvGrpSpPr/>
          <p:nvPr/>
        </p:nvGrpSpPr>
        <p:grpSpPr>
          <a:xfrm rot="900000">
            <a:off x="3026645" y="3660374"/>
            <a:ext cx="1731684" cy="1894006"/>
            <a:chOff x="4109190" y="3236396"/>
            <a:chExt cx="2120511" cy="2319282"/>
          </a:xfrm>
          <a:solidFill>
            <a:srgbClr val="FFFF99">
              <a:alpha val="30196"/>
            </a:srgbClr>
          </a:solidFill>
        </p:grpSpPr>
        <p:sp>
          <p:nvSpPr>
            <p:cNvPr id="135" name="Isosceles Triangle 134"/>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36" name="Freeform 135"/>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37" name="Freeform 136"/>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38" name="Freeform 137"/>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39" name="Oval 138"/>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40" name="Group 139"/>
          <p:cNvGrpSpPr/>
          <p:nvPr/>
        </p:nvGrpSpPr>
        <p:grpSpPr>
          <a:xfrm rot="1800000">
            <a:off x="3313304" y="3587122"/>
            <a:ext cx="1731684" cy="1894006"/>
            <a:chOff x="4109190" y="3236396"/>
            <a:chExt cx="2120511" cy="2319282"/>
          </a:xfrm>
          <a:solidFill>
            <a:srgbClr val="FFFF99">
              <a:alpha val="30196"/>
            </a:srgbClr>
          </a:solidFill>
        </p:grpSpPr>
        <p:sp>
          <p:nvSpPr>
            <p:cNvPr id="141" name="Isosceles Triangle 140"/>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42" name="Freeform 141"/>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43" name="Freeform 142"/>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44" name="Freeform 143"/>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45" name="Oval 144"/>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46" name="Group 145"/>
          <p:cNvGrpSpPr/>
          <p:nvPr/>
        </p:nvGrpSpPr>
        <p:grpSpPr>
          <a:xfrm rot="2700000">
            <a:off x="3598360" y="3519901"/>
            <a:ext cx="1731684" cy="1894006"/>
            <a:chOff x="4109190" y="3236396"/>
            <a:chExt cx="2120511" cy="2319282"/>
          </a:xfrm>
          <a:solidFill>
            <a:srgbClr val="FFFF99">
              <a:alpha val="30196"/>
            </a:srgbClr>
          </a:solidFill>
        </p:grpSpPr>
        <p:sp>
          <p:nvSpPr>
            <p:cNvPr id="147" name="Isosceles Triangle 146"/>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48" name="Freeform 147"/>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49" name="Freeform 148"/>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50" name="Freeform 149"/>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51" name="Oval 150"/>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52" name="Group 151"/>
          <p:cNvGrpSpPr/>
          <p:nvPr/>
        </p:nvGrpSpPr>
        <p:grpSpPr>
          <a:xfrm rot="3600000">
            <a:off x="3900861" y="3540220"/>
            <a:ext cx="1731684" cy="1894006"/>
            <a:chOff x="4109190" y="3236396"/>
            <a:chExt cx="2120511" cy="2319282"/>
          </a:xfrm>
          <a:solidFill>
            <a:srgbClr val="FFFF99">
              <a:alpha val="30196"/>
            </a:srgbClr>
          </a:solidFill>
        </p:grpSpPr>
        <p:sp>
          <p:nvSpPr>
            <p:cNvPr id="153" name="Isosceles Triangle 152"/>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54" name="Freeform 153"/>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55" name="Freeform 154"/>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56" name="Freeform 155"/>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57" name="Oval 156"/>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58" name="Group 157"/>
          <p:cNvGrpSpPr/>
          <p:nvPr/>
        </p:nvGrpSpPr>
        <p:grpSpPr>
          <a:xfrm rot="4500000">
            <a:off x="4194230" y="3626581"/>
            <a:ext cx="1731684" cy="1894006"/>
            <a:chOff x="4109190" y="3236396"/>
            <a:chExt cx="2120511" cy="2319282"/>
          </a:xfrm>
          <a:solidFill>
            <a:srgbClr val="FFFF99">
              <a:alpha val="30196"/>
            </a:srgbClr>
          </a:solidFill>
        </p:grpSpPr>
        <p:sp>
          <p:nvSpPr>
            <p:cNvPr id="159" name="Isosceles Triangle 158"/>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60" name="Freeform 159"/>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61" name="Freeform 160"/>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62" name="Freeform 161"/>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63" name="Oval 162"/>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64" name="Group 163"/>
          <p:cNvGrpSpPr/>
          <p:nvPr/>
        </p:nvGrpSpPr>
        <p:grpSpPr>
          <a:xfrm rot="5400000">
            <a:off x="4425850" y="3778980"/>
            <a:ext cx="1731684" cy="1894006"/>
            <a:chOff x="4109190" y="3236396"/>
            <a:chExt cx="2120511" cy="2319282"/>
          </a:xfrm>
          <a:solidFill>
            <a:srgbClr val="FFFF99">
              <a:alpha val="30196"/>
            </a:srgbClr>
          </a:solidFill>
        </p:grpSpPr>
        <p:sp>
          <p:nvSpPr>
            <p:cNvPr id="165" name="Isosceles Triangle 164"/>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66" name="Freeform 165"/>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67" name="Freeform 166"/>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68" name="Freeform 167"/>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69" name="Oval 168"/>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70" name="Group 169"/>
          <p:cNvGrpSpPr/>
          <p:nvPr/>
        </p:nvGrpSpPr>
        <p:grpSpPr>
          <a:xfrm rot="6300000">
            <a:off x="4664132" y="3933921"/>
            <a:ext cx="1731684" cy="1894006"/>
            <a:chOff x="4109190" y="3236396"/>
            <a:chExt cx="2120511" cy="2319282"/>
          </a:xfrm>
          <a:solidFill>
            <a:srgbClr val="FFFF99">
              <a:alpha val="30196"/>
            </a:srgbClr>
          </a:solidFill>
        </p:grpSpPr>
        <p:sp>
          <p:nvSpPr>
            <p:cNvPr id="171" name="Isosceles Triangle 170"/>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72" name="Freeform 171"/>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73" name="Freeform 172"/>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74" name="Freeform 173"/>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75" name="Oval 174"/>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76" name="Group 175"/>
          <p:cNvGrpSpPr/>
          <p:nvPr/>
        </p:nvGrpSpPr>
        <p:grpSpPr>
          <a:xfrm>
            <a:off x="4704046" y="3685000"/>
            <a:ext cx="1731684" cy="1894006"/>
            <a:chOff x="4109190" y="3236396"/>
            <a:chExt cx="2120511" cy="2319282"/>
          </a:xfrm>
          <a:solidFill>
            <a:srgbClr val="FFFF99">
              <a:alpha val="30196"/>
            </a:srgbClr>
          </a:solidFill>
        </p:grpSpPr>
        <p:sp>
          <p:nvSpPr>
            <p:cNvPr id="177" name="Isosceles Triangle 176"/>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78" name="Freeform 177"/>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79" name="Freeform 178"/>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80" name="Freeform 179"/>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81" name="Oval 180"/>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61" name="Group 260"/>
          <p:cNvGrpSpPr/>
          <p:nvPr/>
        </p:nvGrpSpPr>
        <p:grpSpPr>
          <a:xfrm rot="900000">
            <a:off x="5015111" y="3660374"/>
            <a:ext cx="1731684" cy="1894006"/>
            <a:chOff x="4109190" y="3236396"/>
            <a:chExt cx="2120511" cy="2319282"/>
          </a:xfrm>
          <a:solidFill>
            <a:srgbClr val="FFFF99">
              <a:alpha val="30196"/>
            </a:srgbClr>
          </a:solidFill>
        </p:grpSpPr>
        <p:sp>
          <p:nvSpPr>
            <p:cNvPr id="262" name="Isosceles Triangle 261"/>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63" name="Freeform 262"/>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64" name="Freeform 263"/>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65" name="Freeform 264"/>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66" name="Oval 265"/>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67" name="Group 266"/>
          <p:cNvGrpSpPr/>
          <p:nvPr/>
        </p:nvGrpSpPr>
        <p:grpSpPr>
          <a:xfrm rot="1800000">
            <a:off x="5301770" y="3587122"/>
            <a:ext cx="1731684" cy="1894006"/>
            <a:chOff x="4109190" y="3236396"/>
            <a:chExt cx="2120511" cy="2319282"/>
          </a:xfrm>
          <a:solidFill>
            <a:srgbClr val="FFFF99">
              <a:alpha val="30196"/>
            </a:srgbClr>
          </a:solidFill>
        </p:grpSpPr>
        <p:sp>
          <p:nvSpPr>
            <p:cNvPr id="268" name="Isosceles Triangle 267"/>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69" name="Freeform 268"/>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0" name="Freeform 269"/>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1" name="Freeform 270"/>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2" name="Oval 271"/>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73" name="Group 272"/>
          <p:cNvGrpSpPr/>
          <p:nvPr/>
        </p:nvGrpSpPr>
        <p:grpSpPr>
          <a:xfrm rot="2700000">
            <a:off x="5586826" y="3519901"/>
            <a:ext cx="1731684" cy="1894006"/>
            <a:chOff x="4109190" y="3236396"/>
            <a:chExt cx="2120511" cy="2319282"/>
          </a:xfrm>
          <a:solidFill>
            <a:srgbClr val="FFFF99">
              <a:alpha val="30196"/>
            </a:srgbClr>
          </a:solidFill>
        </p:grpSpPr>
        <p:sp>
          <p:nvSpPr>
            <p:cNvPr id="274" name="Isosceles Triangle 273"/>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75" name="Freeform 274"/>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6" name="Freeform 275"/>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7" name="Freeform 276"/>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78" name="Oval 277"/>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79" name="Group 278"/>
          <p:cNvGrpSpPr/>
          <p:nvPr/>
        </p:nvGrpSpPr>
        <p:grpSpPr>
          <a:xfrm rot="3600000">
            <a:off x="5889327" y="3540220"/>
            <a:ext cx="1731684" cy="1894006"/>
            <a:chOff x="4109190" y="3236396"/>
            <a:chExt cx="2120511" cy="2319282"/>
          </a:xfrm>
          <a:solidFill>
            <a:srgbClr val="FFFF99">
              <a:alpha val="30196"/>
            </a:srgbClr>
          </a:solidFill>
        </p:grpSpPr>
        <p:sp>
          <p:nvSpPr>
            <p:cNvPr id="280" name="Isosceles Triangle 279"/>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81" name="Freeform 280"/>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82" name="Freeform 281"/>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83" name="Freeform 282"/>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84" name="Oval 283"/>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85" name="Group 284"/>
          <p:cNvGrpSpPr/>
          <p:nvPr/>
        </p:nvGrpSpPr>
        <p:grpSpPr>
          <a:xfrm rot="4500000">
            <a:off x="6182696" y="3626581"/>
            <a:ext cx="1731684" cy="1894006"/>
            <a:chOff x="4109190" y="3236396"/>
            <a:chExt cx="2120511" cy="2319282"/>
          </a:xfrm>
          <a:solidFill>
            <a:srgbClr val="FFFF99">
              <a:alpha val="30196"/>
            </a:srgbClr>
          </a:solidFill>
        </p:grpSpPr>
        <p:sp>
          <p:nvSpPr>
            <p:cNvPr id="286" name="Isosceles Triangle 285"/>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87" name="Freeform 286"/>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88" name="Freeform 287"/>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89" name="Freeform 288"/>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90" name="Oval 289"/>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91" name="Group 290"/>
          <p:cNvGrpSpPr/>
          <p:nvPr/>
        </p:nvGrpSpPr>
        <p:grpSpPr>
          <a:xfrm rot="5400000">
            <a:off x="6414316" y="3778980"/>
            <a:ext cx="1731684" cy="1894006"/>
            <a:chOff x="4109190" y="3236396"/>
            <a:chExt cx="2120511" cy="2319282"/>
          </a:xfrm>
          <a:solidFill>
            <a:srgbClr val="FFFF99">
              <a:alpha val="30196"/>
            </a:srgbClr>
          </a:solidFill>
        </p:grpSpPr>
        <p:sp>
          <p:nvSpPr>
            <p:cNvPr id="292" name="Isosceles Triangle 291"/>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93" name="Freeform 292"/>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94" name="Freeform 293"/>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95" name="Freeform 294"/>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296" name="Oval 295"/>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97" name="Group 296"/>
          <p:cNvGrpSpPr/>
          <p:nvPr/>
        </p:nvGrpSpPr>
        <p:grpSpPr>
          <a:xfrm rot="6300000">
            <a:off x="6652598" y="3933921"/>
            <a:ext cx="1731684" cy="1894006"/>
            <a:chOff x="4109190" y="3236396"/>
            <a:chExt cx="2120511" cy="2319282"/>
          </a:xfrm>
          <a:solidFill>
            <a:srgbClr val="FFFF99">
              <a:alpha val="30196"/>
            </a:srgbClr>
          </a:solidFill>
        </p:grpSpPr>
        <p:sp>
          <p:nvSpPr>
            <p:cNvPr id="298" name="Isosceles Triangle 297"/>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99" name="Freeform 298"/>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0" name="Freeform 299"/>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1" name="Freeform 300"/>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2" name="Oval 301"/>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303" name="Group 302"/>
          <p:cNvGrpSpPr/>
          <p:nvPr/>
        </p:nvGrpSpPr>
        <p:grpSpPr>
          <a:xfrm>
            <a:off x="6692512" y="3685000"/>
            <a:ext cx="1731684" cy="1894006"/>
            <a:chOff x="4109190" y="3236396"/>
            <a:chExt cx="2120511" cy="2319282"/>
          </a:xfrm>
          <a:solidFill>
            <a:srgbClr val="FFFF99">
              <a:alpha val="30196"/>
            </a:srgbClr>
          </a:solidFill>
        </p:grpSpPr>
        <p:sp>
          <p:nvSpPr>
            <p:cNvPr id="304" name="Isosceles Triangle 303"/>
            <p:cNvSpPr/>
            <p:nvPr/>
          </p:nvSpPr>
          <p:spPr bwMode="auto">
            <a:xfrm>
              <a:off x="4115527" y="3453929"/>
              <a:ext cx="2112264" cy="1828800"/>
            </a:xfrm>
            <a:prstGeom prst="triangle">
              <a:avLst>
                <a:gd name="adj" fmla="val 50240"/>
              </a:avLst>
            </a:pr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05" name="Freeform 304"/>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6" name="Freeform 305"/>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7" name="Freeform 306"/>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308" name="Oval 307"/>
            <p:cNvSpPr>
              <a:spLocks noChangeAspect="1"/>
            </p:cNvSpPr>
            <p:nvPr/>
          </p:nvSpPr>
          <p:spPr bwMode="auto">
            <a:xfrm rot="3736455">
              <a:off x="5135639" y="4641302"/>
              <a:ext cx="67341" cy="64733"/>
            </a:xfrm>
            <a:prstGeom prst="ellipse">
              <a:avLst/>
            </a:prstGeom>
            <a:solidFill>
              <a:srgbClr val="FF0000"/>
            </a:solidFill>
            <a:ln w="9525"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4" name="Group 13"/>
          <p:cNvGrpSpPr/>
          <p:nvPr/>
        </p:nvGrpSpPr>
        <p:grpSpPr>
          <a:xfrm>
            <a:off x="1474596" y="2963555"/>
            <a:ext cx="2097970" cy="2084425"/>
            <a:chOff x="2971800" y="6609715"/>
            <a:chExt cx="2130425" cy="2116670"/>
          </a:xfrm>
          <a:solidFill>
            <a:srgbClr val="0070C0"/>
          </a:solidFill>
        </p:grpSpPr>
        <p:sp>
          <p:nvSpPr>
            <p:cNvPr id="2" name="Rectangle 1"/>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84" name="Rectangle 183"/>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85" name="Rectangle 184"/>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86" name="Rectangle 185"/>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87" name="Rectangle 186"/>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88" name="Rectangle 187"/>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1" name="Chord 10"/>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3" name="Block Arc 12"/>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89" name="Rectangle 188"/>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190" name="Group 189"/>
          <p:cNvGrpSpPr/>
          <p:nvPr/>
        </p:nvGrpSpPr>
        <p:grpSpPr>
          <a:xfrm>
            <a:off x="1767325" y="2925729"/>
            <a:ext cx="2097970" cy="2084425"/>
            <a:chOff x="2971800" y="6609715"/>
            <a:chExt cx="2130425" cy="2116670"/>
          </a:xfrm>
          <a:solidFill>
            <a:srgbClr val="0070C0"/>
          </a:solidFill>
        </p:grpSpPr>
        <p:sp>
          <p:nvSpPr>
            <p:cNvPr id="191" name="Rectangle 190"/>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92" name="Rectangle 191"/>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93" name="Rectangle 192"/>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94" name="Rectangle 193"/>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95" name="Rectangle 194"/>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96" name="Rectangle 195"/>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97" name="Chord 196"/>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98" name="Block Arc 197"/>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99" name="Rectangle 198"/>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00" name="Group 199"/>
          <p:cNvGrpSpPr/>
          <p:nvPr/>
        </p:nvGrpSpPr>
        <p:grpSpPr>
          <a:xfrm>
            <a:off x="2010500" y="2836291"/>
            <a:ext cx="2097970" cy="2084425"/>
            <a:chOff x="2971800" y="6609715"/>
            <a:chExt cx="2130425" cy="2116670"/>
          </a:xfrm>
          <a:solidFill>
            <a:srgbClr val="0070C0"/>
          </a:solidFill>
        </p:grpSpPr>
        <p:sp>
          <p:nvSpPr>
            <p:cNvPr id="201" name="Rectangle 200"/>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02" name="Rectangle 201"/>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03" name="Rectangle 202"/>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04" name="Rectangle 203"/>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05" name="Rectangle 204"/>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06" name="Rectangle 205"/>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07" name="Chord 206"/>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08" name="Block Arc 207"/>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09" name="Rectangle 208"/>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10" name="Group 209"/>
          <p:cNvGrpSpPr/>
          <p:nvPr/>
        </p:nvGrpSpPr>
        <p:grpSpPr>
          <a:xfrm>
            <a:off x="2243284" y="2737491"/>
            <a:ext cx="2097970" cy="2084425"/>
            <a:chOff x="2971800" y="6609715"/>
            <a:chExt cx="2130425" cy="2116670"/>
          </a:xfrm>
          <a:solidFill>
            <a:srgbClr val="0070C0"/>
          </a:solidFill>
        </p:grpSpPr>
        <p:sp>
          <p:nvSpPr>
            <p:cNvPr id="211" name="Rectangle 210"/>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12" name="Rectangle 211"/>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13" name="Rectangle 212"/>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14" name="Rectangle 213"/>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15" name="Rectangle 214"/>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16" name="Rectangle 215"/>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17" name="Chord 216"/>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18" name="Block Arc 217"/>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19" name="Rectangle 218"/>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20" name="Group 219"/>
          <p:cNvGrpSpPr/>
          <p:nvPr/>
        </p:nvGrpSpPr>
        <p:grpSpPr>
          <a:xfrm>
            <a:off x="2506212" y="2688931"/>
            <a:ext cx="2097970" cy="2084425"/>
            <a:chOff x="2971800" y="6609715"/>
            <a:chExt cx="2130425" cy="2116670"/>
          </a:xfrm>
          <a:solidFill>
            <a:srgbClr val="0070C0"/>
          </a:solidFill>
        </p:grpSpPr>
        <p:sp>
          <p:nvSpPr>
            <p:cNvPr id="221" name="Rectangle 220"/>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22" name="Rectangle 221"/>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23" name="Rectangle 222"/>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24" name="Rectangle 223"/>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25" name="Rectangle 224"/>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26" name="Rectangle 225"/>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27" name="Chord 226"/>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28" name="Block Arc 227"/>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29" name="Rectangle 228"/>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30" name="Group 229"/>
          <p:cNvGrpSpPr/>
          <p:nvPr/>
        </p:nvGrpSpPr>
        <p:grpSpPr>
          <a:xfrm>
            <a:off x="2779188" y="2730803"/>
            <a:ext cx="2097970" cy="2084425"/>
            <a:chOff x="2971800" y="6609715"/>
            <a:chExt cx="2130425" cy="2116670"/>
          </a:xfrm>
          <a:solidFill>
            <a:srgbClr val="0070C0"/>
          </a:solidFill>
        </p:grpSpPr>
        <p:sp>
          <p:nvSpPr>
            <p:cNvPr id="231" name="Rectangle 230"/>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32" name="Rectangle 231"/>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33" name="Rectangle 232"/>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34" name="Rectangle 233"/>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35" name="Rectangle 234"/>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36" name="Rectangle 235"/>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37" name="Chord 236"/>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38" name="Block Arc 237"/>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39" name="Rectangle 238"/>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40" name="Group 239"/>
          <p:cNvGrpSpPr/>
          <p:nvPr/>
        </p:nvGrpSpPr>
        <p:grpSpPr>
          <a:xfrm>
            <a:off x="2991876" y="2822915"/>
            <a:ext cx="2097970" cy="2084425"/>
            <a:chOff x="2971800" y="6609715"/>
            <a:chExt cx="2130425" cy="2116670"/>
          </a:xfrm>
          <a:solidFill>
            <a:srgbClr val="0070C0"/>
          </a:solidFill>
        </p:grpSpPr>
        <p:sp>
          <p:nvSpPr>
            <p:cNvPr id="241" name="Rectangle 240"/>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42" name="Rectangle 241"/>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43" name="Rectangle 242"/>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44" name="Rectangle 243"/>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45" name="Rectangle 244"/>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46" name="Rectangle 245"/>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47" name="Chord 246"/>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48" name="Block Arc 247"/>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49" name="Rectangle 248"/>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50" name="Group 249"/>
          <p:cNvGrpSpPr/>
          <p:nvPr/>
        </p:nvGrpSpPr>
        <p:grpSpPr>
          <a:xfrm>
            <a:off x="3244756" y="2925075"/>
            <a:ext cx="2097970" cy="2084425"/>
            <a:chOff x="2971800" y="6609715"/>
            <a:chExt cx="2130425" cy="2116670"/>
          </a:xfrm>
          <a:solidFill>
            <a:srgbClr val="0070C0"/>
          </a:solidFill>
        </p:grpSpPr>
        <p:sp>
          <p:nvSpPr>
            <p:cNvPr id="251" name="Rectangle 250"/>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52" name="Rectangle 251"/>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53" name="Rectangle 252"/>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54" name="Rectangle 253"/>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55" name="Rectangle 254"/>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56" name="Rectangle 255"/>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57" name="Chord 256"/>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58" name="Block Arc 257"/>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59" name="Rectangle 258"/>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60" name="Group 259"/>
          <p:cNvGrpSpPr/>
          <p:nvPr/>
        </p:nvGrpSpPr>
        <p:grpSpPr>
          <a:xfrm>
            <a:off x="3507684" y="2956899"/>
            <a:ext cx="2097970" cy="2084425"/>
            <a:chOff x="2971800" y="6609715"/>
            <a:chExt cx="2130425" cy="2116670"/>
          </a:xfrm>
          <a:solidFill>
            <a:srgbClr val="0070C0"/>
          </a:solidFill>
        </p:grpSpPr>
        <p:sp>
          <p:nvSpPr>
            <p:cNvPr id="309" name="Rectangle 308"/>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10" name="Rectangle 309"/>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11" name="Rectangle 310"/>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12" name="Rectangle 311"/>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13" name="Rectangle 312"/>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14" name="Rectangle 313"/>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15" name="Chord 314"/>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16" name="Block Arc 315"/>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17" name="Rectangle 316"/>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318" name="Group 317"/>
          <p:cNvGrpSpPr/>
          <p:nvPr/>
        </p:nvGrpSpPr>
        <p:grpSpPr>
          <a:xfrm>
            <a:off x="3760564" y="2938483"/>
            <a:ext cx="2097970" cy="2084425"/>
            <a:chOff x="2971800" y="6609715"/>
            <a:chExt cx="2130425" cy="2116670"/>
          </a:xfrm>
          <a:solidFill>
            <a:srgbClr val="0070C0"/>
          </a:solidFill>
        </p:grpSpPr>
        <p:sp>
          <p:nvSpPr>
            <p:cNvPr id="319" name="Rectangle 318"/>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20" name="Rectangle 319"/>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21" name="Rectangle 320"/>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22" name="Rectangle 321"/>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23" name="Rectangle 322"/>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24" name="Rectangle 323"/>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25" name="Chord 324"/>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26" name="Block Arc 325"/>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27" name="Rectangle 326"/>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328" name="Group 327"/>
          <p:cNvGrpSpPr/>
          <p:nvPr/>
        </p:nvGrpSpPr>
        <p:grpSpPr>
          <a:xfrm>
            <a:off x="3993348" y="2839683"/>
            <a:ext cx="2097970" cy="2084425"/>
            <a:chOff x="2971800" y="6609715"/>
            <a:chExt cx="2130425" cy="2116670"/>
          </a:xfrm>
          <a:solidFill>
            <a:srgbClr val="0070C0"/>
          </a:solidFill>
        </p:grpSpPr>
        <p:sp>
          <p:nvSpPr>
            <p:cNvPr id="329" name="Rectangle 328"/>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30" name="Rectangle 329"/>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31" name="Rectangle 330"/>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32" name="Rectangle 331"/>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33" name="Rectangle 332"/>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34" name="Rectangle 333"/>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35" name="Chord 334"/>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36" name="Block Arc 335"/>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37" name="Rectangle 336"/>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338" name="Group 337"/>
          <p:cNvGrpSpPr/>
          <p:nvPr/>
        </p:nvGrpSpPr>
        <p:grpSpPr>
          <a:xfrm>
            <a:off x="4226132" y="2730835"/>
            <a:ext cx="2097970" cy="2084425"/>
            <a:chOff x="2971800" y="6609715"/>
            <a:chExt cx="2130425" cy="2116670"/>
          </a:xfrm>
          <a:solidFill>
            <a:srgbClr val="0070C0"/>
          </a:solidFill>
        </p:grpSpPr>
        <p:sp>
          <p:nvSpPr>
            <p:cNvPr id="339" name="Rectangle 338"/>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40" name="Rectangle 339"/>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41" name="Rectangle 340"/>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42" name="Rectangle 341"/>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43" name="Rectangle 342"/>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44" name="Rectangle 343"/>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45" name="Chord 344"/>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46" name="Block Arc 345"/>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47" name="Rectangle 346"/>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348" name="Group 347"/>
          <p:cNvGrpSpPr/>
          <p:nvPr/>
        </p:nvGrpSpPr>
        <p:grpSpPr>
          <a:xfrm>
            <a:off x="4499108" y="2712419"/>
            <a:ext cx="2097970" cy="2084425"/>
            <a:chOff x="2971800" y="6609715"/>
            <a:chExt cx="2130425" cy="2116670"/>
          </a:xfrm>
          <a:solidFill>
            <a:srgbClr val="0070C0"/>
          </a:solidFill>
        </p:grpSpPr>
        <p:sp>
          <p:nvSpPr>
            <p:cNvPr id="349" name="Rectangle 348"/>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50" name="Rectangle 349"/>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51" name="Rectangle 350"/>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52" name="Rectangle 351"/>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53" name="Rectangle 352"/>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54" name="Rectangle 353"/>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55" name="Chord 354"/>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56" name="Block Arc 355"/>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57" name="Rectangle 356"/>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358" name="Group 357"/>
          <p:cNvGrpSpPr/>
          <p:nvPr/>
        </p:nvGrpSpPr>
        <p:grpSpPr>
          <a:xfrm>
            <a:off x="4772084" y="2734195"/>
            <a:ext cx="2097970" cy="2084425"/>
            <a:chOff x="2971800" y="6609715"/>
            <a:chExt cx="2130425" cy="2116670"/>
          </a:xfrm>
          <a:solidFill>
            <a:srgbClr val="0070C0"/>
          </a:solidFill>
        </p:grpSpPr>
        <p:sp>
          <p:nvSpPr>
            <p:cNvPr id="359" name="Rectangle 358"/>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60" name="Rectangle 359"/>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61" name="Rectangle 360"/>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62" name="Rectangle 361"/>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63" name="Rectangle 362"/>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64" name="Rectangle 363"/>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65" name="Chord 364"/>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66" name="Block Arc 365"/>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67" name="Rectangle 366"/>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368" name="Group 367"/>
          <p:cNvGrpSpPr/>
          <p:nvPr/>
        </p:nvGrpSpPr>
        <p:grpSpPr>
          <a:xfrm>
            <a:off x="5004868" y="2836355"/>
            <a:ext cx="2097970" cy="2084425"/>
            <a:chOff x="2971800" y="6609715"/>
            <a:chExt cx="2130425" cy="2116670"/>
          </a:xfrm>
          <a:solidFill>
            <a:srgbClr val="0070C0"/>
          </a:solidFill>
        </p:grpSpPr>
        <p:sp>
          <p:nvSpPr>
            <p:cNvPr id="369" name="Rectangle 368"/>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70" name="Rectangle 369"/>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71" name="Rectangle 370"/>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72" name="Rectangle 371"/>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73" name="Rectangle 372"/>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74" name="Rectangle 373"/>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75" name="Chord 374"/>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76" name="Block Arc 375"/>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77" name="Rectangle 376"/>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378" name="Group 377"/>
          <p:cNvGrpSpPr/>
          <p:nvPr/>
        </p:nvGrpSpPr>
        <p:grpSpPr>
          <a:xfrm>
            <a:off x="5237652" y="2938515"/>
            <a:ext cx="2097970" cy="2084425"/>
            <a:chOff x="2971800" y="6609715"/>
            <a:chExt cx="2130425" cy="2116670"/>
          </a:xfrm>
          <a:solidFill>
            <a:srgbClr val="0070C0"/>
          </a:solidFill>
        </p:grpSpPr>
        <p:sp>
          <p:nvSpPr>
            <p:cNvPr id="379" name="Rectangle 378"/>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80" name="Rectangle 379"/>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81" name="Rectangle 380"/>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82" name="Rectangle 381"/>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83" name="Rectangle 382"/>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84" name="Rectangle 383"/>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85" name="Chord 384"/>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86" name="Block Arc 385"/>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87" name="Rectangle 386"/>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388" name="Group 387"/>
          <p:cNvGrpSpPr/>
          <p:nvPr/>
        </p:nvGrpSpPr>
        <p:grpSpPr>
          <a:xfrm>
            <a:off x="5500580" y="2960291"/>
            <a:ext cx="2097970" cy="2084425"/>
            <a:chOff x="2971800" y="6609715"/>
            <a:chExt cx="2130425" cy="2116670"/>
          </a:xfrm>
          <a:solidFill>
            <a:srgbClr val="0070C0"/>
          </a:solidFill>
        </p:grpSpPr>
        <p:sp>
          <p:nvSpPr>
            <p:cNvPr id="389" name="Rectangle 388"/>
            <p:cNvSpPr/>
            <p:nvPr/>
          </p:nvSpPr>
          <p:spPr bwMode="auto">
            <a:xfrm>
              <a:off x="3491345" y="7517081"/>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90" name="Rectangle 389"/>
            <p:cNvSpPr/>
            <p:nvPr/>
          </p:nvSpPr>
          <p:spPr bwMode="auto">
            <a:xfrm rot="4444185">
              <a:off x="4009852" y="7719087"/>
              <a:ext cx="1673652" cy="96598"/>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91" name="Rectangle 390"/>
            <p:cNvSpPr/>
            <p:nvPr/>
          </p:nvSpPr>
          <p:spPr bwMode="auto">
            <a:xfrm rot="18759548">
              <a:off x="3703122" y="8013866"/>
              <a:ext cx="1330037" cy="95002"/>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92" name="Rectangle 391"/>
            <p:cNvSpPr/>
            <p:nvPr/>
          </p:nvSpPr>
          <p:spPr bwMode="auto">
            <a:xfrm rot="14890225">
              <a:off x="2976583" y="7842413"/>
              <a:ext cx="1365603" cy="128921"/>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93" name="Rectangle 392"/>
            <p:cNvSpPr/>
            <p:nvPr/>
          </p:nvSpPr>
          <p:spPr bwMode="auto">
            <a:xfrm rot="17997169">
              <a:off x="2742162" y="8006449"/>
              <a:ext cx="1047283" cy="71355"/>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94" name="Rectangle 393"/>
            <p:cNvSpPr/>
            <p:nvPr/>
          </p:nvSpPr>
          <p:spPr bwMode="auto">
            <a:xfrm>
              <a:off x="2971800" y="8476630"/>
              <a:ext cx="981075" cy="102966"/>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95" name="Chord 394"/>
            <p:cNvSpPr/>
            <p:nvPr/>
          </p:nvSpPr>
          <p:spPr bwMode="auto">
            <a:xfrm>
              <a:off x="3025140" y="6972300"/>
              <a:ext cx="868680" cy="342900"/>
            </a:xfrm>
            <a:prstGeom prst="chord">
              <a:avLst>
                <a:gd name="adj1" fmla="val 168701"/>
                <a:gd name="adj2" fmla="val 11380986"/>
              </a:avLst>
            </a:prstGeom>
            <a:solidFill>
              <a:schemeClr val="accent1">
                <a:lumMod val="60000"/>
                <a:lumOff val="40000"/>
              </a:scheme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96" name="Block Arc 395"/>
            <p:cNvSpPr/>
            <p:nvPr/>
          </p:nvSpPr>
          <p:spPr bwMode="auto">
            <a:xfrm rot="7401627">
              <a:off x="4538345" y="6624955"/>
              <a:ext cx="579120" cy="548640"/>
            </a:xfrm>
            <a:prstGeom prst="blockArc">
              <a:avLst>
                <a:gd name="adj1" fmla="val 10800000"/>
                <a:gd name="adj2" fmla="val 18606054"/>
                <a:gd name="adj3" fmla="val 18278"/>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97" name="Rectangle 396"/>
            <p:cNvSpPr/>
            <p:nvPr/>
          </p:nvSpPr>
          <p:spPr bwMode="auto">
            <a:xfrm rot="8378889">
              <a:off x="4529834" y="6795137"/>
              <a:ext cx="538370" cy="81274"/>
            </a:xfrm>
            <a:prstGeom prst="rect">
              <a:avLst/>
            </a:prstGeom>
            <a:grp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sp>
        <p:nvSpPr>
          <p:cNvPr id="398" name="Content Placeholder 5"/>
          <p:cNvSpPr txBox="1">
            <a:spLocks/>
          </p:cNvSpPr>
          <p:nvPr/>
        </p:nvSpPr>
        <p:spPr bwMode="auto">
          <a:xfrm>
            <a:off x="368490" y="1099371"/>
            <a:ext cx="8421698" cy="1721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Font typeface="Wingdings" pitchFamily="2" charset="2"/>
              <a:buNone/>
              <a:defRPr/>
            </a:pPr>
            <a:r>
              <a:rPr lang="he-IL" sz="2800" dirty="0" smtClean="0"/>
              <a:t>לא יהיה נוח במיוחד לרכב על אופניים</a:t>
            </a:r>
            <a:r>
              <a:rPr lang="he-IL" sz="2800" dirty="0"/>
              <a:t>,</a:t>
            </a:r>
            <a:r>
              <a:rPr lang="he-IL" sz="2800" dirty="0" smtClean="0"/>
              <a:t> שמשולשי </a:t>
            </a:r>
            <a:r>
              <a:rPr lang="he-IL" sz="2800" dirty="0" err="1" smtClean="0"/>
              <a:t>רולו</a:t>
            </a:r>
            <a:r>
              <a:rPr lang="he-IL" sz="2800" dirty="0" smtClean="0"/>
              <a:t> משמשים להם בתור גלגלים...</a:t>
            </a:r>
          </a:p>
          <a:p>
            <a:pPr marL="0" indent="0">
              <a:lnSpc>
                <a:spcPts val="3000"/>
              </a:lnSpc>
              <a:spcBef>
                <a:spcPts val="600"/>
              </a:spcBef>
              <a:buNone/>
              <a:defRPr/>
            </a:pPr>
            <a:r>
              <a:rPr lang="he-IL" sz="2800" dirty="0">
                <a:solidFill>
                  <a:srgbClr val="66FFFF"/>
                </a:solidFill>
              </a:rPr>
              <a:t>ואולי יש בכל זאת פתרון?</a:t>
            </a:r>
          </a:p>
        </p:txBody>
      </p:sp>
    </p:spTree>
    <p:extLst>
      <p:ext uri="{BB962C8B-B14F-4D97-AF65-F5344CB8AC3E}">
        <p14:creationId xmlns:p14="http://schemas.microsoft.com/office/powerpoint/2010/main" val="1864544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5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10" presetID="10" presetClass="entr" presetSubtype="0" fill="hold" nodeType="with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150"/>
                                        <p:tgtEl>
                                          <p:spTgt spid="116"/>
                                        </p:tgtEl>
                                      </p:cBhvr>
                                    </p:animEffect>
                                  </p:childTnLst>
                                  <p:subTnLst>
                                    <p:set>
                                      <p:cBhvr override="childStyle">
                                        <p:cTn dur="1" fill="hold" display="0" masterRel="nextClick" afterEffect="1"/>
                                        <p:tgtEl>
                                          <p:spTgt spid="116"/>
                                        </p:tgtEl>
                                        <p:attrNameLst>
                                          <p:attrName>style.visibility</p:attrName>
                                        </p:attrNameLst>
                                      </p:cBhvr>
                                      <p:to>
                                        <p:strVal val="hidden"/>
                                      </p:to>
                                    </p:set>
                                  </p:sub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200"/>
                                  </p:stCondLst>
                                  <p:childTnLst>
                                    <p:set>
                                      <p:cBhvr>
                                        <p:cTn id="19" dur="1" fill="hold">
                                          <p:stCondLst>
                                            <p:cond delay="0"/>
                                          </p:stCondLst>
                                        </p:cTn>
                                        <p:tgtEl>
                                          <p:spTgt spid="10"/>
                                        </p:tgtEl>
                                        <p:attrNameLst>
                                          <p:attrName>style.visibility</p:attrName>
                                        </p:attrNameLst>
                                      </p:cBhvr>
                                      <p:to>
                                        <p:strVal val="hidden"/>
                                      </p:to>
                                    </p:set>
                                  </p:childTnLst>
                                </p:cTn>
                              </p:par>
                              <p:par>
                                <p:cTn id="20" presetID="22" presetClass="entr" presetSubtype="8" fill="hold" grpId="0" nodeType="withEffect">
                                  <p:stCondLst>
                                    <p:cond delay="200"/>
                                  </p:stCondLst>
                                  <p:childTnLst>
                                    <p:set>
                                      <p:cBhvr>
                                        <p:cTn id="21" dur="1" fill="hold">
                                          <p:stCondLst>
                                            <p:cond delay="0"/>
                                          </p:stCondLst>
                                        </p:cTn>
                                        <p:tgtEl>
                                          <p:spTgt spid="400"/>
                                        </p:tgtEl>
                                        <p:attrNameLst>
                                          <p:attrName>style.visibility</p:attrName>
                                        </p:attrNameLst>
                                      </p:cBhvr>
                                      <p:to>
                                        <p:strVal val="visible"/>
                                      </p:to>
                                    </p:set>
                                    <p:animEffect transition="in" filter="wipe(left)">
                                      <p:cBhvr>
                                        <p:cTn id="22" dur="5000"/>
                                        <p:tgtEl>
                                          <p:spTgt spid="400"/>
                                        </p:tgtEl>
                                      </p:cBhvr>
                                    </p:animEffect>
                                  </p:childTnLst>
                                </p:cTn>
                              </p:par>
                              <p:par>
                                <p:cTn id="23" presetID="1" presetClass="exit" presetSubtype="0" fill="hold" nodeType="withEffect">
                                  <p:stCondLst>
                                    <p:cond delay="200"/>
                                  </p:stCondLst>
                                  <p:childTnLst>
                                    <p:set>
                                      <p:cBhvr>
                                        <p:cTn id="24" dur="1" fill="hold">
                                          <p:stCondLst>
                                            <p:cond delay="0"/>
                                          </p:stCondLst>
                                        </p:cTn>
                                        <p:tgtEl>
                                          <p:spTgt spid="116"/>
                                        </p:tgtEl>
                                        <p:attrNameLst>
                                          <p:attrName>style.visibility</p:attrName>
                                        </p:attrNameLst>
                                      </p:cBhvr>
                                      <p:to>
                                        <p:strVal val="hidden"/>
                                      </p:to>
                                    </p:set>
                                  </p:childTnLst>
                                </p:cTn>
                              </p:par>
                              <p:par>
                                <p:cTn id="25" presetID="1" presetClass="exit" presetSubtype="0" fill="hold" nodeType="withEffect">
                                  <p:stCondLst>
                                    <p:cond delay="20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nodeType="withEffect">
                                  <p:stCondLst>
                                    <p:cond delay="20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nodeType="withEffect">
                                  <p:stCondLst>
                                    <p:cond delay="200"/>
                                  </p:stCondLst>
                                  <p:childTnLst>
                                    <p:set>
                                      <p:cBhvr>
                                        <p:cTn id="30" dur="1" fill="hold">
                                          <p:stCondLst>
                                            <p:cond delay="0"/>
                                          </p:stCondLst>
                                        </p:cTn>
                                        <p:tgtEl>
                                          <p:spTgt spid="134"/>
                                        </p:tgtEl>
                                        <p:attrNameLst>
                                          <p:attrName>style.visibility</p:attrName>
                                        </p:attrNameLst>
                                      </p:cBhvr>
                                      <p:to>
                                        <p:strVal val="visible"/>
                                      </p:to>
                                    </p:set>
                                  </p:childTnLst>
                                </p:cTn>
                              </p:par>
                              <p:par>
                                <p:cTn id="31" presetID="1" presetClass="entr" presetSubtype="0" fill="hold" nodeType="withEffect">
                                  <p:stCondLst>
                                    <p:cond delay="200"/>
                                  </p:stCondLst>
                                  <p:childTnLst>
                                    <p:set>
                                      <p:cBhvr>
                                        <p:cTn id="32" dur="1" fill="hold">
                                          <p:stCondLst>
                                            <p:cond delay="0"/>
                                          </p:stCondLst>
                                        </p:cTn>
                                        <p:tgtEl>
                                          <p:spTgt spid="190"/>
                                        </p:tgtEl>
                                        <p:attrNameLst>
                                          <p:attrName>style.visibility</p:attrName>
                                        </p:attrNameLst>
                                      </p:cBhvr>
                                      <p:to>
                                        <p:strVal val="visible"/>
                                      </p:to>
                                    </p:set>
                                  </p:childTnLst>
                                </p:cTn>
                              </p:par>
                              <p:par>
                                <p:cTn id="33" presetID="1" presetClass="exit" presetSubtype="0" fill="hold" nodeType="withEffect">
                                  <p:stCondLst>
                                    <p:cond delay="400"/>
                                  </p:stCondLst>
                                  <p:childTnLst>
                                    <p:set>
                                      <p:cBhvr>
                                        <p:cTn id="34" dur="1" fill="hold">
                                          <p:stCondLst>
                                            <p:cond delay="0"/>
                                          </p:stCondLst>
                                        </p:cTn>
                                        <p:tgtEl>
                                          <p:spTgt spid="68"/>
                                        </p:tgtEl>
                                        <p:attrNameLst>
                                          <p:attrName>style.visibility</p:attrName>
                                        </p:attrNameLst>
                                      </p:cBhvr>
                                      <p:to>
                                        <p:strVal val="hidden"/>
                                      </p:to>
                                    </p:set>
                                  </p:childTnLst>
                                </p:cTn>
                              </p:par>
                              <p:par>
                                <p:cTn id="35" presetID="1" presetClass="exit" presetSubtype="0" fill="hold" nodeType="withEffect">
                                  <p:stCondLst>
                                    <p:cond delay="400"/>
                                  </p:stCondLst>
                                  <p:childTnLst>
                                    <p:set>
                                      <p:cBhvr>
                                        <p:cTn id="36" dur="1" fill="hold">
                                          <p:stCondLst>
                                            <p:cond delay="0"/>
                                          </p:stCondLst>
                                        </p:cTn>
                                        <p:tgtEl>
                                          <p:spTgt spid="134"/>
                                        </p:tgtEl>
                                        <p:attrNameLst>
                                          <p:attrName>style.visibility</p:attrName>
                                        </p:attrNameLst>
                                      </p:cBhvr>
                                      <p:to>
                                        <p:strVal val="hidden"/>
                                      </p:to>
                                    </p:set>
                                  </p:childTnLst>
                                </p:cTn>
                              </p:par>
                              <p:par>
                                <p:cTn id="37" presetID="1" presetClass="exit" presetSubtype="0" fill="hold" nodeType="withEffect">
                                  <p:stCondLst>
                                    <p:cond delay="400"/>
                                  </p:stCondLst>
                                  <p:childTnLst>
                                    <p:set>
                                      <p:cBhvr>
                                        <p:cTn id="38" dur="1" fill="hold">
                                          <p:stCondLst>
                                            <p:cond delay="0"/>
                                          </p:stCondLst>
                                        </p:cTn>
                                        <p:tgtEl>
                                          <p:spTgt spid="190"/>
                                        </p:tgtEl>
                                        <p:attrNameLst>
                                          <p:attrName>style.visibility</p:attrName>
                                        </p:attrNameLst>
                                      </p:cBhvr>
                                      <p:to>
                                        <p:strVal val="hidden"/>
                                      </p:to>
                                    </p:set>
                                  </p:childTnLst>
                                </p:cTn>
                              </p:par>
                              <p:par>
                                <p:cTn id="39" presetID="1" presetClass="entr" presetSubtype="0" fill="hold" nodeType="withEffect">
                                  <p:stCondLst>
                                    <p:cond delay="40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nodeType="withEffect">
                                  <p:stCondLst>
                                    <p:cond delay="400"/>
                                  </p:stCondLst>
                                  <p:childTnLst>
                                    <p:set>
                                      <p:cBhvr>
                                        <p:cTn id="42" dur="1" fill="hold">
                                          <p:stCondLst>
                                            <p:cond delay="0"/>
                                          </p:stCondLst>
                                        </p:cTn>
                                        <p:tgtEl>
                                          <p:spTgt spid="140"/>
                                        </p:tgtEl>
                                        <p:attrNameLst>
                                          <p:attrName>style.visibility</p:attrName>
                                        </p:attrNameLst>
                                      </p:cBhvr>
                                      <p:to>
                                        <p:strVal val="visible"/>
                                      </p:to>
                                    </p:set>
                                  </p:childTnLst>
                                </p:cTn>
                              </p:par>
                              <p:par>
                                <p:cTn id="43" presetID="1" presetClass="entr" presetSubtype="0" fill="hold" nodeType="withEffect">
                                  <p:stCondLst>
                                    <p:cond delay="400"/>
                                  </p:stCondLst>
                                  <p:childTnLst>
                                    <p:set>
                                      <p:cBhvr>
                                        <p:cTn id="44" dur="1" fill="hold">
                                          <p:stCondLst>
                                            <p:cond delay="0"/>
                                          </p:stCondLst>
                                        </p:cTn>
                                        <p:tgtEl>
                                          <p:spTgt spid="200"/>
                                        </p:tgtEl>
                                        <p:attrNameLst>
                                          <p:attrName>style.visibility</p:attrName>
                                        </p:attrNameLst>
                                      </p:cBhvr>
                                      <p:to>
                                        <p:strVal val="visible"/>
                                      </p:to>
                                    </p:set>
                                  </p:childTnLst>
                                </p:cTn>
                              </p:par>
                              <p:par>
                                <p:cTn id="45" presetID="1" presetClass="exit" presetSubtype="0" fill="hold" nodeType="withEffect">
                                  <p:stCondLst>
                                    <p:cond delay="600"/>
                                  </p:stCondLst>
                                  <p:childTnLst>
                                    <p:set>
                                      <p:cBhvr>
                                        <p:cTn id="46" dur="1" fill="hold">
                                          <p:stCondLst>
                                            <p:cond delay="0"/>
                                          </p:stCondLst>
                                        </p:cTn>
                                        <p:tgtEl>
                                          <p:spTgt spid="74"/>
                                        </p:tgtEl>
                                        <p:attrNameLst>
                                          <p:attrName>style.visibility</p:attrName>
                                        </p:attrNameLst>
                                      </p:cBhvr>
                                      <p:to>
                                        <p:strVal val="hidden"/>
                                      </p:to>
                                    </p:set>
                                  </p:childTnLst>
                                </p:cTn>
                              </p:par>
                              <p:par>
                                <p:cTn id="47" presetID="1" presetClass="exit" presetSubtype="0" fill="hold" nodeType="withEffect">
                                  <p:stCondLst>
                                    <p:cond delay="600"/>
                                  </p:stCondLst>
                                  <p:childTnLst>
                                    <p:set>
                                      <p:cBhvr>
                                        <p:cTn id="48" dur="1" fill="hold">
                                          <p:stCondLst>
                                            <p:cond delay="0"/>
                                          </p:stCondLst>
                                        </p:cTn>
                                        <p:tgtEl>
                                          <p:spTgt spid="140"/>
                                        </p:tgtEl>
                                        <p:attrNameLst>
                                          <p:attrName>style.visibility</p:attrName>
                                        </p:attrNameLst>
                                      </p:cBhvr>
                                      <p:to>
                                        <p:strVal val="hidden"/>
                                      </p:to>
                                    </p:set>
                                  </p:childTnLst>
                                </p:cTn>
                              </p:par>
                              <p:par>
                                <p:cTn id="49" presetID="1" presetClass="exit" presetSubtype="0" fill="hold" nodeType="withEffect">
                                  <p:stCondLst>
                                    <p:cond delay="600"/>
                                  </p:stCondLst>
                                  <p:childTnLst>
                                    <p:set>
                                      <p:cBhvr>
                                        <p:cTn id="50" dur="1" fill="hold">
                                          <p:stCondLst>
                                            <p:cond delay="0"/>
                                          </p:stCondLst>
                                        </p:cTn>
                                        <p:tgtEl>
                                          <p:spTgt spid="200"/>
                                        </p:tgtEl>
                                        <p:attrNameLst>
                                          <p:attrName>style.visibility</p:attrName>
                                        </p:attrNameLst>
                                      </p:cBhvr>
                                      <p:to>
                                        <p:strVal val="hidden"/>
                                      </p:to>
                                    </p:set>
                                  </p:childTnLst>
                                </p:cTn>
                              </p:par>
                              <p:par>
                                <p:cTn id="51" presetID="1" presetClass="entr" presetSubtype="0" fill="hold" nodeType="withEffect">
                                  <p:stCondLst>
                                    <p:cond delay="600"/>
                                  </p:stCondLst>
                                  <p:childTnLst>
                                    <p:set>
                                      <p:cBhvr>
                                        <p:cTn id="52" dur="1" fill="hold">
                                          <p:stCondLst>
                                            <p:cond delay="0"/>
                                          </p:stCondLst>
                                        </p:cTn>
                                        <p:tgtEl>
                                          <p:spTgt spid="122"/>
                                        </p:tgtEl>
                                        <p:attrNameLst>
                                          <p:attrName>style.visibility</p:attrName>
                                        </p:attrNameLst>
                                      </p:cBhvr>
                                      <p:to>
                                        <p:strVal val="visible"/>
                                      </p:to>
                                    </p:set>
                                  </p:childTnLst>
                                </p:cTn>
                              </p:par>
                              <p:par>
                                <p:cTn id="53" presetID="1" presetClass="entr" presetSubtype="0" fill="hold" nodeType="withEffect">
                                  <p:stCondLst>
                                    <p:cond delay="600"/>
                                  </p:stCondLst>
                                  <p:childTnLst>
                                    <p:set>
                                      <p:cBhvr>
                                        <p:cTn id="54" dur="1" fill="hold">
                                          <p:stCondLst>
                                            <p:cond delay="0"/>
                                          </p:stCondLst>
                                        </p:cTn>
                                        <p:tgtEl>
                                          <p:spTgt spid="146"/>
                                        </p:tgtEl>
                                        <p:attrNameLst>
                                          <p:attrName>style.visibility</p:attrName>
                                        </p:attrNameLst>
                                      </p:cBhvr>
                                      <p:to>
                                        <p:strVal val="visible"/>
                                      </p:to>
                                    </p:set>
                                  </p:childTnLst>
                                </p:cTn>
                              </p:par>
                              <p:par>
                                <p:cTn id="55" presetID="1" presetClass="entr" presetSubtype="0" fill="hold" nodeType="withEffect">
                                  <p:stCondLst>
                                    <p:cond delay="600"/>
                                  </p:stCondLst>
                                  <p:childTnLst>
                                    <p:set>
                                      <p:cBhvr>
                                        <p:cTn id="56" dur="1" fill="hold">
                                          <p:stCondLst>
                                            <p:cond delay="0"/>
                                          </p:stCondLst>
                                        </p:cTn>
                                        <p:tgtEl>
                                          <p:spTgt spid="210"/>
                                        </p:tgtEl>
                                        <p:attrNameLst>
                                          <p:attrName>style.visibility</p:attrName>
                                        </p:attrNameLst>
                                      </p:cBhvr>
                                      <p:to>
                                        <p:strVal val="visible"/>
                                      </p:to>
                                    </p:set>
                                  </p:childTnLst>
                                </p:cTn>
                              </p:par>
                              <p:par>
                                <p:cTn id="57" presetID="1" presetClass="exit" presetSubtype="0" fill="hold" nodeType="withEffect">
                                  <p:stCondLst>
                                    <p:cond delay="800"/>
                                  </p:stCondLst>
                                  <p:childTnLst>
                                    <p:set>
                                      <p:cBhvr>
                                        <p:cTn id="58" dur="1" fill="hold">
                                          <p:stCondLst>
                                            <p:cond delay="0"/>
                                          </p:stCondLst>
                                        </p:cTn>
                                        <p:tgtEl>
                                          <p:spTgt spid="122"/>
                                        </p:tgtEl>
                                        <p:attrNameLst>
                                          <p:attrName>style.visibility</p:attrName>
                                        </p:attrNameLst>
                                      </p:cBhvr>
                                      <p:to>
                                        <p:strVal val="hidden"/>
                                      </p:to>
                                    </p:set>
                                  </p:childTnLst>
                                </p:cTn>
                              </p:par>
                              <p:par>
                                <p:cTn id="59" presetID="1" presetClass="exit" presetSubtype="0" fill="hold" nodeType="withEffect">
                                  <p:stCondLst>
                                    <p:cond delay="800"/>
                                  </p:stCondLst>
                                  <p:childTnLst>
                                    <p:set>
                                      <p:cBhvr>
                                        <p:cTn id="60" dur="1" fill="hold">
                                          <p:stCondLst>
                                            <p:cond delay="0"/>
                                          </p:stCondLst>
                                        </p:cTn>
                                        <p:tgtEl>
                                          <p:spTgt spid="146"/>
                                        </p:tgtEl>
                                        <p:attrNameLst>
                                          <p:attrName>style.visibility</p:attrName>
                                        </p:attrNameLst>
                                      </p:cBhvr>
                                      <p:to>
                                        <p:strVal val="hidden"/>
                                      </p:to>
                                    </p:set>
                                  </p:childTnLst>
                                </p:cTn>
                              </p:par>
                              <p:par>
                                <p:cTn id="61" presetID="1" presetClass="exit" presetSubtype="0" fill="hold" nodeType="withEffect">
                                  <p:stCondLst>
                                    <p:cond delay="800"/>
                                  </p:stCondLst>
                                  <p:childTnLst>
                                    <p:set>
                                      <p:cBhvr>
                                        <p:cTn id="62" dur="1" fill="hold">
                                          <p:stCondLst>
                                            <p:cond delay="0"/>
                                          </p:stCondLst>
                                        </p:cTn>
                                        <p:tgtEl>
                                          <p:spTgt spid="210"/>
                                        </p:tgtEl>
                                        <p:attrNameLst>
                                          <p:attrName>style.visibility</p:attrName>
                                        </p:attrNameLst>
                                      </p:cBhvr>
                                      <p:to>
                                        <p:strVal val="hidden"/>
                                      </p:to>
                                    </p:set>
                                  </p:childTnLst>
                                </p:cTn>
                              </p:par>
                              <p:par>
                                <p:cTn id="63" presetID="1" presetClass="entr" presetSubtype="0" fill="hold" nodeType="withEffect">
                                  <p:stCondLst>
                                    <p:cond delay="800"/>
                                  </p:stCondLst>
                                  <p:childTnLst>
                                    <p:set>
                                      <p:cBhvr>
                                        <p:cTn id="64" dur="1" fill="hold">
                                          <p:stCondLst>
                                            <p:cond delay="0"/>
                                          </p:stCondLst>
                                        </p:cTn>
                                        <p:tgtEl>
                                          <p:spTgt spid="80"/>
                                        </p:tgtEl>
                                        <p:attrNameLst>
                                          <p:attrName>style.visibility</p:attrName>
                                        </p:attrNameLst>
                                      </p:cBhvr>
                                      <p:to>
                                        <p:strVal val="visible"/>
                                      </p:to>
                                    </p:set>
                                  </p:childTnLst>
                                </p:cTn>
                              </p:par>
                              <p:par>
                                <p:cTn id="65" presetID="1" presetClass="entr" presetSubtype="0" fill="hold" nodeType="withEffect">
                                  <p:stCondLst>
                                    <p:cond delay="800"/>
                                  </p:stCondLst>
                                  <p:childTnLst>
                                    <p:set>
                                      <p:cBhvr>
                                        <p:cTn id="66" dur="1" fill="hold">
                                          <p:stCondLst>
                                            <p:cond delay="0"/>
                                          </p:stCondLst>
                                        </p:cTn>
                                        <p:tgtEl>
                                          <p:spTgt spid="152"/>
                                        </p:tgtEl>
                                        <p:attrNameLst>
                                          <p:attrName>style.visibility</p:attrName>
                                        </p:attrNameLst>
                                      </p:cBhvr>
                                      <p:to>
                                        <p:strVal val="visible"/>
                                      </p:to>
                                    </p:set>
                                  </p:childTnLst>
                                </p:cTn>
                              </p:par>
                              <p:par>
                                <p:cTn id="67" presetID="1" presetClass="entr" presetSubtype="0" fill="hold" nodeType="withEffect">
                                  <p:stCondLst>
                                    <p:cond delay="800"/>
                                  </p:stCondLst>
                                  <p:childTnLst>
                                    <p:set>
                                      <p:cBhvr>
                                        <p:cTn id="68" dur="1" fill="hold">
                                          <p:stCondLst>
                                            <p:cond delay="0"/>
                                          </p:stCondLst>
                                        </p:cTn>
                                        <p:tgtEl>
                                          <p:spTgt spid="220"/>
                                        </p:tgtEl>
                                        <p:attrNameLst>
                                          <p:attrName>style.visibility</p:attrName>
                                        </p:attrNameLst>
                                      </p:cBhvr>
                                      <p:to>
                                        <p:strVal val="visible"/>
                                      </p:to>
                                    </p:set>
                                  </p:childTnLst>
                                </p:cTn>
                              </p:par>
                              <p:par>
                                <p:cTn id="69" presetID="1" presetClass="exit" presetSubtype="0" fill="hold" nodeType="withEffect">
                                  <p:stCondLst>
                                    <p:cond delay="1000"/>
                                  </p:stCondLst>
                                  <p:childTnLst>
                                    <p:set>
                                      <p:cBhvr>
                                        <p:cTn id="70" dur="1" fill="hold">
                                          <p:stCondLst>
                                            <p:cond delay="0"/>
                                          </p:stCondLst>
                                        </p:cTn>
                                        <p:tgtEl>
                                          <p:spTgt spid="80"/>
                                        </p:tgtEl>
                                        <p:attrNameLst>
                                          <p:attrName>style.visibility</p:attrName>
                                        </p:attrNameLst>
                                      </p:cBhvr>
                                      <p:to>
                                        <p:strVal val="hidden"/>
                                      </p:to>
                                    </p:set>
                                  </p:childTnLst>
                                </p:cTn>
                              </p:par>
                              <p:par>
                                <p:cTn id="71" presetID="1" presetClass="exit" presetSubtype="0" fill="hold" nodeType="withEffect">
                                  <p:stCondLst>
                                    <p:cond delay="1000"/>
                                  </p:stCondLst>
                                  <p:childTnLst>
                                    <p:set>
                                      <p:cBhvr>
                                        <p:cTn id="72" dur="1" fill="hold">
                                          <p:stCondLst>
                                            <p:cond delay="0"/>
                                          </p:stCondLst>
                                        </p:cTn>
                                        <p:tgtEl>
                                          <p:spTgt spid="152"/>
                                        </p:tgtEl>
                                        <p:attrNameLst>
                                          <p:attrName>style.visibility</p:attrName>
                                        </p:attrNameLst>
                                      </p:cBhvr>
                                      <p:to>
                                        <p:strVal val="hidden"/>
                                      </p:to>
                                    </p:set>
                                  </p:childTnLst>
                                </p:cTn>
                              </p:par>
                              <p:par>
                                <p:cTn id="73" presetID="1" presetClass="exit" presetSubtype="0" fill="hold" nodeType="withEffect">
                                  <p:stCondLst>
                                    <p:cond delay="1000"/>
                                  </p:stCondLst>
                                  <p:childTnLst>
                                    <p:set>
                                      <p:cBhvr>
                                        <p:cTn id="74" dur="1" fill="hold">
                                          <p:stCondLst>
                                            <p:cond delay="0"/>
                                          </p:stCondLst>
                                        </p:cTn>
                                        <p:tgtEl>
                                          <p:spTgt spid="220"/>
                                        </p:tgtEl>
                                        <p:attrNameLst>
                                          <p:attrName>style.visibility</p:attrName>
                                        </p:attrNameLst>
                                      </p:cBhvr>
                                      <p:to>
                                        <p:strVal val="hidden"/>
                                      </p:to>
                                    </p:set>
                                  </p:childTnLst>
                                </p:cTn>
                              </p:par>
                              <p:par>
                                <p:cTn id="75" presetID="1" presetClass="entr" presetSubtype="0" fill="hold" nodeType="withEffect">
                                  <p:stCondLst>
                                    <p:cond delay="1000"/>
                                  </p:stCondLst>
                                  <p:childTnLst>
                                    <p:set>
                                      <p:cBhvr>
                                        <p:cTn id="76" dur="1" fill="hold">
                                          <p:stCondLst>
                                            <p:cond delay="0"/>
                                          </p:stCondLst>
                                        </p:cTn>
                                        <p:tgtEl>
                                          <p:spTgt spid="86"/>
                                        </p:tgtEl>
                                        <p:attrNameLst>
                                          <p:attrName>style.visibility</p:attrName>
                                        </p:attrNameLst>
                                      </p:cBhvr>
                                      <p:to>
                                        <p:strVal val="visible"/>
                                      </p:to>
                                    </p:set>
                                  </p:childTnLst>
                                </p:cTn>
                              </p:par>
                              <p:par>
                                <p:cTn id="77" presetID="1" presetClass="entr" presetSubtype="0" fill="hold" nodeType="withEffect">
                                  <p:stCondLst>
                                    <p:cond delay="1000"/>
                                  </p:stCondLst>
                                  <p:childTnLst>
                                    <p:set>
                                      <p:cBhvr>
                                        <p:cTn id="78" dur="1" fill="hold">
                                          <p:stCondLst>
                                            <p:cond delay="0"/>
                                          </p:stCondLst>
                                        </p:cTn>
                                        <p:tgtEl>
                                          <p:spTgt spid="158"/>
                                        </p:tgtEl>
                                        <p:attrNameLst>
                                          <p:attrName>style.visibility</p:attrName>
                                        </p:attrNameLst>
                                      </p:cBhvr>
                                      <p:to>
                                        <p:strVal val="visible"/>
                                      </p:to>
                                    </p:set>
                                  </p:childTnLst>
                                </p:cTn>
                              </p:par>
                              <p:par>
                                <p:cTn id="79" presetID="1" presetClass="entr" presetSubtype="0" fill="hold" nodeType="withEffect">
                                  <p:stCondLst>
                                    <p:cond delay="1000"/>
                                  </p:stCondLst>
                                  <p:childTnLst>
                                    <p:set>
                                      <p:cBhvr>
                                        <p:cTn id="80" dur="1" fill="hold">
                                          <p:stCondLst>
                                            <p:cond delay="0"/>
                                          </p:stCondLst>
                                        </p:cTn>
                                        <p:tgtEl>
                                          <p:spTgt spid="230"/>
                                        </p:tgtEl>
                                        <p:attrNameLst>
                                          <p:attrName>style.visibility</p:attrName>
                                        </p:attrNameLst>
                                      </p:cBhvr>
                                      <p:to>
                                        <p:strVal val="visible"/>
                                      </p:to>
                                    </p:set>
                                  </p:childTnLst>
                                </p:cTn>
                              </p:par>
                              <p:par>
                                <p:cTn id="81" presetID="1" presetClass="exit" presetSubtype="0" fill="hold" nodeType="withEffect">
                                  <p:stCondLst>
                                    <p:cond delay="1200"/>
                                  </p:stCondLst>
                                  <p:childTnLst>
                                    <p:set>
                                      <p:cBhvr>
                                        <p:cTn id="82" dur="1" fill="hold">
                                          <p:stCondLst>
                                            <p:cond delay="0"/>
                                          </p:stCondLst>
                                        </p:cTn>
                                        <p:tgtEl>
                                          <p:spTgt spid="86"/>
                                        </p:tgtEl>
                                        <p:attrNameLst>
                                          <p:attrName>style.visibility</p:attrName>
                                        </p:attrNameLst>
                                      </p:cBhvr>
                                      <p:to>
                                        <p:strVal val="hidden"/>
                                      </p:to>
                                    </p:set>
                                  </p:childTnLst>
                                </p:cTn>
                              </p:par>
                              <p:par>
                                <p:cTn id="83" presetID="1" presetClass="exit" presetSubtype="0" fill="hold" nodeType="withEffect">
                                  <p:stCondLst>
                                    <p:cond delay="1200"/>
                                  </p:stCondLst>
                                  <p:childTnLst>
                                    <p:set>
                                      <p:cBhvr>
                                        <p:cTn id="84" dur="1" fill="hold">
                                          <p:stCondLst>
                                            <p:cond delay="0"/>
                                          </p:stCondLst>
                                        </p:cTn>
                                        <p:tgtEl>
                                          <p:spTgt spid="158"/>
                                        </p:tgtEl>
                                        <p:attrNameLst>
                                          <p:attrName>style.visibility</p:attrName>
                                        </p:attrNameLst>
                                      </p:cBhvr>
                                      <p:to>
                                        <p:strVal val="hidden"/>
                                      </p:to>
                                    </p:set>
                                  </p:childTnLst>
                                </p:cTn>
                              </p:par>
                              <p:par>
                                <p:cTn id="85" presetID="1" presetClass="exit" presetSubtype="0" fill="hold" nodeType="withEffect">
                                  <p:stCondLst>
                                    <p:cond delay="1200"/>
                                  </p:stCondLst>
                                  <p:childTnLst>
                                    <p:set>
                                      <p:cBhvr>
                                        <p:cTn id="86" dur="1" fill="hold">
                                          <p:stCondLst>
                                            <p:cond delay="0"/>
                                          </p:stCondLst>
                                        </p:cTn>
                                        <p:tgtEl>
                                          <p:spTgt spid="230"/>
                                        </p:tgtEl>
                                        <p:attrNameLst>
                                          <p:attrName>style.visibility</p:attrName>
                                        </p:attrNameLst>
                                      </p:cBhvr>
                                      <p:to>
                                        <p:strVal val="hidden"/>
                                      </p:to>
                                    </p:set>
                                  </p:childTnLst>
                                </p:cTn>
                              </p:par>
                              <p:par>
                                <p:cTn id="87" presetID="1" presetClass="entr" presetSubtype="0" fill="hold" nodeType="withEffect">
                                  <p:stCondLst>
                                    <p:cond delay="1200"/>
                                  </p:stCondLst>
                                  <p:childTnLst>
                                    <p:set>
                                      <p:cBhvr>
                                        <p:cTn id="88" dur="1" fill="hold">
                                          <p:stCondLst>
                                            <p:cond delay="0"/>
                                          </p:stCondLst>
                                        </p:cTn>
                                        <p:tgtEl>
                                          <p:spTgt spid="92"/>
                                        </p:tgtEl>
                                        <p:attrNameLst>
                                          <p:attrName>style.visibility</p:attrName>
                                        </p:attrNameLst>
                                      </p:cBhvr>
                                      <p:to>
                                        <p:strVal val="visible"/>
                                      </p:to>
                                    </p:set>
                                  </p:childTnLst>
                                </p:cTn>
                              </p:par>
                              <p:par>
                                <p:cTn id="89" presetID="1" presetClass="entr" presetSubtype="0" fill="hold" nodeType="withEffect">
                                  <p:stCondLst>
                                    <p:cond delay="1200"/>
                                  </p:stCondLst>
                                  <p:childTnLst>
                                    <p:set>
                                      <p:cBhvr>
                                        <p:cTn id="90" dur="1" fill="hold">
                                          <p:stCondLst>
                                            <p:cond delay="0"/>
                                          </p:stCondLst>
                                        </p:cTn>
                                        <p:tgtEl>
                                          <p:spTgt spid="164"/>
                                        </p:tgtEl>
                                        <p:attrNameLst>
                                          <p:attrName>style.visibility</p:attrName>
                                        </p:attrNameLst>
                                      </p:cBhvr>
                                      <p:to>
                                        <p:strVal val="visible"/>
                                      </p:to>
                                    </p:set>
                                  </p:childTnLst>
                                </p:cTn>
                              </p:par>
                              <p:par>
                                <p:cTn id="91" presetID="1" presetClass="entr" presetSubtype="0" fill="hold" nodeType="withEffect">
                                  <p:stCondLst>
                                    <p:cond delay="1200"/>
                                  </p:stCondLst>
                                  <p:childTnLst>
                                    <p:set>
                                      <p:cBhvr>
                                        <p:cTn id="92" dur="1" fill="hold">
                                          <p:stCondLst>
                                            <p:cond delay="0"/>
                                          </p:stCondLst>
                                        </p:cTn>
                                        <p:tgtEl>
                                          <p:spTgt spid="240"/>
                                        </p:tgtEl>
                                        <p:attrNameLst>
                                          <p:attrName>style.visibility</p:attrName>
                                        </p:attrNameLst>
                                      </p:cBhvr>
                                      <p:to>
                                        <p:strVal val="visible"/>
                                      </p:to>
                                    </p:set>
                                  </p:childTnLst>
                                </p:cTn>
                              </p:par>
                              <p:par>
                                <p:cTn id="93" presetID="1" presetClass="exit" presetSubtype="0" fill="hold" nodeType="withEffect">
                                  <p:stCondLst>
                                    <p:cond delay="1400"/>
                                  </p:stCondLst>
                                  <p:childTnLst>
                                    <p:set>
                                      <p:cBhvr>
                                        <p:cTn id="94" dur="1" fill="hold">
                                          <p:stCondLst>
                                            <p:cond delay="0"/>
                                          </p:stCondLst>
                                        </p:cTn>
                                        <p:tgtEl>
                                          <p:spTgt spid="92"/>
                                        </p:tgtEl>
                                        <p:attrNameLst>
                                          <p:attrName>style.visibility</p:attrName>
                                        </p:attrNameLst>
                                      </p:cBhvr>
                                      <p:to>
                                        <p:strVal val="hidden"/>
                                      </p:to>
                                    </p:set>
                                  </p:childTnLst>
                                </p:cTn>
                              </p:par>
                              <p:par>
                                <p:cTn id="95" presetID="1" presetClass="exit" presetSubtype="0" fill="hold" nodeType="withEffect">
                                  <p:stCondLst>
                                    <p:cond delay="1400"/>
                                  </p:stCondLst>
                                  <p:childTnLst>
                                    <p:set>
                                      <p:cBhvr>
                                        <p:cTn id="96" dur="1" fill="hold">
                                          <p:stCondLst>
                                            <p:cond delay="0"/>
                                          </p:stCondLst>
                                        </p:cTn>
                                        <p:tgtEl>
                                          <p:spTgt spid="164"/>
                                        </p:tgtEl>
                                        <p:attrNameLst>
                                          <p:attrName>style.visibility</p:attrName>
                                        </p:attrNameLst>
                                      </p:cBhvr>
                                      <p:to>
                                        <p:strVal val="hidden"/>
                                      </p:to>
                                    </p:set>
                                  </p:childTnLst>
                                </p:cTn>
                              </p:par>
                              <p:par>
                                <p:cTn id="97" presetID="1" presetClass="exit" presetSubtype="0" fill="hold" nodeType="withEffect">
                                  <p:stCondLst>
                                    <p:cond delay="1400"/>
                                  </p:stCondLst>
                                  <p:childTnLst>
                                    <p:set>
                                      <p:cBhvr>
                                        <p:cTn id="98" dur="1" fill="hold">
                                          <p:stCondLst>
                                            <p:cond delay="0"/>
                                          </p:stCondLst>
                                        </p:cTn>
                                        <p:tgtEl>
                                          <p:spTgt spid="240"/>
                                        </p:tgtEl>
                                        <p:attrNameLst>
                                          <p:attrName>style.visibility</p:attrName>
                                        </p:attrNameLst>
                                      </p:cBhvr>
                                      <p:to>
                                        <p:strVal val="hidden"/>
                                      </p:to>
                                    </p:set>
                                  </p:childTnLst>
                                </p:cTn>
                              </p:par>
                              <p:par>
                                <p:cTn id="99" presetID="1" presetClass="entr" presetSubtype="0" fill="hold" nodeType="withEffect">
                                  <p:stCondLst>
                                    <p:cond delay="1400"/>
                                  </p:stCondLst>
                                  <p:childTnLst>
                                    <p:set>
                                      <p:cBhvr>
                                        <p:cTn id="100" dur="1" fill="hold">
                                          <p:stCondLst>
                                            <p:cond delay="0"/>
                                          </p:stCondLst>
                                        </p:cTn>
                                        <p:tgtEl>
                                          <p:spTgt spid="104"/>
                                        </p:tgtEl>
                                        <p:attrNameLst>
                                          <p:attrName>style.visibility</p:attrName>
                                        </p:attrNameLst>
                                      </p:cBhvr>
                                      <p:to>
                                        <p:strVal val="visible"/>
                                      </p:to>
                                    </p:set>
                                  </p:childTnLst>
                                </p:cTn>
                              </p:par>
                              <p:par>
                                <p:cTn id="101" presetID="1" presetClass="entr" presetSubtype="0" fill="hold" nodeType="withEffect">
                                  <p:stCondLst>
                                    <p:cond delay="1400"/>
                                  </p:stCondLst>
                                  <p:childTnLst>
                                    <p:set>
                                      <p:cBhvr>
                                        <p:cTn id="102" dur="1" fill="hold">
                                          <p:stCondLst>
                                            <p:cond delay="0"/>
                                          </p:stCondLst>
                                        </p:cTn>
                                        <p:tgtEl>
                                          <p:spTgt spid="170"/>
                                        </p:tgtEl>
                                        <p:attrNameLst>
                                          <p:attrName>style.visibility</p:attrName>
                                        </p:attrNameLst>
                                      </p:cBhvr>
                                      <p:to>
                                        <p:strVal val="visible"/>
                                      </p:to>
                                    </p:set>
                                  </p:childTnLst>
                                </p:cTn>
                              </p:par>
                              <p:par>
                                <p:cTn id="103" presetID="1" presetClass="entr" presetSubtype="0" fill="hold" nodeType="withEffect">
                                  <p:stCondLst>
                                    <p:cond delay="1400"/>
                                  </p:stCondLst>
                                  <p:childTnLst>
                                    <p:set>
                                      <p:cBhvr>
                                        <p:cTn id="104" dur="1" fill="hold">
                                          <p:stCondLst>
                                            <p:cond delay="0"/>
                                          </p:stCondLst>
                                        </p:cTn>
                                        <p:tgtEl>
                                          <p:spTgt spid="250"/>
                                        </p:tgtEl>
                                        <p:attrNameLst>
                                          <p:attrName>style.visibility</p:attrName>
                                        </p:attrNameLst>
                                      </p:cBhvr>
                                      <p:to>
                                        <p:strVal val="visible"/>
                                      </p:to>
                                    </p:set>
                                  </p:childTnLst>
                                </p:cTn>
                              </p:par>
                              <p:par>
                                <p:cTn id="105" presetID="1" presetClass="exit" presetSubtype="0" fill="hold" nodeType="withEffect">
                                  <p:stCondLst>
                                    <p:cond delay="1600"/>
                                  </p:stCondLst>
                                  <p:childTnLst>
                                    <p:set>
                                      <p:cBhvr>
                                        <p:cTn id="106" dur="1" fill="hold">
                                          <p:stCondLst>
                                            <p:cond delay="0"/>
                                          </p:stCondLst>
                                        </p:cTn>
                                        <p:tgtEl>
                                          <p:spTgt spid="104"/>
                                        </p:tgtEl>
                                        <p:attrNameLst>
                                          <p:attrName>style.visibility</p:attrName>
                                        </p:attrNameLst>
                                      </p:cBhvr>
                                      <p:to>
                                        <p:strVal val="hidden"/>
                                      </p:to>
                                    </p:set>
                                  </p:childTnLst>
                                </p:cTn>
                              </p:par>
                              <p:par>
                                <p:cTn id="107" presetID="1" presetClass="exit" presetSubtype="0" fill="hold" nodeType="withEffect">
                                  <p:stCondLst>
                                    <p:cond delay="1600"/>
                                  </p:stCondLst>
                                  <p:childTnLst>
                                    <p:set>
                                      <p:cBhvr>
                                        <p:cTn id="108" dur="1" fill="hold">
                                          <p:stCondLst>
                                            <p:cond delay="0"/>
                                          </p:stCondLst>
                                        </p:cTn>
                                        <p:tgtEl>
                                          <p:spTgt spid="170"/>
                                        </p:tgtEl>
                                        <p:attrNameLst>
                                          <p:attrName>style.visibility</p:attrName>
                                        </p:attrNameLst>
                                      </p:cBhvr>
                                      <p:to>
                                        <p:strVal val="hidden"/>
                                      </p:to>
                                    </p:set>
                                  </p:childTnLst>
                                </p:cTn>
                              </p:par>
                              <p:par>
                                <p:cTn id="109" presetID="1" presetClass="exit" presetSubtype="0" fill="hold" nodeType="withEffect">
                                  <p:stCondLst>
                                    <p:cond delay="1600"/>
                                  </p:stCondLst>
                                  <p:childTnLst>
                                    <p:set>
                                      <p:cBhvr>
                                        <p:cTn id="110" dur="1" fill="hold">
                                          <p:stCondLst>
                                            <p:cond delay="0"/>
                                          </p:stCondLst>
                                        </p:cTn>
                                        <p:tgtEl>
                                          <p:spTgt spid="250"/>
                                        </p:tgtEl>
                                        <p:attrNameLst>
                                          <p:attrName>style.visibility</p:attrName>
                                        </p:attrNameLst>
                                      </p:cBhvr>
                                      <p:to>
                                        <p:strVal val="hidden"/>
                                      </p:to>
                                    </p:set>
                                  </p:childTnLst>
                                </p:cTn>
                              </p:par>
                              <p:par>
                                <p:cTn id="111" presetID="1" presetClass="entr" presetSubtype="0" fill="hold" nodeType="withEffect">
                                  <p:stCondLst>
                                    <p:cond delay="1600"/>
                                  </p:stCondLst>
                                  <p:childTnLst>
                                    <p:set>
                                      <p:cBhvr>
                                        <p:cTn id="112" dur="1" fill="hold">
                                          <p:stCondLst>
                                            <p:cond delay="0"/>
                                          </p:stCondLst>
                                        </p:cTn>
                                        <p:tgtEl>
                                          <p:spTgt spid="116"/>
                                        </p:tgtEl>
                                        <p:attrNameLst>
                                          <p:attrName>style.visibility</p:attrName>
                                        </p:attrNameLst>
                                      </p:cBhvr>
                                      <p:to>
                                        <p:strVal val="visible"/>
                                      </p:to>
                                    </p:set>
                                  </p:childTnLst>
                                </p:cTn>
                              </p:par>
                              <p:par>
                                <p:cTn id="113" presetID="1" presetClass="entr" presetSubtype="0" fill="hold" nodeType="withEffect">
                                  <p:stCondLst>
                                    <p:cond delay="1600"/>
                                  </p:stCondLst>
                                  <p:childTnLst>
                                    <p:set>
                                      <p:cBhvr>
                                        <p:cTn id="114" dur="1" fill="hold">
                                          <p:stCondLst>
                                            <p:cond delay="0"/>
                                          </p:stCondLst>
                                        </p:cTn>
                                        <p:tgtEl>
                                          <p:spTgt spid="176"/>
                                        </p:tgtEl>
                                        <p:attrNameLst>
                                          <p:attrName>style.visibility</p:attrName>
                                        </p:attrNameLst>
                                      </p:cBhvr>
                                      <p:to>
                                        <p:strVal val="visible"/>
                                      </p:to>
                                    </p:set>
                                  </p:childTnLst>
                                </p:cTn>
                              </p:par>
                              <p:par>
                                <p:cTn id="115" presetID="1" presetClass="entr" presetSubtype="0" fill="hold" nodeType="withEffect">
                                  <p:stCondLst>
                                    <p:cond delay="1600"/>
                                  </p:stCondLst>
                                  <p:childTnLst>
                                    <p:set>
                                      <p:cBhvr>
                                        <p:cTn id="116" dur="1" fill="hold">
                                          <p:stCondLst>
                                            <p:cond delay="0"/>
                                          </p:stCondLst>
                                        </p:cTn>
                                        <p:tgtEl>
                                          <p:spTgt spid="260"/>
                                        </p:tgtEl>
                                        <p:attrNameLst>
                                          <p:attrName>style.visibility</p:attrName>
                                        </p:attrNameLst>
                                      </p:cBhvr>
                                      <p:to>
                                        <p:strVal val="visible"/>
                                      </p:to>
                                    </p:set>
                                  </p:childTnLst>
                                </p:cTn>
                              </p:par>
                              <p:par>
                                <p:cTn id="117" presetID="1" presetClass="exit" presetSubtype="0" fill="hold" nodeType="withEffect">
                                  <p:stCondLst>
                                    <p:cond delay="1800"/>
                                  </p:stCondLst>
                                  <p:childTnLst>
                                    <p:set>
                                      <p:cBhvr>
                                        <p:cTn id="118" dur="1" fill="hold">
                                          <p:stCondLst>
                                            <p:cond delay="0"/>
                                          </p:stCondLst>
                                        </p:cTn>
                                        <p:tgtEl>
                                          <p:spTgt spid="116"/>
                                        </p:tgtEl>
                                        <p:attrNameLst>
                                          <p:attrName>style.visibility</p:attrName>
                                        </p:attrNameLst>
                                      </p:cBhvr>
                                      <p:to>
                                        <p:strVal val="hidden"/>
                                      </p:to>
                                    </p:set>
                                  </p:childTnLst>
                                </p:cTn>
                              </p:par>
                              <p:par>
                                <p:cTn id="119" presetID="1" presetClass="exit" presetSubtype="0" fill="hold" nodeType="withEffect">
                                  <p:stCondLst>
                                    <p:cond delay="1800"/>
                                  </p:stCondLst>
                                  <p:childTnLst>
                                    <p:set>
                                      <p:cBhvr>
                                        <p:cTn id="120" dur="1" fill="hold">
                                          <p:stCondLst>
                                            <p:cond delay="0"/>
                                          </p:stCondLst>
                                        </p:cTn>
                                        <p:tgtEl>
                                          <p:spTgt spid="176"/>
                                        </p:tgtEl>
                                        <p:attrNameLst>
                                          <p:attrName>style.visibility</p:attrName>
                                        </p:attrNameLst>
                                      </p:cBhvr>
                                      <p:to>
                                        <p:strVal val="hidden"/>
                                      </p:to>
                                    </p:set>
                                  </p:childTnLst>
                                </p:cTn>
                              </p:par>
                              <p:par>
                                <p:cTn id="121" presetID="1" presetClass="exit" presetSubtype="0" fill="hold" nodeType="withEffect">
                                  <p:stCondLst>
                                    <p:cond delay="1800"/>
                                  </p:stCondLst>
                                  <p:childTnLst>
                                    <p:set>
                                      <p:cBhvr>
                                        <p:cTn id="122" dur="1" fill="hold">
                                          <p:stCondLst>
                                            <p:cond delay="0"/>
                                          </p:stCondLst>
                                        </p:cTn>
                                        <p:tgtEl>
                                          <p:spTgt spid="260"/>
                                        </p:tgtEl>
                                        <p:attrNameLst>
                                          <p:attrName>style.visibility</p:attrName>
                                        </p:attrNameLst>
                                      </p:cBhvr>
                                      <p:to>
                                        <p:strVal val="hidden"/>
                                      </p:to>
                                    </p:set>
                                  </p:childTnLst>
                                </p:cTn>
                              </p:par>
                              <p:par>
                                <p:cTn id="123" presetID="1" presetClass="entr" presetSubtype="0" fill="hold" nodeType="withEffect">
                                  <p:stCondLst>
                                    <p:cond delay="1800"/>
                                  </p:stCondLst>
                                  <p:childTnLst>
                                    <p:set>
                                      <p:cBhvr>
                                        <p:cTn id="124" dur="1" fill="hold">
                                          <p:stCondLst>
                                            <p:cond delay="0"/>
                                          </p:stCondLst>
                                        </p:cTn>
                                        <p:tgtEl>
                                          <p:spTgt spid="134"/>
                                        </p:tgtEl>
                                        <p:attrNameLst>
                                          <p:attrName>style.visibility</p:attrName>
                                        </p:attrNameLst>
                                      </p:cBhvr>
                                      <p:to>
                                        <p:strVal val="visible"/>
                                      </p:to>
                                    </p:set>
                                  </p:childTnLst>
                                </p:cTn>
                              </p:par>
                              <p:par>
                                <p:cTn id="125" presetID="1" presetClass="entr" presetSubtype="0" fill="hold" nodeType="withEffect">
                                  <p:stCondLst>
                                    <p:cond delay="1800"/>
                                  </p:stCondLst>
                                  <p:childTnLst>
                                    <p:set>
                                      <p:cBhvr>
                                        <p:cTn id="126" dur="1" fill="hold">
                                          <p:stCondLst>
                                            <p:cond delay="0"/>
                                          </p:stCondLst>
                                        </p:cTn>
                                        <p:tgtEl>
                                          <p:spTgt spid="261"/>
                                        </p:tgtEl>
                                        <p:attrNameLst>
                                          <p:attrName>style.visibility</p:attrName>
                                        </p:attrNameLst>
                                      </p:cBhvr>
                                      <p:to>
                                        <p:strVal val="visible"/>
                                      </p:to>
                                    </p:set>
                                  </p:childTnLst>
                                </p:cTn>
                              </p:par>
                              <p:par>
                                <p:cTn id="127" presetID="1" presetClass="entr" presetSubtype="0" fill="hold" nodeType="withEffect">
                                  <p:stCondLst>
                                    <p:cond delay="1800"/>
                                  </p:stCondLst>
                                  <p:childTnLst>
                                    <p:set>
                                      <p:cBhvr>
                                        <p:cTn id="128" dur="1" fill="hold">
                                          <p:stCondLst>
                                            <p:cond delay="0"/>
                                          </p:stCondLst>
                                        </p:cTn>
                                        <p:tgtEl>
                                          <p:spTgt spid="318"/>
                                        </p:tgtEl>
                                        <p:attrNameLst>
                                          <p:attrName>style.visibility</p:attrName>
                                        </p:attrNameLst>
                                      </p:cBhvr>
                                      <p:to>
                                        <p:strVal val="visible"/>
                                      </p:to>
                                    </p:set>
                                  </p:childTnLst>
                                </p:cTn>
                              </p:par>
                              <p:par>
                                <p:cTn id="129" presetID="1" presetClass="exit" presetSubtype="0" fill="hold" nodeType="withEffect">
                                  <p:stCondLst>
                                    <p:cond delay="2000"/>
                                  </p:stCondLst>
                                  <p:childTnLst>
                                    <p:set>
                                      <p:cBhvr>
                                        <p:cTn id="130" dur="1" fill="hold">
                                          <p:stCondLst>
                                            <p:cond delay="0"/>
                                          </p:stCondLst>
                                        </p:cTn>
                                        <p:tgtEl>
                                          <p:spTgt spid="134"/>
                                        </p:tgtEl>
                                        <p:attrNameLst>
                                          <p:attrName>style.visibility</p:attrName>
                                        </p:attrNameLst>
                                      </p:cBhvr>
                                      <p:to>
                                        <p:strVal val="hidden"/>
                                      </p:to>
                                    </p:set>
                                  </p:childTnLst>
                                </p:cTn>
                              </p:par>
                              <p:par>
                                <p:cTn id="131" presetID="1" presetClass="exit" presetSubtype="0" fill="hold" nodeType="withEffect">
                                  <p:stCondLst>
                                    <p:cond delay="2000"/>
                                  </p:stCondLst>
                                  <p:childTnLst>
                                    <p:set>
                                      <p:cBhvr>
                                        <p:cTn id="132" dur="1" fill="hold">
                                          <p:stCondLst>
                                            <p:cond delay="0"/>
                                          </p:stCondLst>
                                        </p:cTn>
                                        <p:tgtEl>
                                          <p:spTgt spid="261"/>
                                        </p:tgtEl>
                                        <p:attrNameLst>
                                          <p:attrName>style.visibility</p:attrName>
                                        </p:attrNameLst>
                                      </p:cBhvr>
                                      <p:to>
                                        <p:strVal val="hidden"/>
                                      </p:to>
                                    </p:set>
                                  </p:childTnLst>
                                </p:cTn>
                              </p:par>
                              <p:par>
                                <p:cTn id="133" presetID="1" presetClass="exit" presetSubtype="0" fill="hold" nodeType="withEffect">
                                  <p:stCondLst>
                                    <p:cond delay="2000"/>
                                  </p:stCondLst>
                                  <p:childTnLst>
                                    <p:set>
                                      <p:cBhvr>
                                        <p:cTn id="134" dur="1" fill="hold">
                                          <p:stCondLst>
                                            <p:cond delay="0"/>
                                          </p:stCondLst>
                                        </p:cTn>
                                        <p:tgtEl>
                                          <p:spTgt spid="318"/>
                                        </p:tgtEl>
                                        <p:attrNameLst>
                                          <p:attrName>style.visibility</p:attrName>
                                        </p:attrNameLst>
                                      </p:cBhvr>
                                      <p:to>
                                        <p:strVal val="hidden"/>
                                      </p:to>
                                    </p:set>
                                  </p:childTnLst>
                                </p:cTn>
                              </p:par>
                              <p:par>
                                <p:cTn id="135" presetID="1" presetClass="entr" presetSubtype="0" fill="hold" nodeType="withEffect">
                                  <p:stCondLst>
                                    <p:cond delay="2000"/>
                                  </p:stCondLst>
                                  <p:childTnLst>
                                    <p:set>
                                      <p:cBhvr>
                                        <p:cTn id="136" dur="1" fill="hold">
                                          <p:stCondLst>
                                            <p:cond delay="0"/>
                                          </p:stCondLst>
                                        </p:cTn>
                                        <p:tgtEl>
                                          <p:spTgt spid="140"/>
                                        </p:tgtEl>
                                        <p:attrNameLst>
                                          <p:attrName>style.visibility</p:attrName>
                                        </p:attrNameLst>
                                      </p:cBhvr>
                                      <p:to>
                                        <p:strVal val="visible"/>
                                      </p:to>
                                    </p:set>
                                  </p:childTnLst>
                                </p:cTn>
                              </p:par>
                              <p:par>
                                <p:cTn id="137" presetID="1" presetClass="entr" presetSubtype="0" fill="hold" nodeType="withEffect">
                                  <p:stCondLst>
                                    <p:cond delay="2000"/>
                                  </p:stCondLst>
                                  <p:childTnLst>
                                    <p:set>
                                      <p:cBhvr>
                                        <p:cTn id="138" dur="1" fill="hold">
                                          <p:stCondLst>
                                            <p:cond delay="0"/>
                                          </p:stCondLst>
                                        </p:cTn>
                                        <p:tgtEl>
                                          <p:spTgt spid="267"/>
                                        </p:tgtEl>
                                        <p:attrNameLst>
                                          <p:attrName>style.visibility</p:attrName>
                                        </p:attrNameLst>
                                      </p:cBhvr>
                                      <p:to>
                                        <p:strVal val="visible"/>
                                      </p:to>
                                    </p:set>
                                  </p:childTnLst>
                                </p:cTn>
                              </p:par>
                              <p:par>
                                <p:cTn id="139" presetID="1" presetClass="entr" presetSubtype="0" fill="hold" nodeType="withEffect">
                                  <p:stCondLst>
                                    <p:cond delay="2000"/>
                                  </p:stCondLst>
                                  <p:childTnLst>
                                    <p:set>
                                      <p:cBhvr>
                                        <p:cTn id="140" dur="1" fill="hold">
                                          <p:stCondLst>
                                            <p:cond delay="0"/>
                                          </p:stCondLst>
                                        </p:cTn>
                                        <p:tgtEl>
                                          <p:spTgt spid="328"/>
                                        </p:tgtEl>
                                        <p:attrNameLst>
                                          <p:attrName>style.visibility</p:attrName>
                                        </p:attrNameLst>
                                      </p:cBhvr>
                                      <p:to>
                                        <p:strVal val="visible"/>
                                      </p:to>
                                    </p:set>
                                  </p:childTnLst>
                                </p:cTn>
                              </p:par>
                              <p:par>
                                <p:cTn id="141" presetID="1" presetClass="exit" presetSubtype="0" fill="hold" nodeType="withEffect">
                                  <p:stCondLst>
                                    <p:cond delay="2200"/>
                                  </p:stCondLst>
                                  <p:childTnLst>
                                    <p:set>
                                      <p:cBhvr>
                                        <p:cTn id="142" dur="1" fill="hold">
                                          <p:stCondLst>
                                            <p:cond delay="0"/>
                                          </p:stCondLst>
                                        </p:cTn>
                                        <p:tgtEl>
                                          <p:spTgt spid="140"/>
                                        </p:tgtEl>
                                        <p:attrNameLst>
                                          <p:attrName>style.visibility</p:attrName>
                                        </p:attrNameLst>
                                      </p:cBhvr>
                                      <p:to>
                                        <p:strVal val="hidden"/>
                                      </p:to>
                                    </p:set>
                                  </p:childTnLst>
                                </p:cTn>
                              </p:par>
                              <p:par>
                                <p:cTn id="143" presetID="1" presetClass="exit" presetSubtype="0" fill="hold" nodeType="withEffect">
                                  <p:stCondLst>
                                    <p:cond delay="2200"/>
                                  </p:stCondLst>
                                  <p:childTnLst>
                                    <p:set>
                                      <p:cBhvr>
                                        <p:cTn id="144" dur="1" fill="hold">
                                          <p:stCondLst>
                                            <p:cond delay="0"/>
                                          </p:stCondLst>
                                        </p:cTn>
                                        <p:tgtEl>
                                          <p:spTgt spid="267"/>
                                        </p:tgtEl>
                                        <p:attrNameLst>
                                          <p:attrName>style.visibility</p:attrName>
                                        </p:attrNameLst>
                                      </p:cBhvr>
                                      <p:to>
                                        <p:strVal val="hidden"/>
                                      </p:to>
                                    </p:set>
                                  </p:childTnLst>
                                </p:cTn>
                              </p:par>
                              <p:par>
                                <p:cTn id="145" presetID="1" presetClass="exit" presetSubtype="0" fill="hold" nodeType="withEffect">
                                  <p:stCondLst>
                                    <p:cond delay="2200"/>
                                  </p:stCondLst>
                                  <p:childTnLst>
                                    <p:set>
                                      <p:cBhvr>
                                        <p:cTn id="146" dur="1" fill="hold">
                                          <p:stCondLst>
                                            <p:cond delay="0"/>
                                          </p:stCondLst>
                                        </p:cTn>
                                        <p:tgtEl>
                                          <p:spTgt spid="328"/>
                                        </p:tgtEl>
                                        <p:attrNameLst>
                                          <p:attrName>style.visibility</p:attrName>
                                        </p:attrNameLst>
                                      </p:cBhvr>
                                      <p:to>
                                        <p:strVal val="hidden"/>
                                      </p:to>
                                    </p:set>
                                  </p:childTnLst>
                                </p:cTn>
                              </p:par>
                              <p:par>
                                <p:cTn id="147" presetID="1" presetClass="entr" presetSubtype="0" fill="hold" nodeType="withEffect">
                                  <p:stCondLst>
                                    <p:cond delay="2200"/>
                                  </p:stCondLst>
                                  <p:childTnLst>
                                    <p:set>
                                      <p:cBhvr>
                                        <p:cTn id="148" dur="1" fill="hold">
                                          <p:stCondLst>
                                            <p:cond delay="0"/>
                                          </p:stCondLst>
                                        </p:cTn>
                                        <p:tgtEl>
                                          <p:spTgt spid="146"/>
                                        </p:tgtEl>
                                        <p:attrNameLst>
                                          <p:attrName>style.visibility</p:attrName>
                                        </p:attrNameLst>
                                      </p:cBhvr>
                                      <p:to>
                                        <p:strVal val="visible"/>
                                      </p:to>
                                    </p:set>
                                  </p:childTnLst>
                                </p:cTn>
                              </p:par>
                              <p:par>
                                <p:cTn id="149" presetID="1" presetClass="entr" presetSubtype="0" fill="hold" nodeType="withEffect">
                                  <p:stCondLst>
                                    <p:cond delay="2200"/>
                                  </p:stCondLst>
                                  <p:childTnLst>
                                    <p:set>
                                      <p:cBhvr>
                                        <p:cTn id="150" dur="1" fill="hold">
                                          <p:stCondLst>
                                            <p:cond delay="0"/>
                                          </p:stCondLst>
                                        </p:cTn>
                                        <p:tgtEl>
                                          <p:spTgt spid="273"/>
                                        </p:tgtEl>
                                        <p:attrNameLst>
                                          <p:attrName>style.visibility</p:attrName>
                                        </p:attrNameLst>
                                      </p:cBhvr>
                                      <p:to>
                                        <p:strVal val="visible"/>
                                      </p:to>
                                    </p:set>
                                  </p:childTnLst>
                                </p:cTn>
                              </p:par>
                              <p:par>
                                <p:cTn id="151" presetID="1" presetClass="entr" presetSubtype="0" fill="hold" nodeType="withEffect">
                                  <p:stCondLst>
                                    <p:cond delay="2200"/>
                                  </p:stCondLst>
                                  <p:childTnLst>
                                    <p:set>
                                      <p:cBhvr>
                                        <p:cTn id="152" dur="1" fill="hold">
                                          <p:stCondLst>
                                            <p:cond delay="0"/>
                                          </p:stCondLst>
                                        </p:cTn>
                                        <p:tgtEl>
                                          <p:spTgt spid="338"/>
                                        </p:tgtEl>
                                        <p:attrNameLst>
                                          <p:attrName>style.visibility</p:attrName>
                                        </p:attrNameLst>
                                      </p:cBhvr>
                                      <p:to>
                                        <p:strVal val="visible"/>
                                      </p:to>
                                    </p:set>
                                  </p:childTnLst>
                                </p:cTn>
                              </p:par>
                              <p:par>
                                <p:cTn id="153" presetID="1" presetClass="exit" presetSubtype="0" fill="hold" nodeType="withEffect">
                                  <p:stCondLst>
                                    <p:cond delay="2400"/>
                                  </p:stCondLst>
                                  <p:childTnLst>
                                    <p:set>
                                      <p:cBhvr>
                                        <p:cTn id="154" dur="1" fill="hold">
                                          <p:stCondLst>
                                            <p:cond delay="0"/>
                                          </p:stCondLst>
                                        </p:cTn>
                                        <p:tgtEl>
                                          <p:spTgt spid="146"/>
                                        </p:tgtEl>
                                        <p:attrNameLst>
                                          <p:attrName>style.visibility</p:attrName>
                                        </p:attrNameLst>
                                      </p:cBhvr>
                                      <p:to>
                                        <p:strVal val="hidden"/>
                                      </p:to>
                                    </p:set>
                                  </p:childTnLst>
                                </p:cTn>
                              </p:par>
                              <p:par>
                                <p:cTn id="155" presetID="1" presetClass="exit" presetSubtype="0" fill="hold" nodeType="withEffect">
                                  <p:stCondLst>
                                    <p:cond delay="2400"/>
                                  </p:stCondLst>
                                  <p:childTnLst>
                                    <p:set>
                                      <p:cBhvr>
                                        <p:cTn id="156" dur="1" fill="hold">
                                          <p:stCondLst>
                                            <p:cond delay="0"/>
                                          </p:stCondLst>
                                        </p:cTn>
                                        <p:tgtEl>
                                          <p:spTgt spid="273"/>
                                        </p:tgtEl>
                                        <p:attrNameLst>
                                          <p:attrName>style.visibility</p:attrName>
                                        </p:attrNameLst>
                                      </p:cBhvr>
                                      <p:to>
                                        <p:strVal val="hidden"/>
                                      </p:to>
                                    </p:set>
                                  </p:childTnLst>
                                </p:cTn>
                              </p:par>
                              <p:par>
                                <p:cTn id="157" presetID="1" presetClass="exit" presetSubtype="0" fill="hold" nodeType="withEffect">
                                  <p:stCondLst>
                                    <p:cond delay="2400"/>
                                  </p:stCondLst>
                                  <p:childTnLst>
                                    <p:set>
                                      <p:cBhvr>
                                        <p:cTn id="158" dur="1" fill="hold">
                                          <p:stCondLst>
                                            <p:cond delay="0"/>
                                          </p:stCondLst>
                                        </p:cTn>
                                        <p:tgtEl>
                                          <p:spTgt spid="338"/>
                                        </p:tgtEl>
                                        <p:attrNameLst>
                                          <p:attrName>style.visibility</p:attrName>
                                        </p:attrNameLst>
                                      </p:cBhvr>
                                      <p:to>
                                        <p:strVal val="hidden"/>
                                      </p:to>
                                    </p:set>
                                  </p:childTnLst>
                                </p:cTn>
                              </p:par>
                              <p:par>
                                <p:cTn id="159" presetID="1" presetClass="entr" presetSubtype="0" fill="hold" nodeType="withEffect">
                                  <p:stCondLst>
                                    <p:cond delay="2400"/>
                                  </p:stCondLst>
                                  <p:childTnLst>
                                    <p:set>
                                      <p:cBhvr>
                                        <p:cTn id="160" dur="1" fill="hold">
                                          <p:stCondLst>
                                            <p:cond delay="0"/>
                                          </p:stCondLst>
                                        </p:cTn>
                                        <p:tgtEl>
                                          <p:spTgt spid="152"/>
                                        </p:tgtEl>
                                        <p:attrNameLst>
                                          <p:attrName>style.visibility</p:attrName>
                                        </p:attrNameLst>
                                      </p:cBhvr>
                                      <p:to>
                                        <p:strVal val="visible"/>
                                      </p:to>
                                    </p:set>
                                  </p:childTnLst>
                                </p:cTn>
                              </p:par>
                              <p:par>
                                <p:cTn id="161" presetID="1" presetClass="entr" presetSubtype="0" fill="hold" nodeType="withEffect">
                                  <p:stCondLst>
                                    <p:cond delay="2400"/>
                                  </p:stCondLst>
                                  <p:childTnLst>
                                    <p:set>
                                      <p:cBhvr>
                                        <p:cTn id="162" dur="1" fill="hold">
                                          <p:stCondLst>
                                            <p:cond delay="0"/>
                                          </p:stCondLst>
                                        </p:cTn>
                                        <p:tgtEl>
                                          <p:spTgt spid="279"/>
                                        </p:tgtEl>
                                        <p:attrNameLst>
                                          <p:attrName>style.visibility</p:attrName>
                                        </p:attrNameLst>
                                      </p:cBhvr>
                                      <p:to>
                                        <p:strVal val="visible"/>
                                      </p:to>
                                    </p:set>
                                  </p:childTnLst>
                                </p:cTn>
                              </p:par>
                              <p:par>
                                <p:cTn id="163" presetID="1" presetClass="entr" presetSubtype="0" fill="hold" nodeType="withEffect">
                                  <p:stCondLst>
                                    <p:cond delay="2400"/>
                                  </p:stCondLst>
                                  <p:childTnLst>
                                    <p:set>
                                      <p:cBhvr>
                                        <p:cTn id="164" dur="1" fill="hold">
                                          <p:stCondLst>
                                            <p:cond delay="0"/>
                                          </p:stCondLst>
                                        </p:cTn>
                                        <p:tgtEl>
                                          <p:spTgt spid="348"/>
                                        </p:tgtEl>
                                        <p:attrNameLst>
                                          <p:attrName>style.visibility</p:attrName>
                                        </p:attrNameLst>
                                      </p:cBhvr>
                                      <p:to>
                                        <p:strVal val="visible"/>
                                      </p:to>
                                    </p:set>
                                  </p:childTnLst>
                                </p:cTn>
                              </p:par>
                              <p:par>
                                <p:cTn id="165" presetID="1" presetClass="exit" presetSubtype="0" fill="hold" nodeType="withEffect">
                                  <p:stCondLst>
                                    <p:cond delay="2600"/>
                                  </p:stCondLst>
                                  <p:childTnLst>
                                    <p:set>
                                      <p:cBhvr>
                                        <p:cTn id="166" dur="1" fill="hold">
                                          <p:stCondLst>
                                            <p:cond delay="0"/>
                                          </p:stCondLst>
                                        </p:cTn>
                                        <p:tgtEl>
                                          <p:spTgt spid="152"/>
                                        </p:tgtEl>
                                        <p:attrNameLst>
                                          <p:attrName>style.visibility</p:attrName>
                                        </p:attrNameLst>
                                      </p:cBhvr>
                                      <p:to>
                                        <p:strVal val="hidden"/>
                                      </p:to>
                                    </p:set>
                                  </p:childTnLst>
                                </p:cTn>
                              </p:par>
                              <p:par>
                                <p:cTn id="167" presetID="1" presetClass="exit" presetSubtype="0" fill="hold" nodeType="withEffect">
                                  <p:stCondLst>
                                    <p:cond delay="2600"/>
                                  </p:stCondLst>
                                  <p:childTnLst>
                                    <p:set>
                                      <p:cBhvr>
                                        <p:cTn id="168" dur="1" fill="hold">
                                          <p:stCondLst>
                                            <p:cond delay="0"/>
                                          </p:stCondLst>
                                        </p:cTn>
                                        <p:tgtEl>
                                          <p:spTgt spid="279"/>
                                        </p:tgtEl>
                                        <p:attrNameLst>
                                          <p:attrName>style.visibility</p:attrName>
                                        </p:attrNameLst>
                                      </p:cBhvr>
                                      <p:to>
                                        <p:strVal val="hidden"/>
                                      </p:to>
                                    </p:set>
                                  </p:childTnLst>
                                </p:cTn>
                              </p:par>
                              <p:par>
                                <p:cTn id="169" presetID="1" presetClass="exit" presetSubtype="0" fill="hold" nodeType="withEffect">
                                  <p:stCondLst>
                                    <p:cond delay="2600"/>
                                  </p:stCondLst>
                                  <p:childTnLst>
                                    <p:set>
                                      <p:cBhvr>
                                        <p:cTn id="170" dur="1" fill="hold">
                                          <p:stCondLst>
                                            <p:cond delay="0"/>
                                          </p:stCondLst>
                                        </p:cTn>
                                        <p:tgtEl>
                                          <p:spTgt spid="348"/>
                                        </p:tgtEl>
                                        <p:attrNameLst>
                                          <p:attrName>style.visibility</p:attrName>
                                        </p:attrNameLst>
                                      </p:cBhvr>
                                      <p:to>
                                        <p:strVal val="hidden"/>
                                      </p:to>
                                    </p:set>
                                  </p:childTnLst>
                                </p:cTn>
                              </p:par>
                              <p:par>
                                <p:cTn id="171" presetID="1" presetClass="entr" presetSubtype="0" fill="hold" nodeType="withEffect">
                                  <p:stCondLst>
                                    <p:cond delay="2600"/>
                                  </p:stCondLst>
                                  <p:childTnLst>
                                    <p:set>
                                      <p:cBhvr>
                                        <p:cTn id="172" dur="1" fill="hold">
                                          <p:stCondLst>
                                            <p:cond delay="0"/>
                                          </p:stCondLst>
                                        </p:cTn>
                                        <p:tgtEl>
                                          <p:spTgt spid="158"/>
                                        </p:tgtEl>
                                        <p:attrNameLst>
                                          <p:attrName>style.visibility</p:attrName>
                                        </p:attrNameLst>
                                      </p:cBhvr>
                                      <p:to>
                                        <p:strVal val="visible"/>
                                      </p:to>
                                    </p:set>
                                  </p:childTnLst>
                                </p:cTn>
                              </p:par>
                              <p:par>
                                <p:cTn id="173" presetID="1" presetClass="entr" presetSubtype="0" fill="hold" nodeType="withEffect">
                                  <p:stCondLst>
                                    <p:cond delay="2600"/>
                                  </p:stCondLst>
                                  <p:childTnLst>
                                    <p:set>
                                      <p:cBhvr>
                                        <p:cTn id="174" dur="1" fill="hold">
                                          <p:stCondLst>
                                            <p:cond delay="0"/>
                                          </p:stCondLst>
                                        </p:cTn>
                                        <p:tgtEl>
                                          <p:spTgt spid="285"/>
                                        </p:tgtEl>
                                        <p:attrNameLst>
                                          <p:attrName>style.visibility</p:attrName>
                                        </p:attrNameLst>
                                      </p:cBhvr>
                                      <p:to>
                                        <p:strVal val="visible"/>
                                      </p:to>
                                    </p:set>
                                  </p:childTnLst>
                                </p:cTn>
                              </p:par>
                              <p:par>
                                <p:cTn id="175" presetID="1" presetClass="entr" presetSubtype="0" fill="hold" nodeType="withEffect">
                                  <p:stCondLst>
                                    <p:cond delay="2600"/>
                                  </p:stCondLst>
                                  <p:childTnLst>
                                    <p:set>
                                      <p:cBhvr>
                                        <p:cTn id="176" dur="1" fill="hold">
                                          <p:stCondLst>
                                            <p:cond delay="0"/>
                                          </p:stCondLst>
                                        </p:cTn>
                                        <p:tgtEl>
                                          <p:spTgt spid="358"/>
                                        </p:tgtEl>
                                        <p:attrNameLst>
                                          <p:attrName>style.visibility</p:attrName>
                                        </p:attrNameLst>
                                      </p:cBhvr>
                                      <p:to>
                                        <p:strVal val="visible"/>
                                      </p:to>
                                    </p:set>
                                  </p:childTnLst>
                                </p:cTn>
                              </p:par>
                              <p:par>
                                <p:cTn id="177" presetID="1" presetClass="exit" presetSubtype="0" fill="hold" nodeType="withEffect">
                                  <p:stCondLst>
                                    <p:cond delay="2800"/>
                                  </p:stCondLst>
                                  <p:childTnLst>
                                    <p:set>
                                      <p:cBhvr>
                                        <p:cTn id="178" dur="1" fill="hold">
                                          <p:stCondLst>
                                            <p:cond delay="0"/>
                                          </p:stCondLst>
                                        </p:cTn>
                                        <p:tgtEl>
                                          <p:spTgt spid="158"/>
                                        </p:tgtEl>
                                        <p:attrNameLst>
                                          <p:attrName>style.visibility</p:attrName>
                                        </p:attrNameLst>
                                      </p:cBhvr>
                                      <p:to>
                                        <p:strVal val="hidden"/>
                                      </p:to>
                                    </p:set>
                                  </p:childTnLst>
                                </p:cTn>
                              </p:par>
                              <p:par>
                                <p:cTn id="179" presetID="1" presetClass="exit" presetSubtype="0" fill="hold" nodeType="withEffect">
                                  <p:stCondLst>
                                    <p:cond delay="2800"/>
                                  </p:stCondLst>
                                  <p:childTnLst>
                                    <p:set>
                                      <p:cBhvr>
                                        <p:cTn id="180" dur="1" fill="hold">
                                          <p:stCondLst>
                                            <p:cond delay="0"/>
                                          </p:stCondLst>
                                        </p:cTn>
                                        <p:tgtEl>
                                          <p:spTgt spid="285"/>
                                        </p:tgtEl>
                                        <p:attrNameLst>
                                          <p:attrName>style.visibility</p:attrName>
                                        </p:attrNameLst>
                                      </p:cBhvr>
                                      <p:to>
                                        <p:strVal val="hidden"/>
                                      </p:to>
                                    </p:set>
                                  </p:childTnLst>
                                </p:cTn>
                              </p:par>
                              <p:par>
                                <p:cTn id="181" presetID="1" presetClass="exit" presetSubtype="0" fill="hold" nodeType="withEffect">
                                  <p:stCondLst>
                                    <p:cond delay="2800"/>
                                  </p:stCondLst>
                                  <p:childTnLst>
                                    <p:set>
                                      <p:cBhvr>
                                        <p:cTn id="182" dur="1" fill="hold">
                                          <p:stCondLst>
                                            <p:cond delay="0"/>
                                          </p:stCondLst>
                                        </p:cTn>
                                        <p:tgtEl>
                                          <p:spTgt spid="358"/>
                                        </p:tgtEl>
                                        <p:attrNameLst>
                                          <p:attrName>style.visibility</p:attrName>
                                        </p:attrNameLst>
                                      </p:cBhvr>
                                      <p:to>
                                        <p:strVal val="hidden"/>
                                      </p:to>
                                    </p:set>
                                  </p:childTnLst>
                                </p:cTn>
                              </p:par>
                              <p:par>
                                <p:cTn id="183" presetID="1" presetClass="entr" presetSubtype="0" fill="hold" nodeType="withEffect">
                                  <p:stCondLst>
                                    <p:cond delay="2800"/>
                                  </p:stCondLst>
                                  <p:childTnLst>
                                    <p:set>
                                      <p:cBhvr>
                                        <p:cTn id="184" dur="1" fill="hold">
                                          <p:stCondLst>
                                            <p:cond delay="0"/>
                                          </p:stCondLst>
                                        </p:cTn>
                                        <p:tgtEl>
                                          <p:spTgt spid="164"/>
                                        </p:tgtEl>
                                        <p:attrNameLst>
                                          <p:attrName>style.visibility</p:attrName>
                                        </p:attrNameLst>
                                      </p:cBhvr>
                                      <p:to>
                                        <p:strVal val="visible"/>
                                      </p:to>
                                    </p:set>
                                  </p:childTnLst>
                                </p:cTn>
                              </p:par>
                              <p:par>
                                <p:cTn id="185" presetID="1" presetClass="entr" presetSubtype="0" fill="hold" nodeType="withEffect">
                                  <p:stCondLst>
                                    <p:cond delay="2800"/>
                                  </p:stCondLst>
                                  <p:childTnLst>
                                    <p:set>
                                      <p:cBhvr>
                                        <p:cTn id="186" dur="1" fill="hold">
                                          <p:stCondLst>
                                            <p:cond delay="0"/>
                                          </p:stCondLst>
                                        </p:cTn>
                                        <p:tgtEl>
                                          <p:spTgt spid="291"/>
                                        </p:tgtEl>
                                        <p:attrNameLst>
                                          <p:attrName>style.visibility</p:attrName>
                                        </p:attrNameLst>
                                      </p:cBhvr>
                                      <p:to>
                                        <p:strVal val="visible"/>
                                      </p:to>
                                    </p:set>
                                  </p:childTnLst>
                                </p:cTn>
                              </p:par>
                              <p:par>
                                <p:cTn id="187" presetID="1" presetClass="entr" presetSubtype="0" fill="hold" nodeType="withEffect">
                                  <p:stCondLst>
                                    <p:cond delay="2800"/>
                                  </p:stCondLst>
                                  <p:childTnLst>
                                    <p:set>
                                      <p:cBhvr>
                                        <p:cTn id="188" dur="1" fill="hold">
                                          <p:stCondLst>
                                            <p:cond delay="0"/>
                                          </p:stCondLst>
                                        </p:cTn>
                                        <p:tgtEl>
                                          <p:spTgt spid="368"/>
                                        </p:tgtEl>
                                        <p:attrNameLst>
                                          <p:attrName>style.visibility</p:attrName>
                                        </p:attrNameLst>
                                      </p:cBhvr>
                                      <p:to>
                                        <p:strVal val="visible"/>
                                      </p:to>
                                    </p:set>
                                  </p:childTnLst>
                                </p:cTn>
                              </p:par>
                              <p:par>
                                <p:cTn id="189" presetID="1" presetClass="exit" presetSubtype="0" fill="hold" nodeType="withEffect">
                                  <p:stCondLst>
                                    <p:cond delay="3000"/>
                                  </p:stCondLst>
                                  <p:childTnLst>
                                    <p:set>
                                      <p:cBhvr>
                                        <p:cTn id="190" dur="1" fill="hold">
                                          <p:stCondLst>
                                            <p:cond delay="0"/>
                                          </p:stCondLst>
                                        </p:cTn>
                                        <p:tgtEl>
                                          <p:spTgt spid="164"/>
                                        </p:tgtEl>
                                        <p:attrNameLst>
                                          <p:attrName>style.visibility</p:attrName>
                                        </p:attrNameLst>
                                      </p:cBhvr>
                                      <p:to>
                                        <p:strVal val="hidden"/>
                                      </p:to>
                                    </p:set>
                                  </p:childTnLst>
                                </p:cTn>
                              </p:par>
                              <p:par>
                                <p:cTn id="191" presetID="1" presetClass="exit" presetSubtype="0" fill="hold" nodeType="withEffect">
                                  <p:stCondLst>
                                    <p:cond delay="3000"/>
                                  </p:stCondLst>
                                  <p:childTnLst>
                                    <p:set>
                                      <p:cBhvr>
                                        <p:cTn id="192" dur="1" fill="hold">
                                          <p:stCondLst>
                                            <p:cond delay="0"/>
                                          </p:stCondLst>
                                        </p:cTn>
                                        <p:tgtEl>
                                          <p:spTgt spid="291"/>
                                        </p:tgtEl>
                                        <p:attrNameLst>
                                          <p:attrName>style.visibility</p:attrName>
                                        </p:attrNameLst>
                                      </p:cBhvr>
                                      <p:to>
                                        <p:strVal val="hidden"/>
                                      </p:to>
                                    </p:set>
                                  </p:childTnLst>
                                </p:cTn>
                              </p:par>
                              <p:par>
                                <p:cTn id="193" presetID="1" presetClass="exit" presetSubtype="0" fill="hold" nodeType="withEffect">
                                  <p:stCondLst>
                                    <p:cond delay="3000"/>
                                  </p:stCondLst>
                                  <p:childTnLst>
                                    <p:set>
                                      <p:cBhvr>
                                        <p:cTn id="194" dur="1" fill="hold">
                                          <p:stCondLst>
                                            <p:cond delay="0"/>
                                          </p:stCondLst>
                                        </p:cTn>
                                        <p:tgtEl>
                                          <p:spTgt spid="368"/>
                                        </p:tgtEl>
                                        <p:attrNameLst>
                                          <p:attrName>style.visibility</p:attrName>
                                        </p:attrNameLst>
                                      </p:cBhvr>
                                      <p:to>
                                        <p:strVal val="hidden"/>
                                      </p:to>
                                    </p:set>
                                  </p:childTnLst>
                                </p:cTn>
                              </p:par>
                              <p:par>
                                <p:cTn id="195" presetID="1" presetClass="entr" presetSubtype="0" fill="hold" nodeType="withEffect">
                                  <p:stCondLst>
                                    <p:cond delay="3000"/>
                                  </p:stCondLst>
                                  <p:childTnLst>
                                    <p:set>
                                      <p:cBhvr>
                                        <p:cTn id="196" dur="1" fill="hold">
                                          <p:stCondLst>
                                            <p:cond delay="0"/>
                                          </p:stCondLst>
                                        </p:cTn>
                                        <p:tgtEl>
                                          <p:spTgt spid="170"/>
                                        </p:tgtEl>
                                        <p:attrNameLst>
                                          <p:attrName>style.visibility</p:attrName>
                                        </p:attrNameLst>
                                      </p:cBhvr>
                                      <p:to>
                                        <p:strVal val="visible"/>
                                      </p:to>
                                    </p:set>
                                  </p:childTnLst>
                                </p:cTn>
                              </p:par>
                              <p:par>
                                <p:cTn id="197" presetID="1" presetClass="entr" presetSubtype="0" fill="hold" nodeType="withEffect">
                                  <p:stCondLst>
                                    <p:cond delay="3000"/>
                                  </p:stCondLst>
                                  <p:childTnLst>
                                    <p:set>
                                      <p:cBhvr>
                                        <p:cTn id="198" dur="1" fill="hold">
                                          <p:stCondLst>
                                            <p:cond delay="0"/>
                                          </p:stCondLst>
                                        </p:cTn>
                                        <p:tgtEl>
                                          <p:spTgt spid="297"/>
                                        </p:tgtEl>
                                        <p:attrNameLst>
                                          <p:attrName>style.visibility</p:attrName>
                                        </p:attrNameLst>
                                      </p:cBhvr>
                                      <p:to>
                                        <p:strVal val="visible"/>
                                      </p:to>
                                    </p:set>
                                  </p:childTnLst>
                                </p:cTn>
                              </p:par>
                              <p:par>
                                <p:cTn id="199" presetID="1" presetClass="entr" presetSubtype="0" fill="hold" nodeType="withEffect">
                                  <p:stCondLst>
                                    <p:cond delay="3000"/>
                                  </p:stCondLst>
                                  <p:childTnLst>
                                    <p:set>
                                      <p:cBhvr>
                                        <p:cTn id="200" dur="1" fill="hold">
                                          <p:stCondLst>
                                            <p:cond delay="0"/>
                                          </p:stCondLst>
                                        </p:cTn>
                                        <p:tgtEl>
                                          <p:spTgt spid="378"/>
                                        </p:tgtEl>
                                        <p:attrNameLst>
                                          <p:attrName>style.visibility</p:attrName>
                                        </p:attrNameLst>
                                      </p:cBhvr>
                                      <p:to>
                                        <p:strVal val="visible"/>
                                      </p:to>
                                    </p:set>
                                  </p:childTnLst>
                                </p:cTn>
                              </p:par>
                              <p:par>
                                <p:cTn id="201" presetID="1" presetClass="exit" presetSubtype="0" fill="hold" nodeType="withEffect">
                                  <p:stCondLst>
                                    <p:cond delay="3200"/>
                                  </p:stCondLst>
                                  <p:childTnLst>
                                    <p:set>
                                      <p:cBhvr>
                                        <p:cTn id="202" dur="1" fill="hold">
                                          <p:stCondLst>
                                            <p:cond delay="0"/>
                                          </p:stCondLst>
                                        </p:cTn>
                                        <p:tgtEl>
                                          <p:spTgt spid="170"/>
                                        </p:tgtEl>
                                        <p:attrNameLst>
                                          <p:attrName>style.visibility</p:attrName>
                                        </p:attrNameLst>
                                      </p:cBhvr>
                                      <p:to>
                                        <p:strVal val="hidden"/>
                                      </p:to>
                                    </p:set>
                                  </p:childTnLst>
                                </p:cTn>
                              </p:par>
                              <p:par>
                                <p:cTn id="203" presetID="1" presetClass="exit" presetSubtype="0" fill="hold" nodeType="withEffect">
                                  <p:stCondLst>
                                    <p:cond delay="3200"/>
                                  </p:stCondLst>
                                  <p:childTnLst>
                                    <p:set>
                                      <p:cBhvr>
                                        <p:cTn id="204" dur="1" fill="hold">
                                          <p:stCondLst>
                                            <p:cond delay="0"/>
                                          </p:stCondLst>
                                        </p:cTn>
                                        <p:tgtEl>
                                          <p:spTgt spid="297"/>
                                        </p:tgtEl>
                                        <p:attrNameLst>
                                          <p:attrName>style.visibility</p:attrName>
                                        </p:attrNameLst>
                                      </p:cBhvr>
                                      <p:to>
                                        <p:strVal val="hidden"/>
                                      </p:to>
                                    </p:set>
                                  </p:childTnLst>
                                </p:cTn>
                              </p:par>
                              <p:par>
                                <p:cTn id="205" presetID="1" presetClass="exit" presetSubtype="0" fill="hold" nodeType="withEffect">
                                  <p:stCondLst>
                                    <p:cond delay="3200"/>
                                  </p:stCondLst>
                                  <p:childTnLst>
                                    <p:set>
                                      <p:cBhvr>
                                        <p:cTn id="206" dur="1" fill="hold">
                                          <p:stCondLst>
                                            <p:cond delay="0"/>
                                          </p:stCondLst>
                                        </p:cTn>
                                        <p:tgtEl>
                                          <p:spTgt spid="378"/>
                                        </p:tgtEl>
                                        <p:attrNameLst>
                                          <p:attrName>style.visibility</p:attrName>
                                        </p:attrNameLst>
                                      </p:cBhvr>
                                      <p:to>
                                        <p:strVal val="hidden"/>
                                      </p:to>
                                    </p:set>
                                  </p:childTnLst>
                                </p:cTn>
                              </p:par>
                              <p:par>
                                <p:cTn id="207" presetID="1" presetClass="entr" presetSubtype="0" fill="hold" nodeType="withEffect">
                                  <p:stCondLst>
                                    <p:cond delay="3200"/>
                                  </p:stCondLst>
                                  <p:childTnLst>
                                    <p:set>
                                      <p:cBhvr>
                                        <p:cTn id="208" dur="1" fill="hold">
                                          <p:stCondLst>
                                            <p:cond delay="0"/>
                                          </p:stCondLst>
                                        </p:cTn>
                                        <p:tgtEl>
                                          <p:spTgt spid="176"/>
                                        </p:tgtEl>
                                        <p:attrNameLst>
                                          <p:attrName>style.visibility</p:attrName>
                                        </p:attrNameLst>
                                      </p:cBhvr>
                                      <p:to>
                                        <p:strVal val="visible"/>
                                      </p:to>
                                    </p:set>
                                  </p:childTnLst>
                                </p:cTn>
                              </p:par>
                              <p:par>
                                <p:cTn id="209" presetID="1" presetClass="entr" presetSubtype="0" fill="hold" nodeType="withEffect">
                                  <p:stCondLst>
                                    <p:cond delay="3200"/>
                                  </p:stCondLst>
                                  <p:childTnLst>
                                    <p:set>
                                      <p:cBhvr>
                                        <p:cTn id="210" dur="1" fill="hold">
                                          <p:stCondLst>
                                            <p:cond delay="0"/>
                                          </p:stCondLst>
                                        </p:cTn>
                                        <p:tgtEl>
                                          <p:spTgt spid="303"/>
                                        </p:tgtEl>
                                        <p:attrNameLst>
                                          <p:attrName>style.visibility</p:attrName>
                                        </p:attrNameLst>
                                      </p:cBhvr>
                                      <p:to>
                                        <p:strVal val="visible"/>
                                      </p:to>
                                    </p:set>
                                  </p:childTnLst>
                                </p:cTn>
                              </p:par>
                              <p:par>
                                <p:cTn id="211" presetID="1" presetClass="entr" presetSubtype="0" fill="hold" nodeType="withEffect">
                                  <p:stCondLst>
                                    <p:cond delay="3200"/>
                                  </p:stCondLst>
                                  <p:childTnLst>
                                    <p:set>
                                      <p:cBhvr>
                                        <p:cTn id="212" dur="1" fill="hold">
                                          <p:stCondLst>
                                            <p:cond delay="0"/>
                                          </p:stCondLst>
                                        </p:cTn>
                                        <p:tgtEl>
                                          <p:spTgt spid="388"/>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500"/>
                                        <p:tgtEl>
                                          <p:spTgt spid="182"/>
                                        </p:tgtEl>
                                      </p:cBhvr>
                                    </p:animEffect>
                                    <p:set>
                                      <p:cBhvr>
                                        <p:cTn id="217" dur="1" fill="hold">
                                          <p:stCondLst>
                                            <p:cond delay="499"/>
                                          </p:stCondLst>
                                        </p:cTn>
                                        <p:tgtEl>
                                          <p:spTgt spid="182"/>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7"/>
                                        </p:tgtEl>
                                      </p:cBhvr>
                                    </p:animEffect>
                                    <p:set>
                                      <p:cBhvr>
                                        <p:cTn id="220" dur="1" fill="hold">
                                          <p:stCondLst>
                                            <p:cond delay="499"/>
                                          </p:stCondLst>
                                        </p:cTn>
                                        <p:tgtEl>
                                          <p:spTgt spid="7"/>
                                        </p:tgtEl>
                                        <p:attrNameLst>
                                          <p:attrName>style.visibility</p:attrName>
                                        </p:attrNameLst>
                                      </p:cBhvr>
                                      <p:to>
                                        <p:strVal val="hidden"/>
                                      </p:to>
                                    </p:set>
                                  </p:childTnLst>
                                </p:cTn>
                              </p:par>
                            </p:childTnLst>
                          </p:cTn>
                        </p:par>
                        <p:par>
                          <p:cTn id="221" fill="hold">
                            <p:stCondLst>
                              <p:cond delay="500"/>
                            </p:stCondLst>
                            <p:childTnLst>
                              <p:par>
                                <p:cTn id="222" presetID="1" presetClass="entr" presetSubtype="0" fill="hold" grpId="0" nodeType="afterEffect">
                                  <p:stCondLst>
                                    <p:cond delay="0"/>
                                  </p:stCondLst>
                                  <p:childTnLst>
                                    <p:set>
                                      <p:cBhvr>
                                        <p:cTn id="223" dur="1" fill="hold">
                                          <p:stCondLst>
                                            <p:cond delay="0"/>
                                          </p:stCondLst>
                                        </p:cTn>
                                        <p:tgtEl>
                                          <p:spTgt spid="3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animBg="1"/>
      <p:bldP spid="398"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381000"/>
            <a:ext cx="8001000" cy="838200"/>
          </a:xfrm>
        </p:spPr>
        <p:txBody>
          <a:bodyPr/>
          <a:lstStyle/>
          <a:p>
            <a:r>
              <a:rPr lang="he-IL" sz="3200" b="1" dirty="0">
                <a:effectLst>
                  <a:outerShdw blurRad="38100" dist="25400" dir="5400000" algn="tl" rotWithShape="0">
                    <a:srgbClr val="000000">
                      <a:alpha val="43000"/>
                    </a:srgbClr>
                  </a:outerShdw>
                </a:effectLst>
              </a:rPr>
              <a:t>להמציא את </a:t>
            </a:r>
            <a:r>
              <a:rPr lang="he-IL" sz="3200" b="1" dirty="0" smtClean="0">
                <a:effectLst>
                  <a:outerShdw blurRad="38100" dist="25400" dir="5400000" algn="tl" rotWithShape="0">
                    <a:srgbClr val="000000">
                      <a:alpha val="43000"/>
                    </a:srgbClr>
                  </a:outerShdw>
                </a:effectLst>
              </a:rPr>
              <a:t>האופניים </a:t>
            </a:r>
            <a:r>
              <a:rPr lang="he-IL" sz="3200" b="1" dirty="0">
                <a:effectLst>
                  <a:outerShdw blurRad="38100" dist="25400" dir="5400000" algn="tl" rotWithShape="0">
                    <a:srgbClr val="000000">
                      <a:alpha val="43000"/>
                    </a:srgbClr>
                  </a:outerShdw>
                </a:effectLst>
              </a:rPr>
              <a:t>מחדש</a:t>
            </a:r>
            <a:endParaRPr lang="en-US" sz="3200" b="1" dirty="0">
              <a:effectLst>
                <a:outerShdw blurRad="38100" dist="25400" dir="5400000" algn="tl" rotWithShape="0">
                  <a:srgbClr val="000000">
                    <a:alpha val="43000"/>
                  </a:srgbClr>
                </a:outerShdw>
              </a:effectLst>
            </a:endParaRPr>
          </a:p>
        </p:txBody>
      </p:sp>
      <p:sp>
        <p:nvSpPr>
          <p:cNvPr id="398" name="Content Placeholder 5"/>
          <p:cNvSpPr txBox="1">
            <a:spLocks/>
          </p:cNvSpPr>
          <p:nvPr/>
        </p:nvSpPr>
        <p:spPr bwMode="auto">
          <a:xfrm>
            <a:off x="242362" y="813621"/>
            <a:ext cx="8421698" cy="1721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Font typeface="Wingdings" pitchFamily="2" charset="2"/>
              <a:buNone/>
              <a:defRPr/>
            </a:pPr>
            <a:r>
              <a:rPr lang="he-IL" sz="2800" dirty="0" smtClean="0"/>
              <a:t>אילו רק השלדה הייתה מונחת על חלקם העליון של הגלגלים, </a:t>
            </a:r>
            <a:r>
              <a:rPr lang="en-US" sz="2800" dirty="0" smtClean="0"/>
              <a:t/>
            </a:r>
            <a:br>
              <a:rPr lang="en-US" sz="2800" dirty="0" smtClean="0"/>
            </a:br>
            <a:r>
              <a:rPr lang="he-IL" sz="2800" dirty="0" smtClean="0"/>
              <a:t>ולא מחוברת למרכזם...</a:t>
            </a:r>
          </a:p>
          <a:p>
            <a:pPr marL="0" indent="0" eaLnBrk="1" hangingPunct="1">
              <a:buClr>
                <a:srgbClr val="FF0000"/>
              </a:buClr>
              <a:buFont typeface="Wingdings" pitchFamily="2" charset="2"/>
              <a:buNone/>
              <a:defRPr/>
            </a:pPr>
            <a:r>
              <a:rPr lang="he-IL" sz="2800" dirty="0" smtClean="0">
                <a:solidFill>
                  <a:schemeClr val="accent6">
                    <a:lumMod val="40000"/>
                    <a:lumOff val="60000"/>
                  </a:schemeClr>
                </a:solidFill>
              </a:rPr>
              <a:t>במאי 2009</a:t>
            </a:r>
            <a:r>
              <a:rPr lang="he-IL" sz="2800" dirty="0" smtClean="0"/>
              <a:t> הכריז קצין צבא סיני </a:t>
            </a:r>
            <a:r>
              <a:rPr lang="he-IL" sz="2800" dirty="0" err="1" smtClean="0"/>
              <a:t>בגימלאות</a:t>
            </a:r>
            <a:r>
              <a:rPr lang="he-IL" sz="2800" dirty="0" smtClean="0"/>
              <a:t> בשם</a:t>
            </a:r>
          </a:p>
          <a:p>
            <a:pPr marL="0" indent="0" eaLnBrk="1" hangingPunct="1">
              <a:spcBef>
                <a:spcPts val="0"/>
              </a:spcBef>
              <a:buClr>
                <a:srgbClr val="FF0000"/>
              </a:buClr>
              <a:buFont typeface="Wingdings" pitchFamily="2" charset="2"/>
              <a:buNone/>
              <a:defRPr/>
            </a:pPr>
            <a:r>
              <a:rPr lang="he-IL" sz="2800" dirty="0" smtClean="0">
                <a:solidFill>
                  <a:schemeClr val="accent1">
                    <a:lumMod val="60000"/>
                    <a:lumOff val="40000"/>
                  </a:schemeClr>
                </a:solidFill>
              </a:rPr>
              <a:t> </a:t>
            </a:r>
            <a:r>
              <a:rPr lang="en-US" sz="2800" dirty="0" err="1" smtClean="0">
                <a:solidFill>
                  <a:schemeClr val="accent1">
                    <a:lumMod val="60000"/>
                    <a:lumOff val="40000"/>
                  </a:schemeClr>
                </a:solidFill>
              </a:rPr>
              <a:t>Baihua</a:t>
            </a:r>
            <a:r>
              <a:rPr lang="he-IL" sz="2800" dirty="0" smtClean="0">
                <a:solidFill>
                  <a:schemeClr val="accent1">
                    <a:lumMod val="60000"/>
                    <a:lumOff val="40000"/>
                  </a:schemeClr>
                </a:solidFill>
              </a:rPr>
              <a:t> </a:t>
            </a:r>
            <a:r>
              <a:rPr lang="en-US" sz="2800" dirty="0" smtClean="0">
                <a:solidFill>
                  <a:schemeClr val="accent1">
                    <a:lumMod val="60000"/>
                    <a:lumOff val="40000"/>
                  </a:schemeClr>
                </a:solidFill>
              </a:rPr>
              <a:t>Guan</a:t>
            </a:r>
            <a:r>
              <a:rPr lang="en-US" sz="2800" dirty="0" smtClean="0"/>
              <a:t> </a:t>
            </a:r>
            <a:r>
              <a:rPr lang="he-IL" sz="2800" dirty="0" smtClean="0"/>
              <a:t> על המצאתו עליה עבד שנה וחצי:</a:t>
            </a:r>
          </a:p>
          <a:p>
            <a:pPr marL="0" indent="0" eaLnBrk="1" hangingPunct="1">
              <a:buClr>
                <a:srgbClr val="FF0000"/>
              </a:buClr>
              <a:buFont typeface="Wingdings" pitchFamily="2" charset="2"/>
              <a:buNone/>
              <a:defRPr/>
            </a:pPr>
            <a:endParaRPr lang="he-IL" sz="2800" dirty="0"/>
          </a:p>
          <a:p>
            <a:pPr marL="0" indent="0" eaLnBrk="1" hangingPunct="1">
              <a:buClr>
                <a:srgbClr val="FF0000"/>
              </a:buClr>
              <a:buFont typeface="Wingdings" pitchFamily="2" charset="2"/>
              <a:buNone/>
              <a:defRPr/>
            </a:pPr>
            <a:endParaRPr lang="he-IL" sz="2800" dirty="0" smtClean="0"/>
          </a:p>
          <a:p>
            <a:pPr marL="0" indent="0" eaLnBrk="1" hangingPunct="1">
              <a:buClr>
                <a:srgbClr val="FF0000"/>
              </a:buClr>
              <a:buFont typeface="Wingdings" pitchFamily="2" charset="2"/>
              <a:buNone/>
              <a:defRPr/>
            </a:pPr>
            <a:endParaRPr lang="he-IL" sz="2800" dirty="0"/>
          </a:p>
          <a:p>
            <a:pPr marL="0" indent="0" eaLnBrk="1" hangingPunct="1">
              <a:buClr>
                <a:srgbClr val="FF0000"/>
              </a:buClr>
              <a:buFont typeface="Wingdings" pitchFamily="2" charset="2"/>
              <a:buNone/>
              <a:defRPr/>
            </a:pPr>
            <a:endParaRPr lang="he-IL" sz="2800" dirty="0" smtClean="0"/>
          </a:p>
          <a:p>
            <a:pPr marL="0" indent="0" eaLnBrk="1" hangingPunct="1">
              <a:buClr>
                <a:srgbClr val="FF0000"/>
              </a:buClr>
              <a:buFont typeface="Wingdings" pitchFamily="2" charset="2"/>
              <a:buNone/>
              <a:defRPr/>
            </a:pPr>
            <a:endParaRPr lang="he-IL" sz="2800" dirty="0"/>
          </a:p>
          <a:p>
            <a:pPr marL="0" indent="0" eaLnBrk="1" hangingPunct="1">
              <a:buClr>
                <a:srgbClr val="FF0000"/>
              </a:buClr>
              <a:buFont typeface="Wingdings" pitchFamily="2" charset="2"/>
              <a:buNone/>
              <a:defRPr/>
            </a:pPr>
            <a:endParaRPr lang="he-IL" sz="2800" dirty="0" smtClean="0"/>
          </a:p>
          <a:p>
            <a:pPr marL="0" indent="0" eaLnBrk="1" hangingPunct="1">
              <a:spcBef>
                <a:spcPts val="0"/>
              </a:spcBef>
              <a:buClr>
                <a:srgbClr val="FF0000"/>
              </a:buClr>
              <a:buFont typeface="Wingdings" pitchFamily="2" charset="2"/>
              <a:buNone/>
              <a:defRPr/>
            </a:pPr>
            <a:r>
              <a:rPr lang="he-IL" sz="2800" dirty="0" smtClean="0"/>
              <a:t>ועדיין, הנסיעה עם גלגלים כאלה קשה ומסורבלת.</a:t>
            </a:r>
          </a:p>
          <a:p>
            <a:pPr marL="0" indent="0" eaLnBrk="1" hangingPunct="1">
              <a:lnSpc>
                <a:spcPct val="90000"/>
              </a:lnSpc>
              <a:buClr>
                <a:srgbClr val="99CCFF"/>
              </a:buClr>
              <a:buFontTx/>
              <a:buNone/>
            </a:pPr>
            <a:endParaRPr kumimoji="1" lang="he-IL" sz="2800" kern="0" dirty="0" smtClean="0">
              <a:solidFill>
                <a:schemeClr val="accent1">
                  <a:lumMod val="60000"/>
                  <a:lumOff val="40000"/>
                </a:schemeClr>
              </a:solidFill>
            </a:endParaRPr>
          </a:p>
        </p:txBody>
      </p:sp>
      <p:pic>
        <p:nvPicPr>
          <p:cNvPr id="4" name="bik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012" t="13175" r="12847" b="14157"/>
          <a:stretch/>
        </p:blipFill>
        <p:spPr>
          <a:xfrm>
            <a:off x="2601310" y="2646911"/>
            <a:ext cx="3941380" cy="2897306"/>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200351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8">
                                            <p:txEl>
                                              <p:pRg st="2" end="2"/>
                                            </p:txEl>
                                          </p:spTgt>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33919" fill="hold"/>
                                        <p:tgtEl>
                                          <p:spTgt spid="4"/>
                                        </p:tgtEl>
                                      </p:cBhvr>
                                    </p:cmd>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9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childTnLst>
        </p:cTn>
      </p:par>
    </p:tnLst>
    <p:bldLst>
      <p:bldP spid="398"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381000"/>
            <a:ext cx="8001000" cy="838200"/>
          </a:xfrm>
        </p:spPr>
        <p:txBody>
          <a:bodyPr/>
          <a:lstStyle/>
          <a:p>
            <a:r>
              <a:rPr lang="he-IL" sz="3200" b="1" dirty="0">
                <a:effectLst>
                  <a:outerShdw blurRad="38100" dist="25400" dir="5400000" algn="tl" rotWithShape="0">
                    <a:srgbClr val="000000">
                      <a:alpha val="43000"/>
                    </a:srgbClr>
                  </a:outerShdw>
                </a:effectLst>
              </a:rPr>
              <a:t>ייחודו של המעגל</a:t>
            </a:r>
            <a:endParaRPr lang="en-US" sz="3200" b="1" dirty="0">
              <a:effectLst>
                <a:outerShdw blurRad="38100" dist="25400" dir="5400000" algn="tl" rotWithShape="0">
                  <a:srgbClr val="000000">
                    <a:alpha val="43000"/>
                  </a:srgbClr>
                </a:outerShdw>
              </a:effectLst>
            </a:endParaRPr>
          </a:p>
        </p:txBody>
      </p:sp>
      <p:sp>
        <p:nvSpPr>
          <p:cNvPr id="398" name="Content Placeholder 5"/>
          <p:cNvSpPr txBox="1">
            <a:spLocks/>
          </p:cNvSpPr>
          <p:nvPr/>
        </p:nvSpPr>
        <p:spPr bwMode="auto">
          <a:xfrm>
            <a:off x="242362" y="1241264"/>
            <a:ext cx="8421698" cy="35720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eaLnBrk="1" hangingPunct="1">
              <a:spcBef>
                <a:spcPts val="0"/>
              </a:spcBef>
              <a:buClr>
                <a:schemeClr val="accent6">
                  <a:lumMod val="60000"/>
                  <a:lumOff val="40000"/>
                </a:schemeClr>
              </a:buClr>
              <a:defRPr/>
            </a:pPr>
            <a:r>
              <a:rPr lang="he-IL" sz="2800" dirty="0" smtClean="0"/>
              <a:t>המעגל הוא העקום שווה-רוחב </a:t>
            </a:r>
            <a:r>
              <a:rPr lang="he-IL" sz="2800" dirty="0" smtClean="0">
                <a:solidFill>
                  <a:srgbClr val="FFC000"/>
                </a:solidFill>
              </a:rPr>
              <a:t>היחיד</a:t>
            </a:r>
            <a:r>
              <a:rPr lang="he-IL" sz="2800" dirty="0" smtClean="0"/>
              <a:t> שמרחקי כל הנקודות שעליו ממרכזו – שווים. </a:t>
            </a:r>
          </a:p>
          <a:p>
            <a:pPr eaLnBrk="1" hangingPunct="1">
              <a:buClr>
                <a:schemeClr val="accent6">
                  <a:lumMod val="60000"/>
                  <a:lumOff val="40000"/>
                </a:schemeClr>
              </a:buClr>
              <a:defRPr/>
            </a:pPr>
            <a:r>
              <a:rPr lang="he-IL" sz="2800" dirty="0" smtClean="0"/>
              <a:t>למרות שקיימים עקומים סגורים רבים שהם שווי-רוחב, </a:t>
            </a:r>
            <a:r>
              <a:rPr lang="en-US" sz="2800" dirty="0" smtClean="0"/>
              <a:t/>
            </a:r>
            <a:br>
              <a:rPr lang="en-US" sz="2800" dirty="0" smtClean="0"/>
            </a:br>
            <a:r>
              <a:rPr lang="he-IL" sz="2800" dirty="0" smtClean="0"/>
              <a:t>אף אחד מהם אינו בעל </a:t>
            </a:r>
            <a:r>
              <a:rPr lang="he-IL" sz="2800" dirty="0" smtClean="0">
                <a:solidFill>
                  <a:srgbClr val="FFC000"/>
                </a:solidFill>
              </a:rPr>
              <a:t>ציר סיבוב מרכזי</a:t>
            </a:r>
            <a:r>
              <a:rPr lang="he-IL" sz="2800" dirty="0" smtClean="0"/>
              <a:t>, ובמובן הזה אף אחד מהם אינו מהווה תחליף לגלגל העגול!</a:t>
            </a:r>
          </a:p>
          <a:p>
            <a:pPr marL="0" indent="0" eaLnBrk="1" hangingPunct="1">
              <a:buClr>
                <a:srgbClr val="FF0000"/>
              </a:buClr>
              <a:buFont typeface="Wingdings" pitchFamily="2" charset="2"/>
              <a:buNone/>
              <a:defRPr/>
            </a:pPr>
            <a:endParaRPr lang="he-IL" sz="2800" dirty="0" smtClean="0"/>
          </a:p>
          <a:p>
            <a:pPr marL="0" indent="0" algn="ctr" eaLnBrk="1" hangingPunct="1">
              <a:buClr>
                <a:srgbClr val="FF0000"/>
              </a:buClr>
              <a:buFont typeface="Wingdings" pitchFamily="2" charset="2"/>
              <a:buNone/>
              <a:defRPr/>
            </a:pPr>
            <a:r>
              <a:rPr lang="he-IL" sz="2800" dirty="0" smtClean="0">
                <a:solidFill>
                  <a:schemeClr val="accent1">
                    <a:lumMod val="60000"/>
                    <a:lumOff val="40000"/>
                  </a:schemeClr>
                </a:solidFill>
              </a:rPr>
              <a:t>ובכל זאת, נמצאו שימושים מפתיעים לצורות שוות-רוחב.</a:t>
            </a:r>
          </a:p>
          <a:p>
            <a:pPr marL="0" indent="0" eaLnBrk="1" hangingPunct="1">
              <a:buClr>
                <a:srgbClr val="FF0000"/>
              </a:buClr>
              <a:buFont typeface="Wingdings" pitchFamily="2" charset="2"/>
              <a:buNone/>
              <a:defRPr/>
            </a:pPr>
            <a:endParaRPr lang="he-IL" sz="2800" dirty="0" smtClean="0"/>
          </a:p>
          <a:p>
            <a:pPr marL="0" indent="0" eaLnBrk="1" hangingPunct="1">
              <a:buClr>
                <a:srgbClr val="FF0000"/>
              </a:buClr>
              <a:buFont typeface="Wingdings" pitchFamily="2" charset="2"/>
              <a:buNone/>
              <a:defRPr/>
            </a:pPr>
            <a:endParaRPr lang="he-IL" sz="2800" dirty="0" smtClean="0"/>
          </a:p>
          <a:p>
            <a:pPr marL="0" indent="0" eaLnBrk="1" hangingPunct="1">
              <a:lnSpc>
                <a:spcPct val="90000"/>
              </a:lnSpc>
              <a:buClr>
                <a:srgbClr val="99CCFF"/>
              </a:buClr>
              <a:buFontTx/>
              <a:buNone/>
            </a:pPr>
            <a:endParaRPr kumimoji="1" lang="he-IL" sz="2800" kern="0" dirty="0" smtClean="0">
              <a:solidFill>
                <a:schemeClr val="accent1">
                  <a:lumMod val="60000"/>
                  <a:lumOff val="40000"/>
                </a:schemeClr>
              </a:solidFill>
            </a:endParaRPr>
          </a:p>
        </p:txBody>
      </p:sp>
    </p:spTree>
    <p:extLst>
      <p:ext uri="{BB962C8B-B14F-4D97-AF65-F5344CB8AC3E}">
        <p14:creationId xmlns:p14="http://schemas.microsoft.com/office/powerpoint/2010/main" val="266525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Content Placeholder 5"/>
          <p:cNvSpPr txBox="1">
            <a:spLocks/>
          </p:cNvSpPr>
          <p:nvPr/>
        </p:nvSpPr>
        <p:spPr bwMode="auto">
          <a:xfrm>
            <a:off x="348342" y="927361"/>
            <a:ext cx="8388288" cy="52834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eaLnBrk="1" hangingPunct="1">
              <a:defRPr/>
            </a:pPr>
            <a:r>
              <a:rPr lang="he-IL" sz="2800" dirty="0" smtClean="0"/>
              <a:t>מטבעות שצורתן מצולעי </a:t>
            </a:r>
            <a:r>
              <a:rPr lang="he-IL" sz="2800" dirty="0" err="1" smtClean="0"/>
              <a:t>רו</a:t>
            </a:r>
            <a:r>
              <a:rPr lang="he-IL" sz="2800" dirty="0" err="1" smtClean="0">
                <a:latin typeface="Arial"/>
                <a:cs typeface="Arial"/>
              </a:rPr>
              <a:t>ּ</a:t>
            </a:r>
            <a:r>
              <a:rPr lang="he-IL" sz="2800" dirty="0" err="1" smtClean="0"/>
              <a:t>לו</a:t>
            </a:r>
            <a:r>
              <a:rPr lang="he-IL" sz="2800" dirty="0" smtClean="0">
                <a:latin typeface="Arial"/>
                <a:cs typeface="Arial"/>
              </a:rPr>
              <a:t>ׄ</a:t>
            </a:r>
            <a:r>
              <a:rPr lang="he-IL" sz="2800" dirty="0" smtClean="0"/>
              <a:t> הונפקו במדינות רבות, כי הייצור שלהן יותר זול מהייצור של מטבעות עגולות.</a:t>
            </a:r>
          </a:p>
          <a:p>
            <a:pPr marL="0" indent="0" eaLnBrk="1" hangingPunct="1">
              <a:buClr>
                <a:srgbClr val="FF0000"/>
              </a:buClr>
              <a:buFont typeface="Wingdings" pitchFamily="2" charset="2"/>
              <a:buNone/>
              <a:defRPr/>
            </a:pPr>
            <a:endParaRPr lang="he-IL" sz="2800" dirty="0" smtClean="0"/>
          </a:p>
          <a:p>
            <a:pPr marL="0" indent="0" eaLnBrk="1" hangingPunct="1">
              <a:buClr>
                <a:srgbClr val="FF0000"/>
              </a:buClr>
              <a:buFont typeface="Wingdings" pitchFamily="2" charset="2"/>
              <a:buNone/>
              <a:defRPr/>
            </a:pPr>
            <a:endParaRPr lang="he-IL" sz="2800" dirty="0"/>
          </a:p>
          <a:p>
            <a:pPr marL="0" indent="0" eaLnBrk="1" hangingPunct="1">
              <a:buClr>
                <a:srgbClr val="FF0000"/>
              </a:buClr>
              <a:buFont typeface="Wingdings" pitchFamily="2" charset="2"/>
              <a:buNone/>
              <a:defRPr/>
            </a:pPr>
            <a:endParaRPr lang="he-IL" sz="2800" dirty="0"/>
          </a:p>
          <a:p>
            <a:pPr>
              <a:lnSpc>
                <a:spcPts val="3000"/>
              </a:lnSpc>
              <a:spcBef>
                <a:spcPts val="1200"/>
              </a:spcBef>
              <a:defRPr/>
            </a:pPr>
            <a:r>
              <a:rPr lang="he-IL" sz="2800" dirty="0">
                <a:solidFill>
                  <a:srgbClr val="66FFFF"/>
                </a:solidFill>
              </a:rPr>
              <a:t>מדוע חשוב שהמטבעות יהיו </a:t>
            </a:r>
            <a:r>
              <a:rPr lang="he-IL" sz="2800" dirty="0" smtClean="0">
                <a:solidFill>
                  <a:srgbClr val="66FFFF"/>
                </a:solidFill>
              </a:rPr>
              <a:t>שוות-רוחב</a:t>
            </a:r>
            <a:r>
              <a:rPr lang="he-IL" sz="2800" dirty="0">
                <a:solidFill>
                  <a:srgbClr val="66FFFF"/>
                </a:solidFill>
              </a:rPr>
              <a:t>?</a:t>
            </a:r>
          </a:p>
          <a:p>
            <a:pPr marL="534988" indent="-179388" eaLnBrk="1" hangingPunct="1">
              <a:buClr>
                <a:srgbClr val="FF0000"/>
              </a:buClr>
              <a:buFont typeface="Wingdings" pitchFamily="2" charset="2"/>
              <a:buNone/>
              <a:defRPr/>
            </a:pPr>
            <a:r>
              <a:rPr lang="he-IL" sz="2800" dirty="0" smtClean="0"/>
              <a:t>- במכונות שפועלות על מטבעות יש חריץ ברוחב המטבע, </a:t>
            </a:r>
            <a:r>
              <a:rPr lang="en-US" sz="2800" dirty="0" smtClean="0"/>
              <a:t/>
            </a:r>
            <a:br>
              <a:rPr lang="en-US" sz="2800" dirty="0" smtClean="0"/>
            </a:br>
            <a:r>
              <a:rPr lang="he-IL" sz="2800" spc="-60" dirty="0" smtClean="0"/>
              <a:t>והן מזהות לפי רוחב המטבע אם המטבע מתאימה לנדרש.</a:t>
            </a:r>
            <a:r>
              <a:rPr lang="he-IL" sz="2800" dirty="0" smtClean="0"/>
              <a:t> הרוחב צריך </a:t>
            </a:r>
            <a:r>
              <a:rPr lang="he-IL" sz="2800" dirty="0"/>
              <a:t>להיות זהה </a:t>
            </a:r>
            <a:r>
              <a:rPr lang="he-IL" sz="2800" dirty="0">
                <a:solidFill>
                  <a:schemeClr val="accent6">
                    <a:lumMod val="60000"/>
                    <a:lumOff val="40000"/>
                  </a:schemeClr>
                </a:solidFill>
              </a:rPr>
              <a:t>בכל כיוון </a:t>
            </a:r>
            <a:r>
              <a:rPr lang="he-IL" sz="2800" dirty="0"/>
              <a:t>כדי </a:t>
            </a:r>
            <a:r>
              <a:rPr lang="he-IL" sz="2800" dirty="0" smtClean="0"/>
              <a:t>שלא תהיה תלות בזווית שבה המטבע מוכנסת.</a:t>
            </a:r>
          </a:p>
          <a:p>
            <a:pPr marL="0" indent="0" eaLnBrk="1" hangingPunct="1">
              <a:buClr>
                <a:srgbClr val="FF0000"/>
              </a:buClr>
              <a:buFont typeface="Wingdings" pitchFamily="2" charset="2"/>
              <a:buNone/>
              <a:defRPr/>
            </a:pPr>
            <a:endParaRPr lang="he-IL" sz="2800" dirty="0" smtClean="0"/>
          </a:p>
          <a:p>
            <a:pPr marL="0" indent="0" eaLnBrk="1" hangingPunct="1">
              <a:buClr>
                <a:srgbClr val="FF0000"/>
              </a:buClr>
              <a:buFont typeface="Wingdings" pitchFamily="2" charset="2"/>
              <a:buNone/>
              <a:defRPr/>
            </a:pPr>
            <a:endParaRPr lang="he-IL" sz="2800" dirty="0" smtClean="0"/>
          </a:p>
          <a:p>
            <a:pPr marL="0" indent="0" eaLnBrk="1" hangingPunct="1">
              <a:buClr>
                <a:srgbClr val="FF0000"/>
              </a:buClr>
              <a:buFont typeface="Wingdings" pitchFamily="2" charset="2"/>
              <a:buNone/>
              <a:defRPr/>
            </a:pPr>
            <a:endParaRPr lang="he-IL" sz="2800" dirty="0" smtClean="0"/>
          </a:p>
          <a:p>
            <a:pPr marL="0" indent="0" eaLnBrk="1" hangingPunct="1">
              <a:lnSpc>
                <a:spcPct val="90000"/>
              </a:lnSpc>
              <a:buClr>
                <a:srgbClr val="99CCFF"/>
              </a:buClr>
              <a:buFontTx/>
              <a:buNone/>
            </a:pPr>
            <a:endParaRPr kumimoji="1" lang="he-IL" sz="2800" kern="0" dirty="0" smtClean="0">
              <a:solidFill>
                <a:schemeClr val="accent1">
                  <a:lumMod val="60000"/>
                  <a:lumOff val="40000"/>
                </a:schemeClr>
              </a:solidFill>
            </a:endParaRPr>
          </a:p>
        </p:txBody>
      </p:sp>
      <p:sp>
        <p:nvSpPr>
          <p:cNvPr id="3" name="Title 2"/>
          <p:cNvSpPr>
            <a:spLocks noGrp="1"/>
          </p:cNvSpPr>
          <p:nvPr>
            <p:ph type="title"/>
          </p:nvPr>
        </p:nvSpPr>
        <p:spPr>
          <a:xfrm>
            <a:off x="571500" y="381000"/>
            <a:ext cx="8001000" cy="838200"/>
          </a:xfrm>
        </p:spPr>
        <p:txBody>
          <a:bodyPr/>
          <a:lstStyle/>
          <a:p>
            <a:r>
              <a:rPr lang="he-IL" sz="3200" b="1" dirty="0">
                <a:effectLst>
                  <a:outerShdw blurRad="38100" dist="25400" dir="5400000" algn="tl" rotWithShape="0">
                    <a:srgbClr val="000000">
                      <a:alpha val="43000"/>
                    </a:srgbClr>
                  </a:outerShdw>
                </a:effectLst>
              </a:rPr>
              <a:t>מטבעות לא </a:t>
            </a:r>
            <a:r>
              <a:rPr lang="he-IL" sz="3200" b="1" dirty="0" smtClean="0">
                <a:effectLst>
                  <a:outerShdw blurRad="38100" dist="25400" dir="5400000" algn="tl" rotWithShape="0">
                    <a:srgbClr val="000000">
                      <a:alpha val="43000"/>
                    </a:srgbClr>
                  </a:outerShdw>
                </a:effectLst>
              </a:rPr>
              <a:t>עגולות</a:t>
            </a:r>
            <a:endParaRPr lang="en-US" sz="3200" b="1" dirty="0">
              <a:effectLst>
                <a:outerShdw blurRad="38100" dist="25400" dir="5400000" algn="tl" rotWithShape="0">
                  <a:srgbClr val="000000">
                    <a:alpha val="43000"/>
                  </a:srgbClr>
                </a:outerShdw>
              </a:effectLst>
            </a:endParaRPr>
          </a:p>
        </p:txBody>
      </p:sp>
      <p:grpSp>
        <p:nvGrpSpPr>
          <p:cNvPr id="6" name="Group 5"/>
          <p:cNvGrpSpPr/>
          <p:nvPr/>
        </p:nvGrpSpPr>
        <p:grpSpPr>
          <a:xfrm>
            <a:off x="733778" y="1882392"/>
            <a:ext cx="7744178" cy="1518835"/>
            <a:chOff x="733778" y="3476980"/>
            <a:chExt cx="7744178" cy="1518835"/>
          </a:xfrm>
        </p:grpSpPr>
        <p:sp>
          <p:nvSpPr>
            <p:cNvPr id="5" name="Rectangle 4"/>
            <p:cNvSpPr/>
            <p:nvPr/>
          </p:nvSpPr>
          <p:spPr bwMode="auto">
            <a:xfrm>
              <a:off x="733778" y="3476980"/>
              <a:ext cx="7744178" cy="1518835"/>
            </a:xfrm>
            <a:prstGeom prst="rect">
              <a:avLst/>
            </a:prstGeom>
            <a:solidFill>
              <a:schemeClr val="tx1"/>
            </a:solidFill>
            <a:ln w="9525"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pic>
          <p:nvPicPr>
            <p:cNvPr id="8200" name="Picture 8" descr="http://web.olivet.edu/~hathaway/reuleaux_c01x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46219" y="3533422"/>
              <a:ext cx="1552704" cy="143368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i975.photobucket.com/albums/ae231/octoid/Uganda19875shillings_zps9353412b.jpe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406842" y="3619256"/>
              <a:ext cx="1323428" cy="130158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upload.wikimedia.org/wikipedia/en/5/52/British_fifty_pence_coin_2015_obverse.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485090" y="3623734"/>
              <a:ext cx="1298224" cy="129822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web.olivet.edu/~hathaway/shape_c09x.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879490" y="3570100"/>
              <a:ext cx="1354791" cy="138204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s://lh6.googleusercontent.com/-2evv6w0Q0Go/TzKc-J2j6-I/AAAAAAAAEvY/lO1phtsiY3Q/s256/StHelAsc%252020p.jpg"/>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4407" y="3623736"/>
              <a:ext cx="1298221" cy="12982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758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ubtitle 2"/>
          <p:cNvSpPr>
            <a:spLocks noGrp="1"/>
          </p:cNvSpPr>
          <p:nvPr>
            <p:ph type="subTitle" idx="1"/>
          </p:nvPr>
        </p:nvSpPr>
        <p:spPr>
          <a:xfrm>
            <a:off x="0" y="0"/>
            <a:ext cx="9144000" cy="2085975"/>
          </a:xfrm>
        </p:spPr>
        <p:txBody>
          <a:bodyPr/>
          <a:lstStyle/>
          <a:p>
            <a:pPr eaLnBrk="1" hangingPunct="1"/>
            <a:endParaRPr lang="he-IL" altLang="en-US" sz="3200" dirty="0" smtClean="0"/>
          </a:p>
          <a:p>
            <a:pPr eaLnBrk="1" hangingPunct="1"/>
            <a:r>
              <a:rPr lang="he-IL" altLang="en-US" sz="3200" dirty="0" smtClean="0"/>
              <a:t> </a:t>
            </a:r>
          </a:p>
          <a:p>
            <a:pPr eaLnBrk="1" hangingPunct="1"/>
            <a:endParaRPr lang="he-IL" altLang="en-US" sz="3200" dirty="0" smtClean="0"/>
          </a:p>
          <a:p>
            <a:pPr eaLnBrk="1" hangingPunct="1"/>
            <a:endParaRPr lang="he-IL" altLang="en-US" sz="3200" dirty="0" smtClean="0"/>
          </a:p>
          <a:p>
            <a:pPr eaLnBrk="1" hangingPunct="1"/>
            <a:endParaRPr lang="he-IL" altLang="en-US" sz="3200" dirty="0" smtClean="0"/>
          </a:p>
        </p:txBody>
      </p:sp>
      <p:sp>
        <p:nvSpPr>
          <p:cNvPr id="3074" name="Title 1"/>
          <p:cNvSpPr>
            <a:spLocks noGrp="1"/>
          </p:cNvSpPr>
          <p:nvPr>
            <p:ph type="ctrTitle"/>
          </p:nvPr>
        </p:nvSpPr>
        <p:spPr>
          <a:xfrm>
            <a:off x="395288" y="2174999"/>
            <a:ext cx="8497887" cy="1470025"/>
          </a:xfrm>
        </p:spPr>
        <p:txBody>
          <a:bodyPr/>
          <a:lstStyle/>
          <a:p>
            <a:pPr algn="r" eaLnBrk="1" hangingPunct="1">
              <a:defRPr/>
            </a:pPr>
            <a:r>
              <a:rPr lang="he-IL" sz="4400" dirty="0" smtClean="0">
                <a:solidFill>
                  <a:srgbClr val="F0912D"/>
                </a:solidFill>
              </a:rPr>
              <a:t>גלגלים לא עגולים - הייתכן?</a:t>
            </a:r>
          </a:p>
        </p:txBody>
      </p:sp>
      <p:sp>
        <p:nvSpPr>
          <p:cNvPr id="17412" name="TextBox 8"/>
          <p:cNvSpPr txBox="1">
            <a:spLocks noChangeArrowheads="1"/>
          </p:cNvSpPr>
          <p:nvPr/>
        </p:nvSpPr>
        <p:spPr bwMode="auto">
          <a:xfrm>
            <a:off x="1476375" y="5516563"/>
            <a:ext cx="5975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eaLnBrk="0" hangingPunct="0">
              <a:spcBef>
                <a:spcPct val="20000"/>
              </a:spcBef>
              <a:buClr>
                <a:schemeClr val="accent1"/>
              </a:buClr>
              <a:buChar char="•"/>
              <a:defRPr sz="3200">
                <a:solidFill>
                  <a:schemeClr val="tx1"/>
                </a:solidFill>
                <a:latin typeface="Tahoma" pitchFamily="34" charset="0"/>
                <a:cs typeface="Arial" charset="0"/>
              </a:defRPr>
            </a:lvl1pPr>
            <a:lvl2pPr marL="742950" indent="-285750" algn="r" rtl="1" eaLnBrk="0" hangingPunct="0">
              <a:spcBef>
                <a:spcPct val="20000"/>
              </a:spcBef>
              <a:buClr>
                <a:schemeClr val="hlink"/>
              </a:buClr>
              <a:buChar char="–"/>
              <a:defRPr sz="2800">
                <a:solidFill>
                  <a:schemeClr val="tx1"/>
                </a:solidFill>
                <a:latin typeface="Tahoma" pitchFamily="34" charset="0"/>
                <a:cs typeface="Arial" charset="0"/>
              </a:defRPr>
            </a:lvl2pPr>
            <a:lvl3pPr marL="1143000" indent="-228600" algn="r" rtl="1" eaLnBrk="0" hangingPunct="0">
              <a:spcBef>
                <a:spcPct val="20000"/>
              </a:spcBef>
              <a:buClr>
                <a:schemeClr val="accent1"/>
              </a:buClr>
              <a:buChar char="•"/>
              <a:defRPr sz="2400">
                <a:solidFill>
                  <a:schemeClr val="tx1"/>
                </a:solidFill>
                <a:latin typeface="Tahoma" pitchFamily="34" charset="0"/>
                <a:cs typeface="Arial" charset="0"/>
              </a:defRPr>
            </a:lvl3pPr>
            <a:lvl4pPr marL="1600200" indent="-228600" algn="r" rtl="1" eaLnBrk="0" hangingPunct="0">
              <a:spcBef>
                <a:spcPct val="20000"/>
              </a:spcBef>
              <a:buClr>
                <a:schemeClr val="folHlink"/>
              </a:buClr>
              <a:buChar char="–"/>
              <a:defRPr sz="2000">
                <a:solidFill>
                  <a:schemeClr val="tx1"/>
                </a:solidFill>
                <a:latin typeface="Tahoma" pitchFamily="34" charset="0"/>
                <a:cs typeface="Arial" charset="0"/>
              </a:defRPr>
            </a:lvl4pPr>
            <a:lvl5pPr marL="2057400" indent="-228600" algn="r" rtl="1" eaLnBrk="0" hangingPunct="0">
              <a:spcBef>
                <a:spcPct val="20000"/>
              </a:spcBef>
              <a:buClr>
                <a:schemeClr val="accent1"/>
              </a:buClr>
              <a:buChar char="»"/>
              <a:defRPr sz="2000">
                <a:solidFill>
                  <a:schemeClr val="tx1"/>
                </a:solidFill>
                <a:latin typeface="Tahoma" pitchFamily="34" charset="0"/>
                <a:cs typeface="Arial" charset="0"/>
              </a:defRPr>
            </a:lvl5pPr>
            <a:lvl6pPr marL="25146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6pPr>
            <a:lvl7pPr marL="29718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7pPr>
            <a:lvl8pPr marL="34290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8pPr>
            <a:lvl9pPr marL="38862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9pPr>
          </a:lstStyle>
          <a:p>
            <a:pPr algn="ctr" eaLnBrk="1" hangingPunct="1">
              <a:spcBef>
                <a:spcPct val="0"/>
              </a:spcBef>
              <a:buClrTx/>
              <a:buFontTx/>
              <a:buNone/>
            </a:pPr>
            <a:r>
              <a:rPr lang="he-IL" altLang="en-US" sz="1800">
                <a:solidFill>
                  <a:srgbClr val="F8F8F8"/>
                </a:solidFill>
                <a:latin typeface="Arial" charset="0"/>
              </a:rPr>
              <a:t>© כל הזכויות שמורות  ל"קשר חם", הטכניון</a:t>
            </a:r>
          </a:p>
        </p:txBody>
      </p:sp>
      <p:grpSp>
        <p:nvGrpSpPr>
          <p:cNvPr id="2" name="Group 1"/>
          <p:cNvGrpSpPr/>
          <p:nvPr/>
        </p:nvGrpSpPr>
        <p:grpSpPr>
          <a:xfrm>
            <a:off x="323528" y="382504"/>
            <a:ext cx="2906431" cy="958264"/>
            <a:chOff x="7813675" y="400343"/>
            <a:chExt cx="2906431" cy="958264"/>
          </a:xfrm>
        </p:grpSpPr>
        <p:pic>
          <p:nvPicPr>
            <p:cNvPr id="174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3675" y="400343"/>
              <a:ext cx="915988" cy="95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6"/>
            <p:cNvSpPr txBox="1">
              <a:spLocks noChangeArrowheads="1"/>
            </p:cNvSpPr>
            <p:nvPr/>
          </p:nvSpPr>
          <p:spPr bwMode="auto">
            <a:xfrm>
              <a:off x="8624606" y="710535"/>
              <a:ext cx="209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eaLnBrk="0" hangingPunct="0">
                <a:spcBef>
                  <a:spcPct val="20000"/>
                </a:spcBef>
                <a:buClr>
                  <a:schemeClr val="accent1"/>
                </a:buClr>
                <a:buChar char="•"/>
                <a:defRPr sz="3200">
                  <a:solidFill>
                    <a:schemeClr val="tx1"/>
                  </a:solidFill>
                  <a:latin typeface="Tahoma" pitchFamily="34" charset="0"/>
                  <a:cs typeface="Arial" charset="0"/>
                </a:defRPr>
              </a:lvl1pPr>
              <a:lvl2pPr marL="742950" indent="-285750" algn="r" rtl="1" eaLnBrk="0" hangingPunct="0">
                <a:spcBef>
                  <a:spcPct val="20000"/>
                </a:spcBef>
                <a:buClr>
                  <a:schemeClr val="hlink"/>
                </a:buClr>
                <a:buChar char="–"/>
                <a:defRPr sz="2800">
                  <a:solidFill>
                    <a:schemeClr val="tx1"/>
                  </a:solidFill>
                  <a:latin typeface="Tahoma" pitchFamily="34" charset="0"/>
                  <a:cs typeface="Arial" charset="0"/>
                </a:defRPr>
              </a:lvl2pPr>
              <a:lvl3pPr marL="1143000" indent="-228600" algn="r" rtl="1" eaLnBrk="0" hangingPunct="0">
                <a:spcBef>
                  <a:spcPct val="20000"/>
                </a:spcBef>
                <a:buClr>
                  <a:schemeClr val="accent1"/>
                </a:buClr>
                <a:buChar char="•"/>
                <a:defRPr sz="2400">
                  <a:solidFill>
                    <a:schemeClr val="tx1"/>
                  </a:solidFill>
                  <a:latin typeface="Tahoma" pitchFamily="34" charset="0"/>
                  <a:cs typeface="Arial" charset="0"/>
                </a:defRPr>
              </a:lvl3pPr>
              <a:lvl4pPr marL="1600200" indent="-228600" algn="r" rtl="1" eaLnBrk="0" hangingPunct="0">
                <a:spcBef>
                  <a:spcPct val="20000"/>
                </a:spcBef>
                <a:buClr>
                  <a:schemeClr val="folHlink"/>
                </a:buClr>
                <a:buChar char="–"/>
                <a:defRPr sz="2000">
                  <a:solidFill>
                    <a:schemeClr val="tx1"/>
                  </a:solidFill>
                  <a:latin typeface="Tahoma" pitchFamily="34" charset="0"/>
                  <a:cs typeface="Arial" charset="0"/>
                </a:defRPr>
              </a:lvl4pPr>
              <a:lvl5pPr marL="2057400" indent="-228600" algn="r" rtl="1" eaLnBrk="0" hangingPunct="0">
                <a:spcBef>
                  <a:spcPct val="20000"/>
                </a:spcBef>
                <a:buClr>
                  <a:schemeClr val="accent1"/>
                </a:buClr>
                <a:buChar char="»"/>
                <a:defRPr sz="2000">
                  <a:solidFill>
                    <a:schemeClr val="tx1"/>
                  </a:solidFill>
                  <a:latin typeface="Tahoma" pitchFamily="34" charset="0"/>
                  <a:cs typeface="Arial" charset="0"/>
                </a:defRPr>
              </a:lvl5pPr>
              <a:lvl6pPr marL="25146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6pPr>
              <a:lvl7pPr marL="29718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7pPr>
              <a:lvl8pPr marL="34290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8pPr>
              <a:lvl9pPr marL="38862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9pPr>
            </a:lstStyle>
            <a:p>
              <a:pPr eaLnBrk="1" hangingPunct="1">
                <a:spcBef>
                  <a:spcPct val="0"/>
                </a:spcBef>
                <a:buClrTx/>
                <a:buFontTx/>
                <a:buNone/>
              </a:pPr>
              <a:r>
                <a:rPr lang="he-IL" altLang="en-US" sz="1800" b="1" dirty="0">
                  <a:solidFill>
                    <a:srgbClr val="F8F8F8"/>
                  </a:solidFill>
                  <a:latin typeface="Arial" charset="0"/>
                </a:rPr>
                <a:t>הקרן הלאומית למדע</a:t>
              </a:r>
            </a:p>
          </p:txBody>
        </p:sp>
      </p:grpSp>
      <p:grpSp>
        <p:nvGrpSpPr>
          <p:cNvPr id="4" name="Group 3"/>
          <p:cNvGrpSpPr/>
          <p:nvPr/>
        </p:nvGrpSpPr>
        <p:grpSpPr>
          <a:xfrm>
            <a:off x="3081098" y="476672"/>
            <a:ext cx="3168352" cy="1569027"/>
            <a:chOff x="920858" y="-302008"/>
            <a:chExt cx="3168352" cy="1569027"/>
          </a:xfrm>
        </p:grpSpPr>
        <p:pic>
          <p:nvPicPr>
            <p:cNvPr id="17413" name="Picture 11" descr="Technion animated log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07530" y="-302008"/>
              <a:ext cx="75247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6"/>
            <p:cNvSpPr>
              <a:spLocks noChangeArrowheads="1"/>
            </p:cNvSpPr>
            <p:nvPr/>
          </p:nvSpPr>
          <p:spPr bwMode="auto">
            <a:xfrm>
              <a:off x="920858" y="620688"/>
              <a:ext cx="31683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eaLnBrk="0" hangingPunct="0">
                <a:spcBef>
                  <a:spcPct val="20000"/>
                </a:spcBef>
                <a:buClr>
                  <a:schemeClr val="accent1"/>
                </a:buClr>
                <a:buChar char="•"/>
                <a:defRPr sz="3200">
                  <a:solidFill>
                    <a:schemeClr val="tx1"/>
                  </a:solidFill>
                  <a:latin typeface="Tahoma" pitchFamily="34" charset="0"/>
                  <a:cs typeface="Arial" charset="0"/>
                </a:defRPr>
              </a:lvl1pPr>
              <a:lvl2pPr marL="742950" indent="-285750" algn="r" rtl="1" eaLnBrk="0" hangingPunct="0">
                <a:spcBef>
                  <a:spcPct val="20000"/>
                </a:spcBef>
                <a:buClr>
                  <a:schemeClr val="hlink"/>
                </a:buClr>
                <a:buChar char="–"/>
                <a:defRPr sz="2800">
                  <a:solidFill>
                    <a:schemeClr val="tx1"/>
                  </a:solidFill>
                  <a:latin typeface="Tahoma" pitchFamily="34" charset="0"/>
                  <a:cs typeface="Arial" charset="0"/>
                </a:defRPr>
              </a:lvl2pPr>
              <a:lvl3pPr marL="1143000" indent="-228600" algn="r" rtl="1" eaLnBrk="0" hangingPunct="0">
                <a:spcBef>
                  <a:spcPct val="20000"/>
                </a:spcBef>
                <a:buClr>
                  <a:schemeClr val="accent1"/>
                </a:buClr>
                <a:buChar char="•"/>
                <a:defRPr sz="2400">
                  <a:solidFill>
                    <a:schemeClr val="tx1"/>
                  </a:solidFill>
                  <a:latin typeface="Tahoma" pitchFamily="34" charset="0"/>
                  <a:cs typeface="Arial" charset="0"/>
                </a:defRPr>
              </a:lvl3pPr>
              <a:lvl4pPr marL="1600200" indent="-228600" algn="r" rtl="1" eaLnBrk="0" hangingPunct="0">
                <a:spcBef>
                  <a:spcPct val="20000"/>
                </a:spcBef>
                <a:buClr>
                  <a:schemeClr val="folHlink"/>
                </a:buClr>
                <a:buChar char="–"/>
                <a:defRPr sz="2000">
                  <a:solidFill>
                    <a:schemeClr val="tx1"/>
                  </a:solidFill>
                  <a:latin typeface="Tahoma" pitchFamily="34" charset="0"/>
                  <a:cs typeface="Arial" charset="0"/>
                </a:defRPr>
              </a:lvl4pPr>
              <a:lvl5pPr marL="2057400" indent="-228600" algn="r" rtl="1" eaLnBrk="0" hangingPunct="0">
                <a:spcBef>
                  <a:spcPct val="20000"/>
                </a:spcBef>
                <a:buClr>
                  <a:schemeClr val="accent1"/>
                </a:buClr>
                <a:buChar char="»"/>
                <a:defRPr sz="2000">
                  <a:solidFill>
                    <a:schemeClr val="tx1"/>
                  </a:solidFill>
                  <a:latin typeface="Tahoma" pitchFamily="34" charset="0"/>
                  <a:cs typeface="Arial" charset="0"/>
                </a:defRPr>
              </a:lvl5pPr>
              <a:lvl6pPr marL="25146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6pPr>
              <a:lvl7pPr marL="29718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7pPr>
              <a:lvl8pPr marL="34290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8pPr>
              <a:lvl9pPr marL="3886200" indent="-228600" algn="r" rtl="1" eaLnBrk="0" fontAlgn="base" hangingPunct="0">
                <a:spcBef>
                  <a:spcPct val="20000"/>
                </a:spcBef>
                <a:spcAft>
                  <a:spcPct val="0"/>
                </a:spcAft>
                <a:buClr>
                  <a:schemeClr val="accent1"/>
                </a:buClr>
                <a:buChar char="»"/>
                <a:defRPr sz="2000">
                  <a:solidFill>
                    <a:schemeClr val="tx1"/>
                  </a:solidFill>
                  <a:latin typeface="Tahoma" pitchFamily="34" charset="0"/>
                  <a:cs typeface="Arial" charset="0"/>
                </a:defRPr>
              </a:lvl9pPr>
            </a:lstStyle>
            <a:p>
              <a:pPr algn="ctr" eaLnBrk="1" hangingPunct="1">
                <a:spcBef>
                  <a:spcPct val="0"/>
                </a:spcBef>
                <a:buClrTx/>
                <a:buFontTx/>
                <a:buNone/>
              </a:pPr>
              <a:r>
                <a:rPr lang="he-IL" altLang="en-US" sz="1800" b="1" dirty="0">
                  <a:solidFill>
                    <a:srgbClr val="F8F8F8"/>
                  </a:solidFill>
                  <a:latin typeface="Arial" charset="0"/>
                </a:rPr>
                <a:t>הטכניון – מכון טכנולוגי לישראל </a:t>
              </a:r>
              <a:endParaRPr lang="en-US" altLang="en-US" sz="1800" b="1" dirty="0">
                <a:solidFill>
                  <a:srgbClr val="F8F8F8"/>
                </a:solidFill>
                <a:latin typeface="Arial" charset="0"/>
              </a:endParaRPr>
            </a:p>
            <a:p>
              <a:pPr algn="ctr" eaLnBrk="1" hangingPunct="1">
                <a:spcBef>
                  <a:spcPct val="0"/>
                </a:spcBef>
                <a:buClrTx/>
                <a:buFontTx/>
                <a:buNone/>
              </a:pPr>
              <a:r>
                <a:rPr lang="he-IL" altLang="en-US" sz="1800" b="1" dirty="0" smtClean="0">
                  <a:solidFill>
                    <a:srgbClr val="F8F8F8"/>
                  </a:solidFill>
                  <a:latin typeface="Arial" charset="0"/>
                </a:rPr>
                <a:t>מוסד הטכניון למחקר ופיתוח</a:t>
              </a:r>
            </a:p>
          </p:txBody>
        </p:sp>
      </p:grpSp>
      <p:pic>
        <p:nvPicPr>
          <p:cNvPr id="17417"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3766452"/>
            <a:ext cx="1606040" cy="160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122561" y="3700751"/>
            <a:ext cx="3203927" cy="167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bwMode="auto">
          <a:xfrm>
            <a:off x="3995936" y="3861048"/>
            <a:ext cx="0" cy="1440160"/>
          </a:xfrm>
          <a:prstGeom prst="line">
            <a:avLst/>
          </a:prstGeom>
          <a:solidFill>
            <a:schemeClr val="accent1"/>
          </a:solidFill>
          <a:ln w="9525" cap="flat" cmpd="sng" algn="ctr">
            <a:solidFill>
              <a:schemeClr val="tx2"/>
            </a:solidFill>
            <a:prstDash val="solid"/>
            <a:round/>
            <a:headEnd type="none" w="sm" len="sm"/>
            <a:tailEnd type="none" w="sm" len="sm"/>
          </a:ln>
          <a:effectLst/>
        </p:spPr>
      </p:cxn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6947" y="511853"/>
            <a:ext cx="3313416" cy="864000"/>
          </a:xfrm>
          <a:prstGeom prst="rect">
            <a:avLst/>
          </a:prstGeom>
        </p:spPr>
      </p:pic>
    </p:spTree>
    <p:extLst>
      <p:ext uri="{BB962C8B-B14F-4D97-AF65-F5344CB8AC3E}">
        <p14:creationId xmlns:p14="http://schemas.microsoft.com/office/powerpoint/2010/main" val="40098019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Content Placeholder 5"/>
          <p:cNvSpPr txBox="1">
            <a:spLocks/>
          </p:cNvSpPr>
          <p:nvPr/>
        </p:nvSpPr>
        <p:spPr bwMode="auto">
          <a:xfrm>
            <a:off x="441433" y="990424"/>
            <a:ext cx="8285690" cy="5245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spcBef>
                <a:spcPts val="1200"/>
              </a:spcBef>
              <a:buClr>
                <a:srgbClr val="FF0000"/>
              </a:buClr>
              <a:buFont typeface="Wingdings" pitchFamily="2" charset="2"/>
              <a:buNone/>
              <a:defRPr/>
            </a:pPr>
            <a:r>
              <a:rPr lang="he-IL" sz="2800" dirty="0" smtClean="0"/>
              <a:t>בשנת 2014 הכריזה בריטניה כי תחליף את המטבע של 1 ליש"ט במטבע חדש בעל 12 צלעות, כדי להקשות על זיופים. </a:t>
            </a:r>
          </a:p>
          <a:p>
            <a:pPr marL="0" indent="0" eaLnBrk="1" hangingPunct="1">
              <a:spcBef>
                <a:spcPts val="1200"/>
              </a:spcBef>
              <a:buClr>
                <a:srgbClr val="FF0000"/>
              </a:buClr>
              <a:buFont typeface="Wingdings" pitchFamily="2" charset="2"/>
              <a:buNone/>
              <a:defRPr/>
            </a:pPr>
            <a:r>
              <a:rPr lang="he-IL" sz="2800" dirty="0" smtClean="0"/>
              <a:t>מתמטיקאים ערניים הבחינו כי צורה כזאת, בעלת מספר </a:t>
            </a:r>
            <a:r>
              <a:rPr lang="he-IL" sz="2800" dirty="0" smtClean="0">
                <a:solidFill>
                  <a:srgbClr val="FFC000"/>
                </a:solidFill>
              </a:rPr>
              <a:t>זוגי</a:t>
            </a:r>
            <a:r>
              <a:rPr lang="he-IL" sz="2800" dirty="0" smtClean="0"/>
              <a:t> של צלעות, </a:t>
            </a:r>
            <a:r>
              <a:rPr lang="he-IL" sz="2800" dirty="0" smtClean="0">
                <a:solidFill>
                  <a:srgbClr val="FFC000"/>
                </a:solidFill>
              </a:rPr>
              <a:t>אינה שוות רוחב</a:t>
            </a:r>
            <a:r>
              <a:rPr lang="he-IL" sz="2800" dirty="0" smtClean="0"/>
              <a:t>, והתריעו על בעיות הצפויות להתרחש במכונות הפועלות על מטבעות.</a:t>
            </a:r>
          </a:p>
          <a:p>
            <a:pPr marL="0" indent="0" eaLnBrk="1" hangingPunct="1">
              <a:spcBef>
                <a:spcPts val="1200"/>
              </a:spcBef>
              <a:buClr>
                <a:srgbClr val="FF0000"/>
              </a:buClr>
              <a:buFont typeface="Wingdings" pitchFamily="2" charset="2"/>
              <a:buNone/>
              <a:defRPr/>
            </a:pPr>
            <a:r>
              <a:rPr lang="he-IL" sz="2800" dirty="0" smtClean="0"/>
              <a:t>הרשות הבריטית למטבעות בדקה את </a:t>
            </a:r>
            <a:r>
              <a:rPr lang="en-US" sz="2800" dirty="0" smtClean="0"/>
              <a:t/>
            </a:r>
            <a:br>
              <a:rPr lang="en-US" sz="2800" dirty="0" smtClean="0"/>
            </a:br>
            <a:r>
              <a:rPr lang="he-IL" sz="2800" dirty="0" smtClean="0"/>
              <a:t>הטענות, ובעקבות זאת שינתה את התכנון </a:t>
            </a:r>
            <a:r>
              <a:rPr lang="en-US" sz="2800" dirty="0" smtClean="0"/>
              <a:t/>
            </a:r>
            <a:br>
              <a:rPr lang="en-US" sz="2800" dirty="0" smtClean="0"/>
            </a:br>
            <a:r>
              <a:rPr lang="he-IL" sz="2800" dirty="0" smtClean="0"/>
              <a:t>ועיגלה מעט את שולי המטבע החדש...</a:t>
            </a:r>
          </a:p>
          <a:p>
            <a:pPr marL="0" indent="0" eaLnBrk="1" hangingPunct="1">
              <a:spcBef>
                <a:spcPts val="1200"/>
              </a:spcBef>
              <a:buClr>
                <a:srgbClr val="FF0000"/>
              </a:buClr>
              <a:buFont typeface="Wingdings" pitchFamily="2" charset="2"/>
              <a:buNone/>
              <a:defRPr/>
            </a:pPr>
            <a:r>
              <a:rPr lang="he-IL" sz="2800" dirty="0" smtClean="0"/>
              <a:t>אלמלא בוצע שינוי קטן זה, יתכן שהיה מתעורר</a:t>
            </a:r>
            <a:r>
              <a:rPr lang="en-US" sz="2800" dirty="0" smtClean="0"/>
              <a:t/>
            </a:r>
            <a:br>
              <a:rPr lang="en-US" sz="2800" dirty="0" smtClean="0"/>
            </a:br>
            <a:r>
              <a:rPr lang="he-IL" sz="2800" dirty="0" smtClean="0"/>
              <a:t>הצורך להחליף מאות אלפי מכונות שפועלות ע"י מטבעות  ברחבי אנגליה, בעלו</a:t>
            </a:r>
            <a:r>
              <a:rPr lang="he-IL" sz="2800" dirty="0" smtClean="0">
                <a:latin typeface="Arial"/>
                <a:cs typeface="Arial"/>
              </a:rPr>
              <a:t>ּ</a:t>
            </a:r>
            <a:r>
              <a:rPr lang="he-IL" sz="2800" dirty="0" smtClean="0"/>
              <a:t>ת של עשרות מיליוני ליש"ט</a:t>
            </a:r>
            <a:r>
              <a:rPr lang="he-IL" sz="2800" dirty="0"/>
              <a:t>!</a:t>
            </a:r>
            <a:endParaRPr kumimoji="1" lang="he-IL" sz="2800" kern="0" dirty="0" smtClean="0">
              <a:solidFill>
                <a:schemeClr val="accent1">
                  <a:lumMod val="60000"/>
                  <a:lumOff val="40000"/>
                </a:schemeClr>
              </a:solidFill>
            </a:endParaRPr>
          </a:p>
        </p:txBody>
      </p:sp>
      <p:sp>
        <p:nvSpPr>
          <p:cNvPr id="3" name="Title 2"/>
          <p:cNvSpPr>
            <a:spLocks noGrp="1"/>
          </p:cNvSpPr>
          <p:nvPr>
            <p:ph type="title"/>
          </p:nvPr>
        </p:nvSpPr>
        <p:spPr>
          <a:xfrm>
            <a:off x="571500" y="381000"/>
            <a:ext cx="8001000" cy="838200"/>
          </a:xfrm>
        </p:spPr>
        <p:txBody>
          <a:bodyPr/>
          <a:lstStyle/>
          <a:p>
            <a:r>
              <a:rPr lang="he-IL" sz="3200" b="1" dirty="0" smtClean="0">
                <a:effectLst>
                  <a:outerShdw blurRad="38100" dist="25400" dir="5400000" algn="tl" rotWithShape="0">
                    <a:srgbClr val="000000">
                      <a:alpha val="43000"/>
                    </a:srgbClr>
                  </a:outerShdw>
                </a:effectLst>
              </a:rPr>
              <a:t>מתמטיקאים ערניים מונעים טעויות מביכות</a:t>
            </a:r>
            <a:endParaRPr lang="en-US" sz="3200" b="1" dirty="0">
              <a:effectLst>
                <a:outerShdw blurRad="38100" dist="25400" dir="5400000" algn="tl" rotWithShape="0">
                  <a:srgbClr val="000000">
                    <a:alpha val="43000"/>
                  </a:srgbClr>
                </a:outerShdw>
              </a:effectLst>
            </a:endParaRPr>
          </a:p>
        </p:txBody>
      </p:sp>
      <p:pic>
        <p:nvPicPr>
          <p:cNvPr id="15362" name="Picture 2" descr="A Reuleaux triangl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2286" y1="8908" x2="20000" y2="15517"/>
                        <a14:foregroundMark x1="9429" y1="27011" x2="4857" y2="41667"/>
                        <a14:foregroundMark x1="47429" y1="3448" x2="28000" y2="9770"/>
                      </a14:backgroundRemoval>
                    </a14:imgEffect>
                  </a14:imgLayer>
                </a14:imgProps>
              </a:ext>
              <a:ext uri="{28A0092B-C50C-407E-A947-70E740481C1C}">
                <a14:useLocalDpi xmlns:a14="http://schemas.microsoft.com/office/drawing/2010/main" val="0"/>
              </a:ext>
            </a:extLst>
          </a:blip>
          <a:srcRect/>
          <a:stretch>
            <a:fillRect/>
          </a:stretch>
        </p:blipFill>
        <p:spPr bwMode="auto">
          <a:xfrm>
            <a:off x="441428" y="2915180"/>
            <a:ext cx="2396358" cy="238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50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8">
                                            <p:txEl>
                                              <p:pRg st="1" end="1"/>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398">
                                            <p:txEl>
                                              <p:pRg st="0" end="0"/>
                                            </p:txEl>
                                          </p:spTgt>
                                        </p:tgtEl>
                                        <p:attrNameLst>
                                          <p:attrName>style.opacity</p:attrName>
                                        </p:attrNameLst>
                                      </p:cBhvr>
                                      <p:to>
                                        <p:strVal val="0.5"/>
                                      </p:to>
                                    </p:set>
                                    <p:animEffect filter="image" prLst="opacity: 0.5">
                                      <p:cBhvr rctx="IE">
                                        <p:cTn id="13" dur="indefinite"/>
                                        <p:tgtEl>
                                          <p:spTgt spid="39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98">
                                            <p:txEl>
                                              <p:pRg st="2" end="2"/>
                                            </p:txEl>
                                          </p:spTgt>
                                        </p:tgtEl>
                                        <p:attrNameLst>
                                          <p:attrName>style.visibility</p:attrName>
                                        </p:attrNameLst>
                                      </p:cBhvr>
                                      <p:to>
                                        <p:strVal val="visible"/>
                                      </p:to>
                                    </p:set>
                                  </p:childTnLst>
                                </p:cTn>
                              </p:par>
                              <p:par>
                                <p:cTn id="18" presetID="9" presetClass="emph" presetSubtype="0" nodeType="withEffect">
                                  <p:stCondLst>
                                    <p:cond delay="0"/>
                                  </p:stCondLst>
                                  <p:childTnLst>
                                    <p:set>
                                      <p:cBhvr rctx="PPT">
                                        <p:cTn id="19" dur="indefinite"/>
                                        <p:tgtEl>
                                          <p:spTgt spid="398">
                                            <p:txEl>
                                              <p:pRg st="1" end="1"/>
                                            </p:txEl>
                                          </p:spTgt>
                                        </p:tgtEl>
                                        <p:attrNameLst>
                                          <p:attrName>style.opacity</p:attrName>
                                        </p:attrNameLst>
                                      </p:cBhvr>
                                      <p:to>
                                        <p:strVal val="0.5"/>
                                      </p:to>
                                    </p:set>
                                    <p:animEffect filter="image" prLst="opacity: 0.5">
                                      <p:cBhvr rctx="IE">
                                        <p:cTn id="20" dur="indefinite"/>
                                        <p:tgtEl>
                                          <p:spTgt spid="39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8">
                                            <p:txEl>
                                              <p:pRg st="3" end="3"/>
                                            </p:txEl>
                                          </p:spTgt>
                                        </p:tgtEl>
                                        <p:attrNameLst>
                                          <p:attrName>style.visibility</p:attrName>
                                        </p:attrNameLst>
                                      </p:cBhvr>
                                      <p:to>
                                        <p:strVal val="visible"/>
                                      </p:to>
                                    </p:set>
                                  </p:childTnLst>
                                </p:cTn>
                              </p:par>
                              <p:par>
                                <p:cTn id="25" presetID="9" presetClass="emph" presetSubtype="0" nodeType="withEffect">
                                  <p:stCondLst>
                                    <p:cond delay="0"/>
                                  </p:stCondLst>
                                  <p:childTnLst>
                                    <p:set>
                                      <p:cBhvr rctx="PPT">
                                        <p:cTn id="26" dur="indefinite"/>
                                        <p:tgtEl>
                                          <p:spTgt spid="398">
                                            <p:txEl>
                                              <p:pRg st="2" end="2"/>
                                            </p:txEl>
                                          </p:spTgt>
                                        </p:tgtEl>
                                        <p:attrNameLst>
                                          <p:attrName>style.opacity</p:attrName>
                                        </p:attrNameLst>
                                      </p:cBhvr>
                                      <p:to>
                                        <p:strVal val="0.5"/>
                                      </p:to>
                                    </p:set>
                                    <p:animEffect filter="image" prLst="opacity: 0.5">
                                      <p:cBhvr rctx="IE">
                                        <p:cTn id="27" dur="indefinite"/>
                                        <p:tgtEl>
                                          <p:spTgt spid="3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381000"/>
            <a:ext cx="8001000" cy="838200"/>
          </a:xfrm>
        </p:spPr>
        <p:txBody>
          <a:bodyPr/>
          <a:lstStyle/>
          <a:p>
            <a:r>
              <a:rPr lang="he-IL" altLang="en-US" sz="3200" b="1" dirty="0">
                <a:effectLst>
                  <a:outerShdw blurRad="38100" dist="25400" dir="5400000" algn="tl" rotWithShape="0">
                    <a:srgbClr val="000000">
                      <a:alpha val="43000"/>
                    </a:srgbClr>
                  </a:outerShdw>
                </a:effectLst>
              </a:rPr>
              <a:t>מנוע </a:t>
            </a:r>
            <a:r>
              <a:rPr lang="he-IL" altLang="en-US" sz="3200" b="1" dirty="0" smtClean="0">
                <a:effectLst>
                  <a:outerShdw blurRad="38100" dist="25400" dir="5400000" algn="tl" rotWithShape="0">
                    <a:srgbClr val="000000">
                      <a:alpha val="43000"/>
                    </a:srgbClr>
                  </a:outerShdw>
                </a:effectLst>
              </a:rPr>
              <a:t>לרכב</a:t>
            </a:r>
            <a:endParaRPr lang="en-US" sz="3200" b="1" dirty="0">
              <a:effectLst>
                <a:outerShdw blurRad="38100" dist="25400" dir="5400000" algn="tl" rotWithShape="0">
                  <a:srgbClr val="000000">
                    <a:alpha val="43000"/>
                  </a:srgbClr>
                </a:outerShdw>
              </a:effectLst>
            </a:endParaRPr>
          </a:p>
        </p:txBody>
      </p:sp>
      <p:sp>
        <p:nvSpPr>
          <p:cNvPr id="398" name="Content Placeholder 5"/>
          <p:cNvSpPr txBox="1">
            <a:spLocks/>
          </p:cNvSpPr>
          <p:nvPr/>
        </p:nvSpPr>
        <p:spPr bwMode="auto">
          <a:xfrm>
            <a:off x="372533" y="947751"/>
            <a:ext cx="8381838" cy="31100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Font typeface="Wingdings" pitchFamily="2" charset="2"/>
              <a:buNone/>
              <a:defRPr/>
            </a:pPr>
            <a:r>
              <a:rPr lang="he-IL" sz="2800" dirty="0"/>
              <a:t>בשנת </a:t>
            </a:r>
            <a:r>
              <a:rPr lang="he-IL" sz="2800" dirty="0" smtClean="0"/>
              <a:t>1929</a:t>
            </a:r>
            <a:r>
              <a:rPr lang="he-IL" sz="2800" dirty="0"/>
              <a:t>רשם </a:t>
            </a:r>
            <a:r>
              <a:rPr lang="he-IL" sz="2800" dirty="0" err="1" smtClean="0">
                <a:solidFill>
                  <a:schemeClr val="accent1">
                    <a:lumMod val="60000"/>
                    <a:lumOff val="40000"/>
                  </a:schemeClr>
                </a:solidFill>
              </a:rPr>
              <a:t>פליכס</a:t>
            </a:r>
            <a:r>
              <a:rPr lang="he-IL" sz="2800" dirty="0" smtClean="0">
                <a:solidFill>
                  <a:schemeClr val="accent1">
                    <a:lumMod val="60000"/>
                    <a:lumOff val="40000"/>
                  </a:schemeClr>
                </a:solidFill>
              </a:rPr>
              <a:t> </a:t>
            </a:r>
            <a:r>
              <a:rPr lang="he-IL" sz="2800" dirty="0" err="1" smtClean="0">
                <a:solidFill>
                  <a:schemeClr val="accent1">
                    <a:lumMod val="60000"/>
                    <a:lumOff val="40000"/>
                  </a:schemeClr>
                </a:solidFill>
              </a:rPr>
              <a:t>ו</a:t>
            </a:r>
            <a:r>
              <a:rPr lang="he-IL" sz="2800" dirty="0" err="1" smtClean="0">
                <a:solidFill>
                  <a:schemeClr val="accent1">
                    <a:lumMod val="60000"/>
                    <a:lumOff val="40000"/>
                  </a:schemeClr>
                </a:solidFill>
                <a:latin typeface="Arial"/>
                <a:cs typeface="Arial"/>
              </a:rPr>
              <a:t>ָ</a:t>
            </a:r>
            <a:r>
              <a:rPr lang="he-IL" sz="2800" dirty="0" err="1" smtClean="0">
                <a:solidFill>
                  <a:schemeClr val="accent1">
                    <a:lumMod val="60000"/>
                    <a:lumOff val="40000"/>
                  </a:schemeClr>
                </a:solidFill>
              </a:rPr>
              <a:t>ונ</a:t>
            </a:r>
            <a:r>
              <a:rPr lang="he-IL" sz="2800" dirty="0" err="1" smtClean="0">
                <a:solidFill>
                  <a:schemeClr val="accent1">
                    <a:lumMod val="60000"/>
                    <a:lumOff val="40000"/>
                  </a:schemeClr>
                </a:solidFill>
                <a:latin typeface="Arial"/>
                <a:cs typeface="Arial"/>
              </a:rPr>
              <a:t>ֽ</a:t>
            </a:r>
            <a:r>
              <a:rPr lang="he-IL" sz="2800" dirty="0" err="1" smtClean="0">
                <a:solidFill>
                  <a:schemeClr val="accent1">
                    <a:lumMod val="60000"/>
                    <a:lumOff val="40000"/>
                  </a:schemeClr>
                </a:solidFill>
              </a:rPr>
              <a:t>ק</a:t>
            </a:r>
            <a:r>
              <a:rPr lang="he-IL" sz="2800" dirty="0" err="1" smtClean="0">
                <a:solidFill>
                  <a:schemeClr val="accent1">
                    <a:lumMod val="60000"/>
                    <a:lumOff val="40000"/>
                  </a:schemeClr>
                </a:solidFill>
                <a:latin typeface="Arial"/>
                <a:cs typeface="Arial"/>
              </a:rPr>
              <a:t>ֶ</a:t>
            </a:r>
            <a:r>
              <a:rPr lang="he-IL" sz="2800" dirty="0" err="1" smtClean="0">
                <a:solidFill>
                  <a:schemeClr val="accent1">
                    <a:lumMod val="60000"/>
                    <a:lumOff val="40000"/>
                  </a:schemeClr>
                </a:solidFill>
              </a:rPr>
              <a:t>ל</a:t>
            </a:r>
            <a:r>
              <a:rPr lang="he-IL" sz="2800" dirty="0" smtClean="0">
                <a:solidFill>
                  <a:schemeClr val="accent1">
                    <a:lumMod val="60000"/>
                    <a:lumOff val="40000"/>
                  </a:schemeClr>
                </a:solidFill>
              </a:rPr>
              <a:t> </a:t>
            </a:r>
            <a:r>
              <a:rPr lang="he-IL" sz="2800" dirty="0">
                <a:solidFill>
                  <a:schemeClr val="accent1">
                    <a:lumMod val="60000"/>
                    <a:lumOff val="40000"/>
                  </a:schemeClr>
                </a:solidFill>
              </a:rPr>
              <a:t>(</a:t>
            </a:r>
            <a:r>
              <a:rPr lang="en-US" sz="2800" dirty="0" err="1">
                <a:solidFill>
                  <a:schemeClr val="accent1">
                    <a:lumMod val="60000"/>
                    <a:lumOff val="40000"/>
                  </a:schemeClr>
                </a:solidFill>
              </a:rPr>
              <a:t>Wankel</a:t>
            </a:r>
            <a:r>
              <a:rPr lang="he-IL" sz="2800" dirty="0">
                <a:solidFill>
                  <a:schemeClr val="accent1">
                    <a:lumMod val="60000"/>
                    <a:lumOff val="40000"/>
                  </a:schemeClr>
                </a:solidFill>
              </a:rPr>
              <a:t>)</a:t>
            </a:r>
            <a:r>
              <a:rPr lang="he-IL" sz="2800" spc="-70" dirty="0">
                <a:solidFill>
                  <a:schemeClr val="accent1">
                    <a:lumMod val="60000"/>
                    <a:lumOff val="40000"/>
                  </a:schemeClr>
                </a:solidFill>
              </a:rPr>
              <a:t> </a:t>
            </a:r>
            <a:r>
              <a:rPr lang="he-IL" sz="2800" dirty="0" smtClean="0"/>
              <a:t>פטנט על המנוע, שיש לו בוכנה בצורת משולש </a:t>
            </a:r>
            <a:r>
              <a:rPr lang="he-IL" sz="2800" dirty="0" err="1" smtClean="0"/>
              <a:t>רולו</a:t>
            </a:r>
            <a:r>
              <a:rPr lang="he-IL" sz="2800" dirty="0" smtClean="0"/>
              <a:t>. </a:t>
            </a:r>
            <a:r>
              <a:rPr lang="en-US" sz="2800" dirty="0" smtClean="0"/>
              <a:t/>
            </a:r>
            <a:br>
              <a:rPr lang="en-US" sz="2800" dirty="0" smtClean="0"/>
            </a:br>
            <a:r>
              <a:rPr lang="he-IL" sz="2800" dirty="0" smtClean="0"/>
              <a:t>בשנת 1957 הופעלה גרסה ראשונה שלו בגרמניה.</a:t>
            </a:r>
          </a:p>
          <a:p>
            <a:pPr marL="0" indent="0" eaLnBrk="1" hangingPunct="1">
              <a:spcBef>
                <a:spcPts val="300"/>
              </a:spcBef>
              <a:buClr>
                <a:srgbClr val="FF0000"/>
              </a:buClr>
              <a:buFont typeface="Wingdings" pitchFamily="2" charset="2"/>
              <a:buNone/>
              <a:defRPr/>
            </a:pPr>
            <a:r>
              <a:rPr lang="he-IL" sz="2800" dirty="0">
                <a:solidFill>
                  <a:srgbClr val="00FF99"/>
                </a:solidFill>
              </a:rPr>
              <a:t>יתרונותיו</a:t>
            </a:r>
            <a:r>
              <a:rPr lang="he-IL" sz="2800" dirty="0" smtClean="0"/>
              <a:t>: חלקים מעטים, משקל נמוך, פשטות. </a:t>
            </a:r>
          </a:p>
          <a:p>
            <a:pPr marL="0" indent="0" eaLnBrk="1" hangingPunct="1">
              <a:spcBef>
                <a:spcPts val="300"/>
              </a:spcBef>
              <a:buClr>
                <a:srgbClr val="FF0000"/>
              </a:buClr>
              <a:buNone/>
              <a:defRPr/>
            </a:pPr>
            <a:r>
              <a:rPr lang="he-IL" sz="2800" dirty="0" smtClean="0">
                <a:solidFill>
                  <a:srgbClr val="FFC000"/>
                </a:solidFill>
              </a:rPr>
              <a:t>חסרונותיו</a:t>
            </a:r>
            <a:r>
              <a:rPr lang="he-IL" sz="2800" dirty="0" smtClean="0"/>
              <a:t>: </a:t>
            </a:r>
            <a:r>
              <a:rPr lang="he-IL" sz="2800" dirty="0">
                <a:latin typeface="Arial" charset="0"/>
                <a:cs typeface="Arial" charset="0"/>
              </a:rPr>
              <a:t>נצילות נמוכה, בעיות </a:t>
            </a:r>
            <a:r>
              <a:rPr lang="he-IL" sz="2800" dirty="0" smtClean="0">
                <a:latin typeface="Arial" charset="0"/>
                <a:cs typeface="Arial" charset="0"/>
              </a:rPr>
              <a:t>איטום ופליטה מזהמת.</a:t>
            </a:r>
            <a:endParaRPr lang="he-IL" sz="2800" dirty="0">
              <a:latin typeface="Arial" charset="0"/>
              <a:cs typeface="Arial" charset="0"/>
            </a:endParaRPr>
          </a:p>
          <a:p>
            <a:pPr marL="0" indent="0" eaLnBrk="1" hangingPunct="1">
              <a:spcBef>
                <a:spcPts val="300"/>
              </a:spcBef>
              <a:buClr>
                <a:srgbClr val="FF0000"/>
              </a:buClr>
              <a:buFont typeface="Wingdings" pitchFamily="2" charset="2"/>
              <a:buNone/>
              <a:defRPr/>
            </a:pPr>
            <a:r>
              <a:rPr lang="he-IL" sz="2800" dirty="0" smtClean="0"/>
              <a:t>כיום מנוע </a:t>
            </a:r>
            <a:r>
              <a:rPr lang="he-IL" sz="2800" dirty="0" err="1" smtClean="0"/>
              <a:t>וונקל</a:t>
            </a:r>
            <a:r>
              <a:rPr lang="he-IL" sz="2800" dirty="0" smtClean="0"/>
              <a:t> נמצא בשימוש </a:t>
            </a:r>
            <a:r>
              <a:rPr lang="he-IL" sz="2800" dirty="0"/>
              <a:t>רק במכוניות המרוץ של מזדה.</a:t>
            </a:r>
          </a:p>
          <a:p>
            <a:pPr marL="0" indent="0" eaLnBrk="1" hangingPunct="1">
              <a:lnSpc>
                <a:spcPct val="90000"/>
              </a:lnSpc>
              <a:buClr>
                <a:srgbClr val="99CCFF"/>
              </a:buClr>
              <a:buFontTx/>
              <a:buNone/>
            </a:pPr>
            <a:endParaRPr kumimoji="1" lang="he-IL" sz="2800" kern="0" dirty="0" smtClean="0">
              <a:solidFill>
                <a:schemeClr val="accent1">
                  <a:lumMod val="60000"/>
                  <a:lumOff val="40000"/>
                </a:schemeClr>
              </a:solidFill>
            </a:endParaRPr>
          </a:p>
        </p:txBody>
      </p:sp>
      <p:pic>
        <p:nvPicPr>
          <p:cNvPr id="2" name="Wankel engin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531" b="12408"/>
          <a:stretch/>
        </p:blipFill>
        <p:spPr>
          <a:xfrm>
            <a:off x="1919110" y="3650502"/>
            <a:ext cx="5305780" cy="2986958"/>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315482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5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bldLst>
      <p:bldP spid="398"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381000"/>
            <a:ext cx="8001000" cy="838200"/>
          </a:xfrm>
        </p:spPr>
        <p:txBody>
          <a:bodyPr/>
          <a:lstStyle/>
          <a:p>
            <a:r>
              <a:rPr lang="he-IL" altLang="en-US" sz="3200" b="1" dirty="0">
                <a:effectLst>
                  <a:outerShdw blurRad="38100" dist="25400" dir="5400000" algn="tl" rotWithShape="0">
                    <a:srgbClr val="000000">
                      <a:alpha val="43000"/>
                    </a:srgbClr>
                  </a:outerShdw>
                </a:effectLst>
              </a:rPr>
              <a:t>שימוש מהסרטים</a:t>
            </a:r>
            <a:endParaRPr lang="en-US" sz="3200" b="1" dirty="0">
              <a:effectLst>
                <a:outerShdw blurRad="38100" dist="25400" dir="5400000" algn="tl" rotWithShape="0">
                  <a:srgbClr val="000000">
                    <a:alpha val="43000"/>
                  </a:srgbClr>
                </a:outerShdw>
              </a:effectLst>
            </a:endParaRPr>
          </a:p>
        </p:txBody>
      </p:sp>
      <p:sp>
        <p:nvSpPr>
          <p:cNvPr id="398" name="Content Placeholder 5"/>
          <p:cNvSpPr txBox="1">
            <a:spLocks/>
          </p:cNvSpPr>
          <p:nvPr/>
        </p:nvSpPr>
        <p:spPr bwMode="auto">
          <a:xfrm>
            <a:off x="112890" y="987969"/>
            <a:ext cx="8658578" cy="31100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Font typeface="Wingdings" pitchFamily="2" charset="2"/>
              <a:buNone/>
              <a:defRPr/>
            </a:pPr>
            <a:r>
              <a:rPr lang="he-IL" sz="2800" dirty="0" smtClean="0"/>
              <a:t>מקרנות קולנוע מקרינות תמונות ברצף מהיר כדי ליצור אשליה של תנועה. כל תמונה מוצגת באופן סטטי לשבריר שניה.</a:t>
            </a:r>
          </a:p>
          <a:p>
            <a:pPr marL="0" indent="0">
              <a:lnSpc>
                <a:spcPts val="3000"/>
              </a:lnSpc>
              <a:spcBef>
                <a:spcPts val="600"/>
              </a:spcBef>
              <a:buNone/>
              <a:defRPr/>
            </a:pPr>
            <a:r>
              <a:rPr lang="he-IL" sz="2800" dirty="0">
                <a:solidFill>
                  <a:srgbClr val="66FFFF"/>
                </a:solidFill>
              </a:rPr>
              <a:t>כיצד מתרגמים סיבוב מנוע רציף לסדרת הזזות עם הפסקות?</a:t>
            </a:r>
          </a:p>
        </p:txBody>
      </p:sp>
      <p:pic>
        <p:nvPicPr>
          <p:cNvPr id="2" name="projecto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2312" y="2340633"/>
            <a:ext cx="4899376" cy="3674532"/>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304047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1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398"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381000"/>
            <a:ext cx="8001000" cy="838200"/>
          </a:xfrm>
        </p:spPr>
        <p:txBody>
          <a:bodyPr/>
          <a:lstStyle/>
          <a:p>
            <a:r>
              <a:rPr lang="he-IL" sz="3200" b="1" dirty="0">
                <a:effectLst>
                  <a:outerShdw blurRad="38100" dist="25400" dir="5400000" algn="tl" rotWithShape="0">
                    <a:srgbClr val="000000">
                      <a:alpha val="43000"/>
                    </a:srgbClr>
                  </a:outerShdw>
                </a:effectLst>
              </a:rPr>
              <a:t>לרבע את המעגל, בעזרת משולש</a:t>
            </a:r>
            <a:endParaRPr lang="en-US" sz="3200" b="1" dirty="0">
              <a:effectLst>
                <a:outerShdw blurRad="38100" dist="25400" dir="5400000" algn="tl" rotWithShape="0">
                  <a:srgbClr val="000000">
                    <a:alpha val="43000"/>
                  </a:srgbClr>
                </a:outerShdw>
              </a:effectLst>
            </a:endParaRPr>
          </a:p>
        </p:txBody>
      </p:sp>
      <p:pic>
        <p:nvPicPr>
          <p:cNvPr id="8194" name="Picture 2" descr="https://upload.wikimedia.org/wikipedia/commons/2/22/Rotation_of_Reuleaux_triangl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90777" y="2588860"/>
            <a:ext cx="1583992" cy="1583992"/>
          </a:xfrm>
          <a:prstGeom prst="rect">
            <a:avLst/>
          </a:prstGeom>
          <a:noFill/>
          <a:extLst>
            <a:ext uri="{909E8E84-426E-40DD-AFC4-6F175D3DCCD1}">
              <a14:hiddenFill xmlns:a14="http://schemas.microsoft.com/office/drawing/2010/main">
                <a:solidFill>
                  <a:srgbClr val="FFFFFF"/>
                </a:solidFill>
              </a14:hiddenFill>
            </a:ext>
          </a:extLst>
        </p:spPr>
      </p:pic>
      <p:pic>
        <p:nvPicPr>
          <p:cNvPr id="2" name="drill-square-hole-anim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4129" y="2012700"/>
            <a:ext cx="3678088" cy="2758566"/>
          </a:xfrm>
          <a:prstGeom prst="rect">
            <a:avLst/>
          </a:prstGeom>
          <a:ln>
            <a:solidFill>
              <a:schemeClr val="accent2">
                <a:lumMod val="60000"/>
                <a:lumOff val="40000"/>
              </a:schemeClr>
            </a:solidFill>
          </a:ln>
        </p:spPr>
      </p:pic>
      <p:sp>
        <p:nvSpPr>
          <p:cNvPr id="5" name="Oval 4"/>
          <p:cNvSpPr/>
          <p:nvPr/>
        </p:nvSpPr>
        <p:spPr bwMode="auto">
          <a:xfrm>
            <a:off x="6522555" y="2482025"/>
            <a:ext cx="377426" cy="377426"/>
          </a:xfrm>
          <a:prstGeom prst="ellipse">
            <a:avLst/>
          </a:prstGeom>
          <a:solidFill>
            <a:srgbClr val="FF0000">
              <a:alpha val="40000"/>
            </a:srgbClr>
          </a:solidFill>
          <a:ln w="9525"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8" name="Oval 7"/>
          <p:cNvSpPr/>
          <p:nvPr/>
        </p:nvSpPr>
        <p:spPr bwMode="auto">
          <a:xfrm>
            <a:off x="6522555" y="3910775"/>
            <a:ext cx="377426" cy="377426"/>
          </a:xfrm>
          <a:prstGeom prst="ellipse">
            <a:avLst/>
          </a:prstGeom>
          <a:solidFill>
            <a:srgbClr val="FF0000">
              <a:alpha val="40000"/>
            </a:srgbClr>
          </a:solidFill>
          <a:ln w="9525"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9" name="Oval 8"/>
          <p:cNvSpPr/>
          <p:nvPr/>
        </p:nvSpPr>
        <p:spPr bwMode="auto">
          <a:xfrm>
            <a:off x="5081105" y="2482025"/>
            <a:ext cx="377426" cy="377426"/>
          </a:xfrm>
          <a:prstGeom prst="ellipse">
            <a:avLst/>
          </a:prstGeom>
          <a:solidFill>
            <a:srgbClr val="FF0000">
              <a:alpha val="40000"/>
            </a:srgbClr>
          </a:solidFill>
          <a:ln w="9525"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0" name="Oval 9"/>
          <p:cNvSpPr/>
          <p:nvPr/>
        </p:nvSpPr>
        <p:spPr bwMode="auto">
          <a:xfrm>
            <a:off x="5081105" y="3910775"/>
            <a:ext cx="377426" cy="377426"/>
          </a:xfrm>
          <a:prstGeom prst="ellipse">
            <a:avLst/>
          </a:prstGeom>
          <a:solidFill>
            <a:srgbClr val="FF0000">
              <a:alpha val="40000"/>
            </a:srgbClr>
          </a:solidFill>
          <a:ln w="9525"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398" name="Content Placeholder 5"/>
          <p:cNvSpPr txBox="1">
            <a:spLocks/>
          </p:cNvSpPr>
          <p:nvPr/>
        </p:nvSpPr>
        <p:spPr bwMode="auto">
          <a:xfrm>
            <a:off x="393700" y="997141"/>
            <a:ext cx="8333860" cy="31100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None/>
              <a:defRPr/>
            </a:pPr>
            <a:r>
              <a:rPr lang="he-IL" sz="2800" spc="-70" dirty="0" smtClean="0"/>
              <a:t>ב-1914 </a:t>
            </a:r>
            <a:r>
              <a:rPr lang="he-IL" sz="2800" spc="-70" dirty="0"/>
              <a:t>המציא </a:t>
            </a:r>
            <a:r>
              <a:rPr lang="he-IL" sz="2800" spc="-70" dirty="0" smtClean="0">
                <a:solidFill>
                  <a:schemeClr val="accent1">
                    <a:lumMod val="60000"/>
                    <a:lumOff val="40000"/>
                  </a:schemeClr>
                </a:solidFill>
              </a:rPr>
              <a:t>הארי </a:t>
            </a:r>
            <a:r>
              <a:rPr lang="he-IL" sz="2800" spc="-70" dirty="0" err="1" smtClean="0">
                <a:solidFill>
                  <a:schemeClr val="accent1">
                    <a:lumMod val="60000"/>
                    <a:lumOff val="40000"/>
                  </a:schemeClr>
                </a:solidFill>
              </a:rPr>
              <a:t>וואטס</a:t>
            </a:r>
            <a:r>
              <a:rPr lang="he-IL" sz="2800" spc="-70" dirty="0" smtClean="0">
                <a:solidFill>
                  <a:schemeClr val="accent1">
                    <a:lumMod val="60000"/>
                    <a:lumOff val="40000"/>
                  </a:schemeClr>
                </a:solidFill>
              </a:rPr>
              <a:t> (</a:t>
            </a:r>
            <a:r>
              <a:rPr lang="en-US" sz="2800" spc="-70" dirty="0" smtClean="0">
                <a:solidFill>
                  <a:schemeClr val="accent1">
                    <a:lumMod val="60000"/>
                    <a:lumOff val="40000"/>
                  </a:schemeClr>
                </a:solidFill>
              </a:rPr>
              <a:t>Watts</a:t>
            </a:r>
            <a:r>
              <a:rPr lang="he-IL" sz="2800" spc="-70" dirty="0" smtClean="0">
                <a:solidFill>
                  <a:schemeClr val="accent1">
                    <a:lumMod val="60000"/>
                    <a:lumOff val="40000"/>
                  </a:schemeClr>
                </a:solidFill>
              </a:rPr>
              <a:t>) </a:t>
            </a:r>
            <a:r>
              <a:rPr lang="he-IL" sz="2800" spc="-70" dirty="0" smtClean="0"/>
              <a:t>מקדחה </a:t>
            </a:r>
            <a:r>
              <a:rPr lang="he-IL" sz="2800" spc="-70" dirty="0"/>
              <a:t>לחורים </a:t>
            </a:r>
            <a:r>
              <a:rPr lang="he-IL" sz="2800" spc="-70" dirty="0" smtClean="0">
                <a:solidFill>
                  <a:srgbClr val="FFC000"/>
                </a:solidFill>
              </a:rPr>
              <a:t>ריבועיים!</a:t>
            </a:r>
          </a:p>
          <a:p>
            <a:pPr marL="0" indent="0" eaLnBrk="1" hangingPunct="1">
              <a:buClr>
                <a:srgbClr val="FF0000"/>
              </a:buClr>
              <a:buNone/>
              <a:defRPr/>
            </a:pPr>
            <a:r>
              <a:rPr kumimoji="1" lang="he-IL" sz="2800" kern="0" dirty="0" smtClean="0"/>
              <a:t>פרופיל המקדח מבוסס על משולש </a:t>
            </a:r>
            <a:r>
              <a:rPr kumimoji="1" lang="he-IL" sz="2800" kern="0" dirty="0" err="1" smtClean="0"/>
              <a:t>רולו</a:t>
            </a:r>
            <a:r>
              <a:rPr kumimoji="1" lang="he-IL" sz="2800" kern="0" dirty="0" smtClean="0"/>
              <a:t>.</a:t>
            </a:r>
          </a:p>
          <a:p>
            <a:pPr marL="0" indent="0">
              <a:lnSpc>
                <a:spcPts val="3000"/>
              </a:lnSpc>
              <a:spcBef>
                <a:spcPts val="600"/>
              </a:spcBef>
              <a:buNone/>
              <a:defRPr/>
            </a:pPr>
            <a:endParaRPr kumimoji="1" lang="he-IL" sz="2800" kern="0" dirty="0" smtClean="0"/>
          </a:p>
          <a:p>
            <a:pPr marL="0" indent="0">
              <a:lnSpc>
                <a:spcPts val="3000"/>
              </a:lnSpc>
              <a:spcBef>
                <a:spcPts val="600"/>
              </a:spcBef>
              <a:buNone/>
              <a:defRPr/>
            </a:pPr>
            <a:endParaRPr kumimoji="1" lang="he-IL" sz="2800" kern="0" dirty="0"/>
          </a:p>
          <a:p>
            <a:pPr marL="0" indent="0">
              <a:lnSpc>
                <a:spcPts val="3000"/>
              </a:lnSpc>
              <a:spcBef>
                <a:spcPts val="600"/>
              </a:spcBef>
              <a:buNone/>
              <a:defRPr/>
            </a:pPr>
            <a:endParaRPr kumimoji="1" lang="he-IL" sz="2800" kern="0" dirty="0" smtClean="0"/>
          </a:p>
          <a:p>
            <a:pPr marL="0" indent="0">
              <a:lnSpc>
                <a:spcPts val="3000"/>
              </a:lnSpc>
              <a:spcBef>
                <a:spcPts val="600"/>
              </a:spcBef>
              <a:buNone/>
              <a:defRPr/>
            </a:pPr>
            <a:endParaRPr kumimoji="1" lang="he-IL" sz="2800" kern="0" dirty="0"/>
          </a:p>
          <a:p>
            <a:pPr marL="0" indent="0">
              <a:lnSpc>
                <a:spcPts val="3000"/>
              </a:lnSpc>
              <a:spcBef>
                <a:spcPts val="600"/>
              </a:spcBef>
              <a:buNone/>
              <a:defRPr/>
            </a:pPr>
            <a:endParaRPr kumimoji="1" lang="he-IL" sz="2800" kern="0" dirty="0" smtClean="0"/>
          </a:p>
          <a:p>
            <a:pPr marL="0" indent="0">
              <a:lnSpc>
                <a:spcPts val="3000"/>
              </a:lnSpc>
              <a:spcBef>
                <a:spcPts val="600"/>
              </a:spcBef>
              <a:buNone/>
              <a:defRPr/>
            </a:pPr>
            <a:r>
              <a:rPr kumimoji="1" lang="he-IL" sz="2800" kern="0" dirty="0" smtClean="0"/>
              <a:t>אך הקידוח מותיר פינות לא </a:t>
            </a:r>
          </a:p>
          <a:p>
            <a:pPr marL="0" indent="0">
              <a:lnSpc>
                <a:spcPts val="3000"/>
              </a:lnSpc>
              <a:spcBef>
                <a:spcPts val="600"/>
              </a:spcBef>
              <a:buNone/>
              <a:defRPr/>
            </a:pPr>
            <a:r>
              <a:rPr kumimoji="1" lang="he-IL" sz="2800" kern="0" dirty="0" smtClean="0"/>
              <a:t>קדוחות שמהוות כ-1% משטח הריבוע. </a:t>
            </a:r>
          </a:p>
          <a:p>
            <a:pPr marL="0" indent="0">
              <a:lnSpc>
                <a:spcPts val="3000"/>
              </a:lnSpc>
              <a:spcBef>
                <a:spcPts val="600"/>
              </a:spcBef>
              <a:buNone/>
              <a:defRPr/>
            </a:pPr>
            <a:r>
              <a:rPr lang="he-IL" sz="2800" dirty="0" smtClean="0">
                <a:solidFill>
                  <a:srgbClr val="66FFFF"/>
                </a:solidFill>
              </a:rPr>
              <a:t>האם </a:t>
            </a:r>
            <a:r>
              <a:rPr lang="he-IL" sz="2800" dirty="0">
                <a:solidFill>
                  <a:srgbClr val="66FFFF"/>
                </a:solidFill>
              </a:rPr>
              <a:t>אפשר לקדוח ריבוע מושלם? </a:t>
            </a:r>
          </a:p>
          <a:p>
            <a:pPr marL="0" indent="0" eaLnBrk="1" hangingPunct="1">
              <a:buClr>
                <a:srgbClr val="FF0000"/>
              </a:buClr>
              <a:buNone/>
              <a:defRPr/>
            </a:pPr>
            <a:endParaRPr kumimoji="1" lang="he-IL" sz="2800" kern="0" dirty="0"/>
          </a:p>
          <a:p>
            <a:pPr marL="0" indent="0" eaLnBrk="1" hangingPunct="1">
              <a:buClr>
                <a:srgbClr val="FF0000"/>
              </a:buClr>
              <a:buNone/>
              <a:defRPr/>
            </a:pPr>
            <a:endParaRPr lang="he-IL" sz="2800" dirty="0" smtClean="0"/>
          </a:p>
        </p:txBody>
      </p:sp>
    </p:spTree>
    <p:extLst>
      <p:ext uri="{BB962C8B-B14F-4D97-AF65-F5344CB8AC3E}">
        <p14:creationId xmlns:p14="http://schemas.microsoft.com/office/powerpoint/2010/main" val="834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8">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30719"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md type="call" cmd="stop">
                                      <p:cBhvr>
                                        <p:cTn id="22" dur="1">
                                          <p:stCondLst>
                                            <p:cond delay="499"/>
                                          </p:stCondLst>
                                        </p:cTn>
                                        <p:tgtEl>
                                          <p:spTgt spid="2"/>
                                        </p:tgtEl>
                                      </p:cBhvr>
                                    </p:cmd>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500"/>
                                        <p:tgtEl>
                                          <p:spTgt spid="819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8">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8">
                                            <p:txEl>
                                              <p:pRg st="8" end="8"/>
                                            </p:txEl>
                                          </p:spTgt>
                                        </p:tgtEl>
                                        <p:attrNameLst>
                                          <p:attrName>style.visibility</p:attrName>
                                        </p:attrNameLst>
                                      </p:cBhvr>
                                      <p:to>
                                        <p:strVal val="visible"/>
                                      </p:to>
                                    </p:set>
                                  </p:childTnLst>
                                </p:cTn>
                              </p:par>
                            </p:childTnLst>
                          </p:cTn>
                        </p:par>
                        <p:par>
                          <p:cTn id="33" fill="hold">
                            <p:stCondLst>
                              <p:cond delay="0"/>
                            </p:stCondLst>
                            <p:childTnLst>
                              <p:par>
                                <p:cTn id="34" presetID="53" presetClass="entr" presetSubtype="16"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9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2"/>
                </p:tgtEl>
              </p:cMediaNode>
            </p:video>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P spid="8" grpId="0" animBg="1"/>
      <p:bldP spid="9" grpId="0" animBg="1"/>
      <p:bldP spid="10" grpId="0" animBg="1"/>
      <p:bldP spid="398"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92544" y="3593054"/>
            <a:ext cx="3409787" cy="2657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71500" y="381000"/>
            <a:ext cx="8001000" cy="838200"/>
          </a:xfrm>
        </p:spPr>
        <p:txBody>
          <a:bodyPr/>
          <a:lstStyle/>
          <a:p>
            <a:r>
              <a:rPr lang="he-IL" sz="3200" b="1" dirty="0" smtClean="0">
                <a:effectLst>
                  <a:outerShdw blurRad="38100" dist="25400" dir="5400000" algn="tl" rotWithShape="0">
                    <a:srgbClr val="000000">
                      <a:alpha val="43000"/>
                    </a:srgbClr>
                  </a:outerShdw>
                </a:effectLst>
              </a:rPr>
              <a:t>קידוח של </a:t>
            </a:r>
            <a:r>
              <a:rPr lang="he-IL" sz="3200" b="1" dirty="0">
                <a:effectLst>
                  <a:outerShdw blurRad="38100" dist="25400" dir="5400000" algn="tl" rotWithShape="0">
                    <a:srgbClr val="000000">
                      <a:alpha val="43000"/>
                    </a:srgbClr>
                  </a:outerShdw>
                </a:effectLst>
              </a:rPr>
              <a:t>ריבוע מושלם</a:t>
            </a:r>
            <a:endParaRPr lang="en-US" sz="3200" b="1" dirty="0">
              <a:effectLst>
                <a:outerShdw blurRad="38100" dist="25400" dir="5400000" algn="tl" rotWithShape="0">
                  <a:srgbClr val="000000">
                    <a:alpha val="43000"/>
                  </a:srgbClr>
                </a:outerShdw>
              </a:effectLst>
            </a:endParaRPr>
          </a:p>
        </p:txBody>
      </p:sp>
      <p:sp>
        <p:nvSpPr>
          <p:cNvPr id="398" name="Content Placeholder 5"/>
          <p:cNvSpPr txBox="1">
            <a:spLocks/>
          </p:cNvSpPr>
          <p:nvPr/>
        </p:nvSpPr>
        <p:spPr bwMode="auto">
          <a:xfrm>
            <a:off x="139700" y="1017427"/>
            <a:ext cx="8524360" cy="31100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None/>
              <a:defRPr/>
            </a:pPr>
            <a:r>
              <a:rPr lang="he-IL" sz="2800" dirty="0" smtClean="0"/>
              <a:t>בשנת 1939 נמצא </a:t>
            </a:r>
            <a:r>
              <a:rPr lang="he-IL" sz="2800" kern="0" dirty="0" smtClean="0">
                <a:solidFill>
                  <a:srgbClr val="00FF99"/>
                </a:solidFill>
              </a:rPr>
              <a:t>עקום </a:t>
            </a:r>
            <a:r>
              <a:rPr lang="he-IL" sz="2800" kern="0" dirty="0">
                <a:solidFill>
                  <a:srgbClr val="00FF99"/>
                </a:solidFill>
              </a:rPr>
              <a:t>שווה-רוחב </a:t>
            </a:r>
            <a:r>
              <a:rPr lang="he-IL" sz="2800" dirty="0"/>
              <a:t>שיכול להתאים </a:t>
            </a:r>
            <a:r>
              <a:rPr lang="he-IL" sz="2800" dirty="0" smtClean="0"/>
              <a:t>למשימה.</a:t>
            </a:r>
          </a:p>
          <a:p>
            <a:pPr marL="0" indent="0" eaLnBrk="1" hangingPunct="1">
              <a:spcBef>
                <a:spcPts val="0"/>
              </a:spcBef>
              <a:buClr>
                <a:srgbClr val="FF0000"/>
              </a:buClr>
              <a:buNone/>
              <a:defRPr/>
            </a:pPr>
            <a:r>
              <a:rPr lang="he-IL" sz="2800" dirty="0" smtClean="0"/>
              <a:t>הוא שונה במעט מ</a:t>
            </a:r>
            <a:r>
              <a:rPr lang="he-IL" sz="2800" dirty="0" smtClean="0">
                <a:solidFill>
                  <a:srgbClr val="FFFF00"/>
                </a:solidFill>
              </a:rPr>
              <a:t>משולש </a:t>
            </a:r>
            <a:r>
              <a:rPr lang="he-IL" sz="2800" dirty="0" err="1" smtClean="0">
                <a:solidFill>
                  <a:srgbClr val="FFFF00"/>
                </a:solidFill>
              </a:rPr>
              <a:t>רולו</a:t>
            </a:r>
            <a:r>
              <a:rPr lang="he-IL" sz="2800" dirty="0" smtClean="0"/>
              <a:t>. </a:t>
            </a:r>
          </a:p>
          <a:p>
            <a:pPr marL="0" indent="0" eaLnBrk="1" hangingPunct="1">
              <a:buClr>
                <a:srgbClr val="FF0000"/>
              </a:buClr>
              <a:buNone/>
              <a:defRPr/>
            </a:pPr>
            <a:r>
              <a:rPr lang="he-IL" sz="2800" dirty="0" smtClean="0"/>
              <a:t>האתגר היה לבנות מנגנון מכני שיאפשר למקדח להימצא </a:t>
            </a:r>
            <a:r>
              <a:rPr lang="he-IL" sz="2800" dirty="0" smtClean="0">
                <a:solidFill>
                  <a:srgbClr val="FFC000"/>
                </a:solidFill>
              </a:rPr>
              <a:t>במקום ובזווית המתאימים</a:t>
            </a:r>
            <a:r>
              <a:rPr lang="he-IL" sz="2800" dirty="0" smtClean="0"/>
              <a:t> לכל משך הקידוח. </a:t>
            </a:r>
          </a:p>
          <a:p>
            <a:pPr marL="0" indent="0" eaLnBrk="1" hangingPunct="1">
              <a:buClr>
                <a:srgbClr val="FF0000"/>
              </a:buClr>
              <a:buNone/>
              <a:defRPr/>
            </a:pPr>
            <a:r>
              <a:rPr lang="he-IL" sz="2800" dirty="0" smtClean="0"/>
              <a:t>את הפתרון העלו </a:t>
            </a:r>
            <a:r>
              <a:rPr lang="en-US" sz="2800" dirty="0">
                <a:solidFill>
                  <a:schemeClr val="accent1">
                    <a:lumMod val="60000"/>
                    <a:lumOff val="40000"/>
                  </a:schemeClr>
                </a:solidFill>
              </a:rPr>
              <a:t>Bryant</a:t>
            </a:r>
            <a:r>
              <a:rPr lang="en-US" sz="2800" dirty="0" smtClean="0"/>
              <a:t> </a:t>
            </a:r>
            <a:r>
              <a:rPr lang="he-IL" sz="2800" dirty="0" smtClean="0"/>
              <a:t> ו-</a:t>
            </a:r>
            <a:r>
              <a:rPr lang="en-US" sz="2800" dirty="0" err="1">
                <a:solidFill>
                  <a:schemeClr val="accent1">
                    <a:lumMod val="60000"/>
                    <a:lumOff val="40000"/>
                  </a:schemeClr>
                </a:solidFill>
              </a:rPr>
              <a:t>Sangwin</a:t>
            </a:r>
            <a:r>
              <a:rPr lang="he-IL" sz="2800" dirty="0" smtClean="0"/>
              <a:t> בשנת </a:t>
            </a:r>
            <a:r>
              <a:rPr lang="he-IL" sz="2800" dirty="0" smtClean="0">
                <a:solidFill>
                  <a:schemeClr val="accent1">
                    <a:lumMod val="60000"/>
                    <a:lumOff val="40000"/>
                  </a:schemeClr>
                </a:solidFill>
              </a:rPr>
              <a:t>2008</a:t>
            </a:r>
            <a:r>
              <a:rPr lang="he-IL" sz="2800" dirty="0"/>
              <a:t>.</a:t>
            </a:r>
            <a:endParaRPr lang="he-IL" sz="2800" dirty="0" smtClean="0"/>
          </a:p>
        </p:txBody>
      </p:sp>
      <p:pic>
        <p:nvPicPr>
          <p:cNvPr id="2" name="קידוח קיבוע מושלם.wmv">
            <a:hlinkClick r:id="" action="ppaction://media"/>
          </p:cNvPr>
          <p:cNvPicPr>
            <a:picLocks noChangeAspect="1"/>
          </p:cNvPicPr>
          <p:nvPr>
            <a:videoFile r:link="rId1"/>
            <p:extLst>
              <p:ext uri="{DAA4B4D4-6D71-4841-9C94-3DE7FCFB9230}">
                <p14:media xmlns:p14="http://schemas.microsoft.com/office/powerpoint/2010/main" r:embed="rId2">
                  <p14:trim st="1066.6656"/>
                </p14:media>
              </p:ext>
            </p:extLst>
          </p:nvPr>
        </p:nvPicPr>
        <p:blipFill rotWithShape="1">
          <a:blip r:embed="rId6"/>
          <a:srcRect l="20469" t="21043" r="20625" b="13750"/>
          <a:stretch>
            <a:fillRect/>
          </a:stretch>
        </p:blipFill>
        <p:spPr>
          <a:xfrm>
            <a:off x="5024087" y="3592827"/>
            <a:ext cx="3207488" cy="2662981"/>
          </a:xfrm>
          <a:prstGeom prst="rect">
            <a:avLst/>
          </a:prstGeom>
        </p:spPr>
      </p:pic>
      <p:grpSp>
        <p:nvGrpSpPr>
          <p:cNvPr id="9" name="Group 8"/>
          <p:cNvGrpSpPr/>
          <p:nvPr/>
        </p:nvGrpSpPr>
        <p:grpSpPr>
          <a:xfrm>
            <a:off x="1590675" y="3457933"/>
            <a:ext cx="2236603" cy="2446254"/>
            <a:chOff x="4109190" y="3236396"/>
            <a:chExt cx="2120511" cy="2319282"/>
          </a:xfrm>
          <a:solidFill>
            <a:srgbClr val="FFFF00">
              <a:alpha val="69804"/>
            </a:srgbClr>
          </a:solidFill>
        </p:grpSpPr>
        <p:sp>
          <p:nvSpPr>
            <p:cNvPr id="10" name="Isosceles Triangle 9"/>
            <p:cNvSpPr/>
            <p:nvPr/>
          </p:nvSpPr>
          <p:spPr bwMode="auto">
            <a:xfrm>
              <a:off x="4115527" y="3453929"/>
              <a:ext cx="2112264" cy="1828800"/>
            </a:xfrm>
            <a:prstGeom prst="triangle">
              <a:avLst>
                <a:gd name="adj" fmla="val 50240"/>
              </a:avLst>
            </a:prstGeom>
            <a:grpFill/>
            <a:ln w="12700"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11" name="Freeform 10"/>
            <p:cNvSpPr/>
            <p:nvPr/>
          </p:nvSpPr>
          <p:spPr bwMode="auto">
            <a:xfrm>
              <a:off x="4109190" y="5277993"/>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2" name="Freeform 11"/>
            <p:cNvSpPr/>
            <p:nvPr/>
          </p:nvSpPr>
          <p:spPr bwMode="auto">
            <a:xfrm rot="18000000" flipV="1">
              <a:off x="3469016" y="4157809"/>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14" name="Freeform 13"/>
            <p:cNvSpPr/>
            <p:nvPr/>
          </p:nvSpPr>
          <p:spPr bwMode="auto">
            <a:xfrm rot="3600000" flipV="1">
              <a:off x="4760583" y="4158742"/>
              <a:ext cx="2120511" cy="277685"/>
            </a:xfrm>
            <a:custGeom>
              <a:avLst/>
              <a:gdLst>
                <a:gd name="connsiteX0" fmla="*/ 0 w 2120511"/>
                <a:gd name="connsiteY0" fmla="*/ 0 h 277685"/>
                <a:gd name="connsiteX1" fmla="*/ 398297 w 2120511"/>
                <a:gd name="connsiteY1" fmla="*/ 171099 h 277685"/>
                <a:gd name="connsiteX2" fmla="*/ 796594 w 2120511"/>
                <a:gd name="connsiteY2" fmla="*/ 258051 h 277685"/>
                <a:gd name="connsiteX3" fmla="*/ 1046231 w 2120511"/>
                <a:gd name="connsiteY3" fmla="*/ 277685 h 277685"/>
                <a:gd name="connsiteX4" fmla="*/ 1326722 w 2120511"/>
                <a:gd name="connsiteY4" fmla="*/ 258051 h 277685"/>
                <a:gd name="connsiteX5" fmla="*/ 1688555 w 2120511"/>
                <a:gd name="connsiteY5" fmla="*/ 182319 h 277685"/>
                <a:gd name="connsiteX6" fmla="*/ 2120511 w 2120511"/>
                <a:gd name="connsiteY6" fmla="*/ 0 h 2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511" h="277685">
                  <a:moveTo>
                    <a:pt x="0" y="0"/>
                  </a:moveTo>
                  <a:cubicBezTo>
                    <a:pt x="132765" y="64045"/>
                    <a:pt x="265531" y="128091"/>
                    <a:pt x="398297" y="171099"/>
                  </a:cubicBezTo>
                  <a:cubicBezTo>
                    <a:pt x="531063" y="214107"/>
                    <a:pt x="688605" y="240287"/>
                    <a:pt x="796594" y="258051"/>
                  </a:cubicBezTo>
                  <a:cubicBezTo>
                    <a:pt x="904583" y="275815"/>
                    <a:pt x="957876" y="277685"/>
                    <a:pt x="1046231" y="277685"/>
                  </a:cubicBezTo>
                  <a:cubicBezTo>
                    <a:pt x="1134586" y="277685"/>
                    <a:pt x="1219668" y="273945"/>
                    <a:pt x="1326722" y="258051"/>
                  </a:cubicBezTo>
                  <a:cubicBezTo>
                    <a:pt x="1433776" y="242157"/>
                    <a:pt x="1556257" y="225327"/>
                    <a:pt x="1688555" y="182319"/>
                  </a:cubicBezTo>
                  <a:cubicBezTo>
                    <a:pt x="1820853" y="139311"/>
                    <a:pt x="2049453" y="29452"/>
                    <a:pt x="2120511" y="0"/>
                  </a:cubicBezTo>
                </a:path>
              </a:pathLst>
            </a:custGeom>
            <a:grpFill/>
            <a:ln w="12700"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grpSp>
      <p:sp>
        <p:nvSpPr>
          <p:cNvPr id="4" name="Rectangle 3"/>
          <p:cNvSpPr/>
          <p:nvPr/>
        </p:nvSpPr>
        <p:spPr bwMode="auto">
          <a:xfrm>
            <a:off x="6541706" y="4682358"/>
            <a:ext cx="773494" cy="775537"/>
          </a:xfrm>
          <a:prstGeom prst="rect">
            <a:avLst/>
          </a:prstGeom>
          <a:noFill/>
          <a:ln w="28575" cap="flat" cmpd="sng" algn="ctr">
            <a:solidFill>
              <a:schemeClr val="tx2">
                <a:lumMod val="50000"/>
              </a:schemeClr>
            </a:solidFill>
            <a:prstDash val="sysDot"/>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Tree>
    <p:extLst>
      <p:ext uri="{BB962C8B-B14F-4D97-AF65-F5344CB8AC3E}">
        <p14:creationId xmlns:p14="http://schemas.microsoft.com/office/powerpoint/2010/main" val="391176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98">
                                            <p:txEl>
                                              <p:pRg st="1" end="1"/>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750"/>
                                        <p:tgtEl>
                                          <p:spTgt spid="9"/>
                                        </p:tgtEl>
                                      </p:cBhvr>
                                    </p:animEffect>
                                    <p:set>
                                      <p:cBhvr>
                                        <p:cTn id="21" dur="1" fill="hold">
                                          <p:stCondLst>
                                            <p:cond delay="749"/>
                                          </p:stCondLst>
                                        </p:cTn>
                                        <p:tgtEl>
                                          <p:spTgt spid="9"/>
                                        </p:tgtEl>
                                        <p:attrNameLst>
                                          <p:attrName>style.visibility</p:attrName>
                                        </p:attrNameLst>
                                      </p:cBhvr>
                                      <p:to>
                                        <p:strVal val="hidden"/>
                                      </p:to>
                                    </p:set>
                                  </p:childTnLst>
                                </p:cTn>
                              </p:par>
                            </p:childTnLst>
                          </p:cTn>
                        </p:par>
                        <p:par>
                          <p:cTn id="22" fill="hold">
                            <p:stCondLst>
                              <p:cond delay="750"/>
                            </p:stCondLst>
                            <p:childTnLst>
                              <p:par>
                                <p:cTn id="23" presetID="1" presetClass="entr" presetSubtype="0" fill="hold" grpId="0" nodeType="afterEffect">
                                  <p:stCondLst>
                                    <p:cond delay="0"/>
                                  </p:stCondLst>
                                  <p:childTnLst>
                                    <p:set>
                                      <p:cBhvr>
                                        <p:cTn id="24" dur="1" fill="hold">
                                          <p:stCondLst>
                                            <p:cond delay="0"/>
                                          </p:stCondLst>
                                        </p:cTn>
                                        <p:tgtEl>
                                          <p:spTgt spid="398">
                                            <p:txEl>
                                              <p:pRg st="2" end="2"/>
                                            </p:txEl>
                                          </p:spTgt>
                                        </p:tgtEl>
                                        <p:attrNameLst>
                                          <p:attrName>style.visibility</p:attrName>
                                        </p:attrNameLst>
                                      </p:cBhvr>
                                      <p:to>
                                        <p:strVal val="visible"/>
                                      </p:to>
                                    </p:set>
                                  </p:childTnLst>
                                </p:cTn>
                              </p:par>
                              <p:par>
                                <p:cTn id="25" presetID="9" presetClass="emph" presetSubtype="0" nodeType="withEffect">
                                  <p:stCondLst>
                                    <p:cond delay="0"/>
                                  </p:stCondLst>
                                  <p:childTnLst>
                                    <p:set>
                                      <p:cBhvr rctx="PPT">
                                        <p:cTn id="26" dur="indefinite"/>
                                        <p:tgtEl>
                                          <p:spTgt spid="398">
                                            <p:txEl>
                                              <p:pRg st="0" end="0"/>
                                            </p:txEl>
                                          </p:spTgt>
                                        </p:tgtEl>
                                        <p:attrNameLst>
                                          <p:attrName>style.opacity</p:attrName>
                                        </p:attrNameLst>
                                      </p:cBhvr>
                                      <p:to>
                                        <p:strVal val="0.5"/>
                                      </p:to>
                                    </p:set>
                                    <p:animEffect filter="image" prLst="opacity: 0.5">
                                      <p:cBhvr rctx="IE">
                                        <p:cTn id="27" dur="indefinite"/>
                                        <p:tgtEl>
                                          <p:spTgt spid="398">
                                            <p:txEl>
                                              <p:pRg st="0" end="0"/>
                                            </p:txEl>
                                          </p:spTgt>
                                        </p:tgtEl>
                                      </p:cBhvr>
                                    </p:animEffect>
                                  </p:childTnLst>
                                </p:cTn>
                              </p:par>
                              <p:par>
                                <p:cTn id="28" presetID="9" presetClass="emph" presetSubtype="0" nodeType="withEffect">
                                  <p:stCondLst>
                                    <p:cond delay="0"/>
                                  </p:stCondLst>
                                  <p:childTnLst>
                                    <p:set>
                                      <p:cBhvr rctx="PPT">
                                        <p:cTn id="29" dur="indefinite"/>
                                        <p:tgtEl>
                                          <p:spTgt spid="398">
                                            <p:txEl>
                                              <p:pRg st="1" end="1"/>
                                            </p:txEl>
                                          </p:spTgt>
                                        </p:tgtEl>
                                        <p:attrNameLst>
                                          <p:attrName>style.opacity</p:attrName>
                                        </p:attrNameLst>
                                      </p:cBhvr>
                                      <p:to>
                                        <p:strVal val="0.5"/>
                                      </p:to>
                                    </p:set>
                                    <p:animEffect filter="image" prLst="opacity: 0.5">
                                      <p:cBhvr rctx="IE">
                                        <p:cTn id="30" dur="indefinite"/>
                                        <p:tgtEl>
                                          <p:spTgt spid="39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8">
                                            <p:txEl>
                                              <p:pRg st="3" end="3"/>
                                            </p:txEl>
                                          </p:spTgt>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398">
                                            <p:txEl>
                                              <p:pRg st="2" end="2"/>
                                            </p:txEl>
                                          </p:spTgt>
                                        </p:tgtEl>
                                        <p:attrNameLst>
                                          <p:attrName>style.opacity</p:attrName>
                                        </p:attrNameLst>
                                      </p:cBhvr>
                                      <p:to>
                                        <p:strVal val="0.5"/>
                                      </p:to>
                                    </p:set>
                                    <p:animEffect filter="image" prLst="opacity: 0.5">
                                      <p:cBhvr rctx="IE">
                                        <p:cTn id="37" dur="indefinite"/>
                                        <p:tgtEl>
                                          <p:spTgt spid="398">
                                            <p:txEl>
                                              <p:pRg st="2" end="2"/>
                                            </p:txEl>
                                          </p:spTgt>
                                        </p:tgtEl>
                                      </p:cBhvr>
                                    </p:animEffect>
                                  </p:childTnLst>
                                </p:cTn>
                              </p:par>
                            </p:childTnLst>
                          </p:cTn>
                        </p:par>
                        <p:par>
                          <p:cTn id="38" fill="hold">
                            <p:stCondLst>
                              <p:cond delay="0"/>
                            </p:stCondLst>
                            <p:childTnLst>
                              <p:par>
                                <p:cTn id="39" presetID="10"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6938" fill="hold"/>
                                        <p:tgtEl>
                                          <p:spTgt spid="2"/>
                                        </p:tgtEl>
                                      </p:cBhvr>
                                    </p:cmd>
                                  </p:childTnLst>
                                </p:cTn>
                              </p:par>
                              <p:par>
                                <p:cTn id="45" presetID="10" presetClass="entr" presetSubtype="0" fill="hold" grpId="0" nodeType="withEffect">
                                  <p:stCondLst>
                                    <p:cond delay="150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2"/>
                </p:tgtEl>
              </p:cMediaNode>
            </p:video>
            <p:seq concurrent="1" nextAc="seek">
              <p:cTn id="49" restart="whenNotActive" fill="hold" evtFilter="cancelBubble" nodeType="interactiveSeq">
                <p:stCondLst>
                  <p:cond evt="onClick" delay="0">
                    <p:tgtEl>
                      <p:spTgt spid="2"/>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2"/>
                                        </p:tgtEl>
                                      </p:cBhvr>
                                    </p:cmd>
                                  </p:childTnLst>
                                </p:cTn>
                              </p:par>
                            </p:childTnLst>
                          </p:cTn>
                        </p:par>
                      </p:childTnLst>
                    </p:cTn>
                  </p:par>
                </p:childTnLst>
              </p:cTn>
              <p:nextCondLst>
                <p:cond evt="onClick" delay="0">
                  <p:tgtEl>
                    <p:spTgt spid="2"/>
                  </p:tgtEl>
                </p:cond>
              </p:nextCondLst>
            </p:seq>
          </p:childTnLst>
        </p:cTn>
      </p:par>
    </p:tnLst>
    <p:bldLst>
      <p:bldP spid="398" grpId="0" uiExpand="1" build="p"/>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381000"/>
            <a:ext cx="8001000" cy="838200"/>
          </a:xfrm>
        </p:spPr>
        <p:txBody>
          <a:bodyPr/>
          <a:lstStyle/>
          <a:p>
            <a:r>
              <a:rPr lang="he-IL" sz="3200" b="1" dirty="0" smtClean="0">
                <a:effectLst>
                  <a:outerShdw blurRad="38100" dist="25400" dir="5400000" algn="tl" rotWithShape="0">
                    <a:srgbClr val="000000">
                      <a:alpha val="43000"/>
                    </a:srgbClr>
                  </a:outerShdw>
                </a:effectLst>
              </a:rPr>
              <a:t>ומה עם קידוח מצולעים משוכללים אחרים?</a:t>
            </a:r>
            <a:endParaRPr lang="en-US" sz="3200" b="1" dirty="0">
              <a:effectLst>
                <a:outerShdw blurRad="38100" dist="25400" dir="5400000" algn="tl" rotWithShape="0">
                  <a:srgbClr val="000000">
                    <a:alpha val="43000"/>
                  </a:srgbClr>
                </a:outerShdw>
              </a:effectLst>
            </a:endParaRPr>
          </a:p>
        </p:txBody>
      </p:sp>
      <p:sp>
        <p:nvSpPr>
          <p:cNvPr id="398" name="Content Placeholder 5"/>
          <p:cNvSpPr txBox="1">
            <a:spLocks/>
          </p:cNvSpPr>
          <p:nvPr/>
        </p:nvSpPr>
        <p:spPr bwMode="auto">
          <a:xfrm>
            <a:off x="301584" y="1066202"/>
            <a:ext cx="8450302" cy="31100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eaLnBrk="1" hangingPunct="1">
              <a:spcBef>
                <a:spcPts val="0"/>
              </a:spcBef>
              <a:buClr>
                <a:schemeClr val="accent6">
                  <a:lumMod val="60000"/>
                  <a:lumOff val="40000"/>
                </a:schemeClr>
              </a:buClr>
              <a:defRPr/>
            </a:pPr>
            <a:r>
              <a:rPr lang="he-IL" sz="2800" spc="-100" dirty="0" smtClean="0"/>
              <a:t>בשנת </a:t>
            </a:r>
            <a:r>
              <a:rPr lang="he-IL" sz="2800" spc="-100" dirty="0" smtClean="0">
                <a:solidFill>
                  <a:schemeClr val="accent1">
                    <a:lumMod val="60000"/>
                    <a:lumOff val="40000"/>
                  </a:schemeClr>
                </a:solidFill>
              </a:rPr>
              <a:t>2009 </a:t>
            </a:r>
            <a:r>
              <a:rPr lang="he-IL" sz="2800" spc="-100" dirty="0" smtClean="0"/>
              <a:t>מצאו המתמטיקאים </a:t>
            </a:r>
            <a:r>
              <a:rPr lang="en-US" sz="2800" spc="-100" dirty="0" smtClean="0">
                <a:solidFill>
                  <a:schemeClr val="accent1">
                    <a:lumMod val="60000"/>
                    <a:lumOff val="40000"/>
                  </a:schemeClr>
                </a:solidFill>
              </a:rPr>
              <a:t>Barry Cox</a:t>
            </a:r>
            <a:r>
              <a:rPr lang="he-IL" sz="2800" spc="-100" dirty="0" smtClean="0">
                <a:solidFill>
                  <a:schemeClr val="accent1">
                    <a:lumMod val="60000"/>
                    <a:lumOff val="40000"/>
                  </a:schemeClr>
                </a:solidFill>
              </a:rPr>
              <a:t> </a:t>
            </a:r>
          </a:p>
          <a:p>
            <a:pPr marL="266700" indent="0" eaLnBrk="1" hangingPunct="1">
              <a:spcBef>
                <a:spcPts val="0"/>
              </a:spcBef>
              <a:buClr>
                <a:srgbClr val="FF0000"/>
              </a:buClr>
              <a:buNone/>
              <a:defRPr/>
            </a:pPr>
            <a:r>
              <a:rPr lang="he-IL" sz="2800" spc="-100" dirty="0" smtClean="0"/>
              <a:t>מאוסטרליה </a:t>
            </a:r>
            <a:r>
              <a:rPr lang="he-IL" sz="2800" dirty="0" smtClean="0"/>
              <a:t>ו-</a:t>
            </a:r>
            <a:r>
              <a:rPr lang="en-US" sz="2800" dirty="0">
                <a:solidFill>
                  <a:schemeClr val="accent1">
                    <a:lumMod val="60000"/>
                    <a:lumOff val="40000"/>
                  </a:schemeClr>
                </a:solidFill>
              </a:rPr>
              <a:t>Stan Wagon</a:t>
            </a:r>
            <a:r>
              <a:rPr lang="he-IL" sz="2800" dirty="0">
                <a:solidFill>
                  <a:schemeClr val="accent1">
                    <a:lumMod val="60000"/>
                    <a:lumOff val="40000"/>
                  </a:schemeClr>
                </a:solidFill>
              </a:rPr>
              <a:t> </a:t>
            </a:r>
            <a:r>
              <a:rPr lang="he-IL" sz="2800" dirty="0" smtClean="0"/>
              <a:t>מארה"ב פתרון </a:t>
            </a:r>
            <a:endParaRPr lang="he-IL" sz="2800" dirty="0"/>
          </a:p>
          <a:p>
            <a:pPr marL="266700" indent="0" eaLnBrk="1" hangingPunct="1">
              <a:spcBef>
                <a:spcPts val="0"/>
              </a:spcBef>
              <a:buClr>
                <a:srgbClr val="FF0000"/>
              </a:buClr>
              <a:buNone/>
              <a:defRPr/>
            </a:pPr>
            <a:r>
              <a:rPr lang="he-IL" sz="2800" dirty="0" smtClean="0"/>
              <a:t>חישובי לקידוח משושים משוכללים. </a:t>
            </a:r>
          </a:p>
          <a:p>
            <a:pPr eaLnBrk="1" hangingPunct="1">
              <a:spcBef>
                <a:spcPts val="600"/>
              </a:spcBef>
              <a:buClr>
                <a:schemeClr val="accent6">
                  <a:lumMod val="60000"/>
                  <a:lumOff val="40000"/>
                </a:schemeClr>
              </a:buClr>
              <a:defRPr/>
            </a:pPr>
            <a:r>
              <a:rPr lang="he-IL" sz="2800" spc="-100" dirty="0" smtClean="0"/>
              <a:t>בשנת </a:t>
            </a:r>
            <a:r>
              <a:rPr lang="he-IL" sz="2800" spc="-100" dirty="0" smtClean="0">
                <a:solidFill>
                  <a:schemeClr val="accent1">
                    <a:lumMod val="60000"/>
                    <a:lumOff val="40000"/>
                  </a:schemeClr>
                </a:solidFill>
              </a:rPr>
              <a:t>2012</a:t>
            </a:r>
            <a:r>
              <a:rPr lang="he-IL" sz="2800" spc="-100" dirty="0" smtClean="0"/>
              <a:t> הם מצאו </a:t>
            </a:r>
            <a:r>
              <a:rPr lang="he-IL" sz="2800" spc="-100" dirty="0"/>
              <a:t>פתרון חישובי לקידוח </a:t>
            </a:r>
            <a:endParaRPr lang="he-IL" sz="2800" spc="-100" dirty="0" smtClean="0"/>
          </a:p>
          <a:p>
            <a:pPr marL="0" indent="0" eaLnBrk="1" hangingPunct="1">
              <a:spcBef>
                <a:spcPts val="0"/>
              </a:spcBef>
              <a:buClr>
                <a:schemeClr val="accent6">
                  <a:lumMod val="60000"/>
                  <a:lumOff val="40000"/>
                </a:schemeClr>
              </a:buClr>
              <a:buNone/>
              <a:defRPr/>
            </a:pPr>
            <a:r>
              <a:rPr lang="he-IL" sz="2800" spc="-100" dirty="0" smtClean="0"/>
              <a:t>   מצולעים משוכללים </a:t>
            </a:r>
            <a:r>
              <a:rPr lang="he-IL" sz="2800" spc="-100" dirty="0"/>
              <a:t>בעלי מספר </a:t>
            </a:r>
            <a:r>
              <a:rPr lang="he-IL" sz="2800" spc="-100" dirty="0">
                <a:solidFill>
                  <a:schemeClr val="accent6">
                    <a:lumMod val="40000"/>
                    <a:lumOff val="60000"/>
                  </a:schemeClr>
                </a:solidFill>
              </a:rPr>
              <a:t>אי-זוגי</a:t>
            </a:r>
            <a:r>
              <a:rPr lang="he-IL" sz="2800" spc="-100" dirty="0"/>
              <a:t> של צלעות.</a:t>
            </a:r>
          </a:p>
          <a:p>
            <a:pPr marL="0" indent="0" eaLnBrk="1" hangingPunct="1">
              <a:buClr>
                <a:srgbClr val="FF0000"/>
              </a:buClr>
              <a:buNone/>
              <a:defRPr/>
            </a:pPr>
            <a:endParaRPr lang="he-IL" sz="2800" dirty="0"/>
          </a:p>
          <a:p>
            <a:pPr marL="0" indent="0" eaLnBrk="1" hangingPunct="1">
              <a:buClr>
                <a:srgbClr val="FF0000"/>
              </a:buClr>
              <a:buNone/>
              <a:defRPr/>
            </a:pPr>
            <a:endParaRPr lang="he-IL" sz="2800" dirty="0" smtClean="0"/>
          </a:p>
          <a:p>
            <a:pPr marL="0" indent="0" eaLnBrk="1" hangingPunct="1">
              <a:buClr>
                <a:srgbClr val="FF0000"/>
              </a:buClr>
              <a:buNone/>
              <a:defRPr/>
            </a:pPr>
            <a:endParaRPr lang="he-IL" sz="2800" dirty="0"/>
          </a:p>
          <a:p>
            <a:pPr eaLnBrk="1" hangingPunct="1">
              <a:spcBef>
                <a:spcPts val="3000"/>
              </a:spcBef>
              <a:buClr>
                <a:schemeClr val="accent6">
                  <a:lumMod val="60000"/>
                  <a:lumOff val="40000"/>
                </a:schemeClr>
              </a:buClr>
              <a:defRPr/>
            </a:pPr>
            <a:r>
              <a:rPr lang="he-IL" sz="2800" spc="-100" dirty="0">
                <a:solidFill>
                  <a:schemeClr val="accent1">
                    <a:lumMod val="60000"/>
                    <a:lumOff val="40000"/>
                  </a:schemeClr>
                </a:solidFill>
              </a:rPr>
              <a:t>לא נמצא עד</a:t>
            </a:r>
            <a:r>
              <a:rPr lang="he-IL" sz="2800" dirty="0">
                <a:solidFill>
                  <a:schemeClr val="accent1">
                    <a:lumMod val="60000"/>
                    <a:lumOff val="40000"/>
                  </a:schemeClr>
                </a:solidFill>
              </a:rPr>
              <a:t>יין</a:t>
            </a:r>
            <a:r>
              <a:rPr lang="he-IL" sz="2800" dirty="0"/>
              <a:t> </a:t>
            </a:r>
            <a:r>
              <a:rPr lang="he-IL" sz="2800" dirty="0" smtClean="0"/>
              <a:t>פתרון חישובי כללי לקידוח מצולעים משוכללים בעלי מספר </a:t>
            </a:r>
            <a:r>
              <a:rPr lang="he-IL" sz="2800" dirty="0" smtClean="0">
                <a:solidFill>
                  <a:srgbClr val="FFC000"/>
                </a:solidFill>
              </a:rPr>
              <a:t>זוגי</a:t>
            </a:r>
            <a:r>
              <a:rPr lang="he-IL" sz="2800" dirty="0" smtClean="0"/>
              <a:t> של צלעות.</a:t>
            </a:r>
          </a:p>
        </p:txBody>
      </p:sp>
      <p:grpSp>
        <p:nvGrpSpPr>
          <p:cNvPr id="8" name="Group 7"/>
          <p:cNvGrpSpPr/>
          <p:nvPr/>
        </p:nvGrpSpPr>
        <p:grpSpPr>
          <a:xfrm>
            <a:off x="421745" y="1104408"/>
            <a:ext cx="2078173" cy="1847335"/>
            <a:chOff x="748144" y="4169702"/>
            <a:chExt cx="2280063" cy="2000251"/>
          </a:xfrm>
        </p:grpSpPr>
        <p:pic>
          <p:nvPicPr>
            <p:cNvPr id="9218" name="Picture 2" descr="http://2.bp.blogspot.com/_Gb4NmAd9gS8/Spv4rjUmFGI/AAAAAAAAA5A/g1QbWgpNbaM/s1600/roll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48144" y="4169702"/>
              <a:ext cx="2280063" cy="2000251"/>
            </a:xfrm>
            <a:prstGeom prst="rect">
              <a:avLst/>
            </a:prstGeom>
            <a:solidFill>
              <a:srgbClr val="969696">
                <a:alpha val="69804"/>
              </a:srgbClr>
            </a:solidFill>
          </p:spPr>
        </p:pic>
        <p:sp>
          <p:nvSpPr>
            <p:cNvPr id="6" name="Hexagon 5"/>
            <p:cNvSpPr/>
            <p:nvPr/>
          </p:nvSpPr>
          <p:spPr bwMode="auto">
            <a:xfrm>
              <a:off x="1484422" y="4838049"/>
              <a:ext cx="808722" cy="700645"/>
            </a:xfrm>
            <a:prstGeom prst="hexagon">
              <a:avLst>
                <a:gd name="adj" fmla="val 28059"/>
                <a:gd name="vf" fmla="val 115470"/>
              </a:avLst>
            </a:prstGeom>
            <a:solidFill>
              <a:srgbClr val="969696">
                <a:alpha val="69804"/>
              </a:srgbClr>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7" name="Group 6"/>
          <p:cNvGrpSpPr/>
          <p:nvPr/>
        </p:nvGrpSpPr>
        <p:grpSpPr>
          <a:xfrm>
            <a:off x="764275" y="3345274"/>
            <a:ext cx="7724632" cy="1910686"/>
            <a:chOff x="764275" y="4367284"/>
            <a:chExt cx="7724632" cy="1910686"/>
          </a:xfrm>
        </p:grpSpPr>
        <p:sp>
          <p:nvSpPr>
            <p:cNvPr id="5" name="Rectangle 4"/>
            <p:cNvSpPr/>
            <p:nvPr/>
          </p:nvSpPr>
          <p:spPr bwMode="auto">
            <a:xfrm>
              <a:off x="764275" y="4367284"/>
              <a:ext cx="7724632" cy="1910686"/>
            </a:xfrm>
            <a:prstGeom prst="rect">
              <a:avLst/>
            </a:prstGeom>
            <a:solidFill>
              <a:schemeClr val="tx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769" y="4432998"/>
              <a:ext cx="2072670" cy="1793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1218" y="4467224"/>
              <a:ext cx="1774070" cy="1746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2250" y="4461201"/>
              <a:ext cx="1793860" cy="1757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919" l="521" r="100000"/>
                      </a14:imgEffect>
                    </a14:imgLayer>
                  </a14:imgProps>
                </a:ext>
                <a:ext uri="{28A0092B-C50C-407E-A947-70E740481C1C}">
                  <a14:useLocalDpi xmlns:a14="http://schemas.microsoft.com/office/drawing/2010/main" val="0"/>
                </a:ext>
              </a:extLst>
            </a:blip>
            <a:srcRect/>
            <a:stretch>
              <a:fillRect/>
            </a:stretch>
          </p:blipFill>
          <p:spPr bwMode="auto">
            <a:xfrm>
              <a:off x="2740976" y="4440264"/>
              <a:ext cx="1856450" cy="178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1574800" y="4035765"/>
            <a:ext cx="6194426" cy="523220"/>
          </a:xfrm>
          <a:prstGeom prst="rect">
            <a:avLst/>
          </a:prstGeom>
          <a:solidFill>
            <a:srgbClr val="D9D9D9">
              <a:alpha val="80000"/>
            </a:srgbClr>
          </a:solidFill>
          <a:effectLst>
            <a:softEdge rad="63500"/>
          </a:effectLst>
        </p:spPr>
        <p:txBody>
          <a:bodyPr wrap="square" rtlCol="0">
            <a:spAutoFit/>
          </a:bodyPr>
          <a:lstStyle/>
          <a:p>
            <a:pPr algn="ctr"/>
            <a:r>
              <a:rPr lang="he-IL" sz="2800" dirty="0" smtClean="0">
                <a:solidFill>
                  <a:srgbClr val="C00000"/>
                </a:solidFill>
                <a:effectLst>
                  <a:outerShdw blurRad="38100" dist="38100" dir="2700000" algn="tl">
                    <a:srgbClr val="000000">
                      <a:alpha val="43137"/>
                    </a:srgbClr>
                  </a:outerShdw>
                </a:effectLst>
              </a:rPr>
              <a:t>שימו לב: עקומים אלה אינם שווי-רוחב.</a:t>
            </a:r>
            <a:endParaRPr lang="en-US" sz="28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480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ou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98">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98">
                                            <p:txEl>
                                              <p:pRg st="4" end="4"/>
                                            </p:txEl>
                                          </p:spTgt>
                                        </p:tgtEl>
                                        <p:attrNameLst>
                                          <p:attrName>style.visibility</p:attrName>
                                        </p:attrNameLst>
                                      </p:cBhvr>
                                      <p:to>
                                        <p:strVal val="visible"/>
                                      </p:to>
                                    </p:set>
                                  </p:childTnLst>
                                </p:cTn>
                              </p:par>
                            </p:childTnLst>
                          </p:cTn>
                        </p:par>
                        <p:par>
                          <p:cTn id="22" fill="hold">
                            <p:stCondLst>
                              <p:cond delay="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2000"/>
                                        <p:tgtEl>
                                          <p:spTgt spid="7"/>
                                        </p:tgtEl>
                                      </p:cBhvr>
                                    </p:animEffect>
                                  </p:childTnLst>
                                </p:cTn>
                              </p:par>
                              <p:par>
                                <p:cTn id="26" presetID="9" presetClass="emph" presetSubtype="0" nodeType="withEffect">
                                  <p:stCondLst>
                                    <p:cond delay="0"/>
                                  </p:stCondLst>
                                  <p:childTnLst>
                                    <p:set>
                                      <p:cBhvr rctx="PPT">
                                        <p:cTn id="27" dur="indefinite"/>
                                        <p:tgtEl>
                                          <p:spTgt spid="398">
                                            <p:txEl>
                                              <p:pRg st="0" end="0"/>
                                            </p:txEl>
                                          </p:spTgt>
                                        </p:tgtEl>
                                        <p:attrNameLst>
                                          <p:attrName>style.opacity</p:attrName>
                                        </p:attrNameLst>
                                      </p:cBhvr>
                                      <p:to>
                                        <p:strVal val="0.5"/>
                                      </p:to>
                                    </p:set>
                                    <p:animEffect filter="image" prLst="opacity: 0.5">
                                      <p:cBhvr rctx="IE">
                                        <p:cTn id="28" dur="indefinite"/>
                                        <p:tgtEl>
                                          <p:spTgt spid="398">
                                            <p:txEl>
                                              <p:pRg st="0" end="0"/>
                                            </p:txEl>
                                          </p:spTgt>
                                        </p:tgtEl>
                                      </p:cBhvr>
                                    </p:animEffect>
                                  </p:childTnLst>
                                </p:cTn>
                              </p:par>
                              <p:par>
                                <p:cTn id="29" presetID="9" presetClass="emph" presetSubtype="0" nodeType="withEffect">
                                  <p:stCondLst>
                                    <p:cond delay="0"/>
                                  </p:stCondLst>
                                  <p:childTnLst>
                                    <p:set>
                                      <p:cBhvr rctx="PPT">
                                        <p:cTn id="30" dur="indefinite"/>
                                        <p:tgtEl>
                                          <p:spTgt spid="398">
                                            <p:txEl>
                                              <p:pRg st="1" end="1"/>
                                            </p:txEl>
                                          </p:spTgt>
                                        </p:tgtEl>
                                        <p:attrNameLst>
                                          <p:attrName>style.opacity</p:attrName>
                                        </p:attrNameLst>
                                      </p:cBhvr>
                                      <p:to>
                                        <p:strVal val="0.5"/>
                                      </p:to>
                                    </p:set>
                                    <p:animEffect filter="image" prLst="opacity: 0.5">
                                      <p:cBhvr rctx="IE">
                                        <p:cTn id="31" dur="indefinite"/>
                                        <p:tgtEl>
                                          <p:spTgt spid="398">
                                            <p:txEl>
                                              <p:pRg st="1" end="1"/>
                                            </p:txEl>
                                          </p:spTgt>
                                        </p:tgtEl>
                                      </p:cBhvr>
                                    </p:animEffect>
                                  </p:childTnLst>
                                </p:cTn>
                              </p:par>
                              <p:par>
                                <p:cTn id="32" presetID="9" presetClass="emph" presetSubtype="0" nodeType="withEffect">
                                  <p:stCondLst>
                                    <p:cond delay="0"/>
                                  </p:stCondLst>
                                  <p:childTnLst>
                                    <p:set>
                                      <p:cBhvr rctx="PPT">
                                        <p:cTn id="33" dur="indefinite"/>
                                        <p:tgtEl>
                                          <p:spTgt spid="398">
                                            <p:txEl>
                                              <p:pRg st="2" end="2"/>
                                            </p:txEl>
                                          </p:spTgt>
                                        </p:tgtEl>
                                        <p:attrNameLst>
                                          <p:attrName>style.opacity</p:attrName>
                                        </p:attrNameLst>
                                      </p:cBhvr>
                                      <p:to>
                                        <p:strVal val="0.5"/>
                                      </p:to>
                                    </p:set>
                                    <p:animEffect filter="image" prLst="opacity: 0.5">
                                      <p:cBhvr rctx="IE">
                                        <p:cTn id="34" dur="indefinite"/>
                                        <p:tgtEl>
                                          <p:spTgt spid="39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98">
                                            <p:txEl>
                                              <p:pRg st="8" end="8"/>
                                            </p:txEl>
                                          </p:spTgt>
                                        </p:tgtEl>
                                        <p:attrNameLst>
                                          <p:attrName>style.visibility</p:attrName>
                                        </p:attrNameLst>
                                      </p:cBhvr>
                                      <p:to>
                                        <p:strVal val="visible"/>
                                      </p:to>
                                    </p:set>
                                  </p:childTnLst>
                                </p:cTn>
                              </p:par>
                              <p:par>
                                <p:cTn id="46" presetID="9" presetClass="emph" presetSubtype="0" nodeType="withEffect">
                                  <p:stCondLst>
                                    <p:cond delay="0"/>
                                  </p:stCondLst>
                                  <p:childTnLst>
                                    <p:set>
                                      <p:cBhvr rctx="PPT">
                                        <p:cTn id="47" dur="indefinite"/>
                                        <p:tgtEl>
                                          <p:spTgt spid="398">
                                            <p:txEl>
                                              <p:pRg st="3" end="3"/>
                                            </p:txEl>
                                          </p:spTgt>
                                        </p:tgtEl>
                                        <p:attrNameLst>
                                          <p:attrName>style.opacity</p:attrName>
                                        </p:attrNameLst>
                                      </p:cBhvr>
                                      <p:to>
                                        <p:strVal val="0.5"/>
                                      </p:to>
                                    </p:set>
                                    <p:animEffect filter="image" prLst="opacity: 0.5">
                                      <p:cBhvr rctx="IE">
                                        <p:cTn id="48" dur="indefinite"/>
                                        <p:tgtEl>
                                          <p:spTgt spid="398">
                                            <p:txEl>
                                              <p:pRg st="3" end="3"/>
                                            </p:txEl>
                                          </p:spTgt>
                                        </p:tgtEl>
                                      </p:cBhvr>
                                    </p:animEffect>
                                  </p:childTnLst>
                                </p:cTn>
                              </p:par>
                              <p:par>
                                <p:cTn id="49" presetID="9" presetClass="emph" presetSubtype="0" nodeType="withEffect">
                                  <p:stCondLst>
                                    <p:cond delay="0"/>
                                  </p:stCondLst>
                                  <p:childTnLst>
                                    <p:set>
                                      <p:cBhvr rctx="PPT">
                                        <p:cTn id="50" dur="indefinite"/>
                                        <p:tgtEl>
                                          <p:spTgt spid="398">
                                            <p:txEl>
                                              <p:pRg st="4" end="4"/>
                                            </p:txEl>
                                          </p:spTgt>
                                        </p:tgtEl>
                                        <p:attrNameLst>
                                          <p:attrName>style.opacity</p:attrName>
                                        </p:attrNameLst>
                                      </p:cBhvr>
                                      <p:to>
                                        <p:strVal val="0.5"/>
                                      </p:to>
                                    </p:set>
                                    <p:animEffect filter="image" prLst="opacity: 0.5">
                                      <p:cBhvr rctx="IE">
                                        <p:cTn id="51" dur="indefinite"/>
                                        <p:tgtEl>
                                          <p:spTgt spid="398">
                                            <p:txEl>
                                              <p:pRg st="4" end="4"/>
                                            </p:txEl>
                                          </p:spTgt>
                                        </p:tgtEl>
                                      </p:cBhvr>
                                    </p:animEffect>
                                  </p:childTnLst>
                                </p:cTn>
                              </p:par>
                              <p:par>
                                <p:cTn id="52" presetID="9" presetClass="emph" presetSubtype="0" grpId="1" nodeType="withEffect">
                                  <p:stCondLst>
                                    <p:cond delay="0"/>
                                  </p:stCondLst>
                                  <p:childTnLst>
                                    <p:set>
                                      <p:cBhvr rctx="PPT">
                                        <p:cTn id="53" dur="indefinite"/>
                                        <p:tgtEl>
                                          <p:spTgt spid="2"/>
                                        </p:tgtEl>
                                        <p:attrNameLst>
                                          <p:attrName>style.opacity</p:attrName>
                                        </p:attrNameLst>
                                      </p:cBhvr>
                                      <p:to>
                                        <p:strVal val="0.5"/>
                                      </p:to>
                                    </p:set>
                                    <p:animEffect filter="image" prLst="opacity: 0.5">
                                      <p:cBhvr rctx="IE">
                                        <p:cTn id="54"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uiExpand="1" build="p"/>
      <p:bldP spid="2" grpId="0" animBg="1"/>
      <p:bldP spid="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7132" y="347134"/>
            <a:ext cx="8469489" cy="838200"/>
          </a:xfrm>
        </p:spPr>
        <p:txBody>
          <a:bodyPr/>
          <a:lstStyle/>
          <a:p>
            <a:r>
              <a:rPr lang="he-IL" sz="3200" b="1" dirty="0" smtClean="0">
                <a:effectLst>
                  <a:outerShdw blurRad="38100" dist="25400" dir="5400000" algn="tl" rotWithShape="0">
                    <a:srgbClr val="000000">
                      <a:alpha val="43000"/>
                    </a:srgbClr>
                  </a:outerShdw>
                </a:effectLst>
              </a:rPr>
              <a:t>משני ממדים לשלושה</a:t>
            </a:r>
            <a:endParaRPr lang="en-US" sz="3200" b="1" dirty="0">
              <a:effectLst>
                <a:outerShdw blurRad="38100" dist="25400" dir="5400000" algn="tl" rotWithShape="0">
                  <a:srgbClr val="000000">
                    <a:alpha val="43000"/>
                  </a:srgbClr>
                </a:outerShdw>
              </a:effectLst>
            </a:endParaRPr>
          </a:p>
        </p:txBody>
      </p:sp>
      <p:sp>
        <p:nvSpPr>
          <p:cNvPr id="4" name="Content Placeholder 5"/>
          <p:cNvSpPr txBox="1">
            <a:spLocks/>
          </p:cNvSpPr>
          <p:nvPr/>
        </p:nvSpPr>
        <p:spPr bwMode="auto">
          <a:xfrm>
            <a:off x="406400" y="981617"/>
            <a:ext cx="8353778" cy="49402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None/>
              <a:defRPr/>
            </a:pPr>
            <a:r>
              <a:rPr lang="he-IL" sz="2800" dirty="0" smtClean="0"/>
              <a:t>עד עכשיו עסקנו בצורות </a:t>
            </a:r>
            <a:r>
              <a:rPr lang="he-IL" sz="2800" kern="0" dirty="0">
                <a:solidFill>
                  <a:srgbClr val="00FF99"/>
                </a:solidFill>
              </a:rPr>
              <a:t>דו-ממדיות</a:t>
            </a:r>
            <a:r>
              <a:rPr lang="he-IL" sz="2800" dirty="0" smtClean="0"/>
              <a:t> במישור. </a:t>
            </a:r>
            <a:r>
              <a:rPr lang="en-US" sz="2800" dirty="0" smtClean="0"/>
              <a:t/>
            </a:r>
            <a:br>
              <a:rPr lang="en-US" sz="2800" dirty="0" smtClean="0"/>
            </a:br>
            <a:r>
              <a:rPr lang="he-IL" sz="2800" dirty="0" smtClean="0"/>
              <a:t>הגיע הזמן לעבור למרחב </a:t>
            </a:r>
            <a:r>
              <a:rPr lang="he-IL" sz="2800" kern="0" dirty="0"/>
              <a:t>ה</a:t>
            </a:r>
            <a:r>
              <a:rPr lang="he-IL" sz="2800" kern="0" dirty="0">
                <a:solidFill>
                  <a:srgbClr val="00FF99"/>
                </a:solidFill>
              </a:rPr>
              <a:t>תלת ממדי</a:t>
            </a:r>
            <a:r>
              <a:rPr lang="he-IL" sz="2800" dirty="0" smtClean="0"/>
              <a:t>.</a:t>
            </a:r>
          </a:p>
          <a:p>
            <a:pPr marL="0" indent="0" eaLnBrk="1" hangingPunct="1">
              <a:buClr>
                <a:srgbClr val="FF0000"/>
              </a:buClr>
              <a:buNone/>
              <a:defRPr/>
            </a:pPr>
            <a:r>
              <a:rPr lang="he-IL" sz="2800" dirty="0" smtClean="0"/>
              <a:t>נגדיר "</a:t>
            </a:r>
            <a:r>
              <a:rPr lang="he-IL" sz="2800" dirty="0" smtClean="0">
                <a:solidFill>
                  <a:srgbClr val="FFC000"/>
                </a:solidFill>
              </a:rPr>
              <a:t>עובי</a:t>
            </a:r>
            <a:r>
              <a:rPr lang="he-IL" sz="2800" dirty="0"/>
              <a:t>" </a:t>
            </a:r>
            <a:r>
              <a:rPr lang="he-IL" sz="2800" dirty="0" smtClean="0"/>
              <a:t>במרחב, כמרחק </a:t>
            </a:r>
            <a:r>
              <a:rPr lang="he-IL" sz="2800" dirty="0"/>
              <a:t>בין שני </a:t>
            </a:r>
            <a:r>
              <a:rPr lang="he-IL" sz="2800" dirty="0">
                <a:solidFill>
                  <a:srgbClr val="FFC000"/>
                </a:solidFill>
              </a:rPr>
              <a:t>מישורים</a:t>
            </a:r>
            <a:r>
              <a:rPr lang="he-IL" sz="2800" dirty="0"/>
              <a:t> תומכים </a:t>
            </a:r>
            <a:r>
              <a:rPr lang="he-IL" sz="2800" dirty="0" smtClean="0"/>
              <a:t>לגוף, ונשאל – </a:t>
            </a:r>
            <a:r>
              <a:rPr lang="he-IL" sz="2800" dirty="0">
                <a:solidFill>
                  <a:srgbClr val="66FFFF"/>
                </a:solidFill>
              </a:rPr>
              <a:t>האם קיימים גופים שווי-עובי?</a:t>
            </a:r>
          </a:p>
          <a:p>
            <a:pPr marL="0" indent="0" eaLnBrk="1" hangingPunct="1">
              <a:buClr>
                <a:srgbClr val="FF0000"/>
              </a:buClr>
              <a:buNone/>
              <a:defRPr/>
            </a:pPr>
            <a:endParaRPr lang="he-IL" sz="2800" dirty="0">
              <a:solidFill>
                <a:srgbClr val="66FFFF"/>
              </a:solidFill>
            </a:endParaRPr>
          </a:p>
          <a:p>
            <a:pPr marL="0" indent="0" eaLnBrk="1" hangingPunct="1">
              <a:buClr>
                <a:srgbClr val="FF0000"/>
              </a:buClr>
              <a:buNone/>
              <a:defRPr/>
            </a:pPr>
            <a:r>
              <a:rPr lang="he-IL" sz="2800" dirty="0" smtClean="0"/>
              <a:t>גוף אחד כולנו מכירים – </a:t>
            </a:r>
          </a:p>
          <a:p>
            <a:pPr marL="0" indent="0" eaLnBrk="1" hangingPunct="1">
              <a:buClr>
                <a:srgbClr val="FF0000"/>
              </a:buClr>
              <a:buNone/>
              <a:defRPr/>
            </a:pPr>
            <a:r>
              <a:rPr lang="he-IL" sz="2800" dirty="0" smtClean="0"/>
              <a:t>הכדור. </a:t>
            </a:r>
          </a:p>
          <a:p>
            <a:pPr marL="0" indent="0" eaLnBrk="1" hangingPunct="1">
              <a:buClr>
                <a:srgbClr val="FF0000"/>
              </a:buClr>
              <a:buNone/>
              <a:defRPr/>
            </a:pPr>
            <a:r>
              <a:rPr lang="en-US" sz="2800" dirty="0" smtClean="0">
                <a:solidFill>
                  <a:srgbClr val="66FFFF"/>
                </a:solidFill>
              </a:rPr>
              <a:t/>
            </a:r>
            <a:br>
              <a:rPr lang="en-US" sz="2800" dirty="0" smtClean="0">
                <a:solidFill>
                  <a:srgbClr val="66FFFF"/>
                </a:solidFill>
              </a:rPr>
            </a:br>
            <a:r>
              <a:rPr lang="he-IL" sz="2800" dirty="0" smtClean="0">
                <a:solidFill>
                  <a:srgbClr val="66FFFF"/>
                </a:solidFill>
              </a:rPr>
              <a:t>האם יש גופים שווי-עובי נוספים?</a:t>
            </a:r>
            <a:endParaRPr lang="he-IL" sz="2800" dirty="0">
              <a:solidFill>
                <a:srgbClr val="66FFFF"/>
              </a:solidFill>
            </a:endParaRPr>
          </a:p>
          <a:p>
            <a:pPr marL="0" indent="0" eaLnBrk="1" hangingPunct="1">
              <a:buClr>
                <a:srgbClr val="FF0000"/>
              </a:buClr>
              <a:buNone/>
              <a:defRPr/>
            </a:pPr>
            <a:endParaRPr lang="he-IL" sz="2800" dirty="0"/>
          </a:p>
          <a:p>
            <a:pPr marL="0" indent="0" eaLnBrk="1" hangingPunct="1">
              <a:buClr>
                <a:srgbClr val="FF0000"/>
              </a:buClr>
              <a:buNone/>
              <a:defRPr/>
            </a:pPr>
            <a:endParaRPr lang="he-IL" sz="2800" dirty="0" smtClean="0"/>
          </a:p>
        </p:txBody>
      </p:sp>
      <p:pic>
        <p:nvPicPr>
          <p:cNvPr id="8194" name="Picture 2" descr="https://upload.wikimedia.org/wikipedia/commons/thumb/7/7e/Sphere_-_monochrome_simple.svg/2000px-Sphere_-_monochrome_simple.svg.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2220" y="3067484"/>
            <a:ext cx="2654755" cy="265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80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6" presetClass="entr" presetSubtype="32" fill="hold" nodeType="with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circle(out)">
                                      <p:cBhvr>
                                        <p:cTn id="21" dur="2000"/>
                                        <p:tgtEl>
                                          <p:spTgt spid="819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commons/thumb/d/d2/ReuleauxTriangle.svg/200px-ReuleauxTriangle.svg.png"/>
          <p:cNvPicPr>
            <a:picLocks noChangeAspect="1" noChangeArrowheads="1"/>
          </p:cNvPicPr>
          <p:nvPr/>
        </p:nvPicPr>
        <p:blipFill>
          <a:blip r:embed="rId3">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rot="21285807">
            <a:off x="729611" y="3924862"/>
            <a:ext cx="1511420" cy="151141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upload.wikimedia.org/wikipedia/commons/4/44/ReuleauxTetrahedron_Anima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7187" y="3704780"/>
            <a:ext cx="2286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47132" y="347134"/>
            <a:ext cx="8469489" cy="838200"/>
          </a:xfrm>
        </p:spPr>
        <p:txBody>
          <a:bodyPr/>
          <a:lstStyle/>
          <a:p>
            <a:r>
              <a:rPr lang="he-IL" sz="3200" b="1" dirty="0">
                <a:effectLst>
                  <a:outerShdw blurRad="38100" dist="25400" dir="5400000" algn="tl" rotWithShape="0">
                    <a:srgbClr val="000000">
                      <a:alpha val="43000"/>
                    </a:srgbClr>
                  </a:outerShdw>
                </a:effectLst>
              </a:rPr>
              <a:t>האם קיימים </a:t>
            </a:r>
            <a:r>
              <a:rPr lang="he-IL" sz="3200" b="1" dirty="0" smtClean="0">
                <a:effectLst>
                  <a:outerShdw blurRad="38100" dist="25400" dir="5400000" algn="tl" rotWithShape="0">
                    <a:srgbClr val="000000">
                      <a:alpha val="43000"/>
                    </a:srgbClr>
                  </a:outerShdw>
                </a:effectLst>
              </a:rPr>
              <a:t>גופים שווי-עובי </a:t>
            </a:r>
            <a:r>
              <a:rPr lang="he-IL" sz="3200" b="1" dirty="0">
                <a:effectLst>
                  <a:outerShdw blurRad="38100" dist="25400" dir="5400000" algn="tl" rotWithShape="0">
                    <a:srgbClr val="000000">
                      <a:alpha val="43000"/>
                    </a:srgbClr>
                  </a:outerShdw>
                </a:effectLst>
              </a:rPr>
              <a:t>מלבד כדור?</a:t>
            </a:r>
            <a:endParaRPr lang="en-US" sz="3200" b="1" dirty="0">
              <a:effectLst>
                <a:outerShdw blurRad="38100" dist="25400" dir="5400000" algn="tl" rotWithShape="0">
                  <a:srgbClr val="000000">
                    <a:alpha val="43000"/>
                  </a:srgbClr>
                </a:outerShdw>
              </a:effectLst>
            </a:endParaRPr>
          </a:p>
        </p:txBody>
      </p:sp>
      <p:sp>
        <p:nvSpPr>
          <p:cNvPr id="4" name="Content Placeholder 5"/>
          <p:cNvSpPr txBox="1">
            <a:spLocks/>
          </p:cNvSpPr>
          <p:nvPr/>
        </p:nvSpPr>
        <p:spPr bwMode="auto">
          <a:xfrm>
            <a:off x="377372" y="952590"/>
            <a:ext cx="8353778" cy="59891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None/>
              <a:defRPr/>
            </a:pPr>
            <a:r>
              <a:rPr lang="he-IL" sz="2800" dirty="0" smtClean="0"/>
              <a:t>ננסה לפעול באנלוגיה למקרה הדו-ממדי.</a:t>
            </a:r>
            <a:endParaRPr lang="he-IL" sz="2800" dirty="0"/>
          </a:p>
          <a:p>
            <a:pPr marL="0" indent="0" eaLnBrk="1" hangingPunct="1">
              <a:buClr>
                <a:srgbClr val="FF0000"/>
              </a:buClr>
              <a:buNone/>
              <a:defRPr/>
            </a:pPr>
            <a:r>
              <a:rPr lang="he-IL" sz="2800" dirty="0" smtClean="0"/>
              <a:t>במקרה של משולש </a:t>
            </a:r>
            <a:r>
              <a:rPr lang="he-IL" sz="2800" dirty="0" err="1" smtClean="0"/>
              <a:t>רולו</a:t>
            </a:r>
            <a:r>
              <a:rPr lang="he-IL" sz="2800" dirty="0" smtClean="0"/>
              <a:t> התחלנו מ</a:t>
            </a:r>
            <a:r>
              <a:rPr lang="he-IL" sz="2800" dirty="0" smtClean="0">
                <a:solidFill>
                  <a:srgbClr val="00FF99"/>
                </a:solidFill>
              </a:rPr>
              <a:t>משולש ש"צ</a:t>
            </a:r>
            <a:r>
              <a:rPr lang="he-IL" sz="2800" dirty="0" smtClean="0"/>
              <a:t>, ובנינו על כל אחת מה</a:t>
            </a:r>
            <a:r>
              <a:rPr lang="he-IL" sz="2800" dirty="0" smtClean="0">
                <a:solidFill>
                  <a:srgbClr val="FFC000"/>
                </a:solidFill>
              </a:rPr>
              <a:t>צלעות</a:t>
            </a:r>
            <a:r>
              <a:rPr lang="he-IL" sz="2800" dirty="0" smtClean="0"/>
              <a:t> שלו </a:t>
            </a:r>
            <a:r>
              <a:rPr lang="he-IL" sz="2800" dirty="0" smtClean="0">
                <a:solidFill>
                  <a:schemeClr val="accent1">
                    <a:lumMod val="60000"/>
                    <a:lumOff val="40000"/>
                  </a:schemeClr>
                </a:solidFill>
              </a:rPr>
              <a:t>קשת של מעגל </a:t>
            </a:r>
            <a:r>
              <a:rPr lang="he-IL" sz="2800" dirty="0" smtClean="0"/>
              <a:t>שמרכזו בקדקוד הנגדי </a:t>
            </a:r>
            <a:r>
              <a:rPr lang="he-IL" sz="2800" dirty="0" err="1" smtClean="0"/>
              <a:t>ורדיוסו</a:t>
            </a:r>
            <a:r>
              <a:rPr lang="he-IL" sz="2800" dirty="0" smtClean="0"/>
              <a:t> כאורך צלע המשולש.</a:t>
            </a:r>
          </a:p>
          <a:p>
            <a:pPr marL="0" indent="0" eaLnBrk="1" hangingPunct="1">
              <a:buClr>
                <a:srgbClr val="FF0000"/>
              </a:buClr>
              <a:buNone/>
              <a:defRPr/>
            </a:pPr>
            <a:r>
              <a:rPr lang="he-IL" sz="2800" dirty="0" smtClean="0"/>
              <a:t>באנלוגיה, נתחיל מ</a:t>
            </a:r>
            <a:r>
              <a:rPr lang="he-IL" sz="2800" dirty="0" smtClean="0">
                <a:solidFill>
                  <a:srgbClr val="00FF99"/>
                </a:solidFill>
              </a:rPr>
              <a:t>ארבעון (</a:t>
            </a:r>
            <a:r>
              <a:rPr lang="he-IL" sz="2800" dirty="0" smtClean="0"/>
              <a:t>מה זה?</a:t>
            </a:r>
            <a:r>
              <a:rPr lang="he-IL" sz="2800" dirty="0" smtClean="0">
                <a:solidFill>
                  <a:srgbClr val="00FF99"/>
                </a:solidFill>
              </a:rPr>
              <a:t>)</a:t>
            </a:r>
            <a:r>
              <a:rPr lang="he-IL" sz="2800" dirty="0"/>
              <a:t>.</a:t>
            </a:r>
            <a:r>
              <a:rPr lang="he-IL" sz="2800" dirty="0" smtClean="0"/>
              <a:t> נבנה על כל אחת מה</a:t>
            </a:r>
            <a:r>
              <a:rPr lang="he-IL" sz="2800" dirty="0" smtClean="0">
                <a:solidFill>
                  <a:srgbClr val="FFC000"/>
                </a:solidFill>
              </a:rPr>
              <a:t>פאות</a:t>
            </a:r>
            <a:r>
              <a:rPr lang="he-IL" sz="2800" dirty="0" smtClean="0"/>
              <a:t> שלו </a:t>
            </a:r>
            <a:r>
              <a:rPr lang="he-IL" sz="2800" dirty="0">
                <a:solidFill>
                  <a:schemeClr val="accent1">
                    <a:lumMod val="60000"/>
                    <a:lumOff val="40000"/>
                  </a:schemeClr>
                </a:solidFill>
              </a:rPr>
              <a:t>משטח </a:t>
            </a:r>
            <a:r>
              <a:rPr lang="he-IL" sz="2800" dirty="0" smtClean="0">
                <a:solidFill>
                  <a:schemeClr val="accent1">
                    <a:lumMod val="60000"/>
                    <a:lumOff val="40000"/>
                  </a:schemeClr>
                </a:solidFill>
              </a:rPr>
              <a:t>כדורי, </a:t>
            </a:r>
            <a:r>
              <a:rPr lang="he-IL" sz="2800" dirty="0"/>
              <a:t>שמרכזו בקדקוד הנגדי </a:t>
            </a:r>
            <a:r>
              <a:rPr lang="he-IL" sz="2800" dirty="0" err="1" smtClean="0"/>
              <a:t>ורדיוסו</a:t>
            </a:r>
            <a:r>
              <a:rPr lang="he-IL" sz="2800" dirty="0" smtClean="0"/>
              <a:t> </a:t>
            </a:r>
            <a:r>
              <a:rPr lang="he-IL" sz="2800" dirty="0"/>
              <a:t>כאורך </a:t>
            </a:r>
            <a:r>
              <a:rPr lang="he-IL" sz="2800" dirty="0" smtClean="0"/>
              <a:t>צלע הארבעון. גוף זה נקרא </a:t>
            </a:r>
            <a:r>
              <a:rPr lang="he-IL" sz="2800" dirty="0" smtClean="0">
                <a:solidFill>
                  <a:srgbClr val="FFC000"/>
                </a:solidFill>
              </a:rPr>
              <a:t>ארבעון </a:t>
            </a:r>
            <a:r>
              <a:rPr lang="he-IL" sz="2800" dirty="0" err="1" smtClean="0">
                <a:solidFill>
                  <a:srgbClr val="FFC000"/>
                </a:solidFill>
              </a:rPr>
              <a:t>רו</a:t>
            </a:r>
            <a:r>
              <a:rPr lang="he-IL" sz="2800" dirty="0" err="1" smtClean="0">
                <a:solidFill>
                  <a:srgbClr val="FFC000"/>
                </a:solidFill>
                <a:latin typeface="Arial"/>
                <a:cs typeface="Arial"/>
              </a:rPr>
              <a:t>ּ</a:t>
            </a:r>
            <a:r>
              <a:rPr lang="he-IL" sz="2800" dirty="0" err="1" smtClean="0">
                <a:solidFill>
                  <a:srgbClr val="FFC000"/>
                </a:solidFill>
              </a:rPr>
              <a:t>לו</a:t>
            </a:r>
            <a:r>
              <a:rPr lang="he-IL" sz="2800" dirty="0" smtClean="0">
                <a:solidFill>
                  <a:srgbClr val="FFC000"/>
                </a:solidFill>
                <a:latin typeface="Arial"/>
                <a:cs typeface="Arial"/>
              </a:rPr>
              <a:t>ׄ</a:t>
            </a:r>
            <a:r>
              <a:rPr lang="he-IL" sz="2800" dirty="0" smtClean="0"/>
              <a:t>.</a:t>
            </a:r>
          </a:p>
          <a:p>
            <a:pPr marL="0" indent="0" eaLnBrk="1" hangingPunct="1">
              <a:spcBef>
                <a:spcPts val="1800"/>
              </a:spcBef>
              <a:buClr>
                <a:srgbClr val="FF0000"/>
              </a:buClr>
              <a:buNone/>
              <a:defRPr/>
            </a:pPr>
            <a:r>
              <a:rPr lang="he-IL" sz="2800" dirty="0">
                <a:solidFill>
                  <a:srgbClr val="66FFFF"/>
                </a:solidFill>
              </a:rPr>
              <a:t>האם </a:t>
            </a:r>
            <a:r>
              <a:rPr lang="he-IL" sz="2800" dirty="0" smtClean="0">
                <a:solidFill>
                  <a:srgbClr val="66FFFF"/>
                </a:solidFill>
              </a:rPr>
              <a:t>ארבעון </a:t>
            </a:r>
            <a:r>
              <a:rPr lang="he-IL" sz="2800" dirty="0" err="1" smtClean="0">
                <a:solidFill>
                  <a:srgbClr val="66FFFF"/>
                </a:solidFill>
              </a:rPr>
              <a:t>רולו</a:t>
            </a:r>
            <a:r>
              <a:rPr lang="he-IL" sz="2800" dirty="0" smtClean="0">
                <a:solidFill>
                  <a:srgbClr val="66FFFF"/>
                </a:solidFill>
              </a:rPr>
              <a:t> הוא גוף </a:t>
            </a:r>
            <a:r>
              <a:rPr lang="he-IL" sz="2800" dirty="0">
                <a:solidFill>
                  <a:srgbClr val="66FFFF"/>
                </a:solidFill>
              </a:rPr>
              <a:t>שווה-עובי</a:t>
            </a:r>
            <a:r>
              <a:rPr lang="he-IL" sz="2800" dirty="0" smtClean="0">
                <a:solidFill>
                  <a:srgbClr val="66FFFF"/>
                </a:solidFill>
              </a:rPr>
              <a:t>?</a:t>
            </a:r>
            <a:r>
              <a:rPr lang="en-US" sz="2800" dirty="0" smtClean="0"/>
              <a:t/>
            </a:r>
            <a:br>
              <a:rPr lang="en-US" sz="2800" dirty="0" smtClean="0"/>
            </a:br>
            <a:r>
              <a:rPr lang="he-IL" sz="2800" dirty="0" smtClean="0"/>
              <a:t>- כמעט. אבל לא בדיוק.</a:t>
            </a:r>
          </a:p>
          <a:p>
            <a:pPr marL="0" indent="0" eaLnBrk="1" hangingPunct="1">
              <a:spcBef>
                <a:spcPts val="1200"/>
              </a:spcBef>
              <a:buClr>
                <a:srgbClr val="FF0000"/>
              </a:buClr>
              <a:buNone/>
              <a:defRPr/>
            </a:pPr>
            <a:r>
              <a:rPr lang="he-IL" sz="2800" dirty="0">
                <a:solidFill>
                  <a:srgbClr val="66FFFF"/>
                </a:solidFill>
              </a:rPr>
              <a:t>האם אפשר </a:t>
            </a:r>
            <a:r>
              <a:rPr lang="he-IL" sz="2800" dirty="0" smtClean="0">
                <a:solidFill>
                  <a:srgbClr val="66FFFF"/>
                </a:solidFill>
              </a:rPr>
              <a:t>"לתקן" אותו </a:t>
            </a:r>
            <a:r>
              <a:rPr lang="he-IL" sz="2800" dirty="0">
                <a:solidFill>
                  <a:srgbClr val="66FFFF"/>
                </a:solidFill>
              </a:rPr>
              <a:t>כך </a:t>
            </a:r>
            <a:r>
              <a:rPr lang="he-IL" sz="2800" dirty="0" smtClean="0">
                <a:solidFill>
                  <a:srgbClr val="66FFFF"/>
                </a:solidFill>
              </a:rPr>
              <a:t>שיהיה שווה-עובי?</a:t>
            </a:r>
            <a:endParaRPr lang="he-IL" sz="2800" dirty="0" smtClean="0"/>
          </a:p>
        </p:txBody>
      </p:sp>
      <p:pic>
        <p:nvPicPr>
          <p:cNvPr id="15370" name="Picture 10" descr="תוצאת תמונה עבור ‪tetrahedr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299" y="3802049"/>
            <a:ext cx="1745578" cy="1722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38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0" presetClass="exit" presetSubtype="0" fill="hold" nodeType="withEffect">
                                  <p:stCondLst>
                                    <p:cond delay="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5370"/>
                                        </p:tgtEl>
                                        <p:attrNameLst>
                                          <p:attrName>style.visibility</p:attrName>
                                        </p:attrNameLst>
                                      </p:cBhvr>
                                      <p:to>
                                        <p:strVal val="visible"/>
                                      </p:to>
                                    </p:set>
                                    <p:animEffect transition="in" filter="fade">
                                      <p:cBhvr>
                                        <p:cTn id="25" dur="1000"/>
                                        <p:tgtEl>
                                          <p:spTgt spid="1537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42"/>
                                        </p:tgtEl>
                                        <p:attrNameLst>
                                          <p:attrName>style.visibility</p:attrName>
                                        </p:attrNameLst>
                                      </p:cBhvr>
                                      <p:to>
                                        <p:strVal val="visible"/>
                                      </p:to>
                                    </p:set>
                                    <p:animEffect transition="in" filter="fade">
                                      <p:cBhvr>
                                        <p:cTn id="30" dur="5000"/>
                                        <p:tgtEl>
                                          <p:spTgt spid="10242"/>
                                        </p:tgtEl>
                                      </p:cBhvr>
                                    </p:animEffect>
                                  </p:childTnLst>
                                </p:cTn>
                              </p:par>
                              <p:par>
                                <p:cTn id="31" presetID="10" presetClass="exit" presetSubtype="0" fill="hold" nodeType="withEffect">
                                  <p:stCondLst>
                                    <p:cond delay="0"/>
                                  </p:stCondLst>
                                  <p:childTnLst>
                                    <p:animEffect transition="out" filter="fade">
                                      <p:cBhvr>
                                        <p:cTn id="32" dur="500"/>
                                        <p:tgtEl>
                                          <p:spTgt spid="15370"/>
                                        </p:tgtEl>
                                      </p:cBhvr>
                                    </p:animEffect>
                                    <p:set>
                                      <p:cBhvr>
                                        <p:cTn id="33" dur="1" fill="hold">
                                          <p:stCondLst>
                                            <p:cond delay="499"/>
                                          </p:stCondLst>
                                        </p:cTn>
                                        <p:tgtEl>
                                          <p:spTgt spid="1537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7132" y="347134"/>
            <a:ext cx="8469489" cy="838200"/>
          </a:xfrm>
        </p:spPr>
        <p:txBody>
          <a:bodyPr/>
          <a:lstStyle/>
          <a:p>
            <a:r>
              <a:rPr lang="he-IL" sz="3200" b="1" dirty="0" err="1" smtClean="0">
                <a:effectLst>
                  <a:outerShdw blurRad="38100" dist="25400" dir="5400000" algn="tl" rotWithShape="0">
                    <a:srgbClr val="000000">
                      <a:alpha val="43000"/>
                    </a:srgbClr>
                  </a:outerShdw>
                </a:effectLst>
              </a:rPr>
              <a:t>ארבעוני</a:t>
            </a:r>
            <a:r>
              <a:rPr lang="he-IL" sz="3200" b="1" dirty="0" smtClean="0">
                <a:effectLst>
                  <a:outerShdw blurRad="38100" dist="25400" dir="5400000" algn="tl" rotWithShape="0">
                    <a:srgbClr val="000000">
                      <a:alpha val="43000"/>
                    </a:srgbClr>
                  </a:outerShdw>
                </a:effectLst>
              </a:rPr>
              <a:t> </a:t>
            </a:r>
            <a:r>
              <a:rPr lang="he-IL" sz="3200" b="1" dirty="0" err="1" smtClean="0">
                <a:effectLst>
                  <a:outerShdw blurRad="38100" dist="25400" dir="5400000" algn="tl" rotWithShape="0">
                    <a:srgbClr val="000000">
                      <a:alpha val="43000"/>
                    </a:srgbClr>
                  </a:outerShdw>
                </a:effectLst>
              </a:rPr>
              <a:t>מייזנר</a:t>
            </a:r>
            <a:endParaRPr lang="en-US" sz="3200" b="1" dirty="0">
              <a:effectLst>
                <a:outerShdw blurRad="38100" dist="25400" dir="5400000" algn="tl" rotWithShape="0">
                  <a:srgbClr val="000000">
                    <a:alpha val="43000"/>
                  </a:srgbClr>
                </a:outerShdw>
              </a:effectLst>
            </a:endParaRPr>
          </a:p>
        </p:txBody>
      </p:sp>
      <p:sp>
        <p:nvSpPr>
          <p:cNvPr id="4" name="Content Placeholder 5"/>
          <p:cNvSpPr txBox="1">
            <a:spLocks/>
          </p:cNvSpPr>
          <p:nvPr/>
        </p:nvSpPr>
        <p:spPr bwMode="auto">
          <a:xfrm>
            <a:off x="380999" y="905418"/>
            <a:ext cx="8302979" cy="59891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None/>
              <a:defRPr/>
            </a:pPr>
            <a:r>
              <a:rPr lang="he-IL" sz="2800" dirty="0" smtClean="0"/>
              <a:t>ב-1911 הראה ארנסט </a:t>
            </a:r>
            <a:r>
              <a:rPr lang="he-IL" sz="2800" dirty="0" err="1" smtClean="0">
                <a:solidFill>
                  <a:schemeClr val="accent1">
                    <a:lumMod val="60000"/>
                    <a:lumOff val="40000"/>
                  </a:schemeClr>
                </a:solidFill>
              </a:rPr>
              <a:t>מ</a:t>
            </a:r>
            <a:r>
              <a:rPr lang="he-IL" sz="2800" dirty="0" err="1" smtClean="0">
                <a:solidFill>
                  <a:schemeClr val="accent1">
                    <a:lumMod val="60000"/>
                    <a:lumOff val="40000"/>
                  </a:schemeClr>
                </a:solidFill>
                <a:latin typeface="Arial"/>
                <a:cs typeface="Arial"/>
              </a:rPr>
              <a:t>ֵ</a:t>
            </a:r>
            <a:r>
              <a:rPr lang="he-IL" sz="2800" dirty="0" err="1" smtClean="0">
                <a:solidFill>
                  <a:schemeClr val="accent1">
                    <a:lumMod val="60000"/>
                    <a:lumOff val="40000"/>
                  </a:schemeClr>
                </a:solidFill>
              </a:rPr>
              <a:t>ייז</a:t>
            </a:r>
            <a:r>
              <a:rPr lang="he-IL" sz="2800" dirty="0" err="1" smtClean="0">
                <a:solidFill>
                  <a:schemeClr val="accent1">
                    <a:lumMod val="60000"/>
                    <a:lumOff val="40000"/>
                  </a:schemeClr>
                </a:solidFill>
                <a:latin typeface="Arial"/>
                <a:cs typeface="Arial"/>
              </a:rPr>
              <a:t>ֽ</a:t>
            </a:r>
            <a:r>
              <a:rPr lang="he-IL" sz="2800" dirty="0" err="1" smtClean="0">
                <a:solidFill>
                  <a:schemeClr val="accent1">
                    <a:lumMod val="60000"/>
                    <a:lumOff val="40000"/>
                  </a:schemeClr>
                </a:solidFill>
              </a:rPr>
              <a:t>נ</a:t>
            </a:r>
            <a:r>
              <a:rPr lang="he-IL" sz="2800" dirty="0" err="1" smtClean="0">
                <a:solidFill>
                  <a:schemeClr val="accent1">
                    <a:lumMod val="60000"/>
                    <a:lumOff val="40000"/>
                  </a:schemeClr>
                </a:solidFill>
                <a:latin typeface="Arial"/>
                <a:cs typeface="Arial"/>
              </a:rPr>
              <a:t>ֶ</a:t>
            </a:r>
            <a:r>
              <a:rPr lang="he-IL" sz="2800" dirty="0" err="1" smtClean="0">
                <a:solidFill>
                  <a:schemeClr val="accent1">
                    <a:lumMod val="60000"/>
                    <a:lumOff val="40000"/>
                  </a:schemeClr>
                </a:solidFill>
              </a:rPr>
              <a:t>ר</a:t>
            </a:r>
            <a:r>
              <a:rPr lang="he-IL" sz="2800" dirty="0" smtClean="0"/>
              <a:t> שעל ידי "עיגול" של 3 מתוך 6 </a:t>
            </a:r>
            <a:r>
              <a:rPr lang="he-IL" sz="2800" spc="-60" dirty="0" smtClean="0"/>
              <a:t>הקשתות של ארבעון </a:t>
            </a:r>
            <a:r>
              <a:rPr lang="he-IL" sz="2800" spc="-60" dirty="0" err="1" smtClean="0"/>
              <a:t>רולו</a:t>
            </a:r>
            <a:r>
              <a:rPr lang="he-IL" sz="2800" spc="-60" dirty="0" smtClean="0"/>
              <a:t> בדרך מסוימת, נוצר גוף שווה-עובי.</a:t>
            </a:r>
            <a:r>
              <a:rPr lang="he-IL" sz="2800" dirty="0"/>
              <a:t> </a:t>
            </a:r>
            <a:endParaRPr lang="he-IL" sz="2800" dirty="0" smtClean="0"/>
          </a:p>
          <a:p>
            <a:pPr marL="0" indent="0" eaLnBrk="1" hangingPunct="1">
              <a:buClr>
                <a:srgbClr val="FF0000"/>
              </a:buClr>
              <a:buNone/>
              <a:defRPr/>
            </a:pPr>
            <a:r>
              <a:rPr lang="he-IL" sz="2800" dirty="0" smtClean="0"/>
              <a:t>אפשר לבחור אילו קשתות "לעגל" בשני אופנים שונים:</a:t>
            </a:r>
          </a:p>
          <a:p>
            <a:pPr marL="0" indent="0" eaLnBrk="1" hangingPunct="1">
              <a:buClr>
                <a:srgbClr val="FF0000"/>
              </a:buClr>
              <a:buNone/>
              <a:defRPr/>
            </a:pPr>
            <a:endParaRPr lang="he-IL" sz="2800" dirty="0" smtClean="0"/>
          </a:p>
          <a:p>
            <a:pPr marL="0" indent="0" eaLnBrk="1" hangingPunct="1">
              <a:buClr>
                <a:srgbClr val="FF0000"/>
              </a:buClr>
              <a:buNone/>
              <a:defRPr/>
            </a:pPr>
            <a:endParaRPr lang="he-IL" sz="2800" dirty="0"/>
          </a:p>
          <a:p>
            <a:pPr marL="0" indent="0" eaLnBrk="1" hangingPunct="1">
              <a:buClr>
                <a:srgbClr val="FF0000"/>
              </a:buClr>
              <a:buNone/>
              <a:defRPr/>
            </a:pPr>
            <a:endParaRPr lang="he-IL" sz="2800" dirty="0" smtClean="0"/>
          </a:p>
          <a:p>
            <a:pPr marL="0" indent="0" eaLnBrk="1" hangingPunct="1">
              <a:buClr>
                <a:srgbClr val="FF0000"/>
              </a:buClr>
              <a:buNone/>
              <a:defRPr/>
            </a:pPr>
            <a:endParaRPr lang="he-IL" sz="2800" dirty="0"/>
          </a:p>
          <a:p>
            <a:pPr marL="0" indent="0" eaLnBrk="1" hangingPunct="1">
              <a:spcBef>
                <a:spcPts val="1800"/>
              </a:spcBef>
              <a:buClr>
                <a:srgbClr val="FF0000"/>
              </a:buClr>
              <a:buNone/>
              <a:defRPr/>
            </a:pPr>
            <a:r>
              <a:rPr lang="en-US" sz="2800" dirty="0" smtClean="0"/>
              <a:t/>
            </a:r>
            <a:br>
              <a:rPr lang="en-US" sz="2800" dirty="0" smtClean="0"/>
            </a:br>
            <a:r>
              <a:rPr lang="he-IL" sz="2800" dirty="0" smtClean="0">
                <a:solidFill>
                  <a:srgbClr val="FFC000"/>
                </a:solidFill>
              </a:rPr>
              <a:t>ב</a:t>
            </a:r>
            <a:r>
              <a:rPr lang="he-IL" sz="2800" dirty="0" smtClean="0"/>
              <a:t>שנת 2011 </a:t>
            </a:r>
            <a:r>
              <a:rPr lang="he-IL" sz="2800" dirty="0" smtClean="0">
                <a:solidFill>
                  <a:srgbClr val="FFC000"/>
                </a:solidFill>
              </a:rPr>
              <a:t>הועלתה ההשערה</a:t>
            </a:r>
            <a:r>
              <a:rPr lang="he-IL" sz="2800" dirty="0" smtClean="0"/>
              <a:t> כי גופי </a:t>
            </a:r>
            <a:r>
              <a:rPr lang="he-IL" sz="2800" dirty="0" err="1" smtClean="0"/>
              <a:t>מייזנר</a:t>
            </a:r>
            <a:r>
              <a:rPr lang="he-IL" sz="2800" dirty="0" smtClean="0"/>
              <a:t> הם הגופים הקמורים שווי-העובי בעלי </a:t>
            </a:r>
            <a:r>
              <a:rPr lang="he-IL" sz="2800" dirty="0" smtClean="0">
                <a:solidFill>
                  <a:srgbClr val="FFC000"/>
                </a:solidFill>
              </a:rPr>
              <a:t>נפח מינימלי</a:t>
            </a:r>
            <a:r>
              <a:rPr lang="he-IL" sz="2800" dirty="0" smtClean="0"/>
              <a:t>, אך השערה זו </a:t>
            </a:r>
            <a:r>
              <a:rPr lang="he-IL" sz="2800" dirty="0" smtClean="0">
                <a:solidFill>
                  <a:srgbClr val="FFC000"/>
                </a:solidFill>
              </a:rPr>
              <a:t>עדיין לא </a:t>
            </a:r>
            <a:r>
              <a:rPr lang="he-IL" sz="2800" dirty="0" smtClean="0"/>
              <a:t>הו</a:t>
            </a:r>
            <a:r>
              <a:rPr lang="he-IL" sz="2800" dirty="0" smtClean="0">
                <a:latin typeface="Arial"/>
                <a:cs typeface="Arial"/>
              </a:rPr>
              <a:t>ּ</a:t>
            </a:r>
            <a:r>
              <a:rPr lang="he-IL" sz="2800" dirty="0" smtClean="0"/>
              <a:t>כחה</a:t>
            </a:r>
            <a:r>
              <a:rPr lang="he-IL" sz="2800" dirty="0">
                <a:solidFill>
                  <a:srgbClr val="FFC000"/>
                </a:solidFill>
              </a:rPr>
              <a:t>!</a:t>
            </a:r>
            <a:endParaRPr lang="he-IL" sz="2800" dirty="0" smtClean="0">
              <a:solidFill>
                <a:srgbClr val="FFC000"/>
              </a:solidFill>
            </a:endParaRPr>
          </a:p>
          <a:p>
            <a:pPr marL="0" indent="0" eaLnBrk="1" hangingPunct="1">
              <a:buClr>
                <a:srgbClr val="FF0000"/>
              </a:buClr>
              <a:buNone/>
              <a:defRPr/>
            </a:pPr>
            <a:endParaRPr lang="he-IL" sz="2800" dirty="0" smtClean="0"/>
          </a:p>
          <a:p>
            <a:pPr marL="0" indent="0" eaLnBrk="1" hangingPunct="1">
              <a:buClr>
                <a:srgbClr val="FF0000"/>
              </a:buClr>
              <a:buNone/>
              <a:defRPr/>
            </a:pPr>
            <a:endParaRPr kumimoji="1" lang="he-IL" sz="2800" kern="0" dirty="0"/>
          </a:p>
          <a:p>
            <a:pPr marL="0" indent="0" eaLnBrk="1" hangingPunct="1">
              <a:buClr>
                <a:srgbClr val="FF0000"/>
              </a:buClr>
              <a:buNone/>
              <a:defRPr/>
            </a:pPr>
            <a:endParaRPr lang="he-IL" sz="2800" dirty="0" smtClean="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683" y="2418395"/>
            <a:ext cx="5083860" cy="258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6238495" y="2833412"/>
            <a:ext cx="1946646" cy="1279566"/>
            <a:chOff x="2266326" y="2619256"/>
            <a:chExt cx="1946646" cy="1279566"/>
          </a:xfrm>
        </p:grpSpPr>
        <p:sp>
          <p:nvSpPr>
            <p:cNvPr id="19" name="Freeform 18"/>
            <p:cNvSpPr/>
            <p:nvPr/>
          </p:nvSpPr>
          <p:spPr bwMode="auto">
            <a:xfrm>
              <a:off x="2810518" y="3079789"/>
              <a:ext cx="1402454" cy="819033"/>
            </a:xfrm>
            <a:custGeom>
              <a:avLst/>
              <a:gdLst>
                <a:gd name="connsiteX0" fmla="*/ 1402454 w 1402454"/>
                <a:gd name="connsiteY0" fmla="*/ 0 h 819033"/>
                <a:gd name="connsiteX1" fmla="*/ 970498 w 1402454"/>
                <a:gd name="connsiteY1" fmla="*/ 319760 h 819033"/>
                <a:gd name="connsiteX2" fmla="*/ 398297 w 1402454"/>
                <a:gd name="connsiteY2" fmla="*/ 622690 h 819033"/>
                <a:gd name="connsiteX3" fmla="*/ 0 w 1402454"/>
                <a:gd name="connsiteY3" fmla="*/ 819033 h 819033"/>
              </a:gdLst>
              <a:ahLst/>
              <a:cxnLst>
                <a:cxn ang="0">
                  <a:pos x="connsiteX0" y="connsiteY0"/>
                </a:cxn>
                <a:cxn ang="0">
                  <a:pos x="connsiteX1" y="connsiteY1"/>
                </a:cxn>
                <a:cxn ang="0">
                  <a:pos x="connsiteX2" y="connsiteY2"/>
                </a:cxn>
                <a:cxn ang="0">
                  <a:pos x="connsiteX3" y="connsiteY3"/>
                </a:cxn>
              </a:cxnLst>
              <a:rect l="l" t="t" r="r" b="b"/>
              <a:pathLst>
                <a:path w="1402454" h="819033">
                  <a:moveTo>
                    <a:pt x="1402454" y="0"/>
                  </a:moveTo>
                  <a:cubicBezTo>
                    <a:pt x="1270155" y="107989"/>
                    <a:pt x="1137857" y="215978"/>
                    <a:pt x="970498" y="319760"/>
                  </a:cubicBezTo>
                  <a:cubicBezTo>
                    <a:pt x="803138" y="423542"/>
                    <a:pt x="560047" y="539478"/>
                    <a:pt x="398297" y="622690"/>
                  </a:cubicBezTo>
                  <a:cubicBezTo>
                    <a:pt x="236547" y="705902"/>
                    <a:pt x="118273" y="762467"/>
                    <a:pt x="0" y="819033"/>
                  </a:cubicBezTo>
                </a:path>
              </a:pathLst>
            </a:custGeom>
            <a:noFill/>
            <a:ln w="57150" cap="flat" cmpd="dbl"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2" name="Freeform 21"/>
            <p:cNvSpPr/>
            <p:nvPr/>
          </p:nvSpPr>
          <p:spPr bwMode="auto">
            <a:xfrm>
              <a:off x="2266326" y="2793689"/>
              <a:ext cx="544192" cy="1105133"/>
            </a:xfrm>
            <a:custGeom>
              <a:avLst/>
              <a:gdLst>
                <a:gd name="connsiteX0" fmla="*/ 544192 w 544192"/>
                <a:gd name="connsiteY0" fmla="*/ 1105133 h 1105133"/>
                <a:gd name="connsiteX1" fmla="*/ 252482 w 544192"/>
                <a:gd name="connsiteY1" fmla="*/ 768544 h 1105133"/>
                <a:gd name="connsiteX2" fmla="*/ 56138 w 544192"/>
                <a:gd name="connsiteY2" fmla="*/ 437565 h 1105133"/>
                <a:gd name="connsiteX3" fmla="*/ 40 w 544192"/>
                <a:gd name="connsiteY3" fmla="*/ 173904 h 1105133"/>
                <a:gd name="connsiteX4" fmla="*/ 61748 w 544192"/>
                <a:gd name="connsiteY4" fmla="*/ 0 h 110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92" h="1105133">
                  <a:moveTo>
                    <a:pt x="544192" y="1105133"/>
                  </a:moveTo>
                  <a:cubicBezTo>
                    <a:pt x="439008" y="992469"/>
                    <a:pt x="333824" y="879805"/>
                    <a:pt x="252482" y="768544"/>
                  </a:cubicBezTo>
                  <a:cubicBezTo>
                    <a:pt x="171140" y="657283"/>
                    <a:pt x="98212" y="536672"/>
                    <a:pt x="56138" y="437565"/>
                  </a:cubicBezTo>
                  <a:cubicBezTo>
                    <a:pt x="14064" y="338458"/>
                    <a:pt x="-895" y="246831"/>
                    <a:pt x="40" y="173904"/>
                  </a:cubicBezTo>
                  <a:cubicBezTo>
                    <a:pt x="975" y="100977"/>
                    <a:pt x="31361" y="50488"/>
                    <a:pt x="61748" y="0"/>
                  </a:cubicBezTo>
                </a:path>
              </a:pathLst>
            </a:custGeom>
            <a:noFill/>
            <a:ln w="57150" cap="flat" cmpd="dbl"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3" name="Freeform 22"/>
            <p:cNvSpPr/>
            <p:nvPr/>
          </p:nvSpPr>
          <p:spPr bwMode="auto">
            <a:xfrm>
              <a:off x="2322464" y="2619256"/>
              <a:ext cx="1879288" cy="460533"/>
            </a:xfrm>
            <a:custGeom>
              <a:avLst/>
              <a:gdLst>
                <a:gd name="connsiteX0" fmla="*/ 1879288 w 1879288"/>
                <a:gd name="connsiteY0" fmla="*/ 460533 h 460533"/>
                <a:gd name="connsiteX1" fmla="*/ 1604407 w 1879288"/>
                <a:gd name="connsiteY1" fmla="*/ 236140 h 460533"/>
                <a:gd name="connsiteX2" fmla="*/ 1250989 w 1879288"/>
                <a:gd name="connsiteY2" fmla="*/ 79065 h 460533"/>
                <a:gd name="connsiteX3" fmla="*/ 774154 w 1879288"/>
                <a:gd name="connsiteY3" fmla="*/ 528 h 460533"/>
                <a:gd name="connsiteX4" fmla="*/ 342199 w 1879288"/>
                <a:gd name="connsiteY4" fmla="*/ 51016 h 460533"/>
                <a:gd name="connsiteX5" fmla="*/ 0 w 1879288"/>
                <a:gd name="connsiteY5" fmla="*/ 168823 h 46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288" h="460533">
                  <a:moveTo>
                    <a:pt x="1879288" y="460533"/>
                  </a:moveTo>
                  <a:cubicBezTo>
                    <a:pt x="1794205" y="380125"/>
                    <a:pt x="1709123" y="299718"/>
                    <a:pt x="1604407" y="236140"/>
                  </a:cubicBezTo>
                  <a:cubicBezTo>
                    <a:pt x="1499691" y="172562"/>
                    <a:pt x="1389364" y="118334"/>
                    <a:pt x="1250989" y="79065"/>
                  </a:cubicBezTo>
                  <a:cubicBezTo>
                    <a:pt x="1112614" y="39796"/>
                    <a:pt x="925619" y="5203"/>
                    <a:pt x="774154" y="528"/>
                  </a:cubicBezTo>
                  <a:cubicBezTo>
                    <a:pt x="622689" y="-4147"/>
                    <a:pt x="471224" y="22967"/>
                    <a:pt x="342199" y="51016"/>
                  </a:cubicBezTo>
                  <a:cubicBezTo>
                    <a:pt x="213174" y="79065"/>
                    <a:pt x="106587" y="123944"/>
                    <a:pt x="0" y="168823"/>
                  </a:cubicBezTo>
                </a:path>
              </a:pathLst>
            </a:custGeom>
            <a:noFill/>
            <a:ln w="57150" cap="flat" cmpd="dbl"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30" name="Group 29"/>
          <p:cNvGrpSpPr/>
          <p:nvPr/>
        </p:nvGrpSpPr>
        <p:grpSpPr>
          <a:xfrm>
            <a:off x="3529475" y="3008261"/>
            <a:ext cx="1957491" cy="1771650"/>
            <a:chOff x="4971947" y="2824164"/>
            <a:chExt cx="1957491" cy="1771650"/>
          </a:xfrm>
        </p:grpSpPr>
        <p:sp>
          <p:nvSpPr>
            <p:cNvPr id="27" name="Freeform 26"/>
            <p:cNvSpPr/>
            <p:nvPr/>
          </p:nvSpPr>
          <p:spPr bwMode="auto">
            <a:xfrm>
              <a:off x="4971947" y="2824164"/>
              <a:ext cx="719242" cy="1771650"/>
            </a:xfrm>
            <a:custGeom>
              <a:avLst/>
              <a:gdLst>
                <a:gd name="connsiteX0" fmla="*/ 719242 w 719242"/>
                <a:gd name="connsiteY0" fmla="*/ 1771650 h 1771650"/>
                <a:gd name="connsiteX1" fmla="*/ 547792 w 719242"/>
                <a:gd name="connsiteY1" fmla="*/ 1628775 h 1771650"/>
                <a:gd name="connsiteX2" fmla="*/ 366817 w 719242"/>
                <a:gd name="connsiteY2" fmla="*/ 1409700 h 1771650"/>
                <a:gd name="connsiteX3" fmla="*/ 181079 w 719242"/>
                <a:gd name="connsiteY3" fmla="*/ 1071562 h 1771650"/>
                <a:gd name="connsiteX4" fmla="*/ 66779 w 719242"/>
                <a:gd name="connsiteY4" fmla="*/ 762000 h 1771650"/>
                <a:gd name="connsiteX5" fmla="*/ 104 w 719242"/>
                <a:gd name="connsiteY5" fmla="*/ 366712 h 1771650"/>
                <a:gd name="connsiteX6" fmla="*/ 81067 w 719242"/>
                <a:gd name="connsiteY6"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42" h="1771650">
                  <a:moveTo>
                    <a:pt x="719242" y="1771650"/>
                  </a:moveTo>
                  <a:cubicBezTo>
                    <a:pt x="662885" y="1730375"/>
                    <a:pt x="606529" y="1689100"/>
                    <a:pt x="547792" y="1628775"/>
                  </a:cubicBezTo>
                  <a:cubicBezTo>
                    <a:pt x="489055" y="1568450"/>
                    <a:pt x="427936" y="1502569"/>
                    <a:pt x="366817" y="1409700"/>
                  </a:cubicBezTo>
                  <a:cubicBezTo>
                    <a:pt x="305698" y="1316831"/>
                    <a:pt x="231085" y="1179512"/>
                    <a:pt x="181079" y="1071562"/>
                  </a:cubicBezTo>
                  <a:cubicBezTo>
                    <a:pt x="131073" y="963612"/>
                    <a:pt x="96941" y="879475"/>
                    <a:pt x="66779" y="762000"/>
                  </a:cubicBezTo>
                  <a:cubicBezTo>
                    <a:pt x="36617" y="644525"/>
                    <a:pt x="-2277" y="493712"/>
                    <a:pt x="104" y="366712"/>
                  </a:cubicBezTo>
                  <a:cubicBezTo>
                    <a:pt x="2485" y="239712"/>
                    <a:pt x="41776" y="119856"/>
                    <a:pt x="81067" y="0"/>
                  </a:cubicBezTo>
                </a:path>
              </a:pathLst>
            </a:custGeom>
            <a:noFill/>
            <a:ln w="57150" cap="flat" cmpd="dbl"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8" name="Freeform 27"/>
            <p:cNvSpPr/>
            <p:nvPr/>
          </p:nvSpPr>
          <p:spPr bwMode="auto">
            <a:xfrm>
              <a:off x="5691188" y="3100388"/>
              <a:ext cx="1238250" cy="1495425"/>
            </a:xfrm>
            <a:custGeom>
              <a:avLst/>
              <a:gdLst>
                <a:gd name="connsiteX0" fmla="*/ 1238250 w 1238250"/>
                <a:gd name="connsiteY0" fmla="*/ 0 h 1495425"/>
                <a:gd name="connsiteX1" fmla="*/ 1204912 w 1238250"/>
                <a:gd name="connsiteY1" fmla="*/ 200025 h 1495425"/>
                <a:gd name="connsiteX2" fmla="*/ 1152525 w 1238250"/>
                <a:gd name="connsiteY2" fmla="*/ 390525 h 1495425"/>
                <a:gd name="connsiteX3" fmla="*/ 971550 w 1238250"/>
                <a:gd name="connsiteY3" fmla="*/ 742950 h 1495425"/>
                <a:gd name="connsiteX4" fmla="*/ 728662 w 1238250"/>
                <a:gd name="connsiteY4" fmla="*/ 1042987 h 1495425"/>
                <a:gd name="connsiteX5" fmla="*/ 357187 w 1238250"/>
                <a:gd name="connsiteY5" fmla="*/ 1343025 h 1495425"/>
                <a:gd name="connsiteX6" fmla="*/ 0 w 1238250"/>
                <a:gd name="connsiteY6" fmla="*/ 1495425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0" h="1495425">
                  <a:moveTo>
                    <a:pt x="1238250" y="0"/>
                  </a:moveTo>
                  <a:cubicBezTo>
                    <a:pt x="1228724" y="67469"/>
                    <a:pt x="1219199" y="134938"/>
                    <a:pt x="1204912" y="200025"/>
                  </a:cubicBezTo>
                  <a:cubicBezTo>
                    <a:pt x="1190625" y="265112"/>
                    <a:pt x="1191419" y="300038"/>
                    <a:pt x="1152525" y="390525"/>
                  </a:cubicBezTo>
                  <a:cubicBezTo>
                    <a:pt x="1113631" y="481012"/>
                    <a:pt x="1042194" y="634206"/>
                    <a:pt x="971550" y="742950"/>
                  </a:cubicBezTo>
                  <a:cubicBezTo>
                    <a:pt x="900906" y="851694"/>
                    <a:pt x="831056" y="942975"/>
                    <a:pt x="728662" y="1042987"/>
                  </a:cubicBezTo>
                  <a:cubicBezTo>
                    <a:pt x="626268" y="1143000"/>
                    <a:pt x="478631" y="1267619"/>
                    <a:pt x="357187" y="1343025"/>
                  </a:cubicBezTo>
                  <a:cubicBezTo>
                    <a:pt x="235743" y="1418431"/>
                    <a:pt x="117871" y="1456928"/>
                    <a:pt x="0" y="1495425"/>
                  </a:cubicBezTo>
                </a:path>
              </a:pathLst>
            </a:custGeom>
            <a:noFill/>
            <a:ln w="57150" cap="flat" cmpd="dbl"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9" name="Freeform 28"/>
            <p:cNvSpPr/>
            <p:nvPr/>
          </p:nvSpPr>
          <p:spPr bwMode="auto">
            <a:xfrm>
              <a:off x="5515322" y="3910013"/>
              <a:ext cx="198090" cy="685800"/>
            </a:xfrm>
            <a:custGeom>
              <a:avLst/>
              <a:gdLst>
                <a:gd name="connsiteX0" fmla="*/ 7590 w 198090"/>
                <a:gd name="connsiteY0" fmla="*/ 0 h 685800"/>
                <a:gd name="connsiteX1" fmla="*/ 2828 w 198090"/>
                <a:gd name="connsiteY1" fmla="*/ 180975 h 685800"/>
                <a:gd name="connsiteX2" fmla="*/ 45690 w 198090"/>
                <a:gd name="connsiteY2" fmla="*/ 452437 h 685800"/>
                <a:gd name="connsiteX3" fmla="*/ 107603 w 198090"/>
                <a:gd name="connsiteY3" fmla="*/ 614362 h 685800"/>
                <a:gd name="connsiteX4" fmla="*/ 198090 w 198090"/>
                <a:gd name="connsiteY4" fmla="*/ 68580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90" h="685800">
                  <a:moveTo>
                    <a:pt x="7590" y="0"/>
                  </a:moveTo>
                  <a:cubicBezTo>
                    <a:pt x="2034" y="52784"/>
                    <a:pt x="-3522" y="105569"/>
                    <a:pt x="2828" y="180975"/>
                  </a:cubicBezTo>
                  <a:cubicBezTo>
                    <a:pt x="9178" y="256381"/>
                    <a:pt x="28228" y="380206"/>
                    <a:pt x="45690" y="452437"/>
                  </a:cubicBezTo>
                  <a:cubicBezTo>
                    <a:pt x="63152" y="524668"/>
                    <a:pt x="82203" y="575468"/>
                    <a:pt x="107603" y="614362"/>
                  </a:cubicBezTo>
                  <a:cubicBezTo>
                    <a:pt x="133003" y="653256"/>
                    <a:pt x="165546" y="669528"/>
                    <a:pt x="198090" y="685800"/>
                  </a:cubicBezTo>
                </a:path>
              </a:pathLst>
            </a:custGeom>
            <a:noFill/>
            <a:ln w="57150" cap="flat" cmpd="dbl"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grpSp>
        <p:nvGrpSpPr>
          <p:cNvPr id="2" name="Group 1"/>
          <p:cNvGrpSpPr/>
          <p:nvPr/>
        </p:nvGrpSpPr>
        <p:grpSpPr>
          <a:xfrm>
            <a:off x="480734" y="2425850"/>
            <a:ext cx="2212464" cy="2632319"/>
            <a:chOff x="544234" y="2895750"/>
            <a:chExt cx="2212464" cy="2632319"/>
          </a:xfrm>
        </p:grpSpPr>
        <p:pic>
          <p:nvPicPr>
            <p:cNvPr id="1126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64288" y="2895750"/>
              <a:ext cx="16287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544234" y="4697072"/>
              <a:ext cx="2212464" cy="830997"/>
            </a:xfrm>
            <a:prstGeom prst="rect">
              <a:avLst/>
            </a:prstGeom>
            <a:solidFill>
              <a:schemeClr val="bg1">
                <a:lumMod val="75000"/>
                <a:lumOff val="25000"/>
              </a:schemeClr>
            </a:solidFill>
            <a:effectLst>
              <a:softEdge rad="63500"/>
            </a:effectLst>
          </p:spPr>
          <p:txBody>
            <a:bodyPr wrap="none">
              <a:spAutoFit/>
            </a:bodyPr>
            <a:lstStyle/>
            <a:p>
              <a:pPr algn="ctr"/>
              <a:r>
                <a:rPr lang="en-US" sz="2400" dirty="0"/>
                <a:t>Ernst </a:t>
              </a:r>
              <a:r>
                <a:rPr lang="en-US" sz="2400" dirty="0" smtClean="0"/>
                <a:t>Meissne</a:t>
              </a:r>
              <a:r>
                <a:rPr lang="en-US" dirty="0" smtClean="0"/>
                <a:t>r</a:t>
              </a:r>
              <a:br>
                <a:rPr lang="en-US" dirty="0" smtClean="0"/>
              </a:br>
              <a:r>
                <a:rPr lang="en-US" dirty="0" smtClean="0"/>
                <a:t> </a:t>
              </a:r>
              <a:r>
                <a:rPr lang="en-US" sz="2400" dirty="0"/>
                <a:t>(1883–1939)</a:t>
              </a:r>
            </a:p>
          </p:txBody>
        </p:sp>
      </p:grpSp>
    </p:spTree>
    <p:extLst>
      <p:ext uri="{BB962C8B-B14F-4D97-AF65-F5344CB8AC3E}">
        <p14:creationId xmlns:p14="http://schemas.microsoft.com/office/powerpoint/2010/main" val="84132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fade">
                                      <p:cBhvr>
                                        <p:cTn id="18" dur="500"/>
                                        <p:tgtEl>
                                          <p:spTgt spid="1126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35" presetClass="emph" presetSubtype="0" repeatCount="3000" fill="hold" nodeType="withEffect">
                                  <p:stCondLst>
                                    <p:cond delay="0"/>
                                  </p:stCondLst>
                                  <p:childTnLst>
                                    <p:anim calcmode="discrete" valueType="str">
                                      <p:cBhvr>
                                        <p:cTn id="24"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35" presetClass="emph" presetSubtype="0" repeatCount="3000" fill="hold" nodeType="withEffect">
                                  <p:stCondLst>
                                    <p:cond delay="0"/>
                                  </p:stCondLst>
                                  <p:childTnLst>
                                    <p:anim calcmode="discrete" valueType="str">
                                      <p:cBhvr>
                                        <p:cTn id="30" dur="10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par>
                                <p:cTn id="35" presetID="10" presetClass="exit" presetSubtype="0" fill="hold" nodeType="withEffect">
                                  <p:stCondLst>
                                    <p:cond delay="0"/>
                                  </p:stCondLst>
                                  <p:childTnLst>
                                    <p:animEffect transition="out" filter="fade">
                                      <p:cBhvr>
                                        <p:cTn id="36" dur="1000"/>
                                        <p:tgtEl>
                                          <p:spTgt spid="30"/>
                                        </p:tgtEl>
                                      </p:cBhvr>
                                    </p:animEffect>
                                    <p:set>
                                      <p:cBhvr>
                                        <p:cTn id="37" dur="1" fill="hold">
                                          <p:stCondLst>
                                            <p:cond delay="999"/>
                                          </p:stCondLst>
                                        </p:cTn>
                                        <p:tgtEl>
                                          <p:spTgt spid="30"/>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24"/>
                                        </p:tgtEl>
                                      </p:cBhvr>
                                    </p:animEffect>
                                    <p:set>
                                      <p:cBhvr>
                                        <p:cTn id="40"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7132" y="347134"/>
            <a:ext cx="8469489" cy="838200"/>
          </a:xfrm>
        </p:spPr>
        <p:txBody>
          <a:bodyPr/>
          <a:lstStyle/>
          <a:p>
            <a:r>
              <a:rPr lang="he-IL" sz="3200" b="1" dirty="0" smtClean="0">
                <a:effectLst>
                  <a:outerShdw blurRad="38100" dist="25400" dir="5400000" algn="tl" rotWithShape="0">
                    <a:srgbClr val="000000">
                      <a:alpha val="43000"/>
                    </a:srgbClr>
                  </a:outerShdw>
                </a:effectLst>
              </a:rPr>
              <a:t>האם קיימים גופים שווי-עובי נוספים?</a:t>
            </a:r>
            <a:endParaRPr lang="en-US" sz="3200" b="1" dirty="0">
              <a:effectLst>
                <a:outerShdw blurRad="38100" dist="25400" dir="5400000" algn="tl" rotWithShape="0">
                  <a:srgbClr val="000000">
                    <a:alpha val="43000"/>
                  </a:srgbClr>
                </a:outerShdw>
              </a:effectLst>
            </a:endParaRPr>
          </a:p>
        </p:txBody>
      </p:sp>
      <p:sp>
        <p:nvSpPr>
          <p:cNvPr id="4" name="Content Placeholder 5"/>
          <p:cNvSpPr txBox="1">
            <a:spLocks/>
          </p:cNvSpPr>
          <p:nvPr/>
        </p:nvSpPr>
        <p:spPr bwMode="auto">
          <a:xfrm>
            <a:off x="381000" y="1201543"/>
            <a:ext cx="8302978" cy="31100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None/>
              <a:defRPr/>
            </a:pPr>
            <a:r>
              <a:rPr lang="he-IL" sz="2800" dirty="0" smtClean="0"/>
              <a:t>דרך אחרת לקבל גופים שווי-עובי היא לסובב מצולעי </a:t>
            </a:r>
            <a:r>
              <a:rPr lang="he-IL" sz="2800" dirty="0" err="1" smtClean="0"/>
              <a:t>רולו</a:t>
            </a:r>
            <a:r>
              <a:rPr lang="he-IL" sz="2800" dirty="0" smtClean="0"/>
              <a:t> משוכללים סביב ציר הסימטריה שלהם.</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9" t="5348" r="70889" b="5832"/>
          <a:stretch/>
        </p:blipFill>
        <p:spPr bwMode="auto">
          <a:xfrm>
            <a:off x="978931" y="2608239"/>
            <a:ext cx="2408966" cy="279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162" t="5348" r="36412" b="5832"/>
          <a:stretch/>
        </p:blipFill>
        <p:spPr bwMode="auto">
          <a:xfrm>
            <a:off x="3142218" y="2608239"/>
            <a:ext cx="2613116" cy="279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988" t="5348" r="2761" b="5832"/>
          <a:stretch/>
        </p:blipFill>
        <p:spPr bwMode="auto">
          <a:xfrm>
            <a:off x="5509656" y="2608238"/>
            <a:ext cx="2694776" cy="2796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263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2000"/>
                                        <p:tgtEl>
                                          <p:spTgt spid="9218"/>
                                        </p:tgtEl>
                                      </p:cBhvr>
                                    </p:animEffect>
                                    <p:anim calcmode="lin" valueType="num">
                                      <p:cBhvr>
                                        <p:cTn id="12" dur="2000" fill="hold"/>
                                        <p:tgtEl>
                                          <p:spTgt spid="9218"/>
                                        </p:tgtEl>
                                        <p:attrNameLst>
                                          <p:attrName>ppt_w</p:attrName>
                                        </p:attrNameLst>
                                      </p:cBhvr>
                                      <p:tavLst>
                                        <p:tav tm="0" fmla="#ppt_w*sin(2.5*pi*$)">
                                          <p:val>
                                            <p:fltVal val="0"/>
                                          </p:val>
                                        </p:tav>
                                        <p:tav tm="100000">
                                          <p:val>
                                            <p:fltVal val="1"/>
                                          </p:val>
                                        </p:tav>
                                      </p:tavLst>
                                    </p:anim>
                                    <p:anim calcmode="lin" valueType="num">
                                      <p:cBhvr>
                                        <p:cTn id="13" dur="2000" fill="hold"/>
                                        <p:tgtEl>
                                          <p:spTgt spid="9218"/>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45"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ppt_w</p:attrName>
                                        </p:attrNameLst>
                                      </p:cBhvr>
                                      <p:tavLst>
                                        <p:tav tm="0" fmla="#ppt_w*sin(2.5*pi*$)">
                                          <p:val>
                                            <p:fltVal val="0"/>
                                          </p:val>
                                        </p:tav>
                                        <p:tav tm="100000">
                                          <p:val>
                                            <p:fltVal val="1"/>
                                          </p:val>
                                        </p:tav>
                                      </p:tavLst>
                                    </p:anim>
                                    <p:anim calcmode="lin" valueType="num">
                                      <p:cBhvr>
                                        <p:cTn id="19" dur="2000" fill="hold"/>
                                        <p:tgtEl>
                                          <p:spTgt spid="12"/>
                                        </p:tgtEl>
                                        <p:attrNameLst>
                                          <p:attrName>ppt_h</p:attrName>
                                        </p:attrNameLst>
                                      </p:cBhvr>
                                      <p:tavLst>
                                        <p:tav tm="0">
                                          <p:val>
                                            <p:strVal val="#ppt_h"/>
                                          </p:val>
                                        </p:tav>
                                        <p:tav tm="100000">
                                          <p:val>
                                            <p:strVal val="#ppt_h"/>
                                          </p:val>
                                        </p:tav>
                                      </p:tavLst>
                                    </p:anim>
                                  </p:childTnLst>
                                </p:cTn>
                              </p:par>
                            </p:childTnLst>
                          </p:cTn>
                        </p:par>
                        <p:par>
                          <p:cTn id="20" fill="hold">
                            <p:stCondLst>
                              <p:cond delay="4000"/>
                            </p:stCondLst>
                            <p:childTnLst>
                              <p:par>
                                <p:cTn id="21" presetID="45"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anim calcmode="lin" valueType="num">
                                      <p:cBhvr>
                                        <p:cTn id="24" dur="2000" fill="hold"/>
                                        <p:tgtEl>
                                          <p:spTgt spid="13"/>
                                        </p:tgtEl>
                                        <p:attrNameLst>
                                          <p:attrName>ppt_w</p:attrName>
                                        </p:attrNameLst>
                                      </p:cBhvr>
                                      <p:tavLst>
                                        <p:tav tm="0" fmla="#ppt_w*sin(2.5*pi*$)">
                                          <p:val>
                                            <p:fltVal val="0"/>
                                          </p:val>
                                        </p:tav>
                                        <p:tav tm="100000">
                                          <p:val>
                                            <p:fltVal val="1"/>
                                          </p:val>
                                        </p:tav>
                                      </p:tavLst>
                                    </p:anim>
                                    <p:anim calcmode="lin" valueType="num">
                                      <p:cBhvr>
                                        <p:cTn id="25"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ame 22"/>
          <p:cNvSpPr/>
          <p:nvPr/>
        </p:nvSpPr>
        <p:spPr bwMode="auto">
          <a:xfrm>
            <a:off x="2409568" y="1395410"/>
            <a:ext cx="4340376" cy="4131668"/>
          </a:xfrm>
          <a:prstGeom prst="frame">
            <a:avLst>
              <a:gd name="adj1" fmla="val 50000"/>
            </a:avLst>
          </a:prstGeom>
          <a:solidFill>
            <a:schemeClr val="tx1"/>
          </a:solidFill>
          <a:ln w="9525" cap="flat" cmpd="sng" algn="ctr">
            <a:solidFill>
              <a:schemeClr val="tx1"/>
            </a:solidFill>
            <a:prstDash val="solid"/>
            <a:round/>
            <a:headEnd type="none" w="sm" len="sm"/>
            <a:tailEnd type="none" w="sm" len="sm"/>
          </a:ln>
          <a:effectLst>
            <a:softEdge rad="127000"/>
          </a:effectLst>
        </p:spPr>
        <p:txBody>
          <a:bodyPr vert="horz" wrap="none" lIns="91440" tIns="45720" rIns="91440" bIns="45720" numCol="1" rtlCol="0" anchor="ctr" anchorCtr="0" compatLnSpc="1">
            <a:prstTxWarp prst="textNoShape">
              <a:avLst/>
            </a:prstTxWarp>
          </a:bodyPr>
          <a:lstStyle/>
          <a:p>
            <a:pPr algn="l" rtl="0"/>
            <a:endParaRPr kumimoji="1" lang="en-US" sz="2400">
              <a:latin typeface="Times New Roman" pitchFamily="18" charset="0"/>
            </a:endParaRPr>
          </a:p>
        </p:txBody>
      </p:sp>
      <p:sp>
        <p:nvSpPr>
          <p:cNvPr id="6" name="Content Placeholder 5"/>
          <p:cNvSpPr>
            <a:spLocks noGrp="1"/>
          </p:cNvSpPr>
          <p:nvPr>
            <p:ph idx="1"/>
          </p:nvPr>
        </p:nvSpPr>
        <p:spPr>
          <a:xfrm>
            <a:off x="527269" y="959005"/>
            <a:ext cx="8126802" cy="5555471"/>
          </a:xfrm>
        </p:spPr>
        <p:txBody>
          <a:bodyPr/>
          <a:lstStyle/>
          <a:p>
            <a:pPr marL="0" lvl="0" indent="0">
              <a:lnSpc>
                <a:spcPts val="3000"/>
              </a:lnSpc>
              <a:spcBef>
                <a:spcPts val="600"/>
              </a:spcBef>
              <a:buNone/>
            </a:pPr>
            <a:r>
              <a:rPr lang="he-IL" sz="2800" dirty="0" smtClean="0"/>
              <a:t>אנחנו מוקפים בעיגולים, מעגלים וגלגלים בכל אשר נפנה.</a:t>
            </a:r>
          </a:p>
          <a:p>
            <a:pPr marL="0" lvl="0" indent="0">
              <a:lnSpc>
                <a:spcPts val="3000"/>
              </a:lnSpc>
              <a:spcBef>
                <a:spcPts val="600"/>
              </a:spcBef>
              <a:buNone/>
            </a:pPr>
            <a:endParaRPr lang="he-IL" sz="2800" dirty="0"/>
          </a:p>
          <a:p>
            <a:pPr marL="0" lvl="0" indent="0">
              <a:lnSpc>
                <a:spcPts val="3000"/>
              </a:lnSpc>
              <a:spcBef>
                <a:spcPts val="600"/>
              </a:spcBef>
              <a:buNone/>
            </a:pPr>
            <a:endParaRPr lang="he-IL" sz="2800" dirty="0" smtClean="0"/>
          </a:p>
          <a:p>
            <a:pPr marL="0" lvl="0" indent="0">
              <a:lnSpc>
                <a:spcPts val="3000"/>
              </a:lnSpc>
              <a:spcBef>
                <a:spcPts val="600"/>
              </a:spcBef>
              <a:buNone/>
            </a:pPr>
            <a:endParaRPr lang="he-IL" sz="2800" dirty="0"/>
          </a:p>
          <a:p>
            <a:pPr marL="0" lvl="0" indent="0">
              <a:lnSpc>
                <a:spcPts val="3000"/>
              </a:lnSpc>
              <a:spcBef>
                <a:spcPts val="600"/>
              </a:spcBef>
              <a:buNone/>
            </a:pPr>
            <a:endParaRPr lang="he-IL" sz="2800" dirty="0" smtClean="0"/>
          </a:p>
          <a:p>
            <a:pPr marL="0" lvl="0" indent="0">
              <a:lnSpc>
                <a:spcPts val="3000"/>
              </a:lnSpc>
              <a:spcBef>
                <a:spcPts val="600"/>
              </a:spcBef>
              <a:buNone/>
            </a:pPr>
            <a:endParaRPr lang="he-IL" sz="2800" dirty="0"/>
          </a:p>
          <a:p>
            <a:pPr marL="0" lvl="0" indent="0">
              <a:lnSpc>
                <a:spcPts val="3000"/>
              </a:lnSpc>
              <a:spcBef>
                <a:spcPts val="600"/>
              </a:spcBef>
              <a:buNone/>
            </a:pPr>
            <a:endParaRPr lang="he-IL" sz="2800" dirty="0" smtClean="0"/>
          </a:p>
          <a:p>
            <a:pPr marL="0" lvl="0" indent="0">
              <a:lnSpc>
                <a:spcPts val="3000"/>
              </a:lnSpc>
              <a:spcBef>
                <a:spcPts val="600"/>
              </a:spcBef>
              <a:buNone/>
            </a:pPr>
            <a:endParaRPr lang="he-IL" sz="2800" dirty="0"/>
          </a:p>
          <a:p>
            <a:pPr marL="0" lvl="0" indent="0">
              <a:lnSpc>
                <a:spcPts val="3000"/>
              </a:lnSpc>
              <a:spcBef>
                <a:spcPts val="600"/>
              </a:spcBef>
              <a:buNone/>
            </a:pPr>
            <a:endParaRPr lang="he-IL" sz="2800" dirty="0" smtClean="0"/>
          </a:p>
          <a:p>
            <a:pPr marL="0" lvl="0" indent="0" algn="ctr">
              <a:lnSpc>
                <a:spcPts val="3000"/>
              </a:lnSpc>
              <a:spcBef>
                <a:spcPts val="600"/>
              </a:spcBef>
              <a:buNone/>
            </a:pPr>
            <a:r>
              <a:rPr lang="en-US" sz="2800" dirty="0" smtClean="0"/>
              <a:t/>
            </a:r>
            <a:br>
              <a:rPr lang="en-US" sz="2800" dirty="0" smtClean="0"/>
            </a:br>
            <a:endParaRPr lang="he-IL" sz="2800" dirty="0">
              <a:solidFill>
                <a:srgbClr val="66FFFF"/>
              </a:solidFill>
            </a:endParaRPr>
          </a:p>
        </p:txBody>
      </p:sp>
      <p:sp>
        <p:nvSpPr>
          <p:cNvPr id="2" name="Title 1"/>
          <p:cNvSpPr>
            <a:spLocks noGrp="1"/>
          </p:cNvSpPr>
          <p:nvPr>
            <p:ph type="title"/>
          </p:nvPr>
        </p:nvSpPr>
        <p:spPr>
          <a:xfrm>
            <a:off x="457200" y="356840"/>
            <a:ext cx="8229600" cy="766763"/>
          </a:xfrm>
        </p:spPr>
        <p:txBody>
          <a:bodyPr>
            <a:normAutofit/>
          </a:bodyPr>
          <a:lstStyle/>
          <a:p>
            <a:pPr algn="ctr" eaLnBrk="1" fontAlgn="auto" hangingPunct="1">
              <a:spcAft>
                <a:spcPts val="0"/>
              </a:spcAft>
              <a:defRPr/>
            </a:pPr>
            <a:r>
              <a:rPr lang="he-IL" sz="3200" b="1" dirty="0" smtClean="0">
                <a:effectLst>
                  <a:outerShdw blurRad="38100" dist="25400" dir="5400000" algn="tl" rotWithShape="0">
                    <a:srgbClr val="000000">
                      <a:alpha val="43000"/>
                    </a:srgbClr>
                  </a:outerShdw>
                </a:effectLst>
              </a:rPr>
              <a:t>מעגלים בכל מקום</a:t>
            </a:r>
          </a:p>
        </p:txBody>
      </p:sp>
      <p:pic>
        <p:nvPicPr>
          <p:cNvPr id="8201" name="Picture 9" descr="https://upload.wikimedia.org/wikipedia/commons/9/9e/Half_NIS_SE_HANUK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476" y="2106920"/>
            <a:ext cx="2788696" cy="278869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besttools.co.il/media/items/xl/11-4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964131" y="1978911"/>
            <a:ext cx="3263244" cy="3051000"/>
          </a:xfrm>
          <a:prstGeom prst="rect">
            <a:avLst/>
          </a:prstGeom>
          <a:noFill/>
          <a:extLst>
            <a:ext uri="{909E8E84-426E-40DD-AFC4-6F175D3DCCD1}">
              <a14:hiddenFill xmlns:a14="http://schemas.microsoft.com/office/drawing/2010/main">
                <a:solidFill>
                  <a:srgbClr val="FFFFFF"/>
                </a:solidFill>
              </a14:hiddenFill>
            </a:ext>
          </a:extLst>
        </p:spPr>
      </p:pic>
      <p:pic>
        <p:nvPicPr>
          <p:cNvPr id="8215" name="Picture 23" descr="http://www.cpsc.gov/Global/Images/Recall/2011/11142/11142.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2990663" y="1877031"/>
            <a:ext cx="3210180" cy="3198546"/>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http://media.caranddriver.com/images/13q2/514493/2014-chevrolet-cruze-diesel-wheel-photo-514498-s-1280x782.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3113391" y="2118999"/>
            <a:ext cx="3014150" cy="2809892"/>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giladd\Desktop\Vinyl_LP.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7422" y="2145598"/>
            <a:ext cx="2686088" cy="271050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298809" y="2174035"/>
            <a:ext cx="2643316" cy="2643314"/>
            <a:chOff x="3443772" y="2174035"/>
            <a:chExt cx="2643316" cy="2643314"/>
          </a:xfrm>
        </p:grpSpPr>
        <p:pic>
          <p:nvPicPr>
            <p:cNvPr id="8198" name="Picture 6" descr="Compact disc.sv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4400" y1="40400" x2="60200" y2="50200"/>
                          <a14:foregroundMark x1="42000" y1="41800" x2="40200" y2="54200"/>
                          <a14:foregroundMark x1="41000" y1="57400" x2="48000" y2="61800"/>
                          <a14:foregroundMark x1="58400" y1="38800" x2="62600" y2="43600"/>
                          <a14:foregroundMark x1="57000" y1="38000" x2="49600" y2="34400"/>
                          <a14:foregroundMark x1="47600" y1="35800" x2="36000" y2="42000"/>
                          <a14:foregroundMark x1="35000" y1="48400" x2="37400" y2="58600"/>
                          <a14:foregroundMark x1="39800" y1="61200" x2="49600" y2="64800"/>
                          <a14:foregroundMark x1="59400" y1="60200" x2="51000" y2="66200"/>
                          <a14:foregroundMark x1="48800" y1="53200" x2="50400" y2="59000"/>
                          <a14:foregroundMark x1="49800" y1="49400" x2="51600" y2="54400"/>
                          <a14:foregroundMark x1="78000" y1="45600" x2="82000" y2="51000"/>
                          <a14:foregroundMark x1="93400" y1="48400" x2="79600" y2="51600"/>
                          <a14:foregroundMark x1="92600" y1="52800" x2="78000" y2="50000"/>
                          <a14:foregroundMark x1="61600" y1="51800" x2="55000" y2="62600"/>
                          <a14:foregroundMark x1="52800" y1="51200" x2="52800" y2="57800"/>
                          <a14:foregroundMark x1="46800" y1="50400" x2="49600" y2="56600"/>
                          <a14:foregroundMark x1="51600" y1="47800" x2="57000" y2="53600"/>
                          <a14:foregroundMark x1="48000" y1="46600" x2="42400" y2="55600"/>
                          <a14:foregroundMark x1="47000" y1="46200" x2="44400" y2="49800"/>
                          <a14:foregroundMark x1="48600" y1="46200" x2="52400" y2="51400"/>
                          <a14:foregroundMark x1="49600" y1="44000" x2="49800" y2="50000"/>
                          <a14:foregroundMark x1="47000" y1="50400" x2="48000" y2="54800"/>
                          <a14:foregroundMark x1="47000" y1="54000" x2="49200" y2="56600"/>
                          <a14:foregroundMark x1="78600" y1="48600" x2="89000" y2="45600"/>
                          <a14:foregroundMark x1="7800" y1="48800" x2="23200" y2="50200"/>
                        </a14:backgroundRemoval>
                      </a14:imgEffect>
                    </a14:imgLayer>
                  </a14:imgProps>
                </a:ext>
                <a:ext uri="{28A0092B-C50C-407E-A947-70E740481C1C}">
                  <a14:useLocalDpi xmlns:a14="http://schemas.microsoft.com/office/drawing/2010/main" val="0"/>
                </a:ext>
              </a:extLst>
            </a:blip>
            <a:srcRect/>
            <a:stretch>
              <a:fillRect/>
            </a:stretch>
          </p:blipFill>
          <p:spPr bwMode="auto">
            <a:xfrm>
              <a:off x="3443772" y="2174035"/>
              <a:ext cx="2643316" cy="2643314"/>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bwMode="auto">
            <a:xfrm>
              <a:off x="4581525" y="3309937"/>
              <a:ext cx="371476" cy="371476"/>
            </a:xfrm>
            <a:prstGeom prst="ellipse">
              <a:avLst/>
            </a:prstGeom>
            <a:solidFill>
              <a:schemeClr val="bg1"/>
            </a:solidFill>
            <a:ln w="9525"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pic>
        <p:nvPicPr>
          <p:cNvPr id="8217" name="Picture 25" descr="http://www.remodelista.com/wp-content/uploads/2015/03/img/sub/uimg/janet/09-2010/blue-wall-clock-cb.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50247" y="2048105"/>
            <a:ext cx="2740438" cy="281543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2.bp.blogspot.com/-Omg_1GwbGMk/VAgdUaxGQsI/AAAAAAAAfaM/m1UN1tLNGGQ/s1600/pizza-hut-cheese-pizza.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3224048" y="1990618"/>
            <a:ext cx="2891692" cy="2873036"/>
          </a:xfrm>
          <a:prstGeom prst="rect">
            <a:avLst/>
          </a:prstGeom>
          <a:noFill/>
          <a:extLst>
            <a:ext uri="{909E8E84-426E-40DD-AFC4-6F175D3DCCD1}">
              <a14:hiddenFill xmlns:a14="http://schemas.microsoft.com/office/drawing/2010/main">
                <a:solidFill>
                  <a:srgbClr val="FFFFFF"/>
                </a:solidFill>
              </a14:hiddenFill>
            </a:ext>
          </a:extLst>
        </p:spPr>
      </p:pic>
      <p:pic>
        <p:nvPicPr>
          <p:cNvPr id="8213" name="Picture 21" descr="C:\Users\giladd\Desktop\London-Eye-2009.JPG"/>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37665" y="1898555"/>
            <a:ext cx="3158324" cy="30265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Oval 15"/>
          <p:cNvSpPr/>
          <p:nvPr/>
        </p:nvSpPr>
        <p:spPr bwMode="auto">
          <a:xfrm>
            <a:off x="3227585" y="2103120"/>
            <a:ext cx="2787686" cy="2787686"/>
          </a:xfrm>
          <a:prstGeom prst="ellipse">
            <a:avLst/>
          </a:prstGeom>
          <a:noFill/>
          <a:ln w="114300" cap="flat" cmpd="sng" algn="ctr">
            <a:solidFill>
              <a:srgbClr val="B2B2B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Times New Roman" pitchFamily="18" charset="0"/>
              <a:cs typeface="Arial" pitchFamily="34" charset="0"/>
            </a:endParaRPr>
          </a:p>
        </p:txBody>
      </p:sp>
    </p:spTree>
    <p:extLst>
      <p:ext uri="{BB962C8B-B14F-4D97-AF65-F5344CB8AC3E}">
        <p14:creationId xmlns:p14="http://schemas.microsoft.com/office/powerpoint/2010/main" val="184697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23"/>
                                        </p:tgtEl>
                                        <p:attrNameLst>
                                          <p:attrName>style.visibility</p:attrName>
                                        </p:attrNameLst>
                                      </p:cBhvr>
                                      <p:to>
                                        <p:strVal val="visible"/>
                                      </p:to>
                                    </p:set>
                                  </p:childTnLst>
                                </p:cTn>
                              </p:par>
                              <p:par>
                                <p:cTn id="9" presetID="10" presetClass="entr" presetSubtype="0" fill="hold" grpId="1"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201"/>
                                        </p:tgtEl>
                                        <p:attrNameLst>
                                          <p:attrName>style.visibility</p:attrName>
                                        </p:attrNameLst>
                                      </p:cBhvr>
                                      <p:to>
                                        <p:strVal val="visible"/>
                                      </p:to>
                                    </p:set>
                                    <p:animEffect transition="in" filter="fade">
                                      <p:cBhvr>
                                        <p:cTn id="16" dur="500"/>
                                        <p:tgtEl>
                                          <p:spTgt spid="8201"/>
                                        </p:tgtEl>
                                      </p:cBhvr>
                                    </p:animEffect>
                                  </p:childTnLst>
                                </p:cTn>
                              </p:par>
                            </p:childTnLst>
                          </p:cTn>
                        </p:par>
                        <p:par>
                          <p:cTn id="17" fill="hold">
                            <p:stCondLst>
                              <p:cond delay="500"/>
                            </p:stCondLst>
                            <p:childTnLst>
                              <p:par>
                                <p:cTn id="18" presetID="42" presetClass="path" presetSubtype="0" fill="hold" nodeType="afterEffect">
                                  <p:stCondLst>
                                    <p:cond delay="0"/>
                                  </p:stCondLst>
                                  <p:childTnLst>
                                    <p:animMotion origin="layout" path="M 2.77778E-6 -4.49584E-6 L 0.31823 -0.22872 " pathEditMode="relative" rAng="0" ptsTypes="AA">
                                      <p:cBhvr>
                                        <p:cTn id="19" dur="500" fill="hold"/>
                                        <p:tgtEl>
                                          <p:spTgt spid="8201"/>
                                        </p:tgtEl>
                                        <p:attrNameLst>
                                          <p:attrName>ppt_x</p:attrName>
                                          <p:attrName>ppt_y</p:attrName>
                                        </p:attrNameLst>
                                      </p:cBhvr>
                                      <p:rCtr x="15903" y="-11448"/>
                                    </p:animMotion>
                                  </p:childTnLst>
                                </p:cTn>
                              </p:par>
                              <p:par>
                                <p:cTn id="20" presetID="6" presetClass="emph" presetSubtype="0" fill="hold" nodeType="withEffect">
                                  <p:stCondLst>
                                    <p:cond delay="0"/>
                                  </p:stCondLst>
                                  <p:childTnLst>
                                    <p:animScale>
                                      <p:cBhvr>
                                        <p:cTn id="21" dur="500" fill="hold"/>
                                        <p:tgtEl>
                                          <p:spTgt spid="8201"/>
                                        </p:tgtEl>
                                      </p:cBhvr>
                                      <p:by x="30000" y="30000"/>
                                    </p:animScale>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fade">
                                      <p:cBhvr>
                                        <p:cTn id="25" dur="500"/>
                                        <p:tgtEl>
                                          <p:spTgt spid="8194"/>
                                        </p:tgtEl>
                                      </p:cBhvr>
                                    </p:animEffect>
                                  </p:childTnLst>
                                </p:cTn>
                              </p:par>
                            </p:childTnLst>
                          </p:cTn>
                        </p:par>
                        <p:par>
                          <p:cTn id="26" fill="hold">
                            <p:stCondLst>
                              <p:cond delay="1500"/>
                            </p:stCondLst>
                            <p:childTnLst>
                              <p:par>
                                <p:cTn id="27" presetID="42" presetClass="path" presetSubtype="0" fill="hold" nodeType="afterEffect">
                                  <p:stCondLst>
                                    <p:cond delay="0"/>
                                  </p:stCondLst>
                                  <p:childTnLst>
                                    <p:animMotion origin="layout" path="M -4.16667E-6 2.96947E-6 L 0.3625 -0.08072 " pathEditMode="relative" rAng="0" ptsTypes="AA">
                                      <p:cBhvr>
                                        <p:cTn id="28" dur="500" fill="hold"/>
                                        <p:tgtEl>
                                          <p:spTgt spid="8194"/>
                                        </p:tgtEl>
                                        <p:attrNameLst>
                                          <p:attrName>ppt_x</p:attrName>
                                          <p:attrName>ppt_y</p:attrName>
                                        </p:attrNameLst>
                                      </p:cBhvr>
                                      <p:rCtr x="18125" y="-4047"/>
                                    </p:animMotion>
                                  </p:childTnLst>
                                </p:cTn>
                              </p:par>
                              <p:par>
                                <p:cTn id="29" presetID="6" presetClass="emph" presetSubtype="0" fill="hold" nodeType="withEffect">
                                  <p:stCondLst>
                                    <p:cond delay="0"/>
                                  </p:stCondLst>
                                  <p:childTnLst>
                                    <p:animScale>
                                      <p:cBhvr>
                                        <p:cTn id="30" dur="500" fill="hold"/>
                                        <p:tgtEl>
                                          <p:spTgt spid="8194"/>
                                        </p:tgtEl>
                                      </p:cBhvr>
                                      <p:by x="30000" y="30000"/>
                                    </p:animScale>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8215"/>
                                        </p:tgtEl>
                                        <p:attrNameLst>
                                          <p:attrName>style.visibility</p:attrName>
                                        </p:attrNameLst>
                                      </p:cBhvr>
                                      <p:to>
                                        <p:strVal val="visible"/>
                                      </p:to>
                                    </p:set>
                                    <p:animEffect transition="in" filter="fade">
                                      <p:cBhvr>
                                        <p:cTn id="34" dur="500"/>
                                        <p:tgtEl>
                                          <p:spTgt spid="8215"/>
                                        </p:tgtEl>
                                      </p:cBhvr>
                                    </p:animEffect>
                                  </p:childTnLst>
                                </p:cTn>
                              </p:par>
                            </p:childTnLst>
                          </p:cTn>
                        </p:par>
                        <p:par>
                          <p:cTn id="35" fill="hold">
                            <p:stCondLst>
                              <p:cond delay="2500"/>
                            </p:stCondLst>
                            <p:childTnLst>
                              <p:par>
                                <p:cTn id="36" presetID="42" presetClass="path" presetSubtype="0" fill="hold" nodeType="afterEffect">
                                  <p:stCondLst>
                                    <p:cond delay="0"/>
                                  </p:stCondLst>
                                  <p:childTnLst>
                                    <p:animMotion origin="layout" path="M -4.16667E-6 -4.21832E-6 L 0.36355 0.08719 " pathEditMode="relative" rAng="0" ptsTypes="AA">
                                      <p:cBhvr>
                                        <p:cTn id="37" dur="500" fill="hold"/>
                                        <p:tgtEl>
                                          <p:spTgt spid="8215"/>
                                        </p:tgtEl>
                                        <p:attrNameLst>
                                          <p:attrName>ppt_x</p:attrName>
                                          <p:attrName>ppt_y</p:attrName>
                                        </p:attrNameLst>
                                      </p:cBhvr>
                                      <p:rCtr x="18177" y="4348"/>
                                    </p:animMotion>
                                  </p:childTnLst>
                                </p:cTn>
                              </p:par>
                              <p:par>
                                <p:cTn id="38" presetID="6" presetClass="emph" presetSubtype="0" fill="hold" nodeType="withEffect">
                                  <p:stCondLst>
                                    <p:cond delay="0"/>
                                  </p:stCondLst>
                                  <p:childTnLst>
                                    <p:animScale>
                                      <p:cBhvr>
                                        <p:cTn id="39" dur="500" fill="hold"/>
                                        <p:tgtEl>
                                          <p:spTgt spid="8215"/>
                                        </p:tgtEl>
                                      </p:cBhvr>
                                      <p:by x="30000" y="30000"/>
                                    </p:animScale>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8210"/>
                                        </p:tgtEl>
                                        <p:attrNameLst>
                                          <p:attrName>style.visibility</p:attrName>
                                        </p:attrNameLst>
                                      </p:cBhvr>
                                      <p:to>
                                        <p:strVal val="visible"/>
                                      </p:to>
                                    </p:set>
                                    <p:animEffect transition="in" filter="fade">
                                      <p:cBhvr>
                                        <p:cTn id="43" dur="500"/>
                                        <p:tgtEl>
                                          <p:spTgt spid="8210"/>
                                        </p:tgtEl>
                                      </p:cBhvr>
                                    </p:animEffect>
                                  </p:childTnLst>
                                </p:cTn>
                              </p:par>
                            </p:childTnLst>
                          </p:cTn>
                        </p:par>
                        <p:par>
                          <p:cTn id="44" fill="hold">
                            <p:stCondLst>
                              <p:cond delay="3500"/>
                            </p:stCondLst>
                            <p:childTnLst>
                              <p:par>
                                <p:cTn id="45" presetID="42" presetClass="path" presetSubtype="0" fill="hold" nodeType="afterEffect">
                                  <p:stCondLst>
                                    <p:cond delay="0"/>
                                  </p:stCondLst>
                                  <p:childTnLst>
                                    <p:animMotion origin="layout" path="M 1.66667E-6 -3.50601E-6 L 0.31562 0.22965 " pathEditMode="relative" rAng="0" ptsTypes="AA">
                                      <p:cBhvr>
                                        <p:cTn id="46" dur="500" fill="hold"/>
                                        <p:tgtEl>
                                          <p:spTgt spid="8210"/>
                                        </p:tgtEl>
                                        <p:attrNameLst>
                                          <p:attrName>ppt_x</p:attrName>
                                          <p:attrName>ppt_y</p:attrName>
                                        </p:attrNameLst>
                                      </p:cBhvr>
                                      <p:rCtr x="15781" y="11471"/>
                                    </p:animMotion>
                                  </p:childTnLst>
                                </p:cTn>
                              </p:par>
                              <p:par>
                                <p:cTn id="47" presetID="6" presetClass="emph" presetSubtype="0" fill="hold" nodeType="withEffect">
                                  <p:stCondLst>
                                    <p:cond delay="0"/>
                                  </p:stCondLst>
                                  <p:childTnLst>
                                    <p:animScale>
                                      <p:cBhvr>
                                        <p:cTn id="48" dur="500" fill="hold"/>
                                        <p:tgtEl>
                                          <p:spTgt spid="8210"/>
                                        </p:tgtEl>
                                      </p:cBhvr>
                                      <p:by x="30000" y="30000"/>
                                    </p:animScale>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8199"/>
                                        </p:tgtEl>
                                        <p:attrNameLst>
                                          <p:attrName>style.visibility</p:attrName>
                                        </p:attrNameLst>
                                      </p:cBhvr>
                                      <p:to>
                                        <p:strVal val="visible"/>
                                      </p:to>
                                    </p:set>
                                    <p:animEffect transition="in" filter="fade">
                                      <p:cBhvr>
                                        <p:cTn id="52" dur="500"/>
                                        <p:tgtEl>
                                          <p:spTgt spid="8199"/>
                                        </p:tgtEl>
                                      </p:cBhvr>
                                    </p:animEffect>
                                  </p:childTnLst>
                                </p:cTn>
                              </p:par>
                            </p:childTnLst>
                          </p:cTn>
                        </p:par>
                        <p:par>
                          <p:cTn id="53" fill="hold">
                            <p:stCondLst>
                              <p:cond delay="4500"/>
                            </p:stCondLst>
                            <p:childTnLst>
                              <p:par>
                                <p:cTn id="54" presetID="42" presetClass="path" presetSubtype="0" fill="hold" nodeType="afterEffect">
                                  <p:stCondLst>
                                    <p:cond delay="0"/>
                                  </p:stCondLst>
                                  <p:childTnLst>
                                    <p:animMotion origin="layout" path="M -1.94444E-6 -4.49584E-6 L -0.32812 0.22271 " pathEditMode="relative" rAng="0" ptsTypes="AA">
                                      <p:cBhvr>
                                        <p:cTn id="55" dur="500" fill="hold"/>
                                        <p:tgtEl>
                                          <p:spTgt spid="8199"/>
                                        </p:tgtEl>
                                        <p:attrNameLst>
                                          <p:attrName>ppt_x</p:attrName>
                                          <p:attrName>ppt_y</p:attrName>
                                        </p:attrNameLst>
                                      </p:cBhvr>
                                      <p:rCtr x="-16406" y="11124"/>
                                    </p:animMotion>
                                  </p:childTnLst>
                                </p:cTn>
                              </p:par>
                              <p:par>
                                <p:cTn id="56" presetID="6" presetClass="emph" presetSubtype="0" fill="hold" nodeType="withEffect">
                                  <p:stCondLst>
                                    <p:cond delay="0"/>
                                  </p:stCondLst>
                                  <p:childTnLst>
                                    <p:animScale>
                                      <p:cBhvr>
                                        <p:cTn id="57" dur="500" fill="hold"/>
                                        <p:tgtEl>
                                          <p:spTgt spid="8199"/>
                                        </p:tgtEl>
                                      </p:cBhvr>
                                      <p:by x="30000" y="30000"/>
                                    </p:animScale>
                                  </p:childTnLst>
                                </p:cTn>
                              </p:par>
                            </p:childTnLst>
                          </p:cTn>
                        </p:par>
                        <p:par>
                          <p:cTn id="58" fill="hold">
                            <p:stCondLst>
                              <p:cond delay="5000"/>
                            </p:stCondLst>
                            <p:childTnLst>
                              <p:par>
                                <p:cTn id="59" presetID="10" presetClass="entr" presetSubtype="0"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par>
                          <p:cTn id="62" fill="hold">
                            <p:stCondLst>
                              <p:cond delay="5500"/>
                            </p:stCondLst>
                            <p:childTnLst>
                              <p:par>
                                <p:cTn id="63" presetID="42" presetClass="path" presetSubtype="0" fill="hold" nodeType="afterEffect">
                                  <p:stCondLst>
                                    <p:cond delay="0"/>
                                  </p:stCondLst>
                                  <p:childTnLst>
                                    <p:animMotion origin="layout" path="M 1.66667E-6 -6.93802E-7 L -0.37344 0.09089 " pathEditMode="relative" rAng="0" ptsTypes="AA">
                                      <p:cBhvr>
                                        <p:cTn id="64" dur="500" fill="hold"/>
                                        <p:tgtEl>
                                          <p:spTgt spid="13"/>
                                        </p:tgtEl>
                                        <p:attrNameLst>
                                          <p:attrName>ppt_x</p:attrName>
                                          <p:attrName>ppt_y</p:attrName>
                                        </p:attrNameLst>
                                      </p:cBhvr>
                                      <p:rCtr x="-18681" y="4533"/>
                                    </p:animMotion>
                                  </p:childTnLst>
                                </p:cTn>
                              </p:par>
                              <p:par>
                                <p:cTn id="65" presetID="6" presetClass="emph" presetSubtype="0" fill="hold" nodeType="withEffect">
                                  <p:stCondLst>
                                    <p:cond delay="0"/>
                                  </p:stCondLst>
                                  <p:childTnLst>
                                    <p:animScale>
                                      <p:cBhvr>
                                        <p:cTn id="66" dur="500" fill="hold"/>
                                        <p:tgtEl>
                                          <p:spTgt spid="13"/>
                                        </p:tgtEl>
                                      </p:cBhvr>
                                      <p:by x="30000" y="30000"/>
                                    </p:animScale>
                                  </p:childTnLst>
                                </p:cTn>
                              </p:par>
                            </p:childTnLst>
                          </p:cTn>
                        </p:par>
                        <p:par>
                          <p:cTn id="67" fill="hold">
                            <p:stCondLst>
                              <p:cond delay="6000"/>
                            </p:stCondLst>
                            <p:childTnLst>
                              <p:par>
                                <p:cTn id="68" presetID="10" presetClass="entr" presetSubtype="0" fill="hold" nodeType="afterEffect">
                                  <p:stCondLst>
                                    <p:cond delay="0"/>
                                  </p:stCondLst>
                                  <p:childTnLst>
                                    <p:set>
                                      <p:cBhvr>
                                        <p:cTn id="69" dur="1" fill="hold">
                                          <p:stCondLst>
                                            <p:cond delay="0"/>
                                          </p:stCondLst>
                                        </p:cTn>
                                        <p:tgtEl>
                                          <p:spTgt spid="8217"/>
                                        </p:tgtEl>
                                        <p:attrNameLst>
                                          <p:attrName>style.visibility</p:attrName>
                                        </p:attrNameLst>
                                      </p:cBhvr>
                                      <p:to>
                                        <p:strVal val="visible"/>
                                      </p:to>
                                    </p:set>
                                    <p:animEffect transition="in" filter="fade">
                                      <p:cBhvr>
                                        <p:cTn id="70" dur="500"/>
                                        <p:tgtEl>
                                          <p:spTgt spid="8217"/>
                                        </p:tgtEl>
                                      </p:cBhvr>
                                    </p:animEffect>
                                  </p:childTnLst>
                                </p:cTn>
                              </p:par>
                            </p:childTnLst>
                          </p:cTn>
                        </p:par>
                        <p:par>
                          <p:cTn id="71" fill="hold">
                            <p:stCondLst>
                              <p:cond delay="6500"/>
                            </p:stCondLst>
                            <p:childTnLst>
                              <p:par>
                                <p:cTn id="72" presetID="42" presetClass="path" presetSubtype="0" fill="hold" nodeType="afterEffect">
                                  <p:stCondLst>
                                    <p:cond delay="0"/>
                                  </p:stCondLst>
                                  <p:childTnLst>
                                    <p:animMotion origin="layout" path="M 1.66667E-6 9.89824E-7 L -0.3724 -0.05874 " pathEditMode="relative" rAng="0" ptsTypes="AA">
                                      <p:cBhvr>
                                        <p:cTn id="73" dur="500" fill="hold"/>
                                        <p:tgtEl>
                                          <p:spTgt spid="8217"/>
                                        </p:tgtEl>
                                        <p:attrNameLst>
                                          <p:attrName>ppt_x</p:attrName>
                                          <p:attrName>ppt_y</p:attrName>
                                        </p:attrNameLst>
                                      </p:cBhvr>
                                      <p:rCtr x="-18628" y="-2937"/>
                                    </p:animMotion>
                                  </p:childTnLst>
                                </p:cTn>
                              </p:par>
                              <p:par>
                                <p:cTn id="74" presetID="6" presetClass="emph" presetSubtype="0" fill="hold" nodeType="withEffect">
                                  <p:stCondLst>
                                    <p:cond delay="0"/>
                                  </p:stCondLst>
                                  <p:childTnLst>
                                    <p:animScale>
                                      <p:cBhvr>
                                        <p:cTn id="75" dur="500" fill="hold"/>
                                        <p:tgtEl>
                                          <p:spTgt spid="8217"/>
                                        </p:tgtEl>
                                      </p:cBhvr>
                                      <p:by x="30000" y="30000"/>
                                    </p:animScale>
                                  </p:childTnLst>
                                </p:cTn>
                              </p:par>
                            </p:childTnLst>
                          </p:cTn>
                        </p:par>
                        <p:par>
                          <p:cTn id="76" fill="hold">
                            <p:stCondLst>
                              <p:cond delay="7000"/>
                            </p:stCondLst>
                            <p:childTnLst>
                              <p:par>
                                <p:cTn id="77" presetID="10" presetClass="entr" presetSubtype="0" fill="hold" nodeType="afterEffect">
                                  <p:stCondLst>
                                    <p:cond delay="0"/>
                                  </p:stCondLst>
                                  <p:childTnLst>
                                    <p:set>
                                      <p:cBhvr>
                                        <p:cTn id="78" dur="1" fill="hold">
                                          <p:stCondLst>
                                            <p:cond delay="0"/>
                                          </p:stCondLst>
                                        </p:cTn>
                                        <p:tgtEl>
                                          <p:spTgt spid="8196"/>
                                        </p:tgtEl>
                                        <p:attrNameLst>
                                          <p:attrName>style.visibility</p:attrName>
                                        </p:attrNameLst>
                                      </p:cBhvr>
                                      <p:to>
                                        <p:strVal val="visible"/>
                                      </p:to>
                                    </p:set>
                                    <p:animEffect transition="in" filter="fade">
                                      <p:cBhvr>
                                        <p:cTn id="79" dur="500"/>
                                        <p:tgtEl>
                                          <p:spTgt spid="8196"/>
                                        </p:tgtEl>
                                      </p:cBhvr>
                                    </p:animEffect>
                                  </p:childTnLst>
                                </p:cTn>
                              </p:par>
                            </p:childTnLst>
                          </p:cTn>
                        </p:par>
                        <p:par>
                          <p:cTn id="80" fill="hold">
                            <p:stCondLst>
                              <p:cond delay="7500"/>
                            </p:stCondLst>
                            <p:childTnLst>
                              <p:par>
                                <p:cTn id="81" presetID="42" presetClass="path" presetSubtype="0" fill="hold" nodeType="afterEffect">
                                  <p:stCondLst>
                                    <p:cond delay="0"/>
                                  </p:stCondLst>
                                  <p:childTnLst>
                                    <p:animMotion origin="layout" path="M -2.77778E-7 3.80204E-6 L -0.34392 -0.21439 " pathEditMode="relative" rAng="0" ptsTypes="AA">
                                      <p:cBhvr>
                                        <p:cTn id="82" dur="500" fill="hold"/>
                                        <p:tgtEl>
                                          <p:spTgt spid="8196"/>
                                        </p:tgtEl>
                                        <p:attrNameLst>
                                          <p:attrName>ppt_x</p:attrName>
                                          <p:attrName>ppt_y</p:attrName>
                                        </p:attrNameLst>
                                      </p:cBhvr>
                                      <p:rCtr x="-17205" y="-10731"/>
                                    </p:animMotion>
                                  </p:childTnLst>
                                </p:cTn>
                              </p:par>
                              <p:par>
                                <p:cTn id="83" presetID="6" presetClass="emph" presetSubtype="0" fill="hold" nodeType="withEffect">
                                  <p:stCondLst>
                                    <p:cond delay="0"/>
                                  </p:stCondLst>
                                  <p:childTnLst>
                                    <p:animScale>
                                      <p:cBhvr>
                                        <p:cTn id="84" dur="500" fill="hold"/>
                                        <p:tgtEl>
                                          <p:spTgt spid="8196"/>
                                        </p:tgtEl>
                                      </p:cBhvr>
                                      <p:by x="30000" y="30000"/>
                                    </p:animScale>
                                  </p:childTnLst>
                                </p:cTn>
                              </p:par>
                            </p:childTnLst>
                          </p:cTn>
                        </p:par>
                        <p:par>
                          <p:cTn id="85" fill="hold">
                            <p:stCondLst>
                              <p:cond delay="8000"/>
                            </p:stCondLst>
                            <p:childTnLst>
                              <p:par>
                                <p:cTn id="86" presetID="10" presetClass="exit" presetSubtype="0" fill="hold" grpId="0" nodeType="afterEffect">
                                  <p:stCondLst>
                                    <p:cond delay="0"/>
                                  </p:stCondLst>
                                  <p:childTnLst>
                                    <p:animEffect transition="out" filter="fade">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8213"/>
                                        </p:tgtEl>
                                        <p:attrNameLst>
                                          <p:attrName>style.visibility</p:attrName>
                                        </p:attrNameLst>
                                      </p:cBhvr>
                                      <p:to>
                                        <p:strVal val="visible"/>
                                      </p:to>
                                    </p:set>
                                    <p:animEffect transition="in" filter="fade">
                                      <p:cBhvr>
                                        <p:cTn id="91" dur="1000"/>
                                        <p:tgtEl>
                                          <p:spTgt spid="8213"/>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1" nodeType="clickEffect">
                                  <p:stCondLst>
                                    <p:cond delay="0"/>
                                  </p:stCondLst>
                                  <p:childTnLst>
                                    <p:set>
                                      <p:cBhvr>
                                        <p:cTn id="95"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1" uiExpand="1" build="p"/>
      <p:bldP spid="16" grpId="0" animBg="1"/>
      <p:bldP spid="1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עגלה על גופים תלת ממדיים שווה עובי.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272" b="12901"/>
          <a:stretch/>
        </p:blipFill>
        <p:spPr>
          <a:xfrm>
            <a:off x="769646" y="1982611"/>
            <a:ext cx="7604709" cy="4210756"/>
          </a:xfrm>
          <a:prstGeom prst="rect">
            <a:avLst/>
          </a:prstGeom>
          <a:ln>
            <a:solidFill>
              <a:schemeClr val="accent2">
                <a:lumMod val="60000"/>
                <a:lumOff val="40000"/>
              </a:schemeClr>
            </a:solidFill>
          </a:ln>
        </p:spPr>
      </p:pic>
      <p:sp>
        <p:nvSpPr>
          <p:cNvPr id="3" name="Title 2"/>
          <p:cNvSpPr>
            <a:spLocks noGrp="1"/>
          </p:cNvSpPr>
          <p:nvPr>
            <p:ph type="title"/>
          </p:nvPr>
        </p:nvSpPr>
        <p:spPr>
          <a:xfrm>
            <a:off x="347132" y="347134"/>
            <a:ext cx="8469489" cy="838200"/>
          </a:xfrm>
        </p:spPr>
        <p:txBody>
          <a:bodyPr/>
          <a:lstStyle/>
          <a:p>
            <a:r>
              <a:rPr lang="he-IL" sz="3200" b="1" dirty="0" smtClean="0">
                <a:effectLst>
                  <a:outerShdw blurRad="38100" dist="25400" dir="5400000" algn="tl" rotWithShape="0">
                    <a:srgbClr val="000000">
                      <a:alpha val="43000"/>
                    </a:srgbClr>
                  </a:outerShdw>
                </a:effectLst>
              </a:rPr>
              <a:t>שווה ביקור</a:t>
            </a:r>
            <a:endParaRPr lang="en-US" sz="3200" b="1" dirty="0">
              <a:effectLst>
                <a:outerShdw blurRad="38100" dist="25400" dir="5400000" algn="tl" rotWithShape="0">
                  <a:srgbClr val="000000">
                    <a:alpha val="43000"/>
                  </a:srgbClr>
                </a:outerShdw>
              </a:effectLst>
            </a:endParaRPr>
          </a:p>
        </p:txBody>
      </p:sp>
      <p:sp>
        <p:nvSpPr>
          <p:cNvPr id="4" name="Content Placeholder 5"/>
          <p:cNvSpPr txBox="1">
            <a:spLocks/>
          </p:cNvSpPr>
          <p:nvPr/>
        </p:nvSpPr>
        <p:spPr bwMode="auto">
          <a:xfrm>
            <a:off x="95250" y="920941"/>
            <a:ext cx="8683978" cy="31100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None/>
              <a:defRPr/>
            </a:pPr>
            <a:r>
              <a:rPr lang="he-IL" sz="2800" spc="-70" dirty="0"/>
              <a:t>במוזיאון למתמטיקה </a:t>
            </a:r>
            <a:r>
              <a:rPr lang="en-US" sz="2800" spc="-70" dirty="0">
                <a:solidFill>
                  <a:schemeClr val="accent1">
                    <a:lumMod val="60000"/>
                    <a:lumOff val="40000"/>
                  </a:schemeClr>
                </a:solidFill>
              </a:rPr>
              <a:t>MoMath</a:t>
            </a:r>
            <a:r>
              <a:rPr lang="he-IL" sz="2800" spc="-70" dirty="0" smtClean="0">
                <a:solidFill>
                  <a:srgbClr val="FFFF00"/>
                </a:solidFill>
              </a:rPr>
              <a:t> </a:t>
            </a:r>
            <a:r>
              <a:rPr lang="he-IL" sz="2800" spc="-70" dirty="0" smtClean="0"/>
              <a:t>שנפתח בניו </a:t>
            </a:r>
            <a:r>
              <a:rPr lang="he-IL" sz="2800" spc="-70" smtClean="0"/>
              <a:t>יורק ב-12.12.2012</a:t>
            </a:r>
            <a:r>
              <a:rPr lang="he-IL" sz="2800" smtClean="0"/>
              <a:t> </a:t>
            </a:r>
            <a:r>
              <a:rPr lang="he-IL" sz="2800" dirty="0" smtClean="0"/>
              <a:t>אפשר לבחון באופן חווייתי האם גופים אלה אכן שווי-עובי.</a:t>
            </a:r>
          </a:p>
        </p:txBody>
      </p:sp>
      <p:pic>
        <p:nvPicPr>
          <p:cNvPr id="8" name="Picture 2" descr="image00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730058" y="2200276"/>
            <a:ext cx="5683884" cy="354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04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grpId="0" nodeType="afterEffect">
                                  <p:stCondLst>
                                    <p:cond delay="2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1000"/>
                            </p:stCondLst>
                            <p:childTnLst>
                              <p:par>
                                <p:cTn id="27" presetID="1" presetClass="mediacall" presetSubtype="0" fill="hold" nodeType="afterEffect">
                                  <p:stCondLst>
                                    <p:cond delay="0"/>
                                  </p:stCondLst>
                                  <p:childTnLst>
                                    <p:cmd type="call" cmd="playFrom(0.0)">
                                      <p:cBhvr>
                                        <p:cTn id="28" dur="5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7132" y="347134"/>
            <a:ext cx="8469489" cy="838200"/>
          </a:xfrm>
        </p:spPr>
        <p:txBody>
          <a:bodyPr/>
          <a:lstStyle/>
          <a:p>
            <a:r>
              <a:rPr lang="he-IL" sz="3200" b="1" dirty="0" smtClean="0">
                <a:effectLst>
                  <a:outerShdw blurRad="38100" dist="25400" dir="5400000" algn="tl" rotWithShape="0">
                    <a:srgbClr val="000000">
                      <a:alpha val="43000"/>
                    </a:srgbClr>
                  </a:outerShdw>
                </a:effectLst>
              </a:rPr>
              <a:t>גלגלים לא עגולים – סיכום</a:t>
            </a:r>
            <a:endParaRPr lang="en-US" sz="3200" b="1" dirty="0">
              <a:effectLst>
                <a:outerShdw blurRad="38100" dist="25400" dir="5400000" algn="tl" rotWithShape="0">
                  <a:srgbClr val="000000">
                    <a:alpha val="43000"/>
                  </a:srgbClr>
                </a:outerShdw>
              </a:effectLst>
            </a:endParaRPr>
          </a:p>
        </p:txBody>
      </p:sp>
      <p:sp>
        <p:nvSpPr>
          <p:cNvPr id="4" name="Content Placeholder 5"/>
          <p:cNvSpPr txBox="1">
            <a:spLocks/>
          </p:cNvSpPr>
          <p:nvPr/>
        </p:nvSpPr>
        <p:spPr bwMode="auto">
          <a:xfrm>
            <a:off x="480950" y="1146404"/>
            <a:ext cx="8302978" cy="31100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spcBef>
                <a:spcPts val="0"/>
              </a:spcBef>
              <a:buClr>
                <a:srgbClr val="FF0000"/>
              </a:buClr>
              <a:buNone/>
              <a:defRPr/>
            </a:pPr>
            <a:r>
              <a:rPr lang="he-IL" sz="2800" dirty="0" smtClean="0"/>
              <a:t>הגלגל העגול הומצא לפני אלפי שנים.</a:t>
            </a:r>
            <a:endParaRPr lang="en-US" sz="2800" dirty="0" smtClean="0"/>
          </a:p>
          <a:p>
            <a:pPr marL="0" indent="0" eaLnBrk="1" hangingPunct="1">
              <a:spcBef>
                <a:spcPts val="0"/>
              </a:spcBef>
              <a:buClr>
                <a:srgbClr val="FF0000"/>
              </a:buClr>
              <a:buNone/>
              <a:defRPr/>
            </a:pPr>
            <a:r>
              <a:rPr lang="he-IL" sz="2800" dirty="0" smtClean="0"/>
              <a:t>ועדיין, בזכות סקרנות, תעוזה לשאול שאלות</a:t>
            </a:r>
            <a:r>
              <a:rPr lang="en-US" sz="2800" dirty="0" smtClean="0"/>
              <a:t/>
            </a:r>
            <a:br>
              <a:rPr lang="en-US" sz="2800" dirty="0" smtClean="0"/>
            </a:br>
            <a:r>
              <a:rPr lang="he-IL" sz="2800" dirty="0" smtClean="0"/>
              <a:t>ומחשבה, התגלו וממשיכים להתגלות </a:t>
            </a:r>
            <a:r>
              <a:rPr lang="en-US" sz="2800" dirty="0" smtClean="0"/>
              <a:t/>
            </a:r>
            <a:br>
              <a:rPr lang="en-US" sz="2800" dirty="0" smtClean="0"/>
            </a:br>
            <a:r>
              <a:rPr lang="he-IL" sz="2800" dirty="0" smtClean="0"/>
              <a:t>פתרונות מתמטיים מפתיעים,</a:t>
            </a:r>
          </a:p>
          <a:p>
            <a:pPr marL="0" indent="0" eaLnBrk="1" hangingPunct="1">
              <a:spcBef>
                <a:spcPts val="0"/>
              </a:spcBef>
              <a:buClr>
                <a:srgbClr val="FF0000"/>
              </a:buClr>
              <a:buNone/>
              <a:defRPr/>
            </a:pPr>
            <a:r>
              <a:rPr lang="he-IL" sz="2800" dirty="0" smtClean="0"/>
              <a:t>ובעלי שימושים בשלל תחומי חיים.</a:t>
            </a:r>
          </a:p>
          <a:p>
            <a:pPr marL="1436688" indent="0" eaLnBrk="1" hangingPunct="1">
              <a:spcBef>
                <a:spcPts val="0"/>
              </a:spcBef>
              <a:buClr>
                <a:srgbClr val="FF0000"/>
              </a:buClr>
              <a:buNone/>
              <a:defRPr/>
            </a:pPr>
            <a:r>
              <a:rPr lang="he-IL" sz="2800" dirty="0" smtClean="0">
                <a:solidFill>
                  <a:srgbClr val="66FFFF"/>
                </a:solidFill>
              </a:rPr>
              <a:t> אפשר כביכול לאמר </a:t>
            </a:r>
          </a:p>
          <a:p>
            <a:pPr marL="449263" indent="0" eaLnBrk="1" hangingPunct="1">
              <a:spcBef>
                <a:spcPts val="0"/>
              </a:spcBef>
              <a:buClr>
                <a:srgbClr val="FF0000"/>
              </a:buClr>
              <a:buNone/>
              <a:defRPr/>
            </a:pPr>
            <a:r>
              <a:rPr lang="he-IL" sz="2800" dirty="0" smtClean="0">
                <a:solidFill>
                  <a:srgbClr val="66FFFF"/>
                </a:solidFill>
              </a:rPr>
              <a:t>שניתן </a:t>
            </a:r>
            <a:r>
              <a:rPr lang="he-IL" sz="2800" dirty="0">
                <a:solidFill>
                  <a:srgbClr val="66FFFF"/>
                </a:solidFill>
              </a:rPr>
              <a:t>להמציא את הגלגל </a:t>
            </a:r>
            <a:r>
              <a:rPr lang="he-IL" sz="2800" dirty="0" smtClean="0">
                <a:solidFill>
                  <a:srgbClr val="66FFFF"/>
                </a:solidFill>
              </a:rPr>
              <a:t>מחדש...</a:t>
            </a:r>
            <a:endParaRPr lang="he-IL" sz="2800" dirty="0">
              <a:solidFill>
                <a:srgbClr val="66FFFF"/>
              </a:solidFill>
            </a:endParaRPr>
          </a:p>
          <a:p>
            <a:pPr marL="0" indent="0" eaLnBrk="1" hangingPunct="1">
              <a:buClr>
                <a:srgbClr val="FF0000"/>
              </a:buClr>
              <a:buNone/>
              <a:defRPr/>
            </a:pPr>
            <a:endParaRPr lang="he-IL" sz="28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95" y="1389926"/>
            <a:ext cx="2286000" cy="9664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descr="image00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64" t="4843" r="16218"/>
          <a:stretch/>
        </p:blipFill>
        <p:spPr bwMode="auto">
          <a:xfrm>
            <a:off x="427511" y="2601887"/>
            <a:ext cx="2286000" cy="19064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182757" y="4764550"/>
            <a:ext cx="2331830" cy="15004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340"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b="18262"/>
          <a:stretch/>
        </p:blipFill>
        <p:spPr bwMode="auto">
          <a:xfrm>
            <a:off x="427515" y="4753846"/>
            <a:ext cx="2286000" cy="15218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341" name="Picture 5"/>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25593" y="4755839"/>
            <a:ext cx="2245086" cy="15179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675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fade">
                                      <p:cBhvr>
                                        <p:cTn id="26" dur="500"/>
                                        <p:tgtEl>
                                          <p:spTgt spid="14338"/>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4340"/>
                                        </p:tgtEl>
                                        <p:attrNameLst>
                                          <p:attrName>style.visibility</p:attrName>
                                        </p:attrNameLst>
                                      </p:cBhvr>
                                      <p:to>
                                        <p:strVal val="visible"/>
                                      </p:to>
                                    </p:set>
                                    <p:animEffect transition="in" filter="fade">
                                      <p:cBhvr>
                                        <p:cTn id="34" dur="500"/>
                                        <p:tgtEl>
                                          <p:spTgt spid="14340"/>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4341"/>
                                        </p:tgtEl>
                                        <p:attrNameLst>
                                          <p:attrName>style.visibility</p:attrName>
                                        </p:attrNameLst>
                                      </p:cBhvr>
                                      <p:to>
                                        <p:strVal val="visible"/>
                                      </p:to>
                                    </p:set>
                                    <p:animEffect transition="in" filter="fade">
                                      <p:cBhvr>
                                        <p:cTn id="38" dur="500"/>
                                        <p:tgtEl>
                                          <p:spTgt spid="14341"/>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4339"/>
                                        </p:tgtEl>
                                        <p:attrNameLst>
                                          <p:attrName>style.visibility</p:attrName>
                                        </p:attrNameLst>
                                      </p:cBhvr>
                                      <p:to>
                                        <p:strVal val="visible"/>
                                      </p:to>
                                    </p:set>
                                    <p:animEffect transition="in" filter="fade">
                                      <p:cBhvr>
                                        <p:cTn id="42"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0124"/>
            <a:ext cx="8229600" cy="2425463"/>
          </a:xfrm>
        </p:spPr>
        <p:txBody>
          <a:bodyPr rtlCol="1">
            <a:normAutofit fontScale="90000"/>
          </a:bodyPr>
          <a:lstStyle/>
          <a:p>
            <a:pPr algn="ctr" fontAlgn="auto">
              <a:spcAft>
                <a:spcPts val="0"/>
              </a:spcAft>
              <a:defRPr/>
            </a:pPr>
            <a:r>
              <a:rPr lang="he-IL" dirty="0">
                <a:cs typeface="+mn-cs"/>
              </a:rPr>
              <a:t>סוף </a:t>
            </a:r>
            <a:r>
              <a:rPr lang="he-IL" dirty="0" smtClean="0">
                <a:cs typeface="+mn-cs"/>
              </a:rPr>
              <a:t>ההבזק </a:t>
            </a:r>
            <a:r>
              <a:rPr lang="he-IL" dirty="0">
                <a:cs typeface="+mn-cs"/>
              </a:rPr>
              <a:t>– </a:t>
            </a:r>
            <a:br>
              <a:rPr lang="he-IL" dirty="0">
                <a:cs typeface="+mn-cs"/>
              </a:rPr>
            </a:br>
            <a:r>
              <a:rPr lang="he-IL" dirty="0">
                <a:cs typeface="+mn-cs"/>
              </a:rPr>
              <a:t>אך לא סוף העשייה המתמטית</a:t>
            </a:r>
            <a:r>
              <a:rPr lang="he-IL" dirty="0" smtClean="0">
                <a:cs typeface="+mn-cs"/>
              </a:rPr>
              <a:t/>
            </a:r>
            <a:br>
              <a:rPr lang="he-IL" dirty="0" smtClean="0">
                <a:cs typeface="+mn-cs"/>
              </a:rPr>
            </a:br>
            <a:r>
              <a:rPr lang="he-IL" dirty="0" smtClean="0">
                <a:cs typeface="+mn-cs"/>
              </a:rPr>
              <a:t>הישארו מעודכנים!</a:t>
            </a:r>
            <a:br>
              <a:rPr lang="he-IL" dirty="0" smtClean="0">
                <a:cs typeface="+mn-cs"/>
              </a:rPr>
            </a:br>
            <a:r>
              <a:rPr lang="he-IL" dirty="0" smtClean="0">
                <a:cs typeface="+mn-cs"/>
              </a:rPr>
              <a:t>בדקו חדשות נוספות בנושא! </a:t>
            </a:r>
            <a:endParaRPr lang="he-IL" dirty="0">
              <a:cs typeface="+mn-cs"/>
            </a:endParaRPr>
          </a:p>
        </p:txBody>
      </p:sp>
    </p:spTree>
  </p:cSld>
  <p:clrMapOvr>
    <a:masterClrMapping/>
  </p:clrMapOvr>
  <mc:AlternateContent xmlns:mc="http://schemas.openxmlformats.org/markup-compatibility/2006" xmlns:p14="http://schemas.microsoft.com/office/powerpoint/2010/main">
    <mc:Choice Requires="p14">
      <p:transition p14:dur="0" advTm="4968"/>
    </mc:Choice>
    <mc:Fallback xmlns="">
      <p:transition advTm="4968"/>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sz="3200" b="1" dirty="0" smtClean="0">
                <a:effectLst>
                  <a:outerShdw blurRad="38100" dist="25400" dir="5400000" algn="tl" rotWithShape="0">
                    <a:srgbClr val="000000">
                      <a:alpha val="43000"/>
                    </a:srgbClr>
                  </a:outerShdw>
                </a:effectLst>
              </a:rPr>
              <a:t>מקורות </a:t>
            </a:r>
            <a:r>
              <a:rPr lang="he-IL" sz="3200" b="1" dirty="0">
                <a:effectLst>
                  <a:outerShdw blurRad="38100" dist="25400" dir="5400000" algn="tl" rotWithShape="0">
                    <a:srgbClr val="000000">
                      <a:alpha val="43000"/>
                    </a:srgbClr>
                  </a:outerShdw>
                </a:effectLst>
              </a:rPr>
              <a:t>והרחבות</a:t>
            </a:r>
          </a:p>
        </p:txBody>
      </p:sp>
      <p:sp>
        <p:nvSpPr>
          <p:cNvPr id="3" name="Content Placeholder 2"/>
          <p:cNvSpPr>
            <a:spLocks noGrp="1"/>
          </p:cNvSpPr>
          <p:nvPr>
            <p:ph idx="1"/>
          </p:nvPr>
        </p:nvSpPr>
        <p:spPr>
          <a:xfrm>
            <a:off x="300250" y="952468"/>
            <a:ext cx="8475259" cy="5678606"/>
          </a:xfrm>
        </p:spPr>
        <p:txBody>
          <a:bodyPr/>
          <a:lstStyle/>
          <a:p>
            <a:r>
              <a:rPr lang="he-IL" sz="1800" b="1" dirty="0" smtClean="0"/>
              <a:t>משולש </a:t>
            </a:r>
            <a:r>
              <a:rPr lang="he-IL" sz="1800" b="1" dirty="0" err="1" smtClean="0"/>
              <a:t>רולו</a:t>
            </a:r>
            <a:r>
              <a:rPr lang="he-IL" sz="1800" b="1" dirty="0" smtClean="0"/>
              <a:t> ועקומים שווי רוחב אחרים:</a:t>
            </a:r>
            <a:endParaRPr lang="en-US" sz="1800" dirty="0"/>
          </a:p>
          <a:p>
            <a:pPr lvl="1"/>
            <a:r>
              <a:rPr lang="he-IL" sz="1400" dirty="0" smtClean="0"/>
              <a:t>מבוא כללי - </a:t>
            </a:r>
            <a:r>
              <a:rPr lang="en-US" sz="1400" u="sng" dirty="0" smtClean="0">
                <a:hlinkClick r:id="rId3"/>
              </a:rPr>
              <a:t>https</a:t>
            </a:r>
            <a:r>
              <a:rPr lang="en-US" sz="1400" u="sng" dirty="0">
                <a:hlinkClick r:id="rId3"/>
              </a:rPr>
              <a:t>://</a:t>
            </a:r>
            <a:r>
              <a:rPr lang="en-US" sz="1400" u="sng" dirty="0" smtClean="0">
                <a:hlinkClick r:id="rId3"/>
              </a:rPr>
              <a:t>en.wikipedia.org/wiki/Reuleaux_triangle</a:t>
            </a:r>
            <a:endParaRPr lang="he-IL" sz="1400" u="sng" dirty="0" smtClean="0"/>
          </a:p>
          <a:p>
            <a:pPr lvl="1"/>
            <a:r>
              <a:rPr lang="he-IL" sz="1400" dirty="0" smtClean="0"/>
              <a:t>בניית עקומים שווי רוחב ואתגרים נוספים - </a:t>
            </a:r>
            <a:r>
              <a:rPr lang="en-US" sz="1400" u="sng" dirty="0" smtClean="0">
                <a:hlinkClick r:id="rId4"/>
              </a:rPr>
              <a:t>http</a:t>
            </a:r>
            <a:r>
              <a:rPr lang="en-US" sz="1400" u="sng" dirty="0">
                <a:hlinkClick r:id="rId4"/>
              </a:rPr>
              <a:t>://kmoddl.library.cornell.edu/math/2</a:t>
            </a:r>
            <a:r>
              <a:rPr lang="en-US" sz="1400" u="sng" dirty="0" smtClean="0">
                <a:hlinkClick r:id="rId4"/>
              </a:rPr>
              <a:t>/</a:t>
            </a:r>
            <a:r>
              <a:rPr lang="he-IL" sz="1400" u="sng" dirty="0" smtClean="0"/>
              <a:t> </a:t>
            </a:r>
          </a:p>
          <a:p>
            <a:pPr lvl="1"/>
            <a:r>
              <a:rPr lang="en-US" sz="1400" u="sng" dirty="0">
                <a:hlinkClick r:id="rId5"/>
              </a:rPr>
              <a:t>http://www.cut-the-knot.org/ctk/Barbier.shtml</a:t>
            </a:r>
            <a:endParaRPr lang="he-IL" sz="1400" u="sng" dirty="0"/>
          </a:p>
          <a:p>
            <a:pPr lvl="1"/>
            <a:r>
              <a:rPr lang="en-US" sz="1400" dirty="0" smtClean="0">
                <a:hlinkClick r:id="rId6"/>
              </a:rPr>
              <a:t>A </a:t>
            </a:r>
            <a:r>
              <a:rPr lang="en-US" sz="1400" dirty="0">
                <a:hlinkClick r:id="rId6"/>
              </a:rPr>
              <a:t>Direct Proof of a Theorem of B </a:t>
            </a:r>
            <a:r>
              <a:rPr lang="en-US" sz="1400" dirty="0" err="1">
                <a:hlinkClick r:id="rId6"/>
              </a:rPr>
              <a:t>laschke</a:t>
            </a:r>
            <a:r>
              <a:rPr lang="en-US" sz="1400" dirty="0">
                <a:hlinkClick r:id="rId6"/>
              </a:rPr>
              <a:t> and </a:t>
            </a:r>
            <a:r>
              <a:rPr lang="en-US" sz="1400" dirty="0" smtClean="0">
                <a:hlinkClick r:id="rId6"/>
              </a:rPr>
              <a:t>Lebesgue</a:t>
            </a:r>
            <a:endParaRPr lang="he-IL" sz="1400" dirty="0" smtClean="0"/>
          </a:p>
          <a:p>
            <a:pPr lvl="1"/>
            <a:r>
              <a:rPr lang="he-IL" sz="1400" dirty="0" smtClean="0"/>
              <a:t>מנוע </a:t>
            </a:r>
            <a:r>
              <a:rPr lang="he-IL" sz="1400" dirty="0" err="1" smtClean="0"/>
              <a:t>וונקל</a:t>
            </a:r>
            <a:r>
              <a:rPr lang="he-IL" sz="1400" dirty="0" smtClean="0"/>
              <a:t> - </a:t>
            </a:r>
            <a:r>
              <a:rPr lang="en-US" sz="1400" dirty="0">
                <a:latin typeface="Arial" charset="0"/>
                <a:hlinkClick r:id="rId7"/>
              </a:rPr>
              <a:t>https://</a:t>
            </a:r>
            <a:r>
              <a:rPr lang="en-US" sz="1400" dirty="0" smtClean="0">
                <a:latin typeface="Arial" charset="0"/>
                <a:hlinkClick r:id="rId7"/>
              </a:rPr>
              <a:t>en.wikipedia.org/wiki/Wankel_engine</a:t>
            </a:r>
            <a:endParaRPr lang="he-IL" sz="1400" dirty="0" smtClean="0"/>
          </a:p>
          <a:p>
            <a:r>
              <a:rPr lang="he-IL" sz="1800" b="1" dirty="0" smtClean="0"/>
              <a:t>קידוח ריבועי</a:t>
            </a:r>
            <a:endParaRPr lang="en-US" sz="1800" b="1" dirty="0"/>
          </a:p>
          <a:p>
            <a:pPr lvl="1"/>
            <a:r>
              <a:rPr lang="en-US" sz="1400" dirty="0">
                <a:hlinkClick r:id="rId8"/>
              </a:rPr>
              <a:t>http://</a:t>
            </a:r>
            <a:r>
              <a:rPr lang="en-US" sz="1400" dirty="0" smtClean="0">
                <a:hlinkClick r:id="rId8"/>
              </a:rPr>
              <a:t>stanwagon.com/public/coxoddgondrill.pdf</a:t>
            </a:r>
            <a:endParaRPr lang="he-IL" sz="1400" dirty="0" smtClean="0"/>
          </a:p>
          <a:p>
            <a:pPr lvl="1"/>
            <a:r>
              <a:rPr lang="en-US" sz="1400" dirty="0" smtClean="0">
                <a:hlinkClick r:id="rId9"/>
              </a:rPr>
              <a:t>http</a:t>
            </a:r>
            <a:r>
              <a:rPr lang="en-US" sz="1400" dirty="0">
                <a:hlinkClick r:id="rId9"/>
              </a:rPr>
              <a:t>://</a:t>
            </a:r>
            <a:r>
              <a:rPr lang="en-US" sz="1400" dirty="0" smtClean="0">
                <a:hlinkClick r:id="rId9"/>
              </a:rPr>
              <a:t>stanwagon.com/public/CircleSquaringAMechanicalView.pdf</a:t>
            </a:r>
            <a:endParaRPr lang="he-IL" sz="1400" dirty="0" smtClean="0"/>
          </a:p>
          <a:p>
            <a:pPr lvl="1"/>
            <a:r>
              <a:rPr lang="en-US" sz="1400" dirty="0" smtClean="0">
                <a:hlinkClick r:id="rId10"/>
              </a:rPr>
              <a:t>http</a:t>
            </a:r>
            <a:r>
              <a:rPr lang="en-US" sz="1400" dirty="0">
                <a:hlinkClick r:id="rId10"/>
              </a:rPr>
              <a:t>://</a:t>
            </a:r>
            <a:r>
              <a:rPr lang="en-US" sz="1400" dirty="0" smtClean="0">
                <a:hlinkClick r:id="rId10"/>
              </a:rPr>
              <a:t>mathtourist.blogspot.co.il/2009/08/drilling-square-hole.html</a:t>
            </a:r>
            <a:endParaRPr lang="he-IL" sz="1400" dirty="0" smtClean="0"/>
          </a:p>
          <a:p>
            <a:r>
              <a:rPr lang="he-IL" sz="1800" b="1" dirty="0" smtClean="0"/>
              <a:t>קידוח מצולעים משוכללים</a:t>
            </a:r>
          </a:p>
          <a:p>
            <a:pPr lvl="1"/>
            <a:r>
              <a:rPr lang="en-US" sz="1400" dirty="0">
                <a:hlinkClick r:id="rId9"/>
              </a:rPr>
              <a:t>http://</a:t>
            </a:r>
            <a:r>
              <a:rPr lang="en-US" sz="1400" dirty="0" smtClean="0">
                <a:hlinkClick r:id="rId9"/>
              </a:rPr>
              <a:t>stanwagon.com/public/CircleSquaringAMechanicalView.pdf</a:t>
            </a:r>
            <a:endParaRPr lang="he-IL" sz="1400" dirty="0" smtClean="0"/>
          </a:p>
          <a:p>
            <a:pPr lvl="1"/>
            <a:r>
              <a:rPr lang="en-US" sz="1400" dirty="0" smtClean="0">
                <a:hlinkClick r:id="rId8"/>
              </a:rPr>
              <a:t>http</a:t>
            </a:r>
            <a:r>
              <a:rPr lang="en-US" sz="1400" dirty="0">
                <a:hlinkClick r:id="rId8"/>
              </a:rPr>
              <a:t>://</a:t>
            </a:r>
            <a:r>
              <a:rPr lang="en-US" sz="1400" dirty="0" smtClean="0">
                <a:hlinkClick r:id="rId8"/>
              </a:rPr>
              <a:t>stanwagon.com/public/coxoddgondrill.pdf</a:t>
            </a:r>
            <a:endParaRPr lang="he-IL" sz="1400" dirty="0" smtClean="0"/>
          </a:p>
          <a:p>
            <a:r>
              <a:rPr lang="he-IL" sz="1800" b="1" dirty="0" smtClean="0"/>
              <a:t>גופים שווי עובי</a:t>
            </a:r>
          </a:p>
          <a:p>
            <a:pPr lvl="1"/>
            <a:r>
              <a:rPr lang="en-US" sz="1400" dirty="0">
                <a:hlinkClick r:id="rId11"/>
              </a:rPr>
              <a:t>https://</a:t>
            </a:r>
            <a:r>
              <a:rPr lang="en-US" sz="1400" dirty="0" smtClean="0">
                <a:hlinkClick r:id="rId11"/>
              </a:rPr>
              <a:t>en.wikipedia.org/wiki/Reuleaux_tetrahedron</a:t>
            </a:r>
            <a:endParaRPr lang="he-IL" sz="1400" dirty="0" smtClean="0"/>
          </a:p>
          <a:p>
            <a:pPr lvl="1"/>
            <a:r>
              <a:rPr lang="en-US" sz="1400" dirty="0">
                <a:hlinkClick r:id="rId12"/>
              </a:rPr>
              <a:t>http://</a:t>
            </a:r>
            <a:r>
              <a:rPr lang="en-US" sz="1400" dirty="0" smtClean="0">
                <a:hlinkClick r:id="rId12"/>
              </a:rPr>
              <a:t>www.mi.uni-koeln.de/mi/Forschung/Kawohl/kawohl/pub100.pdf</a:t>
            </a:r>
            <a:endParaRPr lang="he-IL" sz="1400" dirty="0" smtClean="0"/>
          </a:p>
          <a:p>
            <a:pPr lvl="1"/>
            <a:r>
              <a:rPr lang="en-US" sz="1400" dirty="0" smtClean="0">
                <a:hlinkClick r:id="rId13"/>
              </a:rPr>
              <a:t>http</a:t>
            </a:r>
            <a:r>
              <a:rPr lang="en-US" sz="1400" dirty="0">
                <a:hlinkClick r:id="rId13"/>
              </a:rPr>
              <a:t>://</a:t>
            </a:r>
            <a:r>
              <a:rPr lang="en-US" sz="1400" dirty="0" smtClean="0">
                <a:hlinkClick r:id="rId13"/>
              </a:rPr>
              <a:t>www.swisseduc.ch/mathematik/geometrie/gleichdick/docs/meissner_en.pdf</a:t>
            </a:r>
            <a:endParaRPr lang="he-IL" sz="1400" dirty="0" smtClean="0"/>
          </a:p>
          <a:p>
            <a:pPr lvl="1"/>
            <a:endParaRPr lang="he-IL" sz="1400" dirty="0"/>
          </a:p>
          <a:p>
            <a:pPr lvl="1"/>
            <a:endParaRPr lang="he-IL" sz="1400" dirty="0" smtClean="0"/>
          </a:p>
          <a:p>
            <a:pPr lvl="1"/>
            <a:endParaRPr lang="en-US" sz="1400" dirty="0"/>
          </a:p>
          <a:p>
            <a:pPr lvl="1"/>
            <a:endParaRPr lang="he-IL" sz="1400" dirty="0" smtClean="0"/>
          </a:p>
          <a:p>
            <a:pPr lvl="1"/>
            <a:endParaRPr lang="he-IL" sz="1400" dirty="0" smtClean="0"/>
          </a:p>
          <a:p>
            <a:pPr lvl="1"/>
            <a:endParaRPr lang="en-US" sz="1400" dirty="0"/>
          </a:p>
        </p:txBody>
      </p:sp>
    </p:spTree>
    <p:extLst>
      <p:ext uri="{BB962C8B-B14F-4D97-AF65-F5344CB8AC3E}">
        <p14:creationId xmlns:p14="http://schemas.microsoft.com/office/powerpoint/2010/main" val="660929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13509" y="981971"/>
            <a:ext cx="8447599" cy="4929304"/>
          </a:xfrm>
        </p:spPr>
        <p:txBody>
          <a:bodyPr/>
          <a:lstStyle/>
          <a:p>
            <a:pPr>
              <a:lnSpc>
                <a:spcPts val="3000"/>
              </a:lnSpc>
              <a:spcBef>
                <a:spcPts val="600"/>
              </a:spcBef>
            </a:pPr>
            <a:r>
              <a:rPr lang="he-IL" sz="2800" dirty="0" smtClean="0"/>
              <a:t>המעגל </a:t>
            </a:r>
            <a:r>
              <a:rPr lang="he-IL" sz="2800" dirty="0"/>
              <a:t>הוא </a:t>
            </a:r>
            <a:r>
              <a:rPr lang="he-IL" sz="2800" dirty="0" smtClean="0"/>
              <a:t>עקו</a:t>
            </a:r>
            <a:r>
              <a:rPr lang="he-IL" sz="2800" dirty="0" smtClean="0">
                <a:latin typeface="Arial"/>
                <a:cs typeface="Arial"/>
              </a:rPr>
              <a:t>ׄ</a:t>
            </a:r>
            <a:r>
              <a:rPr lang="he-IL" sz="2800" dirty="0" smtClean="0"/>
              <a:t>ם קמו</a:t>
            </a:r>
            <a:r>
              <a:rPr lang="he-IL" sz="2800" dirty="0" smtClean="0">
                <a:latin typeface="Arial"/>
                <a:cs typeface="Arial"/>
              </a:rPr>
              <a:t>ּ</a:t>
            </a:r>
            <a:r>
              <a:rPr lang="he-IL" sz="2800" dirty="0" smtClean="0"/>
              <a:t>ר סגור בעל</a:t>
            </a:r>
            <a:r>
              <a:rPr lang="he-IL" sz="2800" dirty="0"/>
              <a:t> </a:t>
            </a:r>
            <a:r>
              <a:rPr lang="he-IL" sz="2800" dirty="0" smtClean="0"/>
              <a:t>"</a:t>
            </a:r>
            <a:r>
              <a:rPr lang="he-IL" sz="2800" dirty="0" smtClean="0">
                <a:solidFill>
                  <a:srgbClr val="FFC000"/>
                </a:solidFill>
              </a:rPr>
              <a:t>רוחב</a:t>
            </a:r>
            <a:r>
              <a:rPr lang="he-IL" sz="2800" dirty="0"/>
              <a:t>" </a:t>
            </a:r>
            <a:r>
              <a:rPr lang="he-IL" sz="2800" dirty="0" smtClean="0"/>
              <a:t>קבוע בכל כיוון במישור. </a:t>
            </a:r>
            <a:endParaRPr lang="he-IL" sz="2800" dirty="0"/>
          </a:p>
          <a:p>
            <a:pPr lvl="0">
              <a:lnSpc>
                <a:spcPts val="3000"/>
              </a:lnSpc>
              <a:spcBef>
                <a:spcPts val="0"/>
              </a:spcBef>
            </a:pPr>
            <a:r>
              <a:rPr lang="he-IL" sz="2800" dirty="0"/>
              <a:t>קוטר המעגל הוא הרוחב שלו, </a:t>
            </a:r>
            <a:r>
              <a:rPr lang="he-IL" sz="2800" dirty="0" smtClean="0"/>
              <a:t>בכל </a:t>
            </a:r>
            <a:r>
              <a:rPr lang="he-IL" sz="2800" dirty="0"/>
              <a:t>הכיוונים.</a:t>
            </a:r>
          </a:p>
          <a:p>
            <a:pPr marL="0" indent="0">
              <a:lnSpc>
                <a:spcPts val="3000"/>
              </a:lnSpc>
              <a:spcBef>
                <a:spcPts val="0"/>
              </a:spcBef>
              <a:buNone/>
            </a:pPr>
            <a:endParaRPr lang="he-IL" sz="2800" dirty="0">
              <a:latin typeface="Arial" charset="0"/>
              <a:cs typeface="Arial" charset="0"/>
            </a:endParaRPr>
          </a:p>
          <a:p>
            <a:pPr marL="0" indent="0">
              <a:lnSpc>
                <a:spcPts val="3000"/>
              </a:lnSpc>
              <a:spcBef>
                <a:spcPts val="0"/>
              </a:spcBef>
              <a:buNone/>
            </a:pPr>
            <a:endParaRPr lang="he-IL" sz="2800" dirty="0"/>
          </a:p>
          <a:p>
            <a:pPr marL="0" lvl="0" indent="0">
              <a:lnSpc>
                <a:spcPts val="3000"/>
              </a:lnSpc>
              <a:spcBef>
                <a:spcPts val="600"/>
              </a:spcBef>
              <a:buNone/>
            </a:pPr>
            <a:endParaRPr lang="he-IL" sz="2800" dirty="0" smtClean="0"/>
          </a:p>
          <a:p>
            <a:pPr marL="0" lvl="0" indent="0">
              <a:lnSpc>
                <a:spcPts val="3000"/>
              </a:lnSpc>
              <a:spcBef>
                <a:spcPts val="600"/>
              </a:spcBef>
              <a:buNone/>
            </a:pPr>
            <a:endParaRPr lang="he-IL" sz="2800" dirty="0"/>
          </a:p>
          <a:p>
            <a:pPr marL="0" lvl="0" indent="0">
              <a:lnSpc>
                <a:spcPts val="3000"/>
              </a:lnSpc>
              <a:spcBef>
                <a:spcPts val="600"/>
              </a:spcBef>
              <a:buNone/>
            </a:pPr>
            <a:endParaRPr lang="he-IL" sz="2800" dirty="0" smtClean="0"/>
          </a:p>
          <a:p>
            <a:pPr marL="0" lvl="0" indent="0">
              <a:lnSpc>
                <a:spcPts val="3000"/>
              </a:lnSpc>
              <a:spcBef>
                <a:spcPts val="600"/>
              </a:spcBef>
              <a:buNone/>
            </a:pPr>
            <a:endParaRPr lang="he-IL" sz="2800" dirty="0"/>
          </a:p>
          <a:p>
            <a:pPr marL="0" lvl="0" indent="0">
              <a:lnSpc>
                <a:spcPts val="3000"/>
              </a:lnSpc>
              <a:spcBef>
                <a:spcPts val="600"/>
              </a:spcBef>
              <a:buNone/>
            </a:pPr>
            <a:endParaRPr lang="he-IL" sz="2800" dirty="0" smtClean="0"/>
          </a:p>
          <a:p>
            <a:pPr marL="0" lvl="0" indent="0">
              <a:lnSpc>
                <a:spcPts val="3000"/>
              </a:lnSpc>
              <a:spcBef>
                <a:spcPts val="600"/>
              </a:spcBef>
              <a:buNone/>
            </a:pPr>
            <a:endParaRPr lang="he-IL" sz="2800" dirty="0"/>
          </a:p>
          <a:p>
            <a:pPr marL="0" lvl="0" indent="0">
              <a:lnSpc>
                <a:spcPts val="3000"/>
              </a:lnSpc>
              <a:spcBef>
                <a:spcPts val="600"/>
              </a:spcBef>
              <a:buNone/>
            </a:pPr>
            <a:endParaRPr lang="he-IL" sz="2800" dirty="0" smtClean="0"/>
          </a:p>
          <a:p>
            <a:pPr marL="0" indent="0">
              <a:lnSpc>
                <a:spcPts val="3000"/>
              </a:lnSpc>
              <a:spcBef>
                <a:spcPts val="600"/>
              </a:spcBef>
              <a:buNone/>
            </a:pPr>
            <a:endParaRPr lang="he-IL" altLang="en-US" sz="2800" kern="1200" dirty="0" smtClean="0"/>
          </a:p>
          <a:p>
            <a:pPr marL="0" lvl="0" indent="0">
              <a:lnSpc>
                <a:spcPts val="3000"/>
              </a:lnSpc>
              <a:spcBef>
                <a:spcPts val="600"/>
              </a:spcBef>
              <a:buNone/>
            </a:pPr>
            <a:endParaRPr lang="he-IL" sz="2800" dirty="0" smtClean="0"/>
          </a:p>
        </p:txBody>
      </p:sp>
      <p:sp>
        <p:nvSpPr>
          <p:cNvPr id="2" name="Title 1"/>
          <p:cNvSpPr>
            <a:spLocks noGrp="1"/>
          </p:cNvSpPr>
          <p:nvPr>
            <p:ph type="title"/>
          </p:nvPr>
        </p:nvSpPr>
        <p:spPr>
          <a:xfrm>
            <a:off x="101601" y="507543"/>
            <a:ext cx="8795656" cy="766763"/>
          </a:xfrm>
        </p:spPr>
        <p:txBody>
          <a:bodyPr>
            <a:normAutofit/>
          </a:bodyPr>
          <a:lstStyle/>
          <a:p>
            <a:pPr marL="0" lvl="0" indent="0">
              <a:lnSpc>
                <a:spcPts val="3000"/>
              </a:lnSpc>
              <a:spcBef>
                <a:spcPts val="600"/>
              </a:spcBef>
            </a:pPr>
            <a:r>
              <a:rPr lang="he-IL" sz="3200" b="1" dirty="0">
                <a:effectLst>
                  <a:outerShdw blurRad="38100" dist="25400" dir="5400000" algn="tl" rotWithShape="0">
                    <a:srgbClr val="000000">
                      <a:alpha val="43000"/>
                    </a:srgbClr>
                  </a:outerShdw>
                </a:effectLst>
              </a:rPr>
              <a:t>מה הופך את המעגל לצורה כל כך נפוצה ושימושית?</a:t>
            </a:r>
          </a:p>
        </p:txBody>
      </p:sp>
      <p:sp>
        <p:nvSpPr>
          <p:cNvPr id="13" name="Oval 8"/>
          <p:cNvSpPr>
            <a:spLocks noChangeArrowheads="1"/>
          </p:cNvSpPr>
          <p:nvPr/>
        </p:nvSpPr>
        <p:spPr bwMode="auto">
          <a:xfrm>
            <a:off x="1227985" y="3385378"/>
            <a:ext cx="1493848" cy="1493848"/>
          </a:xfrm>
          <a:prstGeom prst="ellipse">
            <a:avLst/>
          </a:prstGeom>
          <a:solidFill>
            <a:schemeClr val="accent1"/>
          </a:solidFill>
          <a:ln w="38100">
            <a:solidFill>
              <a:schemeClr val="tx1"/>
            </a:solidFill>
            <a:round/>
            <a:headEnd/>
            <a:tailEnd/>
          </a:ln>
        </p:spPr>
        <p:txBody>
          <a:bodyPr wrap="none" anchor="ctr"/>
          <a:lstStyle/>
          <a:p>
            <a:pPr algn="l" rtl="0"/>
            <a:endParaRPr lang="he-IL"/>
          </a:p>
        </p:txBody>
      </p:sp>
      <p:sp>
        <p:nvSpPr>
          <p:cNvPr id="14" name="Line 27"/>
          <p:cNvSpPr>
            <a:spLocks noChangeShapeType="1"/>
          </p:cNvSpPr>
          <p:nvPr/>
        </p:nvSpPr>
        <p:spPr bwMode="auto">
          <a:xfrm rot="9590616" flipV="1">
            <a:off x="1713111" y="3419081"/>
            <a:ext cx="523596" cy="1426442"/>
          </a:xfrm>
          <a:prstGeom prst="line">
            <a:avLst/>
          </a:prstGeom>
          <a:noFill/>
          <a:ln w="38100">
            <a:solidFill>
              <a:srgbClr val="FF0000"/>
            </a:solidFill>
            <a:round/>
            <a:headEnd/>
            <a:tailEnd/>
          </a:ln>
        </p:spPr>
        <p:txBody>
          <a:bodyPr/>
          <a:lstStyle/>
          <a:p>
            <a:pPr algn="l" rtl="0"/>
            <a:endParaRPr lang="en-US"/>
          </a:p>
        </p:txBody>
      </p:sp>
      <p:sp>
        <p:nvSpPr>
          <p:cNvPr id="15" name="Oval 20"/>
          <p:cNvSpPr>
            <a:spLocks noChangeArrowheads="1"/>
          </p:cNvSpPr>
          <p:nvPr/>
        </p:nvSpPr>
        <p:spPr bwMode="auto">
          <a:xfrm flipH="1" flipV="1">
            <a:off x="1938476" y="4096425"/>
            <a:ext cx="72866" cy="71754"/>
          </a:xfrm>
          <a:prstGeom prst="ellipse">
            <a:avLst/>
          </a:prstGeom>
          <a:solidFill>
            <a:schemeClr val="bg1"/>
          </a:solidFill>
          <a:ln w="38100">
            <a:solidFill>
              <a:schemeClr val="tx1"/>
            </a:solidFill>
            <a:round/>
            <a:headEnd/>
            <a:tailEnd/>
          </a:ln>
        </p:spPr>
        <p:txBody>
          <a:bodyPr wrap="none" anchor="ctr"/>
          <a:lstStyle/>
          <a:p>
            <a:pPr algn="l" rtl="0"/>
            <a:endParaRPr lang="he-IL"/>
          </a:p>
        </p:txBody>
      </p:sp>
      <p:pic>
        <p:nvPicPr>
          <p:cNvPr id="14338" name="Picture 2" descr="C:\Gilad\Sharp-Thinking\הבזקי מתמטיקה\גלגלים לא עגולים\Vernier-Caliper-new.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825" b="100000" l="1071" r="100000"/>
                    </a14:imgEffect>
                  </a14:imgLayer>
                </a14:imgProps>
              </a:ext>
              <a:ext uri="{28A0092B-C50C-407E-A947-70E740481C1C}">
                <a14:useLocalDpi xmlns:a14="http://schemas.microsoft.com/office/drawing/2010/main" val="0"/>
              </a:ext>
            </a:extLst>
          </a:blip>
          <a:srcRect t="2572"/>
          <a:stretch/>
        </p:blipFill>
        <p:spPr bwMode="auto">
          <a:xfrm>
            <a:off x="-579816" y="101596"/>
            <a:ext cx="5109450" cy="805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43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 calcmode="lin" valueType="num">
                                      <p:cBhvr additive="base">
                                        <p:cTn id="15" dur="500" fill="hold"/>
                                        <p:tgtEl>
                                          <p:spTgt spid="14338"/>
                                        </p:tgtEl>
                                        <p:attrNameLst>
                                          <p:attrName>ppt_x</p:attrName>
                                        </p:attrNameLst>
                                      </p:cBhvr>
                                      <p:tavLst>
                                        <p:tav tm="0">
                                          <p:val>
                                            <p:strVal val="1+#ppt_w/2"/>
                                          </p:val>
                                        </p:tav>
                                        <p:tav tm="100000">
                                          <p:val>
                                            <p:strVal val="#ppt_x"/>
                                          </p:val>
                                        </p:tav>
                                      </p:tavLst>
                                    </p:anim>
                                    <p:anim calcmode="lin" valueType="num">
                                      <p:cBhvr additive="base">
                                        <p:cTn id="16"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3000" fill="hold"/>
                                        <p:tgtEl>
                                          <p:spTgt spid="14338"/>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par>
                          <p:cTn id="31" fill="hold">
                            <p:stCondLst>
                              <p:cond delay="500"/>
                            </p:stCondLst>
                            <p:childTnLst>
                              <p:par>
                                <p:cTn id="32" presetID="8" presetClass="emph" presetSubtype="0" accel="50000" decel="50000" fill="hold" grpId="0" nodeType="afterEffect">
                                  <p:stCondLst>
                                    <p:cond delay="0"/>
                                  </p:stCondLst>
                                  <p:childTnLst>
                                    <p:animRot by="-10800000">
                                      <p:cBhvr>
                                        <p:cTn id="33" dur="4000" fill="hold"/>
                                        <p:tgtEl>
                                          <p:spTgt spid="14"/>
                                        </p:tgtEl>
                                        <p:attrNameLst>
                                          <p:attrName>r</p:attrName>
                                        </p:attrNameLst>
                                      </p:cBhvr>
                                    </p:animRot>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3" grpId="0" animBg="1"/>
      <p:bldP spid="14" grpId="0" animBg="1"/>
      <p:bldP spid="14" grpId="1"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Gilad\Sharp-Thinking\הבזקי מתמטיקה\גלגלים לא עגולים\Vernier-Caliper-new.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825" b="100000" l="1071" r="100000"/>
                    </a14:imgEffect>
                  </a14:imgLayer>
                </a14:imgProps>
              </a:ext>
              <a:ext uri="{28A0092B-C50C-407E-A947-70E740481C1C}">
                <a14:useLocalDpi xmlns:a14="http://schemas.microsoft.com/office/drawing/2010/main" val="0"/>
              </a:ext>
            </a:extLst>
          </a:blip>
          <a:srcRect t="2572"/>
          <a:stretch/>
        </p:blipFill>
        <p:spPr bwMode="auto">
          <a:xfrm>
            <a:off x="-768496" y="-827314"/>
            <a:ext cx="5109450" cy="805877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313509" y="981971"/>
            <a:ext cx="8447599" cy="4929304"/>
          </a:xfrm>
        </p:spPr>
        <p:txBody>
          <a:bodyPr/>
          <a:lstStyle/>
          <a:p>
            <a:pPr>
              <a:lnSpc>
                <a:spcPts val="3000"/>
              </a:lnSpc>
              <a:spcBef>
                <a:spcPts val="600"/>
              </a:spcBef>
            </a:pPr>
            <a:r>
              <a:rPr lang="he-IL" sz="2800" dirty="0" smtClean="0"/>
              <a:t>המעגל </a:t>
            </a:r>
            <a:r>
              <a:rPr lang="he-IL" sz="2800" dirty="0"/>
              <a:t>הוא </a:t>
            </a:r>
            <a:r>
              <a:rPr lang="he-IL" sz="2800" dirty="0" smtClean="0"/>
              <a:t>עקו</a:t>
            </a:r>
            <a:r>
              <a:rPr lang="he-IL" sz="2800" dirty="0" smtClean="0">
                <a:latin typeface="Arial"/>
              </a:rPr>
              <a:t>ׄ</a:t>
            </a:r>
            <a:r>
              <a:rPr lang="he-IL" sz="2800" dirty="0" smtClean="0"/>
              <a:t>ם </a:t>
            </a:r>
            <a:r>
              <a:rPr lang="he-IL" sz="2800" dirty="0"/>
              <a:t>קמו</a:t>
            </a:r>
            <a:r>
              <a:rPr lang="he-IL" sz="2800" dirty="0">
                <a:latin typeface="Arial"/>
              </a:rPr>
              <a:t>ּ</a:t>
            </a:r>
            <a:r>
              <a:rPr lang="he-IL" sz="2800" dirty="0"/>
              <a:t>ר </a:t>
            </a:r>
            <a:r>
              <a:rPr lang="he-IL" sz="2800" dirty="0" smtClean="0"/>
              <a:t>סגור בעל</a:t>
            </a:r>
            <a:r>
              <a:rPr lang="he-IL" sz="2800" dirty="0"/>
              <a:t> </a:t>
            </a:r>
            <a:r>
              <a:rPr lang="he-IL" sz="2800" dirty="0" smtClean="0"/>
              <a:t>"</a:t>
            </a:r>
            <a:r>
              <a:rPr lang="he-IL" sz="2800" dirty="0" smtClean="0">
                <a:solidFill>
                  <a:srgbClr val="FFC000"/>
                </a:solidFill>
              </a:rPr>
              <a:t>רוחב</a:t>
            </a:r>
            <a:r>
              <a:rPr lang="he-IL" sz="2800" dirty="0"/>
              <a:t>" </a:t>
            </a:r>
            <a:r>
              <a:rPr lang="he-IL" sz="2800" dirty="0" smtClean="0"/>
              <a:t>קבוע בכל כיוון במישור. </a:t>
            </a:r>
            <a:endParaRPr lang="he-IL" sz="2800" dirty="0"/>
          </a:p>
          <a:p>
            <a:pPr lvl="0">
              <a:lnSpc>
                <a:spcPts val="3000"/>
              </a:lnSpc>
              <a:spcBef>
                <a:spcPts val="0"/>
              </a:spcBef>
            </a:pPr>
            <a:r>
              <a:rPr lang="he-IL" sz="2800" dirty="0"/>
              <a:t>קוטר המעגל הוא הרוחב שלו, </a:t>
            </a:r>
            <a:r>
              <a:rPr lang="he-IL" sz="2800" dirty="0" smtClean="0"/>
              <a:t>בכל </a:t>
            </a:r>
            <a:r>
              <a:rPr lang="he-IL" sz="2800" dirty="0"/>
              <a:t>הכיוונים.</a:t>
            </a:r>
          </a:p>
          <a:p>
            <a:pPr>
              <a:lnSpc>
                <a:spcPts val="3000"/>
              </a:lnSpc>
              <a:spcBef>
                <a:spcPts val="600"/>
              </a:spcBef>
            </a:pPr>
            <a:r>
              <a:rPr lang="he-IL" sz="2800" dirty="0" smtClean="0"/>
              <a:t>יש עקומים קמורים במישור</a:t>
            </a:r>
          </a:p>
          <a:p>
            <a:pPr marL="0" indent="0">
              <a:lnSpc>
                <a:spcPts val="3000"/>
              </a:lnSpc>
              <a:spcBef>
                <a:spcPts val="0"/>
              </a:spcBef>
              <a:buNone/>
            </a:pPr>
            <a:r>
              <a:rPr lang="he-IL" sz="2800" dirty="0" smtClean="0"/>
              <a:t>   </a:t>
            </a:r>
            <a:r>
              <a:rPr lang="he-IL" sz="2800" dirty="0"/>
              <a:t>שהרוחב </a:t>
            </a:r>
            <a:r>
              <a:rPr lang="he-IL" sz="2800" dirty="0" smtClean="0"/>
              <a:t>שלהם איננו קבוע. </a:t>
            </a:r>
          </a:p>
          <a:p>
            <a:pPr marL="0" indent="0">
              <a:lnSpc>
                <a:spcPts val="3000"/>
              </a:lnSpc>
              <a:spcBef>
                <a:spcPts val="0"/>
              </a:spcBef>
              <a:buNone/>
            </a:pPr>
            <a:r>
              <a:rPr lang="he-IL" sz="2800" dirty="0"/>
              <a:t> </a:t>
            </a:r>
            <a:r>
              <a:rPr lang="he-IL" sz="2800" dirty="0" smtClean="0"/>
              <a:t>  למשל – אליפסה</a:t>
            </a:r>
          </a:p>
          <a:p>
            <a:pPr>
              <a:lnSpc>
                <a:spcPts val="3000"/>
              </a:lnSpc>
              <a:spcBef>
                <a:spcPts val="600"/>
              </a:spcBef>
            </a:pPr>
            <a:r>
              <a:rPr lang="he-IL" sz="2800" spc="-70" dirty="0" smtClean="0"/>
              <a:t>הרוחב שלה תלוי בכיוון!</a:t>
            </a:r>
          </a:p>
          <a:p>
            <a:pPr>
              <a:lnSpc>
                <a:spcPts val="3000"/>
              </a:lnSpc>
              <a:spcBef>
                <a:spcPts val="600"/>
              </a:spcBef>
            </a:pPr>
            <a:r>
              <a:rPr lang="he-IL" sz="2800" spc="-70" dirty="0" smtClean="0"/>
              <a:t>מהו בעצם "רוחב" של עקום קמור?</a:t>
            </a:r>
          </a:p>
          <a:p>
            <a:pPr lvl="1">
              <a:lnSpc>
                <a:spcPts val="3000"/>
              </a:lnSpc>
              <a:spcBef>
                <a:spcPts val="0"/>
              </a:spcBef>
            </a:pPr>
            <a:r>
              <a:rPr lang="he-IL" dirty="0" smtClean="0"/>
              <a:t>זהו </a:t>
            </a:r>
            <a:r>
              <a:rPr lang="he-IL" dirty="0" smtClean="0">
                <a:solidFill>
                  <a:srgbClr val="FF2525"/>
                </a:solidFill>
              </a:rPr>
              <a:t>המרחק</a:t>
            </a:r>
            <a:r>
              <a:rPr lang="he-IL" dirty="0" smtClean="0"/>
              <a:t> בין שני </a:t>
            </a:r>
            <a:r>
              <a:rPr lang="he-IL" kern="1200" dirty="0">
                <a:solidFill>
                  <a:srgbClr val="00FF99"/>
                </a:solidFill>
                <a:ea typeface="+mn-ea"/>
              </a:rPr>
              <a:t>משיקים</a:t>
            </a:r>
            <a:r>
              <a:rPr lang="he-IL" dirty="0" smtClean="0"/>
              <a:t> לעקום</a:t>
            </a:r>
          </a:p>
          <a:p>
            <a:pPr marL="714375" lvl="1" indent="0">
              <a:lnSpc>
                <a:spcPts val="3000"/>
              </a:lnSpc>
              <a:spcBef>
                <a:spcPts val="0"/>
              </a:spcBef>
              <a:buNone/>
            </a:pPr>
            <a:r>
              <a:rPr lang="he-IL" dirty="0" smtClean="0"/>
              <a:t>שהם מקבילים זה לזה, </a:t>
            </a:r>
          </a:p>
          <a:p>
            <a:pPr marL="714375" lvl="1" indent="0">
              <a:lnSpc>
                <a:spcPts val="3000"/>
              </a:lnSpc>
              <a:spcBef>
                <a:spcPts val="0"/>
              </a:spcBef>
              <a:buNone/>
            </a:pPr>
            <a:r>
              <a:rPr lang="he-IL" dirty="0" smtClean="0"/>
              <a:t>וניצבים ל</a:t>
            </a:r>
            <a:r>
              <a:rPr lang="he-IL" dirty="0" smtClean="0">
                <a:solidFill>
                  <a:srgbClr val="FFC000"/>
                </a:solidFill>
              </a:rPr>
              <a:t>כיוון</a:t>
            </a:r>
            <a:r>
              <a:rPr lang="he-IL" dirty="0" smtClean="0"/>
              <a:t> שבו מודדים את המרחק</a:t>
            </a:r>
          </a:p>
          <a:p>
            <a:pPr lvl="1">
              <a:lnSpc>
                <a:spcPts val="3000"/>
              </a:lnSpc>
              <a:spcBef>
                <a:spcPts val="600"/>
              </a:spcBef>
            </a:pPr>
            <a:r>
              <a:rPr lang="he-IL" dirty="0" smtClean="0"/>
              <a:t>ובכיוון אחר? – באותו אופן</a:t>
            </a:r>
            <a:endParaRPr lang="he-IL" dirty="0"/>
          </a:p>
          <a:p>
            <a:pPr marL="0" lvl="0" indent="0">
              <a:lnSpc>
                <a:spcPts val="3000"/>
              </a:lnSpc>
              <a:spcBef>
                <a:spcPts val="600"/>
              </a:spcBef>
              <a:buNone/>
            </a:pPr>
            <a:endParaRPr lang="he-IL" sz="2800" dirty="0"/>
          </a:p>
          <a:p>
            <a:pPr marL="0" lvl="0" indent="0">
              <a:lnSpc>
                <a:spcPts val="3000"/>
              </a:lnSpc>
              <a:spcBef>
                <a:spcPts val="600"/>
              </a:spcBef>
              <a:buNone/>
            </a:pPr>
            <a:endParaRPr lang="he-IL" sz="2800" dirty="0" smtClean="0"/>
          </a:p>
          <a:p>
            <a:pPr marL="0" lvl="0" indent="0">
              <a:lnSpc>
                <a:spcPts val="3000"/>
              </a:lnSpc>
              <a:spcBef>
                <a:spcPts val="600"/>
              </a:spcBef>
              <a:buNone/>
            </a:pPr>
            <a:endParaRPr lang="he-IL" sz="2800" dirty="0"/>
          </a:p>
          <a:p>
            <a:pPr marL="0" lvl="0" indent="0">
              <a:lnSpc>
                <a:spcPts val="3000"/>
              </a:lnSpc>
              <a:spcBef>
                <a:spcPts val="600"/>
              </a:spcBef>
              <a:buNone/>
            </a:pPr>
            <a:endParaRPr lang="he-IL" sz="2800" dirty="0" smtClean="0"/>
          </a:p>
          <a:p>
            <a:pPr marL="0" lvl="0" indent="0">
              <a:lnSpc>
                <a:spcPts val="3000"/>
              </a:lnSpc>
              <a:spcBef>
                <a:spcPts val="600"/>
              </a:spcBef>
              <a:buNone/>
            </a:pPr>
            <a:endParaRPr lang="he-IL" sz="2800" dirty="0"/>
          </a:p>
          <a:p>
            <a:pPr marL="0" lvl="0" indent="0">
              <a:lnSpc>
                <a:spcPts val="3000"/>
              </a:lnSpc>
              <a:spcBef>
                <a:spcPts val="600"/>
              </a:spcBef>
              <a:buNone/>
            </a:pPr>
            <a:endParaRPr lang="he-IL" sz="2800" dirty="0" smtClean="0"/>
          </a:p>
          <a:p>
            <a:pPr marL="0" indent="0">
              <a:lnSpc>
                <a:spcPts val="3000"/>
              </a:lnSpc>
              <a:spcBef>
                <a:spcPts val="600"/>
              </a:spcBef>
              <a:buNone/>
            </a:pPr>
            <a:endParaRPr lang="he-IL" altLang="en-US" sz="2800" kern="1200" dirty="0" smtClean="0"/>
          </a:p>
          <a:p>
            <a:pPr marL="0" lvl="0" indent="0">
              <a:lnSpc>
                <a:spcPts val="3000"/>
              </a:lnSpc>
              <a:spcBef>
                <a:spcPts val="600"/>
              </a:spcBef>
              <a:buNone/>
            </a:pPr>
            <a:endParaRPr lang="he-IL" sz="2800" dirty="0" smtClean="0"/>
          </a:p>
        </p:txBody>
      </p:sp>
      <p:sp>
        <p:nvSpPr>
          <p:cNvPr id="21" name="Rectangle 20"/>
          <p:cNvSpPr/>
          <p:nvPr/>
        </p:nvSpPr>
        <p:spPr bwMode="auto">
          <a:xfrm>
            <a:off x="2805987" y="2424217"/>
            <a:ext cx="236305" cy="215757"/>
          </a:xfrm>
          <a:prstGeom prst="rect">
            <a:avLst/>
          </a:prstGeom>
          <a:solidFill>
            <a:srgbClr val="FFFF00">
              <a:alpha val="50196"/>
            </a:srgbClr>
          </a:solidFill>
          <a:ln w="1905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2" name="Rectangle 21"/>
          <p:cNvSpPr/>
          <p:nvPr/>
        </p:nvSpPr>
        <p:spPr bwMode="auto">
          <a:xfrm>
            <a:off x="2805987" y="3765678"/>
            <a:ext cx="236305" cy="215757"/>
          </a:xfrm>
          <a:prstGeom prst="rect">
            <a:avLst/>
          </a:prstGeom>
          <a:solidFill>
            <a:srgbClr val="FFFF00">
              <a:alpha val="50196"/>
            </a:srgbClr>
          </a:solidFill>
          <a:ln w="1905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cxnSp>
        <p:nvCxnSpPr>
          <p:cNvPr id="26" name="Straight Connector 25"/>
          <p:cNvCxnSpPr/>
          <p:nvPr/>
        </p:nvCxnSpPr>
        <p:spPr bwMode="auto">
          <a:xfrm>
            <a:off x="248521" y="2407281"/>
            <a:ext cx="2834640" cy="0"/>
          </a:xfrm>
          <a:prstGeom prst="line">
            <a:avLst/>
          </a:prstGeom>
          <a:solidFill>
            <a:schemeClr val="accent1"/>
          </a:solidFill>
          <a:ln w="28575" cap="flat" cmpd="sng" algn="ctr">
            <a:solidFill>
              <a:srgbClr val="00FF99"/>
            </a:solidFill>
            <a:prstDash val="solid"/>
            <a:round/>
            <a:headEnd type="none" w="sm" len="sm"/>
            <a:tailEnd type="none" w="sm" len="sm"/>
          </a:ln>
          <a:effectLst/>
        </p:spPr>
      </p:cxnSp>
      <p:cxnSp>
        <p:nvCxnSpPr>
          <p:cNvPr id="27" name="Straight Connector 26"/>
          <p:cNvCxnSpPr/>
          <p:nvPr/>
        </p:nvCxnSpPr>
        <p:spPr bwMode="auto">
          <a:xfrm>
            <a:off x="250882" y="3988726"/>
            <a:ext cx="2834640" cy="0"/>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13" name="Oval 8"/>
          <p:cNvSpPr>
            <a:spLocks noChangeArrowheads="1"/>
          </p:cNvSpPr>
          <p:nvPr/>
        </p:nvSpPr>
        <p:spPr bwMode="auto">
          <a:xfrm>
            <a:off x="458332" y="2438008"/>
            <a:ext cx="2486939" cy="1512000"/>
          </a:xfrm>
          <a:prstGeom prst="ellipse">
            <a:avLst/>
          </a:prstGeom>
          <a:solidFill>
            <a:srgbClr val="A7C4FF">
              <a:alpha val="69804"/>
            </a:srgbClr>
          </a:solidFill>
          <a:ln w="38100">
            <a:solidFill>
              <a:schemeClr val="tx1"/>
            </a:solidFill>
            <a:round/>
            <a:headEnd/>
            <a:tailEnd/>
          </a:ln>
        </p:spPr>
        <p:txBody>
          <a:bodyPr wrap="none" anchor="ctr"/>
          <a:lstStyle/>
          <a:p>
            <a:pPr algn="l" rtl="0"/>
            <a:endParaRPr lang="he-IL"/>
          </a:p>
        </p:txBody>
      </p:sp>
      <p:sp>
        <p:nvSpPr>
          <p:cNvPr id="23" name="Up-Down Arrow 22"/>
          <p:cNvSpPr/>
          <p:nvPr/>
        </p:nvSpPr>
        <p:spPr bwMode="auto">
          <a:xfrm>
            <a:off x="2943224" y="2147278"/>
            <a:ext cx="219923" cy="2103120"/>
          </a:xfrm>
          <a:prstGeom prst="upDownArrow">
            <a:avLst>
              <a:gd name="adj1" fmla="val 41957"/>
              <a:gd name="adj2" fmla="val 64438"/>
            </a:avLst>
          </a:prstGeom>
          <a:solidFill>
            <a:srgbClr val="FFC000"/>
          </a:solidFill>
          <a:ln w="9525"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28" name="Line 27"/>
          <p:cNvSpPr>
            <a:spLocks noChangeShapeType="1"/>
          </p:cNvSpPr>
          <p:nvPr/>
        </p:nvSpPr>
        <p:spPr bwMode="auto">
          <a:xfrm rot="9590616" flipV="1">
            <a:off x="1437956" y="2480787"/>
            <a:ext cx="523596" cy="1426442"/>
          </a:xfrm>
          <a:prstGeom prst="line">
            <a:avLst/>
          </a:prstGeom>
          <a:noFill/>
          <a:ln w="38100">
            <a:solidFill>
              <a:srgbClr val="FF0000"/>
            </a:solidFill>
            <a:round/>
            <a:headEnd/>
            <a:tailEnd/>
          </a:ln>
        </p:spPr>
        <p:txBody>
          <a:bodyPr/>
          <a:lstStyle/>
          <a:p>
            <a:pPr algn="l" rtl="0"/>
            <a:endParaRPr lang="en-US">
              <a:ln w="38100">
                <a:solidFill>
                  <a:schemeClr val="tx1"/>
                </a:solidFill>
              </a:ln>
            </a:endParaRPr>
          </a:p>
        </p:txBody>
      </p:sp>
      <p:grpSp>
        <p:nvGrpSpPr>
          <p:cNvPr id="16" name="Group 15"/>
          <p:cNvGrpSpPr/>
          <p:nvPr/>
        </p:nvGrpSpPr>
        <p:grpSpPr>
          <a:xfrm>
            <a:off x="230219" y="2141067"/>
            <a:ext cx="2935827" cy="2103120"/>
            <a:chOff x="3957393" y="2886501"/>
            <a:chExt cx="2935827" cy="2103120"/>
          </a:xfrm>
        </p:grpSpPr>
        <p:sp>
          <p:nvSpPr>
            <p:cNvPr id="39" name="Rectangle 38"/>
            <p:cNvSpPr/>
            <p:nvPr/>
          </p:nvSpPr>
          <p:spPr bwMode="auto">
            <a:xfrm>
              <a:off x="6536474" y="3172965"/>
              <a:ext cx="236305" cy="215757"/>
            </a:xfrm>
            <a:prstGeom prst="rect">
              <a:avLst/>
            </a:prstGeom>
            <a:solidFill>
              <a:srgbClr val="FFFF00">
                <a:alpha val="50196"/>
              </a:srgbClr>
            </a:solidFill>
            <a:ln w="1905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sp>
          <p:nvSpPr>
            <p:cNvPr id="40" name="Rectangle 39"/>
            <p:cNvSpPr/>
            <p:nvPr/>
          </p:nvSpPr>
          <p:spPr bwMode="auto">
            <a:xfrm>
              <a:off x="6536474" y="4514426"/>
              <a:ext cx="236305" cy="215757"/>
            </a:xfrm>
            <a:prstGeom prst="rect">
              <a:avLst/>
            </a:prstGeom>
            <a:solidFill>
              <a:srgbClr val="FFFF00">
                <a:alpha val="50196"/>
              </a:srgbClr>
            </a:solidFill>
            <a:ln w="19050" cap="flat" cmpd="sng" algn="ctr">
              <a:solidFill>
                <a:srgbClr val="FFFF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cxnSp>
          <p:nvCxnSpPr>
            <p:cNvPr id="41" name="Straight Connector 40"/>
            <p:cNvCxnSpPr/>
            <p:nvPr/>
          </p:nvCxnSpPr>
          <p:spPr bwMode="auto">
            <a:xfrm>
              <a:off x="3957393" y="3156029"/>
              <a:ext cx="2743200" cy="0"/>
            </a:xfrm>
            <a:prstGeom prst="line">
              <a:avLst/>
            </a:prstGeom>
            <a:solidFill>
              <a:schemeClr val="accent1"/>
            </a:solidFill>
            <a:ln w="28575" cap="flat" cmpd="sng" algn="ctr">
              <a:solidFill>
                <a:srgbClr val="00FF99"/>
              </a:solidFill>
              <a:prstDash val="solid"/>
              <a:round/>
              <a:headEnd type="none" w="sm" len="sm"/>
              <a:tailEnd type="none" w="sm" len="sm"/>
            </a:ln>
            <a:effectLst/>
          </p:spPr>
        </p:cxnSp>
        <p:cxnSp>
          <p:nvCxnSpPr>
            <p:cNvPr id="42" name="Straight Connector 41"/>
            <p:cNvCxnSpPr/>
            <p:nvPr/>
          </p:nvCxnSpPr>
          <p:spPr bwMode="auto">
            <a:xfrm>
              <a:off x="3957393" y="4731035"/>
              <a:ext cx="2743200" cy="0"/>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43" name="Up-Down Arrow 42"/>
            <p:cNvSpPr/>
            <p:nvPr/>
          </p:nvSpPr>
          <p:spPr bwMode="auto">
            <a:xfrm>
              <a:off x="6673297" y="2886501"/>
              <a:ext cx="219923" cy="2103120"/>
            </a:xfrm>
            <a:prstGeom prst="upDownArrow">
              <a:avLst>
                <a:gd name="adj1" fmla="val 41957"/>
                <a:gd name="adj2" fmla="val 64438"/>
              </a:avLst>
            </a:prstGeom>
            <a:solidFill>
              <a:srgbClr val="FFC000"/>
            </a:solidFill>
            <a:ln w="9525"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cs typeface="Arial" pitchFamily="34" charset="0"/>
              </a:endParaRPr>
            </a:p>
          </p:txBody>
        </p:sp>
      </p:grpSp>
      <p:sp>
        <p:nvSpPr>
          <p:cNvPr id="44" name="Line 27"/>
          <p:cNvSpPr>
            <a:spLocks noChangeShapeType="1"/>
          </p:cNvSpPr>
          <p:nvPr/>
        </p:nvSpPr>
        <p:spPr bwMode="auto">
          <a:xfrm rot="4190616" flipV="1">
            <a:off x="1276300" y="2045672"/>
            <a:ext cx="843638" cy="2298328"/>
          </a:xfrm>
          <a:prstGeom prst="line">
            <a:avLst/>
          </a:prstGeom>
          <a:noFill/>
          <a:ln w="38100">
            <a:solidFill>
              <a:srgbClr val="FF0000"/>
            </a:solidFill>
            <a:round/>
            <a:headEnd/>
            <a:tailEnd/>
          </a:ln>
        </p:spPr>
        <p:txBody>
          <a:bodyPr/>
          <a:lstStyle/>
          <a:p>
            <a:pPr algn="l" rtl="0"/>
            <a:endParaRPr lang="en-US">
              <a:ln w="38100">
                <a:solidFill>
                  <a:schemeClr val="tx1"/>
                </a:solidFill>
              </a:ln>
            </a:endParaRPr>
          </a:p>
        </p:txBody>
      </p:sp>
      <p:cxnSp>
        <p:nvCxnSpPr>
          <p:cNvPr id="18" name="Straight Connector 17"/>
          <p:cNvCxnSpPr/>
          <p:nvPr/>
        </p:nvCxnSpPr>
        <p:spPr bwMode="auto">
          <a:xfrm>
            <a:off x="972004" y="2472744"/>
            <a:ext cx="1462103" cy="1454866"/>
          </a:xfrm>
          <a:prstGeom prst="line">
            <a:avLst/>
          </a:prstGeom>
          <a:solidFill>
            <a:schemeClr val="accent1"/>
          </a:solidFill>
          <a:ln w="38100" cap="flat" cmpd="sng" algn="ctr">
            <a:solidFill>
              <a:srgbClr val="FF2525"/>
            </a:solidFill>
            <a:prstDash val="solid"/>
            <a:round/>
            <a:headEnd type="none" w="sm" len="sm"/>
            <a:tailEnd type="none" w="sm" len="sm"/>
          </a:ln>
          <a:effectLst/>
        </p:spPr>
      </p:cxnSp>
      <p:sp>
        <p:nvSpPr>
          <p:cNvPr id="24" name="Title 1"/>
          <p:cNvSpPr txBox="1">
            <a:spLocks/>
          </p:cNvSpPr>
          <p:nvPr/>
        </p:nvSpPr>
        <p:spPr bwMode="auto">
          <a:xfrm>
            <a:off x="101601" y="507543"/>
            <a:ext cx="8795656" cy="766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ctr" rtl="1" eaLnBrk="0" fontAlgn="base" hangingPunct="0">
              <a:spcBef>
                <a:spcPct val="0"/>
              </a:spcBef>
              <a:spcAft>
                <a:spcPct val="0"/>
              </a:spcAft>
              <a:defRPr sz="4000">
                <a:solidFill>
                  <a:schemeClr val="accent2">
                    <a:lumMod val="40000"/>
                    <a:lumOff val="60000"/>
                  </a:schemeClr>
                </a:solidFill>
                <a:latin typeface="+mj-lt"/>
                <a:ea typeface="+mj-ea"/>
                <a:cs typeface="+mj-cs"/>
              </a:defRPr>
            </a:lvl1pPr>
            <a:lvl2pPr algn="l" rtl="1" eaLnBrk="0" fontAlgn="base" hangingPunct="0">
              <a:spcBef>
                <a:spcPct val="0"/>
              </a:spcBef>
              <a:spcAft>
                <a:spcPct val="0"/>
              </a:spcAft>
              <a:defRPr sz="3600">
                <a:solidFill>
                  <a:schemeClr val="tx2"/>
                </a:solidFill>
                <a:latin typeface="Tahoma" pitchFamily="34" charset="0"/>
                <a:cs typeface="Arial" pitchFamily="34" charset="0"/>
              </a:defRPr>
            </a:lvl2pPr>
            <a:lvl3pPr algn="l" rtl="1" eaLnBrk="0" fontAlgn="base" hangingPunct="0">
              <a:spcBef>
                <a:spcPct val="0"/>
              </a:spcBef>
              <a:spcAft>
                <a:spcPct val="0"/>
              </a:spcAft>
              <a:defRPr sz="3600">
                <a:solidFill>
                  <a:schemeClr val="tx2"/>
                </a:solidFill>
                <a:latin typeface="Tahoma" pitchFamily="34" charset="0"/>
                <a:cs typeface="Arial" pitchFamily="34" charset="0"/>
              </a:defRPr>
            </a:lvl3pPr>
            <a:lvl4pPr algn="l" rtl="1" eaLnBrk="0" fontAlgn="base" hangingPunct="0">
              <a:spcBef>
                <a:spcPct val="0"/>
              </a:spcBef>
              <a:spcAft>
                <a:spcPct val="0"/>
              </a:spcAft>
              <a:defRPr sz="3600">
                <a:solidFill>
                  <a:schemeClr val="tx2"/>
                </a:solidFill>
                <a:latin typeface="Tahoma" pitchFamily="34" charset="0"/>
                <a:cs typeface="Arial" pitchFamily="34" charset="0"/>
              </a:defRPr>
            </a:lvl4pPr>
            <a:lvl5pPr algn="l" rtl="1" eaLnBrk="0" fontAlgn="base" hangingPunct="0">
              <a:spcBef>
                <a:spcPct val="0"/>
              </a:spcBef>
              <a:spcAft>
                <a:spcPct val="0"/>
              </a:spcAft>
              <a:defRPr sz="3600">
                <a:solidFill>
                  <a:schemeClr val="tx2"/>
                </a:solidFill>
                <a:latin typeface="Tahoma" pitchFamily="34" charset="0"/>
                <a:cs typeface="Arial" pitchFamily="34" charset="0"/>
              </a:defRPr>
            </a:lvl5pPr>
            <a:lvl6pPr marL="457200" algn="l" rtl="1" eaLnBrk="1" fontAlgn="base" hangingPunct="1">
              <a:spcBef>
                <a:spcPct val="0"/>
              </a:spcBef>
              <a:spcAft>
                <a:spcPct val="0"/>
              </a:spcAft>
              <a:defRPr sz="3600">
                <a:solidFill>
                  <a:schemeClr val="tx2"/>
                </a:solidFill>
                <a:latin typeface="Tahoma" pitchFamily="34" charset="0"/>
                <a:cs typeface="Arial" pitchFamily="34" charset="0"/>
              </a:defRPr>
            </a:lvl6pPr>
            <a:lvl7pPr marL="914400" algn="l" rtl="1" eaLnBrk="1" fontAlgn="base" hangingPunct="1">
              <a:spcBef>
                <a:spcPct val="0"/>
              </a:spcBef>
              <a:spcAft>
                <a:spcPct val="0"/>
              </a:spcAft>
              <a:defRPr sz="3600">
                <a:solidFill>
                  <a:schemeClr val="tx2"/>
                </a:solidFill>
                <a:latin typeface="Tahoma" pitchFamily="34" charset="0"/>
                <a:cs typeface="Arial" pitchFamily="34" charset="0"/>
              </a:defRPr>
            </a:lvl7pPr>
            <a:lvl8pPr marL="1371600" algn="l" rtl="1" eaLnBrk="1" fontAlgn="base" hangingPunct="1">
              <a:spcBef>
                <a:spcPct val="0"/>
              </a:spcBef>
              <a:spcAft>
                <a:spcPct val="0"/>
              </a:spcAft>
              <a:defRPr sz="3600">
                <a:solidFill>
                  <a:schemeClr val="tx2"/>
                </a:solidFill>
                <a:latin typeface="Tahoma" pitchFamily="34" charset="0"/>
                <a:cs typeface="Arial" pitchFamily="34" charset="0"/>
              </a:defRPr>
            </a:lvl8pPr>
            <a:lvl9pPr marL="1828800" algn="l" rtl="1" eaLnBrk="1" fontAlgn="base" hangingPunct="1">
              <a:spcBef>
                <a:spcPct val="0"/>
              </a:spcBef>
              <a:spcAft>
                <a:spcPct val="0"/>
              </a:spcAft>
              <a:defRPr sz="3600">
                <a:solidFill>
                  <a:schemeClr val="tx2"/>
                </a:solidFill>
                <a:latin typeface="Tahoma" pitchFamily="34" charset="0"/>
                <a:cs typeface="Arial" pitchFamily="34" charset="0"/>
              </a:defRPr>
            </a:lvl9pPr>
          </a:lstStyle>
          <a:p>
            <a:pPr>
              <a:lnSpc>
                <a:spcPts val="3000"/>
              </a:lnSpc>
              <a:spcBef>
                <a:spcPts val="600"/>
              </a:spcBef>
            </a:pPr>
            <a:r>
              <a:rPr lang="he-IL" sz="3200" b="1" kern="0" smtClean="0">
                <a:effectLst>
                  <a:outerShdw blurRad="38100" dist="25400" dir="5400000" algn="tl" rotWithShape="0">
                    <a:srgbClr val="000000">
                      <a:alpha val="43000"/>
                    </a:srgbClr>
                  </a:outerShdw>
                </a:effectLst>
              </a:rPr>
              <a:t>מה הופך את המעגל לצורה כל כך נפוצה ושימושית?</a:t>
            </a:r>
            <a:endParaRPr lang="he-IL" sz="3200" b="1" kern="0" dirty="0">
              <a:effectLst>
                <a:outerShdw blurRad="38100" dist="25400" dir="5400000" algn="tl" rotWithShape="0">
                  <a:srgbClr val="000000">
                    <a:alpha val="43000"/>
                  </a:srgbClr>
                </a:outerShdw>
              </a:effectLst>
            </a:endParaRPr>
          </a:p>
        </p:txBody>
      </p:sp>
    </p:spTree>
    <p:extLst>
      <p:ext uri="{BB962C8B-B14F-4D97-AF65-F5344CB8AC3E}">
        <p14:creationId xmlns:p14="http://schemas.microsoft.com/office/powerpoint/2010/main" val="59742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9" presetClass="emph" presetSubtype="0" nodeType="withEffect">
                                  <p:stCondLst>
                                    <p:cond delay="0"/>
                                  </p:stCondLst>
                                  <p:childTnLst>
                                    <p:set>
                                      <p:cBhvr rctx="PPT">
                                        <p:cTn id="10" dur="indefinite"/>
                                        <p:tgtEl>
                                          <p:spTgt spid="6">
                                            <p:txEl>
                                              <p:pRg st="0" end="0"/>
                                            </p:txEl>
                                          </p:spTgt>
                                        </p:tgtEl>
                                        <p:attrNameLst>
                                          <p:attrName>style.opacity</p:attrName>
                                        </p:attrNameLst>
                                      </p:cBhvr>
                                      <p:to>
                                        <p:strVal val="0.5"/>
                                      </p:to>
                                    </p:set>
                                    <p:animEffect filter="image" prLst="opacity: 0.5">
                                      <p:cBhvr rctx="IE">
                                        <p:cTn id="11" dur="indefinite"/>
                                        <p:tgtEl>
                                          <p:spTgt spid="6">
                                            <p:txEl>
                                              <p:pRg st="0" end="0"/>
                                            </p:txEl>
                                          </p:spTgt>
                                        </p:tgtEl>
                                      </p:cBhvr>
                                    </p:animEffect>
                                  </p:childTnLst>
                                </p:cTn>
                              </p:par>
                              <p:par>
                                <p:cTn id="12" presetID="9" presetClass="emph" presetSubtype="0" nodeType="withEffect">
                                  <p:stCondLst>
                                    <p:cond delay="0"/>
                                  </p:stCondLst>
                                  <p:childTnLst>
                                    <p:set>
                                      <p:cBhvr rctx="PPT">
                                        <p:cTn id="13" dur="indefinite"/>
                                        <p:tgtEl>
                                          <p:spTgt spid="6">
                                            <p:txEl>
                                              <p:pRg st="1" end="1"/>
                                            </p:txEl>
                                          </p:spTgt>
                                        </p:tgtEl>
                                        <p:attrNameLst>
                                          <p:attrName>style.opacity</p:attrName>
                                        </p:attrNameLst>
                                      </p:cBhvr>
                                      <p:to>
                                        <p:strVal val="0.5"/>
                                      </p:to>
                                    </p:set>
                                    <p:animEffect filter="image" prLst="opacity: 0.5">
                                      <p:cBhvr rctx="IE">
                                        <p:cTn id="14" dur="indefinite"/>
                                        <p:tgtEl>
                                          <p:spTgt spid="6">
                                            <p:txEl>
                                              <p:pRg st="1" end="1"/>
                                            </p:txEl>
                                          </p:spTgt>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grpId="0" nodeType="afterEffect">
                                  <p:stCondLst>
                                    <p:cond delay="15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1+#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1600000">
                                      <p:cBhvr>
                                        <p:cTn id="34" dur="5000" fill="hold"/>
                                        <p:tgtEl>
                                          <p:spTgt spid="19"/>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par>
                                <p:cTn id="39" presetID="9" presetClass="emph" presetSubtype="0" nodeType="withEffect">
                                  <p:stCondLst>
                                    <p:cond delay="0"/>
                                  </p:stCondLst>
                                  <p:childTnLst>
                                    <p:set>
                                      <p:cBhvr rctx="PPT">
                                        <p:cTn id="40" dur="indefinite"/>
                                        <p:tgtEl>
                                          <p:spTgt spid="6">
                                            <p:txEl>
                                              <p:pRg st="2" end="2"/>
                                            </p:txEl>
                                          </p:spTgt>
                                        </p:tgtEl>
                                        <p:attrNameLst>
                                          <p:attrName>style.opacity</p:attrName>
                                        </p:attrNameLst>
                                      </p:cBhvr>
                                      <p:to>
                                        <p:strVal val="0.5"/>
                                      </p:to>
                                    </p:set>
                                    <p:animEffect filter="image" prLst="opacity: 0.5">
                                      <p:cBhvr rctx="IE">
                                        <p:cTn id="41" dur="indefinite"/>
                                        <p:tgtEl>
                                          <p:spTgt spid="6">
                                            <p:txEl>
                                              <p:pRg st="2" end="2"/>
                                            </p:txEl>
                                          </p:spTgt>
                                        </p:tgtEl>
                                      </p:cBhvr>
                                    </p:animEffect>
                                  </p:childTnLst>
                                </p:cTn>
                              </p:par>
                              <p:par>
                                <p:cTn id="42" presetID="9" presetClass="emph" presetSubtype="0" nodeType="withEffect">
                                  <p:stCondLst>
                                    <p:cond delay="0"/>
                                  </p:stCondLst>
                                  <p:childTnLst>
                                    <p:set>
                                      <p:cBhvr rctx="PPT">
                                        <p:cTn id="43" dur="indefinite"/>
                                        <p:tgtEl>
                                          <p:spTgt spid="6">
                                            <p:txEl>
                                              <p:pRg st="3" end="3"/>
                                            </p:txEl>
                                          </p:spTgt>
                                        </p:tgtEl>
                                        <p:attrNameLst>
                                          <p:attrName>style.opacity</p:attrName>
                                        </p:attrNameLst>
                                      </p:cBhvr>
                                      <p:to>
                                        <p:strVal val="0.5"/>
                                      </p:to>
                                    </p:set>
                                    <p:animEffect filter="image" prLst="opacity: 0.5">
                                      <p:cBhvr rctx="IE">
                                        <p:cTn id="44" dur="indefinite"/>
                                        <p:tgtEl>
                                          <p:spTgt spid="6">
                                            <p:txEl>
                                              <p:pRg st="3" end="3"/>
                                            </p:txEl>
                                          </p:spTgt>
                                        </p:tgtEl>
                                      </p:cBhvr>
                                    </p:animEffect>
                                  </p:childTnLst>
                                </p:cTn>
                              </p:par>
                              <p:par>
                                <p:cTn id="45" presetID="9" presetClass="emph" presetSubtype="0" nodeType="withEffect">
                                  <p:stCondLst>
                                    <p:cond delay="0"/>
                                  </p:stCondLst>
                                  <p:childTnLst>
                                    <p:set>
                                      <p:cBhvr rctx="PPT">
                                        <p:cTn id="46" dur="indefinite"/>
                                        <p:tgtEl>
                                          <p:spTgt spid="6">
                                            <p:txEl>
                                              <p:pRg st="4" end="4"/>
                                            </p:txEl>
                                          </p:spTgt>
                                        </p:tgtEl>
                                        <p:attrNameLst>
                                          <p:attrName>style.opacity</p:attrName>
                                        </p:attrNameLst>
                                      </p:cBhvr>
                                      <p:to>
                                        <p:strVal val="0.5"/>
                                      </p:to>
                                    </p:set>
                                    <p:animEffect filter="image" prLst="opacity: 0.5">
                                      <p:cBhvr rctx="IE">
                                        <p:cTn id="47" dur="indefinite"/>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childTnLst>
                                </p:cTn>
                              </p:par>
                              <p:par>
                                <p:cTn id="61" presetID="2" presetClass="entr" presetSubtype="1"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1000" fill="hold"/>
                                        <p:tgtEl>
                                          <p:spTgt spid="26"/>
                                        </p:tgtEl>
                                        <p:attrNameLst>
                                          <p:attrName>ppt_x</p:attrName>
                                        </p:attrNameLst>
                                      </p:cBhvr>
                                      <p:tavLst>
                                        <p:tav tm="0">
                                          <p:val>
                                            <p:strVal val="#ppt_x"/>
                                          </p:val>
                                        </p:tav>
                                        <p:tav tm="100000">
                                          <p:val>
                                            <p:strVal val="#ppt_x"/>
                                          </p:val>
                                        </p:tav>
                                      </p:tavLst>
                                    </p:anim>
                                    <p:anim calcmode="lin" valueType="num">
                                      <p:cBhvr additive="base">
                                        <p:cTn id="64" dur="1000" fill="hold"/>
                                        <p:tgtEl>
                                          <p:spTgt spid="26"/>
                                        </p:tgtEl>
                                        <p:attrNameLst>
                                          <p:attrName>ppt_y</p:attrName>
                                        </p:attrNameLst>
                                      </p:cBhvr>
                                      <p:tavLst>
                                        <p:tav tm="0">
                                          <p:val>
                                            <p:strVal val="0-#ppt_h/2"/>
                                          </p:val>
                                        </p:tav>
                                        <p:tav tm="100000">
                                          <p:val>
                                            <p:strVal val="#ppt_y"/>
                                          </p:val>
                                        </p:tav>
                                      </p:tavLst>
                                    </p:anim>
                                  </p:childTnLst>
                                </p:cTn>
                              </p:par>
                            </p:childTnLst>
                          </p:cTn>
                        </p:par>
                        <p:par>
                          <p:cTn id="65" fill="hold">
                            <p:stCondLst>
                              <p:cond delay="1000"/>
                            </p:stCondLst>
                            <p:childTnLst>
                              <p:par>
                                <p:cTn id="66" presetID="2" presetClass="entr" presetSubtype="4" fill="hold" nodeType="after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1000" fill="hold"/>
                                        <p:tgtEl>
                                          <p:spTgt spid="27"/>
                                        </p:tgtEl>
                                        <p:attrNameLst>
                                          <p:attrName>ppt_x</p:attrName>
                                        </p:attrNameLst>
                                      </p:cBhvr>
                                      <p:tavLst>
                                        <p:tav tm="0">
                                          <p:val>
                                            <p:strVal val="#ppt_x"/>
                                          </p:val>
                                        </p:tav>
                                        <p:tav tm="100000">
                                          <p:val>
                                            <p:strVal val="#ppt_x"/>
                                          </p:val>
                                        </p:tav>
                                      </p:tavLst>
                                    </p:anim>
                                    <p:anim calcmode="lin" valueType="num">
                                      <p:cBhvr additive="base">
                                        <p:cTn id="69" dur="1000" fill="hold"/>
                                        <p:tgtEl>
                                          <p:spTgt spid="27"/>
                                        </p:tgtEl>
                                        <p:attrNameLst>
                                          <p:attrName>ppt_y</p:attrName>
                                        </p:attrNameLst>
                                      </p:cBhvr>
                                      <p:tavLst>
                                        <p:tav tm="0">
                                          <p:val>
                                            <p:strVal val="1+#ppt_h/2"/>
                                          </p:val>
                                        </p:tav>
                                        <p:tav tm="100000">
                                          <p:val>
                                            <p:strVal val="#ppt_y"/>
                                          </p:val>
                                        </p:tav>
                                      </p:tavLst>
                                    </p:anim>
                                  </p:childTnLst>
                                </p:cTn>
                              </p:par>
                            </p:childTnLst>
                          </p:cTn>
                        </p:par>
                        <p:par>
                          <p:cTn id="70" fill="hold">
                            <p:stCondLst>
                              <p:cond delay="2000"/>
                            </p:stCondLst>
                            <p:childTnLst>
                              <p:par>
                                <p:cTn id="71" presetID="53" presetClass="entr" presetSubtype="16"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
                                            <p:txEl>
                                              <p:pRg st="9" end="9"/>
                                            </p:txEl>
                                          </p:spTgt>
                                        </p:tgtEl>
                                        <p:attrNameLst>
                                          <p:attrName>style.visibility</p:attrName>
                                        </p:attrNameLst>
                                      </p:cBhvr>
                                      <p:to>
                                        <p:strVal val="visible"/>
                                      </p:to>
                                    </p:set>
                                  </p:childTnLst>
                                </p:cTn>
                              </p:par>
                              <p:par>
                                <p:cTn id="80" presetID="2" presetClass="entr" presetSubtype="4"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1+#ppt_h/2"/>
                                          </p:val>
                                        </p:tav>
                                        <p:tav tm="100000">
                                          <p:val>
                                            <p:strVal val="#ppt_y"/>
                                          </p:val>
                                        </p:tav>
                                      </p:tavLst>
                                    </p:anim>
                                  </p:childTnLst>
                                </p:cTn>
                              </p:par>
                              <p:par>
                                <p:cTn id="84" presetID="10" presetClass="entr" presetSubtype="0"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6">
                                            <p:txEl>
                                              <p:pRg st="10" end="10"/>
                                            </p:txEl>
                                          </p:spTgt>
                                        </p:tgtEl>
                                        <p:attrNameLst>
                                          <p:attrName>style.visibility</p:attrName>
                                        </p:attrNameLst>
                                      </p:cBhvr>
                                      <p:to>
                                        <p:strVal val="visible"/>
                                      </p:to>
                                    </p:set>
                                  </p:childTnLst>
                                </p:cTn>
                              </p:par>
                              <p:par>
                                <p:cTn id="94" presetID="10" presetClass="exit" presetSubtype="0" fill="hold" grpId="1" nodeType="withEffect">
                                  <p:stCondLst>
                                    <p:cond delay="0"/>
                                  </p:stCondLst>
                                  <p:childTnLst>
                                    <p:animEffect transition="out" filter="fade">
                                      <p:cBhvr>
                                        <p:cTn id="95" dur="500"/>
                                        <p:tgtEl>
                                          <p:spTgt spid="28"/>
                                        </p:tgtEl>
                                      </p:cBhvr>
                                    </p:animEffect>
                                    <p:set>
                                      <p:cBhvr>
                                        <p:cTn id="96" dur="1" fill="hold">
                                          <p:stCondLst>
                                            <p:cond delay="499"/>
                                          </p:stCondLst>
                                        </p:cTn>
                                        <p:tgtEl>
                                          <p:spTgt spid="28"/>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3"/>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2"/>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6"/>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16"/>
                                        </p:tgtEl>
                                        <p:attrNameLst>
                                          <p:attrName>style.visibility</p:attrName>
                                        </p:attrNameLst>
                                      </p:cBhvr>
                                      <p:to>
                                        <p:strVal val="visible"/>
                                      </p:to>
                                    </p:set>
                                  </p:childTnLst>
                                </p:cTn>
                              </p:par>
                            </p:childTnLst>
                          </p:cTn>
                        </p:par>
                        <p:par>
                          <p:cTn id="109" fill="hold">
                            <p:stCondLst>
                              <p:cond delay="500"/>
                            </p:stCondLst>
                            <p:childTnLst>
                              <p:par>
                                <p:cTn id="110" presetID="8" presetClass="emph" presetSubtype="0" fill="hold" nodeType="afterEffect">
                                  <p:stCondLst>
                                    <p:cond delay="0"/>
                                  </p:stCondLst>
                                  <p:childTnLst>
                                    <p:animRot by="-5400000">
                                      <p:cBhvr>
                                        <p:cTn id="111" dur="2000" fill="hold"/>
                                        <p:tgtEl>
                                          <p:spTgt spid="16"/>
                                        </p:tgtEl>
                                        <p:attrNameLst>
                                          <p:attrName>r</p:attrName>
                                        </p:attrNameLst>
                                      </p:cBhvr>
                                    </p:animRot>
                                  </p:childTnLst>
                                </p:cTn>
                              </p:par>
                            </p:childTnLst>
                          </p:cTn>
                        </p:par>
                        <p:par>
                          <p:cTn id="112" fill="hold">
                            <p:stCondLst>
                              <p:cond delay="2500"/>
                            </p:stCondLst>
                            <p:childTnLst>
                              <p:par>
                                <p:cTn id="113" presetID="6" presetClass="emph" presetSubtype="0" fill="hold" nodeType="afterEffect">
                                  <p:stCondLst>
                                    <p:cond delay="0"/>
                                  </p:stCondLst>
                                  <p:childTnLst>
                                    <p:animScale>
                                      <p:cBhvr>
                                        <p:cTn id="114" dur="2000" fill="hold"/>
                                        <p:tgtEl>
                                          <p:spTgt spid="16"/>
                                        </p:tgtEl>
                                      </p:cBhvr>
                                      <p:by x="100000" y="160000"/>
                                    </p:animScale>
                                  </p:childTnLst>
                                </p:cTn>
                              </p:par>
                            </p:childTnLst>
                          </p:cTn>
                        </p:par>
                        <p:par>
                          <p:cTn id="115" fill="hold">
                            <p:stCondLst>
                              <p:cond delay="4500"/>
                            </p:stCondLst>
                            <p:childTnLst>
                              <p:par>
                                <p:cTn id="116" presetID="53" presetClass="entr" presetSubtype="16" fill="hold" grpId="0" nodeType="afterEffect">
                                  <p:stCondLst>
                                    <p:cond delay="0"/>
                                  </p:stCondLst>
                                  <p:childTnLst>
                                    <p:set>
                                      <p:cBhvr>
                                        <p:cTn id="117" dur="1" fill="hold">
                                          <p:stCondLst>
                                            <p:cond delay="0"/>
                                          </p:stCondLst>
                                        </p:cTn>
                                        <p:tgtEl>
                                          <p:spTgt spid="44"/>
                                        </p:tgtEl>
                                        <p:attrNameLst>
                                          <p:attrName>style.visibility</p:attrName>
                                        </p:attrNameLst>
                                      </p:cBhvr>
                                      <p:to>
                                        <p:strVal val="visible"/>
                                      </p:to>
                                    </p:set>
                                    <p:anim calcmode="lin" valueType="num">
                                      <p:cBhvr>
                                        <p:cTn id="118" dur="500" fill="hold"/>
                                        <p:tgtEl>
                                          <p:spTgt spid="44"/>
                                        </p:tgtEl>
                                        <p:attrNameLst>
                                          <p:attrName>ppt_w</p:attrName>
                                        </p:attrNameLst>
                                      </p:cBhvr>
                                      <p:tavLst>
                                        <p:tav tm="0">
                                          <p:val>
                                            <p:fltVal val="0"/>
                                          </p:val>
                                        </p:tav>
                                        <p:tav tm="100000">
                                          <p:val>
                                            <p:strVal val="#ppt_w"/>
                                          </p:val>
                                        </p:tav>
                                      </p:tavLst>
                                    </p:anim>
                                    <p:anim calcmode="lin" valueType="num">
                                      <p:cBhvr>
                                        <p:cTn id="119" dur="500" fill="hold"/>
                                        <p:tgtEl>
                                          <p:spTgt spid="44"/>
                                        </p:tgtEl>
                                        <p:attrNameLst>
                                          <p:attrName>ppt_h</p:attrName>
                                        </p:attrNameLst>
                                      </p:cBhvr>
                                      <p:tavLst>
                                        <p:tav tm="0">
                                          <p:val>
                                            <p:fltVal val="0"/>
                                          </p:val>
                                        </p:tav>
                                        <p:tav tm="100000">
                                          <p:val>
                                            <p:strVal val="#ppt_h"/>
                                          </p:val>
                                        </p:tav>
                                      </p:tavLst>
                                    </p:anim>
                                    <p:animEffect transition="in" filter="fade">
                                      <p:cBhvr>
                                        <p:cTn id="120" dur="500"/>
                                        <p:tgtEl>
                                          <p:spTgt spid="44"/>
                                        </p:tgtEl>
                                      </p:cBhvr>
                                    </p:animEffect>
                                  </p:childTnLst>
                                </p:cTn>
                              </p:par>
                            </p:childTnLst>
                          </p:cTn>
                        </p:par>
                      </p:childTnLst>
                    </p:cTn>
                  </p:par>
                  <p:par>
                    <p:cTn id="121" fill="hold">
                      <p:stCondLst>
                        <p:cond delay="indefinite"/>
                      </p:stCondLst>
                      <p:childTnLst>
                        <p:par>
                          <p:cTn id="122" fill="hold">
                            <p:stCondLst>
                              <p:cond delay="0"/>
                            </p:stCondLst>
                            <p:childTnLst>
                              <p:par>
                                <p:cTn id="123" presetID="8" presetClass="emph" presetSubtype="0" fill="hold" nodeType="clickEffect">
                                  <p:stCondLst>
                                    <p:cond delay="0"/>
                                  </p:stCondLst>
                                  <p:childTnLst>
                                    <p:animRot by="2700000">
                                      <p:cBhvr>
                                        <p:cTn id="124" dur="2000" fill="hold"/>
                                        <p:tgtEl>
                                          <p:spTgt spid="16"/>
                                        </p:tgtEl>
                                        <p:attrNameLst>
                                          <p:attrName>r</p:attrName>
                                        </p:attrNameLst>
                                      </p:cBhvr>
                                    </p:animRot>
                                  </p:childTnLst>
                                </p:cTn>
                              </p:par>
                              <p:par>
                                <p:cTn id="125" presetID="10" presetClass="exit" presetSubtype="0" fill="hold" grpId="1" nodeType="withEffect">
                                  <p:stCondLst>
                                    <p:cond delay="0"/>
                                  </p:stCondLst>
                                  <p:childTnLst>
                                    <p:animEffect transition="out" filter="fade">
                                      <p:cBhvr>
                                        <p:cTn id="126" dur="500"/>
                                        <p:tgtEl>
                                          <p:spTgt spid="44"/>
                                        </p:tgtEl>
                                      </p:cBhvr>
                                    </p:animEffect>
                                    <p:set>
                                      <p:cBhvr>
                                        <p:cTn id="127" dur="1" fill="hold">
                                          <p:stCondLst>
                                            <p:cond delay="499"/>
                                          </p:stCondLst>
                                        </p:cTn>
                                        <p:tgtEl>
                                          <p:spTgt spid="44"/>
                                        </p:tgtEl>
                                        <p:attrNameLst>
                                          <p:attrName>style.visibility</p:attrName>
                                        </p:attrNameLst>
                                      </p:cBhvr>
                                      <p:to>
                                        <p:strVal val="hidden"/>
                                      </p:to>
                                    </p:set>
                                  </p:childTnLst>
                                </p:cTn>
                              </p:par>
                            </p:childTnLst>
                          </p:cTn>
                        </p:par>
                        <p:par>
                          <p:cTn id="128" fill="hold">
                            <p:stCondLst>
                              <p:cond delay="2000"/>
                            </p:stCondLst>
                            <p:childTnLst>
                              <p:par>
                                <p:cTn id="129" presetID="6" presetClass="emph" presetSubtype="0" fill="hold" nodeType="afterEffect">
                                  <p:stCondLst>
                                    <p:cond delay="0"/>
                                  </p:stCondLst>
                                  <p:childTnLst>
                                    <p:animScale>
                                      <p:cBhvr>
                                        <p:cTn id="130" dur="2000" fill="hold"/>
                                        <p:tgtEl>
                                          <p:spTgt spid="16"/>
                                        </p:tgtEl>
                                      </p:cBhvr>
                                      <p:by x="100000" y="83000"/>
                                    </p:animScale>
                                  </p:childTnLst>
                                </p:cTn>
                              </p:par>
                            </p:childTnLst>
                          </p:cTn>
                        </p:par>
                        <p:par>
                          <p:cTn id="131" fill="hold">
                            <p:stCondLst>
                              <p:cond delay="4000"/>
                            </p:stCondLst>
                            <p:childTnLst>
                              <p:par>
                                <p:cTn id="132" presetID="16" presetClass="entr" presetSubtype="37" fill="hold" nodeType="afterEffect">
                                  <p:stCondLst>
                                    <p:cond delay="0"/>
                                  </p:stCondLst>
                                  <p:childTnLst>
                                    <p:set>
                                      <p:cBhvr>
                                        <p:cTn id="133" dur="1" fill="hold">
                                          <p:stCondLst>
                                            <p:cond delay="0"/>
                                          </p:stCondLst>
                                        </p:cTn>
                                        <p:tgtEl>
                                          <p:spTgt spid="18"/>
                                        </p:tgtEl>
                                        <p:attrNameLst>
                                          <p:attrName>style.visibility</p:attrName>
                                        </p:attrNameLst>
                                      </p:cBhvr>
                                      <p:to>
                                        <p:strVal val="visible"/>
                                      </p:to>
                                    </p:set>
                                    <p:animEffect transition="in" filter="barn(outVertical)">
                                      <p:cBhvr>
                                        <p:cTn id="134" dur="500"/>
                                        <p:tgtEl>
                                          <p:spTgt spid="18"/>
                                        </p:tgtEl>
                                      </p:cBhvr>
                                    </p:animEffect>
                                  </p:childTnLst>
                                </p:cTn>
                              </p:par>
                            </p:childTnLst>
                          </p:cTn>
                        </p:par>
                        <p:par>
                          <p:cTn id="135" fill="hold">
                            <p:stCondLst>
                              <p:cond delay="4500"/>
                            </p:stCondLst>
                            <p:childTnLst>
                              <p:par>
                                <p:cTn id="136" presetID="42" presetClass="path" presetSubtype="0" accel="25000" decel="25000" fill="hold" nodeType="afterEffect">
                                  <p:stCondLst>
                                    <p:cond delay="0"/>
                                  </p:stCondLst>
                                  <p:childTnLst>
                                    <p:animMotion origin="layout" path="M -1.11111E-6 3.33333E-6 L -0.08038 0.11111 " pathEditMode="relative" rAng="0" ptsTypes="AA">
                                      <p:cBhvr>
                                        <p:cTn id="137" dur="3000" fill="hold"/>
                                        <p:tgtEl>
                                          <p:spTgt spid="18"/>
                                        </p:tgtEl>
                                        <p:attrNameLst>
                                          <p:attrName>ppt_x</p:attrName>
                                          <p:attrName>ppt_y</p:attrName>
                                        </p:attrNameLst>
                                      </p:cBhvr>
                                      <p:rCtr x="-4028" y="5556"/>
                                    </p:animMotion>
                                  </p:childTnLst>
                                </p:cTn>
                              </p:par>
                            </p:childTnLst>
                          </p:cTn>
                        </p:par>
                        <p:par>
                          <p:cTn id="138" fill="hold">
                            <p:stCondLst>
                              <p:cond delay="7500"/>
                            </p:stCondLst>
                            <p:childTnLst>
                              <p:par>
                                <p:cTn id="139" presetID="42" presetClass="path" presetSubtype="0" accel="25000" decel="25000" fill="hold" nodeType="afterEffect">
                                  <p:stCondLst>
                                    <p:cond delay="0"/>
                                  </p:stCondLst>
                                  <p:childTnLst>
                                    <p:animMotion origin="layout" path="M -0.08038 0.11111 L 0.06059 -0.08125 " pathEditMode="relative" rAng="0" ptsTypes="AA">
                                      <p:cBhvr>
                                        <p:cTn id="140" dur="3000" fill="hold"/>
                                        <p:tgtEl>
                                          <p:spTgt spid="18"/>
                                        </p:tgtEl>
                                        <p:attrNameLst>
                                          <p:attrName>ppt_x</p:attrName>
                                          <p:attrName>ppt_y</p:attrName>
                                        </p:attrNameLst>
                                      </p:cBhvr>
                                      <p:rCtr x="7049" y="-9630"/>
                                    </p:animMotion>
                                  </p:childTnLst>
                                </p:cTn>
                              </p:par>
                              <p:par>
                                <p:cTn id="141" presetID="9" presetClass="emph" presetSubtype="0" nodeType="withEffect">
                                  <p:stCondLst>
                                    <p:cond delay="0"/>
                                  </p:stCondLst>
                                  <p:childTnLst>
                                    <p:set>
                                      <p:cBhvr rctx="PPT">
                                        <p:cTn id="142" dur="indefinite"/>
                                        <p:tgtEl>
                                          <p:spTgt spid="6">
                                            <p:txEl>
                                              <p:pRg st="5" end="5"/>
                                            </p:txEl>
                                          </p:spTgt>
                                        </p:tgtEl>
                                        <p:attrNameLst>
                                          <p:attrName>style.opacity</p:attrName>
                                        </p:attrNameLst>
                                      </p:cBhvr>
                                      <p:to>
                                        <p:strVal val="0.5"/>
                                      </p:to>
                                    </p:set>
                                    <p:animEffect filter="image" prLst="opacity: 0.5">
                                      <p:cBhvr rctx="IE">
                                        <p:cTn id="143" dur="indefinite"/>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1" grpId="0" uiExpand="1" animBg="1"/>
      <p:bldP spid="21" grpId="1" animBg="1"/>
      <p:bldP spid="22" grpId="0" uiExpand="1" animBg="1"/>
      <p:bldP spid="22" grpId="1" animBg="1"/>
      <p:bldP spid="13" grpId="0" uiExpand="1" animBg="1"/>
      <p:bldP spid="23" grpId="0" uiExpand="1" animBg="1"/>
      <p:bldP spid="23" grpId="1" animBg="1"/>
      <p:bldP spid="28" grpId="0" uiExpand="1" animBg="1"/>
      <p:bldP spid="28"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38124" y="1026996"/>
            <a:ext cx="8618233" cy="4402254"/>
          </a:xfrm>
        </p:spPr>
        <p:txBody>
          <a:bodyPr/>
          <a:lstStyle/>
          <a:p>
            <a:pPr marL="0" lvl="0" indent="0">
              <a:lnSpc>
                <a:spcPts val="3000"/>
              </a:lnSpc>
              <a:spcBef>
                <a:spcPts val="600"/>
              </a:spcBef>
              <a:buNone/>
            </a:pPr>
            <a:r>
              <a:rPr lang="he-IL" sz="2800" dirty="0"/>
              <a:t>המעגל הוא עקום שווה רוחב, לכן הוא יכול "להסתובב במקום</a:t>
            </a:r>
            <a:r>
              <a:rPr lang="he-IL" sz="2800" dirty="0" smtClean="0"/>
              <a:t>".</a:t>
            </a:r>
          </a:p>
          <a:p>
            <a:pPr marL="0" lvl="0" indent="0">
              <a:lnSpc>
                <a:spcPts val="3000"/>
              </a:lnSpc>
              <a:spcBef>
                <a:spcPts val="600"/>
              </a:spcBef>
              <a:buNone/>
            </a:pPr>
            <a:r>
              <a:rPr lang="he-IL" sz="2800" spc="-30" dirty="0" smtClean="0"/>
              <a:t>תכונה </a:t>
            </a:r>
            <a:r>
              <a:rPr lang="he-IL" sz="2800" spc="-30" dirty="0"/>
              <a:t>זו שימושית מאוד במקרה של </a:t>
            </a:r>
            <a:r>
              <a:rPr lang="he-IL" sz="2800" spc="-30" dirty="0" smtClean="0"/>
              <a:t>מקדח</a:t>
            </a:r>
            <a:r>
              <a:rPr lang="en-US" sz="2800" spc="-30" dirty="0" smtClean="0"/>
              <a:t> </a:t>
            </a:r>
            <a:r>
              <a:rPr lang="he-IL" sz="2800" spc="-30" dirty="0" smtClean="0"/>
              <a:t>או תקליטור, </a:t>
            </a:r>
            <a:r>
              <a:rPr lang="he-IL" sz="2800" spc="-30" dirty="0"/>
              <a:t>למשל</a:t>
            </a:r>
            <a:r>
              <a:rPr lang="he-IL" sz="2800" spc="-30" dirty="0" smtClean="0"/>
              <a:t>.</a:t>
            </a:r>
          </a:p>
          <a:p>
            <a:pPr marL="0" lvl="0" indent="0">
              <a:lnSpc>
                <a:spcPts val="3000"/>
              </a:lnSpc>
              <a:spcBef>
                <a:spcPts val="600"/>
              </a:spcBef>
              <a:buNone/>
            </a:pPr>
            <a:endParaRPr lang="he-IL" sz="2800" dirty="0" smtClean="0"/>
          </a:p>
          <a:p>
            <a:pPr marL="0" lvl="0" indent="0">
              <a:lnSpc>
                <a:spcPts val="3000"/>
              </a:lnSpc>
              <a:spcBef>
                <a:spcPts val="600"/>
              </a:spcBef>
              <a:buNone/>
            </a:pPr>
            <a:endParaRPr lang="he-IL" sz="2800" dirty="0"/>
          </a:p>
        </p:txBody>
      </p:sp>
      <p:grpSp>
        <p:nvGrpSpPr>
          <p:cNvPr id="3" name="Group 2"/>
          <p:cNvGrpSpPr/>
          <p:nvPr/>
        </p:nvGrpSpPr>
        <p:grpSpPr>
          <a:xfrm>
            <a:off x="3798647" y="2462766"/>
            <a:ext cx="1493848" cy="1493848"/>
            <a:chOff x="1017347" y="2900916"/>
            <a:chExt cx="1493848" cy="1493848"/>
          </a:xfrm>
        </p:grpSpPr>
        <p:sp>
          <p:nvSpPr>
            <p:cNvPr id="13" name="Oval 8"/>
            <p:cNvSpPr>
              <a:spLocks noChangeArrowheads="1"/>
            </p:cNvSpPr>
            <p:nvPr/>
          </p:nvSpPr>
          <p:spPr bwMode="auto">
            <a:xfrm>
              <a:off x="1017347" y="2900916"/>
              <a:ext cx="1493848" cy="1493848"/>
            </a:xfrm>
            <a:prstGeom prst="ellipse">
              <a:avLst/>
            </a:prstGeom>
            <a:solidFill>
              <a:schemeClr val="accent1"/>
            </a:solidFill>
            <a:ln w="38100">
              <a:solidFill>
                <a:schemeClr val="tx1"/>
              </a:solidFill>
              <a:prstDash val="sysDash"/>
              <a:round/>
              <a:headEnd/>
              <a:tailEnd/>
            </a:ln>
          </p:spPr>
          <p:txBody>
            <a:bodyPr wrap="none" anchor="ctr"/>
            <a:lstStyle/>
            <a:p>
              <a:pPr algn="l" rtl="0"/>
              <a:endParaRPr lang="he-IL"/>
            </a:p>
          </p:txBody>
        </p:sp>
        <p:sp>
          <p:nvSpPr>
            <p:cNvPr id="14" name="Line 27"/>
            <p:cNvSpPr>
              <a:spLocks noChangeShapeType="1"/>
            </p:cNvSpPr>
            <p:nvPr/>
          </p:nvSpPr>
          <p:spPr bwMode="auto">
            <a:xfrm rot="9590616" flipV="1">
              <a:off x="1502473" y="2934620"/>
              <a:ext cx="523596" cy="1426442"/>
            </a:xfrm>
            <a:prstGeom prst="line">
              <a:avLst/>
            </a:prstGeom>
            <a:noFill/>
            <a:ln w="38100">
              <a:solidFill>
                <a:srgbClr val="FF0000"/>
              </a:solidFill>
              <a:round/>
              <a:headEnd/>
              <a:tailEnd/>
            </a:ln>
          </p:spPr>
          <p:txBody>
            <a:bodyPr/>
            <a:lstStyle/>
            <a:p>
              <a:pPr algn="l" rtl="0"/>
              <a:endParaRPr lang="en-US"/>
            </a:p>
          </p:txBody>
        </p:sp>
      </p:grpSp>
      <p:sp>
        <p:nvSpPr>
          <p:cNvPr id="15" name="Oval 20"/>
          <p:cNvSpPr>
            <a:spLocks noChangeArrowheads="1"/>
          </p:cNvSpPr>
          <p:nvPr/>
        </p:nvSpPr>
        <p:spPr bwMode="auto">
          <a:xfrm flipH="1" flipV="1">
            <a:off x="4509138" y="3173813"/>
            <a:ext cx="72866" cy="71754"/>
          </a:xfrm>
          <a:prstGeom prst="ellipse">
            <a:avLst/>
          </a:prstGeom>
          <a:solidFill>
            <a:schemeClr val="bg1"/>
          </a:solidFill>
          <a:ln w="38100">
            <a:solidFill>
              <a:schemeClr val="tx1"/>
            </a:solidFill>
            <a:round/>
            <a:headEnd/>
            <a:tailEnd/>
          </a:ln>
        </p:spPr>
        <p:txBody>
          <a:bodyPr wrap="none" anchor="ctr"/>
          <a:lstStyle/>
          <a:p>
            <a:pPr algn="l" rtl="0"/>
            <a:endParaRPr lang="he-IL"/>
          </a:p>
        </p:txBody>
      </p:sp>
      <p:sp>
        <p:nvSpPr>
          <p:cNvPr id="9" name="Title 1"/>
          <p:cNvSpPr txBox="1">
            <a:spLocks/>
          </p:cNvSpPr>
          <p:nvPr/>
        </p:nvSpPr>
        <p:spPr bwMode="auto">
          <a:xfrm>
            <a:off x="101601" y="507543"/>
            <a:ext cx="8795656" cy="766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ctr" rtl="1" eaLnBrk="0" fontAlgn="base" hangingPunct="0">
              <a:spcBef>
                <a:spcPct val="0"/>
              </a:spcBef>
              <a:spcAft>
                <a:spcPct val="0"/>
              </a:spcAft>
              <a:defRPr sz="4000">
                <a:solidFill>
                  <a:schemeClr val="accent2">
                    <a:lumMod val="40000"/>
                    <a:lumOff val="60000"/>
                  </a:schemeClr>
                </a:solidFill>
                <a:latin typeface="+mj-lt"/>
                <a:ea typeface="+mj-ea"/>
                <a:cs typeface="+mj-cs"/>
              </a:defRPr>
            </a:lvl1pPr>
            <a:lvl2pPr algn="l" rtl="1" eaLnBrk="0" fontAlgn="base" hangingPunct="0">
              <a:spcBef>
                <a:spcPct val="0"/>
              </a:spcBef>
              <a:spcAft>
                <a:spcPct val="0"/>
              </a:spcAft>
              <a:defRPr sz="3600">
                <a:solidFill>
                  <a:schemeClr val="tx2"/>
                </a:solidFill>
                <a:latin typeface="Tahoma" pitchFamily="34" charset="0"/>
                <a:cs typeface="Arial" pitchFamily="34" charset="0"/>
              </a:defRPr>
            </a:lvl2pPr>
            <a:lvl3pPr algn="l" rtl="1" eaLnBrk="0" fontAlgn="base" hangingPunct="0">
              <a:spcBef>
                <a:spcPct val="0"/>
              </a:spcBef>
              <a:spcAft>
                <a:spcPct val="0"/>
              </a:spcAft>
              <a:defRPr sz="3600">
                <a:solidFill>
                  <a:schemeClr val="tx2"/>
                </a:solidFill>
                <a:latin typeface="Tahoma" pitchFamily="34" charset="0"/>
                <a:cs typeface="Arial" pitchFamily="34" charset="0"/>
              </a:defRPr>
            </a:lvl3pPr>
            <a:lvl4pPr algn="l" rtl="1" eaLnBrk="0" fontAlgn="base" hangingPunct="0">
              <a:spcBef>
                <a:spcPct val="0"/>
              </a:spcBef>
              <a:spcAft>
                <a:spcPct val="0"/>
              </a:spcAft>
              <a:defRPr sz="3600">
                <a:solidFill>
                  <a:schemeClr val="tx2"/>
                </a:solidFill>
                <a:latin typeface="Tahoma" pitchFamily="34" charset="0"/>
                <a:cs typeface="Arial" pitchFamily="34" charset="0"/>
              </a:defRPr>
            </a:lvl4pPr>
            <a:lvl5pPr algn="l" rtl="1" eaLnBrk="0" fontAlgn="base" hangingPunct="0">
              <a:spcBef>
                <a:spcPct val="0"/>
              </a:spcBef>
              <a:spcAft>
                <a:spcPct val="0"/>
              </a:spcAft>
              <a:defRPr sz="3600">
                <a:solidFill>
                  <a:schemeClr val="tx2"/>
                </a:solidFill>
                <a:latin typeface="Tahoma" pitchFamily="34" charset="0"/>
                <a:cs typeface="Arial" pitchFamily="34" charset="0"/>
              </a:defRPr>
            </a:lvl5pPr>
            <a:lvl6pPr marL="457200" algn="l" rtl="1" eaLnBrk="1" fontAlgn="base" hangingPunct="1">
              <a:spcBef>
                <a:spcPct val="0"/>
              </a:spcBef>
              <a:spcAft>
                <a:spcPct val="0"/>
              </a:spcAft>
              <a:defRPr sz="3600">
                <a:solidFill>
                  <a:schemeClr val="tx2"/>
                </a:solidFill>
                <a:latin typeface="Tahoma" pitchFamily="34" charset="0"/>
                <a:cs typeface="Arial" pitchFamily="34" charset="0"/>
              </a:defRPr>
            </a:lvl6pPr>
            <a:lvl7pPr marL="914400" algn="l" rtl="1" eaLnBrk="1" fontAlgn="base" hangingPunct="1">
              <a:spcBef>
                <a:spcPct val="0"/>
              </a:spcBef>
              <a:spcAft>
                <a:spcPct val="0"/>
              </a:spcAft>
              <a:defRPr sz="3600">
                <a:solidFill>
                  <a:schemeClr val="tx2"/>
                </a:solidFill>
                <a:latin typeface="Tahoma" pitchFamily="34" charset="0"/>
                <a:cs typeface="Arial" pitchFamily="34" charset="0"/>
              </a:defRPr>
            </a:lvl7pPr>
            <a:lvl8pPr marL="1371600" algn="l" rtl="1" eaLnBrk="1" fontAlgn="base" hangingPunct="1">
              <a:spcBef>
                <a:spcPct val="0"/>
              </a:spcBef>
              <a:spcAft>
                <a:spcPct val="0"/>
              </a:spcAft>
              <a:defRPr sz="3600">
                <a:solidFill>
                  <a:schemeClr val="tx2"/>
                </a:solidFill>
                <a:latin typeface="Tahoma" pitchFamily="34" charset="0"/>
                <a:cs typeface="Arial" pitchFamily="34" charset="0"/>
              </a:defRPr>
            </a:lvl8pPr>
            <a:lvl9pPr marL="1828800" algn="l" rtl="1" eaLnBrk="1" fontAlgn="base" hangingPunct="1">
              <a:spcBef>
                <a:spcPct val="0"/>
              </a:spcBef>
              <a:spcAft>
                <a:spcPct val="0"/>
              </a:spcAft>
              <a:defRPr sz="3600">
                <a:solidFill>
                  <a:schemeClr val="tx2"/>
                </a:solidFill>
                <a:latin typeface="Tahoma" pitchFamily="34" charset="0"/>
                <a:cs typeface="Arial" pitchFamily="34" charset="0"/>
              </a:defRPr>
            </a:lvl9pPr>
          </a:lstStyle>
          <a:p>
            <a:pPr>
              <a:lnSpc>
                <a:spcPts val="3000"/>
              </a:lnSpc>
              <a:spcBef>
                <a:spcPts val="600"/>
              </a:spcBef>
            </a:pPr>
            <a:r>
              <a:rPr lang="he-IL" sz="3200" b="1" kern="0" smtClean="0">
                <a:effectLst>
                  <a:outerShdw blurRad="38100" dist="25400" dir="5400000" algn="tl" rotWithShape="0">
                    <a:srgbClr val="000000">
                      <a:alpha val="43000"/>
                    </a:srgbClr>
                  </a:outerShdw>
                </a:effectLst>
              </a:rPr>
              <a:t>מה הופך את המעגל לצורה כל כך נפוצה ושימושית?</a:t>
            </a:r>
            <a:endParaRPr lang="he-IL" sz="3200" b="1" kern="0" dirty="0">
              <a:effectLst>
                <a:outerShdw blurRad="38100" dist="25400" dir="5400000" algn="tl" rotWithShape="0">
                  <a:srgbClr val="000000">
                    <a:alpha val="43000"/>
                  </a:srgbClr>
                </a:outerShdw>
              </a:effectLst>
            </a:endParaRPr>
          </a:p>
        </p:txBody>
      </p:sp>
    </p:spTree>
    <p:extLst>
      <p:ext uri="{BB962C8B-B14F-4D97-AF65-F5344CB8AC3E}">
        <p14:creationId xmlns:p14="http://schemas.microsoft.com/office/powerpoint/2010/main" val="100938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0"/>
                            </p:stCondLst>
                            <p:childTnLst>
                              <p:par>
                                <p:cTn id="14" presetID="8" presetClass="emph" presetSubtype="0" accel="10000" decel="10000" fill="hold" nodeType="afterEffect">
                                  <p:stCondLst>
                                    <p:cond delay="0"/>
                                  </p:stCondLst>
                                  <p:childTnLst>
                                    <p:animRot by="21600000">
                                      <p:cBhvr>
                                        <p:cTn id="15" dur="3000" fill="hold"/>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62148" y="1046046"/>
            <a:ext cx="7918009" cy="2001954"/>
          </a:xfrm>
        </p:spPr>
        <p:txBody>
          <a:bodyPr/>
          <a:lstStyle/>
          <a:p>
            <a:pPr marL="0" lvl="0" indent="0">
              <a:lnSpc>
                <a:spcPts val="3000"/>
              </a:lnSpc>
              <a:spcBef>
                <a:spcPts val="600"/>
              </a:spcBef>
              <a:buNone/>
            </a:pPr>
            <a:r>
              <a:rPr lang="he-IL" sz="2800" dirty="0"/>
              <a:t>מאותה סיבה </a:t>
            </a:r>
            <a:r>
              <a:rPr lang="he-IL" sz="2800" dirty="0" smtClean="0"/>
              <a:t>המעגל </a:t>
            </a:r>
            <a:r>
              <a:rPr lang="he-IL" sz="2800" dirty="0"/>
              <a:t>יכול גם להתגלגל </a:t>
            </a:r>
            <a:r>
              <a:rPr lang="he-IL" sz="2800" dirty="0" smtClean="0"/>
              <a:t>כשחלקו העליון שומר על גובה קבוע ממשטח הגלגול.</a:t>
            </a:r>
            <a:endParaRPr lang="he-IL" sz="2800" dirty="0"/>
          </a:p>
          <a:p>
            <a:pPr marL="0" lvl="0" indent="0">
              <a:lnSpc>
                <a:spcPts val="3000"/>
              </a:lnSpc>
              <a:spcBef>
                <a:spcPts val="600"/>
              </a:spcBef>
              <a:buNone/>
            </a:pPr>
            <a:endParaRPr lang="he-IL" sz="2800" dirty="0" smtClean="0"/>
          </a:p>
          <a:p>
            <a:pPr marL="0" lvl="0" indent="0">
              <a:lnSpc>
                <a:spcPts val="3000"/>
              </a:lnSpc>
              <a:spcBef>
                <a:spcPts val="600"/>
              </a:spcBef>
              <a:buNone/>
            </a:pPr>
            <a:endParaRPr lang="he-IL" sz="2800" dirty="0"/>
          </a:p>
          <a:p>
            <a:pPr marL="0" lvl="0" indent="0">
              <a:lnSpc>
                <a:spcPts val="3000"/>
              </a:lnSpc>
              <a:spcBef>
                <a:spcPts val="600"/>
              </a:spcBef>
              <a:buNone/>
            </a:pPr>
            <a:endParaRPr lang="he-IL" sz="2800" dirty="0" smtClean="0"/>
          </a:p>
          <a:p>
            <a:pPr marL="0" lvl="0" indent="0">
              <a:lnSpc>
                <a:spcPts val="3000"/>
              </a:lnSpc>
              <a:spcBef>
                <a:spcPts val="600"/>
              </a:spcBef>
              <a:buNone/>
            </a:pPr>
            <a:endParaRPr lang="he-IL" sz="2800" dirty="0"/>
          </a:p>
          <a:p>
            <a:pPr marL="0" lvl="0" indent="0">
              <a:lnSpc>
                <a:spcPts val="3000"/>
              </a:lnSpc>
              <a:spcBef>
                <a:spcPts val="600"/>
              </a:spcBef>
              <a:buNone/>
            </a:pPr>
            <a:endParaRPr lang="he-IL" sz="2800" dirty="0"/>
          </a:p>
          <a:p>
            <a:pPr marL="0" indent="0">
              <a:lnSpc>
                <a:spcPts val="3000"/>
              </a:lnSpc>
              <a:spcBef>
                <a:spcPts val="600"/>
              </a:spcBef>
              <a:buNone/>
            </a:pPr>
            <a:r>
              <a:rPr lang="he-IL" sz="2800" dirty="0" smtClean="0"/>
              <a:t>ועכשיו לשאלה מסקרנת: </a:t>
            </a:r>
            <a:r>
              <a:rPr lang="en-US" sz="2800" dirty="0" smtClean="0"/>
              <a:t/>
            </a:r>
            <a:br>
              <a:rPr lang="en-US" sz="2800" dirty="0" smtClean="0"/>
            </a:br>
            <a:r>
              <a:rPr lang="he-IL" sz="2800" dirty="0" smtClean="0"/>
              <a:t>	האם </a:t>
            </a:r>
            <a:r>
              <a:rPr lang="he-IL" sz="2800" dirty="0"/>
              <a:t>יש </a:t>
            </a:r>
            <a:r>
              <a:rPr lang="he-IL" sz="2800" dirty="0">
                <a:solidFill>
                  <a:srgbClr val="66FFFF"/>
                </a:solidFill>
              </a:rPr>
              <a:t>עוד </a:t>
            </a:r>
            <a:r>
              <a:rPr lang="he-IL" sz="2800" dirty="0" smtClean="0"/>
              <a:t>עקומים שווי </a:t>
            </a:r>
            <a:r>
              <a:rPr lang="he-IL" sz="2800" dirty="0"/>
              <a:t>רוחב</a:t>
            </a:r>
            <a:r>
              <a:rPr lang="he-IL" sz="2800" dirty="0" smtClean="0">
                <a:solidFill>
                  <a:srgbClr val="66FFFF"/>
                </a:solidFill>
              </a:rPr>
              <a:t>? </a:t>
            </a:r>
            <a:r>
              <a:rPr lang="he-IL" sz="2800" dirty="0" smtClean="0"/>
              <a:t>לפחות אחד</a:t>
            </a:r>
            <a:r>
              <a:rPr lang="he-IL" sz="2800" dirty="0" smtClean="0">
                <a:solidFill>
                  <a:srgbClr val="66FFFF"/>
                </a:solidFill>
              </a:rPr>
              <a:t>?</a:t>
            </a:r>
          </a:p>
          <a:p>
            <a:pPr marL="706438" indent="0">
              <a:lnSpc>
                <a:spcPts val="3000"/>
              </a:lnSpc>
              <a:spcBef>
                <a:spcPts val="600"/>
              </a:spcBef>
              <a:buNone/>
            </a:pPr>
            <a:r>
              <a:rPr lang="he-IL" sz="2800" dirty="0" smtClean="0">
                <a:solidFill>
                  <a:srgbClr val="66FFFF"/>
                </a:solidFill>
              </a:rPr>
              <a:t>כלומר, האם יש עוד צורות שיכולות, כמו המעגל, להתגלגל בן שני קו</a:t>
            </a:r>
            <a:r>
              <a:rPr lang="he-IL" sz="2800" dirty="0">
                <a:solidFill>
                  <a:srgbClr val="66FFFF"/>
                </a:solidFill>
              </a:rPr>
              <a:t>ו</a:t>
            </a:r>
            <a:r>
              <a:rPr lang="he-IL" sz="2800" dirty="0" smtClean="0">
                <a:solidFill>
                  <a:srgbClr val="66FFFF"/>
                </a:solidFill>
              </a:rPr>
              <a:t>ים מקבילים שמשיקים לו בכל מצב? </a:t>
            </a:r>
            <a:endParaRPr lang="he-IL" sz="2800" dirty="0">
              <a:solidFill>
                <a:srgbClr val="66FFFF"/>
              </a:solidFill>
            </a:endParaRPr>
          </a:p>
          <a:p>
            <a:pPr marL="0" indent="0">
              <a:lnSpc>
                <a:spcPts val="3000"/>
              </a:lnSpc>
              <a:spcBef>
                <a:spcPts val="600"/>
              </a:spcBef>
              <a:buNone/>
            </a:pPr>
            <a:endParaRPr lang="he-IL" sz="2800" dirty="0">
              <a:solidFill>
                <a:srgbClr val="66FFFF"/>
              </a:solidFill>
            </a:endParaRPr>
          </a:p>
        </p:txBody>
      </p:sp>
      <p:grpSp>
        <p:nvGrpSpPr>
          <p:cNvPr id="3" name="Group 2"/>
          <p:cNvGrpSpPr/>
          <p:nvPr/>
        </p:nvGrpSpPr>
        <p:grpSpPr>
          <a:xfrm>
            <a:off x="1017347" y="2243691"/>
            <a:ext cx="1493848" cy="1493848"/>
            <a:chOff x="1017347" y="2900916"/>
            <a:chExt cx="1493848" cy="1493848"/>
          </a:xfrm>
        </p:grpSpPr>
        <p:sp>
          <p:nvSpPr>
            <p:cNvPr id="13" name="Oval 8"/>
            <p:cNvSpPr>
              <a:spLocks noChangeArrowheads="1"/>
            </p:cNvSpPr>
            <p:nvPr/>
          </p:nvSpPr>
          <p:spPr bwMode="auto">
            <a:xfrm>
              <a:off x="1017347" y="2900916"/>
              <a:ext cx="1493848" cy="1493848"/>
            </a:xfrm>
            <a:prstGeom prst="ellipse">
              <a:avLst/>
            </a:prstGeom>
            <a:solidFill>
              <a:schemeClr val="accent1"/>
            </a:solidFill>
            <a:ln w="38100">
              <a:solidFill>
                <a:schemeClr val="tx1"/>
              </a:solidFill>
              <a:round/>
              <a:headEnd/>
              <a:tailEnd/>
            </a:ln>
          </p:spPr>
          <p:txBody>
            <a:bodyPr wrap="none" anchor="ctr"/>
            <a:lstStyle/>
            <a:p>
              <a:pPr algn="l" rtl="0"/>
              <a:endParaRPr lang="he-IL"/>
            </a:p>
          </p:txBody>
        </p:sp>
        <p:sp>
          <p:nvSpPr>
            <p:cNvPr id="14" name="Line 27"/>
            <p:cNvSpPr>
              <a:spLocks noChangeShapeType="1"/>
            </p:cNvSpPr>
            <p:nvPr/>
          </p:nvSpPr>
          <p:spPr bwMode="auto">
            <a:xfrm rot="9590616" flipV="1">
              <a:off x="1502473" y="2934620"/>
              <a:ext cx="523596" cy="1426442"/>
            </a:xfrm>
            <a:prstGeom prst="line">
              <a:avLst/>
            </a:prstGeom>
            <a:noFill/>
            <a:ln w="38100">
              <a:solidFill>
                <a:srgbClr val="FF0000"/>
              </a:solidFill>
              <a:round/>
              <a:headEnd/>
              <a:tailEnd/>
            </a:ln>
          </p:spPr>
          <p:txBody>
            <a:bodyPr/>
            <a:lstStyle/>
            <a:p>
              <a:pPr algn="l" rtl="0"/>
              <a:endParaRPr lang="en-US"/>
            </a:p>
          </p:txBody>
        </p:sp>
        <p:sp>
          <p:nvSpPr>
            <p:cNvPr id="15" name="Oval 20"/>
            <p:cNvSpPr>
              <a:spLocks noChangeArrowheads="1"/>
            </p:cNvSpPr>
            <p:nvPr/>
          </p:nvSpPr>
          <p:spPr bwMode="auto">
            <a:xfrm flipH="1" flipV="1">
              <a:off x="1727838" y="3615116"/>
              <a:ext cx="72866" cy="71754"/>
            </a:xfrm>
            <a:prstGeom prst="ellipse">
              <a:avLst/>
            </a:prstGeom>
            <a:solidFill>
              <a:schemeClr val="bg1"/>
            </a:solidFill>
            <a:ln w="38100">
              <a:solidFill>
                <a:schemeClr val="tx1"/>
              </a:solidFill>
              <a:round/>
              <a:headEnd/>
              <a:tailEnd/>
            </a:ln>
          </p:spPr>
          <p:txBody>
            <a:bodyPr wrap="none" anchor="ctr"/>
            <a:lstStyle/>
            <a:p>
              <a:pPr algn="l" rtl="0"/>
              <a:endParaRPr lang="he-IL"/>
            </a:p>
          </p:txBody>
        </p:sp>
      </p:grpSp>
      <p:cxnSp>
        <p:nvCxnSpPr>
          <p:cNvPr id="16" name="Straight Connector 15"/>
          <p:cNvCxnSpPr/>
          <p:nvPr/>
        </p:nvCxnSpPr>
        <p:spPr bwMode="auto">
          <a:xfrm>
            <a:off x="553403" y="2199851"/>
            <a:ext cx="7557444" cy="0"/>
          </a:xfrm>
          <a:prstGeom prst="line">
            <a:avLst/>
          </a:prstGeom>
          <a:solidFill>
            <a:schemeClr val="accent1"/>
          </a:solidFill>
          <a:ln w="28575" cap="flat" cmpd="sng" algn="ctr">
            <a:solidFill>
              <a:srgbClr val="00FF99"/>
            </a:solidFill>
            <a:prstDash val="solid"/>
            <a:round/>
            <a:headEnd type="none" w="sm" len="sm"/>
            <a:tailEnd type="none" w="sm" len="sm"/>
          </a:ln>
          <a:effectLst/>
        </p:spPr>
      </p:cxnSp>
      <p:cxnSp>
        <p:nvCxnSpPr>
          <p:cNvPr id="17" name="Straight Connector 16"/>
          <p:cNvCxnSpPr/>
          <p:nvPr/>
        </p:nvCxnSpPr>
        <p:spPr bwMode="auto">
          <a:xfrm>
            <a:off x="553403" y="3785210"/>
            <a:ext cx="7545568" cy="0"/>
          </a:xfrm>
          <a:prstGeom prst="line">
            <a:avLst/>
          </a:prstGeom>
          <a:solidFill>
            <a:schemeClr val="accent1"/>
          </a:solidFill>
          <a:ln w="28575" cap="flat" cmpd="sng" algn="ctr">
            <a:solidFill>
              <a:srgbClr val="00FF99"/>
            </a:solidFill>
            <a:prstDash val="solid"/>
            <a:round/>
            <a:headEnd type="none" w="sm" len="sm"/>
            <a:tailEnd type="none" w="sm" len="sm"/>
          </a:ln>
          <a:effectLst/>
        </p:spPr>
      </p:cxnSp>
      <p:sp>
        <p:nvSpPr>
          <p:cNvPr id="11" name="Title 1"/>
          <p:cNvSpPr txBox="1">
            <a:spLocks/>
          </p:cNvSpPr>
          <p:nvPr/>
        </p:nvSpPr>
        <p:spPr bwMode="auto">
          <a:xfrm>
            <a:off x="101601" y="507543"/>
            <a:ext cx="8795656" cy="766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ctr" rtl="1" eaLnBrk="0" fontAlgn="base" hangingPunct="0">
              <a:spcBef>
                <a:spcPct val="0"/>
              </a:spcBef>
              <a:spcAft>
                <a:spcPct val="0"/>
              </a:spcAft>
              <a:defRPr sz="4000">
                <a:solidFill>
                  <a:schemeClr val="accent2">
                    <a:lumMod val="40000"/>
                    <a:lumOff val="60000"/>
                  </a:schemeClr>
                </a:solidFill>
                <a:latin typeface="+mj-lt"/>
                <a:ea typeface="+mj-ea"/>
                <a:cs typeface="+mj-cs"/>
              </a:defRPr>
            </a:lvl1pPr>
            <a:lvl2pPr algn="l" rtl="1" eaLnBrk="0" fontAlgn="base" hangingPunct="0">
              <a:spcBef>
                <a:spcPct val="0"/>
              </a:spcBef>
              <a:spcAft>
                <a:spcPct val="0"/>
              </a:spcAft>
              <a:defRPr sz="3600">
                <a:solidFill>
                  <a:schemeClr val="tx2"/>
                </a:solidFill>
                <a:latin typeface="Tahoma" pitchFamily="34" charset="0"/>
                <a:cs typeface="Arial" pitchFamily="34" charset="0"/>
              </a:defRPr>
            </a:lvl2pPr>
            <a:lvl3pPr algn="l" rtl="1" eaLnBrk="0" fontAlgn="base" hangingPunct="0">
              <a:spcBef>
                <a:spcPct val="0"/>
              </a:spcBef>
              <a:spcAft>
                <a:spcPct val="0"/>
              </a:spcAft>
              <a:defRPr sz="3600">
                <a:solidFill>
                  <a:schemeClr val="tx2"/>
                </a:solidFill>
                <a:latin typeface="Tahoma" pitchFamily="34" charset="0"/>
                <a:cs typeface="Arial" pitchFamily="34" charset="0"/>
              </a:defRPr>
            </a:lvl3pPr>
            <a:lvl4pPr algn="l" rtl="1" eaLnBrk="0" fontAlgn="base" hangingPunct="0">
              <a:spcBef>
                <a:spcPct val="0"/>
              </a:spcBef>
              <a:spcAft>
                <a:spcPct val="0"/>
              </a:spcAft>
              <a:defRPr sz="3600">
                <a:solidFill>
                  <a:schemeClr val="tx2"/>
                </a:solidFill>
                <a:latin typeface="Tahoma" pitchFamily="34" charset="0"/>
                <a:cs typeface="Arial" pitchFamily="34" charset="0"/>
              </a:defRPr>
            </a:lvl4pPr>
            <a:lvl5pPr algn="l" rtl="1" eaLnBrk="0" fontAlgn="base" hangingPunct="0">
              <a:spcBef>
                <a:spcPct val="0"/>
              </a:spcBef>
              <a:spcAft>
                <a:spcPct val="0"/>
              </a:spcAft>
              <a:defRPr sz="3600">
                <a:solidFill>
                  <a:schemeClr val="tx2"/>
                </a:solidFill>
                <a:latin typeface="Tahoma" pitchFamily="34" charset="0"/>
                <a:cs typeface="Arial" pitchFamily="34" charset="0"/>
              </a:defRPr>
            </a:lvl5pPr>
            <a:lvl6pPr marL="457200" algn="l" rtl="1" eaLnBrk="1" fontAlgn="base" hangingPunct="1">
              <a:spcBef>
                <a:spcPct val="0"/>
              </a:spcBef>
              <a:spcAft>
                <a:spcPct val="0"/>
              </a:spcAft>
              <a:defRPr sz="3600">
                <a:solidFill>
                  <a:schemeClr val="tx2"/>
                </a:solidFill>
                <a:latin typeface="Tahoma" pitchFamily="34" charset="0"/>
                <a:cs typeface="Arial" pitchFamily="34" charset="0"/>
              </a:defRPr>
            </a:lvl6pPr>
            <a:lvl7pPr marL="914400" algn="l" rtl="1" eaLnBrk="1" fontAlgn="base" hangingPunct="1">
              <a:spcBef>
                <a:spcPct val="0"/>
              </a:spcBef>
              <a:spcAft>
                <a:spcPct val="0"/>
              </a:spcAft>
              <a:defRPr sz="3600">
                <a:solidFill>
                  <a:schemeClr val="tx2"/>
                </a:solidFill>
                <a:latin typeface="Tahoma" pitchFamily="34" charset="0"/>
                <a:cs typeface="Arial" pitchFamily="34" charset="0"/>
              </a:defRPr>
            </a:lvl7pPr>
            <a:lvl8pPr marL="1371600" algn="l" rtl="1" eaLnBrk="1" fontAlgn="base" hangingPunct="1">
              <a:spcBef>
                <a:spcPct val="0"/>
              </a:spcBef>
              <a:spcAft>
                <a:spcPct val="0"/>
              </a:spcAft>
              <a:defRPr sz="3600">
                <a:solidFill>
                  <a:schemeClr val="tx2"/>
                </a:solidFill>
                <a:latin typeface="Tahoma" pitchFamily="34" charset="0"/>
                <a:cs typeface="Arial" pitchFamily="34" charset="0"/>
              </a:defRPr>
            </a:lvl8pPr>
            <a:lvl9pPr marL="1828800" algn="l" rtl="1" eaLnBrk="1" fontAlgn="base" hangingPunct="1">
              <a:spcBef>
                <a:spcPct val="0"/>
              </a:spcBef>
              <a:spcAft>
                <a:spcPct val="0"/>
              </a:spcAft>
              <a:defRPr sz="3600">
                <a:solidFill>
                  <a:schemeClr val="tx2"/>
                </a:solidFill>
                <a:latin typeface="Tahoma" pitchFamily="34" charset="0"/>
                <a:cs typeface="Arial" pitchFamily="34" charset="0"/>
              </a:defRPr>
            </a:lvl9pPr>
          </a:lstStyle>
          <a:p>
            <a:pPr>
              <a:lnSpc>
                <a:spcPts val="3000"/>
              </a:lnSpc>
              <a:spcBef>
                <a:spcPts val="600"/>
              </a:spcBef>
            </a:pPr>
            <a:r>
              <a:rPr lang="he-IL" sz="3200" b="1" kern="0" smtClean="0">
                <a:effectLst>
                  <a:outerShdw blurRad="38100" dist="25400" dir="5400000" algn="tl" rotWithShape="0">
                    <a:srgbClr val="000000">
                      <a:alpha val="43000"/>
                    </a:srgbClr>
                  </a:outerShdw>
                </a:effectLst>
              </a:rPr>
              <a:t>מה הופך את המעגל לצורה כל כך נפוצה ושימושית?</a:t>
            </a:r>
            <a:endParaRPr lang="he-IL" sz="3200" b="1" kern="0" dirty="0">
              <a:effectLst>
                <a:outerShdw blurRad="38100" dist="25400" dir="5400000" algn="tl" rotWithShape="0">
                  <a:srgbClr val="000000">
                    <a:alpha val="43000"/>
                  </a:srgbClr>
                </a:outerShdw>
              </a:effectLst>
            </a:endParaRPr>
          </a:p>
        </p:txBody>
      </p:sp>
    </p:spTree>
    <p:extLst>
      <p:ext uri="{BB962C8B-B14F-4D97-AF65-F5344CB8AC3E}">
        <p14:creationId xmlns:p14="http://schemas.microsoft.com/office/powerpoint/2010/main" val="405958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4000" fill="hold"/>
                                        <p:tgtEl>
                                          <p:spTgt spid="3"/>
                                        </p:tgtEl>
                                        <p:attrNameLst>
                                          <p:attrName>r</p:attrName>
                                        </p:attrNameLst>
                                      </p:cBhvr>
                                    </p:animRot>
                                  </p:childTnLst>
                                </p:cTn>
                              </p:par>
                              <p:par>
                                <p:cTn id="17" presetID="42" presetClass="path" presetSubtype="0" fill="hold" nodeType="withEffect">
                                  <p:stCondLst>
                                    <p:cond delay="0"/>
                                  </p:stCondLst>
                                  <p:childTnLst>
                                    <p:animMotion origin="layout" path="M -1.94444E-6 -2.96296E-6 L 0.525 -2.96296E-6 " pathEditMode="relative" rAng="0" ptsTypes="AA">
                                      <p:cBhvr>
                                        <p:cTn id="18" dur="4000" fill="hold"/>
                                        <p:tgtEl>
                                          <p:spTgt spid="3"/>
                                        </p:tgtEl>
                                        <p:attrNameLst>
                                          <p:attrName>ppt_x</p:attrName>
                                          <p:attrName>ppt_y</p:attrName>
                                        </p:attrNameLst>
                                      </p:cBhvr>
                                      <p:rCtr x="26250" y="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Line 6"/>
          <p:cNvSpPr>
            <a:spLocks noChangeShapeType="1"/>
          </p:cNvSpPr>
          <p:nvPr/>
        </p:nvSpPr>
        <p:spPr bwMode="auto">
          <a:xfrm>
            <a:off x="568324" y="1512888"/>
            <a:ext cx="3108960" cy="0"/>
          </a:xfrm>
          <a:prstGeom prst="line">
            <a:avLst/>
          </a:prstGeom>
          <a:solidFill>
            <a:schemeClr val="accent1"/>
          </a:solidFill>
          <a:ln w="28575" cap="flat" cmpd="sng" algn="ctr">
            <a:solidFill>
              <a:srgbClr val="00FF99"/>
            </a:solidFill>
            <a:prstDash val="solid"/>
            <a:round/>
            <a:headEnd type="none" w="sm" len="sm"/>
            <a:tailEnd type="none" w="sm" len="sm"/>
          </a:ln>
          <a:effectLst/>
        </p:spPr>
        <p:txBody>
          <a:bodyPr/>
          <a:lstStyle/>
          <a:p>
            <a:endParaRPr lang="en-US"/>
          </a:p>
        </p:txBody>
      </p:sp>
      <p:sp>
        <p:nvSpPr>
          <p:cNvPr id="78" name="Line 30"/>
          <p:cNvSpPr>
            <a:spLocks noChangeShapeType="1"/>
          </p:cNvSpPr>
          <p:nvPr/>
        </p:nvSpPr>
        <p:spPr bwMode="auto">
          <a:xfrm>
            <a:off x="568324" y="4083050"/>
            <a:ext cx="3108960" cy="0"/>
          </a:xfrm>
          <a:prstGeom prst="line">
            <a:avLst/>
          </a:prstGeom>
          <a:noFill/>
          <a:ln w="28575">
            <a:solidFill>
              <a:srgbClr val="00FF99"/>
            </a:solidFill>
            <a:round/>
            <a:headEnd/>
            <a:tailEnd/>
          </a:ln>
        </p:spPr>
        <p:txBody>
          <a:bodyPr/>
          <a:lstStyle/>
          <a:p>
            <a:endParaRPr lang="en-US"/>
          </a:p>
        </p:txBody>
      </p:sp>
      <p:sp>
        <p:nvSpPr>
          <p:cNvPr id="2" name="Title 1"/>
          <p:cNvSpPr>
            <a:spLocks noGrp="1"/>
          </p:cNvSpPr>
          <p:nvPr>
            <p:ph type="title"/>
          </p:nvPr>
        </p:nvSpPr>
        <p:spPr>
          <a:xfrm>
            <a:off x="457200" y="333375"/>
            <a:ext cx="8229600" cy="766763"/>
          </a:xfrm>
        </p:spPr>
        <p:txBody>
          <a:bodyPr>
            <a:normAutofit/>
          </a:bodyPr>
          <a:lstStyle/>
          <a:p>
            <a:pPr eaLnBrk="1" fontAlgn="auto" hangingPunct="1">
              <a:spcAft>
                <a:spcPts val="0"/>
              </a:spcAft>
              <a:defRPr/>
            </a:pPr>
            <a:r>
              <a:rPr lang="he-IL" sz="3200" b="1" dirty="0" smtClean="0">
                <a:effectLst>
                  <a:outerShdw blurRad="38100" dist="25400" dir="5400000" algn="tl" rotWithShape="0">
                    <a:srgbClr val="000000">
                      <a:alpha val="43000"/>
                    </a:srgbClr>
                  </a:outerShdw>
                </a:effectLst>
              </a:rPr>
              <a:t>האם יש עוד צורות שוות רוחב?</a:t>
            </a:r>
          </a:p>
        </p:txBody>
      </p:sp>
      <p:sp>
        <p:nvSpPr>
          <p:cNvPr id="53" name="AutoShape 5"/>
          <p:cNvSpPr>
            <a:spLocks noChangeArrowheads="1"/>
          </p:cNvSpPr>
          <p:nvPr/>
        </p:nvSpPr>
        <p:spPr bwMode="auto">
          <a:xfrm>
            <a:off x="868363" y="1517876"/>
            <a:ext cx="859536" cy="740664"/>
          </a:xfrm>
          <a:prstGeom prst="triangle">
            <a:avLst>
              <a:gd name="adj" fmla="val 50000"/>
            </a:avLst>
          </a:prstGeom>
          <a:solidFill>
            <a:schemeClr val="accent1"/>
          </a:solidFill>
          <a:ln w="12700">
            <a:solidFill>
              <a:schemeClr val="tx1"/>
            </a:solidFill>
            <a:miter lim="800000"/>
            <a:headEnd/>
            <a:tailEnd/>
          </a:ln>
        </p:spPr>
        <p:txBody>
          <a:bodyPr wrap="none" anchor="ctr"/>
          <a:lstStyle/>
          <a:p>
            <a:endParaRPr lang="he-IL"/>
          </a:p>
        </p:txBody>
      </p:sp>
      <p:sp>
        <p:nvSpPr>
          <p:cNvPr id="56" name="AutoShape 8"/>
          <p:cNvSpPr>
            <a:spLocks noChangeArrowheads="1"/>
          </p:cNvSpPr>
          <p:nvPr/>
        </p:nvSpPr>
        <p:spPr bwMode="auto">
          <a:xfrm rot="1933168">
            <a:off x="1128843" y="1346635"/>
            <a:ext cx="859536" cy="740664"/>
          </a:xfrm>
          <a:prstGeom prst="triangle">
            <a:avLst>
              <a:gd name="adj" fmla="val 50000"/>
            </a:avLst>
          </a:prstGeom>
          <a:solidFill>
            <a:schemeClr val="accent1"/>
          </a:solidFill>
          <a:ln w="12700">
            <a:solidFill>
              <a:schemeClr val="tx1"/>
            </a:solidFill>
            <a:miter lim="800000"/>
            <a:headEnd/>
            <a:tailEnd/>
          </a:ln>
        </p:spPr>
        <p:txBody>
          <a:bodyPr wrap="none" anchor="ctr"/>
          <a:lstStyle/>
          <a:p>
            <a:endParaRPr lang="he-IL"/>
          </a:p>
        </p:txBody>
      </p:sp>
      <p:sp>
        <p:nvSpPr>
          <p:cNvPr id="57" name="AutoShape 9"/>
          <p:cNvSpPr>
            <a:spLocks noChangeArrowheads="1"/>
          </p:cNvSpPr>
          <p:nvPr/>
        </p:nvSpPr>
        <p:spPr bwMode="auto">
          <a:xfrm rot="4459100">
            <a:off x="1533378" y="1375354"/>
            <a:ext cx="859536" cy="740664"/>
          </a:xfrm>
          <a:prstGeom prst="triangle">
            <a:avLst>
              <a:gd name="adj" fmla="val 50000"/>
            </a:avLst>
          </a:prstGeom>
          <a:solidFill>
            <a:schemeClr val="accent1"/>
          </a:solidFill>
          <a:ln w="12700">
            <a:solidFill>
              <a:schemeClr val="tx1"/>
            </a:solidFill>
            <a:miter lim="800000"/>
            <a:headEnd/>
            <a:tailEnd/>
          </a:ln>
        </p:spPr>
        <p:txBody>
          <a:bodyPr wrap="none" anchor="ctr"/>
          <a:lstStyle/>
          <a:p>
            <a:endParaRPr lang="he-IL"/>
          </a:p>
        </p:txBody>
      </p:sp>
      <p:sp>
        <p:nvSpPr>
          <p:cNvPr id="58" name="AutoShape 10"/>
          <p:cNvSpPr>
            <a:spLocks noChangeArrowheads="1"/>
          </p:cNvSpPr>
          <p:nvPr/>
        </p:nvSpPr>
        <p:spPr bwMode="auto">
          <a:xfrm rot="7200000">
            <a:off x="1829797" y="1701531"/>
            <a:ext cx="863600" cy="740664"/>
          </a:xfrm>
          <a:prstGeom prst="triangle">
            <a:avLst>
              <a:gd name="adj" fmla="val 50000"/>
            </a:avLst>
          </a:prstGeom>
          <a:solidFill>
            <a:schemeClr val="accent1"/>
          </a:solidFill>
          <a:ln w="12700">
            <a:solidFill>
              <a:schemeClr val="tx1"/>
            </a:solidFill>
            <a:miter lim="800000"/>
            <a:headEnd/>
            <a:tailEnd/>
          </a:ln>
        </p:spPr>
        <p:txBody>
          <a:bodyPr wrap="none" anchor="ctr"/>
          <a:lstStyle/>
          <a:p>
            <a:endParaRPr lang="he-IL"/>
          </a:p>
        </p:txBody>
      </p:sp>
      <p:sp>
        <p:nvSpPr>
          <p:cNvPr id="59" name="AutoShape 11"/>
          <p:cNvSpPr>
            <a:spLocks noChangeArrowheads="1"/>
          </p:cNvSpPr>
          <p:nvPr/>
        </p:nvSpPr>
        <p:spPr bwMode="auto">
          <a:xfrm rot="1933168">
            <a:off x="1971011" y="1346635"/>
            <a:ext cx="859536" cy="740664"/>
          </a:xfrm>
          <a:prstGeom prst="triangle">
            <a:avLst>
              <a:gd name="adj" fmla="val 50000"/>
            </a:avLst>
          </a:prstGeom>
          <a:solidFill>
            <a:schemeClr val="accent1"/>
          </a:solidFill>
          <a:ln w="12700">
            <a:solidFill>
              <a:schemeClr val="tx1"/>
            </a:solidFill>
            <a:miter lim="800000"/>
            <a:headEnd/>
            <a:tailEnd/>
          </a:ln>
        </p:spPr>
        <p:txBody>
          <a:bodyPr wrap="none" anchor="ctr"/>
          <a:lstStyle/>
          <a:p>
            <a:endParaRPr lang="he-IL"/>
          </a:p>
        </p:txBody>
      </p:sp>
      <p:sp>
        <p:nvSpPr>
          <p:cNvPr id="60" name="AutoShape 12"/>
          <p:cNvSpPr>
            <a:spLocks noChangeArrowheads="1"/>
          </p:cNvSpPr>
          <p:nvPr/>
        </p:nvSpPr>
        <p:spPr bwMode="auto">
          <a:xfrm rot="4459100">
            <a:off x="2381101" y="1372973"/>
            <a:ext cx="859536" cy="740664"/>
          </a:xfrm>
          <a:prstGeom prst="triangle">
            <a:avLst>
              <a:gd name="adj" fmla="val 50000"/>
            </a:avLst>
          </a:prstGeom>
          <a:solidFill>
            <a:schemeClr val="accent1"/>
          </a:solidFill>
          <a:ln w="12700">
            <a:solidFill>
              <a:schemeClr val="tx1"/>
            </a:solidFill>
            <a:miter lim="800000"/>
            <a:headEnd/>
            <a:tailEnd/>
          </a:ln>
        </p:spPr>
        <p:txBody>
          <a:bodyPr wrap="none" anchor="ctr"/>
          <a:lstStyle/>
          <a:p>
            <a:endParaRPr lang="he-IL"/>
          </a:p>
        </p:txBody>
      </p:sp>
      <p:sp>
        <p:nvSpPr>
          <p:cNvPr id="61" name="AutoShape 13"/>
          <p:cNvSpPr>
            <a:spLocks noChangeArrowheads="1"/>
          </p:cNvSpPr>
          <p:nvPr/>
        </p:nvSpPr>
        <p:spPr bwMode="auto">
          <a:xfrm rot="7200000">
            <a:off x="2673510" y="1702010"/>
            <a:ext cx="859536" cy="740664"/>
          </a:xfrm>
          <a:prstGeom prst="triangle">
            <a:avLst>
              <a:gd name="adj" fmla="val 50000"/>
            </a:avLst>
          </a:prstGeom>
          <a:solidFill>
            <a:schemeClr val="accent1"/>
          </a:solidFill>
          <a:ln w="12700">
            <a:solidFill>
              <a:schemeClr val="tx1"/>
            </a:solidFill>
            <a:miter lim="800000"/>
            <a:headEnd/>
            <a:tailEnd/>
          </a:ln>
        </p:spPr>
        <p:txBody>
          <a:bodyPr wrap="none" anchor="ctr"/>
          <a:lstStyle/>
          <a:p>
            <a:endParaRPr lang="he-IL"/>
          </a:p>
        </p:txBody>
      </p:sp>
      <p:sp>
        <p:nvSpPr>
          <p:cNvPr id="65" name="Line 17"/>
          <p:cNvSpPr>
            <a:spLocks noChangeShapeType="1"/>
          </p:cNvSpPr>
          <p:nvPr/>
        </p:nvSpPr>
        <p:spPr bwMode="auto">
          <a:xfrm>
            <a:off x="568324" y="2765425"/>
            <a:ext cx="3108960" cy="1588"/>
          </a:xfrm>
          <a:prstGeom prst="line">
            <a:avLst/>
          </a:prstGeom>
          <a:solidFill>
            <a:schemeClr val="accent1"/>
          </a:solidFill>
          <a:ln w="28575" cap="flat" cmpd="sng" algn="ctr">
            <a:solidFill>
              <a:srgbClr val="00FF99"/>
            </a:solidFill>
            <a:prstDash val="solid"/>
            <a:round/>
            <a:headEnd type="none" w="sm" len="sm"/>
            <a:tailEnd type="none" w="sm" len="sm"/>
          </a:ln>
          <a:effectLst/>
        </p:spPr>
        <p:txBody>
          <a:bodyPr/>
          <a:lstStyle/>
          <a:p>
            <a:endParaRPr lang="en-US"/>
          </a:p>
        </p:txBody>
      </p:sp>
      <p:sp>
        <p:nvSpPr>
          <p:cNvPr id="67" name="Rectangle 19"/>
          <p:cNvSpPr>
            <a:spLocks noChangeArrowheads="1"/>
          </p:cNvSpPr>
          <p:nvPr/>
        </p:nvSpPr>
        <p:spPr bwMode="auto">
          <a:xfrm>
            <a:off x="796131" y="2769520"/>
            <a:ext cx="804672" cy="804672"/>
          </a:xfrm>
          <a:prstGeom prst="rect">
            <a:avLst/>
          </a:prstGeom>
          <a:solidFill>
            <a:schemeClr val="accent1"/>
          </a:solidFill>
          <a:ln w="9525">
            <a:solidFill>
              <a:schemeClr val="tx1"/>
            </a:solidFill>
            <a:miter lim="800000"/>
            <a:headEnd/>
            <a:tailEnd/>
          </a:ln>
        </p:spPr>
        <p:txBody>
          <a:bodyPr wrap="none" anchor="ctr"/>
          <a:lstStyle/>
          <a:p>
            <a:endParaRPr lang="he-IL"/>
          </a:p>
        </p:txBody>
      </p:sp>
      <p:sp>
        <p:nvSpPr>
          <p:cNvPr id="68" name="Rectangle 20"/>
          <p:cNvSpPr>
            <a:spLocks noChangeArrowheads="1"/>
          </p:cNvSpPr>
          <p:nvPr/>
        </p:nvSpPr>
        <p:spPr bwMode="auto">
          <a:xfrm rot="1576961">
            <a:off x="1016469" y="2632958"/>
            <a:ext cx="804672" cy="804672"/>
          </a:xfrm>
          <a:prstGeom prst="rect">
            <a:avLst/>
          </a:prstGeom>
          <a:solidFill>
            <a:schemeClr val="accent1"/>
          </a:solidFill>
          <a:ln w="9525">
            <a:solidFill>
              <a:schemeClr val="tx1"/>
            </a:solidFill>
            <a:miter lim="800000"/>
            <a:headEnd/>
            <a:tailEnd/>
          </a:ln>
        </p:spPr>
        <p:txBody>
          <a:bodyPr wrap="none" anchor="ctr"/>
          <a:lstStyle/>
          <a:p>
            <a:endParaRPr lang="he-IL"/>
          </a:p>
        </p:txBody>
      </p:sp>
      <p:sp>
        <p:nvSpPr>
          <p:cNvPr id="69" name="Rectangle 21"/>
          <p:cNvSpPr>
            <a:spLocks noChangeArrowheads="1"/>
          </p:cNvSpPr>
          <p:nvPr/>
        </p:nvSpPr>
        <p:spPr bwMode="auto">
          <a:xfrm rot="3152097">
            <a:off x="1273771" y="2607780"/>
            <a:ext cx="804672" cy="804672"/>
          </a:xfrm>
          <a:prstGeom prst="rect">
            <a:avLst/>
          </a:prstGeom>
          <a:solidFill>
            <a:schemeClr val="accent1"/>
          </a:solidFill>
          <a:ln w="9525">
            <a:solidFill>
              <a:schemeClr val="tx1"/>
            </a:solidFill>
            <a:miter lim="800000"/>
            <a:headEnd/>
            <a:tailEnd/>
          </a:ln>
        </p:spPr>
        <p:txBody>
          <a:bodyPr wrap="none" anchor="ctr"/>
          <a:lstStyle/>
          <a:p>
            <a:endParaRPr lang="he-IL"/>
          </a:p>
        </p:txBody>
      </p:sp>
      <p:sp>
        <p:nvSpPr>
          <p:cNvPr id="70" name="Rectangle 22"/>
          <p:cNvSpPr>
            <a:spLocks noChangeArrowheads="1"/>
          </p:cNvSpPr>
          <p:nvPr/>
        </p:nvSpPr>
        <p:spPr bwMode="auto">
          <a:xfrm rot="5400000">
            <a:off x="1599598" y="2769520"/>
            <a:ext cx="804672" cy="804672"/>
          </a:xfrm>
          <a:prstGeom prst="rect">
            <a:avLst/>
          </a:prstGeom>
          <a:solidFill>
            <a:schemeClr val="accent1"/>
          </a:solidFill>
          <a:ln w="9525">
            <a:solidFill>
              <a:schemeClr val="tx1"/>
            </a:solidFill>
            <a:miter lim="800000"/>
            <a:headEnd/>
            <a:tailEnd/>
          </a:ln>
        </p:spPr>
        <p:txBody>
          <a:bodyPr wrap="none" anchor="ctr"/>
          <a:lstStyle/>
          <a:p>
            <a:endParaRPr lang="he-IL"/>
          </a:p>
        </p:txBody>
      </p:sp>
      <p:sp>
        <p:nvSpPr>
          <p:cNvPr id="74" name="Rectangle 26"/>
          <p:cNvSpPr>
            <a:spLocks noChangeArrowheads="1"/>
          </p:cNvSpPr>
          <p:nvPr/>
        </p:nvSpPr>
        <p:spPr bwMode="auto">
          <a:xfrm rot="1576961">
            <a:off x="1823718" y="2632958"/>
            <a:ext cx="804672" cy="804672"/>
          </a:xfrm>
          <a:prstGeom prst="rect">
            <a:avLst/>
          </a:prstGeom>
          <a:solidFill>
            <a:schemeClr val="accent1"/>
          </a:solidFill>
          <a:ln w="9525">
            <a:solidFill>
              <a:schemeClr val="tx1"/>
            </a:solidFill>
            <a:miter lim="800000"/>
            <a:headEnd/>
            <a:tailEnd/>
          </a:ln>
        </p:spPr>
        <p:txBody>
          <a:bodyPr wrap="none" anchor="ctr"/>
          <a:lstStyle/>
          <a:p>
            <a:endParaRPr lang="he-IL"/>
          </a:p>
        </p:txBody>
      </p:sp>
      <p:sp>
        <p:nvSpPr>
          <p:cNvPr id="75" name="Rectangle 27"/>
          <p:cNvSpPr>
            <a:spLocks noChangeArrowheads="1"/>
          </p:cNvSpPr>
          <p:nvPr/>
        </p:nvSpPr>
        <p:spPr bwMode="auto">
          <a:xfrm rot="3152097">
            <a:off x="2083398" y="2607780"/>
            <a:ext cx="804672" cy="804672"/>
          </a:xfrm>
          <a:prstGeom prst="rect">
            <a:avLst/>
          </a:prstGeom>
          <a:solidFill>
            <a:schemeClr val="accent1"/>
          </a:solidFill>
          <a:ln w="9525">
            <a:solidFill>
              <a:schemeClr val="tx1"/>
            </a:solidFill>
            <a:miter lim="800000"/>
            <a:headEnd/>
            <a:tailEnd/>
          </a:ln>
        </p:spPr>
        <p:txBody>
          <a:bodyPr wrap="none" anchor="ctr"/>
          <a:lstStyle/>
          <a:p>
            <a:endParaRPr lang="he-IL"/>
          </a:p>
        </p:txBody>
      </p:sp>
      <p:sp>
        <p:nvSpPr>
          <p:cNvPr id="76" name="Rectangle 28"/>
          <p:cNvSpPr>
            <a:spLocks noChangeArrowheads="1"/>
          </p:cNvSpPr>
          <p:nvPr/>
        </p:nvSpPr>
        <p:spPr bwMode="auto">
          <a:xfrm rot="5400000">
            <a:off x="2409229" y="2771901"/>
            <a:ext cx="804672" cy="804672"/>
          </a:xfrm>
          <a:prstGeom prst="rect">
            <a:avLst/>
          </a:prstGeom>
          <a:solidFill>
            <a:schemeClr val="accent1"/>
          </a:solidFill>
          <a:ln w="9525">
            <a:solidFill>
              <a:schemeClr val="tx1"/>
            </a:solidFill>
            <a:miter lim="800000"/>
            <a:headEnd/>
            <a:tailEnd/>
          </a:ln>
        </p:spPr>
        <p:txBody>
          <a:bodyPr wrap="none" anchor="ctr"/>
          <a:lstStyle/>
          <a:p>
            <a:endParaRPr lang="he-IL"/>
          </a:p>
        </p:txBody>
      </p:sp>
      <p:sp>
        <p:nvSpPr>
          <p:cNvPr id="80" name="AutoShape 32"/>
          <p:cNvSpPr>
            <a:spLocks noChangeArrowheads="1"/>
          </p:cNvSpPr>
          <p:nvPr/>
        </p:nvSpPr>
        <p:spPr bwMode="auto">
          <a:xfrm>
            <a:off x="731838" y="4075111"/>
            <a:ext cx="1223963" cy="1168400"/>
          </a:xfrm>
          <a:prstGeom prst="pentagon">
            <a:avLst/>
          </a:prstGeom>
          <a:solidFill>
            <a:schemeClr val="accent1"/>
          </a:solidFill>
          <a:ln w="9525">
            <a:solidFill>
              <a:schemeClr val="tx1"/>
            </a:solidFill>
            <a:miter lim="800000"/>
            <a:headEnd/>
            <a:tailEnd/>
          </a:ln>
        </p:spPr>
        <p:txBody>
          <a:bodyPr wrap="none" anchor="ctr"/>
          <a:lstStyle/>
          <a:p>
            <a:endParaRPr kumimoji="0" lang="he-IL" sz="1800">
              <a:latin typeface="Garamond" pitchFamily="18" charset="0"/>
            </a:endParaRPr>
          </a:p>
        </p:txBody>
      </p:sp>
      <p:sp>
        <p:nvSpPr>
          <p:cNvPr id="81" name="AutoShape 33"/>
          <p:cNvSpPr>
            <a:spLocks noChangeArrowheads="1"/>
          </p:cNvSpPr>
          <p:nvPr/>
        </p:nvSpPr>
        <p:spPr bwMode="auto">
          <a:xfrm rot="837303">
            <a:off x="902493" y="3999707"/>
            <a:ext cx="1223963" cy="1168400"/>
          </a:xfrm>
          <a:prstGeom prst="pentagon">
            <a:avLst/>
          </a:prstGeom>
          <a:solidFill>
            <a:schemeClr val="accent1"/>
          </a:solidFill>
          <a:ln w="9525">
            <a:solidFill>
              <a:schemeClr val="tx1"/>
            </a:solidFill>
            <a:miter lim="800000"/>
            <a:headEnd/>
            <a:tailEnd/>
          </a:ln>
        </p:spPr>
        <p:txBody>
          <a:bodyPr wrap="none" anchor="ctr"/>
          <a:lstStyle/>
          <a:p>
            <a:endParaRPr kumimoji="0" lang="he-IL" sz="1800">
              <a:latin typeface="Garamond" pitchFamily="18" charset="0"/>
            </a:endParaRPr>
          </a:p>
        </p:txBody>
      </p:sp>
      <p:sp>
        <p:nvSpPr>
          <p:cNvPr id="82" name="AutoShape 34"/>
          <p:cNvSpPr>
            <a:spLocks noChangeArrowheads="1"/>
          </p:cNvSpPr>
          <p:nvPr/>
        </p:nvSpPr>
        <p:spPr bwMode="auto">
          <a:xfrm rot="2197854">
            <a:off x="1170781" y="3960018"/>
            <a:ext cx="1223963" cy="1168400"/>
          </a:xfrm>
          <a:prstGeom prst="pentagon">
            <a:avLst/>
          </a:prstGeom>
          <a:solidFill>
            <a:schemeClr val="accent1"/>
          </a:solidFill>
          <a:ln w="9525">
            <a:solidFill>
              <a:schemeClr val="tx1"/>
            </a:solidFill>
            <a:miter lim="800000"/>
            <a:headEnd/>
            <a:tailEnd/>
          </a:ln>
        </p:spPr>
        <p:txBody>
          <a:bodyPr wrap="none" anchor="ctr"/>
          <a:lstStyle/>
          <a:p>
            <a:endParaRPr kumimoji="0" lang="he-IL" sz="1800">
              <a:latin typeface="Garamond" pitchFamily="18" charset="0"/>
            </a:endParaRPr>
          </a:p>
        </p:txBody>
      </p:sp>
      <p:sp>
        <p:nvSpPr>
          <p:cNvPr id="83" name="AutoShape 35"/>
          <p:cNvSpPr>
            <a:spLocks noChangeArrowheads="1"/>
          </p:cNvSpPr>
          <p:nvPr/>
        </p:nvSpPr>
        <p:spPr bwMode="auto">
          <a:xfrm rot="3453929">
            <a:off x="1414230" y="4016375"/>
            <a:ext cx="1223963" cy="1168400"/>
          </a:xfrm>
          <a:prstGeom prst="pentagon">
            <a:avLst/>
          </a:prstGeom>
          <a:solidFill>
            <a:schemeClr val="accent1"/>
          </a:solidFill>
          <a:ln w="9525">
            <a:solidFill>
              <a:schemeClr val="tx1"/>
            </a:solidFill>
            <a:miter lim="800000"/>
            <a:headEnd/>
            <a:tailEnd/>
          </a:ln>
        </p:spPr>
        <p:txBody>
          <a:bodyPr rot="10800000" vert="eaVert" wrap="none" anchor="ctr"/>
          <a:lstStyle/>
          <a:p>
            <a:endParaRPr kumimoji="0" lang="he-IL" sz="1800">
              <a:latin typeface="Garamond" pitchFamily="18" charset="0"/>
            </a:endParaRPr>
          </a:p>
        </p:txBody>
      </p:sp>
      <p:sp>
        <p:nvSpPr>
          <p:cNvPr id="84" name="AutoShape 36"/>
          <p:cNvSpPr>
            <a:spLocks noChangeArrowheads="1"/>
          </p:cNvSpPr>
          <p:nvPr/>
        </p:nvSpPr>
        <p:spPr bwMode="auto">
          <a:xfrm>
            <a:off x="1516623" y="4075111"/>
            <a:ext cx="1223962" cy="1168400"/>
          </a:xfrm>
          <a:prstGeom prst="pentagon">
            <a:avLst/>
          </a:prstGeom>
          <a:solidFill>
            <a:schemeClr val="accent1"/>
          </a:solidFill>
          <a:ln w="9525">
            <a:solidFill>
              <a:schemeClr val="tx1"/>
            </a:solidFill>
            <a:miter lim="800000"/>
            <a:headEnd/>
            <a:tailEnd/>
          </a:ln>
        </p:spPr>
        <p:txBody>
          <a:bodyPr wrap="none" anchor="ctr"/>
          <a:lstStyle/>
          <a:p>
            <a:endParaRPr kumimoji="0" lang="he-IL" sz="1800">
              <a:latin typeface="Garamond" pitchFamily="18" charset="0"/>
            </a:endParaRPr>
          </a:p>
        </p:txBody>
      </p:sp>
      <p:sp>
        <p:nvSpPr>
          <p:cNvPr id="85" name="AutoShape 37"/>
          <p:cNvSpPr>
            <a:spLocks noChangeArrowheads="1"/>
          </p:cNvSpPr>
          <p:nvPr/>
        </p:nvSpPr>
        <p:spPr bwMode="auto">
          <a:xfrm rot="1201699">
            <a:off x="1743869" y="3979862"/>
            <a:ext cx="1223963" cy="1168400"/>
          </a:xfrm>
          <a:prstGeom prst="pentagon">
            <a:avLst/>
          </a:prstGeom>
          <a:solidFill>
            <a:schemeClr val="accent1"/>
          </a:solidFill>
          <a:ln w="9525">
            <a:solidFill>
              <a:schemeClr val="tx1"/>
            </a:solidFill>
            <a:miter lim="800000"/>
            <a:headEnd/>
            <a:tailEnd/>
          </a:ln>
        </p:spPr>
        <p:txBody>
          <a:bodyPr wrap="none" anchor="ctr"/>
          <a:lstStyle/>
          <a:p>
            <a:endParaRPr kumimoji="0" lang="he-IL" sz="1800">
              <a:latin typeface="Garamond" pitchFamily="18" charset="0"/>
            </a:endParaRPr>
          </a:p>
        </p:txBody>
      </p:sp>
      <p:sp>
        <p:nvSpPr>
          <p:cNvPr id="89" name="AutoShape 41"/>
          <p:cNvSpPr>
            <a:spLocks noChangeArrowheads="1"/>
          </p:cNvSpPr>
          <p:nvPr/>
        </p:nvSpPr>
        <p:spPr bwMode="auto">
          <a:xfrm rot="3453929">
            <a:off x="2187578" y="4022724"/>
            <a:ext cx="1223962" cy="1168400"/>
          </a:xfrm>
          <a:prstGeom prst="pentagon">
            <a:avLst/>
          </a:prstGeom>
          <a:solidFill>
            <a:schemeClr val="accent1"/>
          </a:solidFill>
          <a:ln w="9525">
            <a:solidFill>
              <a:schemeClr val="tx1"/>
            </a:solidFill>
            <a:miter lim="800000"/>
            <a:headEnd/>
            <a:tailEnd/>
          </a:ln>
        </p:spPr>
        <p:txBody>
          <a:bodyPr rot="10800000" vert="eaVert" wrap="none" anchor="ctr"/>
          <a:lstStyle/>
          <a:p>
            <a:endParaRPr kumimoji="0" lang="he-IL" sz="1800">
              <a:latin typeface="Garamond" pitchFamily="18" charset="0"/>
            </a:endParaRPr>
          </a:p>
        </p:txBody>
      </p:sp>
      <p:sp>
        <p:nvSpPr>
          <p:cNvPr id="90" name="AutoShape 42"/>
          <p:cNvSpPr>
            <a:spLocks noChangeArrowheads="1"/>
          </p:cNvSpPr>
          <p:nvPr/>
        </p:nvSpPr>
        <p:spPr bwMode="auto">
          <a:xfrm>
            <a:off x="2275684" y="4075111"/>
            <a:ext cx="1223962" cy="1168400"/>
          </a:xfrm>
          <a:prstGeom prst="pentagon">
            <a:avLst/>
          </a:prstGeom>
          <a:solidFill>
            <a:schemeClr val="accent1"/>
          </a:solidFill>
          <a:ln w="9525">
            <a:solidFill>
              <a:schemeClr val="tx1"/>
            </a:solidFill>
            <a:miter lim="800000"/>
            <a:headEnd/>
            <a:tailEnd/>
          </a:ln>
        </p:spPr>
        <p:txBody>
          <a:bodyPr wrap="none" anchor="ctr"/>
          <a:lstStyle/>
          <a:p>
            <a:endParaRPr kumimoji="0" lang="he-IL" sz="1800">
              <a:latin typeface="Garamond" pitchFamily="18" charset="0"/>
            </a:endParaRPr>
          </a:p>
        </p:txBody>
      </p:sp>
      <p:sp>
        <p:nvSpPr>
          <p:cNvPr id="55" name="Line 7"/>
          <p:cNvSpPr>
            <a:spLocks noChangeShapeType="1"/>
          </p:cNvSpPr>
          <p:nvPr/>
        </p:nvSpPr>
        <p:spPr bwMode="auto">
          <a:xfrm>
            <a:off x="568324" y="2255838"/>
            <a:ext cx="3108960" cy="1587"/>
          </a:xfrm>
          <a:prstGeom prst="line">
            <a:avLst/>
          </a:prstGeom>
          <a:solidFill>
            <a:schemeClr val="accent1"/>
          </a:solidFill>
          <a:ln w="28575" cap="flat" cmpd="sng" algn="ctr">
            <a:solidFill>
              <a:srgbClr val="00FF99"/>
            </a:solidFill>
            <a:prstDash val="solid"/>
            <a:round/>
            <a:headEnd type="none" w="sm" len="sm"/>
            <a:tailEnd type="none" w="sm" len="sm"/>
          </a:ln>
          <a:effectLst/>
        </p:spPr>
        <p:txBody>
          <a:bodyPr/>
          <a:lstStyle/>
          <a:p>
            <a:endParaRPr lang="en-US"/>
          </a:p>
        </p:txBody>
      </p:sp>
      <p:sp>
        <p:nvSpPr>
          <p:cNvPr id="66" name="Line 18"/>
          <p:cNvSpPr>
            <a:spLocks noChangeShapeType="1"/>
          </p:cNvSpPr>
          <p:nvPr/>
        </p:nvSpPr>
        <p:spPr bwMode="auto">
          <a:xfrm>
            <a:off x="568324" y="3578225"/>
            <a:ext cx="3108960" cy="3175"/>
          </a:xfrm>
          <a:prstGeom prst="line">
            <a:avLst/>
          </a:prstGeom>
          <a:solidFill>
            <a:schemeClr val="accent1"/>
          </a:solidFill>
          <a:ln w="28575" cap="flat" cmpd="sng" algn="ctr">
            <a:solidFill>
              <a:srgbClr val="00FF99"/>
            </a:solidFill>
            <a:prstDash val="solid"/>
            <a:round/>
            <a:headEnd type="none" w="sm" len="sm"/>
            <a:tailEnd type="none" w="sm" len="sm"/>
          </a:ln>
          <a:effectLst/>
        </p:spPr>
        <p:txBody>
          <a:bodyPr/>
          <a:lstStyle/>
          <a:p>
            <a:endParaRPr lang="en-US"/>
          </a:p>
        </p:txBody>
      </p:sp>
      <p:sp>
        <p:nvSpPr>
          <p:cNvPr id="79" name="Line 31"/>
          <p:cNvSpPr>
            <a:spLocks noChangeShapeType="1"/>
          </p:cNvSpPr>
          <p:nvPr/>
        </p:nvSpPr>
        <p:spPr bwMode="auto">
          <a:xfrm>
            <a:off x="568324" y="5240338"/>
            <a:ext cx="3108960" cy="0"/>
          </a:xfrm>
          <a:prstGeom prst="line">
            <a:avLst/>
          </a:prstGeom>
          <a:noFill/>
          <a:ln w="28575">
            <a:solidFill>
              <a:srgbClr val="00FF99"/>
            </a:solidFill>
            <a:round/>
            <a:headEnd/>
            <a:tailEnd/>
          </a:ln>
        </p:spPr>
        <p:txBody>
          <a:bodyPr/>
          <a:lstStyle/>
          <a:p>
            <a:endParaRPr lang="en-US"/>
          </a:p>
        </p:txBody>
      </p:sp>
      <p:sp>
        <p:nvSpPr>
          <p:cNvPr id="92" name="Rectangle 3"/>
          <p:cNvSpPr txBox="1">
            <a:spLocks noChangeArrowheads="1"/>
          </p:cNvSpPr>
          <p:nvPr/>
        </p:nvSpPr>
        <p:spPr bwMode="auto">
          <a:xfrm>
            <a:off x="3905023" y="1432580"/>
            <a:ext cx="4716462" cy="3311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r" rtl="1" eaLnBrk="0" fontAlgn="base" hangingPunct="0">
              <a:spcBef>
                <a:spcPct val="20000"/>
              </a:spcBef>
              <a:spcAft>
                <a:spcPct val="0"/>
              </a:spcAft>
              <a:buClr>
                <a:schemeClr val="accent2">
                  <a:lumMod val="60000"/>
                  <a:lumOff val="40000"/>
                </a:schemeClr>
              </a:buClr>
              <a:buSzPct val="75000"/>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rgbClr val="C285FF"/>
              </a:buClr>
              <a:buSzPct val="75000"/>
              <a:buChar char="–"/>
              <a:defRPr sz="2800">
                <a:solidFill>
                  <a:schemeClr val="tx1"/>
                </a:solidFill>
                <a:latin typeface="+mn-lt"/>
                <a:cs typeface="+mn-cs"/>
              </a:defRPr>
            </a:lvl2pPr>
            <a:lvl3pPr marL="1143000" indent="-228600" algn="r" rtl="1" eaLnBrk="0" fontAlgn="base" hangingPunct="0">
              <a:spcBef>
                <a:spcPct val="20000"/>
              </a:spcBef>
              <a:spcAft>
                <a:spcPct val="0"/>
              </a:spcAft>
              <a:buClr>
                <a:srgbClr val="C285FF"/>
              </a:buClr>
              <a:buSzPct val="75000"/>
              <a:buChar char="•"/>
              <a:defRPr sz="2400">
                <a:solidFill>
                  <a:schemeClr val="tx1"/>
                </a:solidFill>
                <a:latin typeface="+mn-lt"/>
                <a:cs typeface="+mn-cs"/>
              </a:defRPr>
            </a:lvl3pPr>
            <a:lvl4pPr marL="16002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4pPr>
            <a:lvl5pPr marL="2057400" indent="-228600" algn="r" rtl="1" eaLnBrk="0" fontAlgn="base" hangingPunct="0">
              <a:spcBef>
                <a:spcPct val="20000"/>
              </a:spcBef>
              <a:spcAft>
                <a:spcPct val="0"/>
              </a:spcAft>
              <a:buClr>
                <a:srgbClr val="C285FF"/>
              </a:buClr>
              <a:buSzPct val="75000"/>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Char char="»"/>
              <a:defRPr sz="2000">
                <a:solidFill>
                  <a:schemeClr val="tx1"/>
                </a:solidFill>
                <a:latin typeface="+mn-lt"/>
                <a:cs typeface="+mn-cs"/>
              </a:defRPr>
            </a:lvl9pPr>
          </a:lstStyle>
          <a:p>
            <a:pPr marL="0" indent="0" eaLnBrk="1" hangingPunct="1">
              <a:buClr>
                <a:srgbClr val="FF0000"/>
              </a:buClr>
              <a:buNone/>
            </a:pPr>
            <a:r>
              <a:rPr lang="he-IL" altLang="en-US" sz="2800" kern="0" dirty="0" smtClean="0"/>
              <a:t>משולש כלשהו? </a:t>
            </a:r>
            <a:r>
              <a:rPr lang="he-IL" altLang="en-US" sz="2800" kern="0" dirty="0" err="1" smtClean="0"/>
              <a:t>ש"ש</a:t>
            </a:r>
            <a:r>
              <a:rPr lang="he-IL" altLang="en-US" sz="2800" kern="0" dirty="0" smtClean="0"/>
              <a:t>? ש"צ?</a:t>
            </a:r>
          </a:p>
          <a:p>
            <a:pPr marL="0" indent="0" eaLnBrk="1" hangingPunct="1">
              <a:buClr>
                <a:srgbClr val="FF0000"/>
              </a:buClr>
              <a:buNone/>
            </a:pPr>
            <a:endParaRPr lang="he-IL" altLang="en-US" sz="2800" kern="0" dirty="0" smtClean="0"/>
          </a:p>
          <a:p>
            <a:pPr marL="0" indent="0" eaLnBrk="1" hangingPunct="1">
              <a:buClr>
                <a:srgbClr val="FF0000"/>
              </a:buClr>
              <a:buNone/>
            </a:pPr>
            <a:r>
              <a:rPr lang="he-IL" altLang="en-US" sz="2800" kern="0" dirty="0" smtClean="0"/>
              <a:t>מרובע כלשהו? אולי ריבוע?</a:t>
            </a:r>
          </a:p>
          <a:p>
            <a:pPr marL="0" indent="0" eaLnBrk="1" hangingPunct="1">
              <a:buClr>
                <a:srgbClr val="FF0000"/>
              </a:buClr>
              <a:buNone/>
            </a:pPr>
            <a:endParaRPr lang="he-IL" altLang="en-US" sz="2800" kern="0" dirty="0" smtClean="0"/>
          </a:p>
          <a:p>
            <a:pPr marL="0" indent="0" eaLnBrk="1" hangingPunct="1">
              <a:buClr>
                <a:srgbClr val="FF0000"/>
              </a:buClr>
              <a:buNone/>
            </a:pPr>
            <a:r>
              <a:rPr lang="he-IL" altLang="en-US" sz="2800" kern="0" dirty="0" smtClean="0"/>
              <a:t>מחומש משוכלל?</a:t>
            </a:r>
          </a:p>
          <a:p>
            <a:pPr marL="0" indent="0" eaLnBrk="1" hangingPunct="1">
              <a:buClr>
                <a:srgbClr val="FF0000"/>
              </a:buClr>
              <a:buNone/>
            </a:pPr>
            <a:endParaRPr lang="he-IL" altLang="en-US" sz="2800" kern="0" dirty="0" smtClean="0"/>
          </a:p>
          <a:p>
            <a:pPr marL="0" indent="0" eaLnBrk="1" hangingPunct="1">
              <a:spcBef>
                <a:spcPts val="0"/>
              </a:spcBef>
              <a:buClr>
                <a:srgbClr val="FF0000"/>
              </a:buClr>
              <a:buNone/>
            </a:pPr>
            <a:r>
              <a:rPr lang="he-IL" altLang="en-US" sz="2800" kern="0" dirty="0" smtClean="0"/>
              <a:t>משושה? מצולע אחר?</a:t>
            </a:r>
          </a:p>
          <a:p>
            <a:pPr marL="0" indent="0" eaLnBrk="1" hangingPunct="1">
              <a:buClr>
                <a:srgbClr val="FF0000"/>
              </a:buClr>
              <a:buNone/>
            </a:pPr>
            <a:r>
              <a:rPr lang="he-IL" altLang="en-US" sz="2800" dirty="0">
                <a:solidFill>
                  <a:srgbClr val="FFC000"/>
                </a:solidFill>
                <a:latin typeface="Garamond" pitchFamily="18" charset="0"/>
              </a:rPr>
              <a:t>אף אחד מהם אינו שווה-רוחב. </a:t>
            </a:r>
            <a:r>
              <a:rPr lang="he-IL" altLang="en-US" sz="2800" dirty="0" smtClean="0">
                <a:solidFill>
                  <a:srgbClr val="FFC000"/>
                </a:solidFill>
                <a:latin typeface="Garamond" pitchFamily="18" charset="0"/>
                <a:sym typeface="Wingdings" panose="05000000000000000000" pitchFamily="2" charset="2"/>
              </a:rPr>
              <a:t></a:t>
            </a:r>
            <a:endParaRPr lang="he-IL" altLang="en-US" sz="2800" dirty="0">
              <a:solidFill>
                <a:srgbClr val="FFC000"/>
              </a:solidFill>
              <a:latin typeface="Garamond" pitchFamily="18" charset="0"/>
            </a:endParaRPr>
          </a:p>
          <a:p>
            <a:pPr marL="0" indent="0" eaLnBrk="1" hangingPunct="1">
              <a:buClr>
                <a:srgbClr val="FF0000"/>
              </a:buClr>
              <a:buNone/>
            </a:pPr>
            <a:endParaRPr lang="he-IL" altLang="en-US" sz="2800" kern="0" dirty="0" smtClean="0"/>
          </a:p>
        </p:txBody>
      </p:sp>
      <p:sp>
        <p:nvSpPr>
          <p:cNvPr id="3" name="TextBox 2"/>
          <p:cNvSpPr txBox="1"/>
          <p:nvPr/>
        </p:nvSpPr>
        <p:spPr>
          <a:xfrm>
            <a:off x="481013" y="590550"/>
            <a:ext cx="1514475" cy="2646878"/>
          </a:xfrm>
          <a:prstGeom prst="rect">
            <a:avLst/>
          </a:prstGeom>
          <a:noFill/>
        </p:spPr>
        <p:txBody>
          <a:bodyPr wrap="square" rtlCol="0">
            <a:spAutoFit/>
          </a:bodyPr>
          <a:lstStyle/>
          <a:p>
            <a:r>
              <a:rPr lang="en-US" sz="16600" dirty="0" smtClean="0">
                <a:solidFill>
                  <a:srgbClr val="C00000"/>
                </a:solidFill>
                <a:sym typeface="Wingdings"/>
              </a:rPr>
              <a:t></a:t>
            </a:r>
            <a:endParaRPr lang="en-US" sz="16600" dirty="0">
              <a:solidFill>
                <a:srgbClr val="C00000"/>
              </a:solidFill>
            </a:endParaRPr>
          </a:p>
        </p:txBody>
      </p:sp>
      <p:sp>
        <p:nvSpPr>
          <p:cNvPr id="42" name="TextBox 41"/>
          <p:cNvSpPr txBox="1"/>
          <p:nvPr/>
        </p:nvSpPr>
        <p:spPr>
          <a:xfrm>
            <a:off x="481013" y="1895475"/>
            <a:ext cx="1514475" cy="2646878"/>
          </a:xfrm>
          <a:prstGeom prst="rect">
            <a:avLst/>
          </a:prstGeom>
          <a:noFill/>
        </p:spPr>
        <p:txBody>
          <a:bodyPr wrap="square" rtlCol="0">
            <a:spAutoFit/>
          </a:bodyPr>
          <a:lstStyle/>
          <a:p>
            <a:r>
              <a:rPr lang="en-US" sz="16600" dirty="0" smtClean="0">
                <a:solidFill>
                  <a:srgbClr val="C00000"/>
                </a:solidFill>
                <a:sym typeface="Wingdings"/>
              </a:rPr>
              <a:t></a:t>
            </a:r>
            <a:endParaRPr lang="en-US" sz="16600" dirty="0">
              <a:solidFill>
                <a:srgbClr val="C00000"/>
              </a:solidFill>
            </a:endParaRPr>
          </a:p>
        </p:txBody>
      </p:sp>
      <p:sp>
        <p:nvSpPr>
          <p:cNvPr id="43" name="TextBox 42"/>
          <p:cNvSpPr txBox="1"/>
          <p:nvPr/>
        </p:nvSpPr>
        <p:spPr>
          <a:xfrm>
            <a:off x="481013" y="3438525"/>
            <a:ext cx="1514475" cy="2646878"/>
          </a:xfrm>
          <a:prstGeom prst="rect">
            <a:avLst/>
          </a:prstGeom>
          <a:noFill/>
        </p:spPr>
        <p:txBody>
          <a:bodyPr wrap="square" rtlCol="0">
            <a:spAutoFit/>
          </a:bodyPr>
          <a:lstStyle/>
          <a:p>
            <a:r>
              <a:rPr lang="en-US" sz="16600" dirty="0" smtClean="0">
                <a:solidFill>
                  <a:srgbClr val="C00000"/>
                </a:solidFill>
                <a:sym typeface="Wingdings"/>
              </a:rPr>
              <a:t></a:t>
            </a:r>
            <a:endParaRPr lang="en-US" sz="16600" dirty="0">
              <a:solidFill>
                <a:srgbClr val="C00000"/>
              </a:solidFill>
            </a:endParaRPr>
          </a:p>
        </p:txBody>
      </p:sp>
      <p:sp>
        <p:nvSpPr>
          <p:cNvPr id="4" name="Rectangle 3"/>
          <p:cNvSpPr/>
          <p:nvPr/>
        </p:nvSpPr>
        <p:spPr>
          <a:xfrm>
            <a:off x="382138" y="5554146"/>
            <a:ext cx="8239348" cy="523220"/>
          </a:xfrm>
          <a:prstGeom prst="rect">
            <a:avLst/>
          </a:prstGeom>
        </p:spPr>
        <p:txBody>
          <a:bodyPr wrap="square">
            <a:spAutoFit/>
          </a:bodyPr>
          <a:lstStyle/>
          <a:p>
            <a:r>
              <a:rPr lang="he-IL" altLang="en-US" sz="2800" kern="0" dirty="0" smtClean="0"/>
              <a:t>האם </a:t>
            </a:r>
            <a:r>
              <a:rPr lang="he-IL" altLang="en-US" sz="2800" kern="0" dirty="0"/>
              <a:t>אין </a:t>
            </a:r>
            <a:r>
              <a:rPr lang="he-IL" altLang="en-US" sz="2800" kern="0" dirty="0" smtClean="0"/>
              <a:t>תחליף לגלגל </a:t>
            </a:r>
            <a:r>
              <a:rPr lang="he-IL" altLang="en-US" sz="2800" kern="0" dirty="0"/>
              <a:t>המתגלגל</a:t>
            </a:r>
            <a:r>
              <a:rPr lang="he-IL" altLang="en-US" sz="2800" kern="0" dirty="0" smtClean="0"/>
              <a:t>???</a:t>
            </a:r>
            <a:endParaRPr lang="en-US" sz="2800" dirty="0"/>
          </a:p>
        </p:txBody>
      </p:sp>
      <p:pic>
        <p:nvPicPr>
          <p:cNvPr id="14338" name="Picture 2" descr="C:\Users\nitsa\AppData\Local\Microsoft\Windows\INetCache\IE\1XSNTWAZ\emoticon_2806292b[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4872" l="13600" r="90667"/>
                    </a14:imgEffect>
                  </a14:imgLayer>
                </a14:imgProps>
              </a:ext>
              <a:ext uri="{28A0092B-C50C-407E-A947-70E740481C1C}">
                <a14:useLocalDpi xmlns:a14="http://schemas.microsoft.com/office/drawing/2010/main" val="0"/>
              </a:ext>
            </a:extLst>
          </a:blip>
          <a:srcRect l="23733" r="13119"/>
          <a:stretch/>
        </p:blipFill>
        <p:spPr bwMode="auto">
          <a:xfrm>
            <a:off x="2751491" y="5438562"/>
            <a:ext cx="801500" cy="792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nitsa\AppData\Local\Microsoft\Windows\INetCache\IE\X4FCU11L\sad_smiley_face_sticker-p217774899544360571qjcl_400[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352" l="9341" r="100000"/>
                    </a14:imgEffect>
                  </a14:imgLayer>
                </a14:imgProps>
              </a:ext>
              <a:ext uri="{28A0092B-C50C-407E-A947-70E740481C1C}">
                <a14:useLocalDpi xmlns:a14="http://schemas.microsoft.com/office/drawing/2010/main" val="0"/>
              </a:ext>
            </a:extLst>
          </a:blip>
          <a:srcRect/>
          <a:stretch>
            <a:fillRect/>
          </a:stretch>
        </p:blipFill>
        <p:spPr bwMode="auto">
          <a:xfrm>
            <a:off x="3793227" y="4776671"/>
            <a:ext cx="756000" cy="7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500"/>
                                        <p:tgtEl>
                                          <p:spTgt spid="5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left)">
                                      <p:cBhvr>
                                        <p:cTn id="13" dur="500"/>
                                        <p:tgtEl>
                                          <p:spTgt spid="54"/>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childTnLst>
                          </p:cTn>
                        </p:par>
                        <p:par>
                          <p:cTn id="42" fill="hold">
                            <p:stCondLst>
                              <p:cond delay="3000"/>
                            </p:stCondLst>
                            <p:childTnLst>
                              <p:par>
                                <p:cTn id="43" presetID="26" presetClass="entr" presetSubtype="0"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80">
                                          <p:stCondLst>
                                            <p:cond delay="0"/>
                                          </p:stCondLst>
                                        </p:cTn>
                                        <p:tgtEl>
                                          <p:spTgt spid="3"/>
                                        </p:tgtEl>
                                      </p:cBhvr>
                                    </p:animEffect>
                                    <p:anim calcmode="lin" valueType="num">
                                      <p:cBhvr>
                                        <p:cTn id="4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gtEl>
                                      </p:cBhvr>
                                      <p:to x="100000" y="60000"/>
                                    </p:animScale>
                                    <p:animScale>
                                      <p:cBhvr>
                                        <p:cTn id="52" dur="166" decel="50000">
                                          <p:stCondLst>
                                            <p:cond delay="676"/>
                                          </p:stCondLst>
                                        </p:cTn>
                                        <p:tgtEl>
                                          <p:spTgt spid="3"/>
                                        </p:tgtEl>
                                      </p:cBhvr>
                                      <p:to x="100000" y="100000"/>
                                    </p:animScale>
                                    <p:animScale>
                                      <p:cBhvr>
                                        <p:cTn id="53" dur="26">
                                          <p:stCondLst>
                                            <p:cond delay="1312"/>
                                          </p:stCondLst>
                                        </p:cTn>
                                        <p:tgtEl>
                                          <p:spTgt spid="3"/>
                                        </p:tgtEl>
                                      </p:cBhvr>
                                      <p:to x="100000" y="80000"/>
                                    </p:animScale>
                                    <p:animScale>
                                      <p:cBhvr>
                                        <p:cTn id="54" dur="166" decel="50000">
                                          <p:stCondLst>
                                            <p:cond delay="1338"/>
                                          </p:stCondLst>
                                        </p:cTn>
                                        <p:tgtEl>
                                          <p:spTgt spid="3"/>
                                        </p:tgtEl>
                                      </p:cBhvr>
                                      <p:to x="100000" y="100000"/>
                                    </p:animScale>
                                    <p:animScale>
                                      <p:cBhvr>
                                        <p:cTn id="55" dur="26">
                                          <p:stCondLst>
                                            <p:cond delay="1642"/>
                                          </p:stCondLst>
                                        </p:cTn>
                                        <p:tgtEl>
                                          <p:spTgt spid="3"/>
                                        </p:tgtEl>
                                      </p:cBhvr>
                                      <p:to x="100000" y="90000"/>
                                    </p:animScale>
                                    <p:animScale>
                                      <p:cBhvr>
                                        <p:cTn id="56" dur="166" decel="50000">
                                          <p:stCondLst>
                                            <p:cond delay="1668"/>
                                          </p:stCondLst>
                                        </p:cTn>
                                        <p:tgtEl>
                                          <p:spTgt spid="3"/>
                                        </p:tgtEl>
                                      </p:cBhvr>
                                      <p:to x="100000" y="100000"/>
                                    </p:animScale>
                                    <p:animScale>
                                      <p:cBhvr>
                                        <p:cTn id="57" dur="26">
                                          <p:stCondLst>
                                            <p:cond delay="1808"/>
                                          </p:stCondLst>
                                        </p:cTn>
                                        <p:tgtEl>
                                          <p:spTgt spid="3"/>
                                        </p:tgtEl>
                                      </p:cBhvr>
                                      <p:to x="100000" y="95000"/>
                                    </p:animScale>
                                    <p:animScale>
                                      <p:cBhvr>
                                        <p:cTn id="58" dur="166" decel="50000">
                                          <p:stCondLst>
                                            <p:cond delay="1834"/>
                                          </p:stCondLst>
                                        </p:cTn>
                                        <p:tgtEl>
                                          <p:spTgt spid="3"/>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2">
                                            <p:txEl>
                                              <p:pRg st="2" end="2"/>
                                            </p:txEl>
                                          </p:spTgt>
                                        </p:tgtEl>
                                        <p:attrNameLst>
                                          <p:attrName>style.visibility</p:attrName>
                                        </p:attrNameLst>
                                      </p:cBhvr>
                                      <p:to>
                                        <p:strVal val="visible"/>
                                      </p:to>
                                    </p:set>
                                  </p:childTnLst>
                                </p:cTn>
                              </p:par>
                            </p:childTnLst>
                          </p:cTn>
                        </p:par>
                        <p:par>
                          <p:cTn id="63" fill="hold">
                            <p:stCondLst>
                              <p:cond delay="0"/>
                            </p:stCondLst>
                            <p:childTnLst>
                              <p:par>
                                <p:cTn id="64" presetID="22" presetClass="entr" presetSubtype="8" fill="hold" grpId="0" nodeType="after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wipe(left)">
                                      <p:cBhvr>
                                        <p:cTn id="66" dur="500"/>
                                        <p:tgtEl>
                                          <p:spTgt spid="66"/>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wipe(left)">
                                      <p:cBhvr>
                                        <p:cTn id="69" dur="500"/>
                                        <p:tgtEl>
                                          <p:spTgt spid="65"/>
                                        </p:tgtEl>
                                      </p:cBhvr>
                                    </p:animEffect>
                                  </p:childTnLst>
                                </p:cTn>
                              </p:par>
                            </p:childTnLst>
                          </p:cTn>
                        </p:par>
                        <p:par>
                          <p:cTn id="70" fill="hold">
                            <p:stCondLst>
                              <p:cond delay="500"/>
                            </p:stCondLst>
                            <p:childTnLst>
                              <p:par>
                                <p:cTn id="71" presetID="1" presetClass="entr" presetSubtype="0" fill="hold" grpId="0" nodeType="after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500"/>
                                        <p:tgtEl>
                                          <p:spTgt spid="69"/>
                                        </p:tgtEl>
                                      </p:cBhvr>
                                    </p:animEffec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fade">
                                      <p:cBhvr>
                                        <p:cTn id="89" dur="500"/>
                                        <p:tgtEl>
                                          <p:spTgt spid="74"/>
                                        </p:tgtEl>
                                      </p:cBhvr>
                                    </p:animEffect>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fade">
                                      <p:cBhvr>
                                        <p:cTn id="93" dur="500"/>
                                        <p:tgtEl>
                                          <p:spTgt spid="75"/>
                                        </p:tgtEl>
                                      </p:cBhvr>
                                    </p:animEffect>
                                  </p:childTnLst>
                                </p:cTn>
                              </p:par>
                            </p:childTnLst>
                          </p:cTn>
                        </p:par>
                        <p:par>
                          <p:cTn id="94" fill="hold">
                            <p:stCondLst>
                              <p:cond delay="2500"/>
                            </p:stCondLst>
                            <p:childTnLst>
                              <p:par>
                                <p:cTn id="95" presetID="10" presetClass="entr" presetSubtype="0" fill="hold" grpId="0" nodeType="afterEffect">
                                  <p:stCondLst>
                                    <p:cond delay="0"/>
                                  </p:stCondLst>
                                  <p:childTnLst>
                                    <p:set>
                                      <p:cBhvr>
                                        <p:cTn id="96" dur="1" fill="hold">
                                          <p:stCondLst>
                                            <p:cond delay="0"/>
                                          </p:stCondLst>
                                        </p:cTn>
                                        <p:tgtEl>
                                          <p:spTgt spid="76"/>
                                        </p:tgtEl>
                                        <p:attrNameLst>
                                          <p:attrName>style.visibility</p:attrName>
                                        </p:attrNameLst>
                                      </p:cBhvr>
                                      <p:to>
                                        <p:strVal val="visible"/>
                                      </p:to>
                                    </p:set>
                                    <p:animEffect transition="in" filter="fade">
                                      <p:cBhvr>
                                        <p:cTn id="97" dur="500"/>
                                        <p:tgtEl>
                                          <p:spTgt spid="76"/>
                                        </p:tgtEl>
                                      </p:cBhvr>
                                    </p:animEffect>
                                  </p:childTnLst>
                                </p:cTn>
                              </p:par>
                            </p:childTnLst>
                          </p:cTn>
                        </p:par>
                        <p:par>
                          <p:cTn id="98" fill="hold">
                            <p:stCondLst>
                              <p:cond delay="3000"/>
                            </p:stCondLst>
                            <p:childTnLst>
                              <p:par>
                                <p:cTn id="99" presetID="26" presetClass="entr" presetSubtype="0" fill="hold" grpId="0" nodeType="after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wipe(down)">
                                      <p:cBhvr>
                                        <p:cTn id="101" dur="580">
                                          <p:stCondLst>
                                            <p:cond delay="0"/>
                                          </p:stCondLst>
                                        </p:cTn>
                                        <p:tgtEl>
                                          <p:spTgt spid="42"/>
                                        </p:tgtEl>
                                      </p:cBhvr>
                                    </p:animEffect>
                                    <p:anim calcmode="lin" valueType="num">
                                      <p:cBhvr>
                                        <p:cTn id="10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07" dur="26">
                                          <p:stCondLst>
                                            <p:cond delay="650"/>
                                          </p:stCondLst>
                                        </p:cTn>
                                        <p:tgtEl>
                                          <p:spTgt spid="42"/>
                                        </p:tgtEl>
                                      </p:cBhvr>
                                      <p:to x="100000" y="60000"/>
                                    </p:animScale>
                                    <p:animScale>
                                      <p:cBhvr>
                                        <p:cTn id="108" dur="166" decel="50000">
                                          <p:stCondLst>
                                            <p:cond delay="676"/>
                                          </p:stCondLst>
                                        </p:cTn>
                                        <p:tgtEl>
                                          <p:spTgt spid="42"/>
                                        </p:tgtEl>
                                      </p:cBhvr>
                                      <p:to x="100000" y="100000"/>
                                    </p:animScale>
                                    <p:animScale>
                                      <p:cBhvr>
                                        <p:cTn id="109" dur="26">
                                          <p:stCondLst>
                                            <p:cond delay="1312"/>
                                          </p:stCondLst>
                                        </p:cTn>
                                        <p:tgtEl>
                                          <p:spTgt spid="42"/>
                                        </p:tgtEl>
                                      </p:cBhvr>
                                      <p:to x="100000" y="80000"/>
                                    </p:animScale>
                                    <p:animScale>
                                      <p:cBhvr>
                                        <p:cTn id="110" dur="166" decel="50000">
                                          <p:stCondLst>
                                            <p:cond delay="1338"/>
                                          </p:stCondLst>
                                        </p:cTn>
                                        <p:tgtEl>
                                          <p:spTgt spid="42"/>
                                        </p:tgtEl>
                                      </p:cBhvr>
                                      <p:to x="100000" y="100000"/>
                                    </p:animScale>
                                    <p:animScale>
                                      <p:cBhvr>
                                        <p:cTn id="111" dur="26">
                                          <p:stCondLst>
                                            <p:cond delay="1642"/>
                                          </p:stCondLst>
                                        </p:cTn>
                                        <p:tgtEl>
                                          <p:spTgt spid="42"/>
                                        </p:tgtEl>
                                      </p:cBhvr>
                                      <p:to x="100000" y="90000"/>
                                    </p:animScale>
                                    <p:animScale>
                                      <p:cBhvr>
                                        <p:cTn id="112" dur="166" decel="50000">
                                          <p:stCondLst>
                                            <p:cond delay="1668"/>
                                          </p:stCondLst>
                                        </p:cTn>
                                        <p:tgtEl>
                                          <p:spTgt spid="42"/>
                                        </p:tgtEl>
                                      </p:cBhvr>
                                      <p:to x="100000" y="100000"/>
                                    </p:animScale>
                                    <p:animScale>
                                      <p:cBhvr>
                                        <p:cTn id="113" dur="26">
                                          <p:stCondLst>
                                            <p:cond delay="1808"/>
                                          </p:stCondLst>
                                        </p:cTn>
                                        <p:tgtEl>
                                          <p:spTgt spid="42"/>
                                        </p:tgtEl>
                                      </p:cBhvr>
                                      <p:to x="100000" y="95000"/>
                                    </p:animScale>
                                    <p:animScale>
                                      <p:cBhvr>
                                        <p:cTn id="114" dur="166" decel="50000">
                                          <p:stCondLst>
                                            <p:cond delay="1834"/>
                                          </p:stCondLst>
                                        </p:cTn>
                                        <p:tgtEl>
                                          <p:spTgt spid="42"/>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2">
                                            <p:txEl>
                                              <p:pRg st="4" end="4"/>
                                            </p:txEl>
                                          </p:spTgt>
                                        </p:tgtEl>
                                        <p:attrNameLst>
                                          <p:attrName>style.visibility</p:attrName>
                                        </p:attrNameLst>
                                      </p:cBhvr>
                                      <p:to>
                                        <p:strVal val="visible"/>
                                      </p:to>
                                    </p:set>
                                  </p:childTnLst>
                                </p:cTn>
                              </p:par>
                            </p:childTnLst>
                          </p:cTn>
                        </p:par>
                        <p:par>
                          <p:cTn id="119" fill="hold">
                            <p:stCondLst>
                              <p:cond delay="0"/>
                            </p:stCondLst>
                            <p:childTnLst>
                              <p:par>
                                <p:cTn id="120" presetID="22" presetClass="entr" presetSubtype="8" fill="hold" grpId="0" nodeType="afterEffect">
                                  <p:stCondLst>
                                    <p:cond delay="0"/>
                                  </p:stCondLst>
                                  <p:childTnLst>
                                    <p:set>
                                      <p:cBhvr>
                                        <p:cTn id="121" dur="1" fill="hold">
                                          <p:stCondLst>
                                            <p:cond delay="0"/>
                                          </p:stCondLst>
                                        </p:cTn>
                                        <p:tgtEl>
                                          <p:spTgt spid="78"/>
                                        </p:tgtEl>
                                        <p:attrNameLst>
                                          <p:attrName>style.visibility</p:attrName>
                                        </p:attrNameLst>
                                      </p:cBhvr>
                                      <p:to>
                                        <p:strVal val="visible"/>
                                      </p:to>
                                    </p:set>
                                    <p:animEffect transition="in" filter="wipe(left)">
                                      <p:cBhvr>
                                        <p:cTn id="122" dur="500"/>
                                        <p:tgtEl>
                                          <p:spTgt spid="78"/>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79"/>
                                        </p:tgtEl>
                                        <p:attrNameLst>
                                          <p:attrName>style.visibility</p:attrName>
                                        </p:attrNameLst>
                                      </p:cBhvr>
                                      <p:to>
                                        <p:strVal val="visible"/>
                                      </p:to>
                                    </p:set>
                                    <p:animEffect transition="in" filter="wipe(left)">
                                      <p:cBhvr>
                                        <p:cTn id="125" dur="500"/>
                                        <p:tgtEl>
                                          <p:spTgt spid="79"/>
                                        </p:tgtEl>
                                      </p:cBhvr>
                                    </p:animEffect>
                                  </p:childTnLst>
                                </p:cTn>
                              </p:par>
                            </p:childTnLst>
                          </p:cTn>
                        </p:par>
                        <p:par>
                          <p:cTn id="126" fill="hold">
                            <p:stCondLst>
                              <p:cond delay="500"/>
                            </p:stCondLst>
                            <p:childTnLst>
                              <p:par>
                                <p:cTn id="127" presetID="1" presetClass="entr" presetSubtype="0" fill="hold" grpId="0" nodeType="afterEffect">
                                  <p:stCondLst>
                                    <p:cond delay="0"/>
                                  </p:stCondLst>
                                  <p:childTnLst>
                                    <p:set>
                                      <p:cBhvr>
                                        <p:cTn id="128" dur="1" fill="hold">
                                          <p:stCondLst>
                                            <p:cond delay="0"/>
                                          </p:stCondLst>
                                        </p:cTn>
                                        <p:tgtEl>
                                          <p:spTgt spid="8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499"/>
                                          </p:stCondLst>
                                        </p:cTn>
                                        <p:tgtEl>
                                          <p:spTgt spid="81"/>
                                        </p:tgtEl>
                                        <p:attrNameLst>
                                          <p:attrName>style.visibility</p:attrName>
                                        </p:attrNameLst>
                                      </p:cBhvr>
                                      <p:to>
                                        <p:strVal val="visible"/>
                                      </p:to>
                                    </p:set>
                                  </p:childTnLst>
                                </p:cTn>
                              </p:par>
                            </p:childTnLst>
                          </p:cTn>
                        </p:par>
                        <p:par>
                          <p:cTn id="133" fill="hold">
                            <p:stCondLst>
                              <p:cond delay="500"/>
                            </p:stCondLst>
                            <p:childTnLst>
                              <p:par>
                                <p:cTn id="134" presetID="1" presetClass="entr" presetSubtype="0" fill="hold" grpId="0" nodeType="afterEffect">
                                  <p:stCondLst>
                                    <p:cond delay="0"/>
                                  </p:stCondLst>
                                  <p:childTnLst>
                                    <p:set>
                                      <p:cBhvr>
                                        <p:cTn id="135" dur="1" fill="hold">
                                          <p:stCondLst>
                                            <p:cond delay="499"/>
                                          </p:stCondLst>
                                        </p:cTn>
                                        <p:tgtEl>
                                          <p:spTgt spid="82"/>
                                        </p:tgtEl>
                                        <p:attrNameLst>
                                          <p:attrName>style.visibility</p:attrName>
                                        </p:attrNameLst>
                                      </p:cBhvr>
                                      <p:to>
                                        <p:strVal val="visible"/>
                                      </p:to>
                                    </p:set>
                                  </p:childTnLst>
                                </p:cTn>
                              </p:par>
                            </p:childTnLst>
                          </p:cTn>
                        </p:par>
                        <p:par>
                          <p:cTn id="136" fill="hold">
                            <p:stCondLst>
                              <p:cond delay="1000"/>
                            </p:stCondLst>
                            <p:childTnLst>
                              <p:par>
                                <p:cTn id="137" presetID="1" presetClass="entr" presetSubtype="0" fill="hold" grpId="0" nodeType="afterEffect">
                                  <p:stCondLst>
                                    <p:cond delay="0"/>
                                  </p:stCondLst>
                                  <p:childTnLst>
                                    <p:set>
                                      <p:cBhvr>
                                        <p:cTn id="138" dur="1" fill="hold">
                                          <p:stCondLst>
                                            <p:cond delay="499"/>
                                          </p:stCondLst>
                                        </p:cTn>
                                        <p:tgtEl>
                                          <p:spTgt spid="83"/>
                                        </p:tgtEl>
                                        <p:attrNameLst>
                                          <p:attrName>style.visibility</p:attrName>
                                        </p:attrNameLst>
                                      </p:cBhvr>
                                      <p:to>
                                        <p:strVal val="visible"/>
                                      </p:to>
                                    </p:set>
                                  </p:childTnLst>
                                </p:cTn>
                              </p:par>
                            </p:childTnLst>
                          </p:cTn>
                        </p:par>
                        <p:par>
                          <p:cTn id="139" fill="hold">
                            <p:stCondLst>
                              <p:cond delay="1500"/>
                            </p:stCondLst>
                            <p:childTnLst>
                              <p:par>
                                <p:cTn id="140" presetID="1" presetClass="entr" presetSubtype="0" fill="hold" grpId="0" nodeType="afterEffect">
                                  <p:stCondLst>
                                    <p:cond delay="0"/>
                                  </p:stCondLst>
                                  <p:childTnLst>
                                    <p:set>
                                      <p:cBhvr>
                                        <p:cTn id="141" dur="1" fill="hold">
                                          <p:stCondLst>
                                            <p:cond delay="499"/>
                                          </p:stCondLst>
                                        </p:cTn>
                                        <p:tgtEl>
                                          <p:spTgt spid="84"/>
                                        </p:tgtEl>
                                        <p:attrNameLst>
                                          <p:attrName>style.visibility</p:attrName>
                                        </p:attrNameLst>
                                      </p:cBhvr>
                                      <p:to>
                                        <p:strVal val="visible"/>
                                      </p:to>
                                    </p:set>
                                  </p:childTnLst>
                                </p:cTn>
                              </p:par>
                            </p:childTnLst>
                          </p:cTn>
                        </p:par>
                        <p:par>
                          <p:cTn id="142" fill="hold">
                            <p:stCondLst>
                              <p:cond delay="2000"/>
                            </p:stCondLst>
                            <p:childTnLst>
                              <p:par>
                                <p:cTn id="143" presetID="1" presetClass="entr" presetSubtype="0" fill="hold" grpId="0" nodeType="afterEffect">
                                  <p:stCondLst>
                                    <p:cond delay="0"/>
                                  </p:stCondLst>
                                  <p:childTnLst>
                                    <p:set>
                                      <p:cBhvr>
                                        <p:cTn id="144" dur="1" fill="hold">
                                          <p:stCondLst>
                                            <p:cond delay="499"/>
                                          </p:stCondLst>
                                        </p:cTn>
                                        <p:tgtEl>
                                          <p:spTgt spid="85"/>
                                        </p:tgtEl>
                                        <p:attrNameLst>
                                          <p:attrName>style.visibility</p:attrName>
                                        </p:attrNameLst>
                                      </p:cBhvr>
                                      <p:to>
                                        <p:strVal val="visible"/>
                                      </p:to>
                                    </p:set>
                                  </p:childTnLst>
                                </p:cTn>
                              </p:par>
                            </p:childTnLst>
                          </p:cTn>
                        </p:par>
                        <p:par>
                          <p:cTn id="145" fill="hold">
                            <p:stCondLst>
                              <p:cond delay="2500"/>
                            </p:stCondLst>
                            <p:childTnLst>
                              <p:par>
                                <p:cTn id="146" presetID="1" presetClass="entr" presetSubtype="0" fill="hold" grpId="0" nodeType="afterEffect">
                                  <p:stCondLst>
                                    <p:cond delay="0"/>
                                  </p:stCondLst>
                                  <p:childTnLst>
                                    <p:set>
                                      <p:cBhvr>
                                        <p:cTn id="147" dur="1" fill="hold">
                                          <p:stCondLst>
                                            <p:cond delay="499"/>
                                          </p:stCondLst>
                                        </p:cTn>
                                        <p:tgtEl>
                                          <p:spTgt spid="89"/>
                                        </p:tgtEl>
                                        <p:attrNameLst>
                                          <p:attrName>style.visibility</p:attrName>
                                        </p:attrNameLst>
                                      </p:cBhvr>
                                      <p:to>
                                        <p:strVal val="visible"/>
                                      </p:to>
                                    </p:set>
                                  </p:childTnLst>
                                </p:cTn>
                              </p:par>
                            </p:childTnLst>
                          </p:cTn>
                        </p:par>
                        <p:par>
                          <p:cTn id="148" fill="hold">
                            <p:stCondLst>
                              <p:cond delay="3000"/>
                            </p:stCondLst>
                            <p:childTnLst>
                              <p:par>
                                <p:cTn id="149" presetID="1" presetClass="entr" presetSubtype="0" fill="hold" grpId="0" nodeType="afterEffect">
                                  <p:stCondLst>
                                    <p:cond delay="0"/>
                                  </p:stCondLst>
                                  <p:childTnLst>
                                    <p:set>
                                      <p:cBhvr>
                                        <p:cTn id="150" dur="1" fill="hold">
                                          <p:stCondLst>
                                            <p:cond delay="499"/>
                                          </p:stCondLst>
                                        </p:cTn>
                                        <p:tgtEl>
                                          <p:spTgt spid="90"/>
                                        </p:tgtEl>
                                        <p:attrNameLst>
                                          <p:attrName>style.visibility</p:attrName>
                                        </p:attrNameLst>
                                      </p:cBhvr>
                                      <p:to>
                                        <p:strVal val="visible"/>
                                      </p:to>
                                    </p:set>
                                  </p:childTnLst>
                                </p:cTn>
                              </p:par>
                            </p:childTnLst>
                          </p:cTn>
                        </p:par>
                        <p:par>
                          <p:cTn id="151" fill="hold">
                            <p:stCondLst>
                              <p:cond delay="3500"/>
                            </p:stCondLst>
                            <p:childTnLst>
                              <p:par>
                                <p:cTn id="152" presetID="26" presetClass="entr" presetSubtype="0" fill="hold" grpId="0" nodeType="afterEffect">
                                  <p:stCondLst>
                                    <p:cond delay="0"/>
                                  </p:stCondLst>
                                  <p:childTnLst>
                                    <p:set>
                                      <p:cBhvr>
                                        <p:cTn id="153" dur="1" fill="hold">
                                          <p:stCondLst>
                                            <p:cond delay="0"/>
                                          </p:stCondLst>
                                        </p:cTn>
                                        <p:tgtEl>
                                          <p:spTgt spid="43"/>
                                        </p:tgtEl>
                                        <p:attrNameLst>
                                          <p:attrName>style.visibility</p:attrName>
                                        </p:attrNameLst>
                                      </p:cBhvr>
                                      <p:to>
                                        <p:strVal val="visible"/>
                                      </p:to>
                                    </p:set>
                                    <p:animEffect transition="in" filter="wipe(down)">
                                      <p:cBhvr>
                                        <p:cTn id="154" dur="580">
                                          <p:stCondLst>
                                            <p:cond delay="0"/>
                                          </p:stCondLst>
                                        </p:cTn>
                                        <p:tgtEl>
                                          <p:spTgt spid="43"/>
                                        </p:tgtEl>
                                      </p:cBhvr>
                                    </p:animEffect>
                                    <p:anim calcmode="lin" valueType="num">
                                      <p:cBhvr>
                                        <p:cTn id="15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5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5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5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5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60" dur="26">
                                          <p:stCondLst>
                                            <p:cond delay="650"/>
                                          </p:stCondLst>
                                        </p:cTn>
                                        <p:tgtEl>
                                          <p:spTgt spid="43"/>
                                        </p:tgtEl>
                                      </p:cBhvr>
                                      <p:to x="100000" y="60000"/>
                                    </p:animScale>
                                    <p:animScale>
                                      <p:cBhvr>
                                        <p:cTn id="161" dur="166" decel="50000">
                                          <p:stCondLst>
                                            <p:cond delay="676"/>
                                          </p:stCondLst>
                                        </p:cTn>
                                        <p:tgtEl>
                                          <p:spTgt spid="43"/>
                                        </p:tgtEl>
                                      </p:cBhvr>
                                      <p:to x="100000" y="100000"/>
                                    </p:animScale>
                                    <p:animScale>
                                      <p:cBhvr>
                                        <p:cTn id="162" dur="26">
                                          <p:stCondLst>
                                            <p:cond delay="1312"/>
                                          </p:stCondLst>
                                        </p:cTn>
                                        <p:tgtEl>
                                          <p:spTgt spid="43"/>
                                        </p:tgtEl>
                                      </p:cBhvr>
                                      <p:to x="100000" y="80000"/>
                                    </p:animScale>
                                    <p:animScale>
                                      <p:cBhvr>
                                        <p:cTn id="163" dur="166" decel="50000">
                                          <p:stCondLst>
                                            <p:cond delay="1338"/>
                                          </p:stCondLst>
                                        </p:cTn>
                                        <p:tgtEl>
                                          <p:spTgt spid="43"/>
                                        </p:tgtEl>
                                      </p:cBhvr>
                                      <p:to x="100000" y="100000"/>
                                    </p:animScale>
                                    <p:animScale>
                                      <p:cBhvr>
                                        <p:cTn id="164" dur="26">
                                          <p:stCondLst>
                                            <p:cond delay="1642"/>
                                          </p:stCondLst>
                                        </p:cTn>
                                        <p:tgtEl>
                                          <p:spTgt spid="43"/>
                                        </p:tgtEl>
                                      </p:cBhvr>
                                      <p:to x="100000" y="90000"/>
                                    </p:animScale>
                                    <p:animScale>
                                      <p:cBhvr>
                                        <p:cTn id="165" dur="166" decel="50000">
                                          <p:stCondLst>
                                            <p:cond delay="1668"/>
                                          </p:stCondLst>
                                        </p:cTn>
                                        <p:tgtEl>
                                          <p:spTgt spid="43"/>
                                        </p:tgtEl>
                                      </p:cBhvr>
                                      <p:to x="100000" y="100000"/>
                                    </p:animScale>
                                    <p:animScale>
                                      <p:cBhvr>
                                        <p:cTn id="166" dur="26">
                                          <p:stCondLst>
                                            <p:cond delay="1808"/>
                                          </p:stCondLst>
                                        </p:cTn>
                                        <p:tgtEl>
                                          <p:spTgt spid="43"/>
                                        </p:tgtEl>
                                      </p:cBhvr>
                                      <p:to x="100000" y="95000"/>
                                    </p:animScale>
                                    <p:animScale>
                                      <p:cBhvr>
                                        <p:cTn id="167" dur="166" decel="50000">
                                          <p:stCondLst>
                                            <p:cond delay="1834"/>
                                          </p:stCondLst>
                                        </p:cTn>
                                        <p:tgtEl>
                                          <p:spTgt spid="43"/>
                                        </p:tgtEl>
                                      </p:cBhvr>
                                      <p:to x="100000" y="100000"/>
                                    </p:animScale>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grpId="0" nodeType="clickEffect">
                                  <p:stCondLst>
                                    <p:cond delay="0"/>
                                  </p:stCondLst>
                                  <p:childTnLst>
                                    <p:set>
                                      <p:cBhvr>
                                        <p:cTn id="171" dur="1" fill="hold">
                                          <p:stCondLst>
                                            <p:cond delay="0"/>
                                          </p:stCondLst>
                                        </p:cTn>
                                        <p:tgtEl>
                                          <p:spTgt spid="92">
                                            <p:txEl>
                                              <p:pRg st="6" end="6"/>
                                            </p:txEl>
                                          </p:spTgt>
                                        </p:tgtEl>
                                        <p:attrNameLst>
                                          <p:attrName>style.visibility</p:attrName>
                                        </p:attrNameLst>
                                      </p:cBhvr>
                                      <p:to>
                                        <p:strVal val="visible"/>
                                      </p:to>
                                    </p:set>
                                    <p:animEffect transition="in" filter="wipe(right)">
                                      <p:cBhvr>
                                        <p:cTn id="172" dur="500"/>
                                        <p:tgtEl>
                                          <p:spTgt spid="92">
                                            <p:txEl>
                                              <p:pRg st="6" end="6"/>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2" fill="hold" grpId="0" nodeType="clickEffect">
                                  <p:stCondLst>
                                    <p:cond delay="0"/>
                                  </p:stCondLst>
                                  <p:childTnLst>
                                    <p:set>
                                      <p:cBhvr>
                                        <p:cTn id="176" dur="1" fill="hold">
                                          <p:stCondLst>
                                            <p:cond delay="0"/>
                                          </p:stCondLst>
                                        </p:cTn>
                                        <p:tgtEl>
                                          <p:spTgt spid="92">
                                            <p:txEl>
                                              <p:pRg st="7" end="7"/>
                                            </p:txEl>
                                          </p:spTgt>
                                        </p:tgtEl>
                                        <p:attrNameLst>
                                          <p:attrName>style.visibility</p:attrName>
                                        </p:attrNameLst>
                                      </p:cBhvr>
                                      <p:to>
                                        <p:strVal val="visible"/>
                                      </p:to>
                                    </p:set>
                                    <p:animEffect transition="in" filter="wipe(right)">
                                      <p:cBhvr>
                                        <p:cTn id="177" dur="500"/>
                                        <p:tgtEl>
                                          <p:spTgt spid="92">
                                            <p:txEl>
                                              <p:pRg st="7" end="7"/>
                                            </p:txEl>
                                          </p:spTgt>
                                        </p:tgtEl>
                                      </p:cBhvr>
                                    </p:animEffect>
                                  </p:childTnLst>
                                </p:cTn>
                              </p:par>
                              <p:par>
                                <p:cTn id="178" presetID="10" presetClass="entr" presetSubtype="0" fill="hold" nodeType="withEffect">
                                  <p:stCondLst>
                                    <p:cond delay="0"/>
                                  </p:stCondLst>
                                  <p:childTnLst>
                                    <p:set>
                                      <p:cBhvr>
                                        <p:cTn id="179" dur="1" fill="hold">
                                          <p:stCondLst>
                                            <p:cond delay="0"/>
                                          </p:stCondLst>
                                        </p:cTn>
                                        <p:tgtEl>
                                          <p:spTgt spid="14340"/>
                                        </p:tgtEl>
                                        <p:attrNameLst>
                                          <p:attrName>style.visibility</p:attrName>
                                        </p:attrNameLst>
                                      </p:cBhvr>
                                      <p:to>
                                        <p:strVal val="visible"/>
                                      </p:to>
                                    </p:set>
                                    <p:animEffect transition="in" filter="fade">
                                      <p:cBhvr>
                                        <p:cTn id="180" dur="500"/>
                                        <p:tgtEl>
                                          <p:spTgt spid="14340"/>
                                        </p:tgtEl>
                                      </p:cBhvr>
                                    </p:animEffec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4"/>
                                        </p:tgtEl>
                                        <p:attrNameLst>
                                          <p:attrName>style.visibility</p:attrName>
                                        </p:attrNameLst>
                                      </p:cBhvr>
                                      <p:to>
                                        <p:strVal val="visible"/>
                                      </p:to>
                                    </p:set>
                                  </p:childTnLst>
                                </p:cTn>
                              </p:par>
                              <p:par>
                                <p:cTn id="185" presetID="10" presetClass="entr" presetSubtype="0" fill="hold" nodeType="withEffect">
                                  <p:stCondLst>
                                    <p:cond delay="0"/>
                                  </p:stCondLst>
                                  <p:childTnLst>
                                    <p:set>
                                      <p:cBhvr>
                                        <p:cTn id="186" dur="1" fill="hold">
                                          <p:stCondLst>
                                            <p:cond delay="0"/>
                                          </p:stCondLst>
                                        </p:cTn>
                                        <p:tgtEl>
                                          <p:spTgt spid="14338"/>
                                        </p:tgtEl>
                                        <p:attrNameLst>
                                          <p:attrName>style.visibility</p:attrName>
                                        </p:attrNameLst>
                                      </p:cBhvr>
                                      <p:to>
                                        <p:strVal val="visible"/>
                                      </p:to>
                                    </p:set>
                                    <p:animEffect transition="in" filter="fade">
                                      <p:cBhvr>
                                        <p:cTn id="18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uiExpand="1" animBg="1"/>
      <p:bldP spid="78" grpId="0" uiExpand="1" animBg="1"/>
      <p:bldP spid="53" grpId="0" uiExpand="1" animBg="1"/>
      <p:bldP spid="56" grpId="0" uiExpand="1" animBg="1"/>
      <p:bldP spid="57" grpId="0" uiExpand="1" animBg="1"/>
      <p:bldP spid="58" grpId="0" uiExpand="1" animBg="1"/>
      <p:bldP spid="59" grpId="0" uiExpand="1" animBg="1"/>
      <p:bldP spid="60" grpId="0" uiExpand="1" animBg="1"/>
      <p:bldP spid="61" grpId="0" uiExpand="1" animBg="1"/>
      <p:bldP spid="65" grpId="0" uiExpand="1" animBg="1"/>
      <p:bldP spid="67" grpId="0" uiExpand="1" animBg="1"/>
      <p:bldP spid="68" grpId="0" uiExpand="1" animBg="1"/>
      <p:bldP spid="69" grpId="0" uiExpand="1" animBg="1"/>
      <p:bldP spid="70" grpId="0" uiExpand="1" animBg="1"/>
      <p:bldP spid="74" grpId="0" uiExpand="1" animBg="1"/>
      <p:bldP spid="75" grpId="0" uiExpand="1" animBg="1"/>
      <p:bldP spid="76" grpId="0" uiExpand="1" animBg="1"/>
      <p:bldP spid="80" grpId="0" uiExpand="1" animBg="1"/>
      <p:bldP spid="81" grpId="0" uiExpand="1" animBg="1"/>
      <p:bldP spid="82" grpId="0" uiExpand="1" animBg="1"/>
      <p:bldP spid="83" grpId="0" uiExpand="1" animBg="1"/>
      <p:bldP spid="84" grpId="0" uiExpand="1" animBg="1"/>
      <p:bldP spid="85" grpId="0" uiExpand="1" animBg="1"/>
      <p:bldP spid="89" grpId="0" uiExpand="1" animBg="1"/>
      <p:bldP spid="90" grpId="0" uiExpand="1" animBg="1"/>
      <p:bldP spid="55" grpId="0" uiExpand="1" animBg="1"/>
      <p:bldP spid="66" grpId="0" uiExpand="1" animBg="1"/>
      <p:bldP spid="79" grpId="0" uiExpand="1" animBg="1"/>
      <p:bldP spid="92" grpId="0" uiExpand="1" build="p" autoUpdateAnimBg="0"/>
      <p:bldP spid="3" grpId="0" uiExpand="1"/>
      <p:bldP spid="42" grpId="0" uiExpand="1"/>
      <p:bldP spid="43" grpId="0" uiExpand="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3.8|1.4|1.7|2.5|1.6|2|2.3|1.2|3.8|2.2|2"/>
</p:tagLst>
</file>

<file path=ppt/tags/tag2.xml><?xml version="1.0" encoding="utf-8"?>
<p:tagLst xmlns:a="http://schemas.openxmlformats.org/drawingml/2006/main" xmlns:r="http://schemas.openxmlformats.org/officeDocument/2006/relationships" xmlns:p="http://schemas.openxmlformats.org/presentationml/2006/main">
  <p:tag name="TIMING" val="|0.8|0.4|0.3|0.2|0.2|0.2"/>
</p:tagLst>
</file>

<file path=ppt/theme/theme1.xml><?xml version="1.0" encoding="utf-8"?>
<a:theme xmlns:a="http://schemas.openxmlformats.org/drawingml/2006/main" name="16_Selling a Product or">
  <a:themeElements>
    <a:clrScheme name="Selling a Product or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Selling a Product or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7_Selling a Product or">
  <a:themeElements>
    <a:clrScheme name="Selling a Product or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Selling a Product or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elling a Product or">
  <a:themeElements>
    <a:clrScheme name="Selling a Product or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Selling a Product or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40758</TotalTime>
  <Words>2884</Words>
  <Application>Microsoft Office PowerPoint</Application>
  <PresentationFormat>On-screen Show (4:3)</PresentationFormat>
  <Paragraphs>543</Paragraphs>
  <Slides>43</Slides>
  <Notes>43</Notes>
  <HiddenSlides>0</HiddenSlides>
  <MMClips>9</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43</vt:i4>
      </vt:variant>
    </vt:vector>
  </HeadingPairs>
  <TitlesOfParts>
    <vt:vector size="47" baseType="lpstr">
      <vt:lpstr>16_Selling a Product or</vt:lpstr>
      <vt:lpstr>17_Selling a Product or</vt:lpstr>
      <vt:lpstr>Selling a Product or</vt:lpstr>
      <vt:lpstr>Equation</vt:lpstr>
      <vt:lpstr> הבזק זה חובר על ידי גלעד דיאמנט בשיתוף עם נצה מובשוביץ-הדר בהמשך תרמו לשיפורו: ורדה זיגרסון  עדכונים שוטפים נדרשים בשקפים הבאים: 83  תאריך עדכון: 15.9.2017  </vt:lpstr>
      <vt:lpstr>הצהרת צוות הפיתוח על שימוש במצגת</vt:lpstr>
      <vt:lpstr>גלגלים לא עגולים - הייתכן?</vt:lpstr>
      <vt:lpstr>מעגלים בכל מקום</vt:lpstr>
      <vt:lpstr>מה הופך את המעגל לצורה כל כך נפוצה ושימושית?</vt:lpstr>
      <vt:lpstr>PowerPoint Presentation</vt:lpstr>
      <vt:lpstr>PowerPoint Presentation</vt:lpstr>
      <vt:lpstr>PowerPoint Presentation</vt:lpstr>
      <vt:lpstr>האם יש עוד צורות שוות רוחב?</vt:lpstr>
      <vt:lpstr>נהפוך את השאלה -  </vt:lpstr>
      <vt:lpstr>אולי בכל זאת?</vt:lpstr>
      <vt:lpstr>האם משולש רוּּלוֺ הוא עקום שווה רוחב?</vt:lpstr>
      <vt:lpstr>משולש רולו – מתגלגל כמו המעגל!</vt:lpstr>
      <vt:lpstr>PowerPoint Presentation</vt:lpstr>
      <vt:lpstr>מהו ההיקף של משולש רולו?</vt:lpstr>
      <vt:lpstr>מהו השטח של משולש רולו?</vt:lpstr>
      <vt:lpstr>משולש רולו לעומת מעגל – סיכום</vt:lpstr>
      <vt:lpstr>האם אפשר ליצור גם ריבוע שווה רוחב?</vt:lpstr>
      <vt:lpstr>האם אפשר ליצור גם ריבוע שווה רוחב?</vt:lpstr>
      <vt:lpstr>האם אפשר ליצור מחומש שווה רוחב?</vt:lpstr>
      <vt:lpstr>ועוד הפתעה - עקומים שווי רוחב לא חייבים להתבסס על מצולע משוכלל!</vt:lpstr>
      <vt:lpstr>מה המשותף לכל העקומים שווי הרוחב?</vt:lpstr>
      <vt:lpstr>ומה ההבדלים ביניהם?</vt:lpstr>
      <vt:lpstr>מי צריך גלגלים עגולים?!?</vt:lpstr>
      <vt:lpstr>משולש רולו כגלגל</vt:lpstr>
      <vt:lpstr>חווית נסיעה מטלטלת!</vt:lpstr>
      <vt:lpstr>להמציא את האופניים מחדש</vt:lpstr>
      <vt:lpstr>ייחודו של המעגל</vt:lpstr>
      <vt:lpstr>מטבעות לא עגולות</vt:lpstr>
      <vt:lpstr>מתמטיקאים ערניים מונעים טעויות מביכות</vt:lpstr>
      <vt:lpstr>מנוע לרכב</vt:lpstr>
      <vt:lpstr>שימוש מהסרטים</vt:lpstr>
      <vt:lpstr>לרבע את המעגל, בעזרת משולש</vt:lpstr>
      <vt:lpstr>קידוח של ריבוע מושלם</vt:lpstr>
      <vt:lpstr>ומה עם קידוח מצולעים משוכללים אחרים?</vt:lpstr>
      <vt:lpstr>משני ממדים לשלושה</vt:lpstr>
      <vt:lpstr>האם קיימים גופים שווי-עובי מלבד כדור?</vt:lpstr>
      <vt:lpstr>ארבעוני מייזנר</vt:lpstr>
      <vt:lpstr>האם קיימים גופים שווי-עובי נוספים?</vt:lpstr>
      <vt:lpstr>שווה ביקור</vt:lpstr>
      <vt:lpstr>גלגלים לא עגולים – סיכום</vt:lpstr>
      <vt:lpstr>סוף ההבזק –  אך לא סוף העשייה המתמטית הישארו מעודכנים! בדקו חדשות נוספות בנושא! </vt:lpstr>
      <vt:lpstr>מקורות והרחבות</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Movshoviz-Hadar Nitsa</dc:creator>
  <cp:lastModifiedBy>Nitsa</cp:lastModifiedBy>
  <cp:revision>2023</cp:revision>
  <dcterms:created xsi:type="dcterms:W3CDTF">2008-08-11T08:58:15Z</dcterms:created>
  <dcterms:modified xsi:type="dcterms:W3CDTF">2017-09-16T10:59:29Z</dcterms:modified>
</cp:coreProperties>
</file>