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2.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4008" r:id="rId1"/>
  </p:sldMasterIdLst>
  <p:notesMasterIdLst>
    <p:notesMasterId r:id="rId36"/>
  </p:notesMasterIdLst>
  <p:sldIdLst>
    <p:sldId id="395" r:id="rId2"/>
    <p:sldId id="396" r:id="rId3"/>
    <p:sldId id="397" r:id="rId4"/>
    <p:sldId id="373" r:id="rId5"/>
    <p:sldId id="374" r:id="rId6"/>
    <p:sldId id="375" r:id="rId7"/>
    <p:sldId id="376" r:id="rId8"/>
    <p:sldId id="377" r:id="rId9"/>
    <p:sldId id="372" r:id="rId10"/>
    <p:sldId id="371" r:id="rId11"/>
    <p:sldId id="391" r:id="rId12"/>
    <p:sldId id="385" r:id="rId13"/>
    <p:sldId id="370" r:id="rId14"/>
    <p:sldId id="369" r:id="rId15"/>
    <p:sldId id="384" r:id="rId16"/>
    <p:sldId id="393" r:id="rId17"/>
    <p:sldId id="363" r:id="rId18"/>
    <p:sldId id="362" r:id="rId19"/>
    <p:sldId id="361" r:id="rId20"/>
    <p:sldId id="360" r:id="rId21"/>
    <p:sldId id="398" r:id="rId22"/>
    <p:sldId id="399" r:id="rId23"/>
    <p:sldId id="389" r:id="rId24"/>
    <p:sldId id="387" r:id="rId25"/>
    <p:sldId id="386" r:id="rId26"/>
    <p:sldId id="388" r:id="rId27"/>
    <p:sldId id="323" r:id="rId28"/>
    <p:sldId id="400" r:id="rId29"/>
    <p:sldId id="401" r:id="rId30"/>
    <p:sldId id="354" r:id="rId31"/>
    <p:sldId id="359" r:id="rId32"/>
    <p:sldId id="355" r:id="rId33"/>
    <p:sldId id="356" r:id="rId34"/>
    <p:sldId id="357" r:id="rId35"/>
  </p:sldIdLst>
  <p:sldSz cx="9144000" cy="6858000" type="screen4x3"/>
  <p:notesSz cx="6858000" cy="9144000"/>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ara" initials="C" lastIdx="14" clrIdx="0"/>
  <p:cmAuthor id="1" name="Galina Terehovsky" initials="GT" lastIdx="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FABD6C"/>
    <a:srgbClr val="72BD4B"/>
    <a:srgbClr val="90EFF4"/>
    <a:srgbClr val="FBC57D"/>
    <a:srgbClr val="C996FA"/>
    <a:srgbClr val="FCCF92"/>
    <a:srgbClr val="FFCC66"/>
    <a:srgbClr val="068AE4"/>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957" autoAdjust="0"/>
    <p:restoredTop sz="65619" autoAdjust="0"/>
  </p:normalViewPr>
  <p:slideViewPr>
    <p:cSldViewPr>
      <p:cViewPr>
        <p:scale>
          <a:sx n="100" d="100"/>
          <a:sy n="100" d="100"/>
        </p:scale>
        <p:origin x="228" y="6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2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B52742AA-D39C-4E89-B4CD-A3DA95601A99}" type="datetimeFigureOut">
              <a:rPr lang="he-IL"/>
              <a:pPr>
                <a:defRPr/>
              </a:pPr>
              <a:t>כ"ה-כסלו-תשע"ח</a:t>
            </a:fld>
            <a:endParaRPr lang="he-I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he-IL"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82E29494-E16B-4E32-9399-DDAEF12AF211}" type="slidenum">
              <a:rPr lang="he-IL"/>
              <a:pPr>
                <a:defRPr/>
              </a:pPr>
              <a:t>‹#›</a:t>
            </a:fld>
            <a:endParaRPr lang="he-IL"/>
          </a:p>
        </p:txBody>
      </p:sp>
    </p:spTree>
    <p:extLst>
      <p:ext uri="{BB962C8B-B14F-4D97-AF65-F5344CB8AC3E}">
        <p14:creationId xmlns:p14="http://schemas.microsoft.com/office/powerpoint/2010/main" val="773767307"/>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plus.maths.org/content/fractal-photo"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plus.maths.org/content/benoit-mandelbrot-has-died"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en.wikipedia.org/wiki/Chaos_theory"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math.nsysu.edu.tw/~amen/posters/poster0171.pdf"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acko.net/blog/how-to-fold-a-julia-fractal/" TargetMode="External"/></Relationships>
</file>

<file path=ppt/notesSlides/_rels/notesSlide31.xml.rels><?xml version="1.0" encoding="UTF-8" standalone="yes"?>
<Relationships xmlns="http://schemas.openxmlformats.org/package/2006/relationships"><Relationship Id="rId8" Type="http://schemas.openxmlformats.org/officeDocument/2006/relationships/hyperlink" Target="http://en.wikipedia.org/wiki/Gaston_Julia" TargetMode="External"/><Relationship Id="rId3" Type="http://schemas.openxmlformats.org/officeDocument/2006/relationships/hyperlink" Target="http://en.wikipedia.org/wiki/Julia_set" TargetMode="External"/><Relationship Id="rId7" Type="http://schemas.openxmlformats.org/officeDocument/2006/relationships/hyperlink" Target="http://www.youtube.com/watch?v=2AZYZ-L8m9Q"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www.juliasets.dk/Julia.htm" TargetMode="External"/><Relationship Id="rId5" Type="http://schemas.openxmlformats.org/officeDocument/2006/relationships/hyperlink" Target="http://www.shodor.org/interactivate/activities/TwoVariableFunction/" TargetMode="External"/><Relationship Id="rId4" Type="http://schemas.openxmlformats.org/officeDocument/2006/relationships/hyperlink" Target="http://www.shodor.org/interactivate/discussions/PrisonersAndEscapees/" TargetMode="External"/><Relationship Id="rId9" Type="http://schemas.openxmlformats.org/officeDocument/2006/relationships/hyperlink" Target="http://commons.wikimedia.org/wiki/Julia_set" TargetMode="External"/></Relationships>
</file>

<file path=ppt/notesSlides/_rels/notesSlide32.xml.rels><?xml version="1.0" encoding="UTF-8" standalone="yes"?>
<Relationships xmlns="http://schemas.openxmlformats.org/package/2006/relationships"><Relationship Id="rId8" Type="http://schemas.openxmlformats.org/officeDocument/2006/relationships/hyperlink" Target="https://blogs.scientificamerican.com/observations/fractal-kitties-illustrate-the-endless-possibilities-for-julia-sets/" TargetMode="External"/><Relationship Id="rId3" Type="http://schemas.openxmlformats.org/officeDocument/2006/relationships/hyperlink" Target="http://acko.net/blog/how-to-fold-a-julia-fractal/" TargetMode="External"/><Relationship Id="rId7" Type="http://schemas.openxmlformats.org/officeDocument/2006/relationships/hyperlink" Target="http://paulbourke.net/fractals/sinjulia/"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paulbourke.net/fractals/juliaset/" TargetMode="External"/><Relationship Id="rId11" Type="http://schemas.openxmlformats.org/officeDocument/2006/relationships/hyperlink" Target="https://arxiv.org/abs/1209.0143" TargetMode="External"/><Relationship Id="rId5" Type="http://schemas.openxmlformats.org/officeDocument/2006/relationships/hyperlink" Target="https://www.youtube.com/watch?v=ZbK92bRW2lQ" TargetMode="External"/><Relationship Id="rId10" Type="http://schemas.openxmlformats.org/officeDocument/2006/relationships/hyperlink" Target="https://arxiv.org/pdf/1209.0143.pdf" TargetMode="External"/><Relationship Id="rId4" Type="http://schemas.openxmlformats.org/officeDocument/2006/relationships/hyperlink" Target="http://www.youtube.com/watch?v=XNaMtmoe_lE" TargetMode="External"/><Relationship Id="rId9" Type="http://schemas.openxmlformats.org/officeDocument/2006/relationships/hyperlink" Target="https://plus.maths.org/content/fractal-photo"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demonstrations.wolfram.com/QuadraticJuliaSets/" TargetMode="External"/><Relationship Id="rId7" Type="http://schemas.openxmlformats.org/officeDocument/2006/relationships/hyperlink" Target="http://www.shodor.org/interactivate/activities/TwoVariableFunction/"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www.shodor.org/interactivate/activities/JuliaSets/" TargetMode="External"/><Relationship Id="rId5" Type="http://schemas.openxmlformats.org/officeDocument/2006/relationships/hyperlink" Target="http://www.shodor.org/interactivate/discussions/PrisonersAndEscapees/" TargetMode="External"/><Relationship Id="rId4" Type="http://schemas.openxmlformats.org/officeDocument/2006/relationships/hyperlink" Target="http://demonstrations.wolfram.com/PlottingJuliaSets" TargetMode="External"/></Relationships>
</file>

<file path=ppt/notesSlides/_rels/notesSlide34.xml.rels><?xml version="1.0" encoding="UTF-8" standalone="yes"?>
<Relationships xmlns="http://schemas.openxmlformats.org/package/2006/relationships"><Relationship Id="rId8" Type="http://schemas.openxmlformats.org/officeDocument/2006/relationships/hyperlink" Target="http://www.amazon.com/exec/obidos/ISBN=0716711869/ctksoftwareincA/" TargetMode="External"/><Relationship Id="rId3" Type="http://schemas.openxmlformats.org/officeDocument/2006/relationships/hyperlink" Target="http://en.wikipedia.org/wiki/Beno%C3%AEt_Mandelbrot" TargetMode="External"/><Relationship Id="rId7" Type="http://schemas.openxmlformats.org/officeDocument/2006/relationships/hyperlink" Target="http://www.amazon.com/exec/obidos/ISBN=0465045405/ctksoftwareincA/"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www.csdt.rpi.edu/african/African_Fractals/applications6.html" TargetMode="External"/><Relationship Id="rId11" Type="http://schemas.openxmlformats.org/officeDocument/2006/relationships/hyperlink" Target="https://plus.maths.org/content/benoit-mandelbrot-has-died" TargetMode="External"/><Relationship Id="rId5" Type="http://schemas.openxmlformats.org/officeDocument/2006/relationships/hyperlink" Target="http://en.wikipedia.org/wiki/Chaos_theory" TargetMode="External"/><Relationship Id="rId10" Type="http://schemas.openxmlformats.org/officeDocument/2006/relationships/hyperlink" Target="https://www.youtube.com/watch?v=56gzV0od6DU" TargetMode="External"/><Relationship Id="rId4" Type="http://schemas.openxmlformats.org/officeDocument/2006/relationships/hyperlink" Target="http://en.wikipedia.org/wiki/Fractal" TargetMode="External"/><Relationship Id="rId9" Type="http://schemas.openxmlformats.org/officeDocument/2006/relationships/hyperlink" Target="http://www.cut-the-knot.org/blue/julia.shtml"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math.nsysu.edu.tw/~amen/posters/poster0171.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0" fontAlgn="base" latinLnBrk="0" hangingPunct="0">
              <a:lnSpc>
                <a:spcPct val="100000"/>
              </a:lnSpc>
              <a:spcBef>
                <a:spcPct val="30000"/>
              </a:spcBef>
              <a:spcAft>
                <a:spcPct val="0"/>
              </a:spcAft>
              <a:buClrTx/>
              <a:buSzTx/>
              <a:buFontTx/>
              <a:buNone/>
              <a:tabLst/>
              <a:defRPr/>
            </a:pPr>
            <a:r>
              <a:rPr lang="he-IL" dirty="0" smtClean="0"/>
              <a:t>למורים: שקף זה לא צריך להציג לתלמידים ולא צריך לכתוב עליו תגובות</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2E29494-E16B-4E32-9399-DDAEF12AF211}" type="slidenum">
              <a:rPr lang="he-IL" smtClean="0"/>
              <a:pPr>
                <a:defRPr/>
              </a:pPr>
              <a:t>1</a:t>
            </a:fld>
            <a:endParaRPr lang="he-IL"/>
          </a:p>
        </p:txBody>
      </p:sp>
    </p:spTree>
    <p:extLst>
      <p:ext uri="{BB962C8B-B14F-4D97-AF65-F5344CB8AC3E}">
        <p14:creationId xmlns:p14="http://schemas.microsoft.com/office/powerpoint/2010/main" val="2229792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למורים: כדאי לראות </a:t>
            </a:r>
          </a:p>
          <a:p>
            <a:pPr algn="l"/>
            <a:r>
              <a:rPr lang="en-US" dirty="0" smtClean="0"/>
              <a:t>http://www.shodor.org/interactivate/activities/TwoVariableFunction/</a:t>
            </a:r>
            <a:endParaRPr lang="he-IL" dirty="0" smtClean="0"/>
          </a:p>
        </p:txBody>
      </p:sp>
      <p:sp>
        <p:nvSpPr>
          <p:cNvPr id="4" name="Slide Number Placeholder 3"/>
          <p:cNvSpPr>
            <a:spLocks noGrp="1"/>
          </p:cNvSpPr>
          <p:nvPr>
            <p:ph type="sldNum" sz="quarter" idx="10"/>
          </p:nvPr>
        </p:nvSpPr>
        <p:spPr/>
        <p:txBody>
          <a:bodyPr/>
          <a:lstStyle/>
          <a:p>
            <a:fld id="{E37A9A3A-C1B1-4827-AAB9-59511914A05A}" type="slidenum">
              <a:rPr lang="en-US" smtClean="0"/>
              <a:pPr/>
              <a:t>10</a:t>
            </a:fld>
            <a:endParaRPr lang="en-US"/>
          </a:p>
        </p:txBody>
      </p:sp>
    </p:spTree>
    <p:extLst>
      <p:ext uri="{BB962C8B-B14F-4D97-AF65-F5344CB8AC3E}">
        <p14:creationId xmlns:p14="http://schemas.microsoft.com/office/powerpoint/2010/main" val="2379994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37A9A3A-C1B1-4827-AAB9-59511914A05A}" type="slidenum">
              <a:rPr lang="en-US" smtClean="0"/>
              <a:pPr/>
              <a:t>11</a:t>
            </a:fld>
            <a:endParaRPr lang="en-US"/>
          </a:p>
        </p:txBody>
      </p:sp>
    </p:spTree>
    <p:extLst>
      <p:ext uri="{BB962C8B-B14F-4D97-AF65-F5344CB8AC3E}">
        <p14:creationId xmlns:p14="http://schemas.microsoft.com/office/powerpoint/2010/main" val="2379994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smtClean="0"/>
          </a:p>
        </p:txBody>
      </p:sp>
      <p:sp>
        <p:nvSpPr>
          <p:cNvPr id="4" name="מציין מיקום של מספר שקופית 3"/>
          <p:cNvSpPr>
            <a:spLocks noGrp="1"/>
          </p:cNvSpPr>
          <p:nvPr>
            <p:ph type="sldNum" sz="quarter" idx="10"/>
          </p:nvPr>
        </p:nvSpPr>
        <p:spPr/>
        <p:txBody>
          <a:bodyPr/>
          <a:lstStyle/>
          <a:p>
            <a:pPr>
              <a:defRPr/>
            </a:pPr>
            <a:fld id="{82E29494-E16B-4E32-9399-DDAEF12AF211}" type="slidenum">
              <a:rPr lang="he-IL" smtClean="0"/>
              <a:pPr>
                <a:defRPr/>
              </a:pPr>
              <a:t>12</a:t>
            </a:fld>
            <a:endParaRPr lang="he-IL"/>
          </a:p>
        </p:txBody>
      </p:sp>
    </p:spTree>
    <p:extLst>
      <p:ext uri="{BB962C8B-B14F-4D97-AF65-F5344CB8AC3E}">
        <p14:creationId xmlns:p14="http://schemas.microsoft.com/office/powerpoint/2010/main" val="3235676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he-IL" dirty="0" smtClean="0">
                <a:effectLst/>
              </a:rPr>
              <a:t>למורים:</a:t>
            </a:r>
          </a:p>
          <a:p>
            <a:pPr algn="l" rtl="0"/>
            <a:r>
              <a:rPr lang="en-US" dirty="0" smtClean="0">
                <a:effectLst/>
              </a:rPr>
              <a:t>From:</a:t>
            </a:r>
          </a:p>
          <a:p>
            <a:pPr algn="l" rtl="0"/>
            <a:r>
              <a:rPr lang="en-US" dirty="0" smtClean="0">
                <a:effectLst/>
              </a:rPr>
              <a:t>http://www.shodor.org/interactivate/activities/JuliaSets/</a:t>
            </a:r>
          </a:p>
          <a:p>
            <a:pPr algn="l" rtl="0"/>
            <a:r>
              <a:rPr lang="en-US" dirty="0" smtClean="0">
                <a:effectLst/>
              </a:rPr>
              <a:t>“Black points are prisoners; colored points are escapees (color differences indicate how quickly they escape from the circle of radius 2). “</a:t>
            </a:r>
            <a:endParaRPr lang="he-IL" dirty="0" smtClean="0">
              <a:effectLst/>
            </a:endParaRPr>
          </a:p>
          <a:p>
            <a:endParaRPr lang="en-US" dirty="0" smtClean="0">
              <a:effectLst/>
            </a:endParaRPr>
          </a:p>
          <a:p>
            <a:pPr algn="l" rtl="0"/>
            <a:r>
              <a:rPr lang="en-US" dirty="0" smtClean="0">
                <a:effectLst/>
              </a:rPr>
              <a:t>See also: </a:t>
            </a:r>
            <a:endParaRPr lang="he-IL" dirty="0" smtClean="0">
              <a:effectLst/>
            </a:endParaRPr>
          </a:p>
          <a:p>
            <a:pPr algn="l" rtl="0"/>
            <a:r>
              <a:rPr lang="en-US" dirty="0" smtClean="0"/>
              <a:t>http://www.shodor.org/interactivate/activities/TwoVariableFunction/</a:t>
            </a:r>
          </a:p>
        </p:txBody>
      </p:sp>
      <p:sp>
        <p:nvSpPr>
          <p:cNvPr id="4" name="Slide Number Placeholder 3"/>
          <p:cNvSpPr>
            <a:spLocks noGrp="1"/>
          </p:cNvSpPr>
          <p:nvPr>
            <p:ph type="sldNum" sz="quarter" idx="10"/>
          </p:nvPr>
        </p:nvSpPr>
        <p:spPr/>
        <p:txBody>
          <a:bodyPr/>
          <a:lstStyle/>
          <a:p>
            <a:fld id="{E37A9A3A-C1B1-4827-AAB9-59511914A05A}" type="slidenum">
              <a:rPr lang="en-US" smtClean="0"/>
              <a:pPr/>
              <a:t>13</a:t>
            </a:fld>
            <a:endParaRPr lang="en-US"/>
          </a:p>
        </p:txBody>
      </p:sp>
    </p:spTree>
    <p:extLst>
      <p:ext uri="{BB962C8B-B14F-4D97-AF65-F5344CB8AC3E}">
        <p14:creationId xmlns:p14="http://schemas.microsoft.com/office/powerpoint/2010/main" val="2379994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0" fontAlgn="base" latinLnBrk="0" hangingPunct="0">
              <a:lnSpc>
                <a:spcPct val="100000"/>
              </a:lnSpc>
              <a:spcBef>
                <a:spcPct val="30000"/>
              </a:spcBef>
              <a:spcAft>
                <a:spcPct val="0"/>
              </a:spcAft>
              <a:buClrTx/>
              <a:buSzTx/>
              <a:buFontTx/>
              <a:buNone/>
              <a:tabLst/>
              <a:defRPr/>
            </a:pPr>
            <a:r>
              <a:rPr lang="he-IL" dirty="0" smtClean="0">
                <a:effectLst/>
              </a:rPr>
              <a:t>למורים:</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ffectLst/>
              </a:rPr>
              <a:t>From:</a:t>
            </a:r>
          </a:p>
          <a:p>
            <a:pPr algn="l" rtl="0"/>
            <a:r>
              <a:rPr lang="en-US" dirty="0" smtClean="0"/>
              <a:t>http://en.wikipedia.org/wiki/Julia_set</a:t>
            </a:r>
          </a:p>
          <a:p>
            <a:pPr marL="0" marR="0" indent="0" algn="l" defTabSz="914400" rtl="1" eaLnBrk="0" fontAlgn="base" latinLnBrk="0" hangingPunct="0">
              <a:lnSpc>
                <a:spcPct val="100000"/>
              </a:lnSpc>
              <a:spcBef>
                <a:spcPct val="30000"/>
              </a:spcBef>
              <a:spcAft>
                <a:spcPct val="0"/>
              </a:spcAft>
              <a:buClrTx/>
              <a:buSzTx/>
              <a:buFontTx/>
              <a:buNone/>
              <a:tabLst/>
              <a:defRPr/>
            </a:pPr>
            <a:r>
              <a:rPr lang="he-IL" dirty="0" smtClean="0"/>
              <a:t>אפשר </a:t>
            </a:r>
            <a:r>
              <a:rPr lang="he-IL" sz="1200" dirty="0" smtClean="0"/>
              <a:t>ליצור את הקבוצות ע"י התכנה : </a:t>
            </a:r>
            <a:r>
              <a:rPr lang="en-US" dirty="0" smtClean="0"/>
              <a:t>http://www.shodor.org/interactivate/activities/TwoVariableFunction/</a:t>
            </a:r>
            <a:endParaRPr lang="he-IL" sz="1200" dirty="0" smtClean="0"/>
          </a:p>
          <a:p>
            <a:pPr algn="l" rtl="0"/>
            <a:endParaRPr lang="he-IL" dirty="0" smtClean="0"/>
          </a:p>
        </p:txBody>
      </p:sp>
      <p:sp>
        <p:nvSpPr>
          <p:cNvPr id="4" name="Slide Number Placeholder 3"/>
          <p:cNvSpPr>
            <a:spLocks noGrp="1"/>
          </p:cNvSpPr>
          <p:nvPr>
            <p:ph type="sldNum" sz="quarter" idx="10"/>
          </p:nvPr>
        </p:nvSpPr>
        <p:spPr/>
        <p:txBody>
          <a:bodyPr/>
          <a:lstStyle/>
          <a:p>
            <a:fld id="{E37A9A3A-C1B1-4827-AAB9-59511914A05A}" type="slidenum">
              <a:rPr lang="en-US" smtClean="0"/>
              <a:pPr/>
              <a:t>14</a:t>
            </a:fld>
            <a:endParaRPr lang="en-US"/>
          </a:p>
        </p:txBody>
      </p:sp>
    </p:spTree>
    <p:extLst>
      <p:ext uri="{BB962C8B-B14F-4D97-AF65-F5344CB8AC3E}">
        <p14:creationId xmlns:p14="http://schemas.microsoft.com/office/powerpoint/2010/main" val="3460217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smtClean="0"/>
              <a:t>http://en.wikipedia.org/wiki/Julia_set</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http://www.shodor.org/interactivate/activities/TwoVariableFunction/  </a:t>
            </a:r>
            <a:r>
              <a:rPr lang="he-IL" dirty="0" smtClean="0"/>
              <a:t>  אפשר </a:t>
            </a:r>
            <a:r>
              <a:rPr lang="he-IL" sz="1200" dirty="0" smtClean="0"/>
              <a:t>ליצור את הקבוצות ע"י התכנה :</a:t>
            </a:r>
            <a:endParaRPr lang="he-IL" dirty="0" smtClean="0"/>
          </a:p>
        </p:txBody>
      </p:sp>
      <p:sp>
        <p:nvSpPr>
          <p:cNvPr id="4" name="מציין מיקום של מספר שקופית 3"/>
          <p:cNvSpPr>
            <a:spLocks noGrp="1"/>
          </p:cNvSpPr>
          <p:nvPr>
            <p:ph type="sldNum" sz="quarter" idx="10"/>
          </p:nvPr>
        </p:nvSpPr>
        <p:spPr/>
        <p:txBody>
          <a:bodyPr/>
          <a:lstStyle/>
          <a:p>
            <a:pPr>
              <a:defRPr/>
            </a:pPr>
            <a:fld id="{82E29494-E16B-4E32-9399-DDAEF12AF211}" type="slidenum">
              <a:rPr lang="he-IL" smtClean="0"/>
              <a:pPr>
                <a:defRPr/>
              </a:pPr>
              <a:t>15</a:t>
            </a:fld>
            <a:endParaRPr lang="he-IL"/>
          </a:p>
        </p:txBody>
      </p:sp>
    </p:spTree>
    <p:extLst>
      <p:ext uri="{BB962C8B-B14F-4D97-AF65-F5344CB8AC3E}">
        <p14:creationId xmlns:p14="http://schemas.microsoft.com/office/powerpoint/2010/main" val="2866942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E37A9A3A-C1B1-4827-AAB9-59511914A05A}" type="slidenum">
              <a:rPr lang="en-US" smtClean="0"/>
              <a:pPr/>
              <a:t>16</a:t>
            </a:fld>
            <a:endParaRPr lang="en-US"/>
          </a:p>
        </p:txBody>
      </p:sp>
    </p:spTree>
    <p:extLst>
      <p:ext uri="{BB962C8B-B14F-4D97-AF65-F5344CB8AC3E}">
        <p14:creationId xmlns:p14="http://schemas.microsoft.com/office/powerpoint/2010/main" val="343552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E37A9A3A-C1B1-4827-AAB9-59511914A05A}" type="slidenum">
              <a:rPr lang="en-US" smtClean="0"/>
              <a:pPr/>
              <a:t>17</a:t>
            </a:fld>
            <a:endParaRPr lang="en-US"/>
          </a:p>
        </p:txBody>
      </p:sp>
    </p:spTree>
    <p:extLst>
      <p:ext uri="{BB962C8B-B14F-4D97-AF65-F5344CB8AC3E}">
        <p14:creationId xmlns:p14="http://schemas.microsoft.com/office/powerpoint/2010/main" val="4249723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למורים: המקור הוא מתוך</a:t>
            </a:r>
          </a:p>
          <a:p>
            <a:pPr algn="l"/>
            <a:r>
              <a:rPr lang="he-IL" dirty="0" smtClean="0"/>
              <a:t> </a:t>
            </a:r>
            <a:r>
              <a:rPr lang="en-US" dirty="0" smtClean="0"/>
              <a:t>http://commons.wikimedia.org/wiki/Julia_set</a:t>
            </a:r>
          </a:p>
          <a:p>
            <a:endParaRPr lang="he-IL" dirty="0"/>
          </a:p>
        </p:txBody>
      </p:sp>
      <p:sp>
        <p:nvSpPr>
          <p:cNvPr id="4" name="Slide Number Placeholder 3"/>
          <p:cNvSpPr>
            <a:spLocks noGrp="1"/>
          </p:cNvSpPr>
          <p:nvPr>
            <p:ph type="sldNum" sz="quarter" idx="10"/>
          </p:nvPr>
        </p:nvSpPr>
        <p:spPr/>
        <p:txBody>
          <a:bodyPr/>
          <a:lstStyle/>
          <a:p>
            <a:fld id="{E37A9A3A-C1B1-4827-AAB9-59511914A05A}" type="slidenum">
              <a:rPr lang="en-US" smtClean="0"/>
              <a:pPr/>
              <a:t>18</a:t>
            </a:fld>
            <a:endParaRPr lang="en-US"/>
          </a:p>
        </p:txBody>
      </p:sp>
    </p:spTree>
    <p:extLst>
      <p:ext uri="{BB962C8B-B14F-4D97-AF65-F5344CB8AC3E}">
        <p14:creationId xmlns:p14="http://schemas.microsoft.com/office/powerpoint/2010/main" val="4249723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r" defTabSz="914400" rtl="1" eaLnBrk="0" fontAlgn="base" latinLnBrk="0" hangingPunct="0">
              <a:lnSpc>
                <a:spcPct val="100000"/>
              </a:lnSpc>
              <a:spcBef>
                <a:spcPct val="30000"/>
              </a:spcBef>
              <a:spcAft>
                <a:spcPct val="0"/>
              </a:spcAft>
              <a:buClrTx/>
              <a:buSzTx/>
              <a:buFontTx/>
              <a:buNone/>
              <a:tabLst/>
              <a:defRPr/>
            </a:pPr>
            <a:r>
              <a:rPr lang="he-IL" dirty="0" smtClean="0"/>
              <a:t>למורים: המקור הוא</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http://commons.wikimedia.org/wiki/File:Julia_set_10th_power.png</a:t>
            </a:r>
            <a:endParaRPr lang="he-IL" dirty="0" smtClean="0"/>
          </a:p>
        </p:txBody>
      </p:sp>
      <p:sp>
        <p:nvSpPr>
          <p:cNvPr id="4" name="מציין מיקום של מספר שקופית 3"/>
          <p:cNvSpPr>
            <a:spLocks noGrp="1"/>
          </p:cNvSpPr>
          <p:nvPr>
            <p:ph type="sldNum" sz="quarter" idx="10"/>
          </p:nvPr>
        </p:nvSpPr>
        <p:spPr/>
        <p:txBody>
          <a:bodyPr/>
          <a:lstStyle/>
          <a:p>
            <a:pPr>
              <a:defRPr/>
            </a:pPr>
            <a:fld id="{82E29494-E16B-4E32-9399-DDAEF12AF211}" type="slidenum">
              <a:rPr lang="he-IL" smtClean="0"/>
              <a:pPr>
                <a:defRPr/>
              </a:pPr>
              <a:t>19</a:t>
            </a:fld>
            <a:endParaRPr lang="he-IL"/>
          </a:p>
        </p:txBody>
      </p:sp>
    </p:spTree>
    <p:extLst>
      <p:ext uri="{BB962C8B-B14F-4D97-AF65-F5344CB8AC3E}">
        <p14:creationId xmlns:p14="http://schemas.microsoft.com/office/powerpoint/2010/main" val="2038496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0" fontAlgn="base" latinLnBrk="0" hangingPunct="0">
              <a:lnSpc>
                <a:spcPct val="100000"/>
              </a:lnSpc>
              <a:spcBef>
                <a:spcPct val="30000"/>
              </a:spcBef>
              <a:spcAft>
                <a:spcPct val="0"/>
              </a:spcAft>
              <a:buClrTx/>
              <a:buSzTx/>
              <a:buFontTx/>
              <a:buNone/>
              <a:tabLst/>
              <a:defRPr/>
            </a:pPr>
            <a:r>
              <a:rPr lang="he-IL" dirty="0" smtClean="0"/>
              <a:t>למורים: שקף זה לא צריך להציג לתלמידים ולא צריך לכתוב עליו תגובות</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2E29494-E16B-4E32-9399-DDAEF12AF211}" type="slidenum">
              <a:rPr lang="he-IL" smtClean="0"/>
              <a:pPr>
                <a:defRPr/>
              </a:pPr>
              <a:t>2</a:t>
            </a:fld>
            <a:endParaRPr lang="he-IL"/>
          </a:p>
        </p:txBody>
      </p:sp>
    </p:spTree>
    <p:extLst>
      <p:ext uri="{BB962C8B-B14F-4D97-AF65-F5344CB8AC3E}">
        <p14:creationId xmlns:p14="http://schemas.microsoft.com/office/powerpoint/2010/main" val="1425758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r" defTabSz="914400" rtl="1" eaLnBrk="0" fontAlgn="base" latinLnBrk="0" hangingPunct="0">
              <a:lnSpc>
                <a:spcPct val="100000"/>
              </a:lnSpc>
              <a:spcBef>
                <a:spcPct val="30000"/>
              </a:spcBef>
              <a:spcAft>
                <a:spcPct val="0"/>
              </a:spcAft>
              <a:buClrTx/>
              <a:buSzTx/>
              <a:buFontTx/>
              <a:buNone/>
              <a:tabLst/>
              <a:defRPr/>
            </a:pPr>
            <a:r>
              <a:rPr lang="he-IL" dirty="0" smtClean="0"/>
              <a:t>למורים: המקור הוא</a:t>
            </a:r>
          </a:p>
          <a:p>
            <a:pPr marL="0" marR="0" indent="0" algn="l" defTabSz="914400" rtl="1" eaLnBrk="0" fontAlgn="base" latinLnBrk="0" hangingPunct="0">
              <a:lnSpc>
                <a:spcPct val="100000"/>
              </a:lnSpc>
              <a:spcBef>
                <a:spcPct val="30000"/>
              </a:spcBef>
              <a:spcAft>
                <a:spcPct val="0"/>
              </a:spcAft>
              <a:buClrTx/>
              <a:buSzTx/>
              <a:buFontTx/>
              <a:buNone/>
              <a:tabLst/>
              <a:defRPr/>
            </a:pPr>
            <a:r>
              <a:rPr lang="en-US" dirty="0" smtClean="0"/>
              <a:t>http://commons.wikimedia.org/wiki/File:Julia_set_10th_power.png</a:t>
            </a:r>
            <a:endParaRPr lang="he-IL" dirty="0" smtClean="0"/>
          </a:p>
          <a:p>
            <a:endParaRPr lang="he-IL" dirty="0"/>
          </a:p>
        </p:txBody>
      </p:sp>
      <p:sp>
        <p:nvSpPr>
          <p:cNvPr id="4" name="מציין מיקום של מספר שקופית 3"/>
          <p:cNvSpPr>
            <a:spLocks noGrp="1"/>
          </p:cNvSpPr>
          <p:nvPr>
            <p:ph type="sldNum" sz="quarter" idx="10"/>
          </p:nvPr>
        </p:nvSpPr>
        <p:spPr/>
        <p:txBody>
          <a:bodyPr/>
          <a:lstStyle/>
          <a:p>
            <a:pPr>
              <a:defRPr/>
            </a:pPr>
            <a:fld id="{82E29494-E16B-4E32-9399-DDAEF12AF211}" type="slidenum">
              <a:rPr lang="he-IL" smtClean="0"/>
              <a:pPr>
                <a:defRPr/>
              </a:pPr>
              <a:t>20</a:t>
            </a:fld>
            <a:endParaRPr lang="he-IL"/>
          </a:p>
        </p:txBody>
      </p:sp>
    </p:spTree>
    <p:extLst>
      <p:ext uri="{BB962C8B-B14F-4D97-AF65-F5344CB8AC3E}">
        <p14:creationId xmlns:p14="http://schemas.microsoft.com/office/powerpoint/2010/main" val="678168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מקורות פופולאריים:</a:t>
            </a:r>
          </a:p>
          <a:p>
            <a:pPr algn="l" rtl="0"/>
            <a:r>
              <a:rPr lang="he-IL" dirty="0" smtClean="0"/>
              <a:t> </a:t>
            </a:r>
            <a:r>
              <a:rPr lang="en-US" dirty="0" smtClean="0"/>
              <a:t>https://blogs.scientificamerican.com/observations/fractal-kitties-illustrate-the-endless-possibilities-for-julia-sets/</a:t>
            </a:r>
            <a:endParaRPr lang="he-IL"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hlinkClick r:id="rId3"/>
              </a:rPr>
              <a:t>https://plus.maths.org/content/fractal-photo</a:t>
            </a:r>
            <a:r>
              <a:rPr lang="he-IL" dirty="0" smtClean="0"/>
              <a:t> </a:t>
            </a:r>
          </a:p>
          <a:p>
            <a:pPr algn="r" rtl="1"/>
            <a:r>
              <a:rPr lang="he-IL" dirty="0" smtClean="0"/>
              <a:t>על קתרין </a:t>
            </a:r>
            <a:r>
              <a:rPr lang="he-IL" dirty="0" err="1" smtClean="0"/>
              <a:t>לינדסי</a:t>
            </a:r>
            <a:r>
              <a:rPr lang="he-IL" dirty="0" smtClean="0"/>
              <a:t>:                                             </a:t>
            </a:r>
            <a:r>
              <a:rPr lang="en-US" dirty="0" smtClean="0"/>
              <a:t>http://www.math.cornell.edu/m/People/Grads/lindsey.html</a:t>
            </a:r>
            <a:r>
              <a:rPr lang="he-IL" dirty="0" smtClean="0"/>
              <a:t> </a:t>
            </a:r>
          </a:p>
          <a:p>
            <a:pPr algn="r" rtl="1"/>
            <a:r>
              <a:rPr lang="he-IL" dirty="0" smtClean="0"/>
              <a:t>על וויליאם </a:t>
            </a:r>
            <a:r>
              <a:rPr lang="he-IL" dirty="0" err="1" smtClean="0"/>
              <a:t>סרסטון</a:t>
            </a:r>
            <a:r>
              <a:rPr lang="he-IL" dirty="0" smtClean="0"/>
              <a:t> (1946-2012):                </a:t>
            </a:r>
            <a:r>
              <a:rPr lang="en-US" dirty="0" smtClean="0"/>
              <a:t>http://www-history.mcs.st-and.ac.uk/Biographies/Thurston.html</a:t>
            </a:r>
            <a:r>
              <a:rPr lang="he-IL" dirty="0" smtClean="0"/>
              <a:t>       </a:t>
            </a:r>
          </a:p>
          <a:p>
            <a:pPr algn="r" rtl="1"/>
            <a:r>
              <a:rPr lang="he-IL" dirty="0" smtClean="0"/>
              <a:t>המאמר המקורי של </a:t>
            </a:r>
            <a:r>
              <a:rPr lang="he-IL" dirty="0" err="1" smtClean="0"/>
              <a:t>לינדסי</a:t>
            </a:r>
            <a:r>
              <a:rPr lang="he-IL" dirty="0" smtClean="0"/>
              <a:t> (בעצת</a:t>
            </a:r>
            <a:r>
              <a:rPr lang="he-IL" baseline="0" dirty="0" smtClean="0"/>
              <a:t> </a:t>
            </a:r>
            <a:r>
              <a:rPr lang="he-IL" dirty="0" err="1" smtClean="0"/>
              <a:t>סרסתון</a:t>
            </a:r>
            <a:r>
              <a:rPr lang="he-IL" dirty="0" smtClean="0"/>
              <a:t>) התקבל לפרסום ב2012:</a:t>
            </a:r>
          </a:p>
          <a:p>
            <a:pPr algn="l" rtl="0"/>
            <a:r>
              <a:rPr lang="en-US" dirty="0" smtClean="0"/>
              <a:t>https://arxiv.org/pdf/1209.0143.pdf</a:t>
            </a:r>
            <a:r>
              <a:rPr lang="he-IL" dirty="0" smtClean="0"/>
              <a:t>:                                     </a:t>
            </a:r>
            <a:r>
              <a:rPr lang="en-US" dirty="0" smtClean="0"/>
              <a:t>https://arxiv.org/abs/1209.0143</a:t>
            </a:r>
            <a:r>
              <a:rPr lang="he-IL" dirty="0" smtClean="0"/>
              <a:t> תקציר - </a:t>
            </a:r>
          </a:p>
          <a:p>
            <a:pPr algn="r" rtl="1"/>
            <a:r>
              <a:rPr lang="he-IL" dirty="0" smtClean="0"/>
              <a:t>קתרין מייחסת את עבודתה לעזרתו של המתמטיקאי הידוע וויליאם </a:t>
            </a:r>
            <a:r>
              <a:rPr lang="he-IL" dirty="0" err="1" smtClean="0"/>
              <a:t>סרסטון</a:t>
            </a:r>
            <a:r>
              <a:rPr lang="he-IL" dirty="0" smtClean="0"/>
              <a:t> שהיה לצידה במהלך עבודת הדוקטורט אף כי לא הוא היה המנחה שלה</a:t>
            </a:r>
            <a:endParaRPr lang="en-US" dirty="0"/>
          </a:p>
        </p:txBody>
      </p:sp>
      <p:sp>
        <p:nvSpPr>
          <p:cNvPr id="4" name="Slide Number Placeholder 3"/>
          <p:cNvSpPr>
            <a:spLocks noGrp="1"/>
          </p:cNvSpPr>
          <p:nvPr>
            <p:ph type="sldNum" sz="quarter" idx="10"/>
          </p:nvPr>
        </p:nvSpPr>
        <p:spPr/>
        <p:txBody>
          <a:bodyPr/>
          <a:lstStyle/>
          <a:p>
            <a:pPr>
              <a:defRPr/>
            </a:pPr>
            <a:fld id="{82E29494-E16B-4E32-9399-DDAEF12AF211}" type="slidenum">
              <a:rPr lang="he-IL" smtClean="0"/>
              <a:pPr>
                <a:defRPr/>
              </a:pPr>
              <a:t>21</a:t>
            </a:fld>
            <a:endParaRPr lang="he-IL"/>
          </a:p>
        </p:txBody>
      </p:sp>
    </p:spTree>
    <p:extLst>
      <p:ext uri="{BB962C8B-B14F-4D97-AF65-F5344CB8AC3E}">
        <p14:creationId xmlns:p14="http://schemas.microsoft.com/office/powerpoint/2010/main" val="1362878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למורים</a:t>
            </a:r>
          </a:p>
          <a:p>
            <a:r>
              <a:rPr lang="he-IL" dirty="0" smtClean="0"/>
              <a:t>כדאי להצביע על השוליים של האיור ולהראות עד כמה שאפשר שהקו הוא קבוצת ג'וליה</a:t>
            </a:r>
            <a:endParaRPr lang="en-US" dirty="0"/>
          </a:p>
        </p:txBody>
      </p:sp>
      <p:sp>
        <p:nvSpPr>
          <p:cNvPr id="4" name="Slide Number Placeholder 3"/>
          <p:cNvSpPr>
            <a:spLocks noGrp="1"/>
          </p:cNvSpPr>
          <p:nvPr>
            <p:ph type="sldNum" sz="quarter" idx="10"/>
          </p:nvPr>
        </p:nvSpPr>
        <p:spPr/>
        <p:txBody>
          <a:bodyPr/>
          <a:lstStyle/>
          <a:p>
            <a:pPr>
              <a:defRPr/>
            </a:pPr>
            <a:fld id="{82E29494-E16B-4E32-9399-DDAEF12AF211}" type="slidenum">
              <a:rPr lang="he-IL" smtClean="0"/>
              <a:pPr>
                <a:defRPr/>
              </a:pPr>
              <a:t>22</a:t>
            </a:fld>
            <a:endParaRPr lang="he-IL"/>
          </a:p>
        </p:txBody>
      </p:sp>
    </p:spTree>
    <p:extLst>
      <p:ext uri="{BB962C8B-B14F-4D97-AF65-F5344CB8AC3E}">
        <p14:creationId xmlns:p14="http://schemas.microsoft.com/office/powerpoint/2010/main" val="5613935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82E29494-E16B-4E32-9399-DDAEF12AF211}" type="slidenum">
              <a:rPr lang="he-IL" smtClean="0"/>
              <a:pPr>
                <a:defRPr/>
              </a:pPr>
              <a:t>23</a:t>
            </a:fld>
            <a:endParaRPr lang="he-IL"/>
          </a:p>
        </p:txBody>
      </p:sp>
    </p:spTree>
    <p:extLst>
      <p:ext uri="{BB962C8B-B14F-4D97-AF65-F5344CB8AC3E}">
        <p14:creationId xmlns:p14="http://schemas.microsoft.com/office/powerpoint/2010/main" val="42816585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למורים:</a:t>
            </a:r>
          </a:p>
          <a:p>
            <a:r>
              <a:rPr lang="he-IL" dirty="0" smtClean="0"/>
              <a:t>בראש הבול רואים את הכיתוב בעברית ובאנגלית: "</a:t>
            </a:r>
            <a:r>
              <a:rPr lang="he-IL" dirty="0" err="1" smtClean="0"/>
              <a:t>פרקטל</a:t>
            </a:r>
            <a:r>
              <a:rPr lang="he-IL" dirty="0" smtClean="0"/>
              <a:t> (קבוצת ג'וליה)"</a:t>
            </a:r>
            <a:endParaRPr lang="he-IL" dirty="0"/>
          </a:p>
        </p:txBody>
      </p:sp>
      <p:sp>
        <p:nvSpPr>
          <p:cNvPr id="4" name="מציין מיקום של מספר שקופית 3"/>
          <p:cNvSpPr>
            <a:spLocks noGrp="1"/>
          </p:cNvSpPr>
          <p:nvPr>
            <p:ph type="sldNum" sz="quarter" idx="10"/>
          </p:nvPr>
        </p:nvSpPr>
        <p:spPr/>
        <p:txBody>
          <a:bodyPr/>
          <a:lstStyle/>
          <a:p>
            <a:pPr>
              <a:defRPr/>
            </a:pPr>
            <a:fld id="{82E29494-E16B-4E32-9399-DDAEF12AF211}" type="slidenum">
              <a:rPr lang="he-IL" smtClean="0"/>
              <a:pPr>
                <a:defRPr/>
              </a:pPr>
              <a:t>24</a:t>
            </a:fld>
            <a:endParaRPr lang="he-IL"/>
          </a:p>
        </p:txBody>
      </p:sp>
    </p:spTree>
    <p:extLst>
      <p:ext uri="{BB962C8B-B14F-4D97-AF65-F5344CB8AC3E}">
        <p14:creationId xmlns:p14="http://schemas.microsoft.com/office/powerpoint/2010/main" val="7263147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למורים: בצרפתית שמו הפרטי של </a:t>
            </a:r>
            <a:r>
              <a:rPr lang="he-IL" dirty="0" err="1" smtClean="0"/>
              <a:t>מנדלברוט</a:t>
            </a:r>
            <a:r>
              <a:rPr lang="he-IL" dirty="0" smtClean="0"/>
              <a:t> הוא </a:t>
            </a:r>
            <a:r>
              <a:rPr lang="en-US" dirty="0" smtClean="0"/>
              <a:t>Benoit </a:t>
            </a:r>
            <a:r>
              <a:rPr lang="en-US" dirty="0" err="1" smtClean="0"/>
              <a:t>tck</a:t>
            </a:r>
            <a:r>
              <a:rPr lang="en-US" dirty="0" smtClean="0"/>
              <a:t>  </a:t>
            </a:r>
            <a:r>
              <a:rPr lang="he-IL" dirty="0" smtClean="0"/>
              <a:t>את האות </a:t>
            </a:r>
            <a:r>
              <a:rPr lang="en-US" dirty="0" smtClean="0"/>
              <a:t> </a:t>
            </a:r>
            <a:r>
              <a:rPr lang="he-IL" dirty="0" smtClean="0"/>
              <a:t>האחרונה לא מבטאים (מבטאים : </a:t>
            </a:r>
            <a:r>
              <a:rPr lang="he-IL" dirty="0" err="1" smtClean="0"/>
              <a:t>בנואה</a:t>
            </a:r>
            <a:r>
              <a:rPr lang="he-IL" dirty="0" smtClean="0"/>
              <a:t>)</a:t>
            </a:r>
          </a:p>
          <a:p>
            <a:pPr algn="r" rtl="1"/>
            <a:r>
              <a:rPr lang="he-IL" dirty="0" smtClean="0"/>
              <a:t>המקור הוא:</a:t>
            </a:r>
          </a:p>
          <a:p>
            <a:pPr algn="l"/>
            <a:r>
              <a:rPr lang="en-US" dirty="0" smtClean="0"/>
              <a:t>http://en.wikipedia.org/wiki/Benoit_Mandelbrot</a:t>
            </a:r>
            <a:endParaRPr lang="he-IL" dirty="0" smtClean="0"/>
          </a:p>
          <a:p>
            <a:pPr marL="0" marR="0" indent="0" algn="l" defTabSz="914400" rtl="1" eaLnBrk="0" fontAlgn="base" latinLnBrk="0" hangingPunct="0">
              <a:lnSpc>
                <a:spcPct val="100000"/>
              </a:lnSpc>
              <a:spcBef>
                <a:spcPct val="30000"/>
              </a:spcBef>
              <a:spcAft>
                <a:spcPct val="0"/>
              </a:spcAft>
              <a:buClrTx/>
              <a:buSzTx/>
              <a:buFontTx/>
              <a:buNone/>
              <a:tabLst/>
              <a:defRPr/>
            </a:pPr>
            <a:r>
              <a:rPr lang="he-IL" dirty="0" smtClean="0"/>
              <a:t>על האיש ועבודתו עתירת היישומים כדאי לקרוא כאן:                       </a:t>
            </a:r>
            <a:r>
              <a:rPr lang="en-US" dirty="0" smtClean="0">
                <a:hlinkClick r:id="rId3"/>
              </a:rPr>
              <a:t>https://plus.maths.org/content/benoit-mandelbrot-has-died</a:t>
            </a:r>
            <a:r>
              <a:rPr lang="he-IL" dirty="0" smtClean="0"/>
              <a:t> </a:t>
            </a:r>
            <a:endParaRPr lang="en-US" dirty="0" smtClean="0"/>
          </a:p>
          <a:p>
            <a:pPr algn="l"/>
            <a:endParaRPr lang="he-IL" dirty="0" smtClean="0"/>
          </a:p>
        </p:txBody>
      </p:sp>
      <p:sp>
        <p:nvSpPr>
          <p:cNvPr id="4" name="Slide Number Placeholder 3"/>
          <p:cNvSpPr>
            <a:spLocks noGrp="1"/>
          </p:cNvSpPr>
          <p:nvPr>
            <p:ph type="sldNum" sz="quarter" idx="10"/>
          </p:nvPr>
        </p:nvSpPr>
        <p:spPr/>
        <p:txBody>
          <a:bodyPr/>
          <a:lstStyle/>
          <a:p>
            <a:fld id="{E37A9A3A-C1B1-4827-AAB9-59511914A05A}" type="slidenum">
              <a:rPr lang="en-US" smtClean="0"/>
              <a:pPr/>
              <a:t>25</a:t>
            </a:fld>
            <a:endParaRPr lang="en-US"/>
          </a:p>
        </p:txBody>
      </p:sp>
    </p:spTree>
    <p:extLst>
      <p:ext uri="{BB962C8B-B14F-4D97-AF65-F5344CB8AC3E}">
        <p14:creationId xmlns:p14="http://schemas.microsoft.com/office/powerpoint/2010/main" val="10408627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למורים: המקור הוא </a:t>
            </a:r>
          </a:p>
          <a:p>
            <a:pPr algn="l"/>
            <a:r>
              <a:rPr lang="en-US" dirty="0" smtClean="0"/>
              <a:t>http://en.wikipedia.org/wiki/Julia_set</a:t>
            </a:r>
          </a:p>
          <a:p>
            <a:pPr algn="l" rtl="1"/>
            <a:r>
              <a:rPr lang="en-US" dirty="0" smtClean="0"/>
              <a:t>http://serge.mehl.free.fr/chrono/Julia.html</a:t>
            </a:r>
          </a:p>
          <a:p>
            <a:pPr marL="0" marR="0" indent="0" algn="r" defTabSz="914400" rtl="1" eaLnBrk="0" fontAlgn="base" latinLnBrk="0" hangingPunct="0">
              <a:lnSpc>
                <a:spcPct val="100000"/>
              </a:lnSpc>
              <a:spcBef>
                <a:spcPct val="30000"/>
              </a:spcBef>
              <a:spcAft>
                <a:spcPct val="0"/>
              </a:spcAft>
              <a:buClrTx/>
              <a:buSzTx/>
              <a:buFontTx/>
              <a:buNone/>
              <a:tabLst/>
              <a:defRPr/>
            </a:pPr>
            <a:r>
              <a:rPr lang="he-IL" dirty="0" smtClean="0"/>
              <a:t>לגבי יישומים מרתקים של תורת הכאוס  ר' בויקיפדיה באנגלית (כי העברית הוא חלקי מאד)</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hlinkClick r:id="rId3"/>
              </a:rPr>
              <a:t>http://en.wikipedia.org/wiki/Chaos_theory</a:t>
            </a:r>
            <a:r>
              <a:rPr lang="en-US" sz="1200" dirty="0" smtClean="0"/>
              <a:t> </a:t>
            </a:r>
          </a:p>
          <a:p>
            <a:pPr algn="l" rtl="0"/>
            <a:r>
              <a:rPr lang="en-US" dirty="0" smtClean="0"/>
              <a:t>http://www.csdt.rpi.edu/african/African_Fractals/applications6.html</a:t>
            </a:r>
            <a:r>
              <a:rPr lang="he-IL" dirty="0" smtClean="0"/>
              <a:t> </a:t>
            </a:r>
            <a:endParaRPr lang="en-US" dirty="0" smtClean="0"/>
          </a:p>
          <a:p>
            <a:pPr algn="r" rtl="1"/>
            <a:r>
              <a:rPr lang="he-IL" dirty="0" smtClean="0"/>
              <a:t>ההבזק הזה אינו מתמקד בתורת </a:t>
            </a:r>
            <a:r>
              <a:rPr lang="he-IL" dirty="0" err="1" smtClean="0"/>
              <a:t>הפרקטלים</a:t>
            </a:r>
            <a:r>
              <a:rPr lang="he-IL" dirty="0" smtClean="0"/>
              <a:t> אלא רק בקבוצות ג'וליה ויישומן שנמצא ב-2012. תלמידים שירצו ללמוד יותר על תורת </a:t>
            </a:r>
            <a:r>
              <a:rPr lang="he-IL" dirty="0" err="1" smtClean="0"/>
              <a:t>הפרקטלים</a:t>
            </a:r>
            <a:r>
              <a:rPr lang="he-IL" dirty="0" smtClean="0"/>
              <a:t> ימצאו באינטרנט אוסף </a:t>
            </a:r>
            <a:r>
              <a:rPr lang="he-IL" dirty="0" err="1" smtClean="0"/>
              <a:t>עצמום</a:t>
            </a:r>
            <a:r>
              <a:rPr lang="he-IL" dirty="0" smtClean="0"/>
              <a:t> של מאמרים בכל הרמות</a:t>
            </a:r>
          </a:p>
        </p:txBody>
      </p:sp>
      <p:sp>
        <p:nvSpPr>
          <p:cNvPr id="4" name="Slide Number Placeholder 3"/>
          <p:cNvSpPr>
            <a:spLocks noGrp="1"/>
          </p:cNvSpPr>
          <p:nvPr>
            <p:ph type="sldNum" sz="quarter" idx="10"/>
          </p:nvPr>
        </p:nvSpPr>
        <p:spPr/>
        <p:txBody>
          <a:bodyPr/>
          <a:lstStyle/>
          <a:p>
            <a:fld id="{E37A9A3A-C1B1-4827-AAB9-59511914A05A}" type="slidenum">
              <a:rPr lang="en-US" smtClean="0"/>
              <a:pPr/>
              <a:t>26</a:t>
            </a:fld>
            <a:endParaRPr lang="en-US"/>
          </a:p>
        </p:txBody>
      </p:sp>
    </p:spTree>
    <p:extLst>
      <p:ext uri="{BB962C8B-B14F-4D97-AF65-F5344CB8AC3E}">
        <p14:creationId xmlns:p14="http://schemas.microsoft.com/office/powerpoint/2010/main" val="33287137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שקף אחרון להצגה לתלמידים</a:t>
            </a:r>
            <a:endParaRPr lang="he-IL" dirty="0"/>
          </a:p>
        </p:txBody>
      </p:sp>
      <p:sp>
        <p:nvSpPr>
          <p:cNvPr id="4" name="Slide Number Placeholder 3"/>
          <p:cNvSpPr>
            <a:spLocks noGrp="1"/>
          </p:cNvSpPr>
          <p:nvPr>
            <p:ph type="sldNum" sz="quarter" idx="10"/>
          </p:nvPr>
        </p:nvSpPr>
        <p:spPr/>
        <p:txBody>
          <a:bodyPr/>
          <a:lstStyle/>
          <a:p>
            <a:pPr>
              <a:defRPr/>
            </a:pPr>
            <a:fld id="{82E29494-E16B-4E32-9399-DDAEF12AF211}" type="slidenum">
              <a:rPr lang="he-IL" smtClean="0"/>
              <a:pPr>
                <a:defRPr/>
              </a:pPr>
              <a:t>27</a:t>
            </a:fld>
            <a:endParaRPr lang="he-IL"/>
          </a:p>
        </p:txBody>
      </p:sp>
    </p:spTree>
    <p:extLst>
      <p:ext uri="{BB962C8B-B14F-4D97-AF65-F5344CB8AC3E}">
        <p14:creationId xmlns:p14="http://schemas.microsoft.com/office/powerpoint/2010/main" val="41895608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למורים:</a:t>
            </a:r>
          </a:p>
          <a:p>
            <a:r>
              <a:rPr lang="he-IL" dirty="0" smtClean="0"/>
              <a:t>השקף</a:t>
            </a:r>
            <a:r>
              <a:rPr lang="he-IL" baseline="0" dirty="0" smtClean="0"/>
              <a:t> הזה והבא אחריו מיועדים לפעילות מטרימה.</a:t>
            </a:r>
            <a:endParaRPr lang="en-US" dirty="0"/>
          </a:p>
        </p:txBody>
      </p:sp>
      <p:sp>
        <p:nvSpPr>
          <p:cNvPr id="4" name="Slide Number Placeholder 3"/>
          <p:cNvSpPr>
            <a:spLocks noGrp="1"/>
          </p:cNvSpPr>
          <p:nvPr>
            <p:ph type="sldNum" sz="quarter" idx="10"/>
          </p:nvPr>
        </p:nvSpPr>
        <p:spPr/>
        <p:txBody>
          <a:bodyPr/>
          <a:lstStyle/>
          <a:p>
            <a:pPr>
              <a:defRPr/>
            </a:pPr>
            <a:fld id="{82E29494-E16B-4E32-9399-DDAEF12AF211}" type="slidenum">
              <a:rPr lang="he-IL" smtClean="0"/>
              <a:pPr>
                <a:defRPr/>
              </a:pPr>
              <a:t>28</a:t>
            </a:fld>
            <a:endParaRPr lang="he-IL"/>
          </a:p>
        </p:txBody>
      </p:sp>
    </p:spTree>
    <p:extLst>
      <p:ext uri="{BB962C8B-B14F-4D97-AF65-F5344CB8AC3E}">
        <p14:creationId xmlns:p14="http://schemas.microsoft.com/office/powerpoint/2010/main" val="42399607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למורים:</a:t>
            </a:r>
          </a:p>
          <a:p>
            <a:r>
              <a:rPr lang="he-IL" dirty="0" smtClean="0"/>
              <a:t>אם תבחרו לתת לתלמידים</a:t>
            </a:r>
            <a:r>
              <a:rPr lang="he-IL" baseline="0" dirty="0" smtClean="0"/>
              <a:t> שיעורי בית </a:t>
            </a:r>
            <a:r>
              <a:rPr lang="he-IL" dirty="0" smtClean="0"/>
              <a:t>לקראת השיעור שבו יוצג ההבזק, אפשר לתת להם למצוא ערכים שהמסלולים שלהם</a:t>
            </a:r>
            <a:r>
              <a:rPr lang="he-IL" baseline="0" dirty="0" smtClean="0"/>
              <a:t> בורחים לאינסוף לעומת ערכים שהמסלולים שלהם כלואים בקטע מסוים לגבי פונקציות </a:t>
            </a:r>
            <a:r>
              <a:rPr lang="he-IL" baseline="0" dirty="0" err="1" smtClean="0"/>
              <a:t>פולינומיאליות</a:t>
            </a:r>
            <a:r>
              <a:rPr lang="he-IL" baseline="0" dirty="0" smtClean="0"/>
              <a:t> שונות.</a:t>
            </a:r>
            <a:endParaRPr lang="en-US" dirty="0"/>
          </a:p>
        </p:txBody>
      </p:sp>
      <p:sp>
        <p:nvSpPr>
          <p:cNvPr id="4" name="Slide Number Placeholder 3"/>
          <p:cNvSpPr>
            <a:spLocks noGrp="1"/>
          </p:cNvSpPr>
          <p:nvPr>
            <p:ph type="sldNum" sz="quarter" idx="10"/>
          </p:nvPr>
        </p:nvSpPr>
        <p:spPr/>
        <p:txBody>
          <a:bodyPr/>
          <a:lstStyle/>
          <a:p>
            <a:pPr>
              <a:defRPr/>
            </a:pPr>
            <a:fld id="{82E29494-E16B-4E32-9399-DDAEF12AF211}" type="slidenum">
              <a:rPr lang="he-IL" smtClean="0"/>
              <a:pPr>
                <a:defRPr/>
              </a:pPr>
              <a:t>29</a:t>
            </a:fld>
            <a:endParaRPr lang="he-IL"/>
          </a:p>
        </p:txBody>
      </p:sp>
    </p:spTree>
    <p:extLst>
      <p:ext uri="{BB962C8B-B14F-4D97-AF65-F5344CB8AC3E}">
        <p14:creationId xmlns:p14="http://schemas.microsoft.com/office/powerpoint/2010/main" val="506941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he-IL" altLang="en-US" dirty="0" smtClean="0"/>
              <a:t>למורים:</a:t>
            </a:r>
          </a:p>
          <a:p>
            <a:pPr eaLnBrk="1" hangingPunct="1">
              <a:spcBef>
                <a:spcPct val="0"/>
              </a:spcBef>
            </a:pPr>
            <a:r>
              <a:rPr lang="he-IL" altLang="en-US" dirty="0" smtClean="0"/>
              <a:t>לפני שילוב ההבזק מומלץ</a:t>
            </a:r>
            <a:r>
              <a:rPr lang="he-IL" altLang="en-US" baseline="0" dirty="0" smtClean="0"/>
              <a:t> להיכנס לתוכנת </a:t>
            </a:r>
            <a:r>
              <a:rPr lang="en-US" altLang="en-US" baseline="0" dirty="0" smtClean="0"/>
              <a:t>"</a:t>
            </a:r>
            <a:r>
              <a:rPr lang="he-IL" altLang="en-US" baseline="0" dirty="0" smtClean="0"/>
              <a:t>רמזור</a:t>
            </a:r>
            <a:r>
              <a:rPr lang="en-US" altLang="en-US" baseline="0" dirty="0" smtClean="0"/>
              <a:t>"</a:t>
            </a:r>
            <a:r>
              <a:rPr lang="he-IL" altLang="en-US" baseline="0" dirty="0" smtClean="0"/>
              <a:t> כדי לראות את </a:t>
            </a:r>
          </a:p>
          <a:p>
            <a:pPr eaLnBrk="1" hangingPunct="1">
              <a:spcBef>
                <a:spcPct val="0"/>
              </a:spcBef>
            </a:pPr>
            <a:r>
              <a:rPr lang="he-IL" altLang="en-US" baseline="0" dirty="0" smtClean="0"/>
              <a:t>התגובות של מורים ששילבו אותו בעבר בכיתותיהם. צרפו את תגובותיכם לאחר השילוב של ההבזק כדי שמורים אחרים יתברכו בהן. </a:t>
            </a:r>
          </a:p>
          <a:p>
            <a:pPr marL="0" marR="0" indent="0" algn="r" defTabSz="914400" rtl="1" eaLnBrk="1" fontAlgn="base" latinLnBrk="0" hangingPunct="1">
              <a:lnSpc>
                <a:spcPct val="100000"/>
              </a:lnSpc>
              <a:spcBef>
                <a:spcPct val="0"/>
              </a:spcBef>
              <a:spcAft>
                <a:spcPct val="0"/>
              </a:spcAft>
              <a:buClrTx/>
              <a:buSzTx/>
              <a:buFontTx/>
              <a:buNone/>
              <a:tabLst/>
              <a:defRPr/>
            </a:pPr>
            <a:r>
              <a:rPr lang="he-IL" dirty="0" smtClean="0"/>
              <a:t>במידה שהזמן מאפשר זאת, פעילות מטרימה להבזק זה יכולה לעסוק בחזרה על מספרים מרוכבים והצגתם במישור,</a:t>
            </a:r>
            <a:r>
              <a:rPr lang="he-IL" baseline="0" dirty="0" smtClean="0"/>
              <a:t> ועל נוסחת דה </a:t>
            </a:r>
            <a:r>
              <a:rPr lang="he-IL" baseline="0" dirty="0" err="1" smtClean="0"/>
              <a:t>מואבר</a:t>
            </a:r>
            <a:r>
              <a:rPr lang="he-IL" baseline="0" dirty="0" smtClean="0"/>
              <a:t>, או לפחות הקדמה על מקומם של המספרים המרוכבים במשפחת המספרים שהתלמידים מכירים (ר' דיאגרמה בשקף הסיום של ההבזק) </a:t>
            </a:r>
            <a:endParaRPr lang="he-IL" altLang="en-US" dirty="0" smtClean="0"/>
          </a:p>
          <a:p>
            <a:pPr marL="0" marR="0" indent="0" algn="r" defTabSz="914400" rtl="1" eaLnBrk="1" fontAlgn="base" latinLnBrk="0" hangingPunct="1">
              <a:lnSpc>
                <a:spcPct val="100000"/>
              </a:lnSpc>
              <a:spcBef>
                <a:spcPct val="0"/>
              </a:spcBef>
              <a:spcAft>
                <a:spcPct val="0"/>
              </a:spcAft>
              <a:buClrTx/>
              <a:buSzTx/>
              <a:buFontTx/>
              <a:buNone/>
              <a:tabLst/>
              <a:defRPr/>
            </a:pPr>
            <a:r>
              <a:rPr lang="he-IL" dirty="0" smtClean="0"/>
              <a:t>בכיתות שמכירות את הנושאים הנ"ל אפשר לעסוק בפעולות</a:t>
            </a:r>
            <a:r>
              <a:rPr lang="he-IL" baseline="0" dirty="0" smtClean="0"/>
              <a:t> החוזרות על עצמן (</a:t>
            </a:r>
            <a:r>
              <a:rPr lang="he-IL" dirty="0" smtClean="0"/>
              <a:t>"</a:t>
            </a:r>
            <a:r>
              <a:rPr lang="he-IL" dirty="0" err="1" smtClean="0"/>
              <a:t>איטרציות</a:t>
            </a:r>
            <a:r>
              <a:rPr lang="he-IL" dirty="0" smtClean="0"/>
              <a:t>") כגון</a:t>
            </a:r>
          </a:p>
          <a:p>
            <a:pPr marL="228600" marR="0" indent="-228600" algn="r" defTabSz="914400" rtl="1" eaLnBrk="1" fontAlgn="base" latinLnBrk="0" hangingPunct="1">
              <a:lnSpc>
                <a:spcPct val="100000"/>
              </a:lnSpc>
              <a:spcBef>
                <a:spcPct val="0"/>
              </a:spcBef>
              <a:spcAft>
                <a:spcPct val="0"/>
              </a:spcAft>
              <a:buClrTx/>
              <a:buSzTx/>
              <a:buFontTx/>
              <a:buAutoNum type="arabicPeriod"/>
              <a:tabLst/>
              <a:defRPr/>
            </a:pPr>
            <a:r>
              <a:rPr lang="he-IL" dirty="0" smtClean="0"/>
              <a:t>הקדמה על כלואים ונמלטים מציר המספרים</a:t>
            </a:r>
            <a:r>
              <a:rPr lang="he-IL" baseline="0" dirty="0" smtClean="0"/>
              <a:t> לפי המתואר בשקפים שאחרי שקף הסיום של ההבזק.  </a:t>
            </a:r>
            <a:endParaRPr lang="he-IL" dirty="0" smtClean="0"/>
          </a:p>
          <a:p>
            <a:pPr eaLnBrk="1" hangingPunct="1">
              <a:spcBef>
                <a:spcPct val="0"/>
              </a:spcBef>
            </a:pPr>
            <a:r>
              <a:rPr lang="he-IL" altLang="en-US" dirty="0" smtClean="0"/>
              <a:t>2. א. בניית שטיח </a:t>
            </a:r>
            <a:r>
              <a:rPr lang="he-IL" altLang="en-US" dirty="0" err="1" smtClean="0"/>
              <a:t>סירפינסקי</a:t>
            </a:r>
            <a:r>
              <a:rPr lang="he-IL" altLang="en-US" dirty="0" smtClean="0"/>
              <a:t> ריבועי (ע"י החסרה חוזרת של הריבוע המרכזי בחלוקת הריבוע ל-9 חלקים שווים) וחישוב ההיקף והשטח כשהתהליך שואף לאינסוף </a:t>
            </a:r>
          </a:p>
          <a:p>
            <a:pPr eaLnBrk="1" hangingPunct="1">
              <a:spcBef>
                <a:spcPct val="0"/>
              </a:spcBef>
            </a:pPr>
            <a:r>
              <a:rPr lang="he-IL" altLang="en-US" dirty="0" smtClean="0"/>
              <a:t>    ב.</a:t>
            </a:r>
            <a:r>
              <a:rPr lang="he-IL" altLang="en-US" baseline="0" dirty="0" smtClean="0"/>
              <a:t> בניית פתותי השלג של קוך (ע"י הוספה חוזרת של משולש ש"צ שצלעו שליש של הצלע של משולש ש"צ נתון, על כל צלע של המשולש הנתון) וחישוב ההיקף והשטח כשהתהליך שואף לאינסוף </a:t>
            </a:r>
            <a:endParaRPr lang="he-IL" altLang="en-US" dirty="0" smtClean="0"/>
          </a:p>
          <a:p>
            <a:endParaRPr lang="en-US" dirty="0"/>
          </a:p>
        </p:txBody>
      </p:sp>
      <p:sp>
        <p:nvSpPr>
          <p:cNvPr id="4" name="Slide Number Placeholder 3"/>
          <p:cNvSpPr>
            <a:spLocks noGrp="1"/>
          </p:cNvSpPr>
          <p:nvPr>
            <p:ph type="sldNum" sz="quarter" idx="10"/>
          </p:nvPr>
        </p:nvSpPr>
        <p:spPr/>
        <p:txBody>
          <a:bodyPr/>
          <a:lstStyle/>
          <a:p>
            <a:pPr>
              <a:defRPr/>
            </a:pPr>
            <a:fld id="{D075AA81-2B0C-4C22-8401-BB85D57627BC}" type="slidenum">
              <a:rPr lang="he-IL" smtClean="0">
                <a:solidFill>
                  <a:prstClr val="black"/>
                </a:solidFill>
              </a:rPr>
              <a:pPr>
                <a:defRPr/>
              </a:pPr>
              <a:t>3</a:t>
            </a:fld>
            <a:endParaRPr lang="he-IL">
              <a:solidFill>
                <a:prstClr val="black"/>
              </a:solidFill>
            </a:endParaRPr>
          </a:p>
        </p:txBody>
      </p:sp>
    </p:spTree>
    <p:extLst>
      <p:ext uri="{BB962C8B-B14F-4D97-AF65-F5344CB8AC3E}">
        <p14:creationId xmlns:p14="http://schemas.microsoft.com/office/powerpoint/2010/main" val="14190622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he-IL" b="1" dirty="0" smtClean="0"/>
              <a:t>מקורות והמלצות לקריאה נוספת </a:t>
            </a:r>
            <a:br>
              <a:rPr lang="he-IL" b="1" dirty="0" smtClean="0"/>
            </a:br>
            <a:r>
              <a:rPr lang="he-IL" dirty="0" smtClean="0"/>
              <a:t>(ספרים, מאמרים ואתרים)</a:t>
            </a:r>
            <a:endParaRPr lang="he-IL" sz="1200" dirty="0" smtClean="0"/>
          </a:p>
          <a:p>
            <a:r>
              <a:rPr lang="he-IL" sz="1200" dirty="0" smtClean="0"/>
              <a:t>על קבוצות ג'וליה</a:t>
            </a:r>
          </a:p>
          <a:p>
            <a:pPr algn="l" rtl="0"/>
            <a:r>
              <a:rPr lang="en-US" sz="1200" dirty="0" smtClean="0"/>
              <a:t>G. Julia (1918): </a:t>
            </a:r>
            <a:r>
              <a:rPr lang="en-US" sz="1200" dirty="0" err="1" smtClean="0"/>
              <a:t>M</a:t>
            </a:r>
            <a:r>
              <a:rPr lang="en-US" sz="1200" dirty="0" err="1" smtClean="0">
                <a:latin typeface="Times New Roman"/>
                <a:cs typeface="Times New Roman"/>
              </a:rPr>
              <a:t>é</a:t>
            </a:r>
            <a:r>
              <a:rPr lang="en-US" sz="1200" dirty="0" err="1" smtClean="0"/>
              <a:t>moire</a:t>
            </a:r>
            <a:r>
              <a:rPr lang="en-US" sz="1200" dirty="0" smtClean="0"/>
              <a:t> sur </a:t>
            </a:r>
            <a:r>
              <a:rPr lang="en-US" sz="1200" dirty="0" err="1" smtClean="0"/>
              <a:t>l’iteration</a:t>
            </a:r>
            <a:r>
              <a:rPr lang="en-US" sz="1200" dirty="0" smtClean="0"/>
              <a:t> des </a:t>
            </a:r>
            <a:r>
              <a:rPr lang="en-US" sz="1200" dirty="0" err="1" smtClean="0"/>
              <a:t>fonctions</a:t>
            </a:r>
            <a:r>
              <a:rPr lang="en-US" sz="1200" dirty="0" smtClean="0"/>
              <a:t> </a:t>
            </a:r>
            <a:r>
              <a:rPr lang="en-US" sz="1200" dirty="0" err="1" smtClean="0"/>
              <a:t>rationnelles</a:t>
            </a:r>
            <a:r>
              <a:rPr lang="en-US" sz="1200" dirty="0" smtClean="0"/>
              <a:t>. </a:t>
            </a:r>
            <a:r>
              <a:rPr lang="en-US" sz="1200" i="1" dirty="0" smtClean="0"/>
              <a:t>Journal de Math. Pure et Appl. 8, </a:t>
            </a:r>
            <a:r>
              <a:rPr lang="en-US" sz="1200" dirty="0" smtClean="0"/>
              <a:t>pp. 47-245 . English translation by Alessandro Rosa </a:t>
            </a:r>
            <a:r>
              <a:rPr lang="en-US" sz="1200" dirty="0" smtClean="0">
                <a:hlinkClick r:id="rId3"/>
              </a:rPr>
              <a:t>http://www.math.nsysu.edu.tw/~amen/posters/poster0171.pdf</a:t>
            </a:r>
            <a:r>
              <a:rPr lang="en-US" sz="1200" dirty="0" smtClean="0"/>
              <a:t> </a:t>
            </a:r>
          </a:p>
          <a:p>
            <a:pPr algn="l" rtl="0"/>
            <a:r>
              <a:rPr lang="en-US" sz="1200" dirty="0" smtClean="0"/>
              <a:t>Burger &amp; </a:t>
            </a:r>
            <a:r>
              <a:rPr lang="en-US" sz="1200" dirty="0" err="1" smtClean="0"/>
              <a:t>Starbird</a:t>
            </a:r>
            <a:r>
              <a:rPr lang="en-US" sz="1200" dirty="0" smtClean="0"/>
              <a:t> (2005)</a:t>
            </a:r>
            <a:r>
              <a:rPr lang="en-US" sz="1200" b="1" dirty="0" smtClean="0"/>
              <a:t>: </a:t>
            </a:r>
            <a:r>
              <a:rPr lang="en-US" sz="1200" i="1" dirty="0" smtClean="0"/>
              <a:t>The Heart of Mathematics </a:t>
            </a:r>
            <a:r>
              <a:rPr lang="en-US" sz="1200" dirty="0" smtClean="0"/>
              <a:t>2</a:t>
            </a:r>
            <a:r>
              <a:rPr lang="en-US" sz="1200" baseline="30000" dirty="0" smtClean="0"/>
              <a:t>nd</a:t>
            </a:r>
            <a:r>
              <a:rPr lang="en-US" sz="1200" dirty="0" smtClean="0"/>
              <a:t> edition</a:t>
            </a:r>
            <a:r>
              <a:rPr lang="en-US" sz="1200" b="1" dirty="0" smtClean="0"/>
              <a:t>. </a:t>
            </a:r>
            <a:r>
              <a:rPr lang="en-US" sz="1200" dirty="0" smtClean="0"/>
              <a:t>Key College Publication, USA. Chapter 6.4 Pp. 458-481</a:t>
            </a:r>
            <a:r>
              <a:rPr lang="en-US" sz="1200" dirty="0" smtClean="0">
                <a:solidFill>
                  <a:srgbClr val="FEDAF9"/>
                </a:solidFill>
              </a:rPr>
              <a:t>  </a:t>
            </a:r>
            <a:endParaRPr lang="en-US" sz="1200" dirty="0" smtClean="0"/>
          </a:p>
          <a:p>
            <a:pPr algn="l" rtl="0"/>
            <a:r>
              <a:rPr lang="en-US" sz="1200" dirty="0" smtClean="0"/>
              <a:t>Steven </a:t>
            </a:r>
            <a:r>
              <a:rPr lang="en-US" sz="1200" dirty="0" err="1" smtClean="0"/>
              <a:t>Wittens</a:t>
            </a:r>
            <a:r>
              <a:rPr lang="en-US" sz="1200" dirty="0" smtClean="0"/>
              <a:t>: </a:t>
            </a:r>
            <a:r>
              <a:rPr lang="en-US" sz="1200" i="1" dirty="0" smtClean="0"/>
              <a:t>How to Fold a Julia Fractal? A tale of numbers that like to turn</a:t>
            </a:r>
            <a:r>
              <a:rPr lang="en-US" sz="1200" b="1" i="1" dirty="0" smtClean="0"/>
              <a:t/>
            </a:r>
            <a:br>
              <a:rPr lang="en-US" sz="1200" b="1" i="1" dirty="0" smtClean="0"/>
            </a:br>
            <a:r>
              <a:rPr lang="en-US" sz="1200" dirty="0" smtClean="0">
                <a:hlinkClick r:id="rId4"/>
              </a:rPr>
              <a:t>http://acko.net/blog/how-to-fold-a-julia-fractal/</a:t>
            </a:r>
            <a:r>
              <a:rPr lang="en-US" sz="1200" dirty="0" smtClean="0"/>
              <a:t>  </a:t>
            </a:r>
            <a:r>
              <a:rPr lang="he-IL" sz="1200" dirty="0" smtClean="0"/>
              <a:t>רצוי לפתוח קישור זה  עם גוגל-כרום</a:t>
            </a:r>
          </a:p>
          <a:p>
            <a:endParaRPr lang="he-IL" dirty="0"/>
          </a:p>
        </p:txBody>
      </p:sp>
      <p:sp>
        <p:nvSpPr>
          <p:cNvPr id="4" name="Slide Number Placeholder 3"/>
          <p:cNvSpPr>
            <a:spLocks noGrp="1"/>
          </p:cNvSpPr>
          <p:nvPr>
            <p:ph type="sldNum" sz="quarter" idx="10"/>
          </p:nvPr>
        </p:nvSpPr>
        <p:spPr/>
        <p:txBody>
          <a:bodyPr/>
          <a:lstStyle/>
          <a:p>
            <a:fld id="{E37A9A3A-C1B1-4827-AAB9-59511914A05A}" type="slidenum">
              <a:rPr lang="en-US" smtClean="0"/>
              <a:pPr/>
              <a:t>30</a:t>
            </a:fld>
            <a:endParaRPr lang="en-US"/>
          </a:p>
        </p:txBody>
      </p:sp>
    </p:spTree>
    <p:extLst>
      <p:ext uri="{BB962C8B-B14F-4D97-AF65-F5344CB8AC3E}">
        <p14:creationId xmlns:p14="http://schemas.microsoft.com/office/powerpoint/2010/main" val="3315055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rtl="1"/>
            <a:r>
              <a:rPr lang="he-IL" b="1" dirty="0" smtClean="0"/>
              <a:t>מקורות והמלצות לקריאה נוספת </a:t>
            </a:r>
            <a:br>
              <a:rPr lang="he-IL" b="1" dirty="0" smtClean="0"/>
            </a:br>
            <a:r>
              <a:rPr lang="he-IL" dirty="0" smtClean="0"/>
              <a:t>(ספרים, מאמרים ואתרים)</a:t>
            </a:r>
            <a:endParaRPr lang="he-IL" sz="1200" dirty="0" smtClean="0">
              <a:hlinkClick r:id="rId3"/>
            </a:endParaRPr>
          </a:p>
          <a:p>
            <a:pPr algn="l" rtl="0"/>
            <a:r>
              <a:rPr lang="en-US" sz="1200" dirty="0" smtClean="0">
                <a:hlinkClick r:id="rId4"/>
              </a:rPr>
              <a:t>http://www.shodor.org/interactivate/discussions/PrisonersAndEscapees/</a:t>
            </a:r>
            <a:r>
              <a:rPr lang="en-US" sz="1200" dirty="0" smtClean="0"/>
              <a:t> </a:t>
            </a:r>
            <a:endParaRPr lang="he-IL" sz="1200" dirty="0" smtClean="0"/>
          </a:p>
          <a:p>
            <a:pPr marL="0" indent="0">
              <a:buNone/>
            </a:pPr>
            <a:r>
              <a:rPr lang="en-US" sz="1200" dirty="0" smtClean="0"/>
              <a:t>   </a:t>
            </a:r>
            <a:r>
              <a:rPr lang="he-IL" sz="1200" dirty="0" smtClean="0"/>
              <a:t>  כולל אפשרות אינטראקטיבית ליצירה של קבוצות ג'וליה יפהפיות:</a:t>
            </a:r>
            <a:endParaRPr lang="en-US" sz="1200" dirty="0" smtClean="0"/>
          </a:p>
          <a:p>
            <a:pPr marL="355600" indent="0" algn="l" rtl="0">
              <a:buNone/>
            </a:pPr>
            <a:r>
              <a:rPr lang="en-US" sz="1200" dirty="0" smtClean="0">
                <a:hlinkClick r:id="rId5"/>
              </a:rPr>
              <a:t>http://www.shodor.org/interactivate/activities/JuliaSets/ http://www.shodor.org/interactivate/activities/TwoVariableFunction/</a:t>
            </a:r>
            <a:r>
              <a:rPr lang="he-IL" sz="1200" dirty="0" smtClean="0"/>
              <a:t> </a:t>
            </a:r>
            <a:endParaRPr lang="he-IL" sz="1200" dirty="0" smtClean="0">
              <a:hlinkClick r:id="rId3"/>
            </a:endParaRPr>
          </a:p>
          <a:p>
            <a:pPr algn="l" rtl="0"/>
            <a:r>
              <a:rPr lang="en-US" sz="1200" dirty="0" smtClean="0">
                <a:hlinkClick r:id="rId3"/>
              </a:rPr>
              <a:t>http://en.wikipedia.org/wiki/Julia_set</a:t>
            </a:r>
            <a:r>
              <a:rPr lang="en-US" sz="1200" dirty="0" smtClean="0"/>
              <a:t> </a:t>
            </a:r>
          </a:p>
          <a:p>
            <a:pPr algn="l" rtl="0"/>
            <a:r>
              <a:rPr lang="en-US" sz="1200" dirty="0" smtClean="0">
                <a:hlinkClick r:id="rId6"/>
              </a:rPr>
              <a:t>http://www.juliasets.dk/Julia.htm</a:t>
            </a:r>
            <a:r>
              <a:rPr lang="en-US" sz="1200" dirty="0" smtClean="0"/>
              <a:t>  </a:t>
            </a:r>
            <a:endParaRPr lang="he-IL" sz="1200" dirty="0" smtClean="0"/>
          </a:p>
          <a:p>
            <a:pPr marL="0" indent="0" algn="r">
              <a:buNone/>
            </a:pPr>
            <a:r>
              <a:rPr lang="he-IL" sz="1200" dirty="0" smtClean="0"/>
              <a:t>כולל תוכנה ליצירת קבוצות ג'וליה בצבעים מרהיבים ודוגמאות</a:t>
            </a:r>
            <a:endParaRPr lang="en-US" sz="1200" dirty="0" smtClean="0"/>
          </a:p>
          <a:p>
            <a:pPr algn="l" rtl="0"/>
            <a:r>
              <a:rPr lang="en-US" sz="1200" dirty="0" smtClean="0">
                <a:hlinkClick r:id="rId7"/>
              </a:rPr>
              <a:t>http://www.youtube.com/watch?v=2AZYZ-L8m9Q</a:t>
            </a:r>
            <a:r>
              <a:rPr lang="en-US" sz="1200" dirty="0" smtClean="0"/>
              <a:t> </a:t>
            </a:r>
            <a:r>
              <a:rPr lang="he-IL" sz="1200" dirty="0" smtClean="0"/>
              <a:t>הסבר מצוין ביו-טיוב</a:t>
            </a:r>
            <a:endParaRPr lang="en-US" sz="1200" dirty="0" smtClean="0"/>
          </a:p>
          <a:p>
            <a:pPr algn="l" rtl="0"/>
            <a:r>
              <a:rPr lang="en-US" sz="1200" dirty="0" smtClean="0"/>
              <a:t> </a:t>
            </a:r>
            <a:r>
              <a:rPr lang="en-US" sz="1200" dirty="0" smtClean="0">
                <a:hlinkClick r:id="rId8"/>
              </a:rPr>
              <a:t>http://en.wikipedia.org/wiki/Gaston_Julia</a:t>
            </a:r>
            <a:endParaRPr lang="en-US" sz="1200" dirty="0" smtClean="0"/>
          </a:p>
          <a:p>
            <a:pPr algn="l" rtl="0"/>
            <a:r>
              <a:rPr lang="en-US" sz="1200" dirty="0" smtClean="0">
                <a:hlinkClick r:id="rId9"/>
              </a:rPr>
              <a:t>http://commons.wikimedia.org/wiki/Julia_set</a:t>
            </a:r>
            <a:r>
              <a:rPr lang="en-US" sz="1200" dirty="0" smtClean="0"/>
              <a:t> </a:t>
            </a:r>
            <a:r>
              <a:rPr lang="he-IL" sz="1200" dirty="0" smtClean="0"/>
              <a:t>עם תמונות מקסימות</a:t>
            </a:r>
            <a:r>
              <a:rPr lang="en-US" sz="1200" dirty="0" smtClean="0"/>
              <a:t> </a:t>
            </a:r>
            <a:endParaRPr lang="he-IL" sz="1200" dirty="0" smtClean="0"/>
          </a:p>
          <a:p>
            <a:pPr>
              <a:buNone/>
            </a:pPr>
            <a:endParaRPr lang="he-IL" sz="1200" dirty="0" smtClean="0"/>
          </a:p>
          <a:p>
            <a:endParaRPr lang="he-IL" dirty="0"/>
          </a:p>
        </p:txBody>
      </p:sp>
      <p:sp>
        <p:nvSpPr>
          <p:cNvPr id="4" name="Slide Number Placeholder 3"/>
          <p:cNvSpPr>
            <a:spLocks noGrp="1"/>
          </p:cNvSpPr>
          <p:nvPr>
            <p:ph type="sldNum" sz="quarter" idx="10"/>
          </p:nvPr>
        </p:nvSpPr>
        <p:spPr/>
        <p:txBody>
          <a:bodyPr/>
          <a:lstStyle/>
          <a:p>
            <a:fld id="{E37A9A3A-C1B1-4827-AAB9-59511914A05A}" type="slidenum">
              <a:rPr lang="en-US" smtClean="0"/>
              <a:pPr/>
              <a:t>31</a:t>
            </a:fld>
            <a:endParaRPr lang="en-US"/>
          </a:p>
        </p:txBody>
      </p:sp>
    </p:spTree>
    <p:extLst>
      <p:ext uri="{BB962C8B-B14F-4D97-AF65-F5344CB8AC3E}">
        <p14:creationId xmlns:p14="http://schemas.microsoft.com/office/powerpoint/2010/main" val="3315055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he-IL" b="1" dirty="0" smtClean="0"/>
              <a:t>מקורות והמלצות לקריאה נוספת </a:t>
            </a:r>
            <a:br>
              <a:rPr lang="he-IL" b="1" dirty="0" smtClean="0"/>
            </a:br>
            <a:r>
              <a:rPr lang="he-IL" dirty="0" smtClean="0"/>
              <a:t>(ספרים, מאמרים ואתרים)</a:t>
            </a:r>
          </a:p>
          <a:p>
            <a:pPr algn="l" rtl="0"/>
            <a:r>
              <a:rPr lang="en-US" sz="1200" i="1" dirty="0" smtClean="0"/>
              <a:t>How to Fold a Julia Fractal, A tale of numbers that like to turn</a:t>
            </a:r>
            <a:br>
              <a:rPr lang="en-US" sz="1200" i="1" dirty="0" smtClean="0"/>
            </a:br>
            <a:r>
              <a:rPr lang="he-IL" sz="1200" i="1" dirty="0" smtClean="0"/>
              <a:t>לפתוח בגוגל כרום </a:t>
            </a:r>
            <a:r>
              <a:rPr lang="he-IL" sz="1200" b="1" i="1" dirty="0" smtClean="0"/>
              <a:t/>
            </a:r>
            <a:br>
              <a:rPr lang="he-IL" sz="1200" b="1" i="1" dirty="0" smtClean="0"/>
            </a:br>
            <a:r>
              <a:rPr lang="en-US" sz="1200" dirty="0" smtClean="0">
                <a:hlinkClick r:id="rId3"/>
              </a:rPr>
              <a:t>http://acko.net/blog/how-to-fold-a-julia-fractal/</a:t>
            </a:r>
            <a:r>
              <a:rPr lang="en-US" sz="1200" dirty="0" smtClean="0"/>
              <a:t> </a:t>
            </a:r>
          </a:p>
          <a:p>
            <a:pPr marL="0" indent="0">
              <a:buNone/>
            </a:pPr>
            <a:r>
              <a:rPr lang="en-US" sz="1200" dirty="0" smtClean="0"/>
              <a:t>	</a:t>
            </a:r>
            <a:r>
              <a:rPr lang="he-IL" sz="1200" dirty="0" smtClean="0"/>
              <a:t>כתוב מאד יפה אבל קשה בכל זאת...</a:t>
            </a:r>
          </a:p>
          <a:p>
            <a:pPr algn="l" rtl="0"/>
            <a:endParaRPr lang="en-US" sz="1200" dirty="0" smtClean="0"/>
          </a:p>
          <a:p>
            <a:pPr algn="r"/>
            <a:r>
              <a:rPr lang="he-IL" sz="1200" dirty="0" smtClean="0"/>
              <a:t>סרטונים ביו טיוב :</a:t>
            </a:r>
          </a:p>
          <a:p>
            <a:pPr marL="450850" algn="l" rtl="0"/>
            <a:r>
              <a:rPr lang="en-US" sz="1200" dirty="0" smtClean="0">
                <a:hlinkClick r:id="rId4"/>
              </a:rPr>
              <a:t>http://www.youtube.com/watch?v=XNaMtmoe_lE</a:t>
            </a:r>
            <a:endParaRPr lang="en-US" sz="1200" dirty="0" smtClean="0"/>
          </a:p>
          <a:p>
            <a:pPr marL="450850" algn="l" rtl="0"/>
            <a:r>
              <a:rPr lang="en-US" sz="1200" u="sng" dirty="0" smtClean="0">
                <a:hlinkClick r:id="rId5"/>
              </a:rPr>
              <a:t>Benoit Mandelbrot - Hunting the Hidden Dimension Nova (2008</a:t>
            </a:r>
            <a:r>
              <a:rPr lang="he-IL" sz="1200" u="sng" dirty="0" smtClean="0"/>
              <a:t>(</a:t>
            </a:r>
            <a:endParaRPr lang="he-IL" sz="1200" dirty="0" smtClean="0"/>
          </a:p>
          <a:p>
            <a:pPr marL="450850" algn="l" rtl="0"/>
            <a:r>
              <a:rPr lang="en-US" sz="1200" dirty="0" smtClean="0">
                <a:hlinkClick r:id="rId6"/>
              </a:rPr>
              <a:t>http://paulbourke.net/fractals/juliaset/</a:t>
            </a:r>
            <a:endParaRPr lang="en-US" sz="1200" dirty="0" smtClean="0"/>
          </a:p>
          <a:p>
            <a:pPr marL="450850" algn="l" rtl="0"/>
            <a:r>
              <a:rPr lang="en-US" sz="1200" dirty="0" smtClean="0">
                <a:hlinkClick r:id="rId7"/>
              </a:rPr>
              <a:t>http://paulbourke.net/fractals/sinjulia/</a:t>
            </a:r>
            <a:endParaRPr lang="en-US" sz="1200" dirty="0" smtClean="0"/>
          </a:p>
          <a:p>
            <a:pPr marL="107950" indent="0" algn="r">
              <a:buNone/>
            </a:pPr>
            <a:r>
              <a:rPr lang="he-IL" sz="1400" dirty="0" smtClean="0"/>
              <a:t>על התגלית של </a:t>
            </a:r>
            <a:r>
              <a:rPr lang="he-IL" sz="1400" dirty="0" err="1" smtClean="0"/>
              <a:t>לינדסי</a:t>
            </a:r>
            <a:r>
              <a:rPr lang="he-IL" sz="1400" dirty="0" smtClean="0"/>
              <a:t> </a:t>
            </a:r>
            <a:r>
              <a:rPr lang="he-IL" sz="1400" dirty="0" err="1" smtClean="0"/>
              <a:t>וסרסתון</a:t>
            </a:r>
            <a:r>
              <a:rPr lang="he-IL" sz="1400" dirty="0" smtClean="0"/>
              <a:t> משנת 2012:</a:t>
            </a:r>
          </a:p>
          <a:p>
            <a:pPr marL="450850" algn="l" rtl="0"/>
            <a:r>
              <a:rPr lang="en-US" sz="1200" dirty="0" smtClean="0">
                <a:hlinkClick r:id="rId8"/>
              </a:rPr>
              <a:t>https://blogs.scientificamerican.com/observations/fractal-kitties-illustrate-the-endless-possibilities-for-julia-sets/</a:t>
            </a:r>
            <a:r>
              <a:rPr lang="he-IL" sz="1200" dirty="0" smtClean="0"/>
              <a:t> </a:t>
            </a:r>
          </a:p>
          <a:p>
            <a:pPr marL="450850" algn="l" rtl="0">
              <a:spcBef>
                <a:spcPct val="30000"/>
              </a:spcBef>
              <a:buSzTx/>
              <a:defRPr/>
            </a:pPr>
            <a:r>
              <a:rPr lang="en-US" sz="1200" dirty="0" smtClean="0">
                <a:hlinkClick r:id="rId9"/>
              </a:rPr>
              <a:t>https://plus.maths.org/content/fractal-photo</a:t>
            </a:r>
            <a:r>
              <a:rPr lang="he-IL" sz="1200" dirty="0" smtClean="0"/>
              <a:t> </a:t>
            </a:r>
          </a:p>
          <a:p>
            <a:pPr marL="107950" indent="0" algn="l" rtl="0">
              <a:buNone/>
            </a:pPr>
            <a:endParaRPr lang="en-US" sz="1400" dirty="0" smtClean="0"/>
          </a:p>
          <a:p>
            <a:r>
              <a:rPr lang="he-IL" sz="1200" dirty="0" smtClean="0"/>
              <a:t>המאמר המקורי של </a:t>
            </a:r>
            <a:r>
              <a:rPr lang="he-IL" sz="1200" dirty="0" err="1" smtClean="0"/>
              <a:t>לינדסי</a:t>
            </a:r>
            <a:r>
              <a:rPr lang="he-IL" sz="1200" dirty="0" smtClean="0"/>
              <a:t> (</a:t>
            </a:r>
            <a:r>
              <a:rPr lang="he-IL" sz="1200" dirty="0" err="1" smtClean="0"/>
              <a:t>וסרסתון</a:t>
            </a:r>
            <a:r>
              <a:rPr lang="he-IL" sz="1200" dirty="0" smtClean="0"/>
              <a:t>) התקבל לפרסום ב2012:</a:t>
            </a:r>
          </a:p>
          <a:p>
            <a:pPr marL="447675" algn="l" rtl="0"/>
            <a:r>
              <a:rPr lang="en-US" sz="1200" dirty="0" smtClean="0">
                <a:hlinkClick r:id="rId10"/>
              </a:rPr>
              <a:t>https://arxiv.org/pdf/1209.0143.pdf</a:t>
            </a:r>
            <a:endParaRPr lang="he-IL" sz="1200" dirty="0" smtClean="0"/>
          </a:p>
          <a:p>
            <a:pPr marL="447675" algn="l" rtl="0"/>
            <a:r>
              <a:rPr lang="en-US" sz="1200" dirty="0" smtClean="0">
                <a:hlinkClick r:id="rId11"/>
              </a:rPr>
              <a:t>https://arxiv.org/abs/1209.0143</a:t>
            </a:r>
            <a:r>
              <a:rPr lang="he-IL" sz="1200" dirty="0" smtClean="0"/>
              <a:t>  תקציר - </a:t>
            </a:r>
          </a:p>
          <a:p>
            <a:pPr algn="ctr"/>
            <a:endParaRPr lang="he-IL" dirty="0"/>
          </a:p>
        </p:txBody>
      </p:sp>
      <p:sp>
        <p:nvSpPr>
          <p:cNvPr id="4" name="Slide Number Placeholder 3"/>
          <p:cNvSpPr>
            <a:spLocks noGrp="1"/>
          </p:cNvSpPr>
          <p:nvPr>
            <p:ph type="sldNum" sz="quarter" idx="10"/>
          </p:nvPr>
        </p:nvSpPr>
        <p:spPr/>
        <p:txBody>
          <a:bodyPr/>
          <a:lstStyle/>
          <a:p>
            <a:pPr>
              <a:defRPr/>
            </a:pPr>
            <a:fld id="{82E29494-E16B-4E32-9399-DDAEF12AF211}" type="slidenum">
              <a:rPr lang="he-IL" smtClean="0"/>
              <a:pPr>
                <a:defRPr/>
              </a:pPr>
              <a:t>32</a:t>
            </a:fld>
            <a:endParaRPr lang="he-IL"/>
          </a:p>
        </p:txBody>
      </p:sp>
    </p:spTree>
    <p:extLst>
      <p:ext uri="{BB962C8B-B14F-4D97-AF65-F5344CB8AC3E}">
        <p14:creationId xmlns:p14="http://schemas.microsoft.com/office/powerpoint/2010/main" val="6897429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lgn="ctr" rtl="0"/>
            <a:r>
              <a:rPr lang="he-IL" sz="2000" b="1" dirty="0" smtClean="0"/>
              <a:t>מקורות והמלצות לקריאה נוספת </a:t>
            </a:r>
            <a:br>
              <a:rPr lang="he-IL" sz="2000" b="1" dirty="0" smtClean="0"/>
            </a:br>
            <a:r>
              <a:rPr lang="he-IL" sz="2000" dirty="0" smtClean="0"/>
              <a:t>(ספרים, מאמרים ואתרים)</a:t>
            </a:r>
            <a:endParaRPr lang="he-IL" sz="2000" b="1" i="1" dirty="0" smtClean="0"/>
          </a:p>
          <a:p>
            <a:pPr algn="l" rtl="0"/>
            <a:endParaRPr lang="he-IL" sz="2000" b="1" i="1" dirty="0" smtClean="0"/>
          </a:p>
          <a:p>
            <a:pPr algn="l" rtl="0"/>
            <a:r>
              <a:rPr lang="en-US" sz="2000" b="1" i="1" dirty="0" smtClean="0"/>
              <a:t> </a:t>
            </a:r>
            <a:r>
              <a:rPr lang="en-US" sz="2000" dirty="0" smtClean="0"/>
              <a:t>From: The Wolfram Demonstration Project </a:t>
            </a:r>
            <a:r>
              <a:rPr lang="en-US" sz="2000" i="1" dirty="0" smtClean="0"/>
              <a:t>f</a:t>
            </a:r>
            <a:r>
              <a:rPr lang="en-US" sz="2000" dirty="0" smtClean="0"/>
              <a:t>(</a:t>
            </a:r>
            <a:r>
              <a:rPr lang="en-US" sz="2000" i="1" dirty="0" smtClean="0">
                <a:solidFill>
                  <a:schemeClr val="accent6">
                    <a:lumMod val="60000"/>
                    <a:lumOff val="40000"/>
                  </a:schemeClr>
                </a:solidFill>
              </a:rPr>
              <a:t>z</a:t>
            </a:r>
            <a:r>
              <a:rPr lang="en-US" sz="2000" dirty="0" smtClean="0"/>
              <a:t>)=</a:t>
            </a:r>
            <a:r>
              <a:rPr lang="en-US" sz="2000" i="1" dirty="0" smtClean="0">
                <a:solidFill>
                  <a:schemeClr val="accent6">
                    <a:lumMod val="60000"/>
                    <a:lumOff val="40000"/>
                  </a:schemeClr>
                </a:solidFill>
              </a:rPr>
              <a:t>z</a:t>
            </a:r>
            <a:r>
              <a:rPr lang="en-US" sz="2000" baseline="30000" dirty="0" smtClean="0"/>
              <a:t>2</a:t>
            </a:r>
            <a:r>
              <a:rPr lang="en-US" sz="2000" dirty="0" smtClean="0"/>
              <a:t>+c </a:t>
            </a:r>
            <a:r>
              <a:rPr lang="he-IL" sz="2000" dirty="0" smtClean="0"/>
              <a:t>קבוצות ג'וליה </a:t>
            </a:r>
            <a:endParaRPr lang="en-US" sz="2000" dirty="0" smtClean="0"/>
          </a:p>
          <a:p>
            <a:pPr marL="538163" lvl="1" algn="l" rtl="0"/>
            <a:r>
              <a:rPr lang="en-US" sz="2000" dirty="0" smtClean="0">
                <a:hlinkClick r:id="rId3"/>
              </a:rPr>
              <a:t>http://demonstrations.wolfram.com/QuadraticJuliaSets/</a:t>
            </a:r>
            <a:r>
              <a:rPr lang="en-US" sz="2000" dirty="0" smtClean="0"/>
              <a:t> </a:t>
            </a:r>
            <a:endParaRPr lang="he-IL" sz="2000" dirty="0" smtClean="0"/>
          </a:p>
          <a:p>
            <a:pPr marL="538163" lvl="1">
              <a:buNone/>
            </a:pPr>
            <a:r>
              <a:rPr lang="he-IL" sz="2000" dirty="0" smtClean="0"/>
              <a:t>קל להפעלה</a:t>
            </a:r>
            <a:endParaRPr lang="en-US" sz="2000" dirty="0" smtClean="0"/>
          </a:p>
          <a:p>
            <a:pPr marL="538163" lvl="1" algn="l" rtl="0"/>
            <a:r>
              <a:rPr lang="en-US" sz="2000" dirty="0" smtClean="0">
                <a:hlinkClick r:id="rId4"/>
              </a:rPr>
              <a:t>http://demonstrations.wolfram.com/PlottingJuliaSets</a:t>
            </a:r>
            <a:r>
              <a:rPr lang="en-US" sz="2000" dirty="0" smtClean="0"/>
              <a:t> </a:t>
            </a:r>
            <a:endParaRPr lang="he-IL" sz="2000" dirty="0" smtClean="0"/>
          </a:p>
          <a:p>
            <a:pPr marL="347663" lvl="1" indent="0">
              <a:buNone/>
            </a:pPr>
            <a:r>
              <a:rPr lang="he-IL" sz="2000" dirty="0" smtClean="0"/>
              <a:t>יותר </a:t>
            </a:r>
            <a:r>
              <a:rPr lang="en-US" sz="2000" dirty="0" smtClean="0"/>
              <a:t>  </a:t>
            </a:r>
            <a:r>
              <a:rPr lang="he-IL" sz="2000" dirty="0" smtClean="0"/>
              <a:t>מסובך להפעלה אבל מכיל זום ודוגמאות מוכנות</a:t>
            </a:r>
          </a:p>
          <a:p>
            <a:pPr marL="0" indent="0">
              <a:buNone/>
            </a:pPr>
            <a:r>
              <a:rPr lang="he-IL" sz="2000" dirty="0" smtClean="0"/>
              <a:t>לפתוח ולוודא שרואים את מערכת הצירים ואז ללחוץ על + בצד ימין למעלה, נפתחים </a:t>
            </a:r>
            <a:r>
              <a:rPr lang="en-US" sz="2000" dirty="0" smtClean="0"/>
              <a:t>bookmarks/</a:t>
            </a:r>
            <a:r>
              <a:rPr lang="he-IL" sz="2000" dirty="0" smtClean="0"/>
              <a:t>. ה-</a:t>
            </a:r>
            <a:r>
              <a:rPr lang="en-US" sz="2000" dirty="0" smtClean="0"/>
              <a:t>untitled</a:t>
            </a:r>
            <a:r>
              <a:rPr lang="he-IL" sz="2000" dirty="0" smtClean="0"/>
              <a:t> הוא המעגל. באחרים יש </a:t>
            </a:r>
            <a:r>
              <a:rPr lang="en-US" sz="2000" dirty="0" smtClean="0"/>
              <a:t>zoom</a:t>
            </a:r>
            <a:r>
              <a:rPr lang="he-IL" sz="2000" dirty="0" smtClean="0"/>
              <a:t>)</a:t>
            </a:r>
          </a:p>
          <a:p>
            <a:pPr marL="450850" algn="l" rtl="0"/>
            <a:r>
              <a:rPr lang="en-US" sz="2000" dirty="0" smtClean="0"/>
              <a:t>From: </a:t>
            </a:r>
            <a:r>
              <a:rPr lang="en-US" sz="2000" dirty="0" err="1" smtClean="0"/>
              <a:t>Shodor</a:t>
            </a:r>
            <a:r>
              <a:rPr lang="en-US" sz="2000" dirty="0" smtClean="0"/>
              <a:t> website</a:t>
            </a:r>
          </a:p>
          <a:p>
            <a:pPr marL="452438" lvl="1" algn="l" rtl="0"/>
            <a:r>
              <a:rPr lang="en-US" sz="2000" dirty="0" smtClean="0">
                <a:hlinkClick r:id="rId5"/>
              </a:rPr>
              <a:t>http://www.shodor.org/interactivate/discussions/PrisonersAndEscapees/</a:t>
            </a:r>
            <a:endParaRPr lang="he-IL" sz="2000" dirty="0" smtClean="0"/>
          </a:p>
          <a:p>
            <a:pPr marL="452438" lvl="1">
              <a:buNone/>
            </a:pPr>
            <a:r>
              <a:rPr lang="he-IL" sz="2000" dirty="0" smtClean="0"/>
              <a:t>כתוב כמערך שיעור הדרגתי יפה ואינדוקטיבי, אבל לא פשוט</a:t>
            </a:r>
            <a:endParaRPr lang="en-US" sz="2000" dirty="0" smtClean="0"/>
          </a:p>
          <a:p>
            <a:pPr marL="452438" lvl="1" algn="l" rtl="0"/>
            <a:r>
              <a:rPr lang="en-US" sz="2000" dirty="0" smtClean="0">
                <a:hlinkClick r:id="rId6"/>
              </a:rPr>
              <a:t>http://www.shodor.org/interactivate/activities/JuliaSets/</a:t>
            </a:r>
            <a:r>
              <a:rPr lang="en-US" sz="2000" dirty="0" smtClean="0"/>
              <a:t>        </a:t>
            </a:r>
            <a:r>
              <a:rPr lang="he-IL" sz="2000" dirty="0" smtClean="0"/>
              <a:t>פעילות צבעונית</a:t>
            </a:r>
          </a:p>
          <a:p>
            <a:pPr marL="452438" lvl="1" algn="l" rtl="0"/>
            <a:r>
              <a:rPr lang="en-US" sz="2000" dirty="0" smtClean="0">
                <a:hlinkClick r:id="rId7"/>
              </a:rPr>
              <a:t>http://www.shodor.org/interactivate/activities/TwoVariableFunction/</a:t>
            </a:r>
            <a:r>
              <a:rPr lang="en-US" sz="2000" dirty="0" smtClean="0"/>
              <a:t>  </a:t>
            </a:r>
            <a:endParaRPr lang="he-IL" sz="2000" dirty="0" smtClean="0"/>
          </a:p>
          <a:p>
            <a:pPr marL="347663" lvl="1" indent="0">
              <a:buNone/>
            </a:pPr>
            <a:r>
              <a:rPr lang="he-IL" sz="2000" dirty="0" smtClean="0"/>
              <a:t>פעילות צבעונית</a:t>
            </a:r>
          </a:p>
          <a:p>
            <a:endParaRPr lang="en-US" sz="2000" dirty="0" smtClean="0"/>
          </a:p>
          <a:p>
            <a:endParaRPr lang="en-US" dirty="0"/>
          </a:p>
        </p:txBody>
      </p:sp>
      <p:sp>
        <p:nvSpPr>
          <p:cNvPr id="4" name="Slide Number Placeholder 3"/>
          <p:cNvSpPr>
            <a:spLocks noGrp="1"/>
          </p:cNvSpPr>
          <p:nvPr>
            <p:ph type="sldNum" sz="quarter" idx="10"/>
          </p:nvPr>
        </p:nvSpPr>
        <p:spPr/>
        <p:txBody>
          <a:bodyPr/>
          <a:lstStyle/>
          <a:p>
            <a:pPr>
              <a:defRPr/>
            </a:pPr>
            <a:fld id="{82E29494-E16B-4E32-9399-DDAEF12AF211}" type="slidenum">
              <a:rPr lang="he-IL" smtClean="0"/>
              <a:pPr>
                <a:defRPr/>
              </a:pPr>
              <a:t>33</a:t>
            </a:fld>
            <a:endParaRPr lang="he-IL"/>
          </a:p>
        </p:txBody>
      </p:sp>
    </p:spTree>
    <p:extLst>
      <p:ext uri="{BB962C8B-B14F-4D97-AF65-F5344CB8AC3E}">
        <p14:creationId xmlns:p14="http://schemas.microsoft.com/office/powerpoint/2010/main" val="38428214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he-IL" sz="1200" dirty="0" smtClean="0"/>
          </a:p>
          <a:p>
            <a:pPr marL="0" indent="0" algn="ctr">
              <a:buNone/>
            </a:pPr>
            <a:r>
              <a:rPr lang="he-IL" b="1" dirty="0" smtClean="0"/>
              <a:t>מקורות והמלצות לקריאה נוספת </a:t>
            </a:r>
            <a:br>
              <a:rPr lang="he-IL" b="1" dirty="0" smtClean="0"/>
            </a:br>
            <a:r>
              <a:rPr lang="he-IL" dirty="0" smtClean="0"/>
              <a:t>(ספרים, מאמרים ואתרים)</a:t>
            </a:r>
            <a:endParaRPr lang="he-IL" sz="1200" dirty="0" smtClean="0"/>
          </a:p>
          <a:p>
            <a:pPr marL="0" indent="0">
              <a:buNone/>
            </a:pPr>
            <a:r>
              <a:rPr lang="he-IL" sz="1200" dirty="0" smtClean="0"/>
              <a:t>על </a:t>
            </a:r>
            <a:r>
              <a:rPr lang="he-IL" sz="1200" dirty="0" err="1" smtClean="0"/>
              <a:t>מנדלברוט</a:t>
            </a:r>
            <a:r>
              <a:rPr lang="he-IL" sz="1200" dirty="0" smtClean="0"/>
              <a:t>, גיאומטריית </a:t>
            </a:r>
            <a:r>
              <a:rPr lang="he-IL" sz="1200" dirty="0" err="1" smtClean="0"/>
              <a:t>הפרקטלים</a:t>
            </a:r>
            <a:r>
              <a:rPr lang="he-IL" sz="1200" dirty="0" smtClean="0"/>
              <a:t> ותורת הכאוס</a:t>
            </a:r>
          </a:p>
          <a:p>
            <a:pPr marL="0" indent="0" algn="l" rtl="0">
              <a:buNone/>
            </a:pPr>
            <a:r>
              <a:rPr lang="en-US" sz="1200" dirty="0" smtClean="0">
                <a:hlinkClick r:id="rId3"/>
              </a:rPr>
              <a:t>http://en.wikipedia.org/wiki/Beno%C3%AEt_Mandelbrot</a:t>
            </a:r>
            <a:r>
              <a:rPr lang="en-US" sz="1200" dirty="0" smtClean="0"/>
              <a:t> </a:t>
            </a:r>
          </a:p>
          <a:p>
            <a:pPr marL="0" indent="0" algn="l" rtl="0">
              <a:buNone/>
            </a:pPr>
            <a:r>
              <a:rPr lang="en-US" sz="1200" dirty="0" smtClean="0">
                <a:hlinkClick r:id="rId4"/>
              </a:rPr>
              <a:t>http://en.wikipedia.org/wiki/Fractal</a:t>
            </a:r>
            <a:r>
              <a:rPr lang="en-US" sz="1200" dirty="0" smtClean="0"/>
              <a:t>  </a:t>
            </a:r>
          </a:p>
          <a:p>
            <a:pPr marL="0" indent="0" algn="l" rtl="0">
              <a:buNone/>
            </a:pPr>
            <a:r>
              <a:rPr lang="en-US" sz="1200" dirty="0" smtClean="0">
                <a:hlinkClick r:id="rId5"/>
              </a:rPr>
              <a:t>http://en.wikipedia.org/wiki/Chaos_theory</a:t>
            </a:r>
            <a:r>
              <a:rPr lang="en-US" sz="1200" dirty="0" smtClean="0"/>
              <a:t> </a:t>
            </a:r>
          </a:p>
          <a:p>
            <a:pPr marL="0" indent="0" algn="l" rtl="0">
              <a:buNone/>
            </a:pPr>
            <a:r>
              <a:rPr lang="en-US" sz="1200" dirty="0" smtClean="0">
                <a:hlinkClick r:id="rId6"/>
              </a:rPr>
              <a:t>http://www.csdt.rpi.edu/african/African_Fractals/applications6.html</a:t>
            </a:r>
            <a:r>
              <a:rPr lang="he-IL" sz="1200" dirty="0" smtClean="0"/>
              <a:t> </a:t>
            </a:r>
            <a:endParaRPr lang="en-US" sz="1200" dirty="0" smtClean="0"/>
          </a:p>
          <a:p>
            <a:pPr marL="0" indent="0" algn="l" rtl="0">
              <a:buNone/>
            </a:pPr>
            <a:r>
              <a:rPr lang="en-US" sz="1200" dirty="0" smtClean="0"/>
              <a:t>D. R. Hofstadter, </a:t>
            </a:r>
            <a:r>
              <a:rPr lang="en-US" sz="1200" i="1" dirty="0" err="1" smtClean="0">
                <a:hlinkClick r:id="rId7"/>
              </a:rPr>
              <a:t>Metamagical</a:t>
            </a:r>
            <a:r>
              <a:rPr lang="en-US" sz="1200" i="1" dirty="0" smtClean="0">
                <a:hlinkClick r:id="rId7"/>
              </a:rPr>
              <a:t> </a:t>
            </a:r>
            <a:r>
              <a:rPr lang="en-US" sz="1200" i="1" dirty="0" err="1" smtClean="0">
                <a:hlinkClick r:id="rId7"/>
              </a:rPr>
              <a:t>Themas</a:t>
            </a:r>
            <a:r>
              <a:rPr lang="en-US" sz="1200" dirty="0" smtClean="0"/>
              <a:t>, Basic Books, Inc., 1985, Chapter 16. </a:t>
            </a:r>
          </a:p>
          <a:p>
            <a:pPr marL="0" indent="0" algn="l" rtl="0">
              <a:buNone/>
            </a:pPr>
            <a:r>
              <a:rPr lang="en-US" sz="1200" dirty="0" smtClean="0"/>
              <a:t>B. Mandelbrot, </a:t>
            </a:r>
            <a:r>
              <a:rPr lang="en-US" sz="1200" i="1" dirty="0" smtClean="0">
                <a:hlinkClick r:id="rId8"/>
              </a:rPr>
              <a:t>The Fractal Geometry of Nature</a:t>
            </a:r>
            <a:r>
              <a:rPr lang="en-US" sz="1200" dirty="0" smtClean="0"/>
              <a:t>, W. H. Freeman and Co., NY, 1977.</a:t>
            </a:r>
          </a:p>
          <a:p>
            <a:pPr marL="0" indent="0" algn="l" rtl="0">
              <a:buNone/>
            </a:pPr>
            <a:r>
              <a:rPr lang="en-US" sz="1200" dirty="0" smtClean="0"/>
              <a:t>Alexander </a:t>
            </a:r>
            <a:r>
              <a:rPr lang="en-US" sz="1200" dirty="0" err="1" smtClean="0"/>
              <a:t>Bogomolny</a:t>
            </a:r>
            <a:r>
              <a:rPr lang="en-US" sz="1200" dirty="0" smtClean="0"/>
              <a:t> </a:t>
            </a:r>
            <a:r>
              <a:rPr lang="he-IL" sz="1200" dirty="0" smtClean="0"/>
              <a:t>1996-2013) </a:t>
            </a:r>
            <a:r>
              <a:rPr lang="en-US" sz="1200" dirty="0" smtClean="0"/>
              <a:t>) Cut-the-Knot  </a:t>
            </a:r>
            <a:r>
              <a:rPr lang="en-US" sz="1200" dirty="0" smtClean="0">
                <a:hlinkClick r:id="rId9"/>
              </a:rPr>
              <a:t>http://www.cut-the-knot.org/blue/julia.shtml</a:t>
            </a:r>
            <a:r>
              <a:rPr lang="en-US" sz="1200" dirty="0" smtClean="0"/>
              <a:t> </a:t>
            </a:r>
          </a:p>
          <a:p>
            <a:pPr marL="0" indent="0" algn="l" rtl="0">
              <a:buNone/>
            </a:pPr>
            <a:r>
              <a:rPr lang="en-US" sz="1200" dirty="0" smtClean="0">
                <a:hlinkClick r:id="rId10"/>
              </a:rPr>
              <a:t>https://www.youtube.com/watch?v=56gzV0od6DU</a:t>
            </a:r>
            <a:r>
              <a:rPr lang="en-US" sz="1200" dirty="0" smtClean="0"/>
              <a:t> </a:t>
            </a:r>
            <a:endParaRPr lang="he-IL"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hlinkClick r:id="rId11"/>
              </a:rPr>
              <a:t>https://plus.maths.org/content/benoit-mandelbrot-has-died</a:t>
            </a:r>
            <a:r>
              <a:rPr lang="he-IL" dirty="0" smtClean="0"/>
              <a:t> </a:t>
            </a:r>
            <a:endParaRPr lang="en-US" dirty="0" smtClean="0"/>
          </a:p>
          <a:p>
            <a:pPr marL="0" indent="0" algn="l" rtl="0">
              <a:buNone/>
            </a:pPr>
            <a:endParaRPr lang="he-IL" sz="1200" dirty="0" smtClean="0"/>
          </a:p>
        </p:txBody>
      </p:sp>
      <p:sp>
        <p:nvSpPr>
          <p:cNvPr id="4" name="Slide Number Placeholder 3"/>
          <p:cNvSpPr>
            <a:spLocks noGrp="1"/>
          </p:cNvSpPr>
          <p:nvPr>
            <p:ph type="sldNum" sz="quarter" idx="10"/>
          </p:nvPr>
        </p:nvSpPr>
        <p:spPr/>
        <p:txBody>
          <a:bodyPr/>
          <a:lstStyle/>
          <a:p>
            <a:pPr>
              <a:defRPr/>
            </a:pPr>
            <a:fld id="{82E29494-E16B-4E32-9399-DDAEF12AF211}" type="slidenum">
              <a:rPr lang="he-IL" smtClean="0"/>
              <a:pPr>
                <a:defRPr/>
              </a:pPr>
              <a:t>34</a:t>
            </a:fld>
            <a:endParaRPr lang="he-IL"/>
          </a:p>
        </p:txBody>
      </p:sp>
    </p:spTree>
    <p:extLst>
      <p:ext uri="{BB962C8B-B14F-4D97-AF65-F5344CB8AC3E}">
        <p14:creationId xmlns:p14="http://schemas.microsoft.com/office/powerpoint/2010/main" val="3402478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200" dirty="0" smtClean="0"/>
              <a:t>למורים: להלן מראה מקום למאמר המקורי של ג'וליה</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G. Julia (1918): </a:t>
            </a:r>
            <a:r>
              <a:rPr lang="en-US" sz="1200" dirty="0" err="1" smtClean="0"/>
              <a:t>M</a:t>
            </a:r>
            <a:r>
              <a:rPr lang="en-US" sz="1200" dirty="0" err="1" smtClean="0">
                <a:latin typeface="Times New Roman"/>
                <a:cs typeface="Times New Roman"/>
              </a:rPr>
              <a:t>é</a:t>
            </a:r>
            <a:r>
              <a:rPr lang="en-US" sz="1200" dirty="0" err="1" smtClean="0"/>
              <a:t>moire</a:t>
            </a:r>
            <a:r>
              <a:rPr lang="en-US" sz="1200" dirty="0" smtClean="0"/>
              <a:t> </a:t>
            </a:r>
            <a:r>
              <a:rPr lang="en-US" sz="1200" dirty="0" err="1" smtClean="0"/>
              <a:t>sur</a:t>
            </a:r>
            <a:r>
              <a:rPr lang="en-US" sz="1200" dirty="0" smtClean="0"/>
              <a:t> </a:t>
            </a:r>
            <a:r>
              <a:rPr lang="en-US" sz="1200" dirty="0" err="1" smtClean="0"/>
              <a:t>l’iteration</a:t>
            </a:r>
            <a:r>
              <a:rPr lang="en-US" sz="1200" dirty="0" smtClean="0"/>
              <a:t> des </a:t>
            </a:r>
            <a:r>
              <a:rPr lang="en-US" sz="1200" dirty="0" err="1" smtClean="0"/>
              <a:t>fonctions</a:t>
            </a:r>
            <a:r>
              <a:rPr lang="en-US" sz="1200" dirty="0" smtClean="0"/>
              <a:t> </a:t>
            </a:r>
            <a:r>
              <a:rPr lang="en-US" sz="1200" dirty="0" err="1" smtClean="0"/>
              <a:t>rationnelles</a:t>
            </a:r>
            <a:r>
              <a:rPr lang="en-US" sz="1200" dirty="0" smtClean="0"/>
              <a:t>. </a:t>
            </a:r>
            <a:r>
              <a:rPr lang="en-US" sz="1200" i="1" dirty="0" smtClean="0"/>
              <a:t>Journal de Math. Pure et Appl. 8, </a:t>
            </a:r>
            <a:r>
              <a:rPr lang="en-US" sz="1200" dirty="0" smtClean="0"/>
              <a:t>pp. 47-245 . English translation by Alessandro Rosa </a:t>
            </a:r>
            <a:r>
              <a:rPr lang="en-US" sz="1200" dirty="0" smtClean="0">
                <a:hlinkClick r:id="rId3"/>
              </a:rPr>
              <a:t>http://www.math.nsysu.edu.tw/~amen/posters/poster0171.pdf</a:t>
            </a:r>
            <a:r>
              <a:rPr lang="en-US" sz="1200" dirty="0" smtClean="0"/>
              <a:t> </a:t>
            </a:r>
            <a:r>
              <a:rPr lang="en-US" dirty="0" smtClean="0"/>
              <a:t>   </a:t>
            </a:r>
          </a:p>
          <a:p>
            <a:pPr algn="l" rtl="0"/>
            <a:r>
              <a:rPr lang="en-US" dirty="0" smtClean="0"/>
              <a:t>Julia Set</a:t>
            </a:r>
            <a:endParaRPr lang="he-IL" dirty="0" smtClean="0"/>
          </a:p>
          <a:p>
            <a:pPr algn="l" rtl="0"/>
            <a:r>
              <a:rPr lang="en-US" dirty="0" smtClean="0"/>
              <a:t>http://serge.mehl.free.fr/chrono/Julia.html</a:t>
            </a:r>
          </a:p>
          <a:p>
            <a:pPr algn="l" rtl="0"/>
            <a:r>
              <a:rPr lang="en-US" dirty="0" smtClean="0"/>
              <a:t>http://en.wikipedia.org/wiki/Julia_set</a:t>
            </a:r>
            <a:endParaRPr lang="he-IL" dirty="0" smtClean="0"/>
          </a:p>
          <a:p>
            <a:pPr algn="l" rtl="0"/>
            <a:r>
              <a:rPr lang="en-US" dirty="0" smtClean="0"/>
              <a:t>http://en.wikipedia.org/wiki/Gaston_Julia</a:t>
            </a:r>
            <a:endParaRPr lang="he-IL" dirty="0" smtClean="0"/>
          </a:p>
          <a:p>
            <a:pPr algn="r" rtl="1"/>
            <a:r>
              <a:rPr lang="he-IL" dirty="0" smtClean="0"/>
              <a:t>בשורה האחרונה מופיע שמו</a:t>
            </a:r>
            <a:r>
              <a:rPr lang="he-IL" baseline="0" dirty="0" smtClean="0"/>
              <a:t> הפרטי של </a:t>
            </a:r>
            <a:r>
              <a:rPr lang="he-IL" baseline="0" dirty="0" err="1" smtClean="0"/>
              <a:t>מנדלברוט</a:t>
            </a:r>
            <a:r>
              <a:rPr lang="he-IL" baseline="0" dirty="0" smtClean="0"/>
              <a:t>: </a:t>
            </a:r>
            <a:r>
              <a:rPr lang="he-IL" baseline="0" dirty="0" err="1" smtClean="0"/>
              <a:t>בנואה</a:t>
            </a:r>
            <a:r>
              <a:rPr lang="he-IL" baseline="0" dirty="0" smtClean="0"/>
              <a:t>. בצרפתית השם מסתיים באות </a:t>
            </a:r>
            <a:r>
              <a:rPr lang="en-US" baseline="0" dirty="0" smtClean="0"/>
              <a:t>t</a:t>
            </a:r>
            <a:r>
              <a:rPr lang="he-IL" baseline="0" dirty="0" smtClean="0"/>
              <a:t> שלא מבטאים אותה: </a:t>
            </a:r>
            <a:r>
              <a:rPr lang="en-US" baseline="0" dirty="0" smtClean="0"/>
              <a:t>Benoit</a:t>
            </a:r>
            <a:r>
              <a:rPr lang="he-IL" baseline="0" dirty="0" smtClean="0"/>
              <a:t> בהמשך ההבזק (בשקף 25) נחזור אל הדמות הזאת.</a:t>
            </a:r>
            <a:endParaRPr lang="he-IL" dirty="0" smtClean="0"/>
          </a:p>
        </p:txBody>
      </p:sp>
      <p:sp>
        <p:nvSpPr>
          <p:cNvPr id="4" name="Slide Number Placeholder 3"/>
          <p:cNvSpPr>
            <a:spLocks noGrp="1"/>
          </p:cNvSpPr>
          <p:nvPr>
            <p:ph type="sldNum" sz="quarter" idx="10"/>
          </p:nvPr>
        </p:nvSpPr>
        <p:spPr/>
        <p:txBody>
          <a:bodyPr/>
          <a:lstStyle/>
          <a:p>
            <a:fld id="{E37A9A3A-C1B1-4827-AAB9-59511914A05A}" type="slidenum">
              <a:rPr lang="en-US" smtClean="0"/>
              <a:pPr/>
              <a:t>4</a:t>
            </a:fld>
            <a:endParaRPr lang="en-US"/>
          </a:p>
        </p:txBody>
      </p:sp>
    </p:spTree>
    <p:extLst>
      <p:ext uri="{BB962C8B-B14F-4D97-AF65-F5344CB8AC3E}">
        <p14:creationId xmlns:p14="http://schemas.microsoft.com/office/powerpoint/2010/main" val="3460217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למורים: סדרת השקפים הקרובה מובילה</a:t>
            </a:r>
            <a:r>
              <a:rPr lang="he-IL" baseline="0" dirty="0" smtClean="0"/>
              <a:t> מיצירה של קבוצת נקודות במישור המרוכב להגדרה של קבוצת ג'וליה שמופיעה לראשונה בשקף 9.</a:t>
            </a:r>
            <a:endParaRPr lang="he-IL" dirty="0" smtClean="0"/>
          </a:p>
          <a:p>
            <a:r>
              <a:rPr lang="he-IL" dirty="0" smtClean="0"/>
              <a:t>ראו הרחבה בענין קבוצת ג'וליה בקישור</a:t>
            </a:r>
          </a:p>
          <a:p>
            <a:pPr algn="l"/>
            <a:r>
              <a:rPr lang="en-US" dirty="0" smtClean="0"/>
              <a:t>http://en.wikipedia.org/wiki/Julia_set</a:t>
            </a:r>
            <a:endParaRPr lang="he-IL" dirty="0" smtClean="0"/>
          </a:p>
          <a:p>
            <a:pPr algn="r" rtl="1"/>
            <a:r>
              <a:rPr lang="he-IL" dirty="0" smtClean="0"/>
              <a:t>המקור לפיתוח של שקף</a:t>
            </a:r>
            <a:r>
              <a:rPr lang="he-IL" baseline="0" dirty="0" smtClean="0"/>
              <a:t> זה והבאים אחריו הוא</a:t>
            </a:r>
            <a:r>
              <a:rPr lang="he-IL" dirty="0" smtClean="0"/>
              <a:t>: עמודים 458-481  בספר  </a:t>
            </a:r>
            <a:endParaRPr lang="en-US" dirty="0" smtClean="0"/>
          </a:p>
          <a:p>
            <a:pPr algn="l"/>
            <a:r>
              <a:rPr lang="en-US" dirty="0" smtClean="0"/>
              <a:t>Burger &amp; </a:t>
            </a:r>
            <a:r>
              <a:rPr lang="en-US" dirty="0" err="1" smtClean="0"/>
              <a:t>Starbird</a:t>
            </a:r>
            <a:r>
              <a:rPr lang="en-US" dirty="0" smtClean="0"/>
              <a:t> (2005)</a:t>
            </a:r>
            <a:r>
              <a:rPr lang="en-US" b="1" dirty="0" smtClean="0"/>
              <a:t>: </a:t>
            </a:r>
            <a:r>
              <a:rPr lang="en-US" b="0" dirty="0" smtClean="0"/>
              <a:t>The Heart of Mathematics 2</a:t>
            </a:r>
            <a:r>
              <a:rPr lang="en-US" b="0" baseline="30000" dirty="0" smtClean="0"/>
              <a:t>nd</a:t>
            </a:r>
            <a:r>
              <a:rPr lang="en-US" b="0" dirty="0" smtClean="0"/>
              <a:t> edition. Key College Publication, USA</a:t>
            </a:r>
            <a:endParaRPr lang="he-IL" b="0" dirty="0" smtClean="0"/>
          </a:p>
          <a:p>
            <a:endParaRPr lang="en-US" b="0" dirty="0" smtClean="0"/>
          </a:p>
        </p:txBody>
      </p:sp>
      <p:sp>
        <p:nvSpPr>
          <p:cNvPr id="4" name="Slide Number Placeholder 3"/>
          <p:cNvSpPr>
            <a:spLocks noGrp="1"/>
          </p:cNvSpPr>
          <p:nvPr>
            <p:ph type="sldNum" sz="quarter" idx="10"/>
          </p:nvPr>
        </p:nvSpPr>
        <p:spPr/>
        <p:txBody>
          <a:bodyPr/>
          <a:lstStyle/>
          <a:p>
            <a:fld id="{E37A9A3A-C1B1-4827-AAB9-59511914A05A}" type="slidenum">
              <a:rPr lang="en-US" smtClean="0"/>
              <a:pPr/>
              <a:t>5</a:t>
            </a:fld>
            <a:endParaRPr lang="en-US"/>
          </a:p>
        </p:txBody>
      </p:sp>
    </p:spTree>
    <p:extLst>
      <p:ext uri="{BB962C8B-B14F-4D97-AF65-F5344CB8AC3E}">
        <p14:creationId xmlns:p14="http://schemas.microsoft.com/office/powerpoint/2010/main" val="2039551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E37A9A3A-C1B1-4827-AAB9-59511914A05A}" type="slidenum">
              <a:rPr lang="en-US" smtClean="0"/>
              <a:pPr/>
              <a:t>6</a:t>
            </a:fld>
            <a:endParaRPr lang="en-US"/>
          </a:p>
        </p:txBody>
      </p:sp>
    </p:spTree>
    <p:extLst>
      <p:ext uri="{BB962C8B-B14F-4D97-AF65-F5344CB8AC3E}">
        <p14:creationId xmlns:p14="http://schemas.microsoft.com/office/powerpoint/2010/main" val="2039551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E37A9A3A-C1B1-4827-AAB9-59511914A05A}" type="slidenum">
              <a:rPr lang="en-US" smtClean="0"/>
              <a:pPr/>
              <a:t>7</a:t>
            </a:fld>
            <a:endParaRPr lang="en-US"/>
          </a:p>
        </p:txBody>
      </p:sp>
    </p:spTree>
    <p:extLst>
      <p:ext uri="{BB962C8B-B14F-4D97-AF65-F5344CB8AC3E}">
        <p14:creationId xmlns:p14="http://schemas.microsoft.com/office/powerpoint/2010/main" val="2039551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E37A9A3A-C1B1-4827-AAB9-59511914A05A}" type="slidenum">
              <a:rPr lang="en-US" smtClean="0"/>
              <a:pPr/>
              <a:t>8</a:t>
            </a:fld>
            <a:endParaRPr lang="en-US"/>
          </a:p>
        </p:txBody>
      </p:sp>
    </p:spTree>
    <p:extLst>
      <p:ext uri="{BB962C8B-B14F-4D97-AF65-F5344CB8AC3E}">
        <p14:creationId xmlns:p14="http://schemas.microsoft.com/office/powerpoint/2010/main" val="2039551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e-IL" dirty="0" smtClean="0"/>
              <a:t>למורים:</a:t>
            </a:r>
          </a:p>
          <a:p>
            <a:r>
              <a:rPr lang="he-IL" dirty="0" smtClean="0"/>
              <a:t>בסוף השקף כשמופיע האיור הצבעוני, כדאי לשים לב לכך שקבוצת ג'וליה מסומנת בו באותו צבע (צהוב) שבו מופיעות בטקסט המילים "קו ההפרדה".</a:t>
            </a:r>
          </a:p>
          <a:p>
            <a:r>
              <a:rPr lang="he-IL" dirty="0" smtClean="0"/>
              <a:t>שקף זה הוא "הנחתה רכה" של ההגדרה של קבוצת ג'וליה שתופיע במלואה בשקף 11</a:t>
            </a:r>
          </a:p>
        </p:txBody>
      </p:sp>
      <p:sp>
        <p:nvSpPr>
          <p:cNvPr id="4" name="Slide Number Placeholder 3"/>
          <p:cNvSpPr>
            <a:spLocks noGrp="1"/>
          </p:cNvSpPr>
          <p:nvPr>
            <p:ph type="sldNum" sz="quarter" idx="10"/>
          </p:nvPr>
        </p:nvSpPr>
        <p:spPr/>
        <p:txBody>
          <a:bodyPr/>
          <a:lstStyle/>
          <a:p>
            <a:fld id="{E37A9A3A-C1B1-4827-AAB9-59511914A05A}" type="slidenum">
              <a:rPr lang="en-US" smtClean="0"/>
              <a:pPr/>
              <a:t>9</a:t>
            </a:fld>
            <a:endParaRPr lang="en-US"/>
          </a:p>
        </p:txBody>
      </p:sp>
    </p:spTree>
    <p:extLst>
      <p:ext uri="{BB962C8B-B14F-4D97-AF65-F5344CB8AC3E}">
        <p14:creationId xmlns:p14="http://schemas.microsoft.com/office/powerpoint/2010/main" val="3311033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grpSp>
        <p:nvGrpSpPr>
          <p:cNvPr id="4" name="Group 4"/>
          <p:cNvGrpSpPr>
            <a:grpSpLocks/>
          </p:cNvGrpSpPr>
          <p:nvPr/>
        </p:nvGrpSpPr>
        <p:grpSpPr bwMode="auto">
          <a:xfrm>
            <a:off x="177800" y="230188"/>
            <a:ext cx="203200" cy="6503987"/>
            <a:chOff x="112" y="145"/>
            <a:chExt cx="128" cy="4097"/>
          </a:xfrm>
        </p:grpSpPr>
        <p:sp>
          <p:nvSpPr>
            <p:cNvPr id="5" name="Rectangle 5"/>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w="9525">
              <a:noFill/>
              <a:miter lim="800000"/>
              <a:headEnd/>
              <a:tailEnd/>
            </a:ln>
          </p:spPr>
          <p:txBody>
            <a:bodyPr wrap="none" anchor="ctr"/>
            <a:lstStyle/>
            <a:p>
              <a:pPr algn="l" rtl="0">
                <a:defRPr/>
              </a:pPr>
              <a:endParaRPr lang="he-IL">
                <a:solidFill>
                  <a:srgbClr val="F8F8F8"/>
                </a:solidFill>
                <a:latin typeface="Tahoma" pitchFamily="34" charset="0"/>
              </a:endParaRPr>
            </a:p>
          </p:txBody>
        </p:sp>
        <p:sp>
          <p:nvSpPr>
            <p:cNvPr id="6" name="Rectangle 6"/>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w="9525">
              <a:noFill/>
              <a:miter lim="800000"/>
              <a:headEnd/>
              <a:tailEnd/>
            </a:ln>
          </p:spPr>
          <p:txBody>
            <a:bodyPr wrap="none" anchor="ctr"/>
            <a:lstStyle/>
            <a:p>
              <a:pPr algn="l" rtl="0">
                <a:defRPr/>
              </a:pPr>
              <a:endParaRPr lang="he-IL">
                <a:solidFill>
                  <a:srgbClr val="F8F8F8"/>
                </a:solidFill>
                <a:latin typeface="Tahoma" pitchFamily="34" charset="0"/>
              </a:endParaRPr>
            </a:p>
          </p:txBody>
        </p:sp>
      </p:grpSp>
      <p:grpSp>
        <p:nvGrpSpPr>
          <p:cNvPr id="7" name="Group 7"/>
          <p:cNvGrpSpPr>
            <a:grpSpLocks/>
          </p:cNvGrpSpPr>
          <p:nvPr/>
        </p:nvGrpSpPr>
        <p:grpSpPr bwMode="auto">
          <a:xfrm>
            <a:off x="8793163" y="220663"/>
            <a:ext cx="198437" cy="6408737"/>
            <a:chOff x="5539" y="139"/>
            <a:chExt cx="125" cy="4037"/>
          </a:xfrm>
        </p:grpSpPr>
        <p:sp>
          <p:nvSpPr>
            <p:cNvPr id="8" name="Rectangle 8"/>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w="9525">
              <a:noFill/>
              <a:miter lim="800000"/>
              <a:headEnd/>
              <a:tailEnd/>
            </a:ln>
          </p:spPr>
          <p:txBody>
            <a:bodyPr wrap="none" anchor="ctr"/>
            <a:lstStyle/>
            <a:p>
              <a:pPr algn="l" rtl="0">
                <a:defRPr/>
              </a:pPr>
              <a:endParaRPr lang="he-IL">
                <a:solidFill>
                  <a:srgbClr val="F8F8F8"/>
                </a:solidFill>
                <a:latin typeface="Tahoma" pitchFamily="34" charset="0"/>
              </a:endParaRPr>
            </a:p>
          </p:txBody>
        </p:sp>
        <p:sp>
          <p:nvSpPr>
            <p:cNvPr id="9" name="Rectangle 9"/>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w="9525">
              <a:noFill/>
              <a:miter lim="800000"/>
              <a:headEnd/>
              <a:tailEnd/>
            </a:ln>
          </p:spPr>
          <p:txBody>
            <a:bodyPr wrap="none" anchor="ctr"/>
            <a:lstStyle/>
            <a:p>
              <a:pPr algn="l" rtl="0">
                <a:defRPr/>
              </a:pPr>
              <a:endParaRPr lang="he-IL">
                <a:solidFill>
                  <a:srgbClr val="F8F8F8"/>
                </a:solidFill>
                <a:latin typeface="Tahoma" pitchFamily="34" charset="0"/>
              </a:endParaRPr>
            </a:p>
          </p:txBody>
        </p:sp>
      </p:grpSp>
      <p:grpSp>
        <p:nvGrpSpPr>
          <p:cNvPr id="10" name="Group 10"/>
          <p:cNvGrpSpPr>
            <a:grpSpLocks/>
          </p:cNvGrpSpPr>
          <p:nvPr/>
        </p:nvGrpSpPr>
        <p:grpSpPr bwMode="auto">
          <a:xfrm>
            <a:off x="412750" y="6477000"/>
            <a:ext cx="8686800" cy="228600"/>
            <a:chOff x="260" y="4080"/>
            <a:chExt cx="5472" cy="144"/>
          </a:xfrm>
        </p:grpSpPr>
        <p:sp>
          <p:nvSpPr>
            <p:cNvPr id="11" name="Rectangle 11"/>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w="9525">
              <a:noFill/>
              <a:miter lim="800000"/>
              <a:headEnd/>
              <a:tailEnd/>
            </a:ln>
          </p:spPr>
          <p:txBody>
            <a:bodyPr wrap="none" anchor="ctr"/>
            <a:lstStyle/>
            <a:p>
              <a:pPr algn="l" rtl="0">
                <a:defRPr/>
              </a:pPr>
              <a:endParaRPr lang="he-IL">
                <a:solidFill>
                  <a:srgbClr val="F8F8F8"/>
                </a:solidFill>
                <a:latin typeface="Tahoma" pitchFamily="34" charset="0"/>
              </a:endParaRPr>
            </a:p>
          </p:txBody>
        </p:sp>
        <p:sp>
          <p:nvSpPr>
            <p:cNvPr id="12" name="Rectangle 12"/>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w="9525">
              <a:noFill/>
              <a:miter lim="800000"/>
              <a:headEnd/>
              <a:tailEnd/>
            </a:ln>
          </p:spPr>
          <p:txBody>
            <a:bodyPr wrap="none" anchor="ctr"/>
            <a:lstStyle/>
            <a:p>
              <a:pPr algn="l" rtl="0">
                <a:defRPr/>
              </a:pPr>
              <a:endParaRPr lang="he-IL">
                <a:solidFill>
                  <a:srgbClr val="F8F8F8"/>
                </a:solidFill>
                <a:latin typeface="Tahoma" pitchFamily="34" charset="0"/>
              </a:endParaRPr>
            </a:p>
          </p:txBody>
        </p:sp>
      </p:grpSp>
      <p:grpSp>
        <p:nvGrpSpPr>
          <p:cNvPr id="13" name="Group 13"/>
          <p:cNvGrpSpPr>
            <a:grpSpLocks/>
          </p:cNvGrpSpPr>
          <p:nvPr/>
        </p:nvGrpSpPr>
        <p:grpSpPr bwMode="auto">
          <a:xfrm>
            <a:off x="76200" y="176213"/>
            <a:ext cx="8745538" cy="161925"/>
            <a:chOff x="48" y="111"/>
            <a:chExt cx="5509" cy="102"/>
          </a:xfrm>
        </p:grpSpPr>
        <p:sp>
          <p:nvSpPr>
            <p:cNvPr id="14" name="Rectangle 14"/>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p:spPr>
          <p:txBody>
            <a:bodyPr wrap="none" anchor="ctr"/>
            <a:lstStyle/>
            <a:p>
              <a:pPr algn="l" rtl="0">
                <a:defRPr/>
              </a:pPr>
              <a:endParaRPr lang="he-IL">
                <a:solidFill>
                  <a:srgbClr val="F8F8F8"/>
                </a:solidFill>
                <a:latin typeface="Tahoma" pitchFamily="34" charset="0"/>
              </a:endParaRPr>
            </a:p>
          </p:txBody>
        </p:sp>
        <p:sp>
          <p:nvSpPr>
            <p:cNvPr id="15" name="Rectangle 15"/>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w="9525">
              <a:noFill/>
              <a:miter lim="800000"/>
              <a:headEnd/>
              <a:tailEnd/>
            </a:ln>
          </p:spPr>
          <p:txBody>
            <a:bodyPr wrap="none" anchor="ctr"/>
            <a:lstStyle/>
            <a:p>
              <a:pPr algn="l" rtl="0">
                <a:defRPr/>
              </a:pPr>
              <a:endParaRPr lang="he-IL">
                <a:solidFill>
                  <a:srgbClr val="F8F8F8"/>
                </a:solidFill>
                <a:latin typeface="Tahoma" pitchFamily="34" charset="0"/>
              </a:endParaRPr>
            </a:p>
          </p:txBody>
        </p:sp>
      </p:grpSp>
      <p:sp>
        <p:nvSpPr>
          <p:cNvPr id="177154" name="Rectangle 2"/>
          <p:cNvSpPr>
            <a:spLocks noGrp="1" noChangeArrowheads="1"/>
          </p:cNvSpPr>
          <p:nvPr>
            <p:ph type="ctrTitle"/>
          </p:nvPr>
        </p:nvSpPr>
        <p:spPr>
          <a:xfrm>
            <a:off x="685800" y="1219200"/>
            <a:ext cx="7772400" cy="1143000"/>
          </a:xfrm>
        </p:spPr>
        <p:txBody>
          <a:bodyPr anchorCtr="1"/>
          <a:lstStyle>
            <a:lvl1pPr>
              <a:defRPr sz="4000">
                <a:solidFill>
                  <a:schemeClr val="tx1"/>
                </a:solidFill>
              </a:defRPr>
            </a:lvl1pPr>
          </a:lstStyle>
          <a:p>
            <a:r>
              <a:rPr lang="en-US" smtClean="0"/>
              <a:t>Click to edit Master title style</a:t>
            </a:r>
            <a:endParaRPr lang="en-US"/>
          </a:p>
        </p:txBody>
      </p:sp>
      <p:sp>
        <p:nvSpPr>
          <p:cNvPr id="177155" name="Rectangle 3"/>
          <p:cNvSpPr>
            <a:spLocks noGrp="1" noChangeArrowheads="1"/>
          </p:cNvSpPr>
          <p:nvPr>
            <p:ph type="subTitle" idx="1"/>
          </p:nvPr>
        </p:nvSpPr>
        <p:spPr>
          <a:xfrm>
            <a:off x="1371600" y="2667000"/>
            <a:ext cx="6400800" cy="1752600"/>
          </a:xfrm>
        </p:spPr>
        <p:txBody>
          <a:bodyPr/>
          <a:lstStyle>
            <a:lvl1pPr marL="0" indent="0" algn="ctr">
              <a:buFontTx/>
              <a:buNone/>
              <a:defRPr sz="2800"/>
            </a:lvl1pPr>
          </a:lstStyle>
          <a:p>
            <a:r>
              <a:rPr lang="en-US" dirty="0" smtClean="0"/>
              <a:t>Click to edit Master subtitle style</a:t>
            </a:r>
            <a:endParaRPr lang="en-US" dirty="0"/>
          </a:p>
        </p:txBody>
      </p:sp>
      <p:sp>
        <p:nvSpPr>
          <p:cNvPr id="16" name="Rectangle 16"/>
          <p:cNvSpPr>
            <a:spLocks noGrp="1" noChangeArrowheads="1"/>
          </p:cNvSpPr>
          <p:nvPr>
            <p:ph type="dt" sz="half" idx="10"/>
          </p:nvPr>
        </p:nvSpPr>
        <p:spPr/>
        <p:txBody>
          <a:bodyPr/>
          <a:lstStyle>
            <a:lvl1pPr rtl="1" fontAlgn="base">
              <a:spcBef>
                <a:spcPct val="0"/>
              </a:spcBef>
              <a:spcAft>
                <a:spcPct val="0"/>
              </a:spcAft>
              <a:defRPr smtClean="0">
                <a:cs typeface="Arial" pitchFamily="34" charset="0"/>
              </a:defRPr>
            </a:lvl1pPr>
          </a:lstStyle>
          <a:p>
            <a:pPr>
              <a:defRPr/>
            </a:pPr>
            <a:r>
              <a:rPr lang="en-US" smtClean="0"/>
              <a:t>עודכן 13.12.17</a:t>
            </a:r>
            <a:endParaRPr lang="he-IL" dirty="0"/>
          </a:p>
        </p:txBody>
      </p:sp>
      <p:sp>
        <p:nvSpPr>
          <p:cNvPr id="17" name="Rectangle 17"/>
          <p:cNvSpPr>
            <a:spLocks noGrp="1" noChangeArrowheads="1"/>
          </p:cNvSpPr>
          <p:nvPr>
            <p:ph type="ftr" sz="quarter" idx="11"/>
          </p:nvPr>
        </p:nvSpPr>
        <p:spPr/>
        <p:txBody>
          <a:bodyPr/>
          <a:lstStyle>
            <a:lvl1pPr algn="ctr" fontAlgn="base">
              <a:spcBef>
                <a:spcPct val="0"/>
              </a:spcBef>
              <a:spcAft>
                <a:spcPct val="0"/>
              </a:spcAft>
              <a:defRPr sz="1400">
                <a:solidFill>
                  <a:srgbClr val="F8F8F8"/>
                </a:solidFill>
                <a:latin typeface="+mn-lt"/>
                <a:cs typeface="Arial" pitchFamily="34" charset="0"/>
              </a:defRPr>
            </a:lvl1pPr>
          </a:lstStyle>
          <a:p>
            <a:pPr>
              <a:defRPr/>
            </a:pPr>
            <a:r>
              <a:rPr lang="he-IL" smtClean="0"/>
              <a:t>הבזק קבוצת ג'וליה © כל הזכויות שמורות</a:t>
            </a:r>
            <a:endParaRPr lang="he-IL" dirty="0"/>
          </a:p>
        </p:txBody>
      </p:sp>
      <p:sp>
        <p:nvSpPr>
          <p:cNvPr id="18" name="Rectangle 18"/>
          <p:cNvSpPr>
            <a:spLocks noGrp="1" noChangeArrowheads="1"/>
          </p:cNvSpPr>
          <p:nvPr>
            <p:ph type="sldNum" sz="quarter" idx="12"/>
          </p:nvPr>
        </p:nvSpPr>
        <p:spPr/>
        <p:txBody>
          <a:bodyPr/>
          <a:lstStyle>
            <a:lvl1pPr rtl="1" fontAlgn="base">
              <a:spcBef>
                <a:spcPct val="0"/>
              </a:spcBef>
              <a:spcAft>
                <a:spcPct val="0"/>
              </a:spcAft>
              <a:defRPr>
                <a:solidFill>
                  <a:srgbClr val="F8F8F8"/>
                </a:solidFill>
                <a:cs typeface="Arial" pitchFamily="34" charset="0"/>
              </a:defRPr>
            </a:lvl1pPr>
          </a:lstStyle>
          <a:p>
            <a:pPr>
              <a:defRPr/>
            </a:pPr>
            <a:fld id="{B3CAF694-F6E4-444C-A8D7-717129E29B3D}" type="slidenum">
              <a:rPr lang="he-IL"/>
              <a:pPr>
                <a:defRPr/>
              </a:pPr>
              <a:t>‹#›</a:t>
            </a:fld>
            <a:endParaRPr lang="he-I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stCondLst>
                                            <p:cond delay="0"/>
                                          </p:stCondLst>
                                        </p:cTn>
                                        <p:tgtEl>
                                          <p:spTgt spid="4"/>
                                        </p:tgtEl>
                                        <p:attrNameLst>
                                          <p:attrName>ppt_x</p:attrName>
                                        </p:attrNameLst>
                                      </p:cBhvr>
                                      <p:tavLst>
                                        <p:tav tm="0">
                                          <p:val>
                                            <p:strVal val="#ppt_x"/>
                                          </p:val>
                                        </p:tav>
                                        <p:tav tm="100000">
                                          <p:val>
                                            <p:strVal val="#ppt_x"/>
                                          </p:val>
                                        </p:tav>
                                      </p:tavLst>
                                    </p:anim>
                                    <p:anim calcmode="lin" valueType="num">
                                      <p:cBhvr additive="base">
                                        <p:cTn id="8" dur="500" fill="hold">
                                          <p:stCondLst>
                                            <p:cond delay="0"/>
                                          </p:stCondLst>
                                        </p:cTn>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stCondLst>
                                            <p:cond delay="0"/>
                                          </p:stCondLst>
                                        </p:cTn>
                                        <p:tgtEl>
                                          <p:spTgt spid="10"/>
                                        </p:tgtEl>
                                        <p:attrNameLst>
                                          <p:attrName>ppt_x</p:attrName>
                                        </p:attrNameLst>
                                      </p:cBhvr>
                                      <p:tavLst>
                                        <p:tav tm="0">
                                          <p:val>
                                            <p:strVal val="0-#ppt_w/2"/>
                                          </p:val>
                                        </p:tav>
                                        <p:tav tm="100000">
                                          <p:val>
                                            <p:strVal val="#ppt_x"/>
                                          </p:val>
                                        </p:tav>
                                      </p:tavLst>
                                    </p:anim>
                                    <p:anim calcmode="lin" valueType="num">
                                      <p:cBhvr additive="base">
                                        <p:cTn id="13" dur="500" fill="hold">
                                          <p:stCondLst>
                                            <p:cond delay="0"/>
                                          </p:stCondLst>
                                        </p:cTn>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stCondLst>
                                            <p:cond delay="0"/>
                                          </p:stCondLst>
                                        </p:cTn>
                                        <p:tgtEl>
                                          <p:spTgt spid="7"/>
                                        </p:tgtEl>
                                        <p:attrNameLst>
                                          <p:attrName>ppt_x</p:attrName>
                                        </p:attrNameLst>
                                      </p:cBhvr>
                                      <p:tavLst>
                                        <p:tav tm="0">
                                          <p:val>
                                            <p:strVal val="#ppt_x"/>
                                          </p:val>
                                        </p:tav>
                                        <p:tav tm="100000">
                                          <p:val>
                                            <p:strVal val="#ppt_x"/>
                                          </p:val>
                                        </p:tav>
                                      </p:tavLst>
                                    </p:anim>
                                    <p:anim calcmode="lin" valueType="num">
                                      <p:cBhvr additive="base">
                                        <p:cTn id="18" dur="500" fill="hold">
                                          <p:stCondLst>
                                            <p:cond delay="0"/>
                                          </p:stCondLst>
                                        </p:cTn>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stCondLst>
                                            <p:cond delay="0"/>
                                          </p:stCondLst>
                                        </p:cTn>
                                        <p:tgtEl>
                                          <p:spTgt spid="13"/>
                                        </p:tgtEl>
                                        <p:attrNameLst>
                                          <p:attrName>ppt_x</p:attrName>
                                        </p:attrNameLst>
                                      </p:cBhvr>
                                      <p:tavLst>
                                        <p:tav tm="0">
                                          <p:val>
                                            <p:strVal val="1+#ppt_w/2"/>
                                          </p:val>
                                        </p:tav>
                                        <p:tav tm="100000">
                                          <p:val>
                                            <p:strVal val="#ppt_x"/>
                                          </p:val>
                                        </p:tav>
                                      </p:tavLst>
                                    </p:anim>
                                    <p:anim calcmode="lin" valueType="num">
                                      <p:cBhvr additive="base">
                                        <p:cTn id="23" dur="500" fill="hold">
                                          <p:stCondLst>
                                            <p:cond delay="0"/>
                                          </p:stCondLst>
                                        </p:cTn>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rtl="0">
              <a:defRPr sz="4000"/>
            </a:lvl1pPr>
          </a:lstStyle>
          <a:p>
            <a:r>
              <a:rPr lang="en-US" dirty="0" smtClean="0"/>
              <a:t>Click to edit Master title style</a:t>
            </a:r>
            <a:endParaRPr lang="he-IL" dirty="0"/>
          </a:p>
        </p:txBody>
      </p:sp>
      <p:sp>
        <p:nvSpPr>
          <p:cNvPr id="3" name="Content Placeholder 2"/>
          <p:cNvSpPr>
            <a:spLocks noGrp="1"/>
          </p:cNvSpPr>
          <p:nvPr>
            <p:ph idx="1"/>
          </p:nvPr>
        </p:nvSpPr>
        <p:spPr/>
        <p:txBody>
          <a:bodyPr/>
          <a:lstStyle>
            <a:lvl1pPr>
              <a:buClr>
                <a:schemeClr val="accent2">
                  <a:lumMod val="60000"/>
                  <a:lumOff val="40000"/>
                </a:schemeClr>
              </a:buClr>
              <a:buSzPct val="750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4" name="Date Placeholder 3"/>
          <p:cNvSpPr>
            <a:spLocks noGrp="1"/>
          </p:cNvSpPr>
          <p:nvPr>
            <p:ph type="dt" sz="half" idx="10"/>
          </p:nvPr>
        </p:nvSpPr>
        <p:spPr/>
        <p:txBody>
          <a:bodyPr/>
          <a:lstStyle>
            <a:lvl1pPr rtl="1" fontAlgn="base">
              <a:spcBef>
                <a:spcPct val="0"/>
              </a:spcBef>
              <a:spcAft>
                <a:spcPct val="0"/>
              </a:spcAft>
              <a:defRPr smtClean="0">
                <a:cs typeface="Arial" pitchFamily="34" charset="0"/>
              </a:defRPr>
            </a:lvl1pPr>
          </a:lstStyle>
          <a:p>
            <a:pPr>
              <a:defRPr/>
            </a:pPr>
            <a:r>
              <a:rPr lang="en-US" smtClean="0"/>
              <a:t>עודכן 13.12.17</a:t>
            </a:r>
            <a:endParaRPr lang="he-IL" dirty="0"/>
          </a:p>
        </p:txBody>
      </p:sp>
      <p:sp>
        <p:nvSpPr>
          <p:cNvPr id="5" name="Footer Placeholder 4"/>
          <p:cNvSpPr>
            <a:spLocks noGrp="1"/>
          </p:cNvSpPr>
          <p:nvPr>
            <p:ph type="ftr" sz="quarter" idx="11"/>
          </p:nvPr>
        </p:nvSpPr>
        <p:spPr>
          <a:xfrm>
            <a:off x="2627313" y="6002338"/>
            <a:ext cx="3600450" cy="457200"/>
          </a:xfrm>
        </p:spPr>
        <p:txBody>
          <a:bodyPr/>
          <a:lstStyle>
            <a:lvl1pPr rtl="1" fontAlgn="base">
              <a:spcBef>
                <a:spcPct val="0"/>
              </a:spcBef>
              <a:spcAft>
                <a:spcPct val="0"/>
              </a:spcAft>
              <a:defRPr sz="1400">
                <a:latin typeface="Arial" pitchFamily="34" charset="0"/>
                <a:cs typeface="Arial" pitchFamily="34" charset="0"/>
              </a:defRPr>
            </a:lvl1pPr>
          </a:lstStyle>
          <a:p>
            <a:pPr>
              <a:defRPr/>
            </a:pPr>
            <a:r>
              <a:rPr lang="he-IL" smtClean="0"/>
              <a:t>הבזק קבוצת ג'וליה © כל הזכויות שמורות</a:t>
            </a:r>
            <a:endParaRPr lang="he-IL" dirty="0"/>
          </a:p>
        </p:txBody>
      </p:sp>
      <p:sp>
        <p:nvSpPr>
          <p:cNvPr id="6" name="Slide Number Placeholder 5"/>
          <p:cNvSpPr>
            <a:spLocks noGrp="1"/>
          </p:cNvSpPr>
          <p:nvPr>
            <p:ph type="sldNum" sz="quarter" idx="12"/>
          </p:nvPr>
        </p:nvSpPr>
        <p:spPr/>
        <p:txBody>
          <a:bodyPr/>
          <a:lstStyle>
            <a:lvl1pPr rtl="1" fontAlgn="base">
              <a:spcBef>
                <a:spcPct val="0"/>
              </a:spcBef>
              <a:spcAft>
                <a:spcPct val="0"/>
              </a:spcAft>
              <a:defRPr>
                <a:cs typeface="Arial" pitchFamily="34" charset="0"/>
              </a:defRPr>
            </a:lvl1pPr>
          </a:lstStyle>
          <a:p>
            <a:pPr>
              <a:defRPr/>
            </a:pPr>
            <a:fld id="{201E0D53-D5A1-4408-8451-B128184CDBA6}" type="slidenum">
              <a:rPr lang="he-IL"/>
              <a:pPr>
                <a:defRPr/>
              </a:pPr>
              <a:t>‹#›</a:t>
            </a:fld>
            <a:endParaRPr lang="he-IL"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381000"/>
            <a:ext cx="80010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295400"/>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6132" name="Rectangle 4"/>
          <p:cNvSpPr>
            <a:spLocks noGrp="1" noChangeArrowheads="1"/>
          </p:cNvSpPr>
          <p:nvPr>
            <p:ph type="dt" sz="half" idx="2"/>
          </p:nvPr>
        </p:nvSpPr>
        <p:spPr bwMode="auto">
          <a:xfrm>
            <a:off x="381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fontAlgn="auto">
              <a:spcBef>
                <a:spcPts val="0"/>
              </a:spcBef>
              <a:spcAft>
                <a:spcPts val="0"/>
              </a:spcAft>
              <a:defRPr kumimoji="0" sz="1400" smtClean="0">
                <a:solidFill>
                  <a:srgbClr val="F8F8F8"/>
                </a:solidFill>
                <a:latin typeface="+mn-lt"/>
                <a:cs typeface="Arial"/>
              </a:defRPr>
            </a:lvl1pPr>
          </a:lstStyle>
          <a:p>
            <a:pPr>
              <a:defRPr/>
            </a:pPr>
            <a:r>
              <a:rPr lang="en-US" smtClean="0"/>
              <a:t>עודכן 13.12.17</a:t>
            </a:r>
            <a:endParaRPr lang="he-IL" dirty="0"/>
          </a:p>
        </p:txBody>
      </p:sp>
      <p:sp>
        <p:nvSpPr>
          <p:cNvPr id="176133" name="Rectangle 5"/>
          <p:cNvSpPr>
            <a:spLocks noGrp="1" noChangeArrowheads="1"/>
          </p:cNvSpPr>
          <p:nvPr>
            <p:ph type="ftr" sz="quarter" idx="3"/>
          </p:nvPr>
        </p:nvSpPr>
        <p:spPr bwMode="auto">
          <a:xfrm>
            <a:off x="2916238" y="5995988"/>
            <a:ext cx="331152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400">
                <a:solidFill>
                  <a:srgbClr val="F8F8F8"/>
                </a:solidFill>
                <a:latin typeface="Tahoma"/>
                <a:cs typeface="Arial"/>
              </a:defRPr>
            </a:lvl1pPr>
            <a:lvl5pPr lvl="4" algn="ctr">
              <a:defRPr/>
            </a:lvl5pPr>
          </a:lstStyle>
          <a:p>
            <a:pPr>
              <a:defRPr/>
            </a:pPr>
            <a:r>
              <a:rPr lang="he-IL" smtClean="0"/>
              <a:t>הבזק קבוצת ג'וליה © כל הזכויות שמורות</a:t>
            </a:r>
            <a:endParaRPr lang="he-IL" dirty="0"/>
          </a:p>
        </p:txBody>
      </p:sp>
      <p:sp>
        <p:nvSpPr>
          <p:cNvPr id="176134" name="Rectangle 6"/>
          <p:cNvSpPr>
            <a:spLocks noGrp="1" noChangeArrowheads="1"/>
          </p:cNvSpPr>
          <p:nvPr>
            <p:ph type="sldNum" sz="quarter" idx="4"/>
          </p:nvPr>
        </p:nvSpPr>
        <p:spPr bwMode="auto">
          <a:xfrm>
            <a:off x="6858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fontAlgn="auto">
              <a:spcBef>
                <a:spcPts val="0"/>
              </a:spcBef>
              <a:spcAft>
                <a:spcPts val="0"/>
              </a:spcAft>
              <a:defRPr kumimoji="0" sz="1400">
                <a:solidFill>
                  <a:srgbClr val="F8F8F8"/>
                </a:solidFill>
                <a:latin typeface="+mn-lt"/>
                <a:cs typeface="Arial"/>
              </a:defRPr>
            </a:lvl1pPr>
          </a:lstStyle>
          <a:p>
            <a:pPr>
              <a:defRPr/>
            </a:pPr>
            <a:fld id="{39001A4E-A6E4-41F1-8CD4-1EC117CC5CBD}" type="slidenum">
              <a:rPr lang="he-IL"/>
              <a:pPr>
                <a:defRPr/>
              </a:pPr>
              <a:t>‹#›</a:t>
            </a:fld>
            <a:endParaRPr lang="he-IL" dirty="0"/>
          </a:p>
        </p:txBody>
      </p:sp>
      <p:grpSp>
        <p:nvGrpSpPr>
          <p:cNvPr id="1031" name="Group 7"/>
          <p:cNvGrpSpPr>
            <a:grpSpLocks/>
          </p:cNvGrpSpPr>
          <p:nvPr/>
        </p:nvGrpSpPr>
        <p:grpSpPr bwMode="auto">
          <a:xfrm>
            <a:off x="177800" y="230188"/>
            <a:ext cx="203200" cy="6503987"/>
            <a:chOff x="112" y="145"/>
            <a:chExt cx="128" cy="4097"/>
          </a:xfrm>
        </p:grpSpPr>
        <p:sp>
          <p:nvSpPr>
            <p:cNvPr id="2068" name="Rectangle 8"/>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w="9525">
              <a:noFill/>
              <a:miter lim="800000"/>
              <a:headEnd/>
              <a:tailEnd/>
            </a:ln>
          </p:spPr>
          <p:txBody>
            <a:bodyPr wrap="none" anchor="ctr"/>
            <a:lstStyle/>
            <a:p>
              <a:pPr algn="l" rtl="0">
                <a:defRPr/>
              </a:pPr>
              <a:endParaRPr lang="he-IL">
                <a:solidFill>
                  <a:srgbClr val="F8F8F8"/>
                </a:solidFill>
                <a:latin typeface="Tahoma" pitchFamily="34" charset="0"/>
              </a:endParaRPr>
            </a:p>
          </p:txBody>
        </p:sp>
        <p:sp>
          <p:nvSpPr>
            <p:cNvPr id="2069" name="Rectangle 9"/>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w="9525">
              <a:noFill/>
              <a:miter lim="800000"/>
              <a:headEnd/>
              <a:tailEnd/>
            </a:ln>
          </p:spPr>
          <p:txBody>
            <a:bodyPr wrap="none" anchor="ctr"/>
            <a:lstStyle/>
            <a:p>
              <a:pPr algn="l" rtl="0">
                <a:defRPr/>
              </a:pPr>
              <a:endParaRPr lang="he-IL">
                <a:solidFill>
                  <a:srgbClr val="F8F8F8"/>
                </a:solidFill>
                <a:latin typeface="Tahoma" pitchFamily="34" charset="0"/>
              </a:endParaRPr>
            </a:p>
          </p:txBody>
        </p:sp>
      </p:grpSp>
      <p:grpSp>
        <p:nvGrpSpPr>
          <p:cNvPr id="1032" name="Group 10"/>
          <p:cNvGrpSpPr>
            <a:grpSpLocks/>
          </p:cNvGrpSpPr>
          <p:nvPr/>
        </p:nvGrpSpPr>
        <p:grpSpPr bwMode="auto">
          <a:xfrm>
            <a:off x="8793163" y="220663"/>
            <a:ext cx="198437" cy="6408737"/>
            <a:chOff x="5539" y="139"/>
            <a:chExt cx="125" cy="4037"/>
          </a:xfrm>
        </p:grpSpPr>
        <p:sp>
          <p:nvSpPr>
            <p:cNvPr id="2066" name="Rectangle 11"/>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w="9525">
              <a:noFill/>
              <a:miter lim="800000"/>
              <a:headEnd/>
              <a:tailEnd/>
            </a:ln>
          </p:spPr>
          <p:txBody>
            <a:bodyPr wrap="none" anchor="ctr"/>
            <a:lstStyle/>
            <a:p>
              <a:pPr algn="l" rtl="0">
                <a:defRPr/>
              </a:pPr>
              <a:endParaRPr lang="he-IL">
                <a:solidFill>
                  <a:srgbClr val="F8F8F8"/>
                </a:solidFill>
                <a:latin typeface="Tahoma" pitchFamily="34" charset="0"/>
              </a:endParaRPr>
            </a:p>
          </p:txBody>
        </p:sp>
        <p:sp>
          <p:nvSpPr>
            <p:cNvPr id="2067" name="Rectangle 12"/>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w="9525">
              <a:noFill/>
              <a:miter lim="800000"/>
              <a:headEnd/>
              <a:tailEnd/>
            </a:ln>
          </p:spPr>
          <p:txBody>
            <a:bodyPr wrap="none" anchor="ctr"/>
            <a:lstStyle/>
            <a:p>
              <a:pPr algn="l" rtl="0">
                <a:defRPr/>
              </a:pPr>
              <a:endParaRPr lang="he-IL">
                <a:solidFill>
                  <a:srgbClr val="F8F8F8"/>
                </a:solidFill>
                <a:latin typeface="Tahoma" pitchFamily="34" charset="0"/>
              </a:endParaRPr>
            </a:p>
          </p:txBody>
        </p:sp>
      </p:grpSp>
      <p:grpSp>
        <p:nvGrpSpPr>
          <p:cNvPr id="1033" name="Group 13"/>
          <p:cNvGrpSpPr>
            <a:grpSpLocks/>
          </p:cNvGrpSpPr>
          <p:nvPr/>
        </p:nvGrpSpPr>
        <p:grpSpPr bwMode="auto">
          <a:xfrm>
            <a:off x="412750" y="6477000"/>
            <a:ext cx="8686800" cy="228600"/>
            <a:chOff x="260" y="4080"/>
            <a:chExt cx="5472" cy="144"/>
          </a:xfrm>
        </p:grpSpPr>
        <p:sp>
          <p:nvSpPr>
            <p:cNvPr id="2064" name="Rectangle 14"/>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w="9525">
              <a:noFill/>
              <a:miter lim="800000"/>
              <a:headEnd/>
              <a:tailEnd/>
            </a:ln>
          </p:spPr>
          <p:txBody>
            <a:bodyPr wrap="none" anchor="ctr"/>
            <a:lstStyle/>
            <a:p>
              <a:pPr algn="l" rtl="0">
                <a:defRPr/>
              </a:pPr>
              <a:endParaRPr lang="he-IL">
                <a:solidFill>
                  <a:srgbClr val="F8F8F8"/>
                </a:solidFill>
                <a:latin typeface="Tahoma" pitchFamily="34" charset="0"/>
              </a:endParaRPr>
            </a:p>
          </p:txBody>
        </p:sp>
        <p:sp>
          <p:nvSpPr>
            <p:cNvPr id="2065" name="Rectangle 15"/>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w="9525">
              <a:noFill/>
              <a:miter lim="800000"/>
              <a:headEnd/>
              <a:tailEnd/>
            </a:ln>
          </p:spPr>
          <p:txBody>
            <a:bodyPr wrap="none" anchor="ctr"/>
            <a:lstStyle/>
            <a:p>
              <a:pPr algn="l" rtl="0">
                <a:defRPr/>
              </a:pPr>
              <a:endParaRPr lang="he-IL">
                <a:solidFill>
                  <a:srgbClr val="F8F8F8"/>
                </a:solidFill>
                <a:latin typeface="Tahoma" pitchFamily="34" charset="0"/>
              </a:endParaRPr>
            </a:p>
          </p:txBody>
        </p:sp>
      </p:grpSp>
      <p:grpSp>
        <p:nvGrpSpPr>
          <p:cNvPr id="1034" name="Group 16"/>
          <p:cNvGrpSpPr>
            <a:grpSpLocks/>
          </p:cNvGrpSpPr>
          <p:nvPr/>
        </p:nvGrpSpPr>
        <p:grpSpPr bwMode="auto">
          <a:xfrm>
            <a:off x="76200" y="176213"/>
            <a:ext cx="8745538" cy="161925"/>
            <a:chOff x="48" y="111"/>
            <a:chExt cx="5509" cy="102"/>
          </a:xfrm>
        </p:grpSpPr>
        <p:sp>
          <p:nvSpPr>
            <p:cNvPr id="2062" name="Rectangle 17"/>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p:spPr>
          <p:txBody>
            <a:bodyPr wrap="none" anchor="ctr"/>
            <a:lstStyle/>
            <a:p>
              <a:pPr algn="l" rtl="0">
                <a:defRPr/>
              </a:pPr>
              <a:endParaRPr lang="he-IL">
                <a:solidFill>
                  <a:srgbClr val="F8F8F8"/>
                </a:solidFill>
                <a:latin typeface="Tahoma" pitchFamily="34" charset="0"/>
              </a:endParaRPr>
            </a:p>
          </p:txBody>
        </p:sp>
        <p:sp>
          <p:nvSpPr>
            <p:cNvPr id="2063" name="Rectangle 18"/>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w="9525">
              <a:noFill/>
              <a:miter lim="800000"/>
              <a:headEnd/>
              <a:tailEnd/>
            </a:ln>
          </p:spPr>
          <p:txBody>
            <a:bodyPr wrap="none" anchor="ctr"/>
            <a:lstStyle/>
            <a:p>
              <a:pPr algn="l" rtl="0">
                <a:defRPr/>
              </a:pPr>
              <a:endParaRPr lang="he-IL">
                <a:solidFill>
                  <a:srgbClr val="F8F8F8"/>
                </a:solidFill>
                <a:latin typeface="Tahoma" pitchFamily="34" charset="0"/>
              </a:endParaRPr>
            </a:p>
          </p:txBody>
        </p:sp>
      </p:grpSp>
      <p:grpSp>
        <p:nvGrpSpPr>
          <p:cNvPr id="6" name="Group 19"/>
          <p:cNvGrpSpPr>
            <a:grpSpLocks/>
          </p:cNvGrpSpPr>
          <p:nvPr/>
        </p:nvGrpSpPr>
        <p:grpSpPr bwMode="auto">
          <a:xfrm>
            <a:off x="71438" y="176213"/>
            <a:ext cx="8745537" cy="161925"/>
            <a:chOff x="48" y="111"/>
            <a:chExt cx="5509" cy="102"/>
          </a:xfrm>
        </p:grpSpPr>
        <p:sp>
          <p:nvSpPr>
            <p:cNvPr id="2060" name="Rectangle 20"/>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p:spPr>
          <p:txBody>
            <a:bodyPr wrap="none" anchor="ctr"/>
            <a:lstStyle/>
            <a:p>
              <a:pPr algn="l" rtl="0">
                <a:defRPr/>
              </a:pPr>
              <a:endParaRPr lang="he-IL">
                <a:solidFill>
                  <a:srgbClr val="F8F8F8"/>
                </a:solidFill>
                <a:latin typeface="Tahoma" pitchFamily="34" charset="0"/>
              </a:endParaRPr>
            </a:p>
          </p:txBody>
        </p:sp>
        <p:sp>
          <p:nvSpPr>
            <p:cNvPr id="2061" name="Rectangle 21"/>
            <p:cNvSpPr>
              <a:spLocks noChangeArrowheads="1"/>
            </p:cNvSpPr>
            <p:nvPr/>
          </p:nvSpPr>
          <p:spPr bwMode="auto">
            <a:xfrm rot="5400000" flipV="1">
              <a:off x="2784" y="-2625"/>
              <a:ext cx="38" cy="5509"/>
            </a:xfrm>
            <a:prstGeom prst="rect">
              <a:avLst/>
            </a:prstGeom>
            <a:gradFill rotWithShape="0">
              <a:gsLst>
                <a:gs pos="0">
                  <a:schemeClr val="accent1"/>
                </a:gs>
                <a:gs pos="100000">
                  <a:schemeClr val="bg1"/>
                </a:gs>
              </a:gsLst>
              <a:lin ang="0" scaled="1"/>
            </a:gradFill>
            <a:ln w="9525">
              <a:noFill/>
              <a:miter lim="800000"/>
              <a:headEnd/>
              <a:tailEnd/>
            </a:ln>
          </p:spPr>
          <p:txBody>
            <a:bodyPr wrap="none" anchor="ctr"/>
            <a:lstStyle/>
            <a:p>
              <a:pPr algn="l" rtl="0">
                <a:defRPr/>
              </a:pPr>
              <a:endParaRPr lang="he-IL">
                <a:solidFill>
                  <a:srgbClr val="F8F8F8"/>
                </a:solidFill>
                <a:latin typeface="Tahoma" pitchFamily="34" charset="0"/>
              </a:endParaRPr>
            </a:p>
          </p:txBody>
        </p:sp>
      </p:grpSp>
    </p:spTree>
  </p:cSld>
  <p:clrMap bg1="dk2" tx1="lt1" bg2="dk1" tx2="lt2" accent1="accent1" accent2="accent2" accent3="accent3" accent4="accent4" accent5="accent5" accent6="accent6" hlink="hlink" folHlink="folHlink"/>
  <p:sldLayoutIdLst>
    <p:sldLayoutId id="2147484029" r:id="rId1"/>
    <p:sldLayoutId id="2147484030" r:id="rId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stCondLst>
                                            <p:cond delay="0"/>
                                          </p:stCondLst>
                                        </p:cTn>
                                        <p:tgtEl>
                                          <p:spTgt spid="6"/>
                                        </p:tgtEl>
                                        <p:attrNameLst>
                                          <p:attrName>ppt_x</p:attrName>
                                        </p:attrNameLst>
                                      </p:cBhvr>
                                      <p:tavLst>
                                        <p:tav tm="0">
                                          <p:val>
                                            <p:strVal val="1+#ppt_w/2"/>
                                          </p:val>
                                        </p:tav>
                                        <p:tav tm="100000">
                                          <p:val>
                                            <p:strVal val="#ppt_x"/>
                                          </p:val>
                                        </p:tav>
                                      </p:tavLst>
                                    </p:anim>
                                    <p:anim calcmode="lin" valueType="num">
                                      <p:cBhvr additive="base">
                                        <p:cTn id="8" dur="500" fill="hold">
                                          <p:stCondLst>
                                            <p:cond delay="0"/>
                                          </p:stCondLst>
                                        </p:cTn>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p:txStyles>
    <p:titleStyle>
      <a:lvl1pPr algn="l" rtl="1" eaLnBrk="0" fontAlgn="base" hangingPunct="0">
        <a:spcBef>
          <a:spcPct val="0"/>
        </a:spcBef>
        <a:spcAft>
          <a:spcPct val="0"/>
        </a:spcAft>
        <a:defRPr sz="3600">
          <a:solidFill>
            <a:schemeClr val="tx2"/>
          </a:solidFill>
          <a:latin typeface="+mj-lt"/>
          <a:ea typeface="+mj-ea"/>
          <a:cs typeface="+mj-cs"/>
        </a:defRPr>
      </a:lvl1pPr>
      <a:lvl2pPr algn="l" rtl="1" eaLnBrk="0" fontAlgn="base" hangingPunct="0">
        <a:spcBef>
          <a:spcPct val="0"/>
        </a:spcBef>
        <a:spcAft>
          <a:spcPct val="0"/>
        </a:spcAft>
        <a:defRPr sz="3600">
          <a:solidFill>
            <a:schemeClr val="tx2"/>
          </a:solidFill>
          <a:latin typeface="Tahoma" pitchFamily="34" charset="0"/>
          <a:cs typeface="Arial" pitchFamily="34" charset="0"/>
        </a:defRPr>
      </a:lvl2pPr>
      <a:lvl3pPr algn="l" rtl="1" eaLnBrk="0" fontAlgn="base" hangingPunct="0">
        <a:spcBef>
          <a:spcPct val="0"/>
        </a:spcBef>
        <a:spcAft>
          <a:spcPct val="0"/>
        </a:spcAft>
        <a:defRPr sz="3600">
          <a:solidFill>
            <a:schemeClr val="tx2"/>
          </a:solidFill>
          <a:latin typeface="Tahoma" pitchFamily="34" charset="0"/>
          <a:cs typeface="Arial" pitchFamily="34" charset="0"/>
        </a:defRPr>
      </a:lvl3pPr>
      <a:lvl4pPr algn="l" rtl="1" eaLnBrk="0" fontAlgn="base" hangingPunct="0">
        <a:spcBef>
          <a:spcPct val="0"/>
        </a:spcBef>
        <a:spcAft>
          <a:spcPct val="0"/>
        </a:spcAft>
        <a:defRPr sz="3600">
          <a:solidFill>
            <a:schemeClr val="tx2"/>
          </a:solidFill>
          <a:latin typeface="Tahoma" pitchFamily="34" charset="0"/>
          <a:cs typeface="Arial" pitchFamily="34" charset="0"/>
        </a:defRPr>
      </a:lvl4pPr>
      <a:lvl5pPr algn="l" rtl="1" eaLnBrk="0" fontAlgn="base" hangingPunct="0">
        <a:spcBef>
          <a:spcPct val="0"/>
        </a:spcBef>
        <a:spcAft>
          <a:spcPct val="0"/>
        </a:spcAft>
        <a:defRPr sz="3600">
          <a:solidFill>
            <a:schemeClr val="tx2"/>
          </a:solidFill>
          <a:latin typeface="Tahoma" pitchFamily="34" charset="0"/>
          <a:cs typeface="Arial" pitchFamily="34" charset="0"/>
        </a:defRPr>
      </a:lvl5pPr>
      <a:lvl6pPr marL="457200" algn="l" rtl="1" eaLnBrk="1" fontAlgn="base" hangingPunct="1">
        <a:spcBef>
          <a:spcPct val="0"/>
        </a:spcBef>
        <a:spcAft>
          <a:spcPct val="0"/>
        </a:spcAft>
        <a:defRPr sz="3600">
          <a:solidFill>
            <a:schemeClr val="tx2"/>
          </a:solidFill>
          <a:latin typeface="Tahoma" pitchFamily="34" charset="0"/>
          <a:cs typeface="Arial" pitchFamily="34" charset="0"/>
        </a:defRPr>
      </a:lvl6pPr>
      <a:lvl7pPr marL="914400" algn="l" rtl="1" eaLnBrk="1" fontAlgn="base" hangingPunct="1">
        <a:spcBef>
          <a:spcPct val="0"/>
        </a:spcBef>
        <a:spcAft>
          <a:spcPct val="0"/>
        </a:spcAft>
        <a:defRPr sz="3600">
          <a:solidFill>
            <a:schemeClr val="tx2"/>
          </a:solidFill>
          <a:latin typeface="Tahoma" pitchFamily="34" charset="0"/>
          <a:cs typeface="Arial" pitchFamily="34" charset="0"/>
        </a:defRPr>
      </a:lvl7pPr>
      <a:lvl8pPr marL="1371600" algn="l" rtl="1" eaLnBrk="1" fontAlgn="base" hangingPunct="1">
        <a:spcBef>
          <a:spcPct val="0"/>
        </a:spcBef>
        <a:spcAft>
          <a:spcPct val="0"/>
        </a:spcAft>
        <a:defRPr sz="3600">
          <a:solidFill>
            <a:schemeClr val="tx2"/>
          </a:solidFill>
          <a:latin typeface="Tahoma" pitchFamily="34" charset="0"/>
          <a:cs typeface="Arial" pitchFamily="34" charset="0"/>
        </a:defRPr>
      </a:lvl8pPr>
      <a:lvl9pPr marL="1828800" algn="l" rtl="1" eaLnBrk="1" fontAlgn="base" hangingPunct="1">
        <a:spcBef>
          <a:spcPct val="0"/>
        </a:spcBef>
        <a:spcAft>
          <a:spcPct val="0"/>
        </a:spcAft>
        <a:defRPr sz="3600">
          <a:solidFill>
            <a:schemeClr val="tx2"/>
          </a:solidFill>
          <a:latin typeface="Tahoma" pitchFamily="34" charset="0"/>
          <a:cs typeface="Arial" pitchFamily="34" charset="0"/>
        </a:defRPr>
      </a:lvl9pPr>
    </p:titleStyle>
    <p:bodyStyle>
      <a:lvl1pPr marL="342900" indent="-342900" algn="r" rtl="1" eaLnBrk="0" fontAlgn="base" hangingPunct="0">
        <a:spcBef>
          <a:spcPct val="20000"/>
        </a:spcBef>
        <a:spcAft>
          <a:spcPct val="0"/>
        </a:spcAft>
        <a:buClr>
          <a:srgbClr val="C285FF"/>
        </a:buClr>
        <a:buSzPct val="75000"/>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lr>
          <a:srgbClr val="C285FF"/>
        </a:buClr>
        <a:buSzPct val="75000"/>
        <a:buChar char="–"/>
        <a:defRPr sz="2800">
          <a:solidFill>
            <a:schemeClr val="tx1"/>
          </a:solidFill>
          <a:latin typeface="+mn-lt"/>
          <a:cs typeface="+mn-cs"/>
        </a:defRPr>
      </a:lvl2pPr>
      <a:lvl3pPr marL="1143000" indent="-228600" algn="r" rtl="1" eaLnBrk="0" fontAlgn="base" hangingPunct="0">
        <a:spcBef>
          <a:spcPct val="20000"/>
        </a:spcBef>
        <a:spcAft>
          <a:spcPct val="0"/>
        </a:spcAft>
        <a:buClr>
          <a:srgbClr val="C285FF"/>
        </a:buClr>
        <a:buSzPct val="75000"/>
        <a:buChar char="•"/>
        <a:defRPr sz="2400">
          <a:solidFill>
            <a:schemeClr val="tx1"/>
          </a:solidFill>
          <a:latin typeface="+mn-lt"/>
          <a:cs typeface="+mn-cs"/>
        </a:defRPr>
      </a:lvl3pPr>
      <a:lvl4pPr marL="1600200" indent="-228600" algn="r" rtl="1" eaLnBrk="0" fontAlgn="base" hangingPunct="0">
        <a:spcBef>
          <a:spcPct val="20000"/>
        </a:spcBef>
        <a:spcAft>
          <a:spcPct val="0"/>
        </a:spcAft>
        <a:buClr>
          <a:srgbClr val="C285FF"/>
        </a:buClr>
        <a:buSzPct val="75000"/>
        <a:buChar char="–"/>
        <a:defRPr sz="2000">
          <a:solidFill>
            <a:schemeClr val="tx1"/>
          </a:solidFill>
          <a:latin typeface="+mn-lt"/>
          <a:cs typeface="+mn-cs"/>
        </a:defRPr>
      </a:lvl4pPr>
      <a:lvl5pPr marL="2057400" indent="-228600" algn="r" rtl="1" eaLnBrk="0" fontAlgn="base" hangingPunct="0">
        <a:spcBef>
          <a:spcPct val="20000"/>
        </a:spcBef>
        <a:spcAft>
          <a:spcPct val="0"/>
        </a:spcAft>
        <a:buClr>
          <a:srgbClr val="C285FF"/>
        </a:buClr>
        <a:buSzPct val="75000"/>
        <a:buChar char="»"/>
        <a:defRPr sz="2000">
          <a:solidFill>
            <a:schemeClr val="tx1"/>
          </a:solidFill>
          <a:latin typeface="+mn-lt"/>
          <a:cs typeface="+mn-cs"/>
        </a:defRPr>
      </a:lvl5pPr>
      <a:lvl6pPr marL="2514600" indent="-228600" algn="r" rtl="1" eaLnBrk="1" fontAlgn="base" hangingPunct="1">
        <a:spcBef>
          <a:spcPct val="20000"/>
        </a:spcBef>
        <a:spcAft>
          <a:spcPct val="0"/>
        </a:spcAft>
        <a:buClr>
          <a:schemeClr val="accent1"/>
        </a:buClr>
        <a:buChar char="»"/>
        <a:defRPr sz="2000">
          <a:solidFill>
            <a:schemeClr val="tx1"/>
          </a:solidFill>
          <a:latin typeface="+mn-lt"/>
          <a:cs typeface="+mn-cs"/>
        </a:defRPr>
      </a:lvl6pPr>
      <a:lvl7pPr marL="2971800" indent="-228600" algn="r" rtl="1" eaLnBrk="1" fontAlgn="base" hangingPunct="1">
        <a:spcBef>
          <a:spcPct val="20000"/>
        </a:spcBef>
        <a:spcAft>
          <a:spcPct val="0"/>
        </a:spcAft>
        <a:buClr>
          <a:schemeClr val="accent1"/>
        </a:buClr>
        <a:buChar char="»"/>
        <a:defRPr sz="2000">
          <a:solidFill>
            <a:schemeClr val="tx1"/>
          </a:solidFill>
          <a:latin typeface="+mn-lt"/>
          <a:cs typeface="+mn-cs"/>
        </a:defRPr>
      </a:lvl7pPr>
      <a:lvl8pPr marL="3429000" indent="-228600" algn="r" rtl="1" eaLnBrk="1" fontAlgn="base" hangingPunct="1">
        <a:spcBef>
          <a:spcPct val="20000"/>
        </a:spcBef>
        <a:spcAft>
          <a:spcPct val="0"/>
        </a:spcAft>
        <a:buClr>
          <a:schemeClr val="accent1"/>
        </a:buClr>
        <a:buChar char="»"/>
        <a:defRPr sz="2000">
          <a:solidFill>
            <a:schemeClr val="tx1"/>
          </a:solidFill>
          <a:latin typeface="+mn-lt"/>
          <a:cs typeface="+mn-cs"/>
        </a:defRPr>
      </a:lvl8pPr>
      <a:lvl9pPr marL="3886200" indent="-228600" algn="r" rtl="1" eaLnBrk="1" fontAlgn="base" hangingPunct="1">
        <a:spcBef>
          <a:spcPct val="20000"/>
        </a:spcBef>
        <a:spcAft>
          <a:spcPct val="0"/>
        </a:spcAft>
        <a:buClr>
          <a:schemeClr val="accent1"/>
        </a:buClr>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slideLayout" Target="../slideLayouts/slideLayout2.xml"/><Relationship Id="rId7" Type="http://schemas.openxmlformats.org/officeDocument/2006/relationships/oleObject" Target="../embeddings/oleObject3.bin"/><Relationship Id="rId12" Type="http://schemas.openxmlformats.org/officeDocument/2006/relationships/image" Target="../media/image15.wmf"/><Relationship Id="rId2" Type="http://schemas.openxmlformats.org/officeDocument/2006/relationships/tags" Target="../tags/tag6.xml"/><Relationship Id="rId1" Type="http://schemas.openxmlformats.org/officeDocument/2006/relationships/vmlDrawing" Target="../drawings/vmlDrawing2.vml"/><Relationship Id="rId6" Type="http://schemas.openxmlformats.org/officeDocument/2006/relationships/image" Target="../media/image12.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14.wmf"/><Relationship Id="rId4" Type="http://schemas.openxmlformats.org/officeDocument/2006/relationships/notesSlide" Target="../notesSlides/notesSlide10.xml"/><Relationship Id="rId9"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22.gif"/><Relationship Id="rId4" Type="http://schemas.openxmlformats.org/officeDocument/2006/relationships/hyperlink" Target="http://upload.wikimedia.org/wikipedia/commons/5/5f/Julia-Set_z2+c_ani.gif"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8.xml.rels><?xml version="1.0" encoding="UTF-8" standalone="yes"?>
<Relationships xmlns="http://schemas.openxmlformats.org/package/2006/relationships"><Relationship Id="rId3" Type="http://schemas.openxmlformats.org/officeDocument/2006/relationships/hyperlink" Target="//upload.wikimedia.org/wikipedia/commons/9/98/Julia-set_-z3+z-0.2i.pn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hyperlink" Target="//upload.wikimedia.org/wikipedia/commons/6/64/Julia_set_10th_power.pn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hyperlink" Target="mailto:keshercham.technion@gmail.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upload.wikimedia.org/wikipedia/commons/b/b5/Julia_set_12th_power_section.pn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hyperlink" Target="http://en.wikipedia.org/wiki/File:Julia_set_(ice).pn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gif"/></Relationships>
</file>

<file path=ppt/slides/_rels/slide30.xml.rels><?xml version="1.0" encoding="UTF-8" standalone="yes"?>
<Relationships xmlns="http://schemas.openxmlformats.org/package/2006/relationships"><Relationship Id="rId3" Type="http://schemas.openxmlformats.org/officeDocument/2006/relationships/hyperlink" Target="http://www.math.nsysu.edu.tw/~amen/posters/poster0171.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acko.net/blog/how-to-fold-a-julia-fractal/"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en.wikipedia.org/wiki/Gaston_Julia" TargetMode="External"/><Relationship Id="rId3" Type="http://schemas.openxmlformats.org/officeDocument/2006/relationships/hyperlink" Target="http://en.wikipedia.org/wiki/Julia_set" TargetMode="External"/><Relationship Id="rId7" Type="http://schemas.openxmlformats.org/officeDocument/2006/relationships/hyperlink" Target="http://www.youtube.com/watch?v=2AZYZ-L8m9Q"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www.juliasets.dk/Julia.htm" TargetMode="External"/><Relationship Id="rId5" Type="http://schemas.openxmlformats.org/officeDocument/2006/relationships/hyperlink" Target="http://www.shodor.org/interactivate/activities/TwoVariableFunction/" TargetMode="External"/><Relationship Id="rId4" Type="http://schemas.openxmlformats.org/officeDocument/2006/relationships/hyperlink" Target="http://www.shodor.org/interactivate/discussions/PrisonersAndEscapees/" TargetMode="External"/><Relationship Id="rId9" Type="http://schemas.openxmlformats.org/officeDocument/2006/relationships/hyperlink" Target="http://commons.wikimedia.org/wiki/Julia_set"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blogs.scientificamerican.com/observations/fractal-kitties-illustrate-the-endless-possibilities-for-julia-sets/" TargetMode="External"/><Relationship Id="rId3" Type="http://schemas.openxmlformats.org/officeDocument/2006/relationships/hyperlink" Target="http://acko.net/blog/how-to-fold-a-julia-fractal/" TargetMode="External"/><Relationship Id="rId7" Type="http://schemas.openxmlformats.org/officeDocument/2006/relationships/hyperlink" Target="http://paulbourke.net/fractals/sinjulia/"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paulbourke.net/fractals/juliaset/" TargetMode="External"/><Relationship Id="rId11" Type="http://schemas.openxmlformats.org/officeDocument/2006/relationships/hyperlink" Target="https://arxiv.org/abs/1209.0143" TargetMode="External"/><Relationship Id="rId5" Type="http://schemas.openxmlformats.org/officeDocument/2006/relationships/hyperlink" Target="https://www.youtube.com/watch?v=ZbK92bRW2lQ" TargetMode="External"/><Relationship Id="rId10" Type="http://schemas.openxmlformats.org/officeDocument/2006/relationships/hyperlink" Target="https://arxiv.org/pdf/1209.0143.pdf" TargetMode="External"/><Relationship Id="rId4" Type="http://schemas.openxmlformats.org/officeDocument/2006/relationships/hyperlink" Target="http://www.youtube.com/watch?v=XNaMtmoe_lE" TargetMode="External"/><Relationship Id="rId9" Type="http://schemas.openxmlformats.org/officeDocument/2006/relationships/hyperlink" Target="https://plus.maths.org/content/fractal-photo"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demonstrations.wolfram.com/QuadraticJuliaSets/" TargetMode="External"/><Relationship Id="rId7" Type="http://schemas.openxmlformats.org/officeDocument/2006/relationships/hyperlink" Target="http://www.shodor.org/interactivate/activities/TwoVariableFunction/"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www.shodor.org/interactivate/activities/JuliaSets/" TargetMode="External"/><Relationship Id="rId5" Type="http://schemas.openxmlformats.org/officeDocument/2006/relationships/hyperlink" Target="http://www.shodor.org/interactivate/discussions/PrisonersAndEscapees/" TargetMode="External"/><Relationship Id="rId4" Type="http://schemas.openxmlformats.org/officeDocument/2006/relationships/hyperlink" Target="http://demonstrations.wolfram.com/PlottingJuliaSets"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www.amazon.com/exec/obidos/ISBN=0716711869/ctksoftwareincA/" TargetMode="External"/><Relationship Id="rId3" Type="http://schemas.openxmlformats.org/officeDocument/2006/relationships/hyperlink" Target="http://en.wikipedia.org/wiki/Beno%C3%AEt_Mandelbrot" TargetMode="External"/><Relationship Id="rId7" Type="http://schemas.openxmlformats.org/officeDocument/2006/relationships/hyperlink" Target="http://www.amazon.com/exec/obidos/ISBN=0465045405/ctksoftwareincA/"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www.csdt.rpi.edu/african/African_Fractals/applications6.html" TargetMode="External"/><Relationship Id="rId11" Type="http://schemas.openxmlformats.org/officeDocument/2006/relationships/hyperlink" Target="https://plus.maths.org/content/benoit-mandelbrot-has-died" TargetMode="External"/><Relationship Id="rId5" Type="http://schemas.openxmlformats.org/officeDocument/2006/relationships/hyperlink" Target="http://en.wikipedia.org/wiki/Chaos_theory" TargetMode="External"/><Relationship Id="rId10" Type="http://schemas.openxmlformats.org/officeDocument/2006/relationships/hyperlink" Target="https://www.youtube.com/watch?v=56gzV0od6DU" TargetMode="External"/><Relationship Id="rId4" Type="http://schemas.openxmlformats.org/officeDocument/2006/relationships/hyperlink" Target="http://en.wikipedia.org/wiki/Fractal" TargetMode="External"/><Relationship Id="rId9" Type="http://schemas.openxmlformats.org/officeDocument/2006/relationships/hyperlink" Target="http://www.cut-the-knot.org/blue/julia.shtml"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oleObject" Target="../embeddings/oleObject1.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1980123"/>
            <a:ext cx="8314568" cy="2246769"/>
          </a:xfrm>
          <a:prstGeom prst="rect">
            <a:avLst/>
          </a:prstGeom>
        </p:spPr>
        <p:txBody>
          <a:bodyPr wrap="square">
            <a:spAutoFit/>
          </a:bodyPr>
          <a:lstStyle/>
          <a:p>
            <a:pPr algn="ctr"/>
            <a:r>
              <a:rPr lang="he-IL" sz="2800" dirty="0" smtClean="0"/>
              <a:t>הבזק </a:t>
            </a:r>
            <a:r>
              <a:rPr lang="he-IL" sz="2800" dirty="0"/>
              <a:t>זה חובר על ידי </a:t>
            </a:r>
            <a:endParaRPr lang="he-IL" sz="2800" dirty="0" smtClean="0"/>
          </a:p>
          <a:p>
            <a:pPr algn="ctr"/>
            <a:r>
              <a:rPr lang="he-IL" sz="2800" dirty="0" smtClean="0"/>
              <a:t>נצה </a:t>
            </a:r>
            <a:r>
              <a:rPr lang="he-IL" sz="2800" dirty="0" err="1" smtClean="0"/>
              <a:t>מובשוביץ</a:t>
            </a:r>
            <a:r>
              <a:rPr lang="he-IL" sz="2800" dirty="0" smtClean="0"/>
              <a:t>-הדר</a:t>
            </a:r>
            <a:r>
              <a:rPr lang="he-IL" sz="2800" dirty="0"/>
              <a:t/>
            </a:r>
            <a:br>
              <a:rPr lang="he-IL" sz="2800" dirty="0"/>
            </a:br>
            <a:r>
              <a:rPr lang="he-IL" sz="2800" dirty="0"/>
              <a:t>בשיתוף עם גלינה </a:t>
            </a:r>
            <a:r>
              <a:rPr lang="he-IL" sz="2800" dirty="0" err="1" smtClean="0"/>
              <a:t>טרחובסקי</a:t>
            </a:r>
            <a:r>
              <a:rPr lang="he-IL" sz="2800" dirty="0"/>
              <a:t/>
            </a:r>
            <a:br>
              <a:rPr lang="he-IL" sz="2800" dirty="0"/>
            </a:br>
            <a:r>
              <a:rPr lang="he-IL" sz="2800" dirty="0" smtClean="0"/>
              <a:t>בהמשך </a:t>
            </a:r>
            <a:r>
              <a:rPr lang="he-IL" sz="2800" dirty="0"/>
              <a:t>תרמו לשיפורו</a:t>
            </a:r>
            <a:r>
              <a:rPr lang="he-IL" sz="2800" dirty="0" smtClean="0"/>
              <a:t>: ורדה </a:t>
            </a:r>
            <a:r>
              <a:rPr lang="he-IL" sz="2800" dirty="0" err="1" smtClean="0"/>
              <a:t>זיגרסון</a:t>
            </a:r>
            <a:r>
              <a:rPr lang="he-IL" sz="2800" dirty="0" smtClean="0"/>
              <a:t>, עטרה שריקי</a:t>
            </a:r>
            <a:r>
              <a:rPr lang="he-IL" altLang="en-US" sz="2800" dirty="0"/>
              <a:t/>
            </a:r>
            <a:br>
              <a:rPr lang="he-IL" altLang="en-US" sz="2800" dirty="0"/>
            </a:br>
            <a:r>
              <a:rPr lang="he-IL" altLang="en-US" sz="2800" dirty="0" smtClean="0"/>
              <a:t>עודכן לאחרונה ב- 26.11.2017</a:t>
            </a:r>
          </a:p>
        </p:txBody>
      </p:sp>
      <p:sp>
        <p:nvSpPr>
          <p:cNvPr id="15363" name="Subtitle 2"/>
          <p:cNvSpPr>
            <a:spLocks noGrp="1"/>
          </p:cNvSpPr>
          <p:nvPr>
            <p:ph type="subTitle" idx="1"/>
          </p:nvPr>
        </p:nvSpPr>
        <p:spPr>
          <a:xfrm>
            <a:off x="0" y="0"/>
            <a:ext cx="9144000" cy="2085975"/>
          </a:xfrm>
        </p:spPr>
        <p:txBody>
          <a:bodyPr/>
          <a:lstStyle/>
          <a:p>
            <a:pPr eaLnBrk="1" hangingPunct="1"/>
            <a:endParaRPr lang="he-IL" altLang="en-US" sz="3200" dirty="0" smtClean="0"/>
          </a:p>
          <a:p>
            <a:pPr eaLnBrk="1" hangingPunct="1"/>
            <a:endParaRPr lang="he-IL" altLang="en-US" sz="3200" dirty="0" smtClean="0"/>
          </a:p>
          <a:p>
            <a:pPr eaLnBrk="1" hangingPunct="1"/>
            <a:endParaRPr lang="he-IL" altLang="en-US" sz="3200" dirty="0" smtClean="0"/>
          </a:p>
          <a:p>
            <a:pPr eaLnBrk="1" hangingPunct="1"/>
            <a:endParaRPr lang="he-IL" altLang="en-US" sz="3200" dirty="0" smtClean="0"/>
          </a:p>
        </p:txBody>
      </p:sp>
      <p:grpSp>
        <p:nvGrpSpPr>
          <p:cNvPr id="8" name="Group 7"/>
          <p:cNvGrpSpPr/>
          <p:nvPr/>
        </p:nvGrpSpPr>
        <p:grpSpPr>
          <a:xfrm>
            <a:off x="1925427" y="404664"/>
            <a:ext cx="5166853" cy="1477328"/>
            <a:chOff x="1205347" y="267053"/>
            <a:chExt cx="5166853" cy="1477328"/>
          </a:xfrm>
        </p:grpSpPr>
        <p:grpSp>
          <p:nvGrpSpPr>
            <p:cNvPr id="9" name="Group 8"/>
            <p:cNvGrpSpPr/>
            <p:nvPr/>
          </p:nvGrpSpPr>
          <p:grpSpPr>
            <a:xfrm>
              <a:off x="2269257" y="267053"/>
              <a:ext cx="4102943" cy="1477328"/>
              <a:chOff x="4138364" y="-59915"/>
              <a:chExt cx="4102943" cy="1477328"/>
            </a:xfrm>
          </p:grpSpPr>
          <p:sp>
            <p:nvSpPr>
              <p:cNvPr id="11" name="Rectangle 6"/>
              <p:cNvSpPr>
                <a:spLocks noChangeArrowheads="1"/>
              </p:cNvSpPr>
              <p:nvPr/>
            </p:nvSpPr>
            <p:spPr bwMode="auto">
              <a:xfrm>
                <a:off x="4138364" y="-59915"/>
                <a:ext cx="339052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Char char="•"/>
                  <a:defRPr sz="3200">
                    <a:solidFill>
                      <a:schemeClr val="tx1"/>
                    </a:solidFill>
                    <a:latin typeface="Tahoma" pitchFamily="34" charset="0"/>
                    <a:cs typeface="Arial" charset="0"/>
                  </a:defRPr>
                </a:lvl1pPr>
                <a:lvl2pPr marL="742950" indent="-285750" eaLnBrk="0" hangingPunct="0">
                  <a:spcBef>
                    <a:spcPct val="20000"/>
                  </a:spcBef>
                  <a:buClr>
                    <a:schemeClr val="hlink"/>
                  </a:buClr>
                  <a:buChar char="–"/>
                  <a:defRPr sz="2800">
                    <a:solidFill>
                      <a:schemeClr val="tx1"/>
                    </a:solidFill>
                    <a:latin typeface="Tahoma" pitchFamily="34" charset="0"/>
                    <a:cs typeface="Arial" charset="0"/>
                  </a:defRPr>
                </a:lvl2pPr>
                <a:lvl3pPr marL="1143000" indent="-228600" eaLnBrk="0" hangingPunct="0">
                  <a:spcBef>
                    <a:spcPct val="20000"/>
                  </a:spcBef>
                  <a:buClr>
                    <a:schemeClr val="accent1"/>
                  </a:buClr>
                  <a:buChar char="•"/>
                  <a:defRPr sz="2400">
                    <a:solidFill>
                      <a:schemeClr val="tx1"/>
                    </a:solidFill>
                    <a:latin typeface="Tahoma" pitchFamily="34" charset="0"/>
                    <a:cs typeface="Arial" charset="0"/>
                  </a:defRPr>
                </a:lvl3pPr>
                <a:lvl4pPr marL="1600200" indent="-228600" eaLnBrk="0" hangingPunct="0">
                  <a:spcBef>
                    <a:spcPct val="20000"/>
                  </a:spcBef>
                  <a:buClr>
                    <a:schemeClr val="folHlink"/>
                  </a:buClr>
                  <a:buChar char="–"/>
                  <a:defRPr sz="2000">
                    <a:solidFill>
                      <a:schemeClr val="tx1"/>
                    </a:solidFill>
                    <a:latin typeface="Tahoma" pitchFamily="34" charset="0"/>
                    <a:cs typeface="Arial" charset="0"/>
                  </a:defRPr>
                </a:lvl4pPr>
                <a:lvl5pPr marL="2057400" indent="-228600" eaLnBrk="0" hangingPunct="0">
                  <a:spcBef>
                    <a:spcPct val="20000"/>
                  </a:spcBef>
                  <a:buClr>
                    <a:schemeClr val="accent1"/>
                  </a:buClr>
                  <a:buChar char="»"/>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9pPr>
              </a:lstStyle>
              <a:p>
                <a:pPr algn="ctr" eaLnBrk="1" hangingPunct="1">
                  <a:spcBef>
                    <a:spcPct val="0"/>
                  </a:spcBef>
                  <a:buClrTx/>
                  <a:buFontTx/>
                  <a:buNone/>
                </a:pPr>
                <a:r>
                  <a:rPr lang="he-IL" altLang="en-US" sz="1800" b="1" spc="50" dirty="0">
                    <a:solidFill>
                      <a:srgbClr val="F8F8F8"/>
                    </a:solidFill>
                    <a:latin typeface="Arial" charset="0"/>
                  </a:rPr>
                  <a:t>הטכניון – מכון טכנולוגי לישראל</a:t>
                </a:r>
                <a:r>
                  <a:rPr lang="he-IL" altLang="en-US" sz="1800" b="1" spc="60" dirty="0">
                    <a:solidFill>
                      <a:srgbClr val="F8F8F8"/>
                    </a:solidFill>
                    <a:latin typeface="Arial" charset="0"/>
                  </a:rPr>
                  <a:t> </a:t>
                </a:r>
                <a:r>
                  <a:rPr lang="he-IL" altLang="en-US" sz="1800" b="1" dirty="0" smtClean="0">
                    <a:solidFill>
                      <a:srgbClr val="F8F8F8"/>
                    </a:solidFill>
                    <a:latin typeface="Arial" charset="0"/>
                  </a:rPr>
                  <a:t> </a:t>
                </a:r>
              </a:p>
              <a:p>
                <a:pPr algn="ctr" eaLnBrk="1" hangingPunct="1">
                  <a:spcBef>
                    <a:spcPct val="0"/>
                  </a:spcBef>
                  <a:buClrTx/>
                  <a:buFontTx/>
                  <a:buNone/>
                </a:pPr>
                <a:r>
                  <a:rPr lang="he-IL" altLang="en-US" sz="1800" b="1" dirty="0" smtClean="0">
                    <a:solidFill>
                      <a:srgbClr val="F8F8F8"/>
                    </a:solidFill>
                    <a:latin typeface="Arial" charset="0"/>
                  </a:rPr>
                  <a:t>הפקולטה לחינוך למדע וטכנולוגיה</a:t>
                </a:r>
                <a:r>
                  <a:rPr lang="he-IL" altLang="en-US" sz="1800" b="1" dirty="0">
                    <a:solidFill>
                      <a:srgbClr val="F8F8F8"/>
                    </a:solidFill>
                    <a:latin typeface="Arial" charset="0"/>
                  </a:rPr>
                  <a:t> </a:t>
                </a:r>
                <a:r>
                  <a:rPr lang="he-IL" altLang="en-US" sz="1800" b="1" spc="-30" dirty="0" smtClean="0">
                    <a:solidFill>
                      <a:srgbClr val="F8F8F8"/>
                    </a:solidFill>
                    <a:latin typeface="Arial" charset="0"/>
                  </a:rPr>
                  <a:t>קשר חם: מרכז מו"פ לקידום שיפור</a:t>
                </a:r>
                <a:r>
                  <a:rPr lang="he-IL" altLang="en-US" sz="1800" b="1" dirty="0" smtClean="0">
                    <a:solidFill>
                      <a:srgbClr val="F8F8F8"/>
                    </a:solidFill>
                    <a:latin typeface="Arial" charset="0"/>
                  </a:rPr>
                  <a:t> ורענון החינוך המתמטי בישראל</a:t>
                </a:r>
              </a:p>
              <a:p>
                <a:pPr algn="ctr" rtl="0" eaLnBrk="1" hangingPunct="1">
                  <a:spcBef>
                    <a:spcPct val="0"/>
                  </a:spcBef>
                  <a:buClrTx/>
                  <a:buFontTx/>
                  <a:buNone/>
                </a:pPr>
                <a:r>
                  <a:rPr lang="he-IL" altLang="en-US" sz="1800" b="1" dirty="0" smtClean="0">
                    <a:solidFill>
                      <a:srgbClr val="F8F8F8"/>
                    </a:solidFill>
                    <a:latin typeface="Arial" charset="0"/>
                  </a:rPr>
                  <a:t>מוסד </a:t>
                </a:r>
                <a:r>
                  <a:rPr lang="he-IL" altLang="en-US" sz="1800" b="1" dirty="0">
                    <a:solidFill>
                      <a:srgbClr val="F8F8F8"/>
                    </a:solidFill>
                    <a:latin typeface="Arial" charset="0"/>
                  </a:rPr>
                  <a:t>הטכניון למו"פ</a:t>
                </a:r>
              </a:p>
            </p:txBody>
          </p:sp>
          <p:pic>
            <p:nvPicPr>
              <p:cNvPr id="12" name="Picture 11" descr="Technion animated log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88832" y="39245"/>
                <a:ext cx="75247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5347" y="332656"/>
              <a:ext cx="1206413" cy="1230541"/>
            </a:xfrm>
            <a:prstGeom prst="rect">
              <a:avLst/>
            </a:prstGeom>
          </p:spPr>
        </p:pic>
      </p:gr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764704"/>
            <a:ext cx="8439472" cy="5949280"/>
          </a:xfrm>
        </p:spPr>
        <p:txBody>
          <a:bodyPr>
            <a:noAutofit/>
          </a:bodyPr>
          <a:lstStyle/>
          <a:p>
            <a:pPr marL="257175" indent="-255588">
              <a:spcBef>
                <a:spcPts val="600"/>
              </a:spcBef>
            </a:pPr>
            <a:r>
              <a:rPr lang="he-IL" sz="2800" dirty="0" smtClean="0"/>
              <a:t>במקום "סתם" להעלות </a:t>
            </a:r>
            <a:r>
              <a:rPr lang="he-IL" sz="2800" dirty="0"/>
              <a:t>בריבוע מספר </a:t>
            </a:r>
            <a:r>
              <a:rPr lang="he-IL" sz="2800" dirty="0" smtClean="0"/>
              <a:t>מרוכב </a:t>
            </a:r>
            <a:r>
              <a:rPr lang="he-IL" sz="2800" b="1" dirty="0" smtClean="0"/>
              <a:t> </a:t>
            </a:r>
            <a:r>
              <a:rPr lang="en-US" sz="2800" b="1" i="1" dirty="0" smtClean="0">
                <a:solidFill>
                  <a:srgbClr val="FCCF92"/>
                </a:solidFill>
                <a:latin typeface="Times New Roman" panose="02020603050405020304" pitchFamily="18" charset="0"/>
                <a:cs typeface="Times New Roman" panose="02020603050405020304" pitchFamily="18" charset="0"/>
              </a:rPr>
              <a:t>z</a:t>
            </a:r>
            <a:r>
              <a:rPr lang="he-IL" sz="2800" i="1" dirty="0" smtClean="0">
                <a:latin typeface="Times New Roman" panose="02020603050405020304" pitchFamily="18" charset="0"/>
                <a:cs typeface="Times New Roman" panose="02020603050405020304" pitchFamily="18" charset="0"/>
              </a:rPr>
              <a:t> </a:t>
            </a:r>
            <a:r>
              <a:rPr lang="he-IL" sz="2800" dirty="0" smtClean="0"/>
              <a:t>ואת התוצאה להעלות שוב בריבוע, ולחזור על כך שוב ושוב,  </a:t>
            </a:r>
            <a:r>
              <a:rPr lang="he-IL" sz="2800" dirty="0" err="1" smtClean="0"/>
              <a:t>גו'ליה</a:t>
            </a:r>
            <a:r>
              <a:rPr lang="he-IL" sz="2800" dirty="0" smtClean="0"/>
              <a:t> </a:t>
            </a:r>
            <a:r>
              <a:rPr lang="he-IL" sz="2800" dirty="0"/>
              <a:t>מ</a:t>
            </a:r>
            <a:r>
              <a:rPr lang="he-IL" sz="2800" dirty="0" smtClean="0"/>
              <a:t>חליט "להשתעשע" במשהו יותר מתוחכם:</a:t>
            </a:r>
          </a:p>
          <a:p>
            <a:pPr marL="257175" indent="-255588">
              <a:spcBef>
                <a:spcPts val="600"/>
              </a:spcBef>
            </a:pPr>
            <a:r>
              <a:rPr lang="he-IL" sz="2800" spc="-100" dirty="0" smtClean="0"/>
              <a:t>הוא בוחר מספר מרוכב מסוים </a:t>
            </a:r>
            <a:r>
              <a:rPr lang="en-US" sz="2800" i="1" spc="-100" dirty="0" smtClean="0">
                <a:solidFill>
                  <a:srgbClr val="00FFFF"/>
                </a:solidFill>
                <a:latin typeface="Times New Roman" panose="02020603050405020304" pitchFamily="18" charset="0"/>
                <a:cs typeface="Times New Roman" panose="02020603050405020304" pitchFamily="18" charset="0"/>
              </a:rPr>
              <a:t>c</a:t>
            </a:r>
            <a:r>
              <a:rPr lang="he-IL" sz="2800" spc="-100" dirty="0" smtClean="0"/>
              <a:t>, למשל  </a:t>
            </a:r>
            <a:r>
              <a:rPr lang="en-US" sz="2800" i="1" spc="-100" dirty="0" smtClean="0">
                <a:solidFill>
                  <a:srgbClr val="00FFFF"/>
                </a:solidFill>
                <a:latin typeface="Times New Roman" panose="02020603050405020304" pitchFamily="18" charset="0"/>
                <a:cs typeface="Times New Roman" panose="02020603050405020304" pitchFamily="18" charset="0"/>
              </a:rPr>
              <a:t>0.3+0.2i</a:t>
            </a:r>
            <a:r>
              <a:rPr lang="en-US" sz="2800" spc="-100" dirty="0" smtClean="0">
                <a:solidFill>
                  <a:srgbClr val="00FFFF"/>
                </a:solidFill>
                <a:latin typeface="Times New Roman" panose="02020603050405020304" pitchFamily="18" charset="0"/>
                <a:cs typeface="Times New Roman" panose="02020603050405020304" pitchFamily="18" charset="0"/>
              </a:rPr>
              <a:t> </a:t>
            </a:r>
            <a:r>
              <a:rPr lang="he-IL" sz="2800" i="1" spc="-100" dirty="0" smtClean="0">
                <a:solidFill>
                  <a:srgbClr val="00FFFF"/>
                </a:solidFill>
                <a:latin typeface="Times New Roman" panose="02020603050405020304" pitchFamily="18" charset="0"/>
                <a:cs typeface="Times New Roman" panose="02020603050405020304" pitchFamily="18" charset="0"/>
              </a:rPr>
              <a:t>=</a:t>
            </a:r>
            <a:r>
              <a:rPr lang="en-US" sz="2800" i="1" spc="-100" dirty="0" smtClean="0">
                <a:solidFill>
                  <a:srgbClr val="00FFFF"/>
                </a:solidFill>
                <a:latin typeface="Times New Roman" panose="02020603050405020304" pitchFamily="18" charset="0"/>
                <a:cs typeface="Times New Roman" panose="02020603050405020304" pitchFamily="18" charset="0"/>
              </a:rPr>
              <a:t>c</a:t>
            </a:r>
            <a:r>
              <a:rPr lang="he-IL" sz="2800" i="1" spc="-100" dirty="0" smtClean="0">
                <a:solidFill>
                  <a:srgbClr val="00FFFF"/>
                </a:solidFill>
                <a:latin typeface="Times New Roman" panose="02020603050405020304" pitchFamily="18" charset="0"/>
                <a:cs typeface="Times New Roman" panose="02020603050405020304" pitchFamily="18" charset="0"/>
              </a:rPr>
              <a:t>  </a:t>
            </a:r>
            <a:r>
              <a:rPr lang="he-IL" sz="2800" spc="-100" dirty="0" smtClean="0"/>
              <a:t>ומחליט ל</a:t>
            </a:r>
            <a:r>
              <a:rPr lang="he-IL" sz="2800" spc="-100" dirty="0" smtClean="0">
                <a:solidFill>
                  <a:srgbClr val="00FFFF"/>
                </a:solidFill>
              </a:rPr>
              <a:t>הוסיף אותו </a:t>
            </a:r>
            <a:r>
              <a:rPr lang="he-IL" sz="2800" spc="-100" dirty="0" smtClean="0"/>
              <a:t>אחרי כל העלאה בריבוע. </a:t>
            </a:r>
          </a:p>
          <a:p>
            <a:pPr marL="257175" indent="-255588">
              <a:spcBef>
                <a:spcPts val="600"/>
              </a:spcBef>
            </a:pPr>
            <a:r>
              <a:rPr lang="he-IL" sz="2800" dirty="0" smtClean="0"/>
              <a:t>כך, </a:t>
            </a:r>
            <a:r>
              <a:rPr lang="he-IL" sz="2800" dirty="0"/>
              <a:t>ב</a:t>
            </a:r>
            <a:r>
              <a:rPr lang="he-IL" sz="2800" dirty="0" smtClean="0"/>
              <a:t>שלב ראשון הוא מעלה את </a:t>
            </a:r>
            <a:r>
              <a:rPr lang="en-US" sz="2800" b="1" i="1" dirty="0">
                <a:solidFill>
                  <a:srgbClr val="FCCF92"/>
                </a:solidFill>
                <a:latin typeface="Times New Roman" panose="02020603050405020304" pitchFamily="18" charset="0"/>
                <a:cs typeface="Times New Roman" panose="02020603050405020304" pitchFamily="18" charset="0"/>
              </a:rPr>
              <a:t>z</a:t>
            </a:r>
            <a:r>
              <a:rPr lang="he-IL" sz="2800" dirty="0" smtClean="0"/>
              <a:t> בריבוע ומוסיף </a:t>
            </a:r>
            <a:r>
              <a:rPr lang="en-US" sz="2800" i="1" dirty="0" smtClean="0">
                <a:solidFill>
                  <a:srgbClr val="00FFFF"/>
                </a:solidFill>
                <a:latin typeface="Times New Roman" panose="02020603050405020304" pitchFamily="18" charset="0"/>
                <a:cs typeface="Times New Roman" panose="02020603050405020304" pitchFamily="18" charset="0"/>
              </a:rPr>
              <a:t>c</a:t>
            </a:r>
            <a:r>
              <a:rPr lang="he-IL" sz="2800" dirty="0" smtClean="0"/>
              <a:t>, ולאחר מכן בכל שלב הוא מעלה את הסכום המתקבל בריבוע </a:t>
            </a:r>
            <a:r>
              <a:rPr lang="he-IL" sz="2800" dirty="0"/>
              <a:t>ומוסיף לתוצאה </a:t>
            </a:r>
            <a:r>
              <a:rPr lang="en-US" sz="2800" i="1" dirty="0" smtClean="0">
                <a:solidFill>
                  <a:srgbClr val="00FFFF"/>
                </a:solidFill>
                <a:latin typeface="Times New Roman" panose="02020603050405020304" pitchFamily="18" charset="0"/>
                <a:cs typeface="Times New Roman" panose="02020603050405020304" pitchFamily="18" charset="0"/>
              </a:rPr>
              <a:t>c</a:t>
            </a:r>
            <a:r>
              <a:rPr lang="he-IL" sz="2800" i="1" dirty="0" smtClean="0">
                <a:solidFill>
                  <a:srgbClr val="00FFFF"/>
                </a:solidFill>
                <a:latin typeface="Times New Roman" panose="02020603050405020304" pitchFamily="18" charset="0"/>
                <a:cs typeface="Times New Roman" panose="02020603050405020304" pitchFamily="18" charset="0"/>
              </a:rPr>
              <a:t>, </a:t>
            </a:r>
            <a:r>
              <a:rPr lang="he-IL" sz="2800" dirty="0" smtClean="0">
                <a:latin typeface="Times New Roman" panose="02020603050405020304" pitchFamily="18" charset="0"/>
              </a:rPr>
              <a:t>וחוזר חלילה..</a:t>
            </a:r>
            <a:r>
              <a:rPr lang="he-IL" sz="2800" dirty="0" smtClean="0"/>
              <a:t>. </a:t>
            </a:r>
          </a:p>
          <a:p>
            <a:pPr marL="257175" indent="-255588">
              <a:spcBef>
                <a:spcPts val="600"/>
              </a:spcBef>
            </a:pPr>
            <a:endParaRPr lang="he-IL" sz="2800" spc="-110" dirty="0">
              <a:solidFill>
                <a:srgbClr val="FFFF00"/>
              </a:solidFill>
            </a:endParaRPr>
          </a:p>
          <a:p>
            <a:pPr marL="257175" indent="-255588">
              <a:spcBef>
                <a:spcPts val="600"/>
              </a:spcBef>
            </a:pPr>
            <a:r>
              <a:rPr lang="he-IL" sz="2800" dirty="0" smtClean="0"/>
              <a:t>במילים </a:t>
            </a:r>
            <a:r>
              <a:rPr lang="he-IL" sz="2800" dirty="0"/>
              <a:t>אחרות, לכל נקודת </a:t>
            </a:r>
            <a:r>
              <a:rPr lang="he-IL" sz="2800" dirty="0" smtClean="0"/>
              <a:t>מוצא המייצגת מספר</a:t>
            </a:r>
            <a:r>
              <a:rPr lang="en-US" sz="2800" b="1" i="1" dirty="0" smtClean="0">
                <a:solidFill>
                  <a:srgbClr val="FABD6C"/>
                </a:solidFill>
                <a:latin typeface="Times New Roman" panose="02020603050405020304" pitchFamily="18" charset="0"/>
                <a:cs typeface="Times New Roman" panose="02020603050405020304" pitchFamily="18" charset="0"/>
              </a:rPr>
              <a:t>z </a:t>
            </a:r>
            <a:r>
              <a:rPr lang="he-IL" sz="2800" i="1" dirty="0" smtClean="0">
                <a:solidFill>
                  <a:srgbClr val="FCCF92"/>
                </a:solidFill>
                <a:latin typeface="Times New Roman" panose="02020603050405020304" pitchFamily="18" charset="0"/>
                <a:cs typeface="Times New Roman" panose="02020603050405020304" pitchFamily="18" charset="0"/>
              </a:rPr>
              <a:t> </a:t>
            </a:r>
            <a:r>
              <a:rPr lang="he-IL" sz="2800" dirty="0" smtClean="0"/>
              <a:t>במישור </a:t>
            </a:r>
            <a:r>
              <a:rPr lang="he-IL" sz="2800" spc="-100" dirty="0"/>
              <a:t>המרוכב</a:t>
            </a:r>
            <a:r>
              <a:rPr lang="he-IL" sz="2800" spc="-100" dirty="0" smtClean="0"/>
              <a:t>, במקום "לשחק" ב- </a:t>
            </a:r>
            <a:r>
              <a:rPr lang="en-US" sz="2800" i="1" spc="-100" dirty="0" smtClean="0">
                <a:latin typeface="Times New Roman" panose="02020603050405020304" pitchFamily="18" charset="0"/>
                <a:cs typeface="Times New Roman" panose="02020603050405020304" pitchFamily="18" charset="0"/>
              </a:rPr>
              <a:t>f</a:t>
            </a:r>
            <a:r>
              <a:rPr lang="en-US" sz="2800" spc="-100" dirty="0" smtClean="0">
                <a:latin typeface="Times New Roman" panose="02020603050405020304" pitchFamily="18" charset="0"/>
                <a:cs typeface="Times New Roman" panose="02020603050405020304" pitchFamily="18" charset="0"/>
              </a:rPr>
              <a:t>(</a:t>
            </a:r>
            <a:r>
              <a:rPr lang="en-US" sz="2800" b="1" i="1" spc="-100" dirty="0" smtClean="0">
                <a:solidFill>
                  <a:srgbClr val="FABD6C"/>
                </a:solidFill>
                <a:latin typeface="Times New Roman" panose="02020603050405020304" pitchFamily="18" charset="0"/>
                <a:cs typeface="Times New Roman" panose="02020603050405020304" pitchFamily="18" charset="0"/>
              </a:rPr>
              <a:t>z</a:t>
            </a:r>
            <a:r>
              <a:rPr lang="en-US" sz="2800" spc="-100" dirty="0">
                <a:latin typeface="Times New Roman" panose="02020603050405020304" pitchFamily="18" charset="0"/>
                <a:cs typeface="Times New Roman" panose="02020603050405020304" pitchFamily="18" charset="0"/>
              </a:rPr>
              <a:t>)=</a:t>
            </a:r>
            <a:r>
              <a:rPr lang="en-US" sz="2800" b="1" i="1" spc="-100" dirty="0">
                <a:solidFill>
                  <a:srgbClr val="FABD6C"/>
                </a:solidFill>
                <a:latin typeface="Times New Roman" panose="02020603050405020304" pitchFamily="18" charset="0"/>
                <a:cs typeface="Times New Roman" panose="02020603050405020304" pitchFamily="18" charset="0"/>
              </a:rPr>
              <a:t>z</a:t>
            </a:r>
            <a:r>
              <a:rPr lang="en-US" sz="2800" spc="-100" baseline="30000" dirty="0">
                <a:solidFill>
                  <a:srgbClr val="FFFF00"/>
                </a:solidFill>
                <a:latin typeface="Times New Roman" panose="02020603050405020304" pitchFamily="18" charset="0"/>
                <a:cs typeface="Times New Roman" panose="02020603050405020304" pitchFamily="18" charset="0"/>
              </a:rPr>
              <a:t>2</a:t>
            </a:r>
            <a:r>
              <a:rPr lang="he-IL" sz="2800" spc="-100" baseline="30000" dirty="0"/>
              <a:t> </a:t>
            </a:r>
            <a:r>
              <a:rPr lang="he-IL" sz="2800" spc="-100" dirty="0"/>
              <a:t>, הוא </a:t>
            </a:r>
            <a:r>
              <a:rPr lang="he-IL" sz="2800" spc="-100" dirty="0" smtClean="0"/>
              <a:t>"משחק" ב- </a:t>
            </a:r>
            <a:r>
              <a:rPr lang="en-US" sz="2800" i="1" dirty="0" smtClean="0">
                <a:latin typeface="Times New Roman" panose="02020603050405020304" pitchFamily="18" charset="0"/>
                <a:cs typeface="Times New Roman" panose="02020603050405020304" pitchFamily="18" charset="0"/>
              </a:rPr>
              <a:t>f</a:t>
            </a:r>
            <a:r>
              <a:rPr lang="en-US" sz="2800" dirty="0" smtClean="0">
                <a:latin typeface="Times New Roman" panose="02020603050405020304" pitchFamily="18" charset="0"/>
                <a:cs typeface="Times New Roman" panose="02020603050405020304" pitchFamily="18" charset="0"/>
              </a:rPr>
              <a:t>(</a:t>
            </a:r>
            <a:r>
              <a:rPr lang="en-US" sz="2800" b="1" i="1" dirty="0" smtClean="0">
                <a:solidFill>
                  <a:srgbClr val="FABD6C"/>
                </a:solidFill>
                <a:latin typeface="Times New Roman" panose="02020603050405020304" pitchFamily="18" charset="0"/>
                <a:cs typeface="Times New Roman" panose="02020603050405020304" pitchFamily="18" charset="0"/>
              </a:rPr>
              <a:t>z</a:t>
            </a:r>
            <a:r>
              <a:rPr lang="en-US" sz="2800" dirty="0">
                <a:latin typeface="Times New Roman" panose="02020603050405020304" pitchFamily="18" charset="0"/>
                <a:cs typeface="Times New Roman" panose="02020603050405020304" pitchFamily="18" charset="0"/>
              </a:rPr>
              <a:t>)=</a:t>
            </a:r>
            <a:r>
              <a:rPr lang="en-US" sz="2800" b="1" i="1" dirty="0" smtClean="0">
                <a:solidFill>
                  <a:srgbClr val="FABD6C"/>
                </a:solidFill>
                <a:latin typeface="Times New Roman" panose="02020603050405020304" pitchFamily="18" charset="0"/>
                <a:cs typeface="Times New Roman" panose="02020603050405020304" pitchFamily="18" charset="0"/>
              </a:rPr>
              <a:t>z</a:t>
            </a:r>
            <a:r>
              <a:rPr lang="en-US" sz="2800" baseline="30000" dirty="0" smtClean="0">
                <a:solidFill>
                  <a:srgbClr val="FFFF00"/>
                </a:solidFill>
                <a:latin typeface="Times New Roman" panose="02020603050405020304" pitchFamily="18" charset="0"/>
                <a:cs typeface="Times New Roman" panose="02020603050405020304" pitchFamily="18" charset="0"/>
              </a:rPr>
              <a:t>2</a:t>
            </a:r>
            <a:r>
              <a:rPr lang="en-US" sz="2800" dirty="0" smtClean="0">
                <a:latin typeface="Times New Roman" panose="02020603050405020304" pitchFamily="18" charset="0"/>
                <a:cs typeface="Times New Roman" panose="02020603050405020304" pitchFamily="18" charset="0"/>
              </a:rPr>
              <a:t>+</a:t>
            </a:r>
            <a:r>
              <a:rPr lang="en-US" sz="2800" i="1" dirty="0" smtClean="0">
                <a:solidFill>
                  <a:srgbClr val="00FFFF"/>
                </a:solidFill>
                <a:latin typeface="Times New Roman" panose="02020603050405020304" pitchFamily="18" charset="0"/>
                <a:cs typeface="Times New Roman" panose="02020603050405020304" pitchFamily="18" charset="0"/>
              </a:rPr>
              <a:t>c</a:t>
            </a:r>
            <a:endParaRPr lang="he-IL" sz="2800" i="1" dirty="0" smtClean="0"/>
          </a:p>
        </p:txBody>
      </p:sp>
      <p:sp>
        <p:nvSpPr>
          <p:cNvPr id="2" name="Title 1"/>
          <p:cNvSpPr>
            <a:spLocks noGrp="1"/>
          </p:cNvSpPr>
          <p:nvPr>
            <p:ph type="title"/>
          </p:nvPr>
        </p:nvSpPr>
        <p:spPr>
          <a:xfrm>
            <a:off x="0" y="188640"/>
            <a:ext cx="9144000" cy="720080"/>
          </a:xfrm>
        </p:spPr>
        <p:txBody>
          <a:bodyPr/>
          <a:lstStyle/>
          <a:p>
            <a:pPr algn="ctr" rtl="1"/>
            <a:r>
              <a:rPr lang="he-IL" sz="3600" dirty="0">
                <a:solidFill>
                  <a:srgbClr val="C996FA"/>
                </a:solidFill>
              </a:rPr>
              <a:t>ג'וליה מוסיף מעט "פלפל"</a:t>
            </a:r>
          </a:p>
        </p:txBody>
      </p:sp>
      <p:sp>
        <p:nvSpPr>
          <p:cNvPr id="4" name="Date Placeholder 3"/>
          <p:cNvSpPr>
            <a:spLocks noGrp="1"/>
          </p:cNvSpPr>
          <p:nvPr>
            <p:ph type="dt" sz="half" idx="10"/>
          </p:nvPr>
        </p:nvSpPr>
        <p:spPr/>
        <p:txBody>
          <a:bodyPr/>
          <a:lstStyle/>
          <a:p>
            <a:pPr>
              <a:defRPr/>
            </a:pPr>
            <a:r>
              <a:rPr lang="en-US" smtClean="0"/>
              <a:t>עודכן 13.12.17</a:t>
            </a:r>
            <a:endParaRPr lang="he-IL" dirty="0"/>
          </a:p>
        </p:txBody>
      </p:sp>
      <p:sp>
        <p:nvSpPr>
          <p:cNvPr id="6" name="Slide Number Placeholder 5"/>
          <p:cNvSpPr>
            <a:spLocks noGrp="1"/>
          </p:cNvSpPr>
          <p:nvPr>
            <p:ph type="sldNum" sz="quarter" idx="12"/>
          </p:nvPr>
        </p:nvSpPr>
        <p:spPr/>
        <p:txBody>
          <a:bodyPr/>
          <a:lstStyle/>
          <a:p>
            <a:fld id="{C9B5141F-67F1-457E-8781-5BCB6D404D28}" type="slidenum">
              <a:rPr lang="en-US" smtClean="0"/>
              <a:pPr/>
              <a:t>10</a:t>
            </a:fld>
            <a:endParaRPr lang="en-US" dirty="0"/>
          </a:p>
        </p:txBody>
      </p:sp>
      <p:sp>
        <p:nvSpPr>
          <p:cNvPr id="5" name="Footer Placeholder 4"/>
          <p:cNvSpPr>
            <a:spLocks noGrp="1"/>
          </p:cNvSpPr>
          <p:nvPr>
            <p:ph type="ftr" sz="quarter" idx="11"/>
          </p:nvPr>
        </p:nvSpPr>
        <p:spPr/>
        <p:txBody>
          <a:bodyPr/>
          <a:lstStyle/>
          <a:p>
            <a:r>
              <a:rPr lang="he-IL" dirty="0" smtClean="0"/>
              <a:t>הבזק קבוצת ג'וליה © כל הזכויות שמורות</a:t>
            </a:r>
            <a:endParaRPr lang="en-US" dirty="0"/>
          </a:p>
        </p:txBody>
      </p:sp>
      <p:graphicFrame>
        <p:nvGraphicFramePr>
          <p:cNvPr id="7" name="Object 8"/>
          <p:cNvGraphicFramePr>
            <a:graphicFrameLocks noChangeAspect="1"/>
          </p:cNvGraphicFramePr>
          <p:nvPr>
            <p:extLst>
              <p:ext uri="{D42A27DB-BD31-4B8C-83A1-F6EECF244321}">
                <p14:modId xmlns:p14="http://schemas.microsoft.com/office/powerpoint/2010/main" val="3962111668"/>
              </p:ext>
            </p:extLst>
          </p:nvPr>
        </p:nvGraphicFramePr>
        <p:xfrm>
          <a:off x="606698" y="4357026"/>
          <a:ext cx="1679302" cy="506959"/>
        </p:xfrm>
        <a:graphic>
          <a:graphicData uri="http://schemas.openxmlformats.org/presentationml/2006/ole">
            <mc:AlternateContent xmlns:mc="http://schemas.openxmlformats.org/markup-compatibility/2006">
              <mc:Choice xmlns:v="urn:schemas-microsoft-com:vml" Requires="v">
                <p:oleObj spid="_x0000_s4506" name="Equation" r:id="rId5" imgW="672840" imgH="203040" progId="Equation.DSMT4">
                  <p:embed/>
                </p:oleObj>
              </mc:Choice>
              <mc:Fallback>
                <p:oleObj name="Equation" r:id="rId5" imgW="672840" imgH="203040" progId="Equation.DSMT4">
                  <p:embed/>
                  <p:pic>
                    <p:nvPicPr>
                      <p:cNvPr id="0" name=""/>
                      <p:cNvPicPr/>
                      <p:nvPr/>
                    </p:nvPicPr>
                    <p:blipFill>
                      <a:blip r:embed="rId6"/>
                      <a:stretch>
                        <a:fillRect/>
                      </a:stretch>
                    </p:blipFill>
                    <p:spPr>
                      <a:xfrm>
                        <a:off x="606698" y="4357026"/>
                        <a:ext cx="1679302" cy="506959"/>
                      </a:xfrm>
                      <a:prstGeom prst="rect">
                        <a:avLst/>
                      </a:prstGeom>
                    </p:spPr>
                  </p:pic>
                </p:oleObj>
              </mc:Fallback>
            </mc:AlternateContent>
          </a:graphicData>
        </a:graphic>
      </p:graphicFrame>
      <p:graphicFrame>
        <p:nvGraphicFramePr>
          <p:cNvPr id="8" name="Object 9"/>
          <p:cNvGraphicFramePr>
            <a:graphicFrameLocks noChangeAspect="1"/>
          </p:cNvGraphicFramePr>
          <p:nvPr>
            <p:extLst>
              <p:ext uri="{D42A27DB-BD31-4B8C-83A1-F6EECF244321}">
                <p14:modId xmlns:p14="http://schemas.microsoft.com/office/powerpoint/2010/main" val="4210640256"/>
              </p:ext>
            </p:extLst>
          </p:nvPr>
        </p:nvGraphicFramePr>
        <p:xfrm>
          <a:off x="2306712" y="4369668"/>
          <a:ext cx="2341563" cy="571500"/>
        </p:xfrm>
        <a:graphic>
          <a:graphicData uri="http://schemas.openxmlformats.org/presentationml/2006/ole">
            <mc:AlternateContent xmlns:mc="http://schemas.openxmlformats.org/markup-compatibility/2006">
              <mc:Choice xmlns:v="urn:schemas-microsoft-com:vml" Requires="v">
                <p:oleObj spid="_x0000_s4507" name="Equation" r:id="rId7" imgW="939600" imgH="228600" progId="Equation.DSMT4">
                  <p:embed/>
                </p:oleObj>
              </mc:Choice>
              <mc:Fallback>
                <p:oleObj name="Equation" r:id="rId7" imgW="939600" imgH="228600" progId="Equation.DSMT4">
                  <p:embed/>
                  <p:pic>
                    <p:nvPicPr>
                      <p:cNvPr id="0" name=""/>
                      <p:cNvPicPr>
                        <a:picLocks noChangeAspect="1" noChangeArrowheads="1"/>
                      </p:cNvPicPr>
                      <p:nvPr/>
                    </p:nvPicPr>
                    <p:blipFill>
                      <a:blip r:embed="rId8"/>
                      <a:srcRect/>
                      <a:stretch>
                        <a:fillRect/>
                      </a:stretch>
                    </p:blipFill>
                    <p:spPr bwMode="auto">
                      <a:xfrm>
                        <a:off x="2306712" y="4369668"/>
                        <a:ext cx="23415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10"/>
          <p:cNvGraphicFramePr>
            <a:graphicFrameLocks noChangeAspect="1"/>
          </p:cNvGraphicFramePr>
          <p:nvPr>
            <p:extLst>
              <p:ext uri="{D42A27DB-BD31-4B8C-83A1-F6EECF244321}">
                <p14:modId xmlns:p14="http://schemas.microsoft.com/office/powerpoint/2010/main" val="838940289"/>
              </p:ext>
            </p:extLst>
          </p:nvPr>
        </p:nvGraphicFramePr>
        <p:xfrm>
          <a:off x="4668987" y="4369668"/>
          <a:ext cx="3227387" cy="571500"/>
        </p:xfrm>
        <a:graphic>
          <a:graphicData uri="http://schemas.openxmlformats.org/presentationml/2006/ole">
            <mc:AlternateContent xmlns:mc="http://schemas.openxmlformats.org/markup-compatibility/2006">
              <mc:Choice xmlns:v="urn:schemas-microsoft-com:vml" Requires="v">
                <p:oleObj spid="_x0000_s4508" name="Equation" r:id="rId9" imgW="1295280" imgH="228600" progId="Equation.DSMT4">
                  <p:embed/>
                </p:oleObj>
              </mc:Choice>
              <mc:Fallback>
                <p:oleObj name="Equation" r:id="rId9" imgW="1295280" imgH="228600" progId="Equation.DSMT4">
                  <p:embed/>
                  <p:pic>
                    <p:nvPicPr>
                      <p:cNvPr id="0" name=""/>
                      <p:cNvPicPr>
                        <a:picLocks noChangeAspect="1" noChangeArrowheads="1"/>
                      </p:cNvPicPr>
                      <p:nvPr/>
                    </p:nvPicPr>
                    <p:blipFill>
                      <a:blip r:embed="rId10"/>
                      <a:srcRect/>
                      <a:stretch>
                        <a:fillRect/>
                      </a:stretch>
                    </p:blipFill>
                    <p:spPr bwMode="auto">
                      <a:xfrm>
                        <a:off x="4668987" y="4369668"/>
                        <a:ext cx="322738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11"/>
          <p:cNvGraphicFramePr>
            <a:graphicFrameLocks noChangeAspect="1"/>
          </p:cNvGraphicFramePr>
          <p:nvPr>
            <p:extLst>
              <p:ext uri="{D42A27DB-BD31-4B8C-83A1-F6EECF244321}">
                <p14:modId xmlns:p14="http://schemas.microsoft.com/office/powerpoint/2010/main" val="2137841232"/>
              </p:ext>
            </p:extLst>
          </p:nvPr>
        </p:nvGraphicFramePr>
        <p:xfrm>
          <a:off x="7942659" y="4519714"/>
          <a:ext cx="822325" cy="349250"/>
        </p:xfrm>
        <a:graphic>
          <a:graphicData uri="http://schemas.openxmlformats.org/presentationml/2006/ole">
            <mc:AlternateContent xmlns:mc="http://schemas.openxmlformats.org/markup-compatibility/2006">
              <mc:Choice xmlns:v="urn:schemas-microsoft-com:vml" Requires="v">
                <p:oleObj spid="_x0000_s4509" name="Equation" r:id="rId11" imgW="330120" imgH="139680" progId="Equation.DSMT4">
                  <p:embed/>
                </p:oleObj>
              </mc:Choice>
              <mc:Fallback>
                <p:oleObj name="Equation" r:id="rId11" imgW="330120" imgH="139680" progId="Equation.DSMT4">
                  <p:embed/>
                  <p:pic>
                    <p:nvPicPr>
                      <p:cNvPr id="0" name=""/>
                      <p:cNvPicPr>
                        <a:picLocks noChangeAspect="1" noChangeArrowheads="1"/>
                      </p:cNvPicPr>
                      <p:nvPr/>
                    </p:nvPicPr>
                    <p:blipFill>
                      <a:blip r:embed="rId12"/>
                      <a:srcRect/>
                      <a:stretch>
                        <a:fillRect/>
                      </a:stretch>
                    </p:blipFill>
                    <p:spPr bwMode="auto">
                      <a:xfrm>
                        <a:off x="7942659" y="4519714"/>
                        <a:ext cx="8223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212242960"/>
      </p:ext>
    </p:extLst>
  </p:cSld>
  <p:clrMapOvr>
    <a:masterClrMapping/>
  </p:clrMapOvr>
  <mc:AlternateContent xmlns:mc="http://schemas.openxmlformats.org/markup-compatibility/2006" xmlns:p14="http://schemas.microsoft.com/office/powerpoint/2010/main">
    <mc:Choice Requires="p14">
      <p:transition spd="slow" p14:dur="2000" advTm="71983"/>
    </mc:Choice>
    <mc:Fallback xmlns="">
      <p:transition spd="slow" advTm="719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9" presetClass="emph" presetSubtype="0" nodeType="withEffect">
                                  <p:stCondLst>
                                    <p:cond delay="0"/>
                                  </p:stCondLst>
                                  <p:childTnLst>
                                    <p:set>
                                      <p:cBhvr rctx="PPT">
                                        <p:cTn id="12" dur="10"/>
                                        <p:tgtEl>
                                          <p:spTgt spid="3">
                                            <p:txEl>
                                              <p:pRg st="0" end="0"/>
                                            </p:txEl>
                                          </p:spTgt>
                                        </p:tgtEl>
                                        <p:attrNameLst>
                                          <p:attrName>style.opacity</p:attrName>
                                        </p:attrNameLst>
                                      </p:cBhvr>
                                      <p:to>
                                        <p:strVal val="0.5"/>
                                      </p:to>
                                    </p:set>
                                    <p:animEffect filter="image" prLst="opacity: 0.5">
                                      <p:cBhvr rctx="IE">
                                        <p:cTn id="13" dur="1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9" presetClass="emph" presetSubtype="0" nodeType="withEffect">
                                  <p:stCondLst>
                                    <p:cond delay="0"/>
                                  </p:stCondLst>
                                  <p:childTnLst>
                                    <p:set>
                                      <p:cBhvr rctx="PPT">
                                        <p:cTn id="19" dur="indefinite"/>
                                        <p:tgtEl>
                                          <p:spTgt spid="3">
                                            <p:txEl>
                                              <p:pRg st="1" end="1"/>
                                            </p:txEl>
                                          </p:spTgt>
                                        </p:tgtEl>
                                        <p:attrNameLst>
                                          <p:attrName>style.opacity</p:attrName>
                                        </p:attrNameLst>
                                      </p:cBhvr>
                                      <p:to>
                                        <p:strVal val="0.5"/>
                                      </p:to>
                                    </p:set>
                                    <p:animEffect filter="image" prLst="opacity: 0.5">
                                      <p:cBhvr rctx="IE">
                                        <p:cTn id="20" dur="indefinite"/>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childTnLst>
                                </p:cTn>
                              </p:par>
                              <p:par>
                                <p:cTn id="45" presetID="9" presetClass="emph" presetSubtype="0" nodeType="withEffect">
                                  <p:stCondLst>
                                    <p:cond delay="0"/>
                                  </p:stCondLst>
                                  <p:childTnLst>
                                    <p:set>
                                      <p:cBhvr rctx="PPT">
                                        <p:cTn id="46" dur="indefinite"/>
                                        <p:tgtEl>
                                          <p:spTgt spid="3">
                                            <p:txEl>
                                              <p:pRg st="2" end="2"/>
                                            </p:txEl>
                                          </p:spTgt>
                                        </p:tgtEl>
                                        <p:attrNameLst>
                                          <p:attrName>style.opacity</p:attrName>
                                        </p:attrNameLst>
                                      </p:cBhvr>
                                      <p:to>
                                        <p:strVal val="0.5"/>
                                      </p:to>
                                    </p:set>
                                    <p:animEffect filter="image" prLst="opacity: 0.5">
                                      <p:cBhvr rctx="IE">
                                        <p:cTn id="47" dur="indefinite"/>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792088"/>
            <a:ext cx="8439472" cy="5949280"/>
          </a:xfrm>
        </p:spPr>
        <p:txBody>
          <a:bodyPr>
            <a:noAutofit/>
          </a:bodyPr>
          <a:lstStyle/>
          <a:p>
            <a:pPr marL="257175" indent="-255588"/>
            <a:r>
              <a:rPr lang="he-IL" sz="2800" dirty="0" smtClean="0"/>
              <a:t>בין נקודות-המוצא </a:t>
            </a:r>
            <a:r>
              <a:rPr lang="en-US" sz="2800" i="1" dirty="0" smtClean="0">
                <a:latin typeface="Times New Roman" panose="02020603050405020304" pitchFamily="18" charset="0"/>
                <a:cs typeface="Times New Roman" panose="02020603050405020304" pitchFamily="18" charset="0"/>
              </a:rPr>
              <a:t>A</a:t>
            </a:r>
            <a:r>
              <a:rPr lang="he-IL" sz="2800" i="1" dirty="0" smtClean="0">
                <a:latin typeface="Times New Roman" panose="02020603050405020304" pitchFamily="18" charset="0"/>
                <a:cs typeface="Times New Roman" panose="02020603050405020304" pitchFamily="18" charset="0"/>
              </a:rPr>
              <a:t> </a:t>
            </a:r>
            <a:r>
              <a:rPr lang="he-IL" sz="2800" dirty="0" smtClean="0">
                <a:solidFill>
                  <a:srgbClr val="C996FA"/>
                </a:solidFill>
              </a:rPr>
              <a:t>במישור המרוכב</a:t>
            </a:r>
            <a:r>
              <a:rPr lang="he-IL" sz="2800" dirty="0" smtClean="0"/>
              <a:t>, היו נקודות מוצא שהחזרות האלו הניבו נקודות ש"ברחו</a:t>
            </a:r>
            <a:r>
              <a:rPr lang="he-IL" sz="2800" dirty="0"/>
              <a:t>" לאינסוף. </a:t>
            </a:r>
          </a:p>
          <a:p>
            <a:pPr marL="276225" indent="0">
              <a:spcBef>
                <a:spcPts val="0"/>
              </a:spcBef>
              <a:buNone/>
            </a:pPr>
            <a:r>
              <a:rPr lang="he-IL" sz="2800" spc="-50" dirty="0" smtClean="0">
                <a:solidFill>
                  <a:srgbClr val="FABD6C"/>
                </a:solidFill>
              </a:rPr>
              <a:t>למספר המרוכב </a:t>
            </a:r>
            <a:r>
              <a:rPr lang="he-IL" sz="2800" spc="-50" dirty="0" smtClean="0"/>
              <a:t>המיוצג ע"י נקודת-מוצא כזאת </a:t>
            </a:r>
            <a:r>
              <a:rPr lang="he-IL" sz="2800" spc="-50" dirty="0"/>
              <a:t>נקרא: "</a:t>
            </a:r>
            <a:r>
              <a:rPr lang="he-IL" sz="2800" spc="-50" dirty="0">
                <a:solidFill>
                  <a:srgbClr val="C996FA"/>
                </a:solidFill>
              </a:rPr>
              <a:t>נמלט</a:t>
            </a:r>
            <a:r>
              <a:rPr lang="he-IL" sz="2800" spc="-50" dirty="0" smtClean="0"/>
              <a:t>".</a:t>
            </a:r>
          </a:p>
          <a:p>
            <a:pPr marL="257175" indent="-255588"/>
            <a:r>
              <a:rPr lang="he-IL" sz="2800" dirty="0"/>
              <a:t>בין </a:t>
            </a:r>
            <a:r>
              <a:rPr lang="he-IL" sz="2800" dirty="0" smtClean="0"/>
              <a:t>נקודות-המוצא </a:t>
            </a:r>
            <a:r>
              <a:rPr lang="en-US" sz="2800" i="1" dirty="0" smtClean="0">
                <a:latin typeface="Times New Roman" panose="02020603050405020304" pitchFamily="18" charset="0"/>
                <a:cs typeface="Times New Roman" panose="02020603050405020304" pitchFamily="18" charset="0"/>
              </a:rPr>
              <a:t>A</a:t>
            </a:r>
            <a:r>
              <a:rPr lang="he-IL" sz="2800" dirty="0" smtClean="0">
                <a:latin typeface="Times New Roman" panose="02020603050405020304" pitchFamily="18" charset="0"/>
                <a:cs typeface="Times New Roman" panose="02020603050405020304" pitchFamily="18" charset="0"/>
              </a:rPr>
              <a:t> </a:t>
            </a:r>
            <a:r>
              <a:rPr lang="he-IL" sz="2800" dirty="0">
                <a:solidFill>
                  <a:srgbClr val="C996FA"/>
                </a:solidFill>
              </a:rPr>
              <a:t>במישור המרוכב</a:t>
            </a:r>
            <a:r>
              <a:rPr lang="he-IL" sz="2800" dirty="0"/>
              <a:t>, </a:t>
            </a:r>
            <a:r>
              <a:rPr lang="he-IL" sz="2800" spc="-90" dirty="0" smtClean="0"/>
              <a:t>היו גם נקודות-מוצא </a:t>
            </a:r>
            <a:r>
              <a:rPr lang="he-IL" sz="2800" spc="-90" dirty="0"/>
              <a:t>אחרות </a:t>
            </a:r>
            <a:r>
              <a:rPr lang="he-IL" sz="2800" spc="-90" dirty="0" smtClean="0"/>
              <a:t>שמהן התקבלו </a:t>
            </a:r>
            <a:r>
              <a:rPr lang="he-IL" sz="2800" spc="-90" dirty="0"/>
              <a:t>נקודות ה"כלואות" ליד הראשית. </a:t>
            </a:r>
            <a:endParaRPr lang="he-IL" sz="2800" spc="-90" dirty="0" smtClean="0"/>
          </a:p>
          <a:p>
            <a:pPr marL="263525" indent="0">
              <a:buNone/>
            </a:pPr>
            <a:r>
              <a:rPr lang="he-IL" sz="2800" spc="-90" dirty="0">
                <a:solidFill>
                  <a:srgbClr val="FABD6C"/>
                </a:solidFill>
              </a:rPr>
              <a:t>ל</a:t>
            </a:r>
            <a:r>
              <a:rPr lang="he-IL" sz="2800" dirty="0" smtClean="0">
                <a:solidFill>
                  <a:srgbClr val="FABD6C"/>
                </a:solidFill>
              </a:rPr>
              <a:t>מספר המרוכב</a:t>
            </a:r>
            <a:r>
              <a:rPr lang="he-IL" sz="2800" dirty="0" smtClean="0">
                <a:solidFill>
                  <a:schemeClr val="accent5">
                    <a:lumMod val="90000"/>
                  </a:schemeClr>
                </a:solidFill>
              </a:rPr>
              <a:t> </a:t>
            </a:r>
            <a:r>
              <a:rPr lang="he-IL" sz="2800" dirty="0"/>
              <a:t>המיוצג ע"י נקודת-מוצא כזאת נקרא: </a:t>
            </a:r>
            <a:r>
              <a:rPr lang="he-IL" sz="2800" dirty="0" smtClean="0"/>
              <a:t>"</a:t>
            </a:r>
            <a:r>
              <a:rPr lang="he-IL" sz="2800" dirty="0">
                <a:solidFill>
                  <a:srgbClr val="C996FA"/>
                </a:solidFill>
              </a:rPr>
              <a:t>כלוא</a:t>
            </a:r>
            <a:r>
              <a:rPr lang="he-IL" sz="2800" dirty="0" smtClean="0"/>
              <a:t>".</a:t>
            </a:r>
            <a:endParaRPr lang="he-IL" sz="2800" dirty="0" smtClean="0">
              <a:solidFill>
                <a:srgbClr val="FFFF00"/>
              </a:solidFill>
            </a:endParaRPr>
          </a:p>
          <a:p>
            <a:pPr marL="257175" indent="-255588"/>
            <a:r>
              <a:rPr lang="he-IL" sz="2800" dirty="0">
                <a:solidFill>
                  <a:srgbClr val="00FFFF"/>
                </a:solidFill>
              </a:rPr>
              <a:t>קו הגבול</a:t>
            </a:r>
            <a:r>
              <a:rPr lang="he-IL" sz="2800" dirty="0"/>
              <a:t> בין </a:t>
            </a:r>
            <a:r>
              <a:rPr lang="he-IL" sz="2800" dirty="0">
                <a:solidFill>
                  <a:srgbClr val="C996FA"/>
                </a:solidFill>
              </a:rPr>
              <a:t>הכלואים </a:t>
            </a:r>
            <a:r>
              <a:rPr lang="he-IL" sz="2800" dirty="0" smtClean="0"/>
              <a:t>לבין ה</a:t>
            </a:r>
            <a:r>
              <a:rPr lang="he-IL" sz="2800" dirty="0" smtClean="0">
                <a:solidFill>
                  <a:srgbClr val="C996FA"/>
                </a:solidFill>
              </a:rPr>
              <a:t>נמלטים</a:t>
            </a:r>
            <a:r>
              <a:rPr lang="he-IL" sz="2800" dirty="0" smtClean="0">
                <a:solidFill>
                  <a:schemeClr val="accent2">
                    <a:lumMod val="40000"/>
                    <a:lumOff val="60000"/>
                  </a:schemeClr>
                </a:solidFill>
              </a:rPr>
              <a:t> </a:t>
            </a:r>
            <a:r>
              <a:rPr lang="he-IL" sz="2800" dirty="0"/>
              <a:t>הוא </a:t>
            </a:r>
            <a:r>
              <a:rPr lang="he-IL" sz="2800" dirty="0">
                <a:solidFill>
                  <a:srgbClr val="00FFFF"/>
                </a:solidFill>
              </a:rPr>
              <a:t>קבוצת ג'וליה </a:t>
            </a:r>
            <a:r>
              <a:rPr lang="he-IL" sz="2800" dirty="0" smtClean="0">
                <a:solidFill>
                  <a:srgbClr val="00FFFF"/>
                </a:solidFill>
              </a:rPr>
              <a:t>של </a:t>
            </a:r>
            <a:r>
              <a:rPr lang="he-IL" sz="2800" dirty="0" smtClean="0"/>
              <a:t>המספר הקבוע</a:t>
            </a:r>
            <a:r>
              <a:rPr lang="he-IL" sz="2800" dirty="0" smtClean="0">
                <a:solidFill>
                  <a:srgbClr val="00FFFF"/>
                </a:solidFill>
              </a:rPr>
              <a:t> </a:t>
            </a:r>
            <a:r>
              <a:rPr lang="en-US" b="1" i="1" dirty="0" smtClean="0">
                <a:solidFill>
                  <a:srgbClr val="00FFFF"/>
                </a:solidFill>
                <a:latin typeface="Times New Roman" panose="02020603050405020304" pitchFamily="18" charset="0"/>
                <a:cs typeface="Times New Roman" panose="02020603050405020304" pitchFamily="18" charset="0"/>
              </a:rPr>
              <a:t>c</a:t>
            </a:r>
            <a:r>
              <a:rPr lang="he-IL" b="1" i="1" dirty="0" smtClean="0">
                <a:solidFill>
                  <a:srgbClr val="00FFFF"/>
                </a:solidFill>
                <a:latin typeface="Times New Roman" panose="02020603050405020304" pitchFamily="18" charset="0"/>
                <a:cs typeface="Times New Roman" panose="02020603050405020304" pitchFamily="18" charset="0"/>
              </a:rPr>
              <a:t> </a:t>
            </a:r>
            <a:r>
              <a:rPr lang="he-IL" sz="2800" dirty="0" smtClean="0"/>
              <a:t>שמוסיפים </a:t>
            </a:r>
            <a:r>
              <a:rPr lang="he-IL" sz="2800" dirty="0"/>
              <a:t>בכל שלב</a:t>
            </a:r>
            <a:r>
              <a:rPr lang="he-IL" sz="2800" b="1" i="1" dirty="0" smtClean="0">
                <a:solidFill>
                  <a:srgbClr val="00FFFF"/>
                </a:solidFill>
                <a:latin typeface="Times New Roman" panose="02020603050405020304" pitchFamily="18" charset="0"/>
                <a:cs typeface="Times New Roman" panose="02020603050405020304" pitchFamily="18" charset="0"/>
              </a:rPr>
              <a:t>.</a:t>
            </a:r>
            <a:endParaRPr lang="he-IL" sz="2800" dirty="0">
              <a:solidFill>
                <a:srgbClr val="FFFF00"/>
              </a:solidFill>
            </a:endParaRPr>
          </a:p>
        </p:txBody>
      </p:sp>
      <p:sp>
        <p:nvSpPr>
          <p:cNvPr id="2" name="Title 1"/>
          <p:cNvSpPr>
            <a:spLocks noGrp="1"/>
          </p:cNvSpPr>
          <p:nvPr>
            <p:ph type="title"/>
          </p:nvPr>
        </p:nvSpPr>
        <p:spPr>
          <a:xfrm>
            <a:off x="0" y="188640"/>
            <a:ext cx="9144000" cy="720080"/>
          </a:xfrm>
        </p:spPr>
        <p:txBody>
          <a:bodyPr/>
          <a:lstStyle/>
          <a:p>
            <a:pPr algn="ctr" rtl="1"/>
            <a:r>
              <a:rPr lang="he-IL" sz="3600" dirty="0">
                <a:solidFill>
                  <a:srgbClr val="C996FA"/>
                </a:solidFill>
              </a:rPr>
              <a:t>ו</a:t>
            </a:r>
            <a:r>
              <a:rPr lang="he-IL" sz="3600" dirty="0" smtClean="0">
                <a:solidFill>
                  <a:srgbClr val="C996FA"/>
                </a:solidFill>
              </a:rPr>
              <a:t>מה קרה אז?</a:t>
            </a:r>
            <a:endParaRPr lang="he-IL" sz="3600" dirty="0">
              <a:solidFill>
                <a:srgbClr val="C996FA"/>
              </a:solidFill>
            </a:endParaRPr>
          </a:p>
        </p:txBody>
      </p:sp>
      <p:sp>
        <p:nvSpPr>
          <p:cNvPr id="4" name="Date Placeholder 3"/>
          <p:cNvSpPr>
            <a:spLocks noGrp="1"/>
          </p:cNvSpPr>
          <p:nvPr>
            <p:ph type="dt" sz="half" idx="10"/>
          </p:nvPr>
        </p:nvSpPr>
        <p:spPr/>
        <p:txBody>
          <a:bodyPr/>
          <a:lstStyle/>
          <a:p>
            <a:pPr>
              <a:defRPr/>
            </a:pPr>
            <a:r>
              <a:rPr lang="en-US" smtClean="0"/>
              <a:t>עודכן 13.12.17</a:t>
            </a:r>
            <a:endParaRPr lang="he-IL" dirty="0"/>
          </a:p>
        </p:txBody>
      </p:sp>
      <p:sp>
        <p:nvSpPr>
          <p:cNvPr id="6" name="Slide Number Placeholder 5"/>
          <p:cNvSpPr>
            <a:spLocks noGrp="1"/>
          </p:cNvSpPr>
          <p:nvPr>
            <p:ph type="sldNum" sz="quarter" idx="12"/>
          </p:nvPr>
        </p:nvSpPr>
        <p:spPr/>
        <p:txBody>
          <a:bodyPr/>
          <a:lstStyle/>
          <a:p>
            <a:fld id="{C9B5141F-67F1-457E-8781-5BCB6D404D28}" type="slidenum">
              <a:rPr lang="en-US" smtClean="0"/>
              <a:pPr/>
              <a:t>11</a:t>
            </a:fld>
            <a:endParaRPr lang="en-US" dirty="0"/>
          </a:p>
        </p:txBody>
      </p:sp>
      <p:sp>
        <p:nvSpPr>
          <p:cNvPr id="5" name="Footer Placeholder 4"/>
          <p:cNvSpPr>
            <a:spLocks noGrp="1"/>
          </p:cNvSpPr>
          <p:nvPr>
            <p:ph type="ftr" sz="quarter" idx="11"/>
          </p:nvPr>
        </p:nvSpPr>
        <p:spPr/>
        <p:txBody>
          <a:bodyPr/>
          <a:lstStyle/>
          <a:p>
            <a:r>
              <a:rPr lang="he-IL" dirty="0" smtClean="0"/>
              <a:t>הבזק קבוצת ג'וליה © כל הזכויות שמורות</a:t>
            </a:r>
            <a:endParaRPr lang="en-US" dirty="0"/>
          </a:p>
        </p:txBody>
      </p:sp>
    </p:spTree>
    <p:custDataLst>
      <p:tags r:id="rId1"/>
    </p:custDataLst>
    <p:extLst>
      <p:ext uri="{BB962C8B-B14F-4D97-AF65-F5344CB8AC3E}">
        <p14:creationId xmlns:p14="http://schemas.microsoft.com/office/powerpoint/2010/main" val="2409158334"/>
      </p:ext>
    </p:extLst>
  </p:cSld>
  <p:clrMapOvr>
    <a:masterClrMapping/>
  </p:clrMapOvr>
  <mc:AlternateContent xmlns:mc="http://schemas.openxmlformats.org/markup-compatibility/2006" xmlns:p14="http://schemas.microsoft.com/office/powerpoint/2010/main">
    <mc:Choice Requires="p14">
      <p:transition spd="slow" p14:dur="2000" advTm="71983"/>
    </mc:Choice>
    <mc:Fallback xmlns="">
      <p:transition spd="slow" advTm="719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71500" y="332656"/>
            <a:ext cx="8001000" cy="838200"/>
          </a:xfrm>
        </p:spPr>
        <p:txBody>
          <a:bodyPr/>
          <a:lstStyle/>
          <a:p>
            <a:pPr algn="ctr"/>
            <a:r>
              <a:rPr lang="he-IL" sz="3600" dirty="0" smtClean="0">
                <a:solidFill>
                  <a:srgbClr val="C996FA"/>
                </a:solidFill>
              </a:rPr>
              <a:t>ובכן, מהן קבוצות ג'וליה?</a:t>
            </a:r>
            <a:r>
              <a:rPr lang="he-IL" dirty="0" smtClean="0"/>
              <a:t>  </a:t>
            </a:r>
            <a:endParaRPr lang="he-IL" dirty="0"/>
          </a:p>
        </p:txBody>
      </p:sp>
      <p:sp>
        <p:nvSpPr>
          <p:cNvPr id="3" name="מציין מיקום תוכן 2"/>
          <p:cNvSpPr>
            <a:spLocks noGrp="1"/>
          </p:cNvSpPr>
          <p:nvPr>
            <p:ph idx="1"/>
          </p:nvPr>
        </p:nvSpPr>
        <p:spPr>
          <a:xfrm>
            <a:off x="395536" y="908720"/>
            <a:ext cx="8424936" cy="5256584"/>
          </a:xfrm>
        </p:spPr>
        <p:txBody>
          <a:bodyPr/>
          <a:lstStyle/>
          <a:p>
            <a:pPr marL="355600" indent="0">
              <a:buNone/>
            </a:pPr>
            <a:r>
              <a:rPr lang="he-IL" sz="2800" spc="-50" dirty="0" smtClean="0">
                <a:solidFill>
                  <a:srgbClr val="5BFFFF"/>
                </a:solidFill>
              </a:rPr>
              <a:t>קבוצת </a:t>
            </a:r>
            <a:r>
              <a:rPr lang="he-IL" sz="2800" spc="-50" dirty="0">
                <a:solidFill>
                  <a:srgbClr val="5BFFFF"/>
                </a:solidFill>
              </a:rPr>
              <a:t>ג'וליה של </a:t>
            </a:r>
            <a:r>
              <a:rPr lang="he-IL" sz="2800" spc="-50" dirty="0" smtClean="0">
                <a:solidFill>
                  <a:srgbClr val="5BFFFF"/>
                </a:solidFill>
              </a:rPr>
              <a:t>הקבוע </a:t>
            </a:r>
            <a:r>
              <a:rPr lang="he-IL" sz="2800" spc="-50" dirty="0" smtClean="0">
                <a:solidFill>
                  <a:srgbClr val="5BFFFF"/>
                </a:solidFill>
                <a:latin typeface="Times New Roman" panose="02020603050405020304" pitchFamily="18" charset="0"/>
                <a:cs typeface="Times New Roman" panose="02020603050405020304" pitchFamily="18" charset="0"/>
              </a:rPr>
              <a:t> </a:t>
            </a:r>
            <a:r>
              <a:rPr lang="en-US" sz="2800" i="1" spc="-50" dirty="0">
                <a:solidFill>
                  <a:srgbClr val="5BFFFF"/>
                </a:solidFill>
                <a:latin typeface="Times New Roman" panose="02020603050405020304" pitchFamily="18" charset="0"/>
                <a:cs typeface="Times New Roman" panose="02020603050405020304" pitchFamily="18" charset="0"/>
              </a:rPr>
              <a:t>c</a:t>
            </a:r>
            <a:r>
              <a:rPr lang="he-IL" sz="2800" spc="-50" dirty="0">
                <a:solidFill>
                  <a:srgbClr val="5BFFFF"/>
                </a:solidFill>
              </a:rPr>
              <a:t>, </a:t>
            </a:r>
            <a:r>
              <a:rPr lang="he-IL" sz="2800" spc="-50" dirty="0"/>
              <a:t>היא אוסף הנקודות (</a:t>
            </a:r>
            <a:r>
              <a:rPr lang="he-IL" sz="2800" spc="-50" dirty="0" smtClean="0"/>
              <a:t>ערכי </a:t>
            </a:r>
            <a:r>
              <a:rPr lang="en-US" i="1" spc="-50" dirty="0" smtClean="0">
                <a:solidFill>
                  <a:srgbClr val="FABD6C"/>
                </a:solidFill>
                <a:latin typeface="Times New Roman" panose="02020603050405020304" pitchFamily="18" charset="0"/>
                <a:cs typeface="Times New Roman" panose="02020603050405020304" pitchFamily="18" charset="0"/>
              </a:rPr>
              <a:t>z</a:t>
            </a:r>
            <a:r>
              <a:rPr lang="he-IL" sz="2800" spc="-50" dirty="0" smtClean="0"/>
              <a:t>)</a:t>
            </a:r>
            <a:r>
              <a:rPr lang="he-IL" sz="2800" i="1" spc="-50" dirty="0" smtClean="0">
                <a:solidFill>
                  <a:schemeClr val="accent6">
                    <a:lumMod val="60000"/>
                    <a:lumOff val="40000"/>
                  </a:schemeClr>
                </a:solidFill>
              </a:rPr>
              <a:t> </a:t>
            </a:r>
            <a:r>
              <a:rPr lang="he-IL" sz="2800" spc="-50" dirty="0">
                <a:solidFill>
                  <a:srgbClr val="FFFF00"/>
                </a:solidFill>
              </a:rPr>
              <a:t>המפרידות</a:t>
            </a:r>
            <a:r>
              <a:rPr lang="he-IL" sz="2800" spc="-50" dirty="0"/>
              <a:t> </a:t>
            </a:r>
            <a:r>
              <a:rPr lang="he-IL" sz="2800" spc="-50" dirty="0">
                <a:solidFill>
                  <a:srgbClr val="00FFFF"/>
                </a:solidFill>
              </a:rPr>
              <a:t>בין</a:t>
            </a:r>
            <a:r>
              <a:rPr lang="he-IL" sz="2800" spc="-50" dirty="0"/>
              <a:t> </a:t>
            </a:r>
            <a:endParaRPr lang="he-IL" sz="2800" spc="-50" dirty="0" smtClean="0"/>
          </a:p>
          <a:p>
            <a:pPr marL="355600" indent="0">
              <a:buNone/>
            </a:pPr>
            <a:r>
              <a:rPr lang="he-IL" sz="2800" spc="-50" dirty="0" smtClean="0"/>
              <a:t>ערכי </a:t>
            </a:r>
            <a:r>
              <a:rPr lang="en-US" b="1" i="1" spc="-50" dirty="0" smtClean="0">
                <a:solidFill>
                  <a:srgbClr val="FABD6C"/>
                </a:solidFill>
                <a:latin typeface="Times New Roman" panose="02020603050405020304" pitchFamily="18" charset="0"/>
                <a:cs typeface="Times New Roman" panose="02020603050405020304" pitchFamily="18" charset="0"/>
              </a:rPr>
              <a:t>z</a:t>
            </a:r>
            <a:r>
              <a:rPr lang="he-IL" sz="2800" dirty="0"/>
              <a:t>,</a:t>
            </a:r>
            <a:r>
              <a:rPr lang="he-IL" sz="2800" spc="-50" dirty="0" smtClean="0">
                <a:solidFill>
                  <a:srgbClr val="FABD6C"/>
                </a:solidFill>
              </a:rPr>
              <a:t> </a:t>
            </a:r>
            <a:r>
              <a:rPr lang="he-IL" sz="2800" spc="-50" dirty="0"/>
              <a:t>שהסדרה </a:t>
            </a:r>
            <a:r>
              <a:rPr lang="en-US" i="1" dirty="0" smtClean="0">
                <a:latin typeface="Times New Roman" panose="02020603050405020304" pitchFamily="18" charset="0"/>
                <a:cs typeface="Times New Roman" panose="02020603050405020304" pitchFamily="18" charset="0"/>
              </a:rPr>
              <a:t>f</a:t>
            </a:r>
            <a:r>
              <a:rPr lang="en-US" dirty="0" smtClean="0">
                <a:latin typeface="Times New Roman" panose="02020603050405020304" pitchFamily="18" charset="0"/>
                <a:cs typeface="Times New Roman" panose="02020603050405020304" pitchFamily="18" charset="0"/>
              </a:rPr>
              <a:t>(</a:t>
            </a:r>
            <a:r>
              <a:rPr lang="en-US" b="1" i="1" spc="-50" dirty="0" smtClean="0">
                <a:solidFill>
                  <a:srgbClr val="FABD6C"/>
                </a:solidFill>
                <a:latin typeface="Times New Roman" panose="02020603050405020304" pitchFamily="18" charset="0"/>
                <a:cs typeface="Times New Roman" panose="02020603050405020304" pitchFamily="18" charset="0"/>
              </a:rPr>
              <a:t>z</a:t>
            </a:r>
            <a:r>
              <a:rPr lang="en-US" dirty="0" smtClean="0">
                <a:latin typeface="Times New Roman" panose="02020603050405020304" pitchFamily="18" charset="0"/>
                <a:cs typeface="Times New Roman" panose="02020603050405020304" pitchFamily="18" charset="0"/>
              </a:rPr>
              <a:t>)=</a:t>
            </a:r>
            <a:r>
              <a:rPr lang="en-US" b="1" i="1" spc="-50" dirty="0" smtClean="0">
                <a:solidFill>
                  <a:srgbClr val="FABD6C"/>
                </a:solidFill>
                <a:latin typeface="Times New Roman" panose="02020603050405020304" pitchFamily="18" charset="0"/>
                <a:cs typeface="Times New Roman" panose="02020603050405020304" pitchFamily="18" charset="0"/>
              </a:rPr>
              <a:t> </a:t>
            </a:r>
            <a:r>
              <a:rPr lang="en-US" b="1" i="1" spc="-50" dirty="0">
                <a:solidFill>
                  <a:srgbClr val="FABD6C"/>
                </a:solidFill>
                <a:latin typeface="Times New Roman" panose="02020603050405020304" pitchFamily="18" charset="0"/>
                <a:cs typeface="Times New Roman" panose="02020603050405020304" pitchFamily="18" charset="0"/>
              </a:rPr>
              <a:t>z</a:t>
            </a:r>
            <a:r>
              <a:rPr lang="en-US" i="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a:t>
            </a:r>
            <a:r>
              <a:rPr lang="en-US" i="1" spc="-110" dirty="0">
                <a:solidFill>
                  <a:srgbClr val="00FFFF"/>
                </a:solidFill>
                <a:latin typeface="Times New Roman" panose="02020603050405020304" pitchFamily="18" charset="0"/>
                <a:cs typeface="Times New Roman" panose="02020603050405020304" pitchFamily="18" charset="0"/>
              </a:rPr>
              <a:t>c</a:t>
            </a:r>
            <a:r>
              <a:rPr lang="en-US" i="1" spc="-110" dirty="0">
                <a:solidFill>
                  <a:srgbClr val="00FFFF"/>
                </a:solidFill>
              </a:rPr>
              <a:t> </a:t>
            </a:r>
            <a:r>
              <a:rPr lang="he-IL" i="1" spc="-110" dirty="0" smtClean="0">
                <a:solidFill>
                  <a:srgbClr val="00FFFF"/>
                </a:solidFill>
              </a:rPr>
              <a:t> </a:t>
            </a:r>
            <a:r>
              <a:rPr lang="he-IL" sz="2800" spc="-50" dirty="0" smtClean="0"/>
              <a:t>המתחילה </a:t>
            </a:r>
            <a:r>
              <a:rPr lang="he-IL" sz="2800" dirty="0"/>
              <a:t>בהם </a:t>
            </a:r>
            <a:r>
              <a:rPr lang="he-IL" sz="2800" dirty="0">
                <a:solidFill>
                  <a:srgbClr val="5BFFFF"/>
                </a:solidFill>
              </a:rPr>
              <a:t>מתרחקת</a:t>
            </a:r>
            <a:r>
              <a:rPr lang="he-IL" sz="2800" dirty="0"/>
              <a:t> בלי גבול מראשית </a:t>
            </a:r>
            <a:r>
              <a:rPr lang="he-IL" sz="2800" dirty="0" smtClean="0"/>
              <a:t>הצירים,</a:t>
            </a:r>
            <a:r>
              <a:rPr lang="he-IL" sz="2800" spc="-50" dirty="0" smtClean="0">
                <a:solidFill>
                  <a:srgbClr val="FFFF00"/>
                </a:solidFill>
              </a:rPr>
              <a:t> </a:t>
            </a:r>
            <a:r>
              <a:rPr lang="he-IL" sz="2800" dirty="0" smtClean="0"/>
              <a:t>שהם "</a:t>
            </a:r>
            <a:r>
              <a:rPr lang="he-IL" sz="2800" dirty="0" smtClean="0">
                <a:solidFill>
                  <a:srgbClr val="C996FA"/>
                </a:solidFill>
              </a:rPr>
              <a:t>הנמלטים</a:t>
            </a:r>
            <a:r>
              <a:rPr lang="he-IL" sz="2800" dirty="0" smtClean="0"/>
              <a:t>", </a:t>
            </a:r>
            <a:endParaRPr lang="he-IL" sz="2800" dirty="0"/>
          </a:p>
          <a:p>
            <a:pPr marL="355600" indent="0">
              <a:buNone/>
            </a:pPr>
            <a:r>
              <a:rPr lang="he-IL" sz="2800" dirty="0">
                <a:solidFill>
                  <a:srgbClr val="00FFFF"/>
                </a:solidFill>
              </a:rPr>
              <a:t>לבין </a:t>
            </a:r>
            <a:endParaRPr lang="he-IL" sz="2800" dirty="0" smtClean="0">
              <a:solidFill>
                <a:srgbClr val="00FFFF"/>
              </a:solidFill>
            </a:endParaRPr>
          </a:p>
          <a:p>
            <a:pPr marL="355600" indent="0">
              <a:buNone/>
            </a:pPr>
            <a:r>
              <a:rPr lang="he-IL" sz="2800" dirty="0" smtClean="0"/>
              <a:t>ערכי</a:t>
            </a:r>
            <a:r>
              <a:rPr lang="en-US" b="1" i="1" dirty="0" smtClean="0">
                <a:solidFill>
                  <a:srgbClr val="FABD6C"/>
                </a:solidFill>
                <a:latin typeface="Times New Roman" panose="02020603050405020304" pitchFamily="18" charset="0"/>
                <a:cs typeface="Times New Roman" panose="02020603050405020304" pitchFamily="18" charset="0"/>
              </a:rPr>
              <a:t>z</a:t>
            </a:r>
            <a:r>
              <a:rPr lang="en-US" sz="2800" i="1" dirty="0" smtClean="0">
                <a:solidFill>
                  <a:schemeClr val="accent6">
                    <a:lumMod val="60000"/>
                    <a:lumOff val="40000"/>
                  </a:schemeClr>
                </a:solidFill>
              </a:rPr>
              <a:t> </a:t>
            </a:r>
            <a:r>
              <a:rPr lang="he-IL" sz="2800" dirty="0"/>
              <a:t>,</a:t>
            </a:r>
            <a:r>
              <a:rPr lang="he-IL" sz="2800" i="1" dirty="0" smtClean="0">
                <a:solidFill>
                  <a:schemeClr val="accent6">
                    <a:lumMod val="60000"/>
                    <a:lumOff val="40000"/>
                  </a:schemeClr>
                </a:solidFill>
              </a:rPr>
              <a:t> </a:t>
            </a:r>
            <a:r>
              <a:rPr lang="he-IL" sz="2800" dirty="0"/>
              <a:t>שהסדרה </a:t>
            </a:r>
            <a:r>
              <a:rPr lang="en-US" i="1" dirty="0" smtClean="0">
                <a:latin typeface="Times New Roman" panose="02020603050405020304" pitchFamily="18" charset="0"/>
                <a:cs typeface="Times New Roman" panose="02020603050405020304" pitchFamily="18" charset="0"/>
              </a:rPr>
              <a:t>f</a:t>
            </a:r>
            <a:r>
              <a:rPr lang="en-US" dirty="0" smtClean="0">
                <a:latin typeface="Times New Roman" panose="02020603050405020304" pitchFamily="18" charset="0"/>
                <a:cs typeface="Times New Roman" panose="02020603050405020304" pitchFamily="18" charset="0"/>
              </a:rPr>
              <a:t>(</a:t>
            </a:r>
            <a:r>
              <a:rPr lang="en-US" b="1" i="1" spc="-50" dirty="0" smtClean="0">
                <a:solidFill>
                  <a:srgbClr val="FABD6C"/>
                </a:solidFill>
                <a:latin typeface="Times New Roman" panose="02020603050405020304" pitchFamily="18" charset="0"/>
                <a:cs typeface="Times New Roman" panose="02020603050405020304" pitchFamily="18" charset="0"/>
              </a:rPr>
              <a:t>z</a:t>
            </a:r>
            <a:r>
              <a:rPr lang="en-US" dirty="0" smtClean="0">
                <a:latin typeface="Times New Roman" panose="02020603050405020304" pitchFamily="18" charset="0"/>
                <a:cs typeface="Times New Roman" panose="02020603050405020304" pitchFamily="18" charset="0"/>
              </a:rPr>
              <a:t>)=</a:t>
            </a:r>
            <a:r>
              <a:rPr lang="en-US" b="1" i="1" spc="-50" dirty="0">
                <a:solidFill>
                  <a:srgbClr val="FABD6C"/>
                </a:solidFill>
                <a:latin typeface="Times New Roman" panose="02020603050405020304" pitchFamily="18" charset="0"/>
                <a:cs typeface="Times New Roman" panose="02020603050405020304" pitchFamily="18" charset="0"/>
              </a:rPr>
              <a:t> z</a:t>
            </a:r>
            <a:r>
              <a:rPr lang="en-US" i="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a:t>
            </a:r>
            <a:r>
              <a:rPr lang="en-US" i="1" spc="-110" dirty="0">
                <a:solidFill>
                  <a:srgbClr val="00FFFF"/>
                </a:solidFill>
                <a:latin typeface="Times New Roman" panose="02020603050405020304" pitchFamily="18" charset="0"/>
                <a:cs typeface="Times New Roman" panose="02020603050405020304" pitchFamily="18" charset="0"/>
              </a:rPr>
              <a:t>c </a:t>
            </a:r>
            <a:r>
              <a:rPr lang="he-IL" i="1" spc="-110" dirty="0" smtClean="0">
                <a:solidFill>
                  <a:srgbClr val="00FFFF"/>
                </a:solidFill>
                <a:latin typeface="Times New Roman" panose="02020603050405020304" pitchFamily="18" charset="0"/>
                <a:cs typeface="Times New Roman" panose="02020603050405020304" pitchFamily="18" charset="0"/>
              </a:rPr>
              <a:t> </a:t>
            </a:r>
            <a:r>
              <a:rPr lang="he-IL" sz="2800" dirty="0" smtClean="0"/>
              <a:t>המתחילה </a:t>
            </a:r>
            <a:r>
              <a:rPr lang="he-IL" sz="2800" dirty="0"/>
              <a:t>בהם נשארת </a:t>
            </a:r>
            <a:r>
              <a:rPr lang="he-IL" sz="2800" dirty="0">
                <a:solidFill>
                  <a:srgbClr val="5BFFFF"/>
                </a:solidFill>
              </a:rPr>
              <a:t>כלואה</a:t>
            </a:r>
            <a:r>
              <a:rPr lang="he-IL" sz="2800" dirty="0"/>
              <a:t> בסביבת </a:t>
            </a:r>
            <a:r>
              <a:rPr lang="he-IL" sz="2800" dirty="0" smtClean="0"/>
              <a:t>ראשית הצירים שהם ה"</a:t>
            </a:r>
            <a:r>
              <a:rPr lang="he-IL" sz="2800" dirty="0" smtClean="0">
                <a:solidFill>
                  <a:srgbClr val="C996FA"/>
                </a:solidFill>
              </a:rPr>
              <a:t>הכלואים</a:t>
            </a:r>
            <a:r>
              <a:rPr lang="he-IL" sz="2800" dirty="0" smtClean="0"/>
              <a:t>". </a:t>
            </a:r>
            <a:endParaRPr lang="he-IL" sz="2800" dirty="0"/>
          </a:p>
          <a:p>
            <a:r>
              <a:rPr lang="he-IL" sz="2800" spc="-50" dirty="0"/>
              <a:t>לכל ערך של</a:t>
            </a:r>
            <a:r>
              <a:rPr lang="he-IL" sz="2800" spc="-50" dirty="0">
                <a:solidFill>
                  <a:srgbClr val="5BFFFF"/>
                </a:solidFill>
              </a:rPr>
              <a:t> </a:t>
            </a:r>
            <a:r>
              <a:rPr lang="en-US" i="1" spc="-50" dirty="0">
                <a:solidFill>
                  <a:srgbClr val="5BFFFF"/>
                </a:solidFill>
                <a:latin typeface="Times New Roman" panose="02020603050405020304" pitchFamily="18" charset="0"/>
                <a:cs typeface="Times New Roman" panose="02020603050405020304" pitchFamily="18" charset="0"/>
              </a:rPr>
              <a:t>c</a:t>
            </a:r>
            <a:r>
              <a:rPr lang="he-IL" sz="2800" spc="-50" dirty="0">
                <a:solidFill>
                  <a:srgbClr val="5BFFFF"/>
                </a:solidFill>
              </a:rPr>
              <a:t> </a:t>
            </a:r>
            <a:r>
              <a:rPr lang="he-IL" sz="2800" spc="-50" dirty="0"/>
              <a:t>יש קבוצת ג'וליה</a:t>
            </a:r>
            <a:r>
              <a:rPr lang="he-IL" sz="2800" spc="-50" dirty="0">
                <a:solidFill>
                  <a:srgbClr val="5BFFFF"/>
                </a:solidFill>
              </a:rPr>
              <a:t> אחרת</a:t>
            </a:r>
            <a:r>
              <a:rPr lang="he-IL" sz="2800" spc="-50" dirty="0" smtClean="0">
                <a:solidFill>
                  <a:srgbClr val="5BFFFF"/>
                </a:solidFill>
              </a:rPr>
              <a:t>. </a:t>
            </a:r>
          </a:p>
          <a:p>
            <a:r>
              <a:rPr lang="he-IL" sz="2800" spc="-50" dirty="0" smtClean="0">
                <a:solidFill>
                  <a:srgbClr val="5BFFFF"/>
                </a:solidFill>
              </a:rPr>
              <a:t>כבר ראינו שכאשר</a:t>
            </a:r>
            <a:r>
              <a:rPr lang="he-IL" sz="2800" spc="-50" dirty="0" smtClean="0">
                <a:solidFill>
                  <a:srgbClr val="5BFFFF"/>
                </a:solidFill>
                <a:latin typeface="Times New Roman" panose="02020603050405020304" pitchFamily="18" charset="0"/>
                <a:cs typeface="Times New Roman" panose="02020603050405020304" pitchFamily="18" charset="0"/>
              </a:rPr>
              <a:t> </a:t>
            </a:r>
            <a:r>
              <a:rPr lang="en-US" sz="2800" spc="-50" dirty="0" smtClean="0">
                <a:solidFill>
                  <a:srgbClr val="5BFFFF"/>
                </a:solidFill>
                <a:latin typeface="Times New Roman" panose="02020603050405020304" pitchFamily="18" charset="0"/>
                <a:cs typeface="Times New Roman" panose="02020603050405020304" pitchFamily="18" charset="0"/>
              </a:rPr>
              <a:t>0</a:t>
            </a:r>
            <a:r>
              <a:rPr lang="he-IL" sz="2800" i="1" spc="-50" dirty="0" smtClean="0">
                <a:solidFill>
                  <a:srgbClr val="5BFFFF"/>
                </a:solidFill>
                <a:latin typeface="Times New Roman" panose="02020603050405020304" pitchFamily="18" charset="0"/>
                <a:cs typeface="Times New Roman" panose="02020603050405020304" pitchFamily="18" charset="0"/>
              </a:rPr>
              <a:t> </a:t>
            </a:r>
            <a:r>
              <a:rPr lang="en-US" sz="2400" spc="-150" dirty="0" smtClean="0">
                <a:solidFill>
                  <a:srgbClr val="5BFFFF"/>
                </a:solidFill>
                <a:latin typeface="Times New Roman" panose="02020603050405020304" pitchFamily="18" charset="0"/>
                <a:cs typeface="Times New Roman" panose="02020603050405020304" pitchFamily="18" charset="0"/>
              </a:rPr>
              <a:t>=</a:t>
            </a:r>
            <a:r>
              <a:rPr lang="he-IL" sz="2800" spc="-150" dirty="0" smtClean="0">
                <a:solidFill>
                  <a:srgbClr val="5BFFFF"/>
                </a:solidFill>
              </a:rPr>
              <a:t> </a:t>
            </a:r>
            <a:r>
              <a:rPr lang="en-US" i="1" spc="-150" dirty="0" smtClean="0">
                <a:solidFill>
                  <a:srgbClr val="5BFFFF"/>
                </a:solidFill>
                <a:latin typeface="Times New Roman" panose="02020603050405020304" pitchFamily="18" charset="0"/>
                <a:cs typeface="Times New Roman" panose="02020603050405020304" pitchFamily="18" charset="0"/>
              </a:rPr>
              <a:t>c</a:t>
            </a:r>
            <a:r>
              <a:rPr lang="en-US" sz="2800" i="1" spc="-150" dirty="0" smtClean="0">
                <a:solidFill>
                  <a:srgbClr val="5BFFFF"/>
                </a:solidFill>
                <a:latin typeface="Times New Roman" panose="02020603050405020304" pitchFamily="18" charset="0"/>
                <a:cs typeface="Times New Roman" panose="02020603050405020304" pitchFamily="18" charset="0"/>
              </a:rPr>
              <a:t> </a:t>
            </a:r>
            <a:r>
              <a:rPr lang="he-IL" sz="2800" i="1" spc="-50" dirty="0" smtClean="0">
                <a:solidFill>
                  <a:srgbClr val="5BFFFF"/>
                </a:solidFill>
                <a:latin typeface="Times New Roman" panose="02020603050405020304" pitchFamily="18" charset="0"/>
                <a:cs typeface="Times New Roman" panose="02020603050405020304" pitchFamily="18" charset="0"/>
              </a:rPr>
              <a:t> </a:t>
            </a:r>
            <a:r>
              <a:rPr lang="he-IL" sz="2800" spc="-50" dirty="0" smtClean="0">
                <a:solidFill>
                  <a:srgbClr val="5BFFFF"/>
                </a:solidFill>
              </a:rPr>
              <a:t>קבוצת ג'וליה היא </a:t>
            </a:r>
            <a:r>
              <a:rPr lang="he-IL" sz="2800" spc="-50" dirty="0" smtClean="0">
                <a:solidFill>
                  <a:srgbClr val="FFC000"/>
                </a:solidFill>
              </a:rPr>
              <a:t>מעגל היחידה</a:t>
            </a:r>
            <a:r>
              <a:rPr lang="he-IL" sz="2800" spc="-50" dirty="0" smtClean="0">
                <a:solidFill>
                  <a:srgbClr val="5BFFFF"/>
                </a:solidFill>
              </a:rPr>
              <a:t>.</a:t>
            </a:r>
          </a:p>
          <a:p>
            <a:r>
              <a:rPr lang="he-IL" sz="2800" spc="-50" dirty="0" smtClean="0"/>
              <a:t>נראה דוגמאות אחרות</a:t>
            </a:r>
            <a:r>
              <a:rPr lang="en-US" sz="2800" spc="-50" dirty="0" smtClean="0"/>
              <a:t> </a:t>
            </a:r>
            <a:r>
              <a:rPr lang="he-IL" sz="2800" spc="-50" dirty="0" smtClean="0"/>
              <a:t> -</a:t>
            </a:r>
            <a:endParaRPr lang="he-IL" sz="2800" dirty="0"/>
          </a:p>
        </p:txBody>
      </p:sp>
      <p:sp>
        <p:nvSpPr>
          <p:cNvPr id="4" name="מציין מיקום של תאריך 3"/>
          <p:cNvSpPr>
            <a:spLocks noGrp="1"/>
          </p:cNvSpPr>
          <p:nvPr>
            <p:ph type="dt" sz="half" idx="10"/>
          </p:nvPr>
        </p:nvSpPr>
        <p:spPr/>
        <p:txBody>
          <a:bodyPr/>
          <a:lstStyle/>
          <a:p>
            <a:pPr>
              <a:defRPr/>
            </a:pPr>
            <a:r>
              <a:rPr lang="en-US" smtClean="0"/>
              <a:t>עודכן 13.12.17</a:t>
            </a:r>
            <a:endParaRPr lang="he-IL" dirty="0"/>
          </a:p>
        </p:txBody>
      </p:sp>
      <p:sp>
        <p:nvSpPr>
          <p:cNvPr id="5" name="מציין מיקום של כותרת תחתונה 4"/>
          <p:cNvSpPr>
            <a:spLocks noGrp="1"/>
          </p:cNvSpPr>
          <p:nvPr>
            <p:ph type="ftr" sz="quarter" idx="11"/>
          </p:nvPr>
        </p:nvSpPr>
        <p:spPr/>
        <p:txBody>
          <a:bodyPr/>
          <a:lstStyle/>
          <a:p>
            <a:pPr>
              <a:defRPr/>
            </a:pPr>
            <a:r>
              <a:rPr lang="he-IL" smtClean="0"/>
              <a:t>הבזק קבוצת ג'וליה © כל הזכויות שמורות</a:t>
            </a:r>
            <a:endParaRPr lang="he-IL" dirty="0"/>
          </a:p>
        </p:txBody>
      </p:sp>
      <p:sp>
        <p:nvSpPr>
          <p:cNvPr id="6" name="מציין מיקום של מספר שקופית 5"/>
          <p:cNvSpPr>
            <a:spLocks noGrp="1"/>
          </p:cNvSpPr>
          <p:nvPr>
            <p:ph type="sldNum" sz="quarter" idx="12"/>
          </p:nvPr>
        </p:nvSpPr>
        <p:spPr/>
        <p:txBody>
          <a:bodyPr/>
          <a:lstStyle/>
          <a:p>
            <a:pPr>
              <a:defRPr/>
            </a:pPr>
            <a:fld id="{201E0D53-D5A1-4408-8451-B128184CDBA6}" type="slidenum">
              <a:rPr lang="he-IL" smtClean="0"/>
              <a:pPr>
                <a:defRPr/>
              </a:pPr>
              <a:t>12</a:t>
            </a:fld>
            <a:endParaRPr lang="he-IL" dirty="0"/>
          </a:p>
        </p:txBody>
      </p:sp>
    </p:spTree>
    <p:extLst>
      <p:ext uri="{BB962C8B-B14F-4D97-AF65-F5344CB8AC3E}">
        <p14:creationId xmlns:p14="http://schemas.microsoft.com/office/powerpoint/2010/main" val="185081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820472" cy="720080"/>
          </a:xfrm>
        </p:spPr>
        <p:txBody>
          <a:bodyPr/>
          <a:lstStyle/>
          <a:p>
            <a:pPr algn="ctr"/>
            <a:r>
              <a:rPr lang="en-US" sz="3600" i="1" dirty="0">
                <a:latin typeface="Times New Roman" panose="02020603050405020304" pitchFamily="18" charset="0"/>
                <a:cs typeface="Times New Roman" panose="02020603050405020304" pitchFamily="18" charset="0"/>
              </a:rPr>
              <a:t>f </a:t>
            </a:r>
            <a:r>
              <a:rPr lang="en-US" sz="3600" dirty="0">
                <a:latin typeface="Times New Roman" panose="02020603050405020304" pitchFamily="18" charset="0"/>
                <a:cs typeface="Times New Roman" panose="02020603050405020304" pitchFamily="18" charset="0"/>
              </a:rPr>
              <a:t>(</a:t>
            </a:r>
            <a:r>
              <a:rPr lang="en-US" sz="3600" b="1" i="1" dirty="0">
                <a:solidFill>
                  <a:srgbClr val="FABD6C"/>
                </a:solidFill>
                <a:latin typeface="Times New Roman" panose="02020603050405020304" pitchFamily="18" charset="0"/>
                <a:cs typeface="Times New Roman" panose="02020603050405020304" pitchFamily="18" charset="0"/>
              </a:rPr>
              <a:t>z</a:t>
            </a:r>
            <a:r>
              <a:rPr lang="en-US" sz="3600" dirty="0">
                <a:latin typeface="Times New Roman" panose="02020603050405020304" pitchFamily="18" charset="0"/>
                <a:cs typeface="Times New Roman" panose="02020603050405020304" pitchFamily="18" charset="0"/>
              </a:rPr>
              <a:t>)=</a:t>
            </a:r>
            <a:r>
              <a:rPr lang="en-US" sz="3600" b="1" i="1" dirty="0">
                <a:solidFill>
                  <a:srgbClr val="FABD6C"/>
                </a:solidFill>
                <a:latin typeface="Times New Roman" panose="02020603050405020304" pitchFamily="18" charset="0"/>
                <a:cs typeface="Times New Roman" panose="02020603050405020304" pitchFamily="18" charset="0"/>
              </a:rPr>
              <a:t>z</a:t>
            </a:r>
            <a:r>
              <a:rPr lang="en-US" sz="3600" i="1" dirty="0">
                <a:solidFill>
                  <a:schemeClr val="accent6">
                    <a:lumMod val="60000"/>
                    <a:lumOff val="40000"/>
                  </a:schemeClr>
                </a:solidFill>
                <a:latin typeface="Times New Roman" panose="02020603050405020304" pitchFamily="18" charset="0"/>
                <a:cs typeface="Times New Roman" panose="02020603050405020304" pitchFamily="18" charset="0"/>
              </a:rPr>
              <a:t> </a:t>
            </a:r>
            <a:r>
              <a:rPr lang="en-US" sz="3600" baseline="30000" dirty="0">
                <a:solidFill>
                  <a:srgbClr val="FFFF00"/>
                </a:solidFill>
                <a:latin typeface="Times New Roman" panose="02020603050405020304" pitchFamily="18" charset="0"/>
                <a:cs typeface="Times New Roman" panose="02020603050405020304" pitchFamily="18" charset="0"/>
              </a:rPr>
              <a:t>2</a:t>
            </a:r>
            <a:r>
              <a:rPr lang="en-US" sz="3600" dirty="0" smtClean="0">
                <a:latin typeface="Times New Roman" panose="02020603050405020304" pitchFamily="18" charset="0"/>
                <a:cs typeface="Times New Roman" panose="02020603050405020304" pitchFamily="18" charset="0"/>
              </a:rPr>
              <a:t>+</a:t>
            </a:r>
            <a:r>
              <a:rPr lang="en-US" sz="3600" i="1" spc="-110" dirty="0">
                <a:solidFill>
                  <a:srgbClr val="00FFFF"/>
                </a:solidFill>
                <a:latin typeface="Times New Roman" panose="02020603050405020304" pitchFamily="18" charset="0"/>
                <a:cs typeface="Times New Roman" panose="02020603050405020304" pitchFamily="18" charset="0"/>
              </a:rPr>
              <a:t> </a:t>
            </a:r>
            <a:r>
              <a:rPr lang="en-US" sz="3600" i="1" spc="-110" dirty="0" smtClean="0">
                <a:solidFill>
                  <a:srgbClr val="00FFFF"/>
                </a:solidFill>
                <a:latin typeface="Times New Roman" panose="02020603050405020304" pitchFamily="18" charset="0"/>
                <a:cs typeface="Times New Roman" panose="02020603050405020304" pitchFamily="18" charset="0"/>
              </a:rPr>
              <a:t>0.3+0.2</a:t>
            </a:r>
            <a:r>
              <a:rPr lang="en-US" sz="3600" i="1" spc="-110" dirty="0">
                <a:solidFill>
                  <a:srgbClr val="00FFFF"/>
                </a:solidFill>
                <a:latin typeface="Times New Roman" panose="02020603050405020304" pitchFamily="18" charset="0"/>
                <a:cs typeface="Times New Roman" panose="02020603050405020304" pitchFamily="18" charset="0"/>
              </a:rPr>
              <a:t>i</a:t>
            </a:r>
            <a:endParaRPr lang="he-IL" sz="3600" i="1" kern="1200" spc="-110" dirty="0">
              <a:solidFill>
                <a:srgbClr val="00FF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3675" y="665222"/>
            <a:ext cx="8640960" cy="5949280"/>
          </a:xfrm>
        </p:spPr>
        <p:txBody>
          <a:bodyPr>
            <a:noAutofit/>
          </a:bodyPr>
          <a:lstStyle/>
          <a:p>
            <a:pPr marL="355600" indent="0">
              <a:spcBef>
                <a:spcPts val="0"/>
              </a:spcBef>
              <a:buNone/>
            </a:pPr>
            <a:endParaRPr lang="he-IL" spc="-100" dirty="0" smtClean="0"/>
          </a:p>
          <a:p>
            <a:pPr marL="355600" indent="0">
              <a:spcBef>
                <a:spcPts val="0"/>
              </a:spcBef>
              <a:buNone/>
            </a:pPr>
            <a:endParaRPr lang="he-IL" spc="-100" dirty="0"/>
          </a:p>
          <a:p>
            <a:pPr marL="355600" indent="0">
              <a:spcBef>
                <a:spcPts val="0"/>
              </a:spcBef>
              <a:buNone/>
            </a:pPr>
            <a:endParaRPr lang="he-IL" spc="-100" dirty="0" smtClean="0"/>
          </a:p>
          <a:p>
            <a:pPr marL="355600" indent="0">
              <a:spcBef>
                <a:spcPts val="0"/>
              </a:spcBef>
              <a:buNone/>
            </a:pPr>
            <a:endParaRPr lang="he-IL" b="1" spc="-100" dirty="0"/>
          </a:p>
          <a:p>
            <a:pPr marL="355600" indent="0">
              <a:spcBef>
                <a:spcPts val="0"/>
              </a:spcBef>
              <a:buNone/>
            </a:pPr>
            <a:endParaRPr lang="he-IL" spc="-100" dirty="0" smtClean="0"/>
          </a:p>
          <a:p>
            <a:pPr marL="355600" indent="0">
              <a:spcBef>
                <a:spcPts val="0"/>
              </a:spcBef>
              <a:buNone/>
            </a:pPr>
            <a:endParaRPr lang="he-IL" spc="-100" dirty="0" smtClean="0"/>
          </a:p>
          <a:p>
            <a:pPr marL="355600" indent="0">
              <a:spcBef>
                <a:spcPts val="0"/>
              </a:spcBef>
              <a:buNone/>
            </a:pPr>
            <a:endParaRPr lang="en-US" spc="-100" dirty="0"/>
          </a:p>
          <a:p>
            <a:pPr marL="180975" indent="0">
              <a:spcBef>
                <a:spcPts val="0"/>
              </a:spcBef>
              <a:buNone/>
            </a:pPr>
            <a:endParaRPr lang="en-US" spc="-100" dirty="0" smtClean="0"/>
          </a:p>
        </p:txBody>
      </p:sp>
      <p:sp>
        <p:nvSpPr>
          <p:cNvPr id="4" name="Date Placeholder 3"/>
          <p:cNvSpPr>
            <a:spLocks noGrp="1"/>
          </p:cNvSpPr>
          <p:nvPr>
            <p:ph type="dt" sz="half" idx="10"/>
          </p:nvPr>
        </p:nvSpPr>
        <p:spPr/>
        <p:txBody>
          <a:bodyPr/>
          <a:lstStyle/>
          <a:p>
            <a:pPr>
              <a:defRPr/>
            </a:pPr>
            <a:r>
              <a:rPr lang="en-US" smtClean="0"/>
              <a:t>עודכן 13.12.17</a:t>
            </a:r>
            <a:endParaRPr lang="he-IL" dirty="0"/>
          </a:p>
        </p:txBody>
      </p:sp>
      <p:sp>
        <p:nvSpPr>
          <p:cNvPr id="6" name="Slide Number Placeholder 5"/>
          <p:cNvSpPr>
            <a:spLocks noGrp="1"/>
          </p:cNvSpPr>
          <p:nvPr>
            <p:ph type="sldNum" sz="quarter" idx="12"/>
          </p:nvPr>
        </p:nvSpPr>
        <p:spPr/>
        <p:txBody>
          <a:bodyPr/>
          <a:lstStyle/>
          <a:p>
            <a:fld id="{C9B5141F-67F1-457E-8781-5BCB6D404D28}" type="slidenum">
              <a:rPr lang="en-US" smtClean="0"/>
              <a:pPr/>
              <a:t>13</a:t>
            </a:fld>
            <a:endParaRPr lang="en-US" dirty="0"/>
          </a:p>
        </p:txBody>
      </p:sp>
      <p:pic>
        <p:nvPicPr>
          <p:cNvPr id="778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1374" t="55224" r="29116" b="11097"/>
          <a:stretch/>
        </p:blipFill>
        <p:spPr bwMode="auto">
          <a:xfrm>
            <a:off x="2348499" y="1052736"/>
            <a:ext cx="4080646"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11"/>
          </p:nvPr>
        </p:nvSpPr>
        <p:spPr/>
        <p:txBody>
          <a:bodyPr/>
          <a:lstStyle/>
          <a:p>
            <a:r>
              <a:rPr lang="he-IL" smtClean="0"/>
              <a:t>הבזק קבוצת ג'וליה © כל הזכויות שמורות</a:t>
            </a:r>
            <a:endParaRPr lang="en-US" dirty="0"/>
          </a:p>
        </p:txBody>
      </p:sp>
      <p:sp>
        <p:nvSpPr>
          <p:cNvPr id="10" name="TextBox 9"/>
          <p:cNvSpPr txBox="1"/>
          <p:nvPr/>
        </p:nvSpPr>
        <p:spPr>
          <a:xfrm>
            <a:off x="6429145" y="1052736"/>
            <a:ext cx="2319319" cy="2677656"/>
          </a:xfrm>
          <a:prstGeom prst="rect">
            <a:avLst/>
          </a:prstGeom>
          <a:noFill/>
        </p:spPr>
        <p:txBody>
          <a:bodyPr wrap="square" rtlCol="1">
            <a:spAutoFit/>
          </a:bodyPr>
          <a:lstStyle/>
          <a:p>
            <a:r>
              <a:rPr lang="he-IL" sz="2800" dirty="0"/>
              <a:t>ה"נמלטים" </a:t>
            </a:r>
          </a:p>
          <a:p>
            <a:r>
              <a:rPr lang="he-IL" sz="2800" dirty="0" smtClean="0"/>
              <a:t>מופיעים </a:t>
            </a:r>
            <a:r>
              <a:rPr lang="he-IL" sz="2800" dirty="0"/>
              <a:t>בצבעים </a:t>
            </a:r>
            <a:r>
              <a:rPr lang="he-IL" sz="2800" dirty="0" smtClean="0"/>
              <a:t>שונים</a:t>
            </a:r>
          </a:p>
          <a:p>
            <a:r>
              <a:rPr lang="he-IL" sz="2800" dirty="0" smtClean="0"/>
              <a:t>בהתאם ל"מהירות" בריחתם</a:t>
            </a:r>
            <a:endParaRPr lang="he-IL" sz="2800" dirty="0"/>
          </a:p>
        </p:txBody>
      </p:sp>
      <p:sp>
        <p:nvSpPr>
          <p:cNvPr id="11" name="Rectangle 6"/>
          <p:cNvSpPr/>
          <p:nvPr/>
        </p:nvSpPr>
        <p:spPr>
          <a:xfrm>
            <a:off x="323528" y="1170907"/>
            <a:ext cx="1775652" cy="1384995"/>
          </a:xfrm>
          <a:prstGeom prst="rect">
            <a:avLst/>
          </a:prstGeom>
        </p:spPr>
        <p:txBody>
          <a:bodyPr wrap="square">
            <a:spAutoFit/>
          </a:bodyPr>
          <a:lstStyle/>
          <a:p>
            <a:pPr algn="r" rtl="1"/>
            <a:r>
              <a:rPr lang="he-IL" sz="2800" dirty="0" smtClean="0"/>
              <a:t>ה"כלואים" מופיעים בצבע שחור</a:t>
            </a:r>
          </a:p>
        </p:txBody>
      </p:sp>
      <p:sp>
        <p:nvSpPr>
          <p:cNvPr id="13" name="TextBox 12"/>
          <p:cNvSpPr txBox="1"/>
          <p:nvPr/>
        </p:nvSpPr>
        <p:spPr>
          <a:xfrm>
            <a:off x="474135" y="5188366"/>
            <a:ext cx="8669032" cy="1015663"/>
          </a:xfrm>
          <a:prstGeom prst="rect">
            <a:avLst/>
          </a:prstGeom>
          <a:noFill/>
        </p:spPr>
        <p:txBody>
          <a:bodyPr wrap="square" rtlCol="1">
            <a:spAutoFit/>
          </a:bodyPr>
          <a:lstStyle/>
          <a:p>
            <a:pPr marL="0" lvl="1" algn="ctr">
              <a:buClr>
                <a:srgbClr val="FFAFFF"/>
              </a:buClr>
            </a:pPr>
            <a:r>
              <a:rPr lang="he-IL" sz="2800" dirty="0">
                <a:solidFill>
                  <a:srgbClr val="00FFFF"/>
                </a:solidFill>
              </a:rPr>
              <a:t>קבוצת ג'וליה של</a:t>
            </a:r>
            <a:r>
              <a:rPr lang="en-US" sz="2800" i="1" dirty="0">
                <a:solidFill>
                  <a:srgbClr val="00FFFF"/>
                </a:solidFill>
              </a:rPr>
              <a:t> </a:t>
            </a:r>
            <a:r>
              <a:rPr lang="he-IL" sz="2800" i="1" dirty="0">
                <a:solidFill>
                  <a:srgbClr val="00FFFF"/>
                </a:solidFill>
                <a:latin typeface="Times New Roman" panose="02020603050405020304" pitchFamily="18" charset="0"/>
                <a:cs typeface="Times New Roman" panose="02020603050405020304" pitchFamily="18" charset="0"/>
              </a:rPr>
              <a:t> </a:t>
            </a:r>
            <a:r>
              <a:rPr lang="en-US" sz="2800" i="1" dirty="0" err="1">
                <a:solidFill>
                  <a:srgbClr val="00FFFF"/>
                </a:solidFill>
                <a:latin typeface="Times New Roman" panose="02020603050405020304" pitchFamily="18" charset="0"/>
                <a:cs typeface="Times New Roman" panose="02020603050405020304" pitchFamily="18" charset="0"/>
              </a:rPr>
              <a:t>i</a:t>
            </a:r>
            <a:r>
              <a:rPr lang="he-IL" sz="2800" i="1" dirty="0" smtClean="0">
                <a:solidFill>
                  <a:srgbClr val="00FFFF"/>
                </a:solidFill>
                <a:latin typeface="Times New Roman" panose="02020603050405020304" pitchFamily="18" charset="0"/>
                <a:cs typeface="Times New Roman" panose="02020603050405020304" pitchFamily="18" charset="0"/>
              </a:rPr>
              <a:t> 2</a:t>
            </a:r>
            <a:r>
              <a:rPr lang="en-US" sz="2800" i="1" dirty="0" smtClean="0">
                <a:solidFill>
                  <a:srgbClr val="00FFFF"/>
                </a:solidFill>
                <a:latin typeface="Times New Roman" panose="02020603050405020304" pitchFamily="18" charset="0"/>
                <a:cs typeface="Times New Roman" panose="02020603050405020304" pitchFamily="18" charset="0"/>
              </a:rPr>
              <a:t> </a:t>
            </a:r>
            <a:r>
              <a:rPr lang="en-US" sz="3200" i="1" dirty="0" smtClean="0">
                <a:solidFill>
                  <a:srgbClr val="00FFFF"/>
                </a:solidFill>
                <a:latin typeface="Times New Roman" panose="02020603050405020304" pitchFamily="18" charset="0"/>
                <a:cs typeface="Times New Roman" panose="02020603050405020304" pitchFamily="18" charset="0"/>
              </a:rPr>
              <a:t>c</a:t>
            </a:r>
            <a:r>
              <a:rPr lang="en-US" sz="2800" i="1" dirty="0" smtClean="0">
                <a:solidFill>
                  <a:srgbClr val="00FFFF"/>
                </a:solidFill>
                <a:latin typeface="Times New Roman" panose="02020603050405020304" pitchFamily="18" charset="0"/>
                <a:cs typeface="Times New Roman" panose="02020603050405020304" pitchFamily="18" charset="0"/>
              </a:rPr>
              <a:t>=0.3+0.</a:t>
            </a:r>
            <a:r>
              <a:rPr lang="he-IL" sz="2800" i="1" dirty="0" smtClean="0">
                <a:solidFill>
                  <a:srgbClr val="00FFFF"/>
                </a:solidFill>
                <a:latin typeface="Times New Roman" panose="02020603050405020304" pitchFamily="18" charset="0"/>
                <a:cs typeface="Times New Roman" panose="02020603050405020304" pitchFamily="18" charset="0"/>
              </a:rPr>
              <a:t> </a:t>
            </a:r>
            <a:r>
              <a:rPr lang="he-IL" sz="2800" dirty="0" smtClean="0">
                <a:latin typeface="Times New Roman" panose="02020603050405020304" pitchFamily="18" charset="0"/>
                <a:cs typeface="+mn-cs"/>
              </a:rPr>
              <a:t>היא</a:t>
            </a:r>
            <a:r>
              <a:rPr lang="he-IL" sz="2800" dirty="0" smtClean="0">
                <a:solidFill>
                  <a:srgbClr val="00FFFF"/>
                </a:solidFill>
                <a:latin typeface="Times New Roman" panose="02020603050405020304" pitchFamily="18" charset="0"/>
                <a:cs typeface="+mn-cs"/>
              </a:rPr>
              <a:t> </a:t>
            </a:r>
            <a:r>
              <a:rPr lang="he-IL" sz="2800" dirty="0" smtClean="0">
                <a:solidFill>
                  <a:srgbClr val="FFFF00"/>
                </a:solidFill>
              </a:rPr>
              <a:t>קו </a:t>
            </a:r>
            <a:r>
              <a:rPr lang="he-IL" sz="2800" dirty="0">
                <a:solidFill>
                  <a:srgbClr val="FFFF00"/>
                </a:solidFill>
              </a:rPr>
              <a:t>ההפרדה</a:t>
            </a:r>
            <a:r>
              <a:rPr lang="he-IL" sz="2800" dirty="0">
                <a:solidFill>
                  <a:srgbClr val="5BFFFF"/>
                </a:solidFill>
              </a:rPr>
              <a:t> </a:t>
            </a:r>
            <a:endParaRPr lang="he-IL" sz="2800" dirty="0" smtClean="0">
              <a:solidFill>
                <a:srgbClr val="5BFFFF"/>
              </a:solidFill>
            </a:endParaRPr>
          </a:p>
          <a:p>
            <a:pPr marL="0" lvl="1" algn="ctr">
              <a:buClr>
                <a:srgbClr val="FFAFFF"/>
              </a:buClr>
            </a:pPr>
            <a:r>
              <a:rPr lang="he-IL" sz="2800" dirty="0" smtClean="0"/>
              <a:t>בין "</a:t>
            </a:r>
            <a:r>
              <a:rPr lang="he-IL" sz="2800" dirty="0"/>
              <a:t>הנמלטים</a:t>
            </a:r>
            <a:r>
              <a:rPr lang="he-IL" sz="2800" dirty="0" smtClean="0"/>
              <a:t>" לבין "הכלואים"</a:t>
            </a:r>
            <a:endParaRPr lang="he-IL" sz="2800" dirty="0"/>
          </a:p>
        </p:txBody>
      </p:sp>
    </p:spTree>
    <p:custDataLst>
      <p:tags r:id="rId1"/>
    </p:custDataLst>
    <p:extLst>
      <p:ext uri="{BB962C8B-B14F-4D97-AF65-F5344CB8AC3E}">
        <p14:creationId xmlns:p14="http://schemas.microsoft.com/office/powerpoint/2010/main" val="1748109041"/>
      </p:ext>
    </p:extLst>
  </p:cSld>
  <p:clrMapOvr>
    <a:masterClrMapping/>
  </p:clrMapOvr>
  <mc:AlternateContent xmlns:mc="http://schemas.openxmlformats.org/markup-compatibility/2006" xmlns:p14="http://schemas.microsoft.com/office/powerpoint/2010/main">
    <mc:Choice Requires="p14">
      <p:transition spd="slow" p14:dur="2000" advTm="21749"/>
    </mc:Choice>
    <mc:Fallback xmlns="">
      <p:transition spd="slow" advTm="217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373373" y="439705"/>
            <a:ext cx="8496944" cy="5877272"/>
          </a:xfrm>
        </p:spPr>
        <p:txBody>
          <a:bodyPr>
            <a:noAutofit/>
          </a:bodyPr>
          <a:lstStyle/>
          <a:p>
            <a:pPr marL="0" indent="0" algn="ctr">
              <a:buNone/>
            </a:pPr>
            <a:r>
              <a:rPr lang="he-IL" sz="2800" dirty="0" smtClean="0">
                <a:solidFill>
                  <a:schemeClr val="accent2"/>
                </a:solidFill>
              </a:rPr>
              <a:t>         </a:t>
            </a:r>
            <a:r>
              <a:rPr lang="he-IL" dirty="0" smtClean="0">
                <a:solidFill>
                  <a:srgbClr val="C996FA"/>
                </a:solidFill>
              </a:rPr>
              <a:t>קבוצות ג'וליה עבור ערכי </a:t>
            </a:r>
            <a:r>
              <a:rPr lang="en-US" i="1" kern="1200" spc="-110" dirty="0">
                <a:solidFill>
                  <a:srgbClr val="90EFF4"/>
                </a:solidFill>
                <a:latin typeface="Times New Roman" panose="02020603050405020304" pitchFamily="18" charset="0"/>
                <a:cs typeface="Times New Roman" panose="02020603050405020304" pitchFamily="18" charset="0"/>
              </a:rPr>
              <a:t>c</a:t>
            </a:r>
            <a:r>
              <a:rPr lang="en-US" dirty="0" smtClean="0">
                <a:solidFill>
                  <a:srgbClr val="90EFF4"/>
                </a:solidFill>
              </a:rPr>
              <a:t> </a:t>
            </a:r>
            <a:r>
              <a:rPr lang="he-IL" dirty="0" smtClean="0">
                <a:solidFill>
                  <a:srgbClr val="90EFF4"/>
                </a:solidFill>
              </a:rPr>
              <a:t> </a:t>
            </a:r>
            <a:r>
              <a:rPr lang="he-IL" dirty="0" smtClean="0">
                <a:solidFill>
                  <a:srgbClr val="C996FA"/>
                </a:solidFill>
              </a:rPr>
              <a:t>שונים</a:t>
            </a:r>
          </a:p>
          <a:p>
            <a:pPr marL="0" indent="0">
              <a:buNone/>
            </a:pPr>
            <a:r>
              <a:rPr lang="he-IL" sz="2800" dirty="0" smtClean="0">
                <a:solidFill>
                  <a:schemeClr val="accent2"/>
                </a:solidFill>
              </a:rPr>
              <a:t>  </a:t>
            </a:r>
            <a:r>
              <a:rPr lang="he-IL" sz="2800" dirty="0" smtClean="0"/>
              <a:t>התמונות התקבלו </a:t>
            </a:r>
            <a:r>
              <a:rPr lang="he-IL" sz="2800" spc="-50" dirty="0"/>
              <a:t>באמצעות מחשבים </a:t>
            </a:r>
            <a:r>
              <a:rPr lang="he-IL" sz="2800" spc="-50" dirty="0" smtClean="0"/>
              <a:t>מתוחכמים</a:t>
            </a:r>
          </a:p>
          <a:p>
            <a:pPr marL="0" indent="0">
              <a:buNone/>
            </a:pPr>
            <a:r>
              <a:rPr lang="he-IL" sz="2800" spc="-50" dirty="0"/>
              <a:t> </a:t>
            </a:r>
            <a:r>
              <a:rPr lang="he-IL" sz="2800" spc="-50" dirty="0" smtClean="0"/>
              <a:t> </a:t>
            </a:r>
            <a:r>
              <a:rPr lang="he-IL" sz="2800" dirty="0" smtClean="0"/>
              <a:t>למעלה </a:t>
            </a:r>
            <a:r>
              <a:rPr lang="he-IL" sz="2800" dirty="0"/>
              <a:t>מ-50 שנה </a:t>
            </a:r>
            <a:r>
              <a:rPr lang="he-IL" sz="2800" dirty="0" smtClean="0"/>
              <a:t>אחרי </a:t>
            </a:r>
            <a:r>
              <a:rPr lang="he-IL" sz="2800" dirty="0"/>
              <a:t>שג'וליה החל </a:t>
            </a:r>
            <a:r>
              <a:rPr lang="he-IL" sz="2800" dirty="0" smtClean="0"/>
              <a:t>בעבודתו.</a:t>
            </a:r>
          </a:p>
        </p:txBody>
      </p:sp>
      <p:sp>
        <p:nvSpPr>
          <p:cNvPr id="4" name="Date Placeholder 3"/>
          <p:cNvSpPr>
            <a:spLocks noGrp="1"/>
          </p:cNvSpPr>
          <p:nvPr>
            <p:ph type="dt" sz="half" idx="10"/>
          </p:nvPr>
        </p:nvSpPr>
        <p:spPr/>
        <p:txBody>
          <a:bodyPr/>
          <a:lstStyle/>
          <a:p>
            <a:r>
              <a:rPr lang="en-US" smtClean="0"/>
              <a:t>עודכן 13.12.17</a:t>
            </a:r>
            <a:endParaRPr lang="en-US" dirty="0"/>
          </a:p>
        </p:txBody>
      </p:sp>
      <p:sp>
        <p:nvSpPr>
          <p:cNvPr id="6" name="Slide Number Placeholder 5"/>
          <p:cNvSpPr>
            <a:spLocks noGrp="1"/>
          </p:cNvSpPr>
          <p:nvPr>
            <p:ph type="sldNum" sz="quarter" idx="12"/>
          </p:nvPr>
        </p:nvSpPr>
        <p:spPr/>
        <p:txBody>
          <a:bodyPr/>
          <a:lstStyle/>
          <a:p>
            <a:fld id="{C9B5141F-67F1-457E-8781-5BCB6D404D28}" type="slidenum">
              <a:rPr lang="en-US" smtClean="0"/>
              <a:pPr/>
              <a:t>14</a:t>
            </a:fld>
            <a:endParaRPr lang="en-US" dirty="0"/>
          </a:p>
        </p:txBody>
      </p:sp>
      <p:sp>
        <p:nvSpPr>
          <p:cNvPr id="7" name="Rectangle 6"/>
          <p:cNvSpPr/>
          <p:nvPr/>
        </p:nvSpPr>
        <p:spPr>
          <a:xfrm>
            <a:off x="4100218" y="4778004"/>
            <a:ext cx="3672408" cy="369332"/>
          </a:xfrm>
          <a:prstGeom prst="rect">
            <a:avLst/>
          </a:prstGeom>
        </p:spPr>
        <p:txBody>
          <a:bodyPr wrap="square">
            <a:spAutoFit/>
          </a:bodyPr>
          <a:lstStyle/>
          <a:p>
            <a:r>
              <a:rPr lang="en-US" dirty="0" smtClean="0"/>
              <a:t> </a:t>
            </a:r>
            <a:endParaRPr lang="en-US" dirty="0"/>
          </a:p>
        </p:txBody>
      </p:sp>
      <p:sp>
        <p:nvSpPr>
          <p:cNvPr id="5" name="Footer Placeholder 4"/>
          <p:cNvSpPr>
            <a:spLocks noGrp="1"/>
          </p:cNvSpPr>
          <p:nvPr>
            <p:ph type="ftr" sz="quarter" idx="11"/>
          </p:nvPr>
        </p:nvSpPr>
        <p:spPr/>
        <p:txBody>
          <a:bodyPr/>
          <a:lstStyle/>
          <a:p>
            <a:r>
              <a:rPr lang="he-IL" dirty="0" smtClean="0"/>
              <a:t>הבזק קבוצת ג'וליה © כל הזכויות שמורות</a:t>
            </a:r>
            <a:endParaRPr lang="en-US" dirty="0"/>
          </a:p>
        </p:txBody>
      </p:sp>
      <p:sp>
        <p:nvSpPr>
          <p:cNvPr id="2" name="מלבן 1"/>
          <p:cNvSpPr/>
          <p:nvPr/>
        </p:nvSpPr>
        <p:spPr>
          <a:xfrm>
            <a:off x="3347864" y="2132856"/>
            <a:ext cx="2773598" cy="954107"/>
          </a:xfrm>
          <a:prstGeom prst="rect">
            <a:avLst/>
          </a:prstGeom>
        </p:spPr>
        <p:txBody>
          <a:bodyPr wrap="square">
            <a:spAutoFit/>
          </a:bodyPr>
          <a:lstStyle/>
          <a:p>
            <a:pPr algn="ctr" rtl="0"/>
            <a:r>
              <a:rPr lang="en-US" sz="2800" i="1" spc="-110" dirty="0">
                <a:solidFill>
                  <a:srgbClr val="00FFFF"/>
                </a:solidFill>
                <a:latin typeface="Times New Roman" panose="02020603050405020304" pitchFamily="18" charset="0"/>
                <a:cs typeface="Times New Roman" panose="02020603050405020304" pitchFamily="18" charset="0"/>
              </a:rPr>
              <a:t> </a:t>
            </a:r>
            <a:r>
              <a:rPr lang="en-US" sz="2800" i="1" spc="-110" dirty="0" smtClean="0">
                <a:solidFill>
                  <a:srgbClr val="00FFFF"/>
                </a:solidFill>
                <a:latin typeface="Times New Roman" panose="02020603050405020304" pitchFamily="18" charset="0"/>
                <a:cs typeface="Times New Roman" panose="02020603050405020304" pitchFamily="18" charset="0"/>
              </a:rPr>
              <a:t>c</a:t>
            </a:r>
            <a:r>
              <a:rPr lang="he-IL" sz="2800" i="1" spc="-110" dirty="0" smtClean="0">
                <a:solidFill>
                  <a:srgbClr val="00FFFF"/>
                </a:solidFill>
                <a:latin typeface="Times New Roman" panose="02020603050405020304" pitchFamily="18" charset="0"/>
                <a:cs typeface="Times New Roman" panose="02020603050405020304" pitchFamily="18" charset="0"/>
              </a:rPr>
              <a:t> </a:t>
            </a:r>
            <a:r>
              <a:rPr lang="en-US" sz="2800" i="1" spc="-110" dirty="0" smtClean="0">
                <a:solidFill>
                  <a:srgbClr val="00FFFF"/>
                </a:solidFill>
                <a:latin typeface="Times New Roman" panose="02020603050405020304" pitchFamily="18" charset="0"/>
                <a:cs typeface="Times New Roman" panose="02020603050405020304" pitchFamily="18" charset="0"/>
              </a:rPr>
              <a:t>=</a:t>
            </a:r>
            <a:r>
              <a:rPr lang="he-IL" sz="2800" i="1" spc="-110" dirty="0" smtClean="0">
                <a:solidFill>
                  <a:srgbClr val="00FFFF"/>
                </a:solidFill>
                <a:latin typeface="Times New Roman" panose="02020603050405020304" pitchFamily="18" charset="0"/>
                <a:cs typeface="Times New Roman" panose="02020603050405020304" pitchFamily="18" charset="0"/>
              </a:rPr>
              <a:t> </a:t>
            </a:r>
            <a:r>
              <a:rPr lang="en-US" sz="2800" i="1" spc="-110" dirty="0" smtClean="0">
                <a:solidFill>
                  <a:srgbClr val="00FFFF"/>
                </a:solidFill>
                <a:latin typeface="Times New Roman" panose="02020603050405020304" pitchFamily="18" charset="0"/>
                <a:cs typeface="Times New Roman" panose="02020603050405020304" pitchFamily="18" charset="0"/>
              </a:rPr>
              <a:t>0.36+0.1 </a:t>
            </a:r>
            <a:r>
              <a:rPr lang="en-US" sz="2800" i="1" spc="-110" dirty="0" err="1" smtClean="0">
                <a:solidFill>
                  <a:srgbClr val="00FFFF"/>
                </a:solidFill>
                <a:latin typeface="Times New Roman" panose="02020603050405020304" pitchFamily="18" charset="0"/>
                <a:cs typeface="Times New Roman" panose="02020603050405020304" pitchFamily="18" charset="0"/>
              </a:rPr>
              <a:t>i</a:t>
            </a:r>
            <a:endParaRPr lang="he-IL" sz="2800" i="1" spc="-110" dirty="0" smtClean="0">
              <a:solidFill>
                <a:srgbClr val="00FFFF"/>
              </a:solidFill>
              <a:latin typeface="Times New Roman" panose="02020603050405020304" pitchFamily="18" charset="0"/>
              <a:cs typeface="Times New Roman" panose="02020603050405020304" pitchFamily="18" charset="0"/>
            </a:endParaRPr>
          </a:p>
          <a:p>
            <a:pPr algn="ctr"/>
            <a:r>
              <a:rPr lang="he-IL" sz="2800" spc="-110" dirty="0" smtClean="0">
                <a:solidFill>
                  <a:srgbClr val="FFFF00"/>
                </a:solidFill>
                <a:latin typeface="Times New Roman" panose="02020603050405020304" pitchFamily="18" charset="0"/>
                <a:cs typeface="+mn-cs"/>
              </a:rPr>
              <a:t>ידועה בשם "הדרקון"</a:t>
            </a:r>
            <a:endParaRPr lang="he-IL" sz="2800" dirty="0">
              <a:solidFill>
                <a:srgbClr val="FFFF00"/>
              </a:solidFill>
              <a:cs typeface="+mn-cs"/>
            </a:endParaRPr>
          </a:p>
        </p:txBody>
      </p:sp>
      <p:pic>
        <p:nvPicPr>
          <p:cNvPr id="8" name="תמונה 7"/>
          <p:cNvPicPr>
            <a:picLocks noChangeAspect="1"/>
          </p:cNvPicPr>
          <p:nvPr/>
        </p:nvPicPr>
        <p:blipFill>
          <a:blip r:embed="rId4"/>
          <a:stretch>
            <a:fillRect/>
          </a:stretch>
        </p:blipFill>
        <p:spPr>
          <a:xfrm>
            <a:off x="3454165" y="3030034"/>
            <a:ext cx="2659791" cy="2646081"/>
          </a:xfrm>
          <a:prstGeom prst="rect">
            <a:avLst/>
          </a:prstGeom>
        </p:spPr>
      </p:pic>
      <p:sp>
        <p:nvSpPr>
          <p:cNvPr id="18" name="מלבן 17"/>
          <p:cNvSpPr/>
          <p:nvPr/>
        </p:nvSpPr>
        <p:spPr>
          <a:xfrm>
            <a:off x="6121462" y="2132856"/>
            <a:ext cx="2740831" cy="1384995"/>
          </a:xfrm>
          <a:prstGeom prst="rect">
            <a:avLst/>
          </a:prstGeom>
        </p:spPr>
        <p:txBody>
          <a:bodyPr wrap="square">
            <a:spAutoFit/>
          </a:bodyPr>
          <a:lstStyle/>
          <a:p>
            <a:pPr algn="ctr" rtl="0"/>
            <a:r>
              <a:rPr lang="en-US" i="1" spc="-110" dirty="0">
                <a:solidFill>
                  <a:srgbClr val="00FFFF"/>
                </a:solidFill>
                <a:latin typeface="Times New Roman" panose="02020603050405020304" pitchFamily="18" charset="0"/>
                <a:cs typeface="Times New Roman" panose="02020603050405020304" pitchFamily="18" charset="0"/>
              </a:rPr>
              <a:t> </a:t>
            </a:r>
            <a:r>
              <a:rPr lang="en-US" sz="2800" i="1" spc="-110" dirty="0" smtClean="0">
                <a:solidFill>
                  <a:srgbClr val="00FFFF"/>
                </a:solidFill>
                <a:latin typeface="Times New Roman" panose="02020603050405020304" pitchFamily="18" charset="0"/>
                <a:cs typeface="Times New Roman" panose="02020603050405020304" pitchFamily="18" charset="0"/>
              </a:rPr>
              <a:t>c</a:t>
            </a:r>
            <a:r>
              <a:rPr lang="he-IL" sz="2800" i="1" spc="-110" dirty="0" smtClean="0">
                <a:solidFill>
                  <a:srgbClr val="00FFFF"/>
                </a:solidFill>
                <a:latin typeface="Times New Roman" panose="02020603050405020304" pitchFamily="18" charset="0"/>
                <a:cs typeface="Times New Roman" panose="02020603050405020304" pitchFamily="18" charset="0"/>
              </a:rPr>
              <a:t> </a:t>
            </a:r>
            <a:r>
              <a:rPr lang="en-US" sz="2800" i="1" spc="-110" dirty="0" smtClean="0">
                <a:solidFill>
                  <a:srgbClr val="00FFFF"/>
                </a:solidFill>
                <a:latin typeface="Times New Roman" panose="02020603050405020304" pitchFamily="18" charset="0"/>
                <a:cs typeface="Times New Roman" panose="02020603050405020304" pitchFamily="18" charset="0"/>
              </a:rPr>
              <a:t>=</a:t>
            </a:r>
            <a:r>
              <a:rPr lang="he-IL" sz="2800" i="1" spc="-110" dirty="0" smtClean="0">
                <a:solidFill>
                  <a:srgbClr val="00FFFF"/>
                </a:solidFill>
                <a:latin typeface="Times New Roman" panose="02020603050405020304" pitchFamily="18" charset="0"/>
                <a:cs typeface="Times New Roman" panose="02020603050405020304" pitchFamily="18" charset="0"/>
              </a:rPr>
              <a:t> </a:t>
            </a:r>
            <a:r>
              <a:rPr lang="en-US" sz="2800" i="1" spc="-110" dirty="0" smtClean="0">
                <a:solidFill>
                  <a:srgbClr val="00FFFF"/>
                </a:solidFill>
                <a:latin typeface="Times New Roman" panose="02020603050405020304" pitchFamily="18" charset="0"/>
                <a:cs typeface="Times New Roman" panose="02020603050405020304" pitchFamily="18" charset="0"/>
              </a:rPr>
              <a:t>-0.1+0.8 </a:t>
            </a:r>
            <a:r>
              <a:rPr lang="en-US" sz="2800" i="1" spc="-110" dirty="0" err="1" smtClean="0">
                <a:solidFill>
                  <a:srgbClr val="00FFFF"/>
                </a:solidFill>
                <a:latin typeface="Times New Roman" panose="02020603050405020304" pitchFamily="18" charset="0"/>
                <a:cs typeface="Times New Roman" panose="02020603050405020304" pitchFamily="18" charset="0"/>
              </a:rPr>
              <a:t>i</a:t>
            </a:r>
            <a:endParaRPr lang="he-IL" sz="2800" i="1" spc="-110" dirty="0" smtClean="0">
              <a:solidFill>
                <a:srgbClr val="00FFFF"/>
              </a:solidFill>
              <a:latin typeface="Times New Roman" panose="02020603050405020304" pitchFamily="18" charset="0"/>
              <a:cs typeface="Times New Roman" panose="02020603050405020304" pitchFamily="18" charset="0"/>
            </a:endParaRPr>
          </a:p>
          <a:p>
            <a:pPr algn="ctr"/>
            <a:r>
              <a:rPr lang="he-IL" sz="2800" spc="-110" dirty="0">
                <a:solidFill>
                  <a:srgbClr val="FFFF00"/>
                </a:solidFill>
                <a:latin typeface="Times New Roman" panose="02020603050405020304" pitchFamily="18" charset="0"/>
              </a:rPr>
              <a:t>ידועה בשם "</a:t>
            </a:r>
            <a:r>
              <a:rPr lang="he-IL" sz="2800" spc="-110" dirty="0" smtClean="0">
                <a:solidFill>
                  <a:srgbClr val="FFFF00"/>
                </a:solidFill>
                <a:latin typeface="Times New Roman" panose="02020603050405020304" pitchFamily="18" charset="0"/>
              </a:rPr>
              <a:t>השפן"</a:t>
            </a:r>
            <a:endParaRPr lang="he-IL" sz="2800" dirty="0">
              <a:solidFill>
                <a:srgbClr val="FFFF00"/>
              </a:solidFill>
            </a:endParaRPr>
          </a:p>
          <a:p>
            <a:pPr algn="ctr"/>
            <a:endParaRPr lang="he-IL" sz="2800" dirty="0"/>
          </a:p>
        </p:txBody>
      </p:sp>
      <p:pic>
        <p:nvPicPr>
          <p:cNvPr id="11" name="תמונה 10"/>
          <p:cNvPicPr>
            <a:picLocks noChangeAspect="1"/>
          </p:cNvPicPr>
          <p:nvPr/>
        </p:nvPicPr>
        <p:blipFill>
          <a:blip r:embed="rId5"/>
          <a:stretch>
            <a:fillRect/>
          </a:stretch>
        </p:blipFill>
        <p:spPr>
          <a:xfrm>
            <a:off x="6227763" y="3053257"/>
            <a:ext cx="2634531" cy="2599633"/>
          </a:xfrm>
          <a:prstGeom prst="rect">
            <a:avLst/>
          </a:prstGeom>
        </p:spPr>
      </p:pic>
      <p:sp>
        <p:nvSpPr>
          <p:cNvPr id="21" name="מלבן 20"/>
          <p:cNvSpPr/>
          <p:nvPr/>
        </p:nvSpPr>
        <p:spPr>
          <a:xfrm>
            <a:off x="539552" y="2132856"/>
            <a:ext cx="2675444" cy="954107"/>
          </a:xfrm>
          <a:prstGeom prst="rect">
            <a:avLst/>
          </a:prstGeom>
        </p:spPr>
        <p:txBody>
          <a:bodyPr wrap="square">
            <a:spAutoFit/>
          </a:bodyPr>
          <a:lstStyle/>
          <a:p>
            <a:pPr algn="ctr" rtl="0"/>
            <a:r>
              <a:rPr lang="en-US" sz="2800" i="1" spc="-110" dirty="0">
                <a:solidFill>
                  <a:srgbClr val="00FFFF"/>
                </a:solidFill>
                <a:latin typeface="Times New Roman" panose="02020603050405020304" pitchFamily="18" charset="0"/>
                <a:cs typeface="Times New Roman" panose="02020603050405020304" pitchFamily="18" charset="0"/>
              </a:rPr>
              <a:t> </a:t>
            </a:r>
            <a:r>
              <a:rPr lang="en-US" sz="2800" i="1" spc="-110" dirty="0" smtClean="0">
                <a:solidFill>
                  <a:srgbClr val="00FFFF"/>
                </a:solidFill>
                <a:latin typeface="Times New Roman" panose="02020603050405020304" pitchFamily="18" charset="0"/>
                <a:cs typeface="Times New Roman" panose="02020603050405020304" pitchFamily="18" charset="0"/>
              </a:rPr>
              <a:t>c</a:t>
            </a:r>
            <a:r>
              <a:rPr lang="he-IL" sz="2800" i="1" spc="-110" dirty="0" smtClean="0">
                <a:solidFill>
                  <a:srgbClr val="00FFFF"/>
                </a:solidFill>
                <a:latin typeface="Times New Roman" panose="02020603050405020304" pitchFamily="18" charset="0"/>
                <a:cs typeface="Times New Roman" panose="02020603050405020304" pitchFamily="18" charset="0"/>
              </a:rPr>
              <a:t> </a:t>
            </a:r>
            <a:r>
              <a:rPr lang="en-US" sz="2800" i="1" spc="-110" dirty="0" smtClean="0">
                <a:solidFill>
                  <a:srgbClr val="00FFFF"/>
                </a:solidFill>
                <a:latin typeface="Times New Roman" panose="02020603050405020304" pitchFamily="18" charset="0"/>
                <a:cs typeface="Times New Roman" panose="02020603050405020304" pitchFamily="18" charset="0"/>
              </a:rPr>
              <a:t>=</a:t>
            </a:r>
            <a:r>
              <a:rPr lang="he-IL" sz="2800" i="1" spc="-110" dirty="0" smtClean="0">
                <a:solidFill>
                  <a:srgbClr val="00FFFF"/>
                </a:solidFill>
                <a:latin typeface="Times New Roman" panose="02020603050405020304" pitchFamily="18" charset="0"/>
                <a:cs typeface="Times New Roman" panose="02020603050405020304" pitchFamily="18" charset="0"/>
              </a:rPr>
              <a:t> </a:t>
            </a:r>
            <a:r>
              <a:rPr lang="en-US" sz="2800" i="1" spc="-110" dirty="0" smtClean="0">
                <a:solidFill>
                  <a:srgbClr val="00FFFF"/>
                </a:solidFill>
                <a:latin typeface="Times New Roman" panose="02020603050405020304" pitchFamily="18" charset="0"/>
                <a:cs typeface="Times New Roman" panose="02020603050405020304" pitchFamily="18" charset="0"/>
              </a:rPr>
              <a:t>-1.00+0 </a:t>
            </a:r>
            <a:r>
              <a:rPr lang="en-US" sz="2800" i="1" spc="-110" dirty="0" err="1" smtClean="0">
                <a:solidFill>
                  <a:srgbClr val="00FFFF"/>
                </a:solidFill>
                <a:latin typeface="Times New Roman" panose="02020603050405020304" pitchFamily="18" charset="0"/>
                <a:cs typeface="Times New Roman" panose="02020603050405020304" pitchFamily="18" charset="0"/>
              </a:rPr>
              <a:t>i</a:t>
            </a:r>
            <a:endParaRPr lang="he-IL" sz="2800" i="1" spc="-110" dirty="0" smtClean="0">
              <a:solidFill>
                <a:srgbClr val="00FFFF"/>
              </a:solidFill>
              <a:latin typeface="Times New Roman" panose="02020603050405020304" pitchFamily="18" charset="0"/>
              <a:cs typeface="Times New Roman" panose="02020603050405020304" pitchFamily="18" charset="0"/>
            </a:endParaRPr>
          </a:p>
          <a:p>
            <a:pPr algn="ctr"/>
            <a:r>
              <a:rPr lang="he-IL" sz="2800" spc="-150" dirty="0" smtClean="0">
                <a:solidFill>
                  <a:srgbClr val="FFFF00"/>
                </a:solidFill>
              </a:rPr>
              <a:t>מפורסמת ללא שם</a:t>
            </a:r>
            <a:endParaRPr lang="he-IL" sz="2800" spc="-150" dirty="0">
              <a:solidFill>
                <a:srgbClr val="FFFF00"/>
              </a:solidFill>
            </a:endParaRPr>
          </a:p>
        </p:txBody>
      </p:sp>
      <p:pic>
        <p:nvPicPr>
          <p:cNvPr id="12" name="תמונה 11"/>
          <p:cNvPicPr>
            <a:picLocks noChangeAspect="1"/>
          </p:cNvPicPr>
          <p:nvPr/>
        </p:nvPicPr>
        <p:blipFill>
          <a:blip r:embed="rId6"/>
          <a:stretch>
            <a:fillRect/>
          </a:stretch>
        </p:blipFill>
        <p:spPr>
          <a:xfrm>
            <a:off x="539552" y="3030835"/>
            <a:ext cx="2675444" cy="2689235"/>
          </a:xfrm>
          <a:prstGeom prst="rect">
            <a:avLst/>
          </a:prstGeom>
        </p:spPr>
      </p:pic>
    </p:spTree>
    <p:custDataLst>
      <p:tags r:id="rId1"/>
    </p:custDataLst>
    <p:extLst>
      <p:ext uri="{BB962C8B-B14F-4D97-AF65-F5344CB8AC3E}">
        <p14:creationId xmlns:p14="http://schemas.microsoft.com/office/powerpoint/2010/main" val="1435002879"/>
      </p:ext>
    </p:extLst>
  </p:cSld>
  <p:clrMapOvr>
    <a:masterClrMapping/>
  </p:clrMapOvr>
  <mc:AlternateContent xmlns:mc="http://schemas.openxmlformats.org/markup-compatibility/2006" xmlns:p14="http://schemas.microsoft.com/office/powerpoint/2010/main">
    <mc:Choice Requires="p14">
      <p:transition spd="slow" p14:dur="2000" advTm="68769"/>
    </mc:Choice>
    <mc:Fallback xmlns="">
      <p:transition spd="slow" advTm="687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2" grpId="0"/>
      <p:bldP spid="18"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16922" y="404664"/>
            <a:ext cx="8001000" cy="838200"/>
          </a:xfrm>
        </p:spPr>
        <p:txBody>
          <a:bodyPr/>
          <a:lstStyle/>
          <a:p>
            <a:pPr marL="0" indent="0">
              <a:buNone/>
            </a:pPr>
            <a:r>
              <a:rPr lang="he-IL" sz="3600" dirty="0">
                <a:solidFill>
                  <a:srgbClr val="C996FA"/>
                </a:solidFill>
              </a:rPr>
              <a:t>מה ההבדל בין שתי קבוצות ג'וליה אלו?   </a:t>
            </a:r>
          </a:p>
        </p:txBody>
      </p:sp>
      <p:sp>
        <p:nvSpPr>
          <p:cNvPr id="4" name="מציין מיקום של תאריך 3"/>
          <p:cNvSpPr>
            <a:spLocks noGrp="1"/>
          </p:cNvSpPr>
          <p:nvPr>
            <p:ph type="dt" sz="half" idx="10"/>
          </p:nvPr>
        </p:nvSpPr>
        <p:spPr/>
        <p:txBody>
          <a:bodyPr/>
          <a:lstStyle/>
          <a:p>
            <a:pPr>
              <a:defRPr/>
            </a:pPr>
            <a:r>
              <a:rPr lang="en-US" smtClean="0"/>
              <a:t>עודכן 13.12.17</a:t>
            </a:r>
            <a:endParaRPr lang="he-IL" dirty="0"/>
          </a:p>
        </p:txBody>
      </p:sp>
      <p:sp>
        <p:nvSpPr>
          <p:cNvPr id="5" name="מציין מיקום של כותרת תחתונה 4"/>
          <p:cNvSpPr>
            <a:spLocks noGrp="1"/>
          </p:cNvSpPr>
          <p:nvPr>
            <p:ph type="ftr" sz="quarter" idx="11"/>
          </p:nvPr>
        </p:nvSpPr>
        <p:spPr/>
        <p:txBody>
          <a:bodyPr/>
          <a:lstStyle/>
          <a:p>
            <a:pPr>
              <a:defRPr/>
            </a:pPr>
            <a:r>
              <a:rPr lang="he-IL" dirty="0" smtClean="0"/>
              <a:t>הבזק קבוצת ג'וליה © כל הזכויות שמורות</a:t>
            </a:r>
            <a:endParaRPr lang="he-IL" dirty="0"/>
          </a:p>
        </p:txBody>
      </p:sp>
      <p:sp>
        <p:nvSpPr>
          <p:cNvPr id="6" name="מציין מיקום של מספר שקופית 5"/>
          <p:cNvSpPr>
            <a:spLocks noGrp="1"/>
          </p:cNvSpPr>
          <p:nvPr>
            <p:ph type="sldNum" sz="quarter" idx="12"/>
          </p:nvPr>
        </p:nvSpPr>
        <p:spPr/>
        <p:txBody>
          <a:bodyPr/>
          <a:lstStyle/>
          <a:p>
            <a:pPr>
              <a:defRPr/>
            </a:pPr>
            <a:fld id="{201E0D53-D5A1-4408-8451-B128184CDBA6}" type="slidenum">
              <a:rPr lang="he-IL" smtClean="0"/>
              <a:pPr>
                <a:defRPr/>
              </a:pPr>
              <a:t>15</a:t>
            </a:fld>
            <a:endParaRPr lang="he-IL" dirty="0"/>
          </a:p>
        </p:txBody>
      </p:sp>
      <p:sp>
        <p:nvSpPr>
          <p:cNvPr id="3" name="מלבן 2"/>
          <p:cNvSpPr/>
          <p:nvPr/>
        </p:nvSpPr>
        <p:spPr>
          <a:xfrm>
            <a:off x="5768557" y="1166830"/>
            <a:ext cx="1931939" cy="584775"/>
          </a:xfrm>
          <a:prstGeom prst="rect">
            <a:avLst/>
          </a:prstGeom>
        </p:spPr>
        <p:txBody>
          <a:bodyPr wrap="none">
            <a:spAutoFit/>
          </a:bodyPr>
          <a:lstStyle/>
          <a:p>
            <a:pPr algn="ctr" rtl="0"/>
            <a:r>
              <a:rPr lang="en-US" i="1" spc="-110" dirty="0">
                <a:solidFill>
                  <a:srgbClr val="00FFFF"/>
                </a:solidFill>
                <a:latin typeface="Times New Roman" panose="02020603050405020304" pitchFamily="18" charset="0"/>
                <a:cs typeface="Times New Roman" panose="02020603050405020304" pitchFamily="18" charset="0"/>
              </a:rPr>
              <a:t> </a:t>
            </a:r>
            <a:r>
              <a:rPr lang="en-US" sz="3200" i="1" spc="-110" dirty="0" smtClean="0">
                <a:solidFill>
                  <a:srgbClr val="00FFFF"/>
                </a:solidFill>
                <a:latin typeface="Times New Roman" panose="02020603050405020304" pitchFamily="18" charset="0"/>
                <a:cs typeface="Times New Roman" panose="02020603050405020304" pitchFamily="18" charset="0"/>
              </a:rPr>
              <a:t>c</a:t>
            </a:r>
            <a:r>
              <a:rPr lang="he-IL" sz="2800" i="1" spc="-110" dirty="0" smtClean="0">
                <a:solidFill>
                  <a:srgbClr val="00FFFF"/>
                </a:solidFill>
                <a:latin typeface="Times New Roman" panose="02020603050405020304" pitchFamily="18" charset="0"/>
                <a:cs typeface="Times New Roman" panose="02020603050405020304" pitchFamily="18" charset="0"/>
              </a:rPr>
              <a:t> </a:t>
            </a:r>
            <a:r>
              <a:rPr lang="en-US" sz="2800" i="1" spc="-110" dirty="0" smtClean="0">
                <a:solidFill>
                  <a:srgbClr val="00FFFF"/>
                </a:solidFill>
                <a:latin typeface="Times New Roman" panose="02020603050405020304" pitchFamily="18" charset="0"/>
                <a:cs typeface="Times New Roman" panose="02020603050405020304" pitchFamily="18" charset="0"/>
              </a:rPr>
              <a:t>=</a:t>
            </a:r>
            <a:r>
              <a:rPr lang="he-IL" sz="2800" i="1" spc="-110" dirty="0" smtClean="0">
                <a:solidFill>
                  <a:srgbClr val="00FFFF"/>
                </a:solidFill>
                <a:latin typeface="Times New Roman" panose="02020603050405020304" pitchFamily="18" charset="0"/>
                <a:cs typeface="Times New Roman" panose="02020603050405020304" pitchFamily="18" charset="0"/>
              </a:rPr>
              <a:t> </a:t>
            </a:r>
            <a:r>
              <a:rPr lang="en-US" sz="2800" i="1" spc="-110" dirty="0" smtClean="0">
                <a:solidFill>
                  <a:srgbClr val="00FFFF"/>
                </a:solidFill>
                <a:latin typeface="Times New Roman" panose="02020603050405020304" pitchFamily="18" charset="0"/>
                <a:cs typeface="Times New Roman" panose="02020603050405020304" pitchFamily="18" charset="0"/>
              </a:rPr>
              <a:t>0 - 1.00 </a:t>
            </a:r>
            <a:r>
              <a:rPr lang="en-US" sz="2800" i="1" spc="-110" dirty="0" err="1" smtClean="0">
                <a:solidFill>
                  <a:srgbClr val="00FFFF"/>
                </a:solidFill>
                <a:latin typeface="Times New Roman" panose="02020603050405020304" pitchFamily="18" charset="0"/>
                <a:cs typeface="Times New Roman" panose="02020603050405020304" pitchFamily="18" charset="0"/>
              </a:rPr>
              <a:t>i</a:t>
            </a:r>
            <a:endParaRPr lang="he-IL" sz="2800" dirty="0"/>
          </a:p>
        </p:txBody>
      </p:sp>
      <p:sp>
        <p:nvSpPr>
          <p:cNvPr id="10" name="מלבן 9"/>
          <p:cNvSpPr/>
          <p:nvPr/>
        </p:nvSpPr>
        <p:spPr>
          <a:xfrm flipH="1">
            <a:off x="1124371" y="1132324"/>
            <a:ext cx="2439517" cy="584775"/>
          </a:xfrm>
          <a:prstGeom prst="rect">
            <a:avLst/>
          </a:prstGeom>
        </p:spPr>
        <p:txBody>
          <a:bodyPr wrap="square">
            <a:spAutoFit/>
          </a:bodyPr>
          <a:lstStyle/>
          <a:p>
            <a:pPr algn="ctr" rtl="0"/>
            <a:r>
              <a:rPr lang="en-US" i="1" spc="-110" dirty="0">
                <a:solidFill>
                  <a:srgbClr val="00FFFF"/>
                </a:solidFill>
                <a:latin typeface="Times New Roman" panose="02020603050405020304" pitchFamily="18" charset="0"/>
                <a:cs typeface="Times New Roman" panose="02020603050405020304" pitchFamily="18" charset="0"/>
              </a:rPr>
              <a:t> </a:t>
            </a:r>
            <a:r>
              <a:rPr lang="en-US" sz="3200" i="1" spc="-110" dirty="0" smtClean="0">
                <a:solidFill>
                  <a:srgbClr val="00FFFF"/>
                </a:solidFill>
                <a:latin typeface="Times New Roman" panose="02020603050405020304" pitchFamily="18" charset="0"/>
                <a:cs typeface="Times New Roman" panose="02020603050405020304" pitchFamily="18" charset="0"/>
              </a:rPr>
              <a:t>c</a:t>
            </a:r>
            <a:r>
              <a:rPr lang="he-IL" sz="3200" i="1" spc="-110" dirty="0" smtClean="0">
                <a:solidFill>
                  <a:srgbClr val="00FFFF"/>
                </a:solidFill>
                <a:latin typeface="Times New Roman" panose="02020603050405020304" pitchFamily="18" charset="0"/>
                <a:cs typeface="Times New Roman" panose="02020603050405020304" pitchFamily="18" charset="0"/>
              </a:rPr>
              <a:t> </a:t>
            </a:r>
            <a:r>
              <a:rPr lang="en-US" sz="2800" i="1" spc="-110" dirty="0" smtClean="0">
                <a:solidFill>
                  <a:srgbClr val="00FFFF"/>
                </a:solidFill>
                <a:latin typeface="Times New Roman" panose="02020603050405020304" pitchFamily="18" charset="0"/>
                <a:cs typeface="Times New Roman" panose="02020603050405020304" pitchFamily="18" charset="0"/>
              </a:rPr>
              <a:t>=</a:t>
            </a:r>
            <a:r>
              <a:rPr lang="he-IL" sz="2800" i="1" spc="-110" dirty="0" smtClean="0">
                <a:solidFill>
                  <a:srgbClr val="00FFFF"/>
                </a:solidFill>
                <a:latin typeface="Times New Roman" panose="02020603050405020304" pitchFamily="18" charset="0"/>
                <a:cs typeface="Times New Roman" panose="02020603050405020304" pitchFamily="18" charset="0"/>
              </a:rPr>
              <a:t> </a:t>
            </a:r>
            <a:r>
              <a:rPr lang="en-US" sz="2800" i="1" spc="-110" dirty="0" smtClean="0">
                <a:solidFill>
                  <a:srgbClr val="00FFFF"/>
                </a:solidFill>
                <a:latin typeface="Times New Roman" panose="02020603050405020304" pitchFamily="18" charset="0"/>
                <a:cs typeface="Times New Roman" panose="02020603050405020304" pitchFamily="18" charset="0"/>
              </a:rPr>
              <a:t>0.5+ 0.00 </a:t>
            </a:r>
            <a:r>
              <a:rPr lang="en-US" sz="2800" i="1" spc="-110" dirty="0" err="1" smtClean="0">
                <a:solidFill>
                  <a:srgbClr val="00FFFF"/>
                </a:solidFill>
                <a:latin typeface="Times New Roman" panose="02020603050405020304" pitchFamily="18" charset="0"/>
                <a:cs typeface="Times New Roman" panose="02020603050405020304" pitchFamily="18" charset="0"/>
              </a:rPr>
              <a:t>i</a:t>
            </a:r>
            <a:endParaRPr lang="he-IL" sz="2800" dirty="0"/>
          </a:p>
        </p:txBody>
      </p:sp>
      <p:sp>
        <p:nvSpPr>
          <p:cNvPr id="11" name="מציין מיקום של כותרת תחתונה 4"/>
          <p:cNvSpPr txBox="1">
            <a:spLocks/>
          </p:cNvSpPr>
          <p:nvPr/>
        </p:nvSpPr>
        <p:spPr bwMode="auto">
          <a:xfrm>
            <a:off x="4642542" y="5034950"/>
            <a:ext cx="4177930" cy="9216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he-IL"/>
            </a:defPPr>
            <a:lvl1pPr algn="ctr" rtl="1" fontAlgn="base">
              <a:spcBef>
                <a:spcPct val="0"/>
              </a:spcBef>
              <a:spcAft>
                <a:spcPct val="0"/>
              </a:spcAft>
              <a:defRPr sz="1400" kern="1200">
                <a:solidFill>
                  <a:srgbClr val="F8F8F8"/>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lvl="4" algn="ct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defRPr/>
            </a:pPr>
            <a:endParaRPr lang="he-IL" sz="2400" dirty="0" smtClean="0"/>
          </a:p>
          <a:p>
            <a:pPr>
              <a:defRPr/>
            </a:pPr>
            <a:endParaRPr lang="he-IL" sz="2400" dirty="0"/>
          </a:p>
          <a:p>
            <a:pPr>
              <a:defRPr/>
            </a:pPr>
            <a:endParaRPr lang="he-IL" sz="2400" dirty="0" smtClean="0"/>
          </a:p>
          <a:p>
            <a:pPr>
              <a:defRPr/>
            </a:pPr>
            <a:endParaRPr lang="he-IL" sz="2400" dirty="0"/>
          </a:p>
          <a:p>
            <a:pPr>
              <a:defRPr/>
            </a:pPr>
            <a:endParaRPr lang="he-IL" sz="2400" dirty="0" smtClean="0"/>
          </a:p>
          <a:p>
            <a:pPr>
              <a:defRPr/>
            </a:pPr>
            <a:r>
              <a:rPr lang="he-IL" sz="2800" dirty="0" smtClean="0"/>
              <a:t>אפשר </a:t>
            </a:r>
            <a:r>
              <a:rPr lang="he-IL" sz="2800" dirty="0"/>
              <a:t>לעבור מנקודה לנקודה בלי לצאת מהקבוצה</a:t>
            </a:r>
          </a:p>
        </p:txBody>
      </p:sp>
      <p:sp>
        <p:nvSpPr>
          <p:cNvPr id="14" name="מציין מיקום של כותרת תחתונה 4"/>
          <p:cNvSpPr txBox="1">
            <a:spLocks/>
          </p:cNvSpPr>
          <p:nvPr/>
        </p:nvSpPr>
        <p:spPr bwMode="auto">
          <a:xfrm>
            <a:off x="539502" y="4581128"/>
            <a:ext cx="360045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he-IL"/>
            </a:defPPr>
            <a:lvl1pPr algn="ctr" rtl="1" fontAlgn="base">
              <a:spcBef>
                <a:spcPct val="0"/>
              </a:spcBef>
              <a:spcAft>
                <a:spcPct val="0"/>
              </a:spcAft>
              <a:defRPr sz="1400" kern="1200">
                <a:solidFill>
                  <a:srgbClr val="F8F8F8"/>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lvl="4" algn="ct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defRPr/>
            </a:pPr>
            <a:r>
              <a:rPr lang="he-IL" sz="2400" dirty="0" smtClean="0">
                <a:solidFill>
                  <a:srgbClr val="FFC000"/>
                </a:solidFill>
              </a:rPr>
              <a:t>קבוצת ג'וליה  לא "קשירה</a:t>
            </a:r>
            <a:r>
              <a:rPr lang="he-IL" sz="2400" dirty="0" smtClean="0"/>
              <a:t>"</a:t>
            </a:r>
            <a:endParaRPr lang="he-IL" sz="2400" dirty="0"/>
          </a:p>
        </p:txBody>
      </p:sp>
      <p:pic>
        <p:nvPicPr>
          <p:cNvPr id="410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4288"/>
          <a:stretch/>
        </p:blipFill>
        <p:spPr bwMode="auto">
          <a:xfrm>
            <a:off x="1000664" y="1628800"/>
            <a:ext cx="2905272" cy="3051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4474"/>
          <a:stretch/>
        </p:blipFill>
        <p:spPr bwMode="auto">
          <a:xfrm>
            <a:off x="5364088" y="1674312"/>
            <a:ext cx="2875565" cy="3010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מציין מיקום של כותרת תחתונה 4"/>
          <p:cNvSpPr txBox="1">
            <a:spLocks/>
          </p:cNvSpPr>
          <p:nvPr/>
        </p:nvSpPr>
        <p:spPr bwMode="auto">
          <a:xfrm>
            <a:off x="368467" y="5034950"/>
            <a:ext cx="4177930" cy="90592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he-IL"/>
            </a:defPPr>
            <a:lvl1pPr algn="ctr" rtl="1" fontAlgn="base">
              <a:spcBef>
                <a:spcPct val="0"/>
              </a:spcBef>
              <a:spcAft>
                <a:spcPct val="0"/>
              </a:spcAft>
              <a:defRPr sz="1400" kern="1200">
                <a:solidFill>
                  <a:srgbClr val="F8F8F8"/>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lvl="4" algn="ct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defRPr/>
            </a:pPr>
            <a:endParaRPr lang="he-IL" sz="2400" dirty="0" smtClean="0"/>
          </a:p>
          <a:p>
            <a:pPr>
              <a:defRPr/>
            </a:pPr>
            <a:endParaRPr lang="he-IL" sz="2400" dirty="0"/>
          </a:p>
          <a:p>
            <a:pPr>
              <a:defRPr/>
            </a:pPr>
            <a:endParaRPr lang="he-IL" sz="2400" dirty="0" smtClean="0"/>
          </a:p>
          <a:p>
            <a:pPr>
              <a:defRPr/>
            </a:pPr>
            <a:endParaRPr lang="he-IL" sz="2400" dirty="0"/>
          </a:p>
          <a:p>
            <a:pPr>
              <a:defRPr/>
            </a:pPr>
            <a:endParaRPr lang="he-IL" sz="2400" dirty="0" smtClean="0"/>
          </a:p>
          <a:p>
            <a:pPr>
              <a:defRPr/>
            </a:pPr>
            <a:endParaRPr lang="he-IL" sz="2400" dirty="0" smtClean="0">
              <a:solidFill>
                <a:srgbClr val="FFC000"/>
              </a:solidFill>
            </a:endParaRPr>
          </a:p>
          <a:p>
            <a:pPr>
              <a:defRPr/>
            </a:pPr>
            <a:r>
              <a:rPr lang="he-IL" sz="2800" dirty="0" smtClean="0"/>
              <a:t>אי-אפשר </a:t>
            </a:r>
            <a:r>
              <a:rPr lang="he-IL" sz="2800" dirty="0"/>
              <a:t>לעבור מנקודה לנקודה בלי לצאת מהקבוצה</a:t>
            </a:r>
          </a:p>
        </p:txBody>
      </p:sp>
      <p:sp>
        <p:nvSpPr>
          <p:cNvPr id="18" name="מציין מיקום של כותרת תחתונה 4"/>
          <p:cNvSpPr txBox="1">
            <a:spLocks/>
          </p:cNvSpPr>
          <p:nvPr/>
        </p:nvSpPr>
        <p:spPr bwMode="auto">
          <a:xfrm>
            <a:off x="4934301" y="4581128"/>
            <a:ext cx="360045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he-IL"/>
            </a:defPPr>
            <a:lvl1pPr algn="ctr" rtl="1" fontAlgn="base">
              <a:spcBef>
                <a:spcPct val="0"/>
              </a:spcBef>
              <a:spcAft>
                <a:spcPct val="0"/>
              </a:spcAft>
              <a:defRPr sz="1400" kern="1200">
                <a:solidFill>
                  <a:srgbClr val="F8F8F8"/>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lvl="4" algn="ct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defRPr/>
            </a:pPr>
            <a:r>
              <a:rPr lang="he-IL" sz="2400" dirty="0" smtClean="0">
                <a:solidFill>
                  <a:srgbClr val="FFC000"/>
                </a:solidFill>
              </a:rPr>
              <a:t>קבוצת ג'וליה  "קשירה</a:t>
            </a:r>
            <a:r>
              <a:rPr lang="he-IL" sz="2400" dirty="0" smtClean="0"/>
              <a:t>"</a:t>
            </a:r>
            <a:endParaRPr lang="he-IL" sz="2400" dirty="0"/>
          </a:p>
        </p:txBody>
      </p:sp>
    </p:spTree>
    <p:extLst>
      <p:ext uri="{BB962C8B-B14F-4D97-AF65-F5344CB8AC3E}">
        <p14:creationId xmlns:p14="http://schemas.microsoft.com/office/powerpoint/2010/main" val="54011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2"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he-IL" sz="3600" dirty="0" smtClean="0"/>
              <a:t>קבוצות ג'וליה</a:t>
            </a:r>
            <a:r>
              <a:rPr lang="en-US" sz="3600" i="1" dirty="0" smtClean="0">
                <a:latin typeface="Times New Roman" panose="02020603050405020304" pitchFamily="18" charset="0"/>
                <a:cs typeface="Times New Roman" panose="02020603050405020304" pitchFamily="18" charset="0"/>
              </a:rPr>
              <a:t>f</a:t>
            </a:r>
            <a:r>
              <a:rPr lang="en-US" sz="3600" dirty="0" smtClean="0">
                <a:latin typeface="Times New Roman" panose="02020603050405020304" pitchFamily="18" charset="0"/>
                <a:cs typeface="Times New Roman" panose="02020603050405020304" pitchFamily="18" charset="0"/>
              </a:rPr>
              <a:t>(</a:t>
            </a:r>
            <a:r>
              <a:rPr lang="en-US" sz="3600" i="1" dirty="0" smtClean="0">
                <a:solidFill>
                  <a:schemeClr val="accent6">
                    <a:lumMod val="60000"/>
                    <a:lumOff val="40000"/>
                  </a:schemeClr>
                </a:solidFill>
                <a:latin typeface="Times New Roman" panose="02020603050405020304" pitchFamily="18" charset="0"/>
                <a:cs typeface="Times New Roman" panose="02020603050405020304" pitchFamily="18" charset="0"/>
              </a:rPr>
              <a:t>z</a:t>
            </a:r>
            <a:r>
              <a:rPr lang="en-US" sz="3600" dirty="0">
                <a:latin typeface="Times New Roman" panose="02020603050405020304" pitchFamily="18" charset="0"/>
                <a:cs typeface="Times New Roman" panose="02020603050405020304" pitchFamily="18" charset="0"/>
              </a:rPr>
              <a:t>)=</a:t>
            </a:r>
            <a:r>
              <a:rPr lang="en-US" sz="3600" i="1" spc="300" dirty="0" smtClean="0">
                <a:solidFill>
                  <a:schemeClr val="accent6">
                    <a:lumMod val="60000"/>
                    <a:lumOff val="40000"/>
                  </a:schemeClr>
                </a:solidFill>
                <a:latin typeface="Times New Roman" panose="02020603050405020304" pitchFamily="18" charset="0"/>
                <a:cs typeface="Times New Roman" panose="02020603050405020304" pitchFamily="18" charset="0"/>
              </a:rPr>
              <a:t>z</a:t>
            </a:r>
            <a:r>
              <a:rPr lang="en-US" sz="3600" spc="300" baseline="30000" dirty="0" smtClean="0">
                <a:latin typeface="Times New Roman" panose="02020603050405020304" pitchFamily="18" charset="0"/>
                <a:cs typeface="Times New Roman" panose="02020603050405020304" pitchFamily="18" charset="0"/>
              </a:rPr>
              <a:t>2</a:t>
            </a:r>
            <a:r>
              <a:rPr lang="en-US" sz="3600" spc="300" dirty="0" smtClean="0">
                <a:latin typeface="Times New Roman" panose="02020603050405020304" pitchFamily="18" charset="0"/>
                <a:cs typeface="Times New Roman" panose="02020603050405020304" pitchFamily="18" charset="0"/>
              </a:rPr>
              <a:t>+</a:t>
            </a:r>
            <a:r>
              <a:rPr lang="en-US" sz="3600" i="1" spc="300" dirty="0" smtClean="0">
                <a:latin typeface="Times New Roman" panose="02020603050405020304" pitchFamily="18" charset="0"/>
                <a:cs typeface="Times New Roman" panose="02020603050405020304" pitchFamily="18" charset="0"/>
              </a:rPr>
              <a:t>c</a:t>
            </a:r>
            <a:r>
              <a:rPr lang="en-US" sz="3600" dirty="0" smtClean="0"/>
              <a:t> </a:t>
            </a:r>
            <a:endParaRPr lang="he-IL" sz="3600" dirty="0"/>
          </a:p>
        </p:txBody>
      </p:sp>
      <p:sp>
        <p:nvSpPr>
          <p:cNvPr id="4" name="Date Placeholder 3"/>
          <p:cNvSpPr>
            <a:spLocks noGrp="1"/>
          </p:cNvSpPr>
          <p:nvPr>
            <p:ph type="dt" sz="half" idx="10"/>
          </p:nvPr>
        </p:nvSpPr>
        <p:spPr/>
        <p:txBody>
          <a:bodyPr/>
          <a:lstStyle/>
          <a:p>
            <a:r>
              <a:rPr lang="en-US" smtClean="0"/>
              <a:t>עודכן 13.12.17</a:t>
            </a:r>
            <a:endParaRPr lang="en-US" dirty="0"/>
          </a:p>
        </p:txBody>
      </p:sp>
      <p:sp>
        <p:nvSpPr>
          <p:cNvPr id="6" name="Slide Number Placeholder 5"/>
          <p:cNvSpPr>
            <a:spLocks noGrp="1"/>
          </p:cNvSpPr>
          <p:nvPr>
            <p:ph type="sldNum" sz="quarter" idx="12"/>
          </p:nvPr>
        </p:nvSpPr>
        <p:spPr/>
        <p:txBody>
          <a:bodyPr/>
          <a:lstStyle/>
          <a:p>
            <a:fld id="{C9B5141F-67F1-457E-8781-5BCB6D404D28}" type="slidenum">
              <a:rPr lang="en-US" smtClean="0"/>
              <a:pPr/>
              <a:t>16</a:t>
            </a:fld>
            <a:endParaRPr lang="en-US" dirty="0"/>
          </a:p>
        </p:txBody>
      </p:sp>
      <p:pic>
        <p:nvPicPr>
          <p:cNvPr id="87044" name="Picture 4" descr="File:Julia-Set z2+c ani.gif">
            <a:hlinkClick r:id="rId4"/>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2870939"/>
            <a:ext cx="4680519" cy="351038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99592" y="5795972"/>
            <a:ext cx="7272808" cy="369332"/>
          </a:xfrm>
          <a:prstGeom prst="rect">
            <a:avLst/>
          </a:prstGeom>
        </p:spPr>
        <p:txBody>
          <a:bodyPr wrap="square">
            <a:spAutoFit/>
          </a:bodyPr>
          <a:lstStyle/>
          <a:p>
            <a:pPr algn="ctr" rtl="0"/>
            <a:r>
              <a:rPr lang="en-US" dirty="0"/>
              <a:t>http://commons.wikimedia.org/wiki/File:Julia-Set_z2%2Bc_ani.gif</a:t>
            </a:r>
            <a:endParaRPr lang="he-IL" dirty="0"/>
          </a:p>
        </p:txBody>
      </p:sp>
      <p:sp>
        <p:nvSpPr>
          <p:cNvPr id="3" name="Content Placeholder 2"/>
          <p:cNvSpPr>
            <a:spLocks noGrp="1"/>
          </p:cNvSpPr>
          <p:nvPr>
            <p:ph idx="1"/>
          </p:nvPr>
        </p:nvSpPr>
        <p:spPr>
          <a:xfrm>
            <a:off x="395536" y="980728"/>
            <a:ext cx="8280920" cy="2160239"/>
          </a:xfrm>
        </p:spPr>
        <p:txBody>
          <a:bodyPr>
            <a:noAutofit/>
          </a:bodyPr>
          <a:lstStyle/>
          <a:p>
            <a:pPr marL="0" indent="0">
              <a:spcBef>
                <a:spcPts val="600"/>
              </a:spcBef>
              <a:buNone/>
            </a:pPr>
            <a:r>
              <a:rPr lang="he-IL" sz="2800" dirty="0" smtClean="0"/>
              <a:t>וכעת באנימציה – </a:t>
            </a:r>
          </a:p>
          <a:p>
            <a:pPr marL="0" indent="0">
              <a:spcBef>
                <a:spcPts val="0"/>
              </a:spcBef>
              <a:buNone/>
            </a:pPr>
            <a:r>
              <a:rPr lang="he-IL" sz="2800" dirty="0" smtClean="0"/>
              <a:t>הקו הלבן הוא קבוצת ג'וליה. </a:t>
            </a:r>
            <a:r>
              <a:rPr lang="he-IL" sz="2800" dirty="0"/>
              <a:t>ה"אסירים" צבועים </a:t>
            </a:r>
            <a:r>
              <a:rPr lang="he-IL" sz="2800" dirty="0" smtClean="0"/>
              <a:t>ב</a:t>
            </a:r>
            <a:r>
              <a:rPr lang="he-IL" sz="2800" dirty="0" smtClean="0">
                <a:solidFill>
                  <a:srgbClr val="72BD4B"/>
                </a:solidFill>
              </a:rPr>
              <a:t>ירוק</a:t>
            </a:r>
            <a:r>
              <a:rPr lang="he-IL" sz="2800" dirty="0" smtClean="0"/>
              <a:t>. </a:t>
            </a:r>
          </a:p>
          <a:p>
            <a:pPr marL="0" indent="0">
              <a:spcBef>
                <a:spcPts val="0"/>
              </a:spcBef>
              <a:buNone/>
            </a:pPr>
            <a:r>
              <a:rPr lang="he-IL" sz="2800" dirty="0" smtClean="0"/>
              <a:t>קל לראות שיש קבוצות ג'וליה "קשירות" </a:t>
            </a:r>
          </a:p>
          <a:p>
            <a:pPr marL="0" indent="0">
              <a:spcBef>
                <a:spcPts val="0"/>
              </a:spcBef>
              <a:buNone/>
            </a:pPr>
            <a:r>
              <a:rPr lang="he-IL" sz="2800" dirty="0" smtClean="0"/>
              <a:t>ויש כאלה שאינן "קשירות". </a:t>
            </a:r>
          </a:p>
          <a:p>
            <a:pPr marL="0" indent="0">
              <a:spcBef>
                <a:spcPts val="0"/>
              </a:spcBef>
              <a:buNone/>
            </a:pPr>
            <a:r>
              <a:rPr lang="he-IL" sz="2800" dirty="0" smtClean="0"/>
              <a:t>אנחנו רואים חלק מאינסוף קבוצות ג'וליה שההבדל ביניהן הוא רק בערכו של </a:t>
            </a:r>
            <a:r>
              <a:rPr lang="he-IL" sz="2800"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.c</a:t>
            </a:r>
            <a:endParaRPr lang="he-IL" i="1" dirty="0">
              <a:latin typeface="Times New Roman" panose="02020603050405020304" pitchFamily="18" charset="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he-IL" smtClean="0"/>
              <a:t>הבזק קבוצת ג'וליה © כל הזכויות שמורות</a:t>
            </a:r>
            <a:endParaRPr lang="en-US" dirty="0"/>
          </a:p>
        </p:txBody>
      </p:sp>
    </p:spTree>
    <p:custDataLst>
      <p:tags r:id="rId1"/>
    </p:custDataLst>
    <p:extLst>
      <p:ext uri="{BB962C8B-B14F-4D97-AF65-F5344CB8AC3E}">
        <p14:creationId xmlns:p14="http://schemas.microsoft.com/office/powerpoint/2010/main" val="3194621398"/>
      </p:ext>
    </p:extLst>
  </p:cSld>
  <p:clrMapOvr>
    <a:masterClrMapping/>
  </p:clrMapOvr>
  <mc:AlternateContent xmlns:mc="http://schemas.openxmlformats.org/markup-compatibility/2006" xmlns:p14="http://schemas.microsoft.com/office/powerpoint/2010/main">
    <mc:Choice Requires="p14">
      <p:transition spd="slow" p14:dur="2000" advTm="29563"/>
    </mc:Choice>
    <mc:Fallback xmlns="">
      <p:transition spd="slow" advTm="295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720080"/>
          </a:xfrm>
        </p:spPr>
        <p:txBody>
          <a:bodyPr/>
          <a:lstStyle/>
          <a:p>
            <a:pPr algn="ctr" rtl="1"/>
            <a:r>
              <a:rPr lang="he-IL" sz="3600" dirty="0" smtClean="0">
                <a:solidFill>
                  <a:srgbClr val="C996FA"/>
                </a:solidFill>
              </a:rPr>
              <a:t>שינוי קטן – הבדל גדול</a:t>
            </a:r>
            <a:endParaRPr lang="he-IL" sz="3600" dirty="0">
              <a:solidFill>
                <a:srgbClr val="C996FA"/>
              </a:solidFill>
            </a:endParaRPr>
          </a:p>
        </p:txBody>
      </p:sp>
      <p:sp>
        <p:nvSpPr>
          <p:cNvPr id="3" name="Content Placeholder 2"/>
          <p:cNvSpPr>
            <a:spLocks noGrp="1"/>
          </p:cNvSpPr>
          <p:nvPr>
            <p:ph idx="1"/>
          </p:nvPr>
        </p:nvSpPr>
        <p:spPr>
          <a:xfrm>
            <a:off x="251520" y="908720"/>
            <a:ext cx="8568952" cy="5832648"/>
          </a:xfrm>
        </p:spPr>
        <p:txBody>
          <a:bodyPr>
            <a:noAutofit/>
          </a:bodyPr>
          <a:lstStyle/>
          <a:p>
            <a:pPr marL="355600" indent="0">
              <a:spcBef>
                <a:spcPts val="0"/>
              </a:spcBef>
              <a:buNone/>
            </a:pPr>
            <a:r>
              <a:rPr lang="he-IL" sz="2800" dirty="0" smtClean="0"/>
              <a:t>עד כאן עסקנו בקבוצת </a:t>
            </a:r>
            <a:r>
              <a:rPr lang="he-IL" sz="2800" dirty="0"/>
              <a:t>ג'וליה </a:t>
            </a:r>
            <a:r>
              <a:rPr lang="he-IL" sz="2800" dirty="0" smtClean="0"/>
              <a:t>הנוצרת כתוצאה מתהליך </a:t>
            </a:r>
          </a:p>
          <a:p>
            <a:pPr marL="355600" indent="0">
              <a:spcBef>
                <a:spcPts val="0"/>
              </a:spcBef>
              <a:buNone/>
            </a:pPr>
            <a:r>
              <a:rPr lang="he-IL" sz="2800" dirty="0" smtClean="0">
                <a:solidFill>
                  <a:srgbClr val="FFFF00"/>
                </a:solidFill>
              </a:rPr>
              <a:t>העלאה בריבוע </a:t>
            </a:r>
            <a:r>
              <a:rPr lang="he-IL" sz="2800" dirty="0" smtClean="0"/>
              <a:t>של </a:t>
            </a:r>
            <a:r>
              <a:rPr lang="he-IL" sz="2800" dirty="0" smtClean="0">
                <a:solidFill>
                  <a:srgbClr val="FABD6C"/>
                </a:solidFill>
              </a:rPr>
              <a:t>מספר מרוכב </a:t>
            </a:r>
            <a:r>
              <a:rPr lang="he-IL" sz="2800" dirty="0">
                <a:solidFill>
                  <a:srgbClr val="FABD6C"/>
                </a:solidFill>
              </a:rPr>
              <a:t> </a:t>
            </a:r>
            <a:r>
              <a:rPr lang="en-US" sz="2800" b="1" i="1" dirty="0">
                <a:solidFill>
                  <a:srgbClr val="FABD6C"/>
                </a:solidFill>
                <a:latin typeface="Times New Roman" panose="02020603050405020304" pitchFamily="18" charset="0"/>
                <a:cs typeface="Times New Roman" panose="02020603050405020304" pitchFamily="18" charset="0"/>
              </a:rPr>
              <a:t>z</a:t>
            </a:r>
            <a:r>
              <a:rPr lang="he-IL" sz="2800" dirty="0" smtClean="0"/>
              <a:t> </a:t>
            </a:r>
            <a:r>
              <a:rPr lang="he-IL" sz="2800" dirty="0" smtClean="0">
                <a:solidFill>
                  <a:srgbClr val="FFFF00"/>
                </a:solidFill>
              </a:rPr>
              <a:t> </a:t>
            </a:r>
            <a:r>
              <a:rPr lang="he-IL" sz="2800" dirty="0" smtClean="0">
                <a:solidFill>
                  <a:srgbClr val="90EFF4"/>
                </a:solidFill>
              </a:rPr>
              <a:t>והוספת מספר נוסף </a:t>
            </a:r>
            <a:r>
              <a:rPr lang="en-US" sz="2800" i="1" dirty="0" smtClean="0">
                <a:solidFill>
                  <a:srgbClr val="90EFF4"/>
                </a:solidFill>
                <a:latin typeface="Times New Roman" panose="02020603050405020304" pitchFamily="18" charset="0"/>
                <a:cs typeface="Times New Roman" panose="02020603050405020304" pitchFamily="18" charset="0"/>
              </a:rPr>
              <a:t>c</a:t>
            </a:r>
            <a:r>
              <a:rPr lang="he-IL" sz="2800" i="1" dirty="0" smtClean="0">
                <a:solidFill>
                  <a:srgbClr val="90EFF4"/>
                </a:solidFill>
                <a:latin typeface="Times New Roman" panose="02020603050405020304" pitchFamily="18" charset="0"/>
                <a:cs typeface="Times New Roman" panose="02020603050405020304" pitchFamily="18" charset="0"/>
              </a:rPr>
              <a:t>.</a:t>
            </a:r>
          </a:p>
          <a:p>
            <a:pPr marL="355600" indent="0">
              <a:spcBef>
                <a:spcPts val="600"/>
              </a:spcBef>
              <a:buNone/>
            </a:pPr>
            <a:r>
              <a:rPr lang="he-IL" sz="2800" dirty="0" smtClean="0"/>
              <a:t>מתבקש לשאול, כדרכם של מתמטיקאים,</a:t>
            </a:r>
          </a:p>
          <a:p>
            <a:pPr marL="355600" indent="0">
              <a:spcBef>
                <a:spcPts val="0"/>
              </a:spcBef>
              <a:buNone/>
            </a:pPr>
            <a:r>
              <a:rPr lang="he-IL" sz="2800" dirty="0" smtClean="0"/>
              <a:t>למה דווקא העלאה </a:t>
            </a:r>
            <a:r>
              <a:rPr lang="he-IL" sz="2800" dirty="0" smtClean="0">
                <a:solidFill>
                  <a:srgbClr val="FFFF00"/>
                </a:solidFill>
              </a:rPr>
              <a:t>בריבוע</a:t>
            </a:r>
            <a:r>
              <a:rPr lang="he-IL" sz="2800" dirty="0" smtClean="0"/>
              <a:t>?  </a:t>
            </a:r>
          </a:p>
          <a:p>
            <a:pPr marL="355600" indent="0">
              <a:spcBef>
                <a:spcPts val="0"/>
              </a:spcBef>
              <a:buNone/>
            </a:pPr>
            <a:r>
              <a:rPr lang="he-IL" sz="2800" dirty="0" smtClean="0"/>
              <a:t>למה לא חזקה </a:t>
            </a:r>
            <a:r>
              <a:rPr lang="he-IL" sz="2800" dirty="0" smtClean="0">
                <a:solidFill>
                  <a:srgbClr val="FFFF00"/>
                </a:solidFill>
              </a:rPr>
              <a:t>שלישית</a:t>
            </a:r>
            <a:r>
              <a:rPr lang="en-US" sz="2800" dirty="0"/>
              <a:t>?</a:t>
            </a:r>
            <a:r>
              <a:rPr lang="he-IL" sz="2800" dirty="0" smtClean="0"/>
              <a:t> או</a:t>
            </a:r>
            <a:r>
              <a:rPr lang="en-US" sz="2800" dirty="0" smtClean="0"/>
              <a:t> </a:t>
            </a:r>
            <a:r>
              <a:rPr lang="he-IL" sz="2800" dirty="0" smtClean="0"/>
              <a:t>... </a:t>
            </a:r>
            <a:r>
              <a:rPr lang="he-IL" sz="2800" dirty="0" smtClean="0">
                <a:solidFill>
                  <a:srgbClr val="FFFF00"/>
                </a:solidFill>
              </a:rPr>
              <a:t>עשירית</a:t>
            </a:r>
            <a:r>
              <a:rPr lang="en-US" sz="2800" dirty="0" smtClean="0">
                <a:solidFill>
                  <a:srgbClr val="FFFF00"/>
                </a:solidFill>
              </a:rPr>
              <a:t>?</a:t>
            </a:r>
            <a:r>
              <a:rPr lang="he-IL" sz="2800" dirty="0" smtClean="0">
                <a:solidFill>
                  <a:srgbClr val="FFFF00"/>
                </a:solidFill>
              </a:rPr>
              <a:t> </a:t>
            </a:r>
            <a:r>
              <a:rPr lang="he-IL" sz="2800" dirty="0" err="1" smtClean="0"/>
              <a:t>וכו</a:t>
            </a:r>
            <a:r>
              <a:rPr lang="he-IL" sz="2800" dirty="0" smtClean="0"/>
              <a:t>'...  </a:t>
            </a:r>
          </a:p>
          <a:p>
            <a:pPr marL="355600" indent="0">
              <a:spcBef>
                <a:spcPts val="600"/>
              </a:spcBef>
              <a:buNone/>
            </a:pPr>
            <a:r>
              <a:rPr lang="he-IL" sz="2800" dirty="0" smtClean="0"/>
              <a:t>ואכן ניתן ליצור קבוצות ג'וליה גם ע"י </a:t>
            </a:r>
            <a:r>
              <a:rPr lang="he-IL" sz="2800" dirty="0" smtClean="0">
                <a:solidFill>
                  <a:srgbClr val="FFAFFF"/>
                </a:solidFill>
              </a:rPr>
              <a:t>חזקות אחרות</a:t>
            </a:r>
            <a:r>
              <a:rPr lang="he-IL" sz="2800" dirty="0" smtClean="0"/>
              <a:t>, ואפילו להרחיב את היריעה </a:t>
            </a:r>
            <a:r>
              <a:rPr lang="he-IL" sz="2800" dirty="0"/>
              <a:t>ל</a:t>
            </a:r>
            <a:r>
              <a:rPr lang="he-IL" sz="2800" dirty="0" smtClean="0"/>
              <a:t>פונקציות </a:t>
            </a:r>
            <a:r>
              <a:rPr lang="he-IL" sz="2800" dirty="0" err="1" smtClean="0"/>
              <a:t>פולינומיאליות</a:t>
            </a:r>
            <a:r>
              <a:rPr lang="he-IL" sz="2800" dirty="0" smtClean="0"/>
              <a:t>. </a:t>
            </a:r>
            <a:endParaRPr lang="he-IL" sz="2800" dirty="0"/>
          </a:p>
        </p:txBody>
      </p:sp>
      <p:sp>
        <p:nvSpPr>
          <p:cNvPr id="4" name="Date Placeholder 3"/>
          <p:cNvSpPr>
            <a:spLocks noGrp="1"/>
          </p:cNvSpPr>
          <p:nvPr>
            <p:ph type="dt" sz="half" idx="10"/>
          </p:nvPr>
        </p:nvSpPr>
        <p:spPr/>
        <p:txBody>
          <a:bodyPr/>
          <a:lstStyle/>
          <a:p>
            <a:r>
              <a:rPr lang="en-US" smtClean="0"/>
              <a:t>עודכן 13.12.17</a:t>
            </a:r>
            <a:endParaRPr lang="en-US" dirty="0"/>
          </a:p>
        </p:txBody>
      </p:sp>
      <p:sp>
        <p:nvSpPr>
          <p:cNvPr id="6" name="Slide Number Placeholder 5"/>
          <p:cNvSpPr>
            <a:spLocks noGrp="1"/>
          </p:cNvSpPr>
          <p:nvPr>
            <p:ph type="sldNum" sz="quarter" idx="12"/>
          </p:nvPr>
        </p:nvSpPr>
        <p:spPr/>
        <p:txBody>
          <a:bodyPr/>
          <a:lstStyle/>
          <a:p>
            <a:fld id="{C9B5141F-67F1-457E-8781-5BCB6D404D28}" type="slidenum">
              <a:rPr lang="en-US" smtClean="0"/>
              <a:pPr/>
              <a:t>17</a:t>
            </a:fld>
            <a:endParaRPr lang="en-US" dirty="0"/>
          </a:p>
        </p:txBody>
      </p:sp>
      <p:sp>
        <p:nvSpPr>
          <p:cNvPr id="5" name="Footer Placeholder 4"/>
          <p:cNvSpPr>
            <a:spLocks noGrp="1"/>
          </p:cNvSpPr>
          <p:nvPr>
            <p:ph type="ftr" sz="quarter" idx="11"/>
          </p:nvPr>
        </p:nvSpPr>
        <p:spPr/>
        <p:txBody>
          <a:bodyPr/>
          <a:lstStyle/>
          <a:p>
            <a:r>
              <a:rPr lang="he-IL" smtClean="0"/>
              <a:t>הבזק קבוצת ג'וליה © כל הזכויות שמורות</a:t>
            </a:r>
            <a:endParaRPr lang="en-US" dirty="0"/>
          </a:p>
        </p:txBody>
      </p:sp>
    </p:spTree>
    <p:custDataLst>
      <p:tags r:id="rId1"/>
    </p:custDataLst>
    <p:extLst>
      <p:ext uri="{BB962C8B-B14F-4D97-AF65-F5344CB8AC3E}">
        <p14:creationId xmlns:p14="http://schemas.microsoft.com/office/powerpoint/2010/main" val="2847594270"/>
      </p:ext>
    </p:extLst>
  </p:cSld>
  <p:clrMapOvr>
    <a:masterClrMapping/>
  </p:clrMapOvr>
  <mc:AlternateContent xmlns:mc="http://schemas.openxmlformats.org/markup-compatibility/2006" xmlns:p14="http://schemas.microsoft.com/office/powerpoint/2010/main">
    <mc:Choice Requires="p14">
      <p:transition spd="slow" p14:dur="2000" advTm="58922"/>
    </mc:Choice>
    <mc:Fallback xmlns="">
      <p:transition spd="slow" advTm="589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9" presetClass="emph" presetSubtype="0" nodeType="withEffect">
                                  <p:stCondLst>
                                    <p:cond delay="0"/>
                                  </p:stCondLst>
                                  <p:childTnLst>
                                    <p:set>
                                      <p:cBhvr rctx="PPT">
                                        <p:cTn id="18" dur="indefinite"/>
                                        <p:tgtEl>
                                          <p:spTgt spid="3">
                                            <p:txEl>
                                              <p:pRg st="0" end="0"/>
                                            </p:txEl>
                                          </p:spTgt>
                                        </p:tgtEl>
                                        <p:attrNameLst>
                                          <p:attrName>style.opacity</p:attrName>
                                        </p:attrNameLst>
                                      </p:cBhvr>
                                      <p:to>
                                        <p:strVal val="0.5"/>
                                      </p:to>
                                    </p:set>
                                    <p:animEffect filter="image" prLst="opacity: 0.5">
                                      <p:cBhvr rctx="IE">
                                        <p:cTn id="19" dur="indefinite"/>
                                        <p:tgtEl>
                                          <p:spTgt spid="3">
                                            <p:txEl>
                                              <p:pRg st="0" end="0"/>
                                            </p:txEl>
                                          </p:spTgt>
                                        </p:tgtEl>
                                      </p:cBhvr>
                                    </p:animEffect>
                                  </p:childTnLst>
                                </p:cTn>
                              </p:par>
                              <p:par>
                                <p:cTn id="20" presetID="9" presetClass="emph" presetSubtype="0" nodeType="withEffect">
                                  <p:stCondLst>
                                    <p:cond delay="0"/>
                                  </p:stCondLst>
                                  <p:childTnLst>
                                    <p:set>
                                      <p:cBhvr rctx="PPT">
                                        <p:cTn id="21" dur="indefinite"/>
                                        <p:tgtEl>
                                          <p:spTgt spid="3">
                                            <p:txEl>
                                              <p:pRg st="1" end="1"/>
                                            </p:txEl>
                                          </p:spTgt>
                                        </p:tgtEl>
                                        <p:attrNameLst>
                                          <p:attrName>style.opacity</p:attrName>
                                        </p:attrNameLst>
                                      </p:cBhvr>
                                      <p:to>
                                        <p:strVal val="0.5"/>
                                      </p:to>
                                    </p:set>
                                    <p:animEffect filter="image" prLst="opacity: 0.5">
                                      <p:cBhvr rctx="IE">
                                        <p:cTn id="22" dur="indefinite"/>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9" presetClass="emph" presetSubtype="0" nodeType="withEffect">
                                  <p:stCondLst>
                                    <p:cond delay="0"/>
                                  </p:stCondLst>
                                  <p:childTnLst>
                                    <p:set>
                                      <p:cBhvr rctx="PPT">
                                        <p:cTn id="28" dur="indefinite"/>
                                        <p:tgtEl>
                                          <p:spTgt spid="3">
                                            <p:txEl>
                                              <p:pRg st="2" end="2"/>
                                            </p:txEl>
                                          </p:spTgt>
                                        </p:tgtEl>
                                        <p:attrNameLst>
                                          <p:attrName>style.opacity</p:attrName>
                                        </p:attrNameLst>
                                      </p:cBhvr>
                                      <p:to>
                                        <p:strVal val="0.5"/>
                                      </p:to>
                                    </p:set>
                                    <p:animEffect filter="image" prLst="opacity: 0.5">
                                      <p:cBhvr rctx="IE">
                                        <p:cTn id="29" dur="indefinite"/>
                                        <p:tgtEl>
                                          <p:spTgt spid="3">
                                            <p:txEl>
                                              <p:pRg st="2" end="2"/>
                                            </p:txEl>
                                          </p:spTgt>
                                        </p:tgtEl>
                                      </p:cBhvr>
                                    </p:animEffect>
                                  </p:childTnLst>
                                </p:cTn>
                              </p:par>
                              <p:par>
                                <p:cTn id="30" presetID="9" presetClass="emph" presetSubtype="0" nodeType="withEffect">
                                  <p:stCondLst>
                                    <p:cond delay="0"/>
                                  </p:stCondLst>
                                  <p:childTnLst>
                                    <p:set>
                                      <p:cBhvr rctx="PPT">
                                        <p:cTn id="31" dur="indefinite"/>
                                        <p:tgtEl>
                                          <p:spTgt spid="3">
                                            <p:txEl>
                                              <p:pRg st="3" end="3"/>
                                            </p:txEl>
                                          </p:spTgt>
                                        </p:tgtEl>
                                        <p:attrNameLst>
                                          <p:attrName>style.opacity</p:attrName>
                                        </p:attrNameLst>
                                      </p:cBhvr>
                                      <p:to>
                                        <p:strVal val="0.5"/>
                                      </p:to>
                                    </p:set>
                                    <p:animEffect filter="image" prLst="opacity: 0.5">
                                      <p:cBhvr rctx="IE">
                                        <p:cTn id="32" dur="indefinite"/>
                                        <p:tgtEl>
                                          <p:spTgt spid="3">
                                            <p:txEl>
                                              <p:pRg st="3" end="3"/>
                                            </p:txEl>
                                          </p:spTgt>
                                        </p:tgtEl>
                                      </p:cBhvr>
                                    </p:animEffect>
                                  </p:childTnLst>
                                </p:cTn>
                              </p:par>
                              <p:par>
                                <p:cTn id="33" presetID="9" presetClass="emph" presetSubtype="0" nodeType="withEffect">
                                  <p:stCondLst>
                                    <p:cond delay="0"/>
                                  </p:stCondLst>
                                  <p:childTnLst>
                                    <p:set>
                                      <p:cBhvr rctx="PPT">
                                        <p:cTn id="34" dur="indefinite"/>
                                        <p:tgtEl>
                                          <p:spTgt spid="3">
                                            <p:txEl>
                                              <p:pRg st="4" end="4"/>
                                            </p:txEl>
                                          </p:spTgt>
                                        </p:tgtEl>
                                        <p:attrNameLst>
                                          <p:attrName>style.opacity</p:attrName>
                                        </p:attrNameLst>
                                      </p:cBhvr>
                                      <p:to>
                                        <p:strVal val="0.5"/>
                                      </p:to>
                                    </p:set>
                                    <p:animEffect filter="image" prLst="opacity: 0.5">
                                      <p:cBhvr rctx="IE">
                                        <p:cTn id="35" dur="indefinite"/>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8" y="216024"/>
            <a:ext cx="9144000" cy="836712"/>
          </a:xfrm>
        </p:spPr>
        <p:txBody>
          <a:bodyPr/>
          <a:lstStyle/>
          <a:p>
            <a:pPr algn="ctr" rtl="1"/>
            <a:r>
              <a:rPr lang="he-IL" sz="3600" dirty="0" smtClean="0">
                <a:solidFill>
                  <a:srgbClr val="C996FA"/>
                </a:solidFill>
              </a:rPr>
              <a:t>קבוצות ג'וליה לא ריבועית</a:t>
            </a:r>
            <a:endParaRPr lang="he-IL" sz="3600" dirty="0">
              <a:solidFill>
                <a:srgbClr val="C996FA"/>
              </a:solidFill>
            </a:endParaRPr>
          </a:p>
        </p:txBody>
      </p:sp>
      <p:sp>
        <p:nvSpPr>
          <p:cNvPr id="4" name="Date Placeholder 3"/>
          <p:cNvSpPr>
            <a:spLocks noGrp="1"/>
          </p:cNvSpPr>
          <p:nvPr>
            <p:ph type="dt" sz="half" idx="10"/>
          </p:nvPr>
        </p:nvSpPr>
        <p:spPr/>
        <p:txBody>
          <a:bodyPr/>
          <a:lstStyle/>
          <a:p>
            <a:r>
              <a:rPr lang="en-US" smtClean="0"/>
              <a:t>עודכן 13.12.17</a:t>
            </a:r>
            <a:endParaRPr lang="en-US" dirty="0"/>
          </a:p>
        </p:txBody>
      </p:sp>
      <p:sp>
        <p:nvSpPr>
          <p:cNvPr id="6" name="Slide Number Placeholder 5"/>
          <p:cNvSpPr>
            <a:spLocks noGrp="1"/>
          </p:cNvSpPr>
          <p:nvPr>
            <p:ph type="sldNum" sz="quarter" idx="12"/>
          </p:nvPr>
        </p:nvSpPr>
        <p:spPr/>
        <p:txBody>
          <a:bodyPr/>
          <a:lstStyle/>
          <a:p>
            <a:fld id="{C9B5141F-67F1-457E-8781-5BCB6D404D28}" type="slidenum">
              <a:rPr lang="en-US" smtClean="0"/>
              <a:pPr/>
              <a:t>18</a:t>
            </a:fld>
            <a:endParaRPr lang="en-US" dirty="0"/>
          </a:p>
        </p:txBody>
      </p:sp>
      <p:pic>
        <p:nvPicPr>
          <p:cNvPr id="88066" name="Picture 2" descr="File:Julia-set -z3+z-0.2i.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836712"/>
            <a:ext cx="792088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95536" y="5293077"/>
            <a:ext cx="8208912" cy="523220"/>
          </a:xfrm>
          <a:prstGeom prst="rect">
            <a:avLst/>
          </a:prstGeom>
        </p:spPr>
        <p:txBody>
          <a:bodyPr wrap="square">
            <a:spAutoFit/>
          </a:bodyPr>
          <a:lstStyle/>
          <a:p>
            <a:pPr algn="r" rtl="1"/>
            <a:r>
              <a:rPr lang="he-IL" sz="2800" dirty="0" smtClean="0"/>
              <a:t>קבוצת ג'וליה של פולינום </a:t>
            </a:r>
            <a:r>
              <a:rPr lang="he-IL" sz="2800" dirty="0" smtClean="0">
                <a:latin typeface="Times New Roman" pitchFamily="18" charset="0"/>
              </a:rPr>
              <a:t>ממעלה שלישית </a:t>
            </a:r>
            <a:r>
              <a:rPr lang="en-US" sz="2800" i="1" dirty="0" smtClean="0">
                <a:latin typeface="Times New Roman" pitchFamily="18" charset="0"/>
                <a:cs typeface="+mj-cs"/>
              </a:rPr>
              <a:t>f(</a:t>
            </a:r>
            <a:r>
              <a:rPr lang="en-US" sz="2800" b="1" i="1" dirty="0" smtClean="0">
                <a:solidFill>
                  <a:srgbClr val="FABD6C"/>
                </a:solidFill>
                <a:latin typeface="Times New Roman" pitchFamily="18" charset="0"/>
                <a:cs typeface="+mj-cs"/>
              </a:rPr>
              <a:t>z</a:t>
            </a:r>
            <a:r>
              <a:rPr lang="en-US" sz="2800" i="1" dirty="0" smtClean="0">
                <a:latin typeface="Times New Roman" pitchFamily="18" charset="0"/>
                <a:cs typeface="+mj-cs"/>
              </a:rPr>
              <a:t>)=-</a:t>
            </a:r>
            <a:r>
              <a:rPr lang="en-US" sz="2800" b="1" i="1" dirty="0" smtClean="0">
                <a:solidFill>
                  <a:srgbClr val="FABD6C"/>
                </a:solidFill>
                <a:latin typeface="Times New Roman" pitchFamily="18" charset="0"/>
                <a:cs typeface="+mj-cs"/>
              </a:rPr>
              <a:t>z</a:t>
            </a:r>
            <a:r>
              <a:rPr lang="en-US" sz="2800" baseline="30000" dirty="0" smtClean="0">
                <a:latin typeface="Times New Roman" pitchFamily="18" charset="0"/>
                <a:cs typeface="+mj-cs"/>
              </a:rPr>
              <a:t>3</a:t>
            </a:r>
            <a:r>
              <a:rPr lang="en-US" sz="2800" i="1" dirty="0" smtClean="0">
                <a:latin typeface="Times New Roman" pitchFamily="18" charset="0"/>
                <a:cs typeface="+mj-cs"/>
              </a:rPr>
              <a:t>+</a:t>
            </a:r>
            <a:r>
              <a:rPr lang="en-US" sz="2800" b="1" i="1" dirty="0" smtClean="0">
                <a:solidFill>
                  <a:srgbClr val="FABD6C"/>
                </a:solidFill>
                <a:latin typeface="Times New Roman" pitchFamily="18" charset="0"/>
                <a:cs typeface="+mj-cs"/>
              </a:rPr>
              <a:t>z</a:t>
            </a:r>
            <a:r>
              <a:rPr lang="en-US" sz="2800" i="1" dirty="0" smtClean="0">
                <a:latin typeface="Times New Roman" pitchFamily="18" charset="0"/>
                <a:cs typeface="+mj-cs"/>
              </a:rPr>
              <a:t>-</a:t>
            </a:r>
            <a:r>
              <a:rPr lang="en-US" sz="2800" dirty="0" smtClean="0">
                <a:latin typeface="Times New Roman" pitchFamily="18" charset="0"/>
                <a:cs typeface="+mj-cs"/>
              </a:rPr>
              <a:t>1/5</a:t>
            </a:r>
            <a:r>
              <a:rPr lang="en-US" sz="2800" i="1" dirty="0" smtClean="0">
                <a:latin typeface="Times New Roman" pitchFamily="18" charset="0"/>
                <a:cs typeface="+mj-cs"/>
              </a:rPr>
              <a:t> </a:t>
            </a:r>
            <a:r>
              <a:rPr lang="en-US" sz="2800" i="1" dirty="0" err="1" smtClean="0">
                <a:latin typeface="Times New Roman" pitchFamily="18" charset="0"/>
                <a:cs typeface="+mj-cs"/>
              </a:rPr>
              <a:t>i</a:t>
            </a:r>
            <a:endParaRPr lang="en-US" sz="2800" i="1" dirty="0" smtClean="0">
              <a:latin typeface="Times New Roman" pitchFamily="18" charset="0"/>
            </a:endParaRPr>
          </a:p>
        </p:txBody>
      </p:sp>
      <p:sp>
        <p:nvSpPr>
          <p:cNvPr id="3" name="Footer Placeholder 2"/>
          <p:cNvSpPr>
            <a:spLocks noGrp="1"/>
          </p:cNvSpPr>
          <p:nvPr>
            <p:ph type="ftr" sz="quarter" idx="11"/>
          </p:nvPr>
        </p:nvSpPr>
        <p:spPr/>
        <p:txBody>
          <a:bodyPr/>
          <a:lstStyle/>
          <a:p>
            <a:r>
              <a:rPr lang="he-IL" smtClean="0"/>
              <a:t>הבזק קבוצת ג'וליה © כל הזכויות שמורות</a:t>
            </a:r>
            <a:endParaRPr lang="en-US" dirty="0"/>
          </a:p>
        </p:txBody>
      </p:sp>
    </p:spTree>
    <p:extLst>
      <p:ext uri="{BB962C8B-B14F-4D97-AF65-F5344CB8AC3E}">
        <p14:creationId xmlns:p14="http://schemas.microsoft.com/office/powerpoint/2010/main" val="3594912534"/>
      </p:ext>
    </p:extLst>
  </p:cSld>
  <p:clrMapOvr>
    <a:masterClrMapping/>
  </p:clrMapOvr>
  <mc:AlternateContent xmlns:mc="http://schemas.openxmlformats.org/markup-compatibility/2006" xmlns:p14="http://schemas.microsoft.com/office/powerpoint/2010/main">
    <mc:Choice Requires="p14">
      <p:transition spd="slow" p14:dur="2000" advTm="8443"/>
    </mc:Choice>
    <mc:Fallback xmlns="">
      <p:transition spd="slow" advTm="84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8066"/>
                                        </p:tgtEl>
                                        <p:attrNameLst>
                                          <p:attrName>style.visibility</p:attrName>
                                        </p:attrNameLst>
                                      </p:cBhvr>
                                      <p:to>
                                        <p:strVal val="visible"/>
                                      </p:to>
                                    </p:set>
                                    <p:anim calcmode="lin" valueType="num">
                                      <p:cBhvr>
                                        <p:cTn id="7" dur="500" fill="hold"/>
                                        <p:tgtEl>
                                          <p:spTgt spid="88066"/>
                                        </p:tgtEl>
                                        <p:attrNameLst>
                                          <p:attrName>ppt_w</p:attrName>
                                        </p:attrNameLst>
                                      </p:cBhvr>
                                      <p:tavLst>
                                        <p:tav tm="0">
                                          <p:val>
                                            <p:fltVal val="0"/>
                                          </p:val>
                                        </p:tav>
                                        <p:tav tm="100000">
                                          <p:val>
                                            <p:strVal val="#ppt_w"/>
                                          </p:val>
                                        </p:tav>
                                      </p:tavLst>
                                    </p:anim>
                                    <p:anim calcmode="lin" valueType="num">
                                      <p:cBhvr>
                                        <p:cTn id="8" dur="500" fill="hold"/>
                                        <p:tgtEl>
                                          <p:spTgt spid="88066"/>
                                        </p:tgtEl>
                                        <p:attrNameLst>
                                          <p:attrName>ppt_h</p:attrName>
                                        </p:attrNameLst>
                                      </p:cBhvr>
                                      <p:tavLst>
                                        <p:tav tm="0">
                                          <p:val>
                                            <p:fltVal val="0"/>
                                          </p:val>
                                        </p:tav>
                                        <p:tav tm="100000">
                                          <p:val>
                                            <p:strVal val="#ppt_h"/>
                                          </p:val>
                                        </p:tav>
                                      </p:tavLst>
                                    </p:anim>
                                    <p:animEffect transition="in" filter="fade">
                                      <p:cBhvr>
                                        <p:cTn id="9" dur="500"/>
                                        <p:tgtEl>
                                          <p:spTgt spid="8806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001000" cy="1440160"/>
          </a:xfrm>
        </p:spPr>
        <p:txBody>
          <a:bodyPr>
            <a:normAutofit/>
          </a:bodyPr>
          <a:lstStyle/>
          <a:p>
            <a:pPr algn="ctr" rtl="1"/>
            <a:r>
              <a:rPr lang="he-IL" sz="3200" dirty="0" smtClean="0"/>
              <a:t>וזוהי קבוצת ג'וליה מסוג </a:t>
            </a:r>
            <a:r>
              <a:rPr lang="en-US" sz="3200" dirty="0" smtClean="0"/>
              <a:t> </a:t>
            </a:r>
            <a:r>
              <a:rPr lang="en-US" sz="3200" i="1" dirty="0" smtClean="0">
                <a:latin typeface="Times New Roman" panose="02020603050405020304" pitchFamily="18" charset="0"/>
                <a:cs typeface="Times New Roman" panose="02020603050405020304" pitchFamily="18" charset="0"/>
              </a:rPr>
              <a:t>f</a:t>
            </a:r>
            <a:r>
              <a:rPr lang="en-US" sz="3200" dirty="0" smtClean="0"/>
              <a:t>(</a:t>
            </a:r>
            <a:r>
              <a:rPr lang="en-US" sz="3200" b="1" i="1" dirty="0" smtClean="0">
                <a:solidFill>
                  <a:srgbClr val="FABD6C"/>
                </a:solidFill>
                <a:latin typeface="Times New Roman" panose="02020603050405020304" pitchFamily="18" charset="0"/>
                <a:cs typeface="Times New Roman" panose="02020603050405020304" pitchFamily="18" charset="0"/>
              </a:rPr>
              <a:t>z</a:t>
            </a:r>
            <a:r>
              <a:rPr lang="en-US" sz="3200" dirty="0" smtClean="0"/>
              <a:t>) </a:t>
            </a:r>
            <a:r>
              <a:rPr lang="en-US" sz="3200" dirty="0"/>
              <a:t>= </a:t>
            </a:r>
            <a:r>
              <a:rPr lang="en-US" sz="3200" b="1" i="1" dirty="0" smtClean="0">
                <a:solidFill>
                  <a:srgbClr val="FABD6C"/>
                </a:solidFill>
                <a:latin typeface="Times New Roman" panose="02020603050405020304" pitchFamily="18" charset="0"/>
                <a:cs typeface="Times New Roman" panose="02020603050405020304" pitchFamily="18" charset="0"/>
              </a:rPr>
              <a:t>z</a:t>
            </a:r>
            <a:r>
              <a:rPr lang="en-US" sz="3200" baseline="30000" dirty="0" smtClean="0"/>
              <a:t>10</a:t>
            </a:r>
            <a:r>
              <a:rPr lang="en-US" sz="3200" dirty="0" smtClean="0"/>
              <a:t> </a:t>
            </a:r>
            <a:r>
              <a:rPr lang="en-US" sz="3200" dirty="0"/>
              <a:t>+ </a:t>
            </a:r>
            <a:r>
              <a:rPr lang="en-US" sz="3200" i="1" dirty="0">
                <a:solidFill>
                  <a:srgbClr val="90EFF4"/>
                </a:solidFill>
                <a:latin typeface="Times New Roman" panose="02020603050405020304" pitchFamily="18" charset="0"/>
                <a:cs typeface="Times New Roman" panose="02020603050405020304" pitchFamily="18" charset="0"/>
              </a:rPr>
              <a:t>c</a:t>
            </a:r>
            <a:r>
              <a:rPr lang="en-US" sz="3200" dirty="0"/>
              <a:t> </a:t>
            </a:r>
            <a:r>
              <a:rPr lang="he-IL" sz="3200" dirty="0" smtClean="0"/>
              <a:t/>
            </a:r>
            <a:br>
              <a:rPr lang="he-IL" sz="3200" dirty="0" smtClean="0"/>
            </a:br>
            <a:r>
              <a:rPr lang="he-IL" sz="3200" dirty="0" smtClean="0">
                <a:solidFill>
                  <a:schemeClr val="tx1"/>
                </a:solidFill>
              </a:rPr>
              <a:t>עבור</a:t>
            </a:r>
            <a:r>
              <a:rPr lang="he-IL" sz="3200" i="1" dirty="0" smtClean="0">
                <a:solidFill>
                  <a:srgbClr val="90EFF4"/>
                </a:solidFill>
              </a:rPr>
              <a:t> </a:t>
            </a:r>
            <a:r>
              <a:rPr lang="en-US" sz="3200" i="1" dirty="0" smtClean="0">
                <a:solidFill>
                  <a:srgbClr val="90EFF4"/>
                </a:solidFill>
              </a:rPr>
              <a:t>  </a:t>
            </a:r>
            <a:r>
              <a:rPr lang="en-US" sz="3200" i="1" dirty="0">
                <a:solidFill>
                  <a:srgbClr val="90EFF4"/>
                </a:solidFill>
                <a:latin typeface="Times New Roman" panose="02020603050405020304" pitchFamily="18" charset="0"/>
                <a:cs typeface="Times New Roman" panose="02020603050405020304" pitchFamily="18" charset="0"/>
              </a:rPr>
              <a:t>c</a:t>
            </a:r>
            <a:r>
              <a:rPr lang="en-US" sz="3200" i="1" dirty="0">
                <a:solidFill>
                  <a:srgbClr val="90EFF4"/>
                </a:solidFill>
              </a:rPr>
              <a:t> </a:t>
            </a:r>
            <a:r>
              <a:rPr lang="en-US" sz="3200" dirty="0">
                <a:solidFill>
                  <a:srgbClr val="90EFF4"/>
                </a:solidFill>
              </a:rPr>
              <a:t>= -0.925 + </a:t>
            </a:r>
            <a:r>
              <a:rPr lang="en-US" sz="3200" dirty="0" smtClean="0">
                <a:solidFill>
                  <a:srgbClr val="90EFF4"/>
                </a:solidFill>
              </a:rPr>
              <a:t>0.19</a:t>
            </a:r>
            <a:r>
              <a:rPr lang="pl-PL" sz="3200" i="1" dirty="0" smtClean="0">
                <a:solidFill>
                  <a:srgbClr val="90EFF4"/>
                </a:solidFill>
                <a:latin typeface="Times New Roman" pitchFamily="18" charset="0"/>
              </a:rPr>
              <a:t>i</a:t>
            </a:r>
            <a:endParaRPr lang="he-IL" sz="3200" i="1" dirty="0">
              <a:solidFill>
                <a:srgbClr val="90EFF4"/>
              </a:solidFill>
            </a:endParaRPr>
          </a:p>
        </p:txBody>
      </p:sp>
      <p:sp>
        <p:nvSpPr>
          <p:cNvPr id="4" name="Date Placeholder 3"/>
          <p:cNvSpPr>
            <a:spLocks noGrp="1"/>
          </p:cNvSpPr>
          <p:nvPr>
            <p:ph type="dt" sz="half" idx="10"/>
          </p:nvPr>
        </p:nvSpPr>
        <p:spPr/>
        <p:txBody>
          <a:bodyPr/>
          <a:lstStyle/>
          <a:p>
            <a:r>
              <a:rPr lang="en-US" smtClean="0"/>
              <a:t>עודכן 13.12.17</a:t>
            </a:r>
            <a:endParaRPr lang="en-US" dirty="0"/>
          </a:p>
        </p:txBody>
      </p:sp>
      <p:sp>
        <p:nvSpPr>
          <p:cNvPr id="6" name="Slide Number Placeholder 5"/>
          <p:cNvSpPr>
            <a:spLocks noGrp="1"/>
          </p:cNvSpPr>
          <p:nvPr>
            <p:ph type="sldNum" sz="quarter" idx="12"/>
          </p:nvPr>
        </p:nvSpPr>
        <p:spPr/>
        <p:txBody>
          <a:bodyPr/>
          <a:lstStyle/>
          <a:p>
            <a:fld id="{C9B5141F-67F1-457E-8781-5BCB6D404D28}" type="slidenum">
              <a:rPr lang="en-US" smtClean="0"/>
              <a:pPr/>
              <a:t>19</a:t>
            </a:fld>
            <a:endParaRPr lang="en-US" dirty="0"/>
          </a:p>
        </p:txBody>
      </p:sp>
      <p:pic>
        <p:nvPicPr>
          <p:cNvPr id="90116" name="Picture 4" descr="File:Julia set 10th power.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1237325"/>
            <a:ext cx="5148000" cy="5105385"/>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he-IL" dirty="0" smtClean="0"/>
              <a:t>הבזק קבוצת ג'וליה © כל הזכויות שמורות</a:t>
            </a:r>
            <a:endParaRPr lang="en-US" dirty="0"/>
          </a:p>
        </p:txBody>
      </p:sp>
    </p:spTree>
    <p:extLst>
      <p:ext uri="{BB962C8B-B14F-4D97-AF65-F5344CB8AC3E}">
        <p14:creationId xmlns:p14="http://schemas.microsoft.com/office/powerpoint/2010/main" val="2367263813"/>
      </p:ext>
    </p:extLst>
  </p:cSld>
  <p:clrMapOvr>
    <a:masterClrMapping/>
  </p:clrMapOvr>
  <mc:AlternateContent xmlns:mc="http://schemas.openxmlformats.org/markup-compatibility/2006" xmlns:p14="http://schemas.microsoft.com/office/powerpoint/2010/main">
    <mc:Choice Requires="p14">
      <p:transition spd="slow" p14:dur="2000" advTm="7404"/>
    </mc:Choice>
    <mc:Fallback xmlns="">
      <p:transition spd="slow" advTm="74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1000"/>
                                  </p:stCondLst>
                                  <p:childTnLst>
                                    <p:set>
                                      <p:cBhvr>
                                        <p:cTn id="6" dur="1" fill="hold">
                                          <p:stCondLst>
                                            <p:cond delay="0"/>
                                          </p:stCondLst>
                                        </p:cTn>
                                        <p:tgtEl>
                                          <p:spTgt spid="90116"/>
                                        </p:tgtEl>
                                        <p:attrNameLst>
                                          <p:attrName>style.visibility</p:attrName>
                                        </p:attrNameLst>
                                      </p:cBhvr>
                                      <p:to>
                                        <p:strVal val="visible"/>
                                      </p:to>
                                    </p:set>
                                    <p:anim calcmode="lin" valueType="num">
                                      <p:cBhvr>
                                        <p:cTn id="7" dur="1000" fill="hold"/>
                                        <p:tgtEl>
                                          <p:spTgt spid="90116"/>
                                        </p:tgtEl>
                                        <p:attrNameLst>
                                          <p:attrName>ppt_w</p:attrName>
                                        </p:attrNameLst>
                                      </p:cBhvr>
                                      <p:tavLst>
                                        <p:tav tm="0">
                                          <p:val>
                                            <p:fltVal val="0"/>
                                          </p:val>
                                        </p:tav>
                                        <p:tav tm="100000">
                                          <p:val>
                                            <p:strVal val="#ppt_w"/>
                                          </p:val>
                                        </p:tav>
                                      </p:tavLst>
                                    </p:anim>
                                    <p:anim calcmode="lin" valueType="num">
                                      <p:cBhvr>
                                        <p:cTn id="8" dur="1000" fill="hold"/>
                                        <p:tgtEl>
                                          <p:spTgt spid="90116"/>
                                        </p:tgtEl>
                                        <p:attrNameLst>
                                          <p:attrName>ppt_h</p:attrName>
                                        </p:attrNameLst>
                                      </p:cBhvr>
                                      <p:tavLst>
                                        <p:tav tm="0">
                                          <p:val>
                                            <p:fltVal val="0"/>
                                          </p:val>
                                        </p:tav>
                                        <p:tav tm="100000">
                                          <p:val>
                                            <p:strVal val="#ppt_h"/>
                                          </p:val>
                                        </p:tav>
                                      </p:tavLst>
                                    </p:anim>
                                    <p:animEffect transition="in" filter="fade">
                                      <p:cBhvr>
                                        <p:cTn id="9" dur="1000"/>
                                        <p:tgtEl>
                                          <p:spTgt spid="90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448" y="381000"/>
            <a:ext cx="8001000" cy="838200"/>
          </a:xfrm>
        </p:spPr>
        <p:txBody>
          <a:bodyPr/>
          <a:lstStyle/>
          <a:p>
            <a:pPr algn="ctr"/>
            <a:r>
              <a:rPr lang="he-IL" dirty="0" smtClean="0">
                <a:solidFill>
                  <a:srgbClr val="00FFCC"/>
                </a:solidFill>
              </a:rPr>
              <a:t>הצהרת צוות הפיתוח על שימוש במצגת</a:t>
            </a:r>
            <a:endParaRPr lang="en-US" dirty="0">
              <a:solidFill>
                <a:srgbClr val="00FFCC"/>
              </a:solidFill>
            </a:endParaRPr>
          </a:p>
        </p:txBody>
      </p:sp>
      <p:sp>
        <p:nvSpPr>
          <p:cNvPr id="3" name="Content Placeholder 2"/>
          <p:cNvSpPr>
            <a:spLocks noGrp="1"/>
          </p:cNvSpPr>
          <p:nvPr>
            <p:ph idx="1"/>
          </p:nvPr>
        </p:nvSpPr>
        <p:spPr>
          <a:xfrm>
            <a:off x="683568" y="980728"/>
            <a:ext cx="8136904" cy="4648200"/>
          </a:xfrm>
        </p:spPr>
        <p:txBody>
          <a:bodyPr/>
          <a:lstStyle/>
          <a:p>
            <a:r>
              <a:rPr lang="he-IL" sz="2400" dirty="0" smtClean="0"/>
              <a:t>מצגת זאת פותחה לצורך ניסוי מחקרי ונמסרת לשימוש רק על פי הרשאה בכתב מצוות המחקר בטכניון. </a:t>
            </a:r>
          </a:p>
          <a:p>
            <a:r>
              <a:rPr lang="he-IL" sz="2400" dirty="0" smtClean="0"/>
              <a:t>אין להעביר את המצגת לשום גורם אחר ואין לעשות בה כל שימוש ללא קבלת הרשאה בכתב מצוות המחקר.</a:t>
            </a:r>
          </a:p>
          <a:p>
            <a:r>
              <a:rPr lang="he-IL" sz="2400" dirty="0" smtClean="0"/>
              <a:t>לקבלת הרשאה נא לשלוח דוא"ל אל:</a:t>
            </a:r>
          </a:p>
          <a:p>
            <a:pPr marL="0" indent="0" algn="l" rtl="0">
              <a:buNone/>
            </a:pPr>
            <a:r>
              <a:rPr lang="en-US" sz="2400" dirty="0" smtClean="0">
                <a:hlinkClick r:id="rId3"/>
              </a:rPr>
              <a:t>keshercham.technion@gmail.com</a:t>
            </a:r>
            <a:r>
              <a:rPr lang="en-US" sz="2400" dirty="0" smtClean="0"/>
              <a:t> </a:t>
            </a:r>
            <a:endParaRPr lang="he-IL" sz="2400" dirty="0" smtClean="0"/>
          </a:p>
          <a:p>
            <a:pPr marL="361950" indent="0" algn="r">
              <a:spcBef>
                <a:spcPts val="0"/>
              </a:spcBef>
              <a:buNone/>
            </a:pPr>
            <a:r>
              <a:rPr lang="he-IL" sz="2400" dirty="0" smtClean="0"/>
              <a:t>ולציין בשורת הנושא: הרשאה לשימוש בהבזק [שם ההבזק]</a:t>
            </a:r>
          </a:p>
          <a:p>
            <a:r>
              <a:rPr lang="he-IL" sz="2400" dirty="0"/>
              <a:t>צוות הפרויקט מבקש להודות לתורמים המסייעים בהכנת ההבזקים החל משנת תשע"ד: ניר </a:t>
            </a:r>
            <a:r>
              <a:rPr lang="he-IL" sz="2400" dirty="0" err="1"/>
              <a:t>קלקשטיין</a:t>
            </a:r>
            <a:r>
              <a:rPr lang="he-IL" sz="2400" dirty="0"/>
              <a:t> – ישראל, ענבל ותום ברנר – ניו-יורק, קרני וערן שיר – ישראל.</a:t>
            </a:r>
            <a:endParaRPr lang="en-US" sz="2400" dirty="0"/>
          </a:p>
          <a:p>
            <a:pPr marL="361950" indent="0" algn="r">
              <a:spcBef>
                <a:spcPts val="0"/>
              </a:spcBef>
              <a:buNone/>
            </a:pPr>
            <a:endParaRPr lang="en-US" sz="2400" dirty="0" smtClean="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7056" y="5020693"/>
            <a:ext cx="3313416" cy="864000"/>
          </a:xfrm>
          <a:prstGeom prst="rect">
            <a:avLst/>
          </a:prstGeom>
        </p:spPr>
      </p:pic>
      <p:grpSp>
        <p:nvGrpSpPr>
          <p:cNvPr id="12" name="Group 11"/>
          <p:cNvGrpSpPr/>
          <p:nvPr/>
        </p:nvGrpSpPr>
        <p:grpSpPr>
          <a:xfrm>
            <a:off x="532339" y="4876581"/>
            <a:ext cx="2095445" cy="1216715"/>
            <a:chOff x="467544" y="4978455"/>
            <a:chExt cx="2095445" cy="1216715"/>
          </a:xfrm>
        </p:grpSpPr>
        <p:sp>
          <p:nvSpPr>
            <p:cNvPr id="13" name="Rectangle 5"/>
            <p:cNvSpPr>
              <a:spLocks noChangeArrowheads="1"/>
            </p:cNvSpPr>
            <p:nvPr/>
          </p:nvSpPr>
          <p:spPr bwMode="auto">
            <a:xfrm>
              <a:off x="467544" y="5825838"/>
              <a:ext cx="20954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Char char="•"/>
                <a:defRPr sz="3200">
                  <a:solidFill>
                    <a:schemeClr val="tx1"/>
                  </a:solidFill>
                  <a:latin typeface="Tahoma" pitchFamily="34" charset="0"/>
                  <a:cs typeface="Arial" charset="0"/>
                </a:defRPr>
              </a:lvl1pPr>
              <a:lvl2pPr marL="742950" indent="-285750" eaLnBrk="0" hangingPunct="0">
                <a:spcBef>
                  <a:spcPct val="20000"/>
                </a:spcBef>
                <a:buClr>
                  <a:schemeClr val="hlink"/>
                </a:buClr>
                <a:buChar char="–"/>
                <a:defRPr sz="2800">
                  <a:solidFill>
                    <a:schemeClr val="tx1"/>
                  </a:solidFill>
                  <a:latin typeface="Tahoma" pitchFamily="34" charset="0"/>
                  <a:cs typeface="Arial" charset="0"/>
                </a:defRPr>
              </a:lvl2pPr>
              <a:lvl3pPr marL="1143000" indent="-228600" eaLnBrk="0" hangingPunct="0">
                <a:spcBef>
                  <a:spcPct val="20000"/>
                </a:spcBef>
                <a:buClr>
                  <a:schemeClr val="accent1"/>
                </a:buClr>
                <a:buChar char="•"/>
                <a:defRPr sz="2400">
                  <a:solidFill>
                    <a:schemeClr val="tx1"/>
                  </a:solidFill>
                  <a:latin typeface="Tahoma" pitchFamily="34" charset="0"/>
                  <a:cs typeface="Arial" charset="0"/>
                </a:defRPr>
              </a:lvl3pPr>
              <a:lvl4pPr marL="1600200" indent="-228600" eaLnBrk="0" hangingPunct="0">
                <a:spcBef>
                  <a:spcPct val="20000"/>
                </a:spcBef>
                <a:buClr>
                  <a:schemeClr val="folHlink"/>
                </a:buClr>
                <a:buChar char="–"/>
                <a:defRPr sz="2000">
                  <a:solidFill>
                    <a:schemeClr val="tx1"/>
                  </a:solidFill>
                  <a:latin typeface="Tahoma" pitchFamily="34" charset="0"/>
                  <a:cs typeface="Arial" charset="0"/>
                </a:defRPr>
              </a:lvl4pPr>
              <a:lvl5pPr marL="2057400" indent="-228600" eaLnBrk="0" hangingPunct="0">
                <a:spcBef>
                  <a:spcPct val="20000"/>
                </a:spcBef>
                <a:buClr>
                  <a:schemeClr val="accent1"/>
                </a:buClr>
                <a:buChar char="»"/>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9pPr>
            </a:lstStyle>
            <a:p>
              <a:pPr algn="l" rtl="0" eaLnBrk="1" hangingPunct="1">
                <a:spcBef>
                  <a:spcPct val="0"/>
                </a:spcBef>
                <a:buClrTx/>
                <a:buFontTx/>
                <a:buNone/>
              </a:pPr>
              <a:r>
                <a:rPr lang="he-IL" altLang="en-US" sz="1800" b="1" dirty="0">
                  <a:solidFill>
                    <a:srgbClr val="6699FF">
                      <a:lumMod val="40000"/>
                      <a:lumOff val="60000"/>
                    </a:srgbClr>
                  </a:solidFill>
                </a:rPr>
                <a:t>הקרן הלאומית למדע</a:t>
              </a:r>
            </a:p>
          </p:txBody>
        </p:sp>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33922" y="4978455"/>
              <a:ext cx="915988" cy="958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Date Placeholder 3"/>
          <p:cNvSpPr>
            <a:spLocks noGrp="1"/>
          </p:cNvSpPr>
          <p:nvPr>
            <p:ph type="dt" sz="half" idx="10"/>
          </p:nvPr>
        </p:nvSpPr>
        <p:spPr/>
        <p:txBody>
          <a:bodyPr/>
          <a:lstStyle/>
          <a:p>
            <a:pPr>
              <a:defRPr/>
            </a:pPr>
            <a:r>
              <a:rPr lang="en-US" smtClean="0"/>
              <a:t>עודכן 13.12.17</a:t>
            </a:r>
            <a:endParaRPr lang="he-IL" dirty="0"/>
          </a:p>
        </p:txBody>
      </p:sp>
      <p:sp>
        <p:nvSpPr>
          <p:cNvPr id="5" name="Footer Placeholder 4"/>
          <p:cNvSpPr>
            <a:spLocks noGrp="1"/>
          </p:cNvSpPr>
          <p:nvPr>
            <p:ph type="ftr" sz="quarter" idx="11"/>
          </p:nvPr>
        </p:nvSpPr>
        <p:spPr/>
        <p:txBody>
          <a:bodyPr/>
          <a:lstStyle/>
          <a:p>
            <a:pPr>
              <a:defRPr/>
            </a:pPr>
            <a:r>
              <a:rPr lang="he-IL" smtClean="0"/>
              <a:t>הבזק קבוצת ג'וליה © כל הזכויות שמורות</a:t>
            </a:r>
            <a:endParaRPr lang="he-IL" dirty="0"/>
          </a:p>
        </p:txBody>
      </p:sp>
      <p:sp>
        <p:nvSpPr>
          <p:cNvPr id="6" name="Slide Number Placeholder 5"/>
          <p:cNvSpPr>
            <a:spLocks noGrp="1"/>
          </p:cNvSpPr>
          <p:nvPr>
            <p:ph type="sldNum" sz="quarter" idx="12"/>
          </p:nvPr>
        </p:nvSpPr>
        <p:spPr/>
        <p:txBody>
          <a:bodyPr/>
          <a:lstStyle/>
          <a:p>
            <a:pPr>
              <a:defRPr/>
            </a:pPr>
            <a:fld id="{201E0D53-D5A1-4408-8451-B128184CDBA6}" type="slidenum">
              <a:rPr lang="he-IL" smtClean="0"/>
              <a:pPr>
                <a:defRPr/>
              </a:pPr>
              <a:t>2</a:t>
            </a:fld>
            <a:endParaRPr lang="he-IL" dirty="0"/>
          </a:p>
        </p:txBody>
      </p:sp>
    </p:spTree>
    <p:extLst>
      <p:ext uri="{BB962C8B-B14F-4D97-AF65-F5344CB8AC3E}">
        <p14:creationId xmlns:p14="http://schemas.microsoft.com/office/powerpoint/2010/main" val="25898803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File:Julia set 12th power section.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692696"/>
            <a:ext cx="5544616" cy="38558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60798" y="670248"/>
            <a:ext cx="4217480" cy="3118792"/>
          </a:xfrm>
        </p:spPr>
        <p:txBody>
          <a:bodyPr>
            <a:noAutofit/>
          </a:bodyPr>
          <a:lstStyle/>
          <a:p>
            <a:pPr algn="r" rtl="1"/>
            <a:r>
              <a:rPr lang="he-IL" sz="2800" dirty="0" smtClean="0"/>
              <a:t>והנה חלק </a:t>
            </a:r>
            <a:br>
              <a:rPr lang="he-IL" sz="2800" dirty="0" smtClean="0"/>
            </a:br>
            <a:r>
              <a:rPr lang="he-IL" sz="2800" dirty="0" smtClean="0"/>
              <a:t>מקבוצת </a:t>
            </a:r>
            <a:r>
              <a:rPr lang="he-IL" sz="2800" dirty="0"/>
              <a:t>ג'וליה ממעלה </a:t>
            </a:r>
            <a:r>
              <a:rPr lang="he-IL" sz="2800" dirty="0" smtClean="0"/>
              <a:t>12:</a:t>
            </a:r>
            <a:br>
              <a:rPr lang="he-IL" sz="2800" dirty="0" smtClean="0"/>
            </a:br>
            <a:r>
              <a:rPr lang="he-IL" sz="2800" i="1" dirty="0">
                <a:solidFill>
                  <a:srgbClr val="90EFF4"/>
                </a:solidFill>
              </a:rPr>
              <a:t> </a:t>
            </a:r>
            <a:r>
              <a:rPr lang="he-IL" sz="2800" dirty="0" smtClean="0"/>
              <a:t> </a:t>
            </a:r>
            <a:r>
              <a:rPr lang="en-US" sz="2800" i="1" dirty="0" smtClean="0">
                <a:latin typeface="Times New Roman" panose="02020603050405020304" pitchFamily="18" charset="0"/>
                <a:cs typeface="Times New Roman" panose="02020603050405020304" pitchFamily="18" charset="0"/>
              </a:rPr>
              <a:t>f</a:t>
            </a:r>
            <a:r>
              <a:rPr lang="en-US" sz="2800" i="1" dirty="0" smtClean="0"/>
              <a:t> </a:t>
            </a:r>
            <a:r>
              <a:rPr lang="en-US" sz="2800" dirty="0" smtClean="0"/>
              <a:t>(</a:t>
            </a:r>
            <a:r>
              <a:rPr lang="pl-PL" sz="2800" b="1" i="1" dirty="0" smtClean="0">
                <a:solidFill>
                  <a:srgbClr val="FABD6C"/>
                </a:solidFill>
                <a:latin typeface="Times New Roman" panose="02020603050405020304" pitchFamily="18" charset="0"/>
                <a:cs typeface="Times New Roman" panose="02020603050405020304" pitchFamily="18" charset="0"/>
              </a:rPr>
              <a:t>z</a:t>
            </a:r>
            <a:r>
              <a:rPr lang="en-US" sz="2800" dirty="0" smtClean="0"/>
              <a:t>)</a:t>
            </a:r>
            <a:r>
              <a:rPr lang="pl-PL" sz="2800" dirty="0" smtClean="0"/>
              <a:t> </a:t>
            </a:r>
            <a:r>
              <a:rPr lang="pl-PL" sz="2800" dirty="0"/>
              <a:t>= </a:t>
            </a:r>
            <a:r>
              <a:rPr lang="pl-PL" sz="2800" b="1" i="1" dirty="0" smtClean="0">
                <a:solidFill>
                  <a:srgbClr val="FABD6C"/>
                </a:solidFill>
                <a:latin typeface="Times New Roman" panose="02020603050405020304" pitchFamily="18" charset="0"/>
                <a:cs typeface="Times New Roman" panose="02020603050405020304" pitchFamily="18" charset="0"/>
              </a:rPr>
              <a:t>z</a:t>
            </a:r>
            <a:r>
              <a:rPr lang="pl-PL" sz="2800" baseline="30000" dirty="0" smtClean="0"/>
              <a:t>12</a:t>
            </a:r>
            <a:r>
              <a:rPr lang="pl-PL" sz="2800" dirty="0" smtClean="0"/>
              <a:t> </a:t>
            </a:r>
            <a:r>
              <a:rPr lang="pl-PL" sz="2800" dirty="0"/>
              <a:t>+</a:t>
            </a:r>
            <a:r>
              <a:rPr lang="pl-PL" sz="2800" i="1" dirty="0"/>
              <a:t> </a:t>
            </a:r>
            <a:r>
              <a:rPr lang="pl-PL" sz="2800" i="1" dirty="0" smtClean="0">
                <a:solidFill>
                  <a:srgbClr val="90EFF4"/>
                </a:solidFill>
                <a:latin typeface="Times New Roman" panose="02020603050405020304" pitchFamily="18" charset="0"/>
                <a:cs typeface="Times New Roman" panose="02020603050405020304" pitchFamily="18" charset="0"/>
              </a:rPr>
              <a:t>c</a:t>
            </a:r>
            <a:r>
              <a:rPr lang="en-US" sz="2800" dirty="0" smtClean="0"/>
              <a:t/>
            </a:r>
            <a:br>
              <a:rPr lang="en-US" sz="2800" dirty="0" smtClean="0"/>
            </a:br>
            <a:r>
              <a:rPr lang="he-IL" sz="2800" dirty="0" smtClean="0"/>
              <a:t> עבור</a:t>
            </a:r>
            <a:br>
              <a:rPr lang="he-IL" sz="2800" dirty="0" smtClean="0"/>
            </a:br>
            <a:r>
              <a:rPr lang="he-IL" sz="2800" dirty="0" smtClean="0"/>
              <a:t> </a:t>
            </a:r>
            <a:r>
              <a:rPr lang="pl-PL" sz="2800" dirty="0" smtClean="0"/>
              <a:t> </a:t>
            </a:r>
            <a:r>
              <a:rPr lang="pl-PL" sz="2800" i="1" dirty="0">
                <a:latin typeface="Times New Roman" panose="02020603050405020304" pitchFamily="18" charset="0"/>
                <a:cs typeface="Times New Roman" panose="02020603050405020304" pitchFamily="18" charset="0"/>
              </a:rPr>
              <a:t>c</a:t>
            </a:r>
            <a:r>
              <a:rPr lang="pl-PL" sz="2800" dirty="0">
                <a:latin typeface="Times New Roman" panose="02020603050405020304" pitchFamily="18" charset="0"/>
                <a:cs typeface="Times New Roman" panose="02020603050405020304" pitchFamily="18" charset="0"/>
              </a:rPr>
              <a:t> = -0.89511414 + </a:t>
            </a:r>
            <a:r>
              <a:rPr lang="pl-PL" sz="2800" dirty="0" smtClean="0">
                <a:latin typeface="Times New Roman" panose="02020603050405020304" pitchFamily="18" charset="0"/>
                <a:cs typeface="Times New Roman" panose="02020603050405020304" pitchFamily="18" charset="0"/>
              </a:rPr>
              <a:t>0.1</a:t>
            </a:r>
            <a:r>
              <a:rPr lang="pl-PL" sz="2800" i="1" dirty="0" smtClean="0">
                <a:latin typeface="Times New Roman" pitchFamily="18" charset="0"/>
                <a:cs typeface="Times New Roman" panose="02020603050405020304" pitchFamily="18" charset="0"/>
              </a:rPr>
              <a:t>i</a:t>
            </a:r>
            <a:endParaRPr lang="he-IL" sz="2800" i="1" dirty="0">
              <a:latin typeface="Times New Roman"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US" smtClean="0"/>
              <a:t>עודכן 13.12.17</a:t>
            </a:r>
            <a:endParaRPr lang="en-US" dirty="0"/>
          </a:p>
        </p:txBody>
      </p:sp>
      <p:sp>
        <p:nvSpPr>
          <p:cNvPr id="6" name="Slide Number Placeholder 5"/>
          <p:cNvSpPr>
            <a:spLocks noGrp="1"/>
          </p:cNvSpPr>
          <p:nvPr>
            <p:ph type="sldNum" sz="quarter" idx="12"/>
          </p:nvPr>
        </p:nvSpPr>
        <p:spPr/>
        <p:txBody>
          <a:bodyPr/>
          <a:lstStyle/>
          <a:p>
            <a:fld id="{C9B5141F-67F1-457E-8781-5BCB6D404D28}" type="slidenum">
              <a:rPr lang="en-US" smtClean="0"/>
              <a:pPr/>
              <a:t>20</a:t>
            </a:fld>
            <a:endParaRPr lang="en-US" dirty="0"/>
          </a:p>
        </p:txBody>
      </p:sp>
      <p:sp>
        <p:nvSpPr>
          <p:cNvPr id="3" name="Footer Placeholder 2"/>
          <p:cNvSpPr>
            <a:spLocks noGrp="1"/>
          </p:cNvSpPr>
          <p:nvPr>
            <p:ph type="ftr" sz="quarter" idx="11"/>
          </p:nvPr>
        </p:nvSpPr>
        <p:spPr/>
        <p:txBody>
          <a:bodyPr/>
          <a:lstStyle/>
          <a:p>
            <a:r>
              <a:rPr lang="he-IL" dirty="0" smtClean="0"/>
              <a:t>הבזק קבוצת ג'וליה © כל הזכויות שמורות</a:t>
            </a:r>
            <a:endParaRPr lang="en-US" dirty="0"/>
          </a:p>
        </p:txBody>
      </p:sp>
      <p:sp>
        <p:nvSpPr>
          <p:cNvPr id="7" name="Title 1"/>
          <p:cNvSpPr txBox="1">
            <a:spLocks/>
          </p:cNvSpPr>
          <p:nvPr/>
        </p:nvSpPr>
        <p:spPr bwMode="auto">
          <a:xfrm>
            <a:off x="323528" y="4581128"/>
            <a:ext cx="8474540" cy="3240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l" rtl="0" eaLnBrk="0" fontAlgn="base" hangingPunct="0">
              <a:spcBef>
                <a:spcPct val="0"/>
              </a:spcBef>
              <a:spcAft>
                <a:spcPct val="0"/>
              </a:spcAft>
              <a:defRPr sz="4000">
                <a:solidFill>
                  <a:schemeClr val="tx2"/>
                </a:solidFill>
                <a:latin typeface="+mj-lt"/>
                <a:ea typeface="+mj-ea"/>
                <a:cs typeface="+mj-cs"/>
              </a:defRPr>
            </a:lvl1pPr>
            <a:lvl2pPr algn="l" rtl="1" eaLnBrk="0" fontAlgn="base" hangingPunct="0">
              <a:spcBef>
                <a:spcPct val="0"/>
              </a:spcBef>
              <a:spcAft>
                <a:spcPct val="0"/>
              </a:spcAft>
              <a:defRPr sz="3600">
                <a:solidFill>
                  <a:schemeClr val="tx2"/>
                </a:solidFill>
                <a:latin typeface="Tahoma" pitchFamily="34" charset="0"/>
                <a:cs typeface="Arial" pitchFamily="34" charset="0"/>
              </a:defRPr>
            </a:lvl2pPr>
            <a:lvl3pPr algn="l" rtl="1" eaLnBrk="0" fontAlgn="base" hangingPunct="0">
              <a:spcBef>
                <a:spcPct val="0"/>
              </a:spcBef>
              <a:spcAft>
                <a:spcPct val="0"/>
              </a:spcAft>
              <a:defRPr sz="3600">
                <a:solidFill>
                  <a:schemeClr val="tx2"/>
                </a:solidFill>
                <a:latin typeface="Tahoma" pitchFamily="34" charset="0"/>
                <a:cs typeface="Arial" pitchFamily="34" charset="0"/>
              </a:defRPr>
            </a:lvl3pPr>
            <a:lvl4pPr algn="l" rtl="1" eaLnBrk="0" fontAlgn="base" hangingPunct="0">
              <a:spcBef>
                <a:spcPct val="0"/>
              </a:spcBef>
              <a:spcAft>
                <a:spcPct val="0"/>
              </a:spcAft>
              <a:defRPr sz="3600">
                <a:solidFill>
                  <a:schemeClr val="tx2"/>
                </a:solidFill>
                <a:latin typeface="Tahoma" pitchFamily="34" charset="0"/>
                <a:cs typeface="Arial" pitchFamily="34" charset="0"/>
              </a:defRPr>
            </a:lvl4pPr>
            <a:lvl5pPr algn="l" rtl="1" eaLnBrk="0" fontAlgn="base" hangingPunct="0">
              <a:spcBef>
                <a:spcPct val="0"/>
              </a:spcBef>
              <a:spcAft>
                <a:spcPct val="0"/>
              </a:spcAft>
              <a:defRPr sz="3600">
                <a:solidFill>
                  <a:schemeClr val="tx2"/>
                </a:solidFill>
                <a:latin typeface="Tahoma" pitchFamily="34" charset="0"/>
                <a:cs typeface="Arial" pitchFamily="34" charset="0"/>
              </a:defRPr>
            </a:lvl5pPr>
            <a:lvl6pPr marL="457200" algn="l" rtl="1" eaLnBrk="1" fontAlgn="base" hangingPunct="1">
              <a:spcBef>
                <a:spcPct val="0"/>
              </a:spcBef>
              <a:spcAft>
                <a:spcPct val="0"/>
              </a:spcAft>
              <a:defRPr sz="3600">
                <a:solidFill>
                  <a:schemeClr val="tx2"/>
                </a:solidFill>
                <a:latin typeface="Tahoma" pitchFamily="34" charset="0"/>
                <a:cs typeface="Arial" pitchFamily="34" charset="0"/>
              </a:defRPr>
            </a:lvl6pPr>
            <a:lvl7pPr marL="914400" algn="l" rtl="1" eaLnBrk="1" fontAlgn="base" hangingPunct="1">
              <a:spcBef>
                <a:spcPct val="0"/>
              </a:spcBef>
              <a:spcAft>
                <a:spcPct val="0"/>
              </a:spcAft>
              <a:defRPr sz="3600">
                <a:solidFill>
                  <a:schemeClr val="tx2"/>
                </a:solidFill>
                <a:latin typeface="Tahoma" pitchFamily="34" charset="0"/>
                <a:cs typeface="Arial" pitchFamily="34" charset="0"/>
              </a:defRPr>
            </a:lvl7pPr>
            <a:lvl8pPr marL="1371600" algn="l" rtl="1" eaLnBrk="1" fontAlgn="base" hangingPunct="1">
              <a:spcBef>
                <a:spcPct val="0"/>
              </a:spcBef>
              <a:spcAft>
                <a:spcPct val="0"/>
              </a:spcAft>
              <a:defRPr sz="3600">
                <a:solidFill>
                  <a:schemeClr val="tx2"/>
                </a:solidFill>
                <a:latin typeface="Tahoma" pitchFamily="34" charset="0"/>
                <a:cs typeface="Arial" pitchFamily="34" charset="0"/>
              </a:defRPr>
            </a:lvl8pPr>
            <a:lvl9pPr marL="1828800" algn="l" rtl="1" eaLnBrk="1" fontAlgn="base" hangingPunct="1">
              <a:spcBef>
                <a:spcPct val="0"/>
              </a:spcBef>
              <a:spcAft>
                <a:spcPct val="0"/>
              </a:spcAft>
              <a:defRPr sz="3600">
                <a:solidFill>
                  <a:schemeClr val="tx2"/>
                </a:solidFill>
                <a:latin typeface="Tahoma" pitchFamily="34" charset="0"/>
                <a:cs typeface="Arial" pitchFamily="34" charset="0"/>
              </a:defRPr>
            </a:lvl9pPr>
          </a:lstStyle>
          <a:p>
            <a:pPr algn="r" rtl="1"/>
            <a:r>
              <a:rPr lang="he-IL" sz="2800" kern="0" dirty="0" smtClean="0"/>
              <a:t>לא הרבה ידוע כיום על הצורות האפשריות של קבוצות ג'וליה של פולינומים </a:t>
            </a:r>
            <a:r>
              <a:rPr lang="he-IL" sz="2800" dirty="0" smtClean="0"/>
              <a:t>בעלי הצורה:</a:t>
            </a:r>
            <a:r>
              <a:rPr lang="en-US" sz="2800" i="1" dirty="0" smtClean="0">
                <a:latin typeface="Times New Roman" panose="02020603050405020304" pitchFamily="18" charset="0"/>
                <a:cs typeface="Times New Roman" panose="02020603050405020304" pitchFamily="18" charset="0"/>
              </a:rPr>
              <a:t>f</a:t>
            </a:r>
            <a:r>
              <a:rPr lang="en-US" sz="2800" i="1" dirty="0" smtClean="0"/>
              <a:t> </a:t>
            </a:r>
            <a:r>
              <a:rPr lang="en-US" sz="2800" dirty="0"/>
              <a:t>(</a:t>
            </a:r>
            <a:r>
              <a:rPr lang="pl-PL" sz="2800" b="1" i="1" dirty="0">
                <a:solidFill>
                  <a:srgbClr val="FABD6C"/>
                </a:solidFill>
                <a:latin typeface="Times New Roman" panose="02020603050405020304" pitchFamily="18" charset="0"/>
                <a:cs typeface="Times New Roman" panose="02020603050405020304" pitchFamily="18" charset="0"/>
              </a:rPr>
              <a:t>z</a:t>
            </a:r>
            <a:r>
              <a:rPr lang="en-US" sz="2800" dirty="0"/>
              <a:t>) </a:t>
            </a:r>
            <a:r>
              <a:rPr lang="he-IL" sz="2800" dirty="0" smtClean="0"/>
              <a:t>= </a:t>
            </a:r>
            <a:r>
              <a:rPr lang="en-US" sz="2800" i="1" dirty="0" err="1" smtClean="0">
                <a:latin typeface="Times New Roman" panose="02020603050405020304" pitchFamily="18" charset="0"/>
                <a:cs typeface="Times New Roman" panose="02020603050405020304" pitchFamily="18" charset="0"/>
              </a:rPr>
              <a:t>a</a:t>
            </a:r>
            <a:r>
              <a:rPr lang="en-US" sz="2800" i="1" baseline="-25000" dirty="0" err="1" smtClean="0">
                <a:latin typeface="Times New Roman" panose="02020603050405020304" pitchFamily="18" charset="0"/>
                <a:cs typeface="Times New Roman" panose="02020603050405020304" pitchFamily="18" charset="0"/>
              </a:rPr>
              <a:t>n</a:t>
            </a:r>
            <a:r>
              <a:rPr lang="en-US" sz="2800" b="1" i="1" dirty="0" err="1" smtClean="0">
                <a:solidFill>
                  <a:srgbClr val="FABD6C"/>
                </a:solidFill>
                <a:latin typeface="Times New Roman" panose="02020603050405020304" pitchFamily="18" charset="0"/>
                <a:cs typeface="Times New Roman" panose="02020603050405020304" pitchFamily="18" charset="0"/>
              </a:rPr>
              <a:t>z</a:t>
            </a:r>
            <a:r>
              <a:rPr lang="en-US" sz="2800" i="1" baseline="30000" dirty="0" err="1" smtClean="0">
                <a:latin typeface="Times New Roman" panose="02020603050405020304" pitchFamily="18" charset="0"/>
                <a:cs typeface="Times New Roman" panose="02020603050405020304" pitchFamily="18" charset="0"/>
              </a:rPr>
              <a:t>n</a:t>
            </a:r>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a</a:t>
            </a:r>
            <a:r>
              <a:rPr lang="en-US" sz="2800" i="1" baseline="-25000" dirty="0">
                <a:latin typeface="Times New Roman" panose="02020603050405020304" pitchFamily="18" charset="0"/>
                <a:cs typeface="Times New Roman" panose="02020603050405020304" pitchFamily="18" charset="0"/>
              </a:rPr>
              <a:t>n-1</a:t>
            </a:r>
            <a:r>
              <a:rPr lang="en-US" sz="2800" b="1" i="1" dirty="0">
                <a:solidFill>
                  <a:srgbClr val="FABD6C"/>
                </a:solidFill>
                <a:latin typeface="Times New Roman" panose="02020603050405020304" pitchFamily="18" charset="0"/>
                <a:cs typeface="Times New Roman" panose="02020603050405020304" pitchFamily="18" charset="0"/>
              </a:rPr>
              <a:t>z</a:t>
            </a:r>
            <a:r>
              <a:rPr lang="en-US" sz="2800" i="1" baseline="30000" dirty="0">
                <a:latin typeface="Times New Roman" panose="02020603050405020304" pitchFamily="18" charset="0"/>
                <a:cs typeface="Times New Roman" panose="02020603050405020304" pitchFamily="18" charset="0"/>
              </a:rPr>
              <a:t>n-1</a:t>
            </a:r>
            <a:r>
              <a:rPr lang="en-US"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a:t>
            </a:r>
            <a:r>
              <a:rPr lang="en-US" sz="2800" i="1" dirty="0" smtClean="0">
                <a:latin typeface="Times New Roman" panose="02020603050405020304" pitchFamily="18" charset="0"/>
                <a:cs typeface="Times New Roman" panose="02020603050405020304" pitchFamily="18" charset="0"/>
              </a:rPr>
              <a:t>a</a:t>
            </a:r>
            <a:r>
              <a:rPr lang="en-US" sz="2800" i="1" baseline="-25000" dirty="0" smtClean="0">
                <a:latin typeface="Times New Roman" panose="02020603050405020304" pitchFamily="18" charset="0"/>
                <a:cs typeface="Times New Roman" panose="02020603050405020304" pitchFamily="18" charset="0"/>
              </a:rPr>
              <a:t>1</a:t>
            </a:r>
            <a:r>
              <a:rPr lang="en-US" sz="2800" b="1" i="1" dirty="0" smtClean="0">
                <a:solidFill>
                  <a:srgbClr val="FABD6C"/>
                </a:solidFill>
                <a:latin typeface="Times New Roman" panose="02020603050405020304" pitchFamily="18" charset="0"/>
                <a:cs typeface="Times New Roman" panose="02020603050405020304" pitchFamily="18" charset="0"/>
              </a:rPr>
              <a:t>z</a:t>
            </a:r>
            <a:r>
              <a:rPr lang="en-US" sz="2800" i="1" dirty="0" smtClean="0">
                <a:latin typeface="Times New Roman" panose="02020603050405020304" pitchFamily="18" charset="0"/>
                <a:cs typeface="Times New Roman" panose="02020603050405020304" pitchFamily="18" charset="0"/>
              </a:rPr>
              <a:t>+a</a:t>
            </a:r>
            <a:r>
              <a:rPr lang="en-US" sz="2800" i="1" baseline="-25000" dirty="0" smtClean="0">
                <a:latin typeface="Times New Roman" panose="02020603050405020304" pitchFamily="18" charset="0"/>
                <a:cs typeface="Times New Roman" panose="02020603050405020304" pitchFamily="18" charset="0"/>
              </a:rPr>
              <a:t>0</a:t>
            </a:r>
            <a:r>
              <a:rPr lang="he-IL" sz="2800" i="1" baseline="-25000" dirty="0" smtClean="0"/>
              <a:t> </a:t>
            </a:r>
            <a:r>
              <a:rPr lang="he-IL" sz="2800" kern="0" dirty="0" smtClean="0"/>
              <a:t>ממעלה 3 ו-4. לגבי דרגות גבוהות יותר רב הנסתר על הנגלה.</a:t>
            </a:r>
            <a:endParaRPr lang="he-IL" sz="2800" i="1" kern="0" dirty="0">
              <a:latin typeface="Times New Roman" pitchFamily="18" charset="0"/>
              <a:cs typeface="Times New Roman" panose="02020603050405020304" pitchFamily="18" charset="0"/>
            </a:endParaRPr>
          </a:p>
        </p:txBody>
      </p:sp>
    </p:spTree>
    <p:extLst>
      <p:ext uri="{BB962C8B-B14F-4D97-AF65-F5344CB8AC3E}">
        <p14:creationId xmlns:p14="http://schemas.microsoft.com/office/powerpoint/2010/main" val="1109344678"/>
      </p:ext>
    </p:extLst>
  </p:cSld>
  <p:clrMapOvr>
    <a:masterClrMapping/>
  </p:clrMapOvr>
  <mc:AlternateContent xmlns:mc="http://schemas.openxmlformats.org/markup-compatibility/2006" xmlns:p14="http://schemas.microsoft.com/office/powerpoint/2010/main">
    <mc:Choice Requires="p14">
      <p:transition spd="slow" p14:dur="2000" advTm="7148"/>
    </mc:Choice>
    <mc:Fallback xmlns="">
      <p:transition spd="slow" advTm="71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1000"/>
                                  </p:stCondLst>
                                  <p:childTnLst>
                                    <p:set>
                                      <p:cBhvr>
                                        <p:cTn id="6" dur="1" fill="hold">
                                          <p:stCondLst>
                                            <p:cond delay="0"/>
                                          </p:stCondLst>
                                        </p:cTn>
                                        <p:tgtEl>
                                          <p:spTgt spid="91138"/>
                                        </p:tgtEl>
                                        <p:attrNameLst>
                                          <p:attrName>style.visibility</p:attrName>
                                        </p:attrNameLst>
                                      </p:cBhvr>
                                      <p:to>
                                        <p:strVal val="visible"/>
                                      </p:to>
                                    </p:set>
                                    <p:anim calcmode="lin" valueType="num">
                                      <p:cBhvr>
                                        <p:cTn id="7" dur="1000" fill="hold"/>
                                        <p:tgtEl>
                                          <p:spTgt spid="91138"/>
                                        </p:tgtEl>
                                        <p:attrNameLst>
                                          <p:attrName>ppt_w</p:attrName>
                                        </p:attrNameLst>
                                      </p:cBhvr>
                                      <p:tavLst>
                                        <p:tav tm="0">
                                          <p:val>
                                            <p:fltVal val="0"/>
                                          </p:val>
                                        </p:tav>
                                        <p:tav tm="100000">
                                          <p:val>
                                            <p:strVal val="#ppt_w"/>
                                          </p:val>
                                        </p:tav>
                                      </p:tavLst>
                                    </p:anim>
                                    <p:anim calcmode="lin" valueType="num">
                                      <p:cBhvr>
                                        <p:cTn id="8" dur="1000" fill="hold"/>
                                        <p:tgtEl>
                                          <p:spTgt spid="91138"/>
                                        </p:tgtEl>
                                        <p:attrNameLst>
                                          <p:attrName>ppt_h</p:attrName>
                                        </p:attrNameLst>
                                      </p:cBhvr>
                                      <p:tavLst>
                                        <p:tav tm="0">
                                          <p:val>
                                            <p:fltVal val="0"/>
                                          </p:val>
                                        </p:tav>
                                        <p:tav tm="100000">
                                          <p:val>
                                            <p:strVal val="#ppt_h"/>
                                          </p:val>
                                        </p:tav>
                                      </p:tavLst>
                                    </p:anim>
                                    <p:animEffect transition="in" filter="fade">
                                      <p:cBhvr>
                                        <p:cTn id="9" dur="1000"/>
                                        <p:tgtEl>
                                          <p:spTgt spid="9113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439472" cy="838200"/>
          </a:xfrm>
        </p:spPr>
        <p:txBody>
          <a:bodyPr/>
          <a:lstStyle/>
          <a:p>
            <a:pPr algn="ctr" rtl="1"/>
            <a:r>
              <a:rPr lang="he-IL" sz="3600" dirty="0">
                <a:solidFill>
                  <a:srgbClr val="C996FA"/>
                </a:solidFill>
              </a:rPr>
              <a:t>בשנת 2012 - יישום חדש לקבוצות ג'וליה </a:t>
            </a:r>
            <a:r>
              <a:rPr lang="he-IL" dirty="0" smtClean="0"/>
              <a:t>  </a:t>
            </a:r>
            <a:endParaRPr lang="en-US" dirty="0"/>
          </a:p>
        </p:txBody>
      </p:sp>
      <p:sp>
        <p:nvSpPr>
          <p:cNvPr id="3" name="Content Placeholder 2"/>
          <p:cNvSpPr>
            <a:spLocks noGrp="1"/>
          </p:cNvSpPr>
          <p:nvPr>
            <p:ph idx="1"/>
          </p:nvPr>
        </p:nvSpPr>
        <p:spPr>
          <a:xfrm>
            <a:off x="251520" y="1124744"/>
            <a:ext cx="8496944" cy="5472608"/>
          </a:xfrm>
        </p:spPr>
        <p:txBody>
          <a:bodyPr/>
          <a:lstStyle/>
          <a:p>
            <a:r>
              <a:rPr lang="he-IL" sz="2800" spc="-40" dirty="0" smtClean="0"/>
              <a:t>שנים רבות עמדה פתוחה השאלה - האם אפשר לייצר </a:t>
            </a:r>
            <a:r>
              <a:rPr lang="he-IL" sz="2800" dirty="0">
                <a:solidFill>
                  <a:schemeClr val="accent2">
                    <a:lumMod val="60000"/>
                    <a:lumOff val="40000"/>
                  </a:schemeClr>
                </a:solidFill>
              </a:rPr>
              <a:t>כל </a:t>
            </a:r>
            <a:r>
              <a:rPr lang="he-IL" sz="2800" spc="-40" dirty="0" smtClean="0"/>
              <a:t>תמונה שנרצה באמצעות ביטויים מתמטיים?</a:t>
            </a:r>
          </a:p>
          <a:p>
            <a:r>
              <a:rPr lang="he-IL" sz="2800" dirty="0" smtClean="0"/>
              <a:t>והנה בשנת 2012 הראתה מתמטיקאית אמריקאית צעירה בשם </a:t>
            </a:r>
            <a:r>
              <a:rPr lang="he-IL" sz="2800" dirty="0" smtClean="0">
                <a:solidFill>
                  <a:schemeClr val="accent1">
                    <a:lumMod val="60000"/>
                    <a:lumOff val="40000"/>
                  </a:schemeClr>
                </a:solidFill>
              </a:rPr>
              <a:t>קתרין </a:t>
            </a:r>
            <a:r>
              <a:rPr lang="he-IL" sz="2800" dirty="0" err="1" smtClean="0">
                <a:solidFill>
                  <a:schemeClr val="accent1">
                    <a:lumMod val="60000"/>
                    <a:lumOff val="40000"/>
                  </a:schemeClr>
                </a:solidFill>
              </a:rPr>
              <a:t>לינדסי</a:t>
            </a:r>
            <a:r>
              <a:rPr lang="he-IL" sz="2800" dirty="0" smtClean="0">
                <a:solidFill>
                  <a:schemeClr val="accent1">
                    <a:lumMod val="60000"/>
                    <a:lumOff val="40000"/>
                  </a:schemeClr>
                </a:solidFill>
              </a:rPr>
              <a:t> </a:t>
            </a:r>
            <a:r>
              <a:rPr lang="he-IL" sz="2800" dirty="0" smtClean="0"/>
              <a:t>מאוניברסיטת קורנל, שיטה להגיע ל</a:t>
            </a:r>
            <a:r>
              <a:rPr lang="he-IL" sz="2800" dirty="0" smtClean="0">
                <a:solidFill>
                  <a:schemeClr val="accent2">
                    <a:lumMod val="60000"/>
                    <a:lumOff val="40000"/>
                  </a:schemeClr>
                </a:solidFill>
              </a:rPr>
              <a:t>קירוב טוב כרצוננו</a:t>
            </a:r>
            <a:r>
              <a:rPr lang="he-IL" sz="2800" dirty="0" smtClean="0"/>
              <a:t> של קו המתאר של תמונת החתול שלה, או של עצמים כלשהם, בעזרת </a:t>
            </a:r>
            <a:r>
              <a:rPr lang="he-IL" sz="2800" dirty="0" smtClean="0">
                <a:solidFill>
                  <a:schemeClr val="accent2">
                    <a:lumMod val="60000"/>
                    <a:lumOff val="40000"/>
                  </a:schemeClr>
                </a:solidFill>
              </a:rPr>
              <a:t>קבוצות ג'וליה של פולינומים</a:t>
            </a:r>
            <a:r>
              <a:rPr lang="he-IL" sz="2800" dirty="0" smtClean="0"/>
              <a:t>, ובלבד </a:t>
            </a:r>
            <a:r>
              <a:rPr lang="he-IL" sz="2800" dirty="0"/>
              <a:t>שקו המתאר </a:t>
            </a:r>
            <a:r>
              <a:rPr lang="he-IL" sz="2800" dirty="0" smtClean="0"/>
              <a:t>המקורי הוא </a:t>
            </a:r>
            <a:r>
              <a:rPr lang="he-IL" sz="2800" dirty="0"/>
              <a:t>קו פשוט סגור (שאיננו חותך את עצמו) </a:t>
            </a:r>
            <a:r>
              <a:rPr lang="he-IL" sz="2800" dirty="0" smtClean="0"/>
              <a:t>במישור. </a:t>
            </a:r>
          </a:p>
          <a:p>
            <a:endParaRPr lang="he-IL" sz="2800" dirty="0" smtClean="0"/>
          </a:p>
        </p:txBody>
      </p:sp>
      <p:sp>
        <p:nvSpPr>
          <p:cNvPr id="4" name="Date Placeholder 3"/>
          <p:cNvSpPr>
            <a:spLocks noGrp="1"/>
          </p:cNvSpPr>
          <p:nvPr>
            <p:ph type="dt" sz="half" idx="10"/>
          </p:nvPr>
        </p:nvSpPr>
        <p:spPr/>
        <p:txBody>
          <a:bodyPr/>
          <a:lstStyle/>
          <a:p>
            <a:pPr>
              <a:defRPr/>
            </a:pPr>
            <a:r>
              <a:rPr lang="en-US" smtClean="0"/>
              <a:t>עודכן 13.12.17</a:t>
            </a:r>
            <a:endParaRPr lang="he-IL" dirty="0"/>
          </a:p>
        </p:txBody>
      </p:sp>
      <p:sp>
        <p:nvSpPr>
          <p:cNvPr id="5" name="Footer Placeholder 4"/>
          <p:cNvSpPr>
            <a:spLocks noGrp="1"/>
          </p:cNvSpPr>
          <p:nvPr>
            <p:ph type="ftr" sz="quarter" idx="11"/>
          </p:nvPr>
        </p:nvSpPr>
        <p:spPr/>
        <p:txBody>
          <a:bodyPr/>
          <a:lstStyle/>
          <a:p>
            <a:pPr>
              <a:defRPr/>
            </a:pPr>
            <a:r>
              <a:rPr lang="he-IL" smtClean="0"/>
              <a:t>הבזק קבוצת ג'וליה © כל הזכויות שמורות</a:t>
            </a:r>
            <a:endParaRPr lang="he-IL" dirty="0"/>
          </a:p>
        </p:txBody>
      </p:sp>
      <p:sp>
        <p:nvSpPr>
          <p:cNvPr id="6" name="Slide Number Placeholder 5"/>
          <p:cNvSpPr>
            <a:spLocks noGrp="1"/>
          </p:cNvSpPr>
          <p:nvPr>
            <p:ph type="sldNum" sz="quarter" idx="12"/>
          </p:nvPr>
        </p:nvSpPr>
        <p:spPr/>
        <p:txBody>
          <a:bodyPr/>
          <a:lstStyle/>
          <a:p>
            <a:pPr>
              <a:defRPr/>
            </a:pPr>
            <a:fld id="{201E0D53-D5A1-4408-8451-B128184CDBA6}" type="slidenum">
              <a:rPr lang="he-IL" smtClean="0"/>
              <a:pPr>
                <a:defRPr/>
              </a:pPr>
              <a:t>21</a:t>
            </a:fld>
            <a:endParaRPr lang="he-IL" dirty="0"/>
          </a:p>
        </p:txBody>
      </p:sp>
      <p:pic>
        <p:nvPicPr>
          <p:cNvPr id="7170" name="Picture 2" descr="https://blogs.scientificamerican.com/observations/files/2012/09/Magellan-283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5" y="4581128"/>
            <a:ext cx="1404952" cy="14893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19672" y="4637454"/>
            <a:ext cx="7128792" cy="1815882"/>
          </a:xfrm>
          <a:prstGeom prst="rect">
            <a:avLst/>
          </a:prstGeom>
          <a:noFill/>
        </p:spPr>
        <p:txBody>
          <a:bodyPr wrap="square" rtlCol="0">
            <a:spAutoFit/>
          </a:bodyPr>
          <a:lstStyle/>
          <a:p>
            <a:pPr marL="342900" indent="-342900" eaLnBrk="0" hangingPunct="0">
              <a:spcBef>
                <a:spcPct val="20000"/>
              </a:spcBef>
              <a:buClr>
                <a:schemeClr val="accent2">
                  <a:lumMod val="60000"/>
                  <a:lumOff val="40000"/>
                </a:schemeClr>
              </a:buClr>
              <a:buSzPct val="100000"/>
              <a:buFont typeface="Arial" panose="020B0604020202020204" pitchFamily="34" charset="0"/>
              <a:buChar char="•"/>
            </a:pPr>
            <a:r>
              <a:rPr lang="he-IL" sz="2800" dirty="0">
                <a:latin typeface="+mn-lt"/>
                <a:cs typeface="+mn-cs"/>
              </a:rPr>
              <a:t>את החתול שבתמונה ציירה קתרין </a:t>
            </a:r>
            <a:r>
              <a:rPr lang="he-IL" sz="2800" dirty="0" err="1">
                <a:latin typeface="+mn-lt"/>
                <a:cs typeface="+mn-cs"/>
              </a:rPr>
              <a:t>לינדסי</a:t>
            </a:r>
            <a:r>
              <a:rPr lang="he-IL" sz="2800" dirty="0">
                <a:latin typeface="+mn-lt"/>
                <a:cs typeface="+mn-cs"/>
              </a:rPr>
              <a:t> ע"י </a:t>
            </a:r>
            <a:r>
              <a:rPr lang="he-IL" sz="2800" dirty="0">
                <a:solidFill>
                  <a:schemeClr val="accent2">
                    <a:lumMod val="60000"/>
                    <a:lumOff val="40000"/>
                  </a:schemeClr>
                </a:solidFill>
                <a:latin typeface="+mn-lt"/>
                <a:cs typeface="+mn-cs"/>
              </a:rPr>
              <a:t>קבוצת ג'וליה של פולינום מדרגה 301</a:t>
            </a:r>
            <a:r>
              <a:rPr lang="he-IL" sz="2800" dirty="0">
                <a:latin typeface="+mn-lt"/>
                <a:cs typeface="+mn-cs"/>
              </a:rPr>
              <a:t>, </a:t>
            </a:r>
            <a:r>
              <a:rPr lang="he-IL" sz="2800" dirty="0" smtClean="0">
                <a:latin typeface="+mn-lt"/>
                <a:cs typeface="+mn-cs"/>
              </a:rPr>
              <a:t>בהשראת תמונת </a:t>
            </a:r>
            <a:r>
              <a:rPr lang="he-IL" sz="2800" dirty="0">
                <a:latin typeface="+mn-lt"/>
                <a:cs typeface="+mn-cs"/>
              </a:rPr>
              <a:t>החתלתול שלה. </a:t>
            </a:r>
            <a:endParaRPr lang="en-US" sz="2800" dirty="0">
              <a:latin typeface="+mn-lt"/>
              <a:cs typeface="+mn-cs"/>
            </a:endParaRPr>
          </a:p>
          <a:p>
            <a:endParaRPr lang="en-US" sz="2800" dirty="0"/>
          </a:p>
        </p:txBody>
      </p:sp>
    </p:spTree>
    <p:extLst>
      <p:ext uri="{BB962C8B-B14F-4D97-AF65-F5344CB8AC3E}">
        <p14:creationId xmlns:p14="http://schemas.microsoft.com/office/powerpoint/2010/main" val="300123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9" presetClass="emph" presetSubtype="0" nodeType="withEffect">
                                  <p:stCondLst>
                                    <p:cond delay="0"/>
                                  </p:stCondLst>
                                  <p:childTnLst>
                                    <p:set>
                                      <p:cBhvr rctx="PPT">
                                        <p:cTn id="12" dur="indefinite"/>
                                        <p:tgtEl>
                                          <p:spTgt spid="3">
                                            <p:txEl>
                                              <p:pRg st="0" end="0"/>
                                            </p:txEl>
                                          </p:spTgt>
                                        </p:tgtEl>
                                        <p:attrNameLst>
                                          <p:attrName>style.opacity</p:attrName>
                                        </p:attrNameLst>
                                      </p:cBhvr>
                                      <p:to>
                                        <p:strVal val="0.5"/>
                                      </p:to>
                                    </p:set>
                                    <p:animEffect filter="image" prLst="opacity: 0.5">
                                      <p:cBhvr rctx="IE">
                                        <p:cTn id="13" dur="indefinite"/>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par>
                          <p:cTn id="18" fill="hold">
                            <p:stCondLst>
                              <p:cond delay="0"/>
                            </p:stCondLst>
                            <p:childTnLst>
                              <p:par>
                                <p:cTn id="19" presetID="10" presetClass="entr" presetSubtype="0" fill="hold" nodeType="afterEffect">
                                  <p:stCondLst>
                                    <p:cond delay="0"/>
                                  </p:stCondLst>
                                  <p:childTnLst>
                                    <p:set>
                                      <p:cBhvr>
                                        <p:cTn id="20" dur="1" fill="hold">
                                          <p:stCondLst>
                                            <p:cond delay="0"/>
                                          </p:stCondLst>
                                        </p:cTn>
                                        <p:tgtEl>
                                          <p:spTgt spid="7170"/>
                                        </p:tgtEl>
                                        <p:attrNameLst>
                                          <p:attrName>style.visibility</p:attrName>
                                        </p:attrNameLst>
                                      </p:cBhvr>
                                      <p:to>
                                        <p:strVal val="visible"/>
                                      </p:to>
                                    </p:set>
                                    <p:animEffect transition="in" filter="fade">
                                      <p:cBhvr>
                                        <p:cTn id="21" dur="1000"/>
                                        <p:tgtEl>
                                          <p:spTgt spid="7170"/>
                                        </p:tgtEl>
                                      </p:cBhvr>
                                    </p:animEffect>
                                  </p:childTnLst>
                                </p:cTn>
                              </p:par>
                              <p:par>
                                <p:cTn id="22" presetID="9" presetClass="emph" presetSubtype="0" nodeType="withEffect">
                                  <p:stCondLst>
                                    <p:cond delay="0"/>
                                  </p:stCondLst>
                                  <p:childTnLst>
                                    <p:set>
                                      <p:cBhvr rctx="PPT">
                                        <p:cTn id="23" dur="indefinite"/>
                                        <p:tgtEl>
                                          <p:spTgt spid="3">
                                            <p:txEl>
                                              <p:pRg st="1" end="1"/>
                                            </p:txEl>
                                          </p:spTgt>
                                        </p:tgtEl>
                                        <p:attrNameLst>
                                          <p:attrName>style.opacity</p:attrName>
                                        </p:attrNameLst>
                                      </p:cBhvr>
                                      <p:to>
                                        <p:strVal val="0.5"/>
                                      </p:to>
                                    </p:set>
                                    <p:animEffect filter="image" prLst="opacity: 0.5">
                                      <p:cBhvr rctx="IE">
                                        <p:cTn id="24" dur="indefinite"/>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עודכן 13.12.17</a:t>
            </a:r>
            <a:endParaRPr lang="he-IL" dirty="0"/>
          </a:p>
        </p:txBody>
      </p:sp>
      <p:sp>
        <p:nvSpPr>
          <p:cNvPr id="5" name="Footer Placeholder 4"/>
          <p:cNvSpPr>
            <a:spLocks noGrp="1"/>
          </p:cNvSpPr>
          <p:nvPr>
            <p:ph type="ftr" sz="quarter" idx="11"/>
          </p:nvPr>
        </p:nvSpPr>
        <p:spPr/>
        <p:txBody>
          <a:bodyPr/>
          <a:lstStyle/>
          <a:p>
            <a:pPr>
              <a:defRPr/>
            </a:pPr>
            <a:r>
              <a:rPr lang="he-IL" smtClean="0"/>
              <a:t>הבזק קבוצת ג'וליה © כל הזכויות שמורות</a:t>
            </a:r>
            <a:endParaRPr lang="he-IL" dirty="0"/>
          </a:p>
        </p:txBody>
      </p:sp>
      <p:sp>
        <p:nvSpPr>
          <p:cNvPr id="6" name="Slide Number Placeholder 5"/>
          <p:cNvSpPr>
            <a:spLocks noGrp="1"/>
          </p:cNvSpPr>
          <p:nvPr>
            <p:ph type="sldNum" sz="quarter" idx="12"/>
          </p:nvPr>
        </p:nvSpPr>
        <p:spPr/>
        <p:txBody>
          <a:bodyPr/>
          <a:lstStyle/>
          <a:p>
            <a:pPr>
              <a:defRPr/>
            </a:pPr>
            <a:fld id="{201E0D53-D5A1-4408-8451-B128184CDBA6}" type="slidenum">
              <a:rPr lang="he-IL" smtClean="0"/>
              <a:pPr>
                <a:defRPr/>
              </a:pPr>
              <a:t>22</a:t>
            </a:fld>
            <a:endParaRPr lang="he-IL" dirty="0"/>
          </a:p>
        </p:txBody>
      </p:sp>
      <p:pic>
        <p:nvPicPr>
          <p:cNvPr id="7" name="Picture 2" descr="https://blogs.scientificamerican.com/observations/files/2012/09/Magellan-283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413141"/>
            <a:ext cx="5472608" cy="5801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6322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81000" y="381000"/>
            <a:ext cx="8439472" cy="838200"/>
          </a:xfrm>
        </p:spPr>
        <p:txBody>
          <a:bodyPr/>
          <a:lstStyle/>
          <a:p>
            <a:pPr algn="ctr" rtl="1"/>
            <a:r>
              <a:rPr lang="he-IL" sz="3600" kern="1200" dirty="0">
                <a:solidFill>
                  <a:srgbClr val="C996FA"/>
                </a:solidFill>
              </a:rPr>
              <a:t>איך </a:t>
            </a:r>
            <a:r>
              <a:rPr lang="he-IL" sz="3600" kern="1200" dirty="0" smtClean="0">
                <a:solidFill>
                  <a:srgbClr val="C996FA"/>
                </a:solidFill>
              </a:rPr>
              <a:t>חזרו העבודות </a:t>
            </a:r>
            <a:r>
              <a:rPr lang="he-IL" sz="3600" kern="1200" dirty="0">
                <a:solidFill>
                  <a:srgbClr val="C996FA"/>
                </a:solidFill>
              </a:rPr>
              <a:t>של ג'וליה </a:t>
            </a:r>
            <a:r>
              <a:rPr lang="he-IL" sz="3600" kern="1200" dirty="0" smtClean="0">
                <a:solidFill>
                  <a:srgbClr val="C996FA"/>
                </a:solidFill>
              </a:rPr>
              <a:t>לאור הזרקורים?    </a:t>
            </a:r>
            <a:endParaRPr lang="he-IL" sz="3600" kern="1200" dirty="0">
              <a:solidFill>
                <a:srgbClr val="C996FA"/>
              </a:solidFill>
            </a:endParaRPr>
          </a:p>
        </p:txBody>
      </p:sp>
      <p:sp>
        <p:nvSpPr>
          <p:cNvPr id="3" name="מציין מיקום תוכן 2"/>
          <p:cNvSpPr>
            <a:spLocks noGrp="1"/>
          </p:cNvSpPr>
          <p:nvPr>
            <p:ph idx="1"/>
          </p:nvPr>
        </p:nvSpPr>
        <p:spPr>
          <a:xfrm>
            <a:off x="395536" y="980728"/>
            <a:ext cx="8352928" cy="5256584"/>
          </a:xfrm>
        </p:spPr>
        <p:txBody>
          <a:bodyPr/>
          <a:lstStyle/>
          <a:p>
            <a:pPr marL="361950" indent="-361950">
              <a:spcBef>
                <a:spcPts val="0"/>
              </a:spcBef>
            </a:pPr>
            <a:r>
              <a:rPr lang="he-IL" sz="2700" dirty="0"/>
              <a:t>אף כי עבודתו של </a:t>
            </a:r>
            <a:r>
              <a:rPr lang="he-IL" sz="2700" dirty="0" err="1">
                <a:solidFill>
                  <a:srgbClr val="DCBEDC"/>
                </a:solidFill>
              </a:rPr>
              <a:t>גסטון</a:t>
            </a:r>
            <a:r>
              <a:rPr lang="he-IL" sz="2700" dirty="0">
                <a:solidFill>
                  <a:srgbClr val="DCBEDC"/>
                </a:solidFill>
              </a:rPr>
              <a:t> ג'וליה</a:t>
            </a:r>
            <a:r>
              <a:rPr lang="he-IL" sz="2700" dirty="0"/>
              <a:t> הפכה אותו </a:t>
            </a:r>
            <a:r>
              <a:rPr lang="he-IL" sz="2700" dirty="0" smtClean="0"/>
              <a:t>למתמטיקאי </a:t>
            </a:r>
            <a:r>
              <a:rPr lang="he-IL" sz="2700" dirty="0"/>
              <a:t>מפורסם </a:t>
            </a:r>
            <a:r>
              <a:rPr lang="he-IL" sz="2700" dirty="0">
                <a:solidFill>
                  <a:schemeClr val="accent5">
                    <a:lumMod val="90000"/>
                  </a:schemeClr>
                </a:solidFill>
              </a:rPr>
              <a:t>בשנות ה-20 </a:t>
            </a:r>
            <a:r>
              <a:rPr lang="he-IL" sz="2700" dirty="0"/>
              <a:t>של המאה </a:t>
            </a:r>
            <a:r>
              <a:rPr lang="he-IL" sz="2700" dirty="0" smtClean="0"/>
              <a:t>שעברה</a:t>
            </a:r>
            <a:r>
              <a:rPr lang="he-IL" sz="2700" dirty="0"/>
              <a:t>, </a:t>
            </a:r>
            <a:r>
              <a:rPr lang="he-IL" sz="2700" dirty="0" smtClean="0"/>
              <a:t>עבודתו לא </a:t>
            </a:r>
            <a:r>
              <a:rPr lang="he-IL" sz="2700" dirty="0"/>
              <a:t>נכנסה למרכז ההתעניינות של </a:t>
            </a:r>
            <a:r>
              <a:rPr lang="he-IL" sz="2700" dirty="0" smtClean="0"/>
              <a:t>המתמטיקאים</a:t>
            </a:r>
            <a:r>
              <a:rPr lang="he-IL" sz="2700" dirty="0"/>
              <a:t> </a:t>
            </a:r>
            <a:r>
              <a:rPr lang="he-IL" sz="2700" dirty="0" smtClean="0"/>
              <a:t>ו... במהלך </a:t>
            </a:r>
            <a:r>
              <a:rPr lang="he-IL" sz="2700" dirty="0"/>
              <a:t>השנים הלכה </a:t>
            </a:r>
            <a:r>
              <a:rPr lang="he-IL" sz="2700" dirty="0" smtClean="0"/>
              <a:t>ונשכחה.</a:t>
            </a:r>
          </a:p>
          <a:p>
            <a:pPr>
              <a:spcBef>
                <a:spcPts val="0"/>
              </a:spcBef>
            </a:pPr>
            <a:r>
              <a:rPr lang="he-IL" sz="2700" dirty="0" smtClean="0"/>
              <a:t>מדוע?</a:t>
            </a:r>
            <a:endParaRPr lang="he-IL" sz="2700" dirty="0"/>
          </a:p>
          <a:p>
            <a:r>
              <a:rPr lang="he-IL" sz="2700" spc="-50" dirty="0" smtClean="0"/>
              <a:t>א</a:t>
            </a:r>
            <a:r>
              <a:rPr lang="he-IL" sz="2700" dirty="0" smtClean="0"/>
              <a:t>ת כל התמונות שראינו עד כה, </a:t>
            </a:r>
            <a:r>
              <a:rPr lang="he-IL" sz="2700" dirty="0"/>
              <a:t>ג</a:t>
            </a:r>
            <a:r>
              <a:rPr lang="he-IL" sz="2700" dirty="0" smtClean="0"/>
              <a:t>'וליה בעצמו לא זכה לראות. </a:t>
            </a:r>
            <a:r>
              <a:rPr lang="he-IL" sz="2700" spc="-50" dirty="0" smtClean="0"/>
              <a:t>תמונות אלו מורכבות ממיליוני נקודות המחושבות על ידי מחשב </a:t>
            </a:r>
            <a:r>
              <a:rPr lang="he-IL" sz="2700" dirty="0" smtClean="0"/>
              <a:t>ומסומנות במערכת צירים באמצעות גרפיקה ממוחשבת. </a:t>
            </a:r>
          </a:p>
          <a:p>
            <a:r>
              <a:rPr lang="he-IL" sz="2700" dirty="0" smtClean="0"/>
              <a:t>רק כך נוצרות ההדמיות המרתקות האלו.</a:t>
            </a:r>
          </a:p>
          <a:p>
            <a:r>
              <a:rPr lang="he-IL" sz="2700" dirty="0"/>
              <a:t>ג</a:t>
            </a:r>
            <a:r>
              <a:rPr lang="he-IL" sz="2700" dirty="0" smtClean="0"/>
              <a:t>'וליה חישב וחישב, שיחק ושיחק, אך לא יכול היה לראות את התוצאות המופלאות, אלא רק בדמיונו, </a:t>
            </a:r>
            <a:r>
              <a:rPr lang="he-IL" sz="2700" dirty="0" smtClean="0">
                <a:solidFill>
                  <a:schemeClr val="accent2">
                    <a:lumMod val="60000"/>
                    <a:lumOff val="40000"/>
                  </a:schemeClr>
                </a:solidFill>
              </a:rPr>
              <a:t>אולי</a:t>
            </a:r>
            <a:r>
              <a:rPr lang="he-IL" sz="2700" dirty="0" smtClean="0"/>
              <a:t>. </a:t>
            </a:r>
          </a:p>
          <a:p>
            <a:pPr marL="0" indent="0">
              <a:buNone/>
            </a:pPr>
            <a:endParaRPr lang="he-IL" dirty="0"/>
          </a:p>
        </p:txBody>
      </p:sp>
      <p:sp>
        <p:nvSpPr>
          <p:cNvPr id="4" name="מציין מיקום של תאריך 3"/>
          <p:cNvSpPr>
            <a:spLocks noGrp="1"/>
          </p:cNvSpPr>
          <p:nvPr>
            <p:ph type="dt" sz="half" idx="10"/>
          </p:nvPr>
        </p:nvSpPr>
        <p:spPr/>
        <p:txBody>
          <a:bodyPr/>
          <a:lstStyle/>
          <a:p>
            <a:r>
              <a:rPr lang="en-US" smtClean="0"/>
              <a:t>עודכן 13.12.17</a:t>
            </a:r>
            <a:endParaRPr lang="en-US" dirty="0"/>
          </a:p>
        </p:txBody>
      </p:sp>
      <p:sp>
        <p:nvSpPr>
          <p:cNvPr id="5" name="מציין מיקום של כותרת תחתונה 4"/>
          <p:cNvSpPr>
            <a:spLocks noGrp="1"/>
          </p:cNvSpPr>
          <p:nvPr>
            <p:ph type="ftr" sz="quarter" idx="11"/>
          </p:nvPr>
        </p:nvSpPr>
        <p:spPr/>
        <p:txBody>
          <a:bodyPr/>
          <a:lstStyle/>
          <a:p>
            <a:pPr>
              <a:defRPr/>
            </a:pPr>
            <a:r>
              <a:rPr lang="he-IL" dirty="0" smtClean="0"/>
              <a:t>הבזק קבוצת ג'וליה © כל הזכויות שמורות</a:t>
            </a:r>
            <a:endParaRPr lang="he-IL" dirty="0"/>
          </a:p>
        </p:txBody>
      </p:sp>
      <p:sp>
        <p:nvSpPr>
          <p:cNvPr id="6" name="מציין מיקום של מספר שקופית 5"/>
          <p:cNvSpPr>
            <a:spLocks noGrp="1"/>
          </p:cNvSpPr>
          <p:nvPr>
            <p:ph type="sldNum" sz="quarter" idx="12"/>
          </p:nvPr>
        </p:nvSpPr>
        <p:spPr/>
        <p:txBody>
          <a:bodyPr/>
          <a:lstStyle/>
          <a:p>
            <a:pPr>
              <a:defRPr/>
            </a:pPr>
            <a:fld id="{201E0D53-D5A1-4408-8451-B128184CDBA6}" type="slidenum">
              <a:rPr lang="he-IL" smtClean="0"/>
              <a:pPr>
                <a:defRPr/>
              </a:pPr>
              <a:t>23</a:t>
            </a:fld>
            <a:endParaRPr lang="he-IL" dirty="0"/>
          </a:p>
        </p:txBody>
      </p:sp>
    </p:spTree>
    <p:extLst>
      <p:ext uri="{BB962C8B-B14F-4D97-AF65-F5344CB8AC3E}">
        <p14:creationId xmlns:p14="http://schemas.microsoft.com/office/powerpoint/2010/main" val="51912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9" presetClass="emph" presetSubtype="0" nodeType="withEffect">
                                  <p:stCondLst>
                                    <p:cond delay="0"/>
                                  </p:stCondLst>
                                  <p:childTnLst>
                                    <p:set>
                                      <p:cBhvr rctx="PPT">
                                        <p:cTn id="16" dur="indefinite"/>
                                        <p:tgtEl>
                                          <p:spTgt spid="3">
                                            <p:txEl>
                                              <p:pRg st="0" end="0"/>
                                            </p:txEl>
                                          </p:spTgt>
                                        </p:tgtEl>
                                        <p:attrNameLst>
                                          <p:attrName>style.opacity</p:attrName>
                                        </p:attrNameLst>
                                      </p:cBhvr>
                                      <p:to>
                                        <p:strVal val="0.5"/>
                                      </p:to>
                                    </p:set>
                                    <p:animEffect filter="image" prLst="opacity: 0.5">
                                      <p:cBhvr rctx="IE">
                                        <p:cTn id="17" dur="indefinite"/>
                                        <p:tgtEl>
                                          <p:spTgt spid="3">
                                            <p:txEl>
                                              <p:pRg st="0" end="0"/>
                                            </p:txEl>
                                          </p:spTgt>
                                        </p:tgtEl>
                                      </p:cBhvr>
                                    </p:animEffect>
                                  </p:childTnLst>
                                </p:cTn>
                              </p:par>
                              <p:par>
                                <p:cTn id="18" presetID="9" presetClass="emph" presetSubtype="0" nodeType="withEffect">
                                  <p:stCondLst>
                                    <p:cond delay="0"/>
                                  </p:stCondLst>
                                  <p:childTnLst>
                                    <p:set>
                                      <p:cBhvr rctx="PPT">
                                        <p:cTn id="19" dur="indefinite"/>
                                        <p:tgtEl>
                                          <p:spTgt spid="3">
                                            <p:txEl>
                                              <p:pRg st="1" end="1"/>
                                            </p:txEl>
                                          </p:spTgt>
                                        </p:tgtEl>
                                        <p:attrNameLst>
                                          <p:attrName>style.opacity</p:attrName>
                                        </p:attrNameLst>
                                      </p:cBhvr>
                                      <p:to>
                                        <p:strVal val="0.5"/>
                                      </p:to>
                                    </p:set>
                                    <p:animEffect filter="image" prLst="opacity: 0.5">
                                      <p:cBhvr rctx="IE">
                                        <p:cTn id="20" dur="indefinite"/>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9" presetClass="emph" presetSubtype="0" nodeType="withEffect">
                                  <p:stCondLst>
                                    <p:cond delay="0"/>
                                  </p:stCondLst>
                                  <p:childTnLst>
                                    <p:set>
                                      <p:cBhvr rctx="PPT">
                                        <p:cTn id="26" dur="indefinite"/>
                                        <p:tgtEl>
                                          <p:spTgt spid="3">
                                            <p:txEl>
                                              <p:pRg st="2" end="2"/>
                                            </p:txEl>
                                          </p:spTgt>
                                        </p:tgtEl>
                                        <p:attrNameLst>
                                          <p:attrName>style.opacity</p:attrName>
                                        </p:attrNameLst>
                                      </p:cBhvr>
                                      <p:to>
                                        <p:strVal val="0.5"/>
                                      </p:to>
                                    </p:set>
                                    <p:animEffect filter="image" prLst="opacity: 0.5">
                                      <p:cBhvr rctx="IE">
                                        <p:cTn id="27" dur="indefinite"/>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childTnLst>
                                </p:cTn>
                              </p:par>
                              <p:par>
                                <p:cTn id="32" presetID="9" presetClass="emph" presetSubtype="0" nodeType="withEffect">
                                  <p:stCondLst>
                                    <p:cond delay="0"/>
                                  </p:stCondLst>
                                  <p:childTnLst>
                                    <p:set>
                                      <p:cBhvr rctx="PPT">
                                        <p:cTn id="33" dur="indefinite"/>
                                        <p:tgtEl>
                                          <p:spTgt spid="3">
                                            <p:txEl>
                                              <p:pRg st="3" end="3"/>
                                            </p:txEl>
                                          </p:spTgt>
                                        </p:tgtEl>
                                        <p:attrNameLst>
                                          <p:attrName>style.opacity</p:attrName>
                                        </p:attrNameLst>
                                      </p:cBhvr>
                                      <p:to>
                                        <p:strVal val="0.5"/>
                                      </p:to>
                                    </p:set>
                                    <p:animEffect filter="image" prLst="opacity: 0.5">
                                      <p:cBhvr rctx="IE">
                                        <p:cTn id="34" dur="indefinite"/>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עודכן 13.12.17</a:t>
            </a:r>
            <a:endParaRPr lang="en-US" dirty="0"/>
          </a:p>
        </p:txBody>
      </p:sp>
      <p:sp>
        <p:nvSpPr>
          <p:cNvPr id="5" name="Footer Placeholder 4"/>
          <p:cNvSpPr>
            <a:spLocks noGrp="1"/>
          </p:cNvSpPr>
          <p:nvPr>
            <p:ph type="ftr" sz="quarter" idx="11"/>
          </p:nvPr>
        </p:nvSpPr>
        <p:spPr/>
        <p:txBody>
          <a:bodyPr/>
          <a:lstStyle/>
          <a:p>
            <a:r>
              <a:rPr lang="he-IL" dirty="0" smtClean="0"/>
              <a:t>הבזק קבוצת ג'וליה © כל הזכויות שמורות</a:t>
            </a:r>
            <a:endParaRPr lang="en-US" dirty="0"/>
          </a:p>
        </p:txBody>
      </p:sp>
      <p:sp>
        <p:nvSpPr>
          <p:cNvPr id="6" name="Slide Number Placeholder 5"/>
          <p:cNvSpPr>
            <a:spLocks noGrp="1"/>
          </p:cNvSpPr>
          <p:nvPr>
            <p:ph type="sldNum" sz="quarter" idx="12"/>
          </p:nvPr>
        </p:nvSpPr>
        <p:spPr/>
        <p:txBody>
          <a:bodyPr/>
          <a:lstStyle/>
          <a:p>
            <a:fld id="{C9B5141F-67F1-457E-8781-5BCB6D404D28}" type="slidenum">
              <a:rPr lang="en-US" smtClean="0"/>
              <a:pPr/>
              <a:t>24</a:t>
            </a:fld>
            <a:endParaRPr lang="en-US" dirty="0"/>
          </a:p>
        </p:txBody>
      </p:sp>
      <p:pic>
        <p:nvPicPr>
          <p:cNvPr id="7" name="Picture 4" descr="http://serge.mehl.free.fr/jpeg/fractal_jf.jp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335"/>
          <a:stretch/>
        </p:blipFill>
        <p:spPr bwMode="auto">
          <a:xfrm>
            <a:off x="323528" y="404664"/>
            <a:ext cx="3893757" cy="578814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067944" y="573792"/>
            <a:ext cx="4572000" cy="4832092"/>
          </a:xfrm>
          <a:prstGeom prst="rect">
            <a:avLst/>
          </a:prstGeom>
        </p:spPr>
        <p:txBody>
          <a:bodyPr>
            <a:spAutoFit/>
          </a:bodyPr>
          <a:lstStyle/>
          <a:p>
            <a:r>
              <a:rPr lang="he-IL" sz="2800" dirty="0" smtClean="0"/>
              <a:t>"היפהפייה הנרדמת" </a:t>
            </a:r>
            <a:r>
              <a:rPr lang="he-IL" sz="2800" dirty="0"/>
              <a:t>- </a:t>
            </a:r>
            <a:r>
              <a:rPr lang="he-IL" sz="2800" dirty="0">
                <a:solidFill>
                  <a:srgbClr val="5BFFFF"/>
                </a:solidFill>
              </a:rPr>
              <a:t>קבוצות ג'וליה </a:t>
            </a:r>
            <a:r>
              <a:rPr lang="he-IL" sz="2800" dirty="0" smtClean="0">
                <a:solidFill>
                  <a:srgbClr val="5BFFFF"/>
                </a:solidFill>
              </a:rPr>
              <a:t>ריבועיות </a:t>
            </a:r>
            <a:r>
              <a:rPr lang="he-IL" sz="2800" dirty="0"/>
              <a:t>- התעוררה בנשיקת </a:t>
            </a:r>
            <a:r>
              <a:rPr lang="he-IL" sz="2800" dirty="0" smtClean="0"/>
              <a:t>"הנסיך"/המחשב רק בסוף </a:t>
            </a:r>
            <a:r>
              <a:rPr lang="he-IL" sz="2800" dirty="0"/>
              <a:t>המאה העשרים</a:t>
            </a:r>
            <a:r>
              <a:rPr lang="he-IL" sz="2800" dirty="0" smtClean="0"/>
              <a:t>.</a:t>
            </a:r>
          </a:p>
          <a:p>
            <a:pPr algn="r" rtl="1"/>
            <a:endParaRPr lang="he-IL" sz="2800" dirty="0"/>
          </a:p>
          <a:p>
            <a:r>
              <a:rPr lang="he-IL" sz="2800" dirty="0" smtClean="0">
                <a:solidFill>
                  <a:srgbClr val="C996FA"/>
                </a:solidFill>
              </a:rPr>
              <a:t>וישראל ציינה זאת בשנת </a:t>
            </a:r>
            <a:r>
              <a:rPr lang="he-IL" sz="2800" dirty="0">
                <a:solidFill>
                  <a:srgbClr val="C996FA"/>
                </a:solidFill>
              </a:rPr>
              <a:t>1977בבול </a:t>
            </a:r>
            <a:r>
              <a:rPr lang="he-IL" sz="2800" dirty="0" smtClean="0">
                <a:solidFill>
                  <a:srgbClr val="C996FA"/>
                </a:solidFill>
              </a:rPr>
              <a:t>דואר מיוחד שזכה לתהילה. </a:t>
            </a:r>
          </a:p>
          <a:p>
            <a:pPr algn="r" rtl="1"/>
            <a:endParaRPr lang="he-IL" sz="2800" dirty="0">
              <a:solidFill>
                <a:srgbClr val="C996FA"/>
              </a:solidFill>
            </a:endParaRPr>
          </a:p>
          <a:p>
            <a:pPr algn="r" rtl="1"/>
            <a:r>
              <a:rPr lang="he-IL" sz="2800" dirty="0" smtClean="0"/>
              <a:t>מי היה זה שהאיר את העבודות של ג'וליה באור הזרקורים?</a:t>
            </a:r>
            <a:endParaRPr lang="he-IL" sz="2800" dirty="0"/>
          </a:p>
        </p:txBody>
      </p:sp>
    </p:spTree>
    <p:extLst>
      <p:ext uri="{BB962C8B-B14F-4D97-AF65-F5344CB8AC3E}">
        <p14:creationId xmlns:p14="http://schemas.microsoft.com/office/powerpoint/2010/main" val="62576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052736"/>
            <a:ext cx="8496944" cy="5760640"/>
          </a:xfrm>
        </p:spPr>
        <p:txBody>
          <a:bodyPr>
            <a:noAutofit/>
          </a:bodyPr>
          <a:lstStyle/>
          <a:p>
            <a:pPr>
              <a:spcBef>
                <a:spcPts val="0"/>
              </a:spcBef>
            </a:pPr>
            <a:r>
              <a:rPr lang="he-IL" sz="2800" dirty="0">
                <a:solidFill>
                  <a:schemeClr val="accent5">
                    <a:lumMod val="90000"/>
                  </a:schemeClr>
                </a:solidFill>
              </a:rPr>
              <a:t>בשנת 1977</a:t>
            </a:r>
            <a:r>
              <a:rPr lang="he-IL" sz="2800" dirty="0"/>
              <a:t> היה זה </a:t>
            </a:r>
            <a:r>
              <a:rPr lang="he-IL" sz="2800" dirty="0" err="1" smtClean="0">
                <a:solidFill>
                  <a:schemeClr val="accent6">
                    <a:lumMod val="40000"/>
                    <a:lumOff val="60000"/>
                  </a:schemeClr>
                </a:solidFill>
              </a:rPr>
              <a:t>ב</a:t>
            </a:r>
            <a:r>
              <a:rPr lang="he-IL" sz="2800" dirty="0" err="1" smtClean="0">
                <a:solidFill>
                  <a:schemeClr val="accent6">
                    <a:lumMod val="40000"/>
                    <a:lumOff val="60000"/>
                  </a:schemeClr>
                </a:solidFill>
                <a:latin typeface="Arial"/>
                <a:cs typeface="Arial"/>
              </a:rPr>
              <a:t>ֶּ</a:t>
            </a:r>
            <a:r>
              <a:rPr lang="he-IL" sz="2800" dirty="0" err="1" smtClean="0">
                <a:solidFill>
                  <a:schemeClr val="accent6">
                    <a:lumMod val="40000"/>
                    <a:lumOff val="60000"/>
                  </a:schemeClr>
                </a:solidFill>
              </a:rPr>
              <a:t>נו</a:t>
            </a:r>
            <a:r>
              <a:rPr lang="he-IL" sz="2800" dirty="0" err="1" smtClean="0">
                <a:solidFill>
                  <a:schemeClr val="accent6">
                    <a:lumMod val="40000"/>
                    <a:lumOff val="60000"/>
                  </a:schemeClr>
                </a:solidFill>
                <a:latin typeface="Arial"/>
                <a:cs typeface="Arial"/>
              </a:rPr>
              <a:t>ּ</a:t>
            </a:r>
            <a:r>
              <a:rPr lang="he-IL" sz="2800" dirty="0" err="1" smtClean="0">
                <a:solidFill>
                  <a:schemeClr val="accent6">
                    <a:lumMod val="40000"/>
                    <a:lumOff val="60000"/>
                  </a:schemeClr>
                </a:solidFill>
              </a:rPr>
              <a:t>א</a:t>
            </a:r>
            <a:r>
              <a:rPr lang="he-IL" sz="2800" dirty="0" err="1" smtClean="0">
                <a:solidFill>
                  <a:schemeClr val="accent6">
                    <a:lumMod val="40000"/>
                    <a:lumOff val="60000"/>
                  </a:schemeClr>
                </a:solidFill>
                <a:latin typeface="Arial"/>
                <a:cs typeface="Arial"/>
              </a:rPr>
              <a:t>ָ</a:t>
            </a:r>
            <a:r>
              <a:rPr lang="he-IL" sz="2800" dirty="0" err="1">
                <a:solidFill>
                  <a:schemeClr val="accent6">
                    <a:lumMod val="40000"/>
                    <a:lumOff val="60000"/>
                  </a:schemeClr>
                </a:solidFill>
              </a:rPr>
              <a:t>ה</a:t>
            </a:r>
            <a:r>
              <a:rPr lang="he-IL" sz="2800" dirty="0" smtClean="0">
                <a:solidFill>
                  <a:schemeClr val="accent6">
                    <a:lumMod val="40000"/>
                    <a:lumOff val="60000"/>
                  </a:schemeClr>
                </a:solidFill>
              </a:rPr>
              <a:t> </a:t>
            </a:r>
            <a:r>
              <a:rPr lang="he-IL" sz="2800" dirty="0" err="1" smtClean="0">
                <a:solidFill>
                  <a:srgbClr val="DCBEDC"/>
                </a:solidFill>
              </a:rPr>
              <a:t>מ</a:t>
            </a:r>
            <a:r>
              <a:rPr lang="he-IL" sz="2800" dirty="0" err="1" smtClean="0">
                <a:solidFill>
                  <a:srgbClr val="DCBEDC"/>
                </a:solidFill>
                <a:latin typeface="Arial"/>
                <a:cs typeface="Arial"/>
              </a:rPr>
              <a:t>ָ</a:t>
            </a:r>
            <a:r>
              <a:rPr lang="he-IL" sz="2800" dirty="0" err="1" smtClean="0">
                <a:solidFill>
                  <a:srgbClr val="DCBEDC"/>
                </a:solidFill>
              </a:rPr>
              <a:t>נד</a:t>
            </a:r>
            <a:r>
              <a:rPr lang="he-IL" sz="2800" dirty="0" err="1" smtClean="0">
                <a:solidFill>
                  <a:srgbClr val="DCBEDC"/>
                </a:solidFill>
                <a:latin typeface="Arial"/>
                <a:cs typeface="Arial"/>
              </a:rPr>
              <a:t>ֶ</a:t>
            </a:r>
            <a:r>
              <a:rPr lang="he-IL" sz="2800" dirty="0" err="1" smtClean="0">
                <a:solidFill>
                  <a:srgbClr val="DCBEDC"/>
                </a:solidFill>
              </a:rPr>
              <a:t>ל</a:t>
            </a:r>
            <a:r>
              <a:rPr lang="he-IL" sz="2800" dirty="0" err="1" smtClean="0">
                <a:solidFill>
                  <a:srgbClr val="DCBEDC"/>
                </a:solidFill>
                <a:latin typeface="Arial"/>
                <a:cs typeface="Arial"/>
              </a:rPr>
              <a:t>ְ</a:t>
            </a:r>
            <a:r>
              <a:rPr lang="he-IL" sz="2800" dirty="0" err="1" smtClean="0">
                <a:solidFill>
                  <a:srgbClr val="DCBEDC"/>
                </a:solidFill>
              </a:rPr>
              <a:t>ב</a:t>
            </a:r>
            <a:r>
              <a:rPr lang="he-IL" sz="2800" dirty="0" err="1" smtClean="0">
                <a:solidFill>
                  <a:srgbClr val="DCBEDC"/>
                </a:solidFill>
                <a:latin typeface="Arial"/>
                <a:cs typeface="Arial"/>
              </a:rPr>
              <a:t>ְּ</a:t>
            </a:r>
            <a:r>
              <a:rPr lang="he-IL" sz="2800" dirty="0" err="1" smtClean="0">
                <a:solidFill>
                  <a:srgbClr val="DCBEDC"/>
                </a:solidFill>
              </a:rPr>
              <a:t>רו</a:t>
            </a:r>
            <a:r>
              <a:rPr lang="he-IL" sz="2800" dirty="0" err="1" smtClean="0">
                <a:solidFill>
                  <a:srgbClr val="DCBEDC"/>
                </a:solidFill>
                <a:latin typeface="Arial"/>
                <a:cs typeface="Arial"/>
              </a:rPr>
              <a:t>ֹ</a:t>
            </a:r>
            <a:r>
              <a:rPr lang="he-IL" sz="2800" dirty="0" err="1" smtClean="0">
                <a:solidFill>
                  <a:srgbClr val="DCBEDC"/>
                </a:solidFill>
              </a:rPr>
              <a:t>ט</a:t>
            </a:r>
            <a:r>
              <a:rPr lang="he-IL" sz="2800" dirty="0" smtClean="0"/>
              <a:t> </a:t>
            </a:r>
            <a:r>
              <a:rPr lang="he-IL" sz="2800" dirty="0"/>
              <a:t>שהראה </a:t>
            </a:r>
            <a:endParaRPr lang="he-IL" sz="2800" dirty="0" smtClean="0"/>
          </a:p>
          <a:p>
            <a:pPr marL="361950" indent="0">
              <a:spcBef>
                <a:spcPts val="0"/>
              </a:spcBef>
              <a:buNone/>
            </a:pPr>
            <a:r>
              <a:rPr lang="he-IL" sz="2800" dirty="0" smtClean="0"/>
              <a:t>באמצעות </a:t>
            </a:r>
            <a:r>
              <a:rPr lang="he-IL" sz="2800" dirty="0"/>
              <a:t>גרפיקה ממוחשבת ש</a:t>
            </a:r>
            <a:r>
              <a:rPr lang="he-IL" sz="2800" dirty="0">
                <a:solidFill>
                  <a:srgbClr val="DCBEDC"/>
                </a:solidFill>
              </a:rPr>
              <a:t>ג'וליה</a:t>
            </a:r>
            <a:r>
              <a:rPr lang="he-IL" sz="2800" dirty="0"/>
              <a:t> פתח </a:t>
            </a:r>
            <a:r>
              <a:rPr lang="he-IL" sz="2800" dirty="0" smtClean="0"/>
              <a:t>               בפנינו עולם </a:t>
            </a:r>
            <a:r>
              <a:rPr lang="he-IL" sz="2800" dirty="0"/>
              <a:t>עשיר </a:t>
            </a:r>
            <a:r>
              <a:rPr lang="he-IL" sz="2800" dirty="0" err="1" smtClean="0"/>
              <a:t>בפרקטלים</a:t>
            </a:r>
            <a:r>
              <a:rPr lang="he-IL" sz="2800" dirty="0" smtClean="0"/>
              <a:t>.</a:t>
            </a:r>
            <a:endParaRPr lang="he-IL" sz="2800" dirty="0"/>
          </a:p>
          <a:p>
            <a:pPr>
              <a:spcBef>
                <a:spcPts val="0"/>
              </a:spcBef>
            </a:pPr>
            <a:r>
              <a:rPr lang="he-IL" sz="2800" dirty="0" err="1" smtClean="0"/>
              <a:t>ב</a:t>
            </a:r>
            <a:r>
              <a:rPr lang="he-IL" sz="2800" dirty="0" err="1" smtClean="0">
                <a:latin typeface="Arial"/>
                <a:cs typeface="Arial"/>
              </a:rPr>
              <a:t>ֶ</a:t>
            </a:r>
            <a:r>
              <a:rPr lang="he-IL" sz="2800" dirty="0" err="1" smtClean="0">
                <a:latin typeface="Times New Roman"/>
                <a:cs typeface="Times New Roman"/>
              </a:rPr>
              <a:t>ּ</a:t>
            </a:r>
            <a:r>
              <a:rPr lang="he-IL" sz="2800" dirty="0" err="1" smtClean="0"/>
              <a:t>נו</a:t>
            </a:r>
            <a:r>
              <a:rPr lang="he-IL" sz="2800" dirty="0" err="1" smtClean="0">
                <a:latin typeface="Arial"/>
                <a:cs typeface="Arial"/>
              </a:rPr>
              <a:t>ּ</a:t>
            </a:r>
            <a:r>
              <a:rPr lang="he-IL" sz="2800" dirty="0" err="1" smtClean="0"/>
              <a:t>א</a:t>
            </a:r>
            <a:r>
              <a:rPr lang="he-IL" sz="2800" dirty="0" err="1" smtClean="0">
                <a:latin typeface="Arial"/>
                <a:cs typeface="Arial"/>
              </a:rPr>
              <a:t>ָ</a:t>
            </a:r>
            <a:r>
              <a:rPr lang="he-IL" sz="2800" dirty="0" err="1" smtClean="0"/>
              <a:t>ה</a:t>
            </a:r>
            <a:r>
              <a:rPr lang="he-IL" sz="2800" dirty="0" smtClean="0"/>
              <a:t> נולד בוורשה, פולין, ב</a:t>
            </a:r>
            <a:r>
              <a:rPr lang="he-IL" sz="2800" dirty="0" smtClean="0">
                <a:solidFill>
                  <a:schemeClr val="accent5">
                    <a:lumMod val="90000"/>
                  </a:schemeClr>
                </a:solidFill>
              </a:rPr>
              <a:t>שנת 1924</a:t>
            </a:r>
            <a:r>
              <a:rPr lang="he-IL" sz="2800" dirty="0" smtClean="0"/>
              <a:t> למשפחה יהודייה. </a:t>
            </a:r>
            <a:endParaRPr lang="en-US" sz="2800" dirty="0" smtClean="0"/>
          </a:p>
          <a:p>
            <a:pPr>
              <a:spcBef>
                <a:spcPts val="0"/>
              </a:spcBef>
            </a:pPr>
            <a:r>
              <a:rPr lang="he-IL" sz="2800" dirty="0" smtClean="0">
                <a:solidFill>
                  <a:schemeClr val="accent5">
                    <a:lumMod val="90000"/>
                  </a:schemeClr>
                </a:solidFill>
              </a:rPr>
              <a:t>ב-1936</a:t>
            </a:r>
            <a:r>
              <a:rPr lang="he-IL" sz="2800" dirty="0" smtClean="0"/>
              <a:t>, עם עליית הנאציזם, היגרה המשפחה לצרפת. </a:t>
            </a:r>
          </a:p>
          <a:p>
            <a:pPr>
              <a:spcBef>
                <a:spcPts val="0"/>
              </a:spcBef>
            </a:pPr>
            <a:r>
              <a:rPr lang="he-IL" sz="2800" dirty="0" smtClean="0">
                <a:solidFill>
                  <a:schemeClr val="accent5">
                    <a:lumMod val="90000"/>
                  </a:schemeClr>
                </a:solidFill>
              </a:rPr>
              <a:t>ב-1945</a:t>
            </a:r>
            <a:r>
              <a:rPr lang="he-IL" sz="2800" dirty="0" smtClean="0"/>
              <a:t>, בהיותו </a:t>
            </a:r>
            <a:r>
              <a:rPr lang="he-IL" sz="2800" dirty="0" smtClean="0">
                <a:solidFill>
                  <a:schemeClr val="accent6">
                    <a:lumMod val="40000"/>
                    <a:lumOff val="60000"/>
                  </a:schemeClr>
                </a:solidFill>
              </a:rPr>
              <a:t>סטודנט</a:t>
            </a:r>
            <a:r>
              <a:rPr lang="he-IL" sz="2800" dirty="0" smtClean="0">
                <a:solidFill>
                  <a:srgbClr val="DCBEDC"/>
                </a:solidFill>
              </a:rPr>
              <a:t> </a:t>
            </a:r>
            <a:r>
              <a:rPr lang="he-IL" sz="2800" dirty="0"/>
              <a:t>הכיר</a:t>
            </a:r>
            <a:r>
              <a:rPr lang="he-IL" sz="2800" dirty="0" smtClean="0">
                <a:solidFill>
                  <a:srgbClr val="DCBEDC"/>
                </a:solidFill>
              </a:rPr>
              <a:t> </a:t>
            </a:r>
            <a:r>
              <a:rPr lang="he-IL" sz="2800" dirty="0" smtClean="0"/>
              <a:t>את פרופסור ג'וליה והתוודע אל עבודתו. אבל... לא התרשם ו-המשיך בדרכו.</a:t>
            </a:r>
          </a:p>
          <a:p>
            <a:pPr>
              <a:spcBef>
                <a:spcPts val="0"/>
              </a:spcBef>
            </a:pPr>
            <a:r>
              <a:rPr lang="he-IL" sz="2800" spc="-100" dirty="0" smtClean="0"/>
              <a:t>לימים,</a:t>
            </a:r>
            <a:r>
              <a:rPr lang="he-IL" sz="2800" spc="-100" dirty="0" smtClean="0">
                <a:solidFill>
                  <a:schemeClr val="accent6">
                    <a:lumMod val="40000"/>
                    <a:lumOff val="60000"/>
                  </a:schemeClr>
                </a:solidFill>
              </a:rPr>
              <a:t> </a:t>
            </a:r>
            <a:r>
              <a:rPr lang="he-IL" sz="2800" spc="-100" dirty="0" smtClean="0"/>
              <a:t>היגר </a:t>
            </a:r>
            <a:r>
              <a:rPr lang="he-IL" sz="2800" spc="-100" dirty="0" err="1" smtClean="0">
                <a:solidFill>
                  <a:schemeClr val="accent6">
                    <a:lumMod val="40000"/>
                    <a:lumOff val="60000"/>
                  </a:schemeClr>
                </a:solidFill>
              </a:rPr>
              <a:t>בנואה</a:t>
            </a:r>
            <a:r>
              <a:rPr lang="he-IL" sz="2800" spc="-100" dirty="0" smtClean="0">
                <a:solidFill>
                  <a:schemeClr val="accent2"/>
                </a:solidFill>
              </a:rPr>
              <a:t> </a:t>
            </a:r>
            <a:r>
              <a:rPr lang="he-IL" sz="2800" spc="-100" dirty="0" smtClean="0"/>
              <a:t>לארה"ב ועבד ב-</a:t>
            </a:r>
            <a:r>
              <a:rPr lang="en-US" sz="2800" spc="-100" dirty="0" smtClean="0"/>
              <a:t>IBM</a:t>
            </a:r>
            <a:r>
              <a:rPr lang="he-IL" sz="2800" spc="-100" dirty="0" smtClean="0"/>
              <a:t>. שם "התחברו הקצוות" </a:t>
            </a:r>
            <a:r>
              <a:rPr lang="he-IL" sz="2800" dirty="0" smtClean="0"/>
              <a:t>בין עבודתו בגרפיקה ממוחשבת לבין עבודתו של ג'וליה.</a:t>
            </a:r>
          </a:p>
          <a:p>
            <a:pPr>
              <a:spcBef>
                <a:spcPts val="0"/>
              </a:spcBef>
            </a:pPr>
            <a:r>
              <a:rPr lang="he-IL" sz="2800" dirty="0"/>
              <a:t>בעזרת גרפיקה </a:t>
            </a:r>
            <a:r>
              <a:rPr lang="he-IL" sz="2800" dirty="0" smtClean="0"/>
              <a:t>ממוחשבת, הוא הצליח להציג את מיליוני החישובים שג'וליה ביצע, וקיבל את התמונות המרהיבות, תוך כדי פיתוח תורת </a:t>
            </a:r>
            <a:r>
              <a:rPr lang="he-IL" sz="2800" dirty="0" err="1" smtClean="0"/>
              <a:t>הפ</a:t>
            </a:r>
            <a:r>
              <a:rPr lang="he-IL" sz="2800" dirty="0" err="1" smtClean="0">
                <a:latin typeface="Arial"/>
                <a:cs typeface="Arial"/>
              </a:rPr>
              <a:t>ְ</a:t>
            </a:r>
            <a:r>
              <a:rPr lang="he-IL" sz="2800" dirty="0" err="1" smtClean="0"/>
              <a:t>ר</a:t>
            </a:r>
            <a:r>
              <a:rPr lang="he-IL" sz="2800" dirty="0" err="1" smtClean="0">
                <a:latin typeface="Arial"/>
                <a:cs typeface="Arial"/>
              </a:rPr>
              <a:t>ָ</a:t>
            </a:r>
            <a:r>
              <a:rPr lang="he-IL" sz="2800" dirty="0" err="1" smtClean="0"/>
              <a:t>ק</a:t>
            </a:r>
            <a:r>
              <a:rPr lang="he-IL" sz="2800" dirty="0" err="1">
                <a:latin typeface="Arial"/>
                <a:cs typeface="Arial"/>
              </a:rPr>
              <a:t>ְ</a:t>
            </a:r>
            <a:r>
              <a:rPr lang="he-IL" sz="2800" dirty="0" err="1" smtClean="0"/>
              <a:t>ט</a:t>
            </a:r>
            <a:r>
              <a:rPr lang="he-IL" sz="2800" dirty="0" err="1" smtClean="0">
                <a:latin typeface="Arial"/>
                <a:cs typeface="Arial"/>
              </a:rPr>
              <a:t>ָ</a:t>
            </a:r>
            <a:r>
              <a:rPr lang="he-IL" sz="2800" dirty="0" err="1" smtClean="0"/>
              <a:t>לים</a:t>
            </a:r>
            <a:r>
              <a:rPr lang="he-IL" sz="2800" dirty="0" smtClean="0"/>
              <a:t> והכ</a:t>
            </a:r>
            <a:r>
              <a:rPr lang="he-IL" sz="2800" dirty="0" smtClean="0">
                <a:latin typeface="Arial"/>
              </a:rPr>
              <a:t>ָּ</a:t>
            </a:r>
            <a:r>
              <a:rPr lang="he-IL" sz="2800" dirty="0" smtClean="0"/>
              <a:t>או</a:t>
            </a:r>
            <a:r>
              <a:rPr lang="he-IL" sz="2800" dirty="0" smtClean="0">
                <a:latin typeface="Arial"/>
              </a:rPr>
              <a:t>ֹ</a:t>
            </a:r>
            <a:r>
              <a:rPr lang="he-IL" sz="2800" dirty="0" smtClean="0"/>
              <a:t>ס</a:t>
            </a:r>
            <a:r>
              <a:rPr lang="he-IL" sz="2800" dirty="0"/>
              <a:t>.</a:t>
            </a:r>
            <a:endParaRPr lang="he-IL" sz="2800" dirty="0" smtClean="0"/>
          </a:p>
        </p:txBody>
      </p:sp>
      <p:grpSp>
        <p:nvGrpSpPr>
          <p:cNvPr id="10" name="Group 9"/>
          <p:cNvGrpSpPr/>
          <p:nvPr/>
        </p:nvGrpSpPr>
        <p:grpSpPr>
          <a:xfrm>
            <a:off x="381000" y="-27384"/>
            <a:ext cx="7647384" cy="2364408"/>
            <a:chOff x="-1937453" y="-254515"/>
            <a:chExt cx="7647384" cy="2364408"/>
          </a:xfrm>
        </p:grpSpPr>
        <p:pic>
          <p:nvPicPr>
            <p:cNvPr id="1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7988"/>
            <a:stretch/>
          </p:blipFill>
          <p:spPr bwMode="auto">
            <a:xfrm>
              <a:off x="-1937453" y="139152"/>
              <a:ext cx="1543050" cy="1970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554765" y="-254515"/>
              <a:ext cx="6264696" cy="1015663"/>
            </a:xfrm>
            <a:prstGeom prst="rect">
              <a:avLst/>
            </a:prstGeom>
          </p:spPr>
          <p:txBody>
            <a:bodyPr wrap="square">
              <a:spAutoFit/>
            </a:bodyPr>
            <a:lstStyle/>
            <a:p>
              <a:pPr algn="ctr"/>
              <a:endParaRPr lang="he-IL" sz="2400" dirty="0">
                <a:solidFill>
                  <a:srgbClr val="DCBEDC"/>
                </a:solidFill>
              </a:endParaRPr>
            </a:p>
            <a:p>
              <a:pPr algn="ctr"/>
              <a:r>
                <a:rPr lang="he-IL" sz="3600" dirty="0" err="1" smtClean="0">
                  <a:solidFill>
                    <a:srgbClr val="C996FA"/>
                  </a:solidFill>
                  <a:latin typeface="+mj-lt"/>
                  <a:ea typeface="+mj-ea"/>
                  <a:cs typeface="+mj-cs"/>
                </a:rPr>
                <a:t>בנואה</a:t>
              </a:r>
              <a:r>
                <a:rPr lang="he-IL" sz="3600" dirty="0" smtClean="0">
                  <a:solidFill>
                    <a:srgbClr val="C996FA"/>
                  </a:solidFill>
                  <a:latin typeface="+mj-lt"/>
                  <a:ea typeface="+mj-ea"/>
                  <a:cs typeface="+mj-cs"/>
                </a:rPr>
                <a:t> </a:t>
              </a:r>
              <a:r>
                <a:rPr lang="he-IL" sz="3600" dirty="0" err="1" smtClean="0">
                  <a:solidFill>
                    <a:srgbClr val="C996FA"/>
                  </a:solidFill>
                  <a:latin typeface="+mj-lt"/>
                  <a:ea typeface="+mj-ea"/>
                  <a:cs typeface="+mj-cs"/>
                </a:rPr>
                <a:t>מנדלברוט</a:t>
              </a:r>
              <a:r>
                <a:rPr lang="he-IL" sz="3600" dirty="0" smtClean="0">
                  <a:solidFill>
                    <a:srgbClr val="C996FA"/>
                  </a:solidFill>
                  <a:latin typeface="+mj-lt"/>
                  <a:ea typeface="+mj-ea"/>
                  <a:cs typeface="+mj-cs"/>
                </a:rPr>
                <a:t>  1924-2010</a:t>
              </a:r>
              <a:endParaRPr lang="en-US" sz="3600" dirty="0">
                <a:solidFill>
                  <a:srgbClr val="C996FA"/>
                </a:solidFill>
                <a:latin typeface="+mj-lt"/>
                <a:ea typeface="+mj-ea"/>
                <a:cs typeface="+mj-cs"/>
              </a:endParaRPr>
            </a:p>
          </p:txBody>
        </p:sp>
      </p:grpSp>
      <p:sp>
        <p:nvSpPr>
          <p:cNvPr id="5" name="Footer Placeholder 4"/>
          <p:cNvSpPr>
            <a:spLocks noGrp="1"/>
          </p:cNvSpPr>
          <p:nvPr>
            <p:ph type="ftr" sz="quarter" idx="11"/>
          </p:nvPr>
        </p:nvSpPr>
        <p:spPr/>
        <p:txBody>
          <a:bodyPr/>
          <a:lstStyle/>
          <a:p>
            <a:pPr>
              <a:defRPr/>
            </a:pPr>
            <a:r>
              <a:rPr lang="he-IL" dirty="0" smtClean="0"/>
              <a:t>הבזק קבוצת ג'וליה © כל הזכויות שמורות</a:t>
            </a:r>
            <a:endParaRPr lang="he-IL" dirty="0"/>
          </a:p>
        </p:txBody>
      </p:sp>
      <p:sp>
        <p:nvSpPr>
          <p:cNvPr id="4" name="Date Placeholder 3"/>
          <p:cNvSpPr>
            <a:spLocks noGrp="1"/>
          </p:cNvSpPr>
          <p:nvPr>
            <p:ph type="dt" sz="half" idx="10"/>
          </p:nvPr>
        </p:nvSpPr>
        <p:spPr/>
        <p:txBody>
          <a:bodyPr/>
          <a:lstStyle/>
          <a:p>
            <a:r>
              <a:rPr lang="en-US" smtClean="0"/>
              <a:t>עודכן 13.12.17</a:t>
            </a:r>
            <a:endParaRPr lang="en-US" dirty="0"/>
          </a:p>
        </p:txBody>
      </p:sp>
      <p:sp>
        <p:nvSpPr>
          <p:cNvPr id="6" name="Slide Number Placeholder 5"/>
          <p:cNvSpPr>
            <a:spLocks noGrp="1"/>
          </p:cNvSpPr>
          <p:nvPr>
            <p:ph type="sldNum" sz="quarter" idx="12"/>
          </p:nvPr>
        </p:nvSpPr>
        <p:spPr/>
        <p:txBody>
          <a:bodyPr/>
          <a:lstStyle/>
          <a:p>
            <a:fld id="{C9B5141F-67F1-457E-8781-5BCB6D404D28}" type="slidenum">
              <a:rPr lang="en-US" smtClean="0"/>
              <a:pPr/>
              <a:t>25</a:t>
            </a:fld>
            <a:endParaRPr lang="en-US" dirty="0"/>
          </a:p>
        </p:txBody>
      </p:sp>
    </p:spTree>
    <p:custDataLst>
      <p:tags r:id="rId1"/>
    </p:custDataLst>
    <p:extLst>
      <p:ext uri="{BB962C8B-B14F-4D97-AF65-F5344CB8AC3E}">
        <p14:creationId xmlns:p14="http://schemas.microsoft.com/office/powerpoint/2010/main" val="2916309974"/>
      </p:ext>
    </p:extLst>
  </p:cSld>
  <p:clrMapOvr>
    <a:masterClrMapping/>
  </p:clrMapOvr>
  <mc:AlternateContent xmlns:mc="http://schemas.openxmlformats.org/markup-compatibility/2006" xmlns:p14="http://schemas.microsoft.com/office/powerpoint/2010/main">
    <mc:Choice Requires="p14">
      <p:transition spd="slow" p14:dur="2000" advTm="78458"/>
    </mc:Choice>
    <mc:Fallback xmlns="">
      <p:transition spd="slow" advTm="784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par>
                                <p:cTn id="20" presetID="9" presetClass="emph" presetSubtype="0" nodeType="withEffect">
                                  <p:stCondLst>
                                    <p:cond delay="0"/>
                                  </p:stCondLst>
                                  <p:childTnLst>
                                    <p:set>
                                      <p:cBhvr rctx="PPT">
                                        <p:cTn id="21" dur="indefinite"/>
                                        <p:tgtEl>
                                          <p:spTgt spid="3">
                                            <p:txEl>
                                              <p:pRg st="0" end="0"/>
                                            </p:txEl>
                                          </p:spTgt>
                                        </p:tgtEl>
                                        <p:attrNameLst>
                                          <p:attrName>style.opacity</p:attrName>
                                        </p:attrNameLst>
                                      </p:cBhvr>
                                      <p:to>
                                        <p:strVal val="0.5"/>
                                      </p:to>
                                    </p:set>
                                    <p:animEffect filter="image" prLst="opacity: 0.5">
                                      <p:cBhvr rctx="IE">
                                        <p:cTn id="22" dur="indefinite"/>
                                        <p:tgtEl>
                                          <p:spTgt spid="3">
                                            <p:txEl>
                                              <p:pRg st="0" end="0"/>
                                            </p:txEl>
                                          </p:spTgt>
                                        </p:tgtEl>
                                      </p:cBhvr>
                                    </p:animEffect>
                                  </p:childTnLst>
                                </p:cTn>
                              </p:par>
                              <p:par>
                                <p:cTn id="23" presetID="9" presetClass="emph" presetSubtype="0" nodeType="withEffect">
                                  <p:stCondLst>
                                    <p:cond delay="0"/>
                                  </p:stCondLst>
                                  <p:childTnLst>
                                    <p:set>
                                      <p:cBhvr rctx="PPT">
                                        <p:cTn id="24" dur="indefinite"/>
                                        <p:tgtEl>
                                          <p:spTgt spid="3">
                                            <p:txEl>
                                              <p:pRg st="1" end="1"/>
                                            </p:txEl>
                                          </p:spTgt>
                                        </p:tgtEl>
                                        <p:attrNameLst>
                                          <p:attrName>style.opacity</p:attrName>
                                        </p:attrNameLst>
                                      </p:cBhvr>
                                      <p:to>
                                        <p:strVal val="0.5"/>
                                      </p:to>
                                    </p:set>
                                    <p:animEffect filter="image" prLst="opacity: 0.5">
                                      <p:cBhvr rctx="IE">
                                        <p:cTn id="25" dur="indefinite"/>
                                        <p:tgtEl>
                                          <p:spTgt spid="3">
                                            <p:txEl>
                                              <p:pRg st="1" end="1"/>
                                            </p:txEl>
                                          </p:spTgt>
                                        </p:tgtEl>
                                      </p:cBhvr>
                                    </p:animEffect>
                                  </p:childTnLst>
                                </p:cTn>
                              </p:par>
                              <p:par>
                                <p:cTn id="26" presetID="9" presetClass="emph" presetSubtype="0" nodeType="withEffect">
                                  <p:stCondLst>
                                    <p:cond delay="0"/>
                                  </p:stCondLst>
                                  <p:childTnLst>
                                    <p:set>
                                      <p:cBhvr rctx="PPT">
                                        <p:cTn id="27" dur="indefinite"/>
                                        <p:tgtEl>
                                          <p:spTgt spid="3">
                                            <p:txEl>
                                              <p:pRg st="2" end="2"/>
                                            </p:txEl>
                                          </p:spTgt>
                                        </p:tgtEl>
                                        <p:attrNameLst>
                                          <p:attrName>style.opacity</p:attrName>
                                        </p:attrNameLst>
                                      </p:cBhvr>
                                      <p:to>
                                        <p:strVal val="0.5"/>
                                      </p:to>
                                    </p:set>
                                    <p:animEffect filter="image" prLst="opacity: 0.5">
                                      <p:cBhvr rctx="IE">
                                        <p:cTn id="28" dur="indefinite"/>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par>
                                <p:cTn id="33" presetID="9" presetClass="emph" presetSubtype="0" nodeType="withEffect">
                                  <p:stCondLst>
                                    <p:cond delay="0"/>
                                  </p:stCondLst>
                                  <p:childTnLst>
                                    <p:set>
                                      <p:cBhvr rctx="PPT">
                                        <p:cTn id="34" dur="indefinite"/>
                                        <p:tgtEl>
                                          <p:spTgt spid="3">
                                            <p:txEl>
                                              <p:pRg st="3" end="3"/>
                                            </p:txEl>
                                          </p:spTgt>
                                        </p:tgtEl>
                                        <p:attrNameLst>
                                          <p:attrName>style.opacity</p:attrName>
                                        </p:attrNameLst>
                                      </p:cBhvr>
                                      <p:to>
                                        <p:strVal val="0.5"/>
                                      </p:to>
                                    </p:set>
                                    <p:animEffect filter="image" prLst="opacity: 0.5">
                                      <p:cBhvr rctx="IE">
                                        <p:cTn id="35" dur="indefinite"/>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childTnLst>
                                </p:cTn>
                              </p:par>
                              <p:par>
                                <p:cTn id="40" presetID="9" presetClass="emph" presetSubtype="0" nodeType="withEffect">
                                  <p:stCondLst>
                                    <p:cond delay="0"/>
                                  </p:stCondLst>
                                  <p:childTnLst>
                                    <p:set>
                                      <p:cBhvr rctx="PPT">
                                        <p:cTn id="41" dur="indefinite"/>
                                        <p:tgtEl>
                                          <p:spTgt spid="3">
                                            <p:txEl>
                                              <p:pRg st="4" end="4"/>
                                            </p:txEl>
                                          </p:spTgt>
                                        </p:tgtEl>
                                        <p:attrNameLst>
                                          <p:attrName>style.opacity</p:attrName>
                                        </p:attrNameLst>
                                      </p:cBhvr>
                                      <p:to>
                                        <p:strVal val="0.5"/>
                                      </p:to>
                                    </p:set>
                                    <p:animEffect filter="image" prLst="opacity: 0.5">
                                      <p:cBhvr rctx="IE">
                                        <p:cTn id="42" dur="indefinite"/>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childTnLst>
                                </p:cTn>
                              </p:par>
                              <p:par>
                                <p:cTn id="47" presetID="9" presetClass="emph" presetSubtype="0" nodeType="withEffect">
                                  <p:stCondLst>
                                    <p:cond delay="0"/>
                                  </p:stCondLst>
                                  <p:childTnLst>
                                    <p:set>
                                      <p:cBhvr rctx="PPT">
                                        <p:cTn id="48" dur="indefinite"/>
                                        <p:tgtEl>
                                          <p:spTgt spid="3">
                                            <p:txEl>
                                              <p:pRg st="5" end="5"/>
                                            </p:txEl>
                                          </p:spTgt>
                                        </p:tgtEl>
                                        <p:attrNameLst>
                                          <p:attrName>style.opacity</p:attrName>
                                        </p:attrNameLst>
                                      </p:cBhvr>
                                      <p:to>
                                        <p:strVal val="0.5"/>
                                      </p:to>
                                    </p:set>
                                    <p:animEffect filter="image" prLst="opacity: 0.5">
                                      <p:cBhvr rctx="IE">
                                        <p:cTn id="49" dur="indefinite"/>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720080"/>
          </a:xfrm>
        </p:spPr>
        <p:txBody>
          <a:bodyPr>
            <a:normAutofit/>
          </a:bodyPr>
          <a:lstStyle/>
          <a:p>
            <a:pPr algn="ctr" rtl="1"/>
            <a:r>
              <a:rPr lang="he-IL" sz="3600" dirty="0" err="1" smtClean="0">
                <a:solidFill>
                  <a:srgbClr val="C996FA"/>
                </a:solidFill>
              </a:rPr>
              <a:t>פ</a:t>
            </a:r>
            <a:r>
              <a:rPr lang="he-IL" sz="3600" dirty="0" err="1" smtClean="0">
                <a:solidFill>
                  <a:srgbClr val="C996FA"/>
                </a:solidFill>
                <a:latin typeface="Arial"/>
                <a:cs typeface="Arial"/>
              </a:rPr>
              <a:t>ְ</a:t>
            </a:r>
            <a:r>
              <a:rPr lang="he-IL" sz="3600" dirty="0" err="1" smtClean="0">
                <a:solidFill>
                  <a:srgbClr val="C996FA"/>
                </a:solidFill>
              </a:rPr>
              <a:t>ר</a:t>
            </a:r>
            <a:r>
              <a:rPr lang="he-IL" sz="3600" dirty="0" err="1" smtClean="0">
                <a:solidFill>
                  <a:srgbClr val="C996FA"/>
                </a:solidFill>
                <a:latin typeface="Arial"/>
                <a:cs typeface="Arial"/>
              </a:rPr>
              <a:t>ָ</a:t>
            </a:r>
            <a:r>
              <a:rPr lang="he-IL" sz="3600" dirty="0" err="1" smtClean="0">
                <a:solidFill>
                  <a:srgbClr val="C996FA"/>
                </a:solidFill>
              </a:rPr>
              <a:t>ק</a:t>
            </a:r>
            <a:r>
              <a:rPr lang="he-IL" sz="3600" dirty="0" err="1">
                <a:solidFill>
                  <a:srgbClr val="C996FA"/>
                </a:solidFill>
                <a:latin typeface="Arial"/>
                <a:cs typeface="Arial"/>
              </a:rPr>
              <a:t>ְ</a:t>
            </a:r>
            <a:r>
              <a:rPr lang="he-IL" sz="3600" dirty="0" err="1" smtClean="0">
                <a:solidFill>
                  <a:srgbClr val="C996FA"/>
                </a:solidFill>
              </a:rPr>
              <a:t>ט</a:t>
            </a:r>
            <a:r>
              <a:rPr lang="he-IL" sz="3600" dirty="0" err="1" smtClean="0">
                <a:solidFill>
                  <a:srgbClr val="C996FA"/>
                </a:solidFill>
                <a:latin typeface="Arial"/>
                <a:cs typeface="Arial"/>
              </a:rPr>
              <a:t>ָ</a:t>
            </a:r>
            <a:r>
              <a:rPr lang="he-IL" sz="3600" dirty="0" err="1" smtClean="0">
                <a:solidFill>
                  <a:srgbClr val="C996FA"/>
                </a:solidFill>
              </a:rPr>
              <a:t>ל</a:t>
            </a:r>
            <a:r>
              <a:rPr lang="he-IL" sz="3600" dirty="0" err="1" smtClean="0">
                <a:solidFill>
                  <a:srgbClr val="C996FA"/>
                </a:solidFill>
                <a:latin typeface="Arial"/>
                <a:cs typeface="Arial"/>
              </a:rPr>
              <a:t>ִ</a:t>
            </a:r>
            <a:r>
              <a:rPr lang="he-IL" sz="3600" dirty="0" err="1" smtClean="0">
                <a:solidFill>
                  <a:srgbClr val="C996FA"/>
                </a:solidFill>
              </a:rPr>
              <a:t>ים</a:t>
            </a:r>
            <a:r>
              <a:rPr lang="he-IL" sz="3600" dirty="0" smtClean="0">
                <a:solidFill>
                  <a:srgbClr val="C996FA"/>
                </a:solidFill>
              </a:rPr>
              <a:t> – על קצה המזלג</a:t>
            </a:r>
            <a:endParaRPr lang="he-IL" sz="3600" dirty="0">
              <a:solidFill>
                <a:srgbClr val="C996FA"/>
              </a:solidFill>
            </a:endParaRPr>
          </a:p>
        </p:txBody>
      </p:sp>
      <p:sp>
        <p:nvSpPr>
          <p:cNvPr id="3" name="Content Placeholder 2"/>
          <p:cNvSpPr>
            <a:spLocks noGrp="1"/>
          </p:cNvSpPr>
          <p:nvPr>
            <p:ph idx="1"/>
          </p:nvPr>
        </p:nvSpPr>
        <p:spPr>
          <a:xfrm>
            <a:off x="251520" y="764704"/>
            <a:ext cx="8496944" cy="4525963"/>
          </a:xfrm>
        </p:spPr>
        <p:txBody>
          <a:bodyPr/>
          <a:lstStyle/>
          <a:p>
            <a:pPr>
              <a:spcBef>
                <a:spcPts val="0"/>
              </a:spcBef>
            </a:pPr>
            <a:r>
              <a:rPr lang="he-IL" sz="2800" spc="-60" dirty="0" smtClean="0"/>
              <a:t>בזכות </a:t>
            </a:r>
            <a:r>
              <a:rPr lang="he-IL" sz="2800" spc="-60" dirty="0">
                <a:solidFill>
                  <a:srgbClr val="90EFF4"/>
                </a:solidFill>
              </a:rPr>
              <a:t>קבוצות ג'וליה</a:t>
            </a:r>
            <a:r>
              <a:rPr lang="he-IL" sz="2800" spc="-60" dirty="0"/>
              <a:t>, </a:t>
            </a:r>
            <a:r>
              <a:rPr lang="he-IL" sz="2800" spc="-60" dirty="0" err="1"/>
              <a:t>מנדלברוט</a:t>
            </a:r>
            <a:r>
              <a:rPr lang="he-IL" sz="2800" spc="-60" dirty="0"/>
              <a:t> פיתח את </a:t>
            </a:r>
            <a:r>
              <a:rPr lang="he-IL" sz="2800" spc="-60" dirty="0" smtClean="0"/>
              <a:t>ה</a:t>
            </a:r>
            <a:r>
              <a:rPr lang="he-IL" sz="2800" spc="-40" dirty="0" smtClean="0"/>
              <a:t>גיאומטריה   </a:t>
            </a:r>
            <a:r>
              <a:rPr lang="he-IL" sz="2800" spc="-40" dirty="0" err="1" smtClean="0">
                <a:solidFill>
                  <a:srgbClr val="90EFF4"/>
                </a:solidFill>
              </a:rPr>
              <a:t>הפ</a:t>
            </a:r>
            <a:r>
              <a:rPr lang="he-IL" sz="2800" spc="-40" dirty="0" err="1" smtClean="0">
                <a:solidFill>
                  <a:srgbClr val="90EFF4"/>
                </a:solidFill>
                <a:latin typeface="Arial"/>
                <a:cs typeface="Arial"/>
              </a:rPr>
              <a:t>ְ</a:t>
            </a:r>
            <a:r>
              <a:rPr lang="he-IL" sz="2800" spc="-40" dirty="0" err="1" smtClean="0">
                <a:solidFill>
                  <a:srgbClr val="90EFF4"/>
                </a:solidFill>
              </a:rPr>
              <a:t>ר</a:t>
            </a:r>
            <a:r>
              <a:rPr lang="he-IL" sz="2800" spc="-40" dirty="0" err="1" smtClean="0">
                <a:solidFill>
                  <a:srgbClr val="90EFF4"/>
                </a:solidFill>
                <a:latin typeface="Arial"/>
                <a:cs typeface="Arial"/>
              </a:rPr>
              <a:t>ָ</a:t>
            </a:r>
            <a:r>
              <a:rPr lang="he-IL" sz="2800" spc="-40" dirty="0" err="1" smtClean="0">
                <a:solidFill>
                  <a:srgbClr val="90EFF4"/>
                </a:solidFill>
              </a:rPr>
              <a:t>ק</a:t>
            </a:r>
            <a:r>
              <a:rPr lang="he-IL" sz="2800" spc="-40" dirty="0" err="1" smtClean="0">
                <a:solidFill>
                  <a:srgbClr val="90EFF4"/>
                </a:solidFill>
                <a:latin typeface="Arial"/>
                <a:cs typeface="Arial"/>
              </a:rPr>
              <a:t>ְ</a:t>
            </a:r>
            <a:r>
              <a:rPr lang="he-IL" sz="2800" spc="-40" dirty="0" err="1" smtClean="0">
                <a:solidFill>
                  <a:srgbClr val="90EFF4"/>
                </a:solidFill>
              </a:rPr>
              <a:t>ט</a:t>
            </a:r>
            <a:r>
              <a:rPr lang="he-IL" sz="2800" spc="-40" dirty="0" err="1" smtClean="0">
                <a:solidFill>
                  <a:srgbClr val="90EFF4"/>
                </a:solidFill>
                <a:latin typeface="Arial"/>
                <a:cs typeface="Arial"/>
              </a:rPr>
              <a:t>ָ</a:t>
            </a:r>
            <a:r>
              <a:rPr lang="he-IL" sz="2800" spc="-40" dirty="0" err="1" smtClean="0">
                <a:solidFill>
                  <a:srgbClr val="90EFF4"/>
                </a:solidFill>
              </a:rPr>
              <a:t>לית</a:t>
            </a:r>
            <a:r>
              <a:rPr lang="he-IL" sz="2800" spc="-40" dirty="0" smtClean="0">
                <a:solidFill>
                  <a:srgbClr val="00B0F0"/>
                </a:solidFill>
              </a:rPr>
              <a:t> </a:t>
            </a:r>
            <a:r>
              <a:rPr lang="he-IL" sz="2800" spc="-40" dirty="0"/>
              <a:t>ות</a:t>
            </a:r>
            <a:r>
              <a:rPr lang="he-IL" sz="2800" spc="-40" dirty="0" smtClean="0"/>
              <a:t>רם בכך </a:t>
            </a:r>
            <a:r>
              <a:rPr lang="he-IL" sz="2800" spc="-40" dirty="0"/>
              <a:t>לפיתוח תורת</a:t>
            </a:r>
            <a:r>
              <a:rPr lang="he-IL" sz="2800" spc="-40" dirty="0">
                <a:solidFill>
                  <a:srgbClr val="00FF99"/>
                </a:solidFill>
              </a:rPr>
              <a:t> </a:t>
            </a:r>
            <a:r>
              <a:rPr lang="he-IL" sz="2800" spc="-40" dirty="0" smtClean="0">
                <a:solidFill>
                  <a:srgbClr val="90EFF4"/>
                </a:solidFill>
              </a:rPr>
              <a:t>הכ</a:t>
            </a:r>
            <a:r>
              <a:rPr lang="he-IL" sz="2800" spc="-40" dirty="0" smtClean="0">
                <a:solidFill>
                  <a:srgbClr val="90EFF4"/>
                </a:solidFill>
                <a:latin typeface="Arial"/>
                <a:cs typeface="Arial"/>
              </a:rPr>
              <a:t>ָ</a:t>
            </a:r>
            <a:r>
              <a:rPr lang="he-IL" sz="2800" spc="-40" dirty="0" smtClean="0">
                <a:solidFill>
                  <a:srgbClr val="90EFF4"/>
                </a:solidFill>
                <a:latin typeface="Times New Roman"/>
                <a:cs typeface="Times New Roman"/>
              </a:rPr>
              <a:t>ּ</a:t>
            </a:r>
            <a:r>
              <a:rPr lang="he-IL" sz="2800" spc="-40" dirty="0" smtClean="0">
                <a:solidFill>
                  <a:srgbClr val="90EFF4"/>
                </a:solidFill>
              </a:rPr>
              <a:t>או</a:t>
            </a:r>
            <a:r>
              <a:rPr lang="he-IL" sz="2800" spc="-40" dirty="0" smtClean="0">
                <a:solidFill>
                  <a:srgbClr val="90EFF4"/>
                </a:solidFill>
                <a:latin typeface="Arial"/>
                <a:cs typeface="Arial"/>
              </a:rPr>
              <a:t>ֹ</a:t>
            </a:r>
            <a:r>
              <a:rPr lang="he-IL" sz="2800" spc="-40" dirty="0" smtClean="0">
                <a:solidFill>
                  <a:srgbClr val="90EFF4"/>
                </a:solidFill>
              </a:rPr>
              <a:t>ס</a:t>
            </a:r>
            <a:r>
              <a:rPr lang="he-IL" sz="2800" spc="-40" dirty="0" smtClean="0"/>
              <a:t>.</a:t>
            </a:r>
            <a:r>
              <a:rPr lang="he-IL" sz="2800" spc="-40" dirty="0" smtClean="0">
                <a:solidFill>
                  <a:srgbClr val="00FF99"/>
                </a:solidFill>
              </a:rPr>
              <a:t> </a:t>
            </a:r>
            <a:r>
              <a:rPr lang="he-IL" sz="2800" spc="-40" dirty="0" smtClean="0"/>
              <a:t>תורה זו היא עתירת יישומים להבנת תופעות בטבע ולקידום הטכנולוגיה.</a:t>
            </a:r>
            <a:endParaRPr lang="he-IL" sz="2800" spc="-40" dirty="0"/>
          </a:p>
          <a:p>
            <a:pPr>
              <a:spcBef>
                <a:spcPts val="0"/>
              </a:spcBef>
            </a:pPr>
            <a:r>
              <a:rPr lang="he-IL" sz="2800" spc="-70" dirty="0" err="1" smtClean="0"/>
              <a:t>פ</a:t>
            </a:r>
            <a:r>
              <a:rPr lang="he-IL" sz="2800" spc="-70" dirty="0" err="1" smtClean="0">
                <a:latin typeface="Arial"/>
                <a:cs typeface="Arial"/>
              </a:rPr>
              <a:t>ְ</a:t>
            </a:r>
            <a:r>
              <a:rPr lang="he-IL" sz="2800" spc="-70" dirty="0" err="1" smtClean="0"/>
              <a:t>ר</a:t>
            </a:r>
            <a:r>
              <a:rPr lang="he-IL" sz="2800" spc="-70" dirty="0" err="1" smtClean="0">
                <a:latin typeface="Arial"/>
                <a:cs typeface="Arial"/>
              </a:rPr>
              <a:t>ָ</a:t>
            </a:r>
            <a:r>
              <a:rPr lang="he-IL" sz="2800" spc="-70" dirty="0" err="1" smtClean="0"/>
              <a:t>ק</a:t>
            </a:r>
            <a:r>
              <a:rPr lang="he-IL" sz="2800" spc="-70" dirty="0" err="1" smtClean="0">
                <a:latin typeface="Arial"/>
                <a:cs typeface="Arial"/>
              </a:rPr>
              <a:t>ְ</a:t>
            </a:r>
            <a:r>
              <a:rPr lang="he-IL" sz="2800" spc="-70" dirty="0" err="1" smtClean="0"/>
              <a:t>ט</a:t>
            </a:r>
            <a:r>
              <a:rPr lang="he-IL" sz="2800" spc="-70" dirty="0" err="1" smtClean="0">
                <a:latin typeface="Arial"/>
                <a:cs typeface="Arial"/>
              </a:rPr>
              <a:t>ָ</a:t>
            </a:r>
            <a:r>
              <a:rPr lang="he-IL" sz="2800" spc="-70" dirty="0" err="1" smtClean="0"/>
              <a:t>ל</a:t>
            </a:r>
            <a:r>
              <a:rPr lang="he-IL" sz="2800" spc="-70" dirty="0" smtClean="0"/>
              <a:t> הוא צורה גיאומטרית מסובכת למדי, שכאשר מגדילים חלק מסוים שלה, </a:t>
            </a:r>
            <a:r>
              <a:rPr lang="he-IL" sz="2800" spc="-90" dirty="0" smtClean="0"/>
              <a:t>רואים תמונה</a:t>
            </a:r>
            <a:r>
              <a:rPr lang="he-IL" sz="2800" spc="-90" dirty="0"/>
              <a:t> </a:t>
            </a:r>
            <a:r>
              <a:rPr lang="he-IL" sz="2800" spc="-90" dirty="0" smtClean="0"/>
              <a:t>בעלת מבנה דומה (במובן המתמטי) </a:t>
            </a:r>
            <a:r>
              <a:rPr lang="he-IL" sz="2800" spc="-90" dirty="0"/>
              <a:t>לזה </a:t>
            </a:r>
            <a:r>
              <a:rPr lang="he-IL" sz="2800" spc="-90" dirty="0" smtClean="0"/>
              <a:t>של התמונה המקורית.</a:t>
            </a:r>
            <a:r>
              <a:rPr lang="he-IL" sz="2800" spc="-70" dirty="0" smtClean="0"/>
              <a:t> </a:t>
            </a:r>
            <a:r>
              <a:rPr lang="he-IL" sz="2800" spc="-90" dirty="0" smtClean="0"/>
              <a:t> </a:t>
            </a:r>
          </a:p>
          <a:p>
            <a:pPr>
              <a:spcBef>
                <a:spcPts val="0"/>
              </a:spcBef>
            </a:pPr>
            <a:r>
              <a:rPr lang="he-IL" sz="2800" spc="-70" dirty="0"/>
              <a:t>תכונה זו נקראת </a:t>
            </a:r>
            <a:r>
              <a:rPr lang="en-US" sz="2800" spc="-70" dirty="0"/>
              <a:t>self-similarity</a:t>
            </a:r>
            <a:r>
              <a:rPr lang="he-IL" sz="2800" spc="-70" dirty="0"/>
              <a:t> – דמיון לעצמו.</a:t>
            </a:r>
            <a:endParaRPr lang="en-US" sz="2800" dirty="0"/>
          </a:p>
          <a:p>
            <a:pPr>
              <a:spcBef>
                <a:spcPts val="0"/>
              </a:spcBef>
            </a:pPr>
            <a:r>
              <a:rPr lang="he-IL" sz="2800" dirty="0" smtClean="0">
                <a:solidFill>
                  <a:srgbClr val="90EFF4"/>
                </a:solidFill>
              </a:rPr>
              <a:t>קבוצות </a:t>
            </a:r>
            <a:r>
              <a:rPr lang="he-IL" sz="2800" dirty="0">
                <a:solidFill>
                  <a:srgbClr val="90EFF4"/>
                </a:solidFill>
              </a:rPr>
              <a:t>ג'וליה ריבועיות </a:t>
            </a:r>
            <a:r>
              <a:rPr lang="he-IL" sz="2800" dirty="0"/>
              <a:t>- הן </a:t>
            </a:r>
            <a:r>
              <a:rPr lang="he-IL" sz="2800" dirty="0" smtClean="0"/>
              <a:t>דוגמה </a:t>
            </a:r>
            <a:r>
              <a:rPr lang="he-IL" sz="2800" dirty="0" err="1"/>
              <a:t>ל</a:t>
            </a:r>
            <a:r>
              <a:rPr lang="he-IL" sz="2800" spc="-40" dirty="0" err="1">
                <a:solidFill>
                  <a:srgbClr val="90EFF4"/>
                </a:solidFill>
              </a:rPr>
              <a:t>פרקטלים</a:t>
            </a:r>
            <a:r>
              <a:rPr lang="he-IL" sz="2800" spc="-40" dirty="0">
                <a:solidFill>
                  <a:srgbClr val="90EFF4"/>
                </a:solidFill>
              </a:rPr>
              <a:t>.</a:t>
            </a:r>
          </a:p>
          <a:p>
            <a:pPr marL="0" indent="0">
              <a:spcBef>
                <a:spcPts val="0"/>
              </a:spcBef>
              <a:buNone/>
            </a:pPr>
            <a:endParaRPr lang="he-IL" sz="2800" spc="-70" dirty="0" smtClean="0"/>
          </a:p>
        </p:txBody>
      </p:sp>
      <p:sp>
        <p:nvSpPr>
          <p:cNvPr id="4" name="Date Placeholder 3"/>
          <p:cNvSpPr>
            <a:spLocks noGrp="1"/>
          </p:cNvSpPr>
          <p:nvPr>
            <p:ph type="dt" sz="half" idx="10"/>
          </p:nvPr>
        </p:nvSpPr>
        <p:spPr/>
        <p:txBody>
          <a:bodyPr/>
          <a:lstStyle/>
          <a:p>
            <a:r>
              <a:rPr lang="en-US" smtClean="0"/>
              <a:t>עודכן 13.12.17</a:t>
            </a:r>
            <a:endParaRPr lang="en-US" dirty="0"/>
          </a:p>
        </p:txBody>
      </p:sp>
      <p:sp>
        <p:nvSpPr>
          <p:cNvPr id="6" name="Slide Number Placeholder 5"/>
          <p:cNvSpPr>
            <a:spLocks noGrp="1"/>
          </p:cNvSpPr>
          <p:nvPr>
            <p:ph type="sldNum" sz="quarter" idx="12"/>
          </p:nvPr>
        </p:nvSpPr>
        <p:spPr/>
        <p:txBody>
          <a:bodyPr/>
          <a:lstStyle/>
          <a:p>
            <a:fld id="{C9B5141F-67F1-457E-8781-5BCB6D404D28}" type="slidenum">
              <a:rPr lang="en-US" smtClean="0"/>
              <a:pPr/>
              <a:t>26</a:t>
            </a:fld>
            <a:endParaRPr lang="en-US" dirty="0"/>
          </a:p>
        </p:txBody>
      </p:sp>
      <p:pic>
        <p:nvPicPr>
          <p:cNvPr id="18434" name="Picture 2" descr="http://upload.wikimedia.org/wikipedia/commons/thumb/b/b1/Julia_set_%28ice%29.png/256px-Julia_set_%28ice%29.pn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473" t="12984" r="5227" b="13558"/>
          <a:stretch/>
        </p:blipFill>
        <p:spPr bwMode="auto">
          <a:xfrm>
            <a:off x="4559643" y="4077072"/>
            <a:ext cx="3540749" cy="216024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he-IL" dirty="0" smtClean="0"/>
              <a:t>הבזק קבוצת ג'וליה © כל הזכויות שמורות</a:t>
            </a:r>
            <a:endParaRPr lang="en-US" dirty="0"/>
          </a:p>
        </p:txBody>
      </p:sp>
      <p:pic>
        <p:nvPicPr>
          <p:cNvPr id="11" name="תמונה 10"/>
          <p:cNvPicPr>
            <a:picLocks noChangeAspect="1"/>
          </p:cNvPicPr>
          <p:nvPr/>
        </p:nvPicPr>
        <p:blipFill>
          <a:blip r:embed="rId5"/>
          <a:stretch>
            <a:fillRect/>
          </a:stretch>
        </p:blipFill>
        <p:spPr>
          <a:xfrm>
            <a:off x="2361456" y="4621290"/>
            <a:ext cx="914400" cy="771525"/>
          </a:xfrm>
          <a:prstGeom prst="rect">
            <a:avLst/>
          </a:prstGeom>
        </p:spPr>
      </p:pic>
      <p:sp>
        <p:nvSpPr>
          <p:cNvPr id="14" name="חץ ימינה 13"/>
          <p:cNvSpPr/>
          <p:nvPr/>
        </p:nvSpPr>
        <p:spPr bwMode="auto">
          <a:xfrm rot="10800000">
            <a:off x="3347864" y="4907753"/>
            <a:ext cx="1152128" cy="177430"/>
          </a:xfrm>
          <a:prstGeom prst="rightArrow">
            <a:avLst/>
          </a:prstGeom>
          <a:solidFill>
            <a:srgbClr val="00B050"/>
          </a:solidFill>
          <a:ln w="9525" cap="flat" cmpd="sng" algn="ctr">
            <a:solidFill>
              <a:schemeClr val="tx1"/>
            </a:solidFill>
            <a:prstDash val="solid"/>
            <a:round/>
            <a:headEnd type="none" w="sm" len="sm"/>
            <a:tailEnd type="none" w="sm" len="sm"/>
          </a:ln>
          <a:effectLst/>
        </p:spPr>
        <p:txBody>
          <a:bodyPr vert="horz" wrap="none" lIns="91440" tIns="45720" rIns="91440" bIns="45720" numCol="1" rtlCol="1"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he-IL" sz="2400" b="0" i="0" u="none" strike="noStrike" cap="none" normalizeH="0" baseline="0" smtClean="0">
              <a:ln>
                <a:noFill/>
              </a:ln>
              <a:solidFill>
                <a:schemeClr val="tx1"/>
              </a:solidFill>
              <a:effectLst/>
              <a:latin typeface="Times New Roman" pitchFamily="18" charset="0"/>
              <a:cs typeface="Arial" pitchFamily="34" charset="0"/>
            </a:endParaRPr>
          </a:p>
        </p:txBody>
      </p:sp>
      <p:pic>
        <p:nvPicPr>
          <p:cNvPr id="12" name="Picture 2" descr="An image of a fern which exhibits affine self-similarit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2996952"/>
            <a:ext cx="1728192" cy="2419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95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9" presetClass="emph" presetSubtype="0" nodeType="withEffect">
                                  <p:stCondLst>
                                    <p:cond delay="0"/>
                                  </p:stCondLst>
                                  <p:childTnLst>
                                    <p:set>
                                      <p:cBhvr rctx="PPT">
                                        <p:cTn id="12" dur="indefinite"/>
                                        <p:tgtEl>
                                          <p:spTgt spid="3">
                                            <p:txEl>
                                              <p:pRg st="0" end="0"/>
                                            </p:txEl>
                                          </p:spTgt>
                                        </p:tgtEl>
                                        <p:attrNameLst>
                                          <p:attrName>style.opacity</p:attrName>
                                        </p:attrNameLst>
                                      </p:cBhvr>
                                      <p:to>
                                        <p:strVal val="0.5"/>
                                      </p:to>
                                    </p:set>
                                    <p:animEffect filter="image" prLst="opacity: 0.5">
                                      <p:cBhvr rctx="IE">
                                        <p:cTn id="13" dur="indefinite"/>
                                        <p:tgtEl>
                                          <p:spTgt spid="3">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9" presetClass="emph" presetSubtype="0" nodeType="withEffect">
                                  <p:stCondLst>
                                    <p:cond delay="0"/>
                                  </p:stCondLst>
                                  <p:childTnLst>
                                    <p:set>
                                      <p:cBhvr rctx="PPT">
                                        <p:cTn id="26" dur="indefinite"/>
                                        <p:tgtEl>
                                          <p:spTgt spid="3">
                                            <p:txEl>
                                              <p:pRg st="1" end="1"/>
                                            </p:txEl>
                                          </p:spTgt>
                                        </p:tgtEl>
                                        <p:attrNameLst>
                                          <p:attrName>style.opacity</p:attrName>
                                        </p:attrNameLst>
                                      </p:cBhvr>
                                      <p:to>
                                        <p:strVal val="0.5"/>
                                      </p:to>
                                    </p:set>
                                    <p:animEffect filter="image" prLst="opacity: 0.5">
                                      <p:cBhvr rctx="IE">
                                        <p:cTn id="27" dur="indefinite"/>
                                        <p:tgtEl>
                                          <p:spTgt spid="3">
                                            <p:txEl>
                                              <p:pRg st="1" end="1"/>
                                            </p:txEl>
                                          </p:spTgt>
                                        </p:tgtEl>
                                      </p:cBhvr>
                                    </p:animEffect>
                                  </p:childTnLst>
                                </p:cTn>
                              </p:par>
                              <p:par>
                                <p:cTn id="28" presetID="9" presetClass="emph" presetSubtype="0" nodeType="withEffect">
                                  <p:stCondLst>
                                    <p:cond delay="0"/>
                                  </p:stCondLst>
                                  <p:childTnLst>
                                    <p:set>
                                      <p:cBhvr rctx="PPT">
                                        <p:cTn id="29" dur="indefinite"/>
                                        <p:tgtEl>
                                          <p:spTgt spid="3">
                                            <p:txEl>
                                              <p:pRg st="2" end="2"/>
                                            </p:txEl>
                                          </p:spTgt>
                                        </p:tgtEl>
                                        <p:attrNameLst>
                                          <p:attrName>style.opacity</p:attrName>
                                        </p:attrNameLst>
                                      </p:cBhvr>
                                      <p:to>
                                        <p:strVal val="0.5"/>
                                      </p:to>
                                    </p:set>
                                    <p:animEffect filter="image" prLst="opacity: 0.5">
                                      <p:cBhvr rctx="IE">
                                        <p:cTn id="30" dur="indefinite"/>
                                        <p:tgtEl>
                                          <p:spTgt spid="3">
                                            <p:txEl>
                                              <p:pRg st="2" end="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8434"/>
                                        </p:tgtEl>
                                        <p:attrNameLst>
                                          <p:attrName>style.visibility</p:attrName>
                                        </p:attrNameLst>
                                      </p:cBhvr>
                                      <p:to>
                                        <p:strVal val="visible"/>
                                      </p:to>
                                    </p:set>
                                    <p:animEffect transition="in" filter="fade">
                                      <p:cBhvr>
                                        <p:cTn id="33" dur="500"/>
                                        <p:tgtEl>
                                          <p:spTgt spid="1843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right)">
                                      <p:cBhvr>
                                        <p:cTn id="38" dur="500"/>
                                        <p:tgtEl>
                                          <p:spTgt spid="14"/>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rtlCol="1">
            <a:normAutofit fontScale="90000"/>
          </a:bodyPr>
          <a:lstStyle/>
          <a:p>
            <a:pPr algn="ctr" rtl="1" fontAlgn="auto">
              <a:spcAft>
                <a:spcPts val="0"/>
              </a:spcAft>
              <a:defRPr/>
            </a:pPr>
            <a:r>
              <a:rPr lang="he-IL" dirty="0" smtClean="0">
                <a:solidFill>
                  <a:schemeClr val="accent6">
                    <a:lumMod val="60000"/>
                    <a:lumOff val="40000"/>
                  </a:schemeClr>
                </a:solidFill>
                <a:cs typeface="+mn-cs"/>
              </a:rPr>
              <a:t>סוף  ההבזק – </a:t>
            </a:r>
            <a:r>
              <a:rPr lang="he-IL" dirty="0" smtClean="0">
                <a:cs typeface="+mn-cs"/>
              </a:rPr>
              <a:t/>
            </a:r>
            <a:br>
              <a:rPr lang="he-IL" dirty="0" smtClean="0">
                <a:cs typeface="+mn-cs"/>
              </a:rPr>
            </a:br>
            <a:r>
              <a:rPr lang="he-IL" dirty="0" smtClean="0">
                <a:cs typeface="+mn-cs"/>
              </a:rPr>
              <a:t>אך </a:t>
            </a:r>
            <a:r>
              <a:rPr lang="he-IL" dirty="0" smtClean="0">
                <a:solidFill>
                  <a:schemeClr val="accent6">
                    <a:lumMod val="60000"/>
                    <a:lumOff val="40000"/>
                  </a:schemeClr>
                </a:solidFill>
                <a:cs typeface="+mn-cs"/>
              </a:rPr>
              <a:t>לא</a:t>
            </a:r>
            <a:r>
              <a:rPr lang="he-IL" dirty="0" smtClean="0">
                <a:solidFill>
                  <a:schemeClr val="accent6">
                    <a:lumMod val="40000"/>
                    <a:lumOff val="60000"/>
                  </a:schemeClr>
                </a:solidFill>
                <a:cs typeface="+mn-cs"/>
              </a:rPr>
              <a:t> </a:t>
            </a:r>
            <a:r>
              <a:rPr lang="he-IL" dirty="0" smtClean="0">
                <a:cs typeface="+mn-cs"/>
              </a:rPr>
              <a:t>סוף העשייה המתמטית</a:t>
            </a:r>
            <a:br>
              <a:rPr lang="he-IL" dirty="0" smtClean="0">
                <a:cs typeface="+mn-cs"/>
              </a:rPr>
            </a:br>
            <a:r>
              <a:rPr lang="he-IL" dirty="0" smtClean="0">
                <a:cs typeface="+mn-cs"/>
              </a:rPr>
              <a:t>הישארו מעודכנים !</a:t>
            </a:r>
            <a:br>
              <a:rPr lang="he-IL" dirty="0" smtClean="0">
                <a:cs typeface="+mn-cs"/>
              </a:rPr>
            </a:br>
            <a:r>
              <a:rPr lang="he-IL" dirty="0" smtClean="0">
                <a:cs typeface="+mn-cs"/>
              </a:rPr>
              <a:t>בדקו חדשות נוספות בנושא! </a:t>
            </a:r>
            <a:endParaRPr lang="he-IL" dirty="0">
              <a:cs typeface="+mn-cs"/>
            </a:endParaRPr>
          </a:p>
        </p:txBody>
      </p:sp>
      <p:sp>
        <p:nvSpPr>
          <p:cNvPr id="8" name="Slide Number Placeholder 7"/>
          <p:cNvSpPr>
            <a:spLocks noGrp="1"/>
          </p:cNvSpPr>
          <p:nvPr>
            <p:ph type="sldNum" sz="quarter" idx="12"/>
          </p:nvPr>
        </p:nvSpPr>
        <p:spPr/>
        <p:txBody>
          <a:bodyPr/>
          <a:lstStyle/>
          <a:p>
            <a:pPr>
              <a:defRPr/>
            </a:pPr>
            <a:fld id="{CF00F3D5-2BAF-4047-8EBA-1F3EF13596CB}" type="slidenum">
              <a:rPr lang="he-IL" smtClean="0"/>
              <a:pPr>
                <a:defRPr/>
              </a:pPr>
              <a:t>27</a:t>
            </a:fld>
            <a:endParaRPr lang="he-IL" dirty="0"/>
          </a:p>
        </p:txBody>
      </p:sp>
      <p:sp>
        <p:nvSpPr>
          <p:cNvPr id="26629" name="Footer Placeholder 9"/>
          <p:cNvSpPr>
            <a:spLocks noGrp="1"/>
          </p:cNvSpPr>
          <p:nvPr>
            <p:ph type="ftr" sz="quarter" idx="11"/>
          </p:nvPr>
        </p:nvSpPr>
        <p:spPr>
          <a:noFill/>
        </p:spPr>
        <p:txBody>
          <a:bodyPr/>
          <a:lstStyle/>
          <a:p>
            <a:r>
              <a:rPr lang="he-IL" smtClean="0"/>
              <a:t>הבזק קבוצת ג'וליה © כל הזכויות שמורות</a:t>
            </a:r>
          </a:p>
        </p:txBody>
      </p:sp>
      <p:sp>
        <p:nvSpPr>
          <p:cNvPr id="3" name="Date Placeholder 2"/>
          <p:cNvSpPr>
            <a:spLocks noGrp="1"/>
          </p:cNvSpPr>
          <p:nvPr>
            <p:ph type="dt" sz="half" idx="10"/>
          </p:nvPr>
        </p:nvSpPr>
        <p:spPr/>
        <p:txBody>
          <a:bodyPr/>
          <a:lstStyle/>
          <a:p>
            <a:r>
              <a:rPr lang="en-US" smtClean="0"/>
              <a:t>עודכן 13.12.17</a:t>
            </a:r>
            <a:endParaRPr lang="en-US" dirty="0"/>
          </a:p>
        </p:txBody>
      </p:sp>
      <p:grpSp>
        <p:nvGrpSpPr>
          <p:cNvPr id="30" name="Group 29"/>
          <p:cNvGrpSpPr/>
          <p:nvPr/>
        </p:nvGrpSpPr>
        <p:grpSpPr>
          <a:xfrm rot="21144324">
            <a:off x="3395163" y="2332443"/>
            <a:ext cx="5460382" cy="3927925"/>
            <a:chOff x="3069763" y="2198271"/>
            <a:chExt cx="5989080" cy="4248472"/>
          </a:xfrm>
        </p:grpSpPr>
        <p:pic>
          <p:nvPicPr>
            <p:cNvPr id="31" name="Picture 2" descr="http://upload.wikimedia.org/wikipedia/commons/9/90/Julia-Set_z2%2Bc_-0.6_0.6.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777" r="5582"/>
            <a:stretch/>
          </p:blipFill>
          <p:spPr bwMode="auto">
            <a:xfrm>
              <a:off x="3069763" y="2198271"/>
              <a:ext cx="5989080" cy="424847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2" name="TextBox 31"/>
            <p:cNvSpPr txBox="1"/>
            <p:nvPr/>
          </p:nvSpPr>
          <p:spPr>
            <a:xfrm rot="455676">
              <a:off x="6630331" y="2994139"/>
              <a:ext cx="2376264" cy="646331"/>
            </a:xfrm>
            <a:prstGeom prst="rect">
              <a:avLst/>
            </a:prstGeom>
            <a:noFill/>
          </p:spPr>
          <p:txBody>
            <a:bodyPr wrap="square" rtlCol="1">
              <a:spAutoFit/>
            </a:bodyPr>
            <a:lstStyle/>
            <a:p>
              <a:r>
                <a:rPr lang="he-IL" dirty="0" smtClean="0"/>
                <a:t>קבוצת ג'וליה עבור </a:t>
              </a:r>
            </a:p>
            <a:p>
              <a:r>
                <a:rPr lang="en-US" i="1" dirty="0" smtClean="0">
                  <a:latin typeface="Times New Roman" pitchFamily="18" charset="0"/>
                  <a:cs typeface="Times New Roman" pitchFamily="18" charset="0"/>
                </a:rPr>
                <a:t>Z </a:t>
              </a:r>
              <a:r>
                <a:rPr lang="en-US" dirty="0" smtClean="0">
                  <a:latin typeface="Times New Roman" pitchFamily="18" charset="0"/>
                  <a:cs typeface="Times New Roman" pitchFamily="18" charset="0"/>
                  <a:sym typeface="Symbol"/>
                </a:rPr>
                <a:t>Z</a:t>
              </a:r>
              <a:r>
                <a:rPr lang="en-US" baseline="30000" dirty="0" smtClean="0">
                  <a:latin typeface="Times New Roman" pitchFamily="18" charset="0"/>
                  <a:cs typeface="Times New Roman" pitchFamily="18" charset="0"/>
                  <a:sym typeface="Symbol"/>
                </a:rPr>
                <a:t>2</a:t>
              </a:r>
              <a:r>
                <a:rPr lang="en-US" dirty="0" smtClean="0">
                  <a:latin typeface="Times New Roman" pitchFamily="18" charset="0"/>
                  <a:cs typeface="Times New Roman" pitchFamily="18" charset="0"/>
                  <a:sym typeface="Symbol"/>
                </a:rPr>
                <a:t>+(-0.6+0.6</a:t>
              </a:r>
              <a:r>
                <a:rPr lang="en-US" i="1" dirty="0" smtClean="0">
                  <a:latin typeface="Times New Roman" pitchFamily="18" charset="0"/>
                  <a:cs typeface="Times New Roman" pitchFamily="18" charset="0"/>
                  <a:sym typeface="Symbol"/>
                </a:rPr>
                <a:t>i</a:t>
              </a:r>
              <a:r>
                <a:rPr lang="en-US" dirty="0" smtClean="0">
                  <a:latin typeface="Times New Roman" pitchFamily="18" charset="0"/>
                  <a:cs typeface="Times New Roman" pitchFamily="18" charset="0"/>
                  <a:sym typeface="Symbol"/>
                </a:rPr>
                <a:t>)</a:t>
              </a:r>
              <a:endParaRPr lang="he-IL" dirty="0">
                <a:latin typeface="Times New Roman" pitchFamily="18" charset="0"/>
                <a:cs typeface="Times New Roman" pitchFamily="18" charset="0"/>
              </a:endParaRPr>
            </a:p>
          </p:txBody>
        </p:sp>
      </p:grpSp>
      <p:grpSp>
        <p:nvGrpSpPr>
          <p:cNvPr id="6" name="Group 5"/>
          <p:cNvGrpSpPr/>
          <p:nvPr/>
        </p:nvGrpSpPr>
        <p:grpSpPr>
          <a:xfrm>
            <a:off x="611560" y="2494721"/>
            <a:ext cx="5615760" cy="3598575"/>
            <a:chOff x="1115768" y="1153772"/>
            <a:chExt cx="7674848" cy="5515588"/>
          </a:xfrm>
        </p:grpSpPr>
        <p:grpSp>
          <p:nvGrpSpPr>
            <p:cNvPr id="7" name="Group 6"/>
            <p:cNvGrpSpPr/>
            <p:nvPr/>
          </p:nvGrpSpPr>
          <p:grpSpPr>
            <a:xfrm>
              <a:off x="1115768" y="2420888"/>
              <a:ext cx="7674848" cy="4248472"/>
              <a:chOff x="1115768" y="2420888"/>
              <a:chExt cx="7674848" cy="4248472"/>
            </a:xfrm>
          </p:grpSpPr>
          <p:cxnSp>
            <p:nvCxnSpPr>
              <p:cNvPr id="12" name="Elbow Connector 11"/>
              <p:cNvCxnSpPr/>
              <p:nvPr/>
            </p:nvCxnSpPr>
            <p:spPr>
              <a:xfrm rot="16200000" flipH="1">
                <a:off x="6330081" y="3847982"/>
                <a:ext cx="160452" cy="1368152"/>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rot="16200000" flipH="1">
                <a:off x="7526921" y="4958187"/>
                <a:ext cx="160452" cy="1368152"/>
              </a:xfrm>
              <a:prstGeom prst="bentConnector3">
                <a:avLst/>
              </a:prstGeom>
              <a:ln>
                <a:solidFill>
                  <a:srgbClr val="CCFF99"/>
                </a:solidFill>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rot="5400000">
                <a:off x="4961929" y="3847981"/>
                <a:ext cx="160452" cy="1368152"/>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rot="5400000">
                <a:off x="6158769" y="4959166"/>
                <a:ext cx="160452" cy="1368152"/>
              </a:xfrm>
              <a:prstGeom prst="bentConnector3">
                <a:avLst/>
              </a:prstGeom>
              <a:ln>
                <a:solidFill>
                  <a:srgbClr val="CCFF99"/>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2958863" y="2435816"/>
                <a:ext cx="2731288" cy="1085488"/>
                <a:chOff x="3100776" y="2044620"/>
                <a:chExt cx="2731288" cy="1085488"/>
              </a:xfrm>
            </p:grpSpPr>
            <p:sp>
              <p:nvSpPr>
                <p:cNvPr id="27" name="Rounded Rectangle 26"/>
                <p:cNvSpPr/>
                <p:nvPr/>
              </p:nvSpPr>
              <p:spPr>
                <a:xfrm>
                  <a:off x="3779912" y="2044620"/>
                  <a:ext cx="1368000" cy="936000"/>
                </a:xfrm>
                <a:prstGeom prst="roundRect">
                  <a:avLst/>
                </a:prstGeom>
                <a:gradFill flip="none" rotWithShape="1">
                  <a:gsLst>
                    <a:gs pos="0">
                      <a:srgbClr val="9C79D5"/>
                    </a:gs>
                    <a:gs pos="55000">
                      <a:schemeClr val="accent4">
                        <a:tint val="37000"/>
                        <a:satMod val="300000"/>
                      </a:schemeClr>
                    </a:gs>
                    <a:gs pos="100000">
                      <a:schemeClr val="accent4">
                        <a:tint val="15000"/>
                        <a:satMod val="35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1" anchor="ctr"/>
                <a:lstStyle/>
                <a:p>
                  <a:pPr algn="ctr" rtl="1"/>
                  <a:r>
                    <a:rPr lang="he-IL" sz="2000" b="1" spc="-150" dirty="0">
                      <a:solidFill>
                        <a:schemeClr val="bg1"/>
                      </a:solidFill>
                    </a:rPr>
                    <a:t>ממשיים</a:t>
                  </a:r>
                </a:p>
              </p:txBody>
            </p:sp>
            <p:cxnSp>
              <p:nvCxnSpPr>
                <p:cNvPr id="28" name="Elbow Connector 27"/>
                <p:cNvCxnSpPr/>
                <p:nvPr/>
              </p:nvCxnSpPr>
              <p:spPr>
                <a:xfrm rot="16200000" flipH="1">
                  <a:off x="5067762" y="2363122"/>
                  <a:ext cx="160452" cy="1368152"/>
                </a:xfrm>
                <a:prstGeom prst="bentConnector3">
                  <a:avLst/>
                </a:prstGeom>
                <a:gradFill flip="none" rotWithShape="1">
                  <a:gsLst>
                    <a:gs pos="0">
                      <a:srgbClr val="B69CE0"/>
                    </a:gs>
                    <a:gs pos="55000">
                      <a:schemeClr val="accent4">
                        <a:tint val="37000"/>
                        <a:satMod val="300000"/>
                      </a:schemeClr>
                    </a:gs>
                    <a:gs pos="100000">
                      <a:schemeClr val="accent4">
                        <a:tint val="15000"/>
                        <a:satMod val="350000"/>
                      </a:schemeClr>
                    </a:gs>
                  </a:gsLst>
                  <a:lin ang="16200000" scaled="1"/>
                  <a:tileRect/>
                </a:gradFill>
              </p:spPr>
              <p:style>
                <a:lnRef idx="1">
                  <a:schemeClr val="accent4"/>
                </a:lnRef>
                <a:fillRef idx="2">
                  <a:schemeClr val="accent4"/>
                </a:fillRef>
                <a:effectRef idx="1">
                  <a:schemeClr val="accent4"/>
                </a:effectRef>
                <a:fontRef idx="minor">
                  <a:schemeClr val="dk1"/>
                </a:fontRef>
              </p:style>
            </p:cxnSp>
            <p:cxnSp>
              <p:nvCxnSpPr>
                <p:cNvPr id="29" name="Elbow Connector 28"/>
                <p:cNvCxnSpPr/>
                <p:nvPr/>
              </p:nvCxnSpPr>
              <p:spPr>
                <a:xfrm rot="5400000">
                  <a:off x="3704626" y="2365806"/>
                  <a:ext cx="160452" cy="1368152"/>
                </a:xfrm>
                <a:prstGeom prst="bentConnector3">
                  <a:avLst/>
                </a:prstGeom>
                <a:gradFill flip="none" rotWithShape="1">
                  <a:gsLst>
                    <a:gs pos="0">
                      <a:srgbClr val="B69CE0"/>
                    </a:gs>
                    <a:gs pos="55000">
                      <a:schemeClr val="accent4">
                        <a:tint val="37000"/>
                        <a:satMod val="300000"/>
                      </a:schemeClr>
                    </a:gs>
                    <a:gs pos="100000">
                      <a:schemeClr val="accent4">
                        <a:tint val="15000"/>
                        <a:satMod val="350000"/>
                      </a:schemeClr>
                    </a:gs>
                  </a:gsLst>
                  <a:lin ang="16200000" scaled="1"/>
                  <a:tileRect/>
                </a:gradFill>
              </p:spPr>
              <p:style>
                <a:lnRef idx="1">
                  <a:schemeClr val="accent4"/>
                </a:lnRef>
                <a:fillRef idx="2">
                  <a:schemeClr val="accent4"/>
                </a:fillRef>
                <a:effectRef idx="1">
                  <a:schemeClr val="accent4"/>
                </a:effectRef>
                <a:fontRef idx="minor">
                  <a:schemeClr val="dk1"/>
                </a:fontRef>
              </p:style>
            </p:cxnSp>
          </p:grpSp>
          <p:sp>
            <p:nvSpPr>
              <p:cNvPr id="17" name="Rectangle 16"/>
              <p:cNvSpPr/>
              <p:nvPr/>
            </p:nvSpPr>
            <p:spPr>
              <a:xfrm>
                <a:off x="3840612" y="4300614"/>
                <a:ext cx="1087879" cy="7535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200" b="0" i="0" u="none" strike="noStrike" kern="1200" cap="none" normalizeH="0" baseline="0" smtClean="0">
                  <a:ln>
                    <a:noFill/>
                  </a:ln>
                  <a:solidFill>
                    <a:schemeClr val="tx1"/>
                  </a:solidFill>
                  <a:effectLst/>
                  <a:latin typeface="Arial" pitchFamily="34" charset="0"/>
                  <a:cs typeface="Arial" pitchFamily="34" charset="0"/>
                </a:endParaRPr>
              </a:p>
            </p:txBody>
          </p:sp>
          <p:sp>
            <p:nvSpPr>
              <p:cNvPr id="18" name="Rounded Rectangle 17"/>
              <p:cNvSpPr/>
              <p:nvPr/>
            </p:nvSpPr>
            <p:spPr>
              <a:xfrm>
                <a:off x="5006150" y="3532269"/>
                <a:ext cx="1426796" cy="9360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rtl="1"/>
                <a:r>
                  <a:rPr lang="he-IL" b="1" spc="-150" dirty="0" smtClean="0">
                    <a:solidFill>
                      <a:schemeClr val="bg1"/>
                    </a:solidFill>
                    <a:latin typeface="Arial" pitchFamily="34" charset="0"/>
                  </a:rPr>
                  <a:t>רציונאליים</a:t>
                </a:r>
                <a:endParaRPr lang="en-US" b="1" spc="-150" dirty="0">
                  <a:solidFill>
                    <a:schemeClr val="bg1"/>
                  </a:solidFill>
                  <a:latin typeface="Arial" pitchFamily="34" charset="0"/>
                </a:endParaRPr>
              </a:p>
            </p:txBody>
          </p:sp>
          <p:sp>
            <p:nvSpPr>
              <p:cNvPr id="19" name="Rounded Rectangle 18"/>
              <p:cNvSpPr/>
              <p:nvPr/>
            </p:nvSpPr>
            <p:spPr>
              <a:xfrm>
                <a:off x="6232481" y="4612386"/>
                <a:ext cx="1368000" cy="936000"/>
              </a:xfrm>
              <a:prstGeom prst="roundRect">
                <a:avLst/>
              </a:prstGeom>
              <a:gradFill>
                <a:gsLst>
                  <a:gs pos="0">
                    <a:schemeClr val="accent3">
                      <a:tint val="50000"/>
                      <a:satMod val="300000"/>
                    </a:schemeClr>
                  </a:gs>
                  <a:gs pos="35000">
                    <a:srgbClr val="CCFB8D"/>
                  </a:gs>
                  <a:gs pos="100000">
                    <a:schemeClr val="accent3">
                      <a:tint val="15000"/>
                      <a:satMod val="350000"/>
                    </a:scheme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he-IL" sz="2000" b="1" dirty="0">
                    <a:solidFill>
                      <a:schemeClr val="bg1"/>
                    </a:solidFill>
                    <a:latin typeface="Arial" pitchFamily="34" charset="0"/>
                  </a:rPr>
                  <a:t>שלמים</a:t>
                </a:r>
              </a:p>
            </p:txBody>
          </p:sp>
          <p:sp>
            <p:nvSpPr>
              <p:cNvPr id="20" name="Rounded Rectangle 19"/>
              <p:cNvSpPr/>
              <p:nvPr/>
            </p:nvSpPr>
            <p:spPr>
              <a:xfrm>
                <a:off x="3811478" y="4612388"/>
                <a:ext cx="1368000" cy="936000"/>
              </a:xfrm>
              <a:prstGeom prst="roundRect">
                <a:avLst/>
              </a:prstGeom>
              <a:gradFill>
                <a:gsLst>
                  <a:gs pos="0">
                    <a:schemeClr val="accent3">
                      <a:tint val="50000"/>
                      <a:satMod val="300000"/>
                    </a:schemeClr>
                  </a:gs>
                  <a:gs pos="35000">
                    <a:srgbClr val="CCFB8D"/>
                  </a:gs>
                  <a:gs pos="100000">
                    <a:schemeClr val="accent3">
                      <a:tint val="15000"/>
                      <a:satMod val="350000"/>
                    </a:scheme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he-IL" sz="2000" b="1" spc="-150" dirty="0">
                    <a:solidFill>
                      <a:schemeClr val="bg1"/>
                    </a:solidFill>
                    <a:latin typeface="Arial" pitchFamily="34" charset="0"/>
                  </a:rPr>
                  <a:t>שברים</a:t>
                </a:r>
              </a:p>
              <a:p>
                <a:pPr algn="ctr" rtl="1"/>
                <a:r>
                  <a:rPr lang="he-IL" sz="1400" b="1" spc="-150" dirty="0">
                    <a:solidFill>
                      <a:schemeClr val="bg1"/>
                    </a:solidFill>
                    <a:latin typeface="Arial" pitchFamily="34" charset="0"/>
                  </a:rPr>
                  <a:t>(לא שלמים)</a:t>
                </a:r>
                <a:endParaRPr lang="en-US" sz="1400" b="1" spc="-150" dirty="0">
                  <a:solidFill>
                    <a:schemeClr val="bg1"/>
                  </a:solidFill>
                  <a:latin typeface="Arial" pitchFamily="34" charset="0"/>
                </a:endParaRPr>
              </a:p>
            </p:txBody>
          </p:sp>
          <p:sp>
            <p:nvSpPr>
              <p:cNvPr id="21" name="Rounded Rectangle 20"/>
              <p:cNvSpPr/>
              <p:nvPr/>
            </p:nvSpPr>
            <p:spPr>
              <a:xfrm>
                <a:off x="7422616" y="5733360"/>
                <a:ext cx="1368000" cy="9360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rtl="1">
                  <a:lnSpc>
                    <a:spcPts val="2000"/>
                  </a:lnSpc>
                </a:pPr>
                <a:r>
                  <a:rPr lang="he-IL" sz="2000" b="1" dirty="0" smtClean="0">
                    <a:solidFill>
                      <a:schemeClr val="bg1"/>
                    </a:solidFill>
                    <a:latin typeface="Arial" pitchFamily="34" charset="0"/>
                  </a:rPr>
                  <a:t>טבעיים</a:t>
                </a:r>
              </a:p>
            </p:txBody>
          </p:sp>
          <p:sp>
            <p:nvSpPr>
              <p:cNvPr id="22" name="Rounded Rectangle 21"/>
              <p:cNvSpPr/>
              <p:nvPr/>
            </p:nvSpPr>
            <p:spPr>
              <a:xfrm>
                <a:off x="6662335" y="5733360"/>
                <a:ext cx="598217" cy="9360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lnSpc>
                    <a:spcPts val="2000"/>
                  </a:lnSpc>
                </a:pPr>
                <a:r>
                  <a:rPr lang="he-IL" sz="2400" dirty="0" smtClean="0">
                    <a:solidFill>
                      <a:schemeClr val="bg1"/>
                    </a:solidFill>
                    <a:latin typeface="Arial" pitchFamily="34" charset="0"/>
                  </a:rPr>
                  <a:t>0</a:t>
                </a:r>
              </a:p>
            </p:txBody>
          </p:sp>
          <p:sp>
            <p:nvSpPr>
              <p:cNvPr id="23" name="Rounded Rectangle 22"/>
              <p:cNvSpPr/>
              <p:nvPr/>
            </p:nvSpPr>
            <p:spPr>
              <a:xfrm>
                <a:off x="4967015" y="5733360"/>
                <a:ext cx="1368000" cy="9360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lnSpc>
                    <a:spcPts val="2000"/>
                  </a:lnSpc>
                </a:pPr>
                <a:r>
                  <a:rPr lang="he-IL" sz="2000" b="1" spc="-150" dirty="0" smtClean="0">
                    <a:solidFill>
                      <a:schemeClr val="bg1"/>
                    </a:solidFill>
                    <a:latin typeface="Arial" pitchFamily="34" charset="0"/>
                  </a:rPr>
                  <a:t>נגדיים לטבעיים</a:t>
                </a:r>
              </a:p>
            </p:txBody>
          </p:sp>
          <p:sp>
            <p:nvSpPr>
              <p:cNvPr id="24" name="Rounded Rectangle 23"/>
              <p:cNvSpPr/>
              <p:nvPr/>
            </p:nvSpPr>
            <p:spPr>
              <a:xfrm>
                <a:off x="2342006" y="3532269"/>
                <a:ext cx="1426796" cy="9360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he-IL" b="1" spc="-150" dirty="0" smtClean="0">
                    <a:solidFill>
                      <a:schemeClr val="bg1"/>
                    </a:solidFill>
                    <a:latin typeface="Arial" pitchFamily="34" charset="0"/>
                  </a:rPr>
                  <a:t>אי-רציונאליים</a:t>
                </a:r>
                <a:endParaRPr lang="en-US" b="1" spc="-150" dirty="0">
                  <a:solidFill>
                    <a:schemeClr val="bg1"/>
                  </a:solidFill>
                  <a:latin typeface="Arial" pitchFamily="34" charset="0"/>
                </a:endParaRPr>
              </a:p>
            </p:txBody>
          </p:sp>
          <p:cxnSp>
            <p:nvCxnSpPr>
              <p:cNvPr id="25" name="Straight Connector 24"/>
              <p:cNvCxnSpPr/>
              <p:nvPr/>
            </p:nvCxnSpPr>
            <p:spPr>
              <a:xfrm>
                <a:off x="6923071" y="5544540"/>
                <a:ext cx="0" cy="188808"/>
              </a:xfrm>
              <a:prstGeom prst="line">
                <a:avLst/>
              </a:prstGeom>
              <a:ln>
                <a:solidFill>
                  <a:srgbClr val="CCFF99"/>
                </a:solidFill>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1115768" y="2420888"/>
                <a:ext cx="1368000" cy="936000"/>
              </a:xfrm>
              <a:prstGeom prst="roundRect">
                <a:avLst/>
              </a:prstGeom>
              <a:gradFill flip="none" rotWithShape="1">
                <a:gsLst>
                  <a:gs pos="0">
                    <a:srgbClr val="00FFFF">
                      <a:shade val="30000"/>
                      <a:satMod val="115000"/>
                    </a:srgbClr>
                  </a:gs>
                  <a:gs pos="50000">
                    <a:srgbClr val="00FFFF">
                      <a:shade val="67500"/>
                      <a:satMod val="115000"/>
                    </a:srgbClr>
                  </a:gs>
                  <a:gs pos="100000">
                    <a:srgbClr val="00FFFF">
                      <a:shade val="100000"/>
                      <a:satMod val="115000"/>
                    </a:srgbClr>
                  </a:gs>
                </a:gsLst>
                <a:lin ang="189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1" anchor="ctr"/>
              <a:lstStyle/>
              <a:p>
                <a:pPr algn="ctr" rtl="1"/>
                <a:r>
                  <a:rPr lang="he-IL" sz="2000" b="1" spc="-150" dirty="0">
                    <a:solidFill>
                      <a:schemeClr val="bg1"/>
                    </a:solidFill>
                  </a:rPr>
                  <a:t>דמיוניים</a:t>
                </a:r>
              </a:p>
            </p:txBody>
          </p:sp>
        </p:grpSp>
        <p:cxnSp>
          <p:nvCxnSpPr>
            <p:cNvPr id="9" name="Elbow Connector 8"/>
            <p:cNvCxnSpPr/>
            <p:nvPr/>
          </p:nvCxnSpPr>
          <p:spPr>
            <a:xfrm rot="16200000" flipH="1">
              <a:off x="3677330" y="1640902"/>
              <a:ext cx="160452" cy="1368152"/>
            </a:xfrm>
            <a:prstGeom prst="bentConnector3">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rot="5400000">
              <a:off x="2295530" y="1643691"/>
              <a:ext cx="160452" cy="1368152"/>
            </a:xfrm>
            <a:prstGeom prst="bentConnector3">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2151024" y="1153772"/>
              <a:ext cx="1872208" cy="1063892"/>
            </a:xfrm>
            <a:prstGeom prst="roundRect">
              <a:avLst/>
            </a:prstGeom>
            <a:solidFill>
              <a:srgbClr val="FABD6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1" anchor="ctr"/>
            <a:lstStyle/>
            <a:p>
              <a:pPr algn="ctr"/>
              <a:r>
                <a:rPr lang="he-IL" sz="2400" b="1" dirty="0" smtClean="0">
                  <a:solidFill>
                    <a:schemeClr val="bg1"/>
                  </a:solidFill>
                </a:rPr>
                <a:t>מ</a:t>
              </a:r>
              <a:r>
                <a:rPr lang="he-IL" sz="2400" b="1" dirty="0" smtClean="0">
                  <a:solidFill>
                    <a:schemeClr val="bg1"/>
                  </a:solidFill>
                  <a:latin typeface="Arial"/>
                  <a:cs typeface="Arial"/>
                </a:rPr>
                <a:t>ֽ</a:t>
              </a:r>
              <a:r>
                <a:rPr lang="he-IL" sz="2400" b="1" dirty="0" smtClean="0">
                  <a:solidFill>
                    <a:schemeClr val="bg1"/>
                  </a:solidFill>
                </a:rPr>
                <a:t>רו</a:t>
              </a:r>
              <a:r>
                <a:rPr lang="he-IL" sz="2400" b="1" dirty="0" smtClean="0">
                  <a:solidFill>
                    <a:schemeClr val="bg1"/>
                  </a:solidFill>
                  <a:latin typeface="Arial"/>
                  <a:cs typeface="Arial"/>
                </a:rPr>
                <a:t>ּ</a:t>
              </a:r>
              <a:r>
                <a:rPr lang="he-IL" sz="2400" b="1" dirty="0" smtClean="0">
                  <a:solidFill>
                    <a:schemeClr val="bg1"/>
                  </a:solidFill>
                </a:rPr>
                <a:t>כ</a:t>
              </a:r>
              <a:r>
                <a:rPr lang="he-IL" sz="2400" b="1" dirty="0" smtClean="0">
                  <a:solidFill>
                    <a:schemeClr val="bg1"/>
                  </a:solidFill>
                  <a:latin typeface="Arial"/>
                  <a:cs typeface="Arial"/>
                </a:rPr>
                <a:t>ָּ</a:t>
              </a:r>
              <a:r>
                <a:rPr lang="he-IL" sz="2400" b="1" dirty="0" smtClean="0">
                  <a:solidFill>
                    <a:schemeClr val="bg1"/>
                  </a:solidFill>
                </a:rPr>
                <a:t>בים</a:t>
              </a:r>
              <a:endParaRPr lang="he-IL" sz="2400" b="1" dirty="0">
                <a:solidFill>
                  <a:schemeClr val="bg1"/>
                </a:solidFill>
              </a:endParaRPr>
            </a:p>
          </p:txBody>
        </p:sp>
      </p:grpSp>
    </p:spTree>
  </p:cSld>
  <p:clrMapOvr>
    <a:masterClrMapping/>
  </p:clrMapOvr>
  <p:transition advTm="49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439472" cy="838200"/>
          </a:xfrm>
        </p:spPr>
        <p:txBody>
          <a:bodyPr/>
          <a:lstStyle/>
          <a:p>
            <a:pPr algn="ctr" rtl="1"/>
            <a:r>
              <a:rPr lang="he-IL" sz="3600" dirty="0">
                <a:solidFill>
                  <a:schemeClr val="accent2">
                    <a:lumMod val="60000"/>
                    <a:lumOff val="40000"/>
                  </a:schemeClr>
                </a:solidFill>
              </a:rPr>
              <a:t>נצא מהפונקציה הריבועית הפשוטה </a:t>
            </a:r>
            <a:r>
              <a:rPr lang="en-US" sz="3600" i="1" dirty="0">
                <a:solidFill>
                  <a:schemeClr val="accent2">
                    <a:lumMod val="60000"/>
                    <a:lumOff val="40000"/>
                  </a:schemeClr>
                </a:solidFill>
                <a:latin typeface="Times New Roman" panose="02020603050405020304" pitchFamily="18" charset="0"/>
                <a:cs typeface="Times New Roman" panose="02020603050405020304" pitchFamily="18" charset="0"/>
              </a:rPr>
              <a:t>f</a:t>
            </a:r>
            <a:r>
              <a:rPr lang="en-US" sz="3600" dirty="0">
                <a:solidFill>
                  <a:schemeClr val="accent2">
                    <a:lumMod val="60000"/>
                    <a:lumOff val="40000"/>
                  </a:schemeClr>
                </a:solidFill>
                <a:latin typeface="Times New Roman" panose="02020603050405020304" pitchFamily="18" charset="0"/>
                <a:cs typeface="Times New Roman" panose="02020603050405020304" pitchFamily="18" charset="0"/>
              </a:rPr>
              <a:t>(</a:t>
            </a:r>
            <a:r>
              <a:rPr lang="en-US" sz="3600" i="1" dirty="0">
                <a:solidFill>
                  <a:schemeClr val="accent2">
                    <a:lumMod val="60000"/>
                    <a:lumOff val="40000"/>
                  </a:schemeClr>
                </a:solidFill>
                <a:latin typeface="Times New Roman" panose="02020603050405020304" pitchFamily="18" charset="0"/>
                <a:cs typeface="Times New Roman" panose="02020603050405020304" pitchFamily="18" charset="0"/>
              </a:rPr>
              <a:t>x</a:t>
            </a:r>
            <a:r>
              <a:rPr lang="en-US" sz="3600" dirty="0">
                <a:solidFill>
                  <a:schemeClr val="accent2">
                    <a:lumMod val="60000"/>
                    <a:lumOff val="40000"/>
                  </a:schemeClr>
                </a:solidFill>
                <a:latin typeface="Times New Roman" panose="02020603050405020304" pitchFamily="18" charset="0"/>
                <a:cs typeface="Times New Roman" panose="02020603050405020304" pitchFamily="18" charset="0"/>
              </a:rPr>
              <a:t>)=</a:t>
            </a:r>
            <a:r>
              <a:rPr lang="en-US" sz="3600" i="1" dirty="0">
                <a:solidFill>
                  <a:schemeClr val="accent2">
                    <a:lumMod val="60000"/>
                    <a:lumOff val="40000"/>
                  </a:schemeClr>
                </a:solidFill>
                <a:latin typeface="Times New Roman" panose="02020603050405020304" pitchFamily="18" charset="0"/>
                <a:cs typeface="Times New Roman" panose="02020603050405020304" pitchFamily="18" charset="0"/>
              </a:rPr>
              <a:t>x</a:t>
            </a:r>
            <a:r>
              <a:rPr lang="en-US" baseline="30000" dirty="0">
                <a:solidFill>
                  <a:schemeClr val="accent2">
                    <a:lumMod val="60000"/>
                    <a:lumOff val="40000"/>
                  </a:schemeClr>
                </a:solidFill>
                <a:latin typeface="Times New Roman" panose="02020603050405020304" pitchFamily="18" charset="0"/>
                <a:cs typeface="Times New Roman" panose="02020603050405020304" pitchFamily="18" charset="0"/>
              </a:rPr>
              <a:t>2</a:t>
            </a:r>
            <a:r>
              <a:rPr lang="he-IL" baseline="30000"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he-IL" dirty="0">
                <a:solidFill>
                  <a:schemeClr val="accent2">
                    <a:lumMod val="60000"/>
                    <a:lumOff val="40000"/>
                  </a:schemeClr>
                </a:solidFill>
                <a:latin typeface="Times New Roman" panose="02020603050405020304" pitchFamily="18" charset="0"/>
                <a:cs typeface="Times New Roman" panose="02020603050405020304" pitchFamily="18" charset="0"/>
              </a:rPr>
              <a:t>.  </a:t>
            </a:r>
            <a:br>
              <a:rPr lang="he-IL" dirty="0">
                <a:solidFill>
                  <a:schemeClr val="accent2">
                    <a:lumMod val="60000"/>
                    <a:lumOff val="40000"/>
                  </a:schemeClr>
                </a:solidFill>
                <a:latin typeface="Times New Roman" panose="02020603050405020304" pitchFamily="18" charset="0"/>
                <a:cs typeface="Times New Roman" panose="02020603050405020304" pitchFamily="18" charset="0"/>
              </a:rPr>
            </a:br>
            <a:endParaRPr lang="en-US" dirty="0">
              <a:solidFill>
                <a:schemeClr val="accent2">
                  <a:lumMod val="60000"/>
                  <a:lumOff val="40000"/>
                </a:schemeClr>
              </a:solidFill>
            </a:endParaRPr>
          </a:p>
        </p:txBody>
      </p:sp>
      <p:sp>
        <p:nvSpPr>
          <p:cNvPr id="3" name="Content Placeholder 2"/>
          <p:cNvSpPr>
            <a:spLocks noGrp="1"/>
          </p:cNvSpPr>
          <p:nvPr>
            <p:ph idx="1"/>
          </p:nvPr>
        </p:nvSpPr>
        <p:spPr>
          <a:xfrm>
            <a:off x="395536" y="980728"/>
            <a:ext cx="8424936" cy="5229944"/>
          </a:xfrm>
        </p:spPr>
        <p:txBody>
          <a:bodyPr/>
          <a:lstStyle/>
          <a:p>
            <a:pPr>
              <a:spcBef>
                <a:spcPts val="0"/>
              </a:spcBef>
            </a:pPr>
            <a:r>
              <a:rPr lang="he-IL" sz="2800" dirty="0" smtClean="0"/>
              <a:t>מה מקבלים אם מציבים 0 עבור </a:t>
            </a:r>
            <a:r>
              <a:rPr lang="en-US" sz="2800" i="1" dirty="0" smtClean="0">
                <a:latin typeface="Times New Roman" panose="02020603050405020304" pitchFamily="18" charset="0"/>
                <a:cs typeface="Times New Roman" panose="02020603050405020304" pitchFamily="18" charset="0"/>
              </a:rPr>
              <a:t>x</a:t>
            </a:r>
            <a:r>
              <a:rPr lang="he-IL" sz="2800" dirty="0" smtClean="0">
                <a:latin typeface="Times New Roman" panose="02020603050405020304" pitchFamily="18" charset="0"/>
                <a:cs typeface="Times New Roman" panose="02020603050405020304" pitchFamily="18" charset="0"/>
              </a:rPr>
              <a:t>?</a:t>
            </a:r>
            <a:r>
              <a:rPr lang="he-IL" sz="2800" dirty="0" smtClean="0"/>
              <a:t>  - </a:t>
            </a:r>
            <a:r>
              <a:rPr lang="en-US" sz="2800" baseline="30000" dirty="0" smtClean="0">
                <a:latin typeface="Times New Roman" panose="02020603050405020304" pitchFamily="18" charset="0"/>
                <a:cs typeface="Times New Roman" panose="02020603050405020304" pitchFamily="18" charset="0"/>
              </a:rPr>
              <a:t>2</a:t>
            </a:r>
            <a:r>
              <a:rPr lang="en-US" sz="2800" dirty="0" smtClean="0">
                <a:latin typeface="Times New Roman" panose="02020603050405020304" pitchFamily="18" charset="0"/>
                <a:cs typeface="Times New Roman" panose="02020603050405020304" pitchFamily="18" charset="0"/>
              </a:rPr>
              <a:t>=0</a:t>
            </a:r>
            <a:r>
              <a:rPr lang="he-IL" sz="2800" dirty="0" smtClean="0">
                <a:latin typeface="Times New Roman" panose="02020603050405020304" pitchFamily="18" charset="0"/>
                <a:cs typeface="Times New Roman" panose="02020603050405020304" pitchFamily="18" charset="0"/>
              </a:rPr>
              <a:t>0</a:t>
            </a:r>
            <a:r>
              <a:rPr lang="en-US" sz="2800" dirty="0" smtClean="0"/>
              <a:t> </a:t>
            </a:r>
            <a:r>
              <a:rPr lang="en-US" sz="2800" dirty="0" smtClean="0">
                <a:latin typeface="Times New Roman" panose="02020603050405020304" pitchFamily="18" charset="0"/>
                <a:cs typeface="Times New Roman" panose="02020603050405020304" pitchFamily="18" charset="0"/>
              </a:rPr>
              <a:t> </a:t>
            </a:r>
            <a:r>
              <a:rPr lang="en-US" sz="2800" i="1" dirty="0" smtClean="0">
                <a:latin typeface="Times New Roman" panose="02020603050405020304" pitchFamily="18" charset="0"/>
                <a:cs typeface="Times New Roman" panose="02020603050405020304" pitchFamily="18" charset="0"/>
              </a:rPr>
              <a:t>f</a:t>
            </a:r>
            <a:r>
              <a:rPr lang="en-US" sz="2800" dirty="0" smtClean="0">
                <a:latin typeface="Times New Roman" panose="02020603050405020304" pitchFamily="18" charset="0"/>
                <a:cs typeface="Times New Roman" panose="02020603050405020304" pitchFamily="18" charset="0"/>
              </a:rPr>
              <a:t>(0)=</a:t>
            </a:r>
            <a:endParaRPr lang="he-IL" sz="2800" dirty="0" smtClean="0">
              <a:latin typeface="Times New Roman" panose="02020603050405020304" pitchFamily="18" charset="0"/>
              <a:cs typeface="Times New Roman" panose="02020603050405020304" pitchFamily="18" charset="0"/>
            </a:endParaRPr>
          </a:p>
          <a:p>
            <a:pPr>
              <a:spcBef>
                <a:spcPts val="0"/>
              </a:spcBef>
            </a:pPr>
            <a:r>
              <a:rPr lang="he-IL" sz="2800" dirty="0"/>
              <a:t>מה מקבלים </a:t>
            </a:r>
            <a:r>
              <a:rPr lang="he-IL" sz="2800" dirty="0" smtClean="0"/>
              <a:t>אם מציבים 1 עבור </a:t>
            </a:r>
            <a:r>
              <a:rPr lang="en-US" sz="2800" i="1" dirty="0" smtClean="0">
                <a:latin typeface="Times New Roman" panose="02020603050405020304" pitchFamily="18" charset="0"/>
                <a:cs typeface="Times New Roman" panose="02020603050405020304" pitchFamily="18" charset="0"/>
              </a:rPr>
              <a:t>x</a:t>
            </a:r>
            <a:r>
              <a:rPr lang="he-IL" sz="2800" dirty="0" smtClean="0">
                <a:latin typeface="Times New Roman" panose="02020603050405020304" pitchFamily="18" charset="0"/>
                <a:cs typeface="Times New Roman" panose="02020603050405020304" pitchFamily="18" charset="0"/>
              </a:rPr>
              <a:t>? </a:t>
            </a:r>
            <a:r>
              <a:rPr lang="he-IL" sz="2800" i="1" dirty="0" smtClean="0">
                <a:latin typeface="Times New Roman" panose="02020603050405020304" pitchFamily="18" charset="0"/>
                <a:cs typeface="Times New Roman" panose="02020603050405020304" pitchFamily="18" charset="0"/>
              </a:rPr>
              <a:t>-</a:t>
            </a:r>
            <a:r>
              <a:rPr lang="he-IL" sz="2800" dirty="0"/>
              <a:t> </a:t>
            </a:r>
            <a:r>
              <a:rPr lang="en-US" sz="2800" i="1" dirty="0" smtClean="0">
                <a:latin typeface="Times New Roman" panose="02020603050405020304" pitchFamily="18" charset="0"/>
                <a:cs typeface="Times New Roman" panose="02020603050405020304" pitchFamily="18" charset="0"/>
              </a:rPr>
              <a:t>f</a:t>
            </a:r>
            <a:r>
              <a:rPr lang="en-US" sz="2800" dirty="0" smtClean="0">
                <a:latin typeface="Times New Roman" panose="02020603050405020304" pitchFamily="18" charset="0"/>
                <a:cs typeface="Times New Roman" panose="02020603050405020304" pitchFamily="18" charset="0"/>
              </a:rPr>
              <a:t>(1)=1</a:t>
            </a:r>
            <a:r>
              <a:rPr lang="en-US" sz="2800" baseline="30000" dirty="0" smtClean="0">
                <a:latin typeface="Times New Roman" panose="02020603050405020304" pitchFamily="18" charset="0"/>
                <a:cs typeface="Times New Roman" panose="02020603050405020304" pitchFamily="18" charset="0"/>
              </a:rPr>
              <a:t>2</a:t>
            </a:r>
            <a:r>
              <a:rPr lang="en-US" sz="2800" dirty="0" smtClean="0">
                <a:latin typeface="Times New Roman" panose="02020603050405020304" pitchFamily="18" charset="0"/>
                <a:cs typeface="Times New Roman" panose="02020603050405020304" pitchFamily="18" charset="0"/>
              </a:rPr>
              <a:t>=1</a:t>
            </a:r>
          </a:p>
          <a:p>
            <a:pPr marL="0" indent="0">
              <a:spcBef>
                <a:spcPts val="0"/>
              </a:spcBef>
              <a:buNone/>
            </a:pPr>
            <a:r>
              <a:rPr lang="he-IL" sz="2800" dirty="0" smtClean="0"/>
              <a:t>0 ו-1 נקראות "</a:t>
            </a:r>
            <a:r>
              <a:rPr lang="he-IL" sz="2800" dirty="0" smtClean="0">
                <a:solidFill>
                  <a:schemeClr val="accent2">
                    <a:lumMod val="60000"/>
                    <a:lumOff val="40000"/>
                  </a:schemeClr>
                </a:solidFill>
              </a:rPr>
              <a:t>נקודות ש</a:t>
            </a:r>
            <a:r>
              <a:rPr lang="he-IL" sz="2800" dirty="0" smtClean="0">
                <a:solidFill>
                  <a:schemeClr val="accent2">
                    <a:lumMod val="60000"/>
                    <a:lumOff val="40000"/>
                  </a:schemeClr>
                </a:solidFill>
                <a:latin typeface="Arial"/>
                <a:cs typeface="Arial"/>
              </a:rPr>
              <a:t>ֶ</a:t>
            </a:r>
            <a:r>
              <a:rPr lang="he-IL" sz="2800" dirty="0" smtClean="0">
                <a:solidFill>
                  <a:schemeClr val="accent2">
                    <a:lumMod val="60000"/>
                    <a:lumOff val="40000"/>
                  </a:schemeClr>
                </a:solidFill>
              </a:rPr>
              <a:t>ב</a:t>
            </a:r>
            <a:r>
              <a:rPr lang="he-IL" sz="2800" dirty="0" smtClean="0">
                <a:solidFill>
                  <a:schemeClr val="accent2">
                    <a:lumMod val="60000"/>
                    <a:lumOff val="40000"/>
                  </a:schemeClr>
                </a:solidFill>
                <a:latin typeface="Arial"/>
                <a:cs typeface="Arial"/>
              </a:rPr>
              <a:t>ֶ</a:t>
            </a:r>
            <a:r>
              <a:rPr lang="he-IL" sz="2800" dirty="0" smtClean="0">
                <a:solidFill>
                  <a:schemeClr val="accent2">
                    <a:lumMod val="60000"/>
                    <a:lumOff val="40000"/>
                  </a:schemeClr>
                </a:solidFill>
              </a:rPr>
              <a:t>ת</a:t>
            </a:r>
            <a:r>
              <a:rPr lang="he-IL" sz="2800" dirty="0" smtClean="0"/>
              <a:t>" של הפונקציה הזאת. כל ערך אחר שנציב </a:t>
            </a:r>
            <a:r>
              <a:rPr lang="he-IL" sz="2800" dirty="0" smtClean="0">
                <a:solidFill>
                  <a:srgbClr val="00FF99"/>
                </a:solidFill>
              </a:rPr>
              <a:t>לא</a:t>
            </a:r>
            <a:r>
              <a:rPr lang="he-IL" sz="2800" dirty="0" smtClean="0"/>
              <a:t> יחזיר אותנו אל הערך שהצבנו. </a:t>
            </a:r>
          </a:p>
          <a:p>
            <a:pPr>
              <a:spcBef>
                <a:spcPts val="0"/>
              </a:spcBef>
            </a:pPr>
            <a:r>
              <a:rPr lang="he-IL" sz="2800" dirty="0" smtClean="0"/>
              <a:t>אם נציב 2 נקבל 4 ואם כעת נציב 4 נקבל 16, ואם אחרי זה נציב 16 נקבל 256. אם נמשיך ונציב בכל פעם את הערך המתקבל מהפעם הקודמת המספרים ילכו ויגדלו.</a:t>
            </a:r>
          </a:p>
          <a:p>
            <a:pPr>
              <a:spcBef>
                <a:spcPts val="0"/>
              </a:spcBef>
            </a:pPr>
            <a:r>
              <a:rPr lang="he-IL" sz="2800" dirty="0" smtClean="0"/>
              <a:t>סדרת המספרים 2, 4, 16, 256,... נקראת </a:t>
            </a:r>
            <a:r>
              <a:rPr lang="he-IL" sz="2800" dirty="0" smtClean="0">
                <a:solidFill>
                  <a:srgbClr val="00FF99"/>
                </a:solidFill>
              </a:rPr>
              <a:t>המסלול </a:t>
            </a:r>
            <a:r>
              <a:rPr lang="he-IL" sz="2800" dirty="0" smtClean="0"/>
              <a:t>של 2 תחת חזרה על </a:t>
            </a:r>
            <a:r>
              <a:rPr lang="en-US" sz="2800" i="1" dirty="0">
                <a:latin typeface="Times New Roman" panose="02020603050405020304" pitchFamily="18" charset="0"/>
                <a:cs typeface="Times New Roman" panose="02020603050405020304" pitchFamily="18" charset="0"/>
              </a:rPr>
              <a:t>f</a:t>
            </a:r>
            <a:r>
              <a:rPr lang="en-US"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x</a:t>
            </a:r>
            <a:r>
              <a:rPr lang="en-US" sz="2800" dirty="0">
                <a:latin typeface="Times New Roman" panose="02020603050405020304" pitchFamily="18" charset="0"/>
                <a:cs typeface="Times New Roman" panose="02020603050405020304" pitchFamily="18" charset="0"/>
              </a:rPr>
              <a:t>)=</a:t>
            </a:r>
            <a:r>
              <a:rPr lang="en-US" sz="2800" i="1" dirty="0" smtClean="0">
                <a:latin typeface="Times New Roman" panose="02020603050405020304" pitchFamily="18" charset="0"/>
                <a:cs typeface="Times New Roman" panose="02020603050405020304" pitchFamily="18" charset="0"/>
              </a:rPr>
              <a:t>x</a:t>
            </a:r>
            <a:r>
              <a:rPr lang="en-US" sz="2800" baseline="30000" dirty="0" smtClean="0">
                <a:latin typeface="Times New Roman" panose="02020603050405020304" pitchFamily="18" charset="0"/>
                <a:cs typeface="Times New Roman" panose="02020603050405020304" pitchFamily="18" charset="0"/>
              </a:rPr>
              <a:t>2</a:t>
            </a:r>
            <a:r>
              <a:rPr lang="he-IL" sz="2800" dirty="0" smtClean="0">
                <a:latin typeface="Times New Roman" panose="02020603050405020304" pitchFamily="18" charset="0"/>
                <a:cs typeface="Times New Roman" panose="02020603050405020304" pitchFamily="18" charset="0"/>
              </a:rPr>
              <a:t>. </a:t>
            </a:r>
            <a:r>
              <a:rPr lang="he-IL" sz="2800" dirty="0" smtClean="0">
                <a:latin typeface="Times New Roman" panose="02020603050405020304" pitchFamily="18" charset="0"/>
              </a:rPr>
              <a:t>המסלול של 2 "בורח" לאינסוף.</a:t>
            </a:r>
            <a:endParaRPr lang="he-IL" sz="2800" dirty="0"/>
          </a:p>
          <a:p>
            <a:pPr>
              <a:spcBef>
                <a:spcPts val="0"/>
              </a:spcBef>
            </a:pPr>
            <a:r>
              <a:rPr lang="he-IL" sz="2800" dirty="0"/>
              <a:t>לאיזה </a:t>
            </a:r>
            <a:r>
              <a:rPr lang="he-IL" sz="2800" dirty="0" smtClean="0"/>
              <a:t>עוד מספרים יש </a:t>
            </a:r>
            <a:r>
              <a:rPr lang="he-IL" sz="2800" dirty="0"/>
              <a:t>מסלולים שבורחים לאינסוף</a:t>
            </a:r>
            <a:r>
              <a:rPr lang="he-IL" sz="2800" dirty="0" smtClean="0"/>
              <a:t>?</a:t>
            </a:r>
          </a:p>
          <a:p>
            <a:pPr marL="400050" lvl="2" indent="0">
              <a:spcBef>
                <a:spcPts val="0"/>
              </a:spcBef>
              <a:buClr>
                <a:schemeClr val="accent2">
                  <a:lumMod val="60000"/>
                  <a:lumOff val="40000"/>
                </a:schemeClr>
              </a:buClr>
              <a:buNone/>
            </a:pPr>
            <a:r>
              <a:rPr lang="he-IL" sz="2800" dirty="0">
                <a:solidFill>
                  <a:schemeClr val="accent2">
                    <a:lumMod val="60000"/>
                    <a:lumOff val="40000"/>
                  </a:schemeClr>
                </a:solidFill>
                <a:ea typeface="+mn-ea"/>
              </a:rPr>
              <a:t>-</a:t>
            </a:r>
            <a:r>
              <a:rPr lang="he-IL" sz="2800" dirty="0">
                <a:ea typeface="+mn-ea"/>
              </a:rPr>
              <a:t> לכל המספרים ש</a:t>
            </a:r>
            <a:r>
              <a:rPr lang="he-IL" sz="2800" dirty="0">
                <a:solidFill>
                  <a:srgbClr val="00FF99"/>
                </a:solidFill>
                <a:ea typeface="+mn-ea"/>
              </a:rPr>
              <a:t>אינם </a:t>
            </a:r>
            <a:r>
              <a:rPr lang="he-IL" sz="2800" dirty="0">
                <a:ea typeface="+mn-ea"/>
              </a:rPr>
              <a:t>בין 1- לבין 1. </a:t>
            </a:r>
          </a:p>
          <a:p>
            <a:pPr marL="342900" lvl="1" indent="-342900">
              <a:spcBef>
                <a:spcPts val="0"/>
              </a:spcBef>
              <a:buClr>
                <a:schemeClr val="accent2">
                  <a:lumMod val="60000"/>
                  <a:lumOff val="40000"/>
                </a:schemeClr>
              </a:buClr>
              <a:buChar char="•"/>
            </a:pPr>
            <a:r>
              <a:rPr lang="he-IL" dirty="0">
                <a:ea typeface="+mn-ea"/>
              </a:rPr>
              <a:t>ומה קורה למסלולים </a:t>
            </a:r>
            <a:r>
              <a:rPr lang="he-IL" dirty="0" smtClean="0">
                <a:ea typeface="+mn-ea"/>
              </a:rPr>
              <a:t>של האחרים, כלומר אם</a:t>
            </a:r>
            <a:r>
              <a:rPr lang="he-IL" i="1" dirty="0" smtClean="0">
                <a:latin typeface="Times New Roman" panose="02020603050405020304" pitchFamily="18" charset="0"/>
                <a:cs typeface="Times New Roman" panose="02020603050405020304" pitchFamily="18" charset="0"/>
              </a:rPr>
              <a:t> </a:t>
            </a:r>
            <a:r>
              <a:rPr lang="he-IL" dirty="0" smtClean="0">
                <a:latin typeface="Times New Roman" panose="02020603050405020304" pitchFamily="18" charset="0"/>
                <a:cs typeface="Times New Roman" panose="02020603050405020304" pitchFamily="18" charset="0"/>
              </a:rPr>
              <a:t>1</a:t>
            </a:r>
            <a:r>
              <a:rPr lang="he-IL" i="1" dirty="0" smtClean="0">
                <a:latin typeface="Times New Roman" panose="02020603050405020304" pitchFamily="18" charset="0"/>
                <a:cs typeface="Times New Roman" panose="02020603050405020304" pitchFamily="18" charset="0"/>
              </a:rPr>
              <a:t>&gt;</a:t>
            </a:r>
            <a:r>
              <a:rPr lang="en-US" i="1" dirty="0" smtClean="0">
                <a:latin typeface="Times New Roman" panose="02020603050405020304" pitchFamily="18" charset="0"/>
                <a:cs typeface="Times New Roman" panose="02020603050405020304" pitchFamily="18" charset="0"/>
              </a:rPr>
              <a:t>x</a:t>
            </a:r>
            <a:r>
              <a:rPr lang="he-IL" i="1" dirty="0" smtClean="0">
                <a:latin typeface="Times New Roman" panose="02020603050405020304" pitchFamily="18" charset="0"/>
                <a:cs typeface="Times New Roman" panose="02020603050405020304" pitchFamily="18" charset="0"/>
              </a:rPr>
              <a:t>&gt;</a:t>
            </a:r>
            <a:r>
              <a:rPr lang="he-IL" dirty="0" smtClean="0">
                <a:latin typeface="Times New Roman" panose="02020603050405020304" pitchFamily="18" charset="0"/>
                <a:cs typeface="Times New Roman" panose="02020603050405020304" pitchFamily="18" charset="0"/>
              </a:rPr>
              <a:t>1</a:t>
            </a:r>
            <a:r>
              <a:rPr lang="he-IL" i="1" dirty="0" smtClean="0">
                <a:latin typeface="Times New Roman" panose="02020603050405020304" pitchFamily="18" charset="0"/>
                <a:cs typeface="Times New Roman" panose="02020603050405020304" pitchFamily="18" charset="0"/>
              </a:rPr>
              <a:t>-</a:t>
            </a:r>
            <a:r>
              <a:rPr lang="he-IL" dirty="0" smtClean="0">
                <a:latin typeface="Times New Roman" panose="02020603050405020304" pitchFamily="18" charset="0"/>
                <a:cs typeface="Times New Roman" panose="02020603050405020304" pitchFamily="18" charset="0"/>
              </a:rPr>
              <a:t>?</a:t>
            </a:r>
            <a:endParaRPr lang="he-IL" dirty="0">
              <a:ea typeface="+mn-ea"/>
            </a:endParaRPr>
          </a:p>
          <a:p>
            <a:pPr marL="0" indent="0">
              <a:spcBef>
                <a:spcPts val="0"/>
              </a:spcBef>
              <a:buNone/>
            </a:pPr>
            <a:endParaRPr lang="en-US" sz="2800" dirty="0"/>
          </a:p>
        </p:txBody>
      </p:sp>
      <p:sp>
        <p:nvSpPr>
          <p:cNvPr id="4" name="Date Placeholder 3"/>
          <p:cNvSpPr>
            <a:spLocks noGrp="1"/>
          </p:cNvSpPr>
          <p:nvPr>
            <p:ph type="dt" sz="half" idx="10"/>
          </p:nvPr>
        </p:nvSpPr>
        <p:spPr/>
        <p:txBody>
          <a:bodyPr/>
          <a:lstStyle/>
          <a:p>
            <a:pPr>
              <a:defRPr/>
            </a:pPr>
            <a:r>
              <a:rPr lang="en-US" smtClean="0"/>
              <a:t>עודכן 13.12.17</a:t>
            </a:r>
            <a:endParaRPr lang="he-IL" dirty="0"/>
          </a:p>
        </p:txBody>
      </p:sp>
      <p:sp>
        <p:nvSpPr>
          <p:cNvPr id="5" name="Footer Placeholder 4"/>
          <p:cNvSpPr>
            <a:spLocks noGrp="1"/>
          </p:cNvSpPr>
          <p:nvPr>
            <p:ph type="ftr" sz="quarter" idx="11"/>
          </p:nvPr>
        </p:nvSpPr>
        <p:spPr/>
        <p:txBody>
          <a:bodyPr/>
          <a:lstStyle/>
          <a:p>
            <a:pPr>
              <a:defRPr/>
            </a:pPr>
            <a:r>
              <a:rPr lang="he-IL" dirty="0" smtClean="0"/>
              <a:t>הבזק קבוצת ג'וליה © כל הזכויות שמורות</a:t>
            </a:r>
            <a:endParaRPr lang="he-IL" dirty="0"/>
          </a:p>
        </p:txBody>
      </p:sp>
      <p:sp>
        <p:nvSpPr>
          <p:cNvPr id="6" name="Slide Number Placeholder 5"/>
          <p:cNvSpPr>
            <a:spLocks noGrp="1"/>
          </p:cNvSpPr>
          <p:nvPr>
            <p:ph type="sldNum" sz="quarter" idx="12"/>
          </p:nvPr>
        </p:nvSpPr>
        <p:spPr/>
        <p:txBody>
          <a:bodyPr/>
          <a:lstStyle/>
          <a:p>
            <a:pPr>
              <a:defRPr/>
            </a:pPr>
            <a:fld id="{201E0D53-D5A1-4408-8451-B128184CDBA6}" type="slidenum">
              <a:rPr lang="he-IL" smtClean="0"/>
              <a:pPr>
                <a:defRPr/>
              </a:pPr>
              <a:t>28</a:t>
            </a:fld>
            <a:endParaRPr lang="he-IL" dirty="0"/>
          </a:p>
        </p:txBody>
      </p:sp>
    </p:spTree>
    <p:extLst>
      <p:ext uri="{BB962C8B-B14F-4D97-AF65-F5344CB8AC3E}">
        <p14:creationId xmlns:p14="http://schemas.microsoft.com/office/powerpoint/2010/main" val="223803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439472" cy="838200"/>
          </a:xfrm>
        </p:spPr>
        <p:txBody>
          <a:bodyPr/>
          <a:lstStyle/>
          <a:p>
            <a:pPr algn="ctr" rtl="1"/>
            <a:r>
              <a:rPr lang="he-IL" sz="3200" dirty="0" smtClean="0">
                <a:solidFill>
                  <a:schemeClr val="accent2">
                    <a:lumMod val="60000"/>
                    <a:lumOff val="40000"/>
                  </a:schemeClr>
                </a:solidFill>
              </a:rPr>
              <a:t>לדוגמה, מהו המסלול של ½ תחת </a:t>
            </a:r>
            <a:r>
              <a:rPr lang="en-US" sz="3200" i="1" dirty="0">
                <a:solidFill>
                  <a:schemeClr val="accent2">
                    <a:lumMod val="60000"/>
                    <a:lumOff val="40000"/>
                  </a:schemeClr>
                </a:solidFill>
                <a:latin typeface="Times New Roman" panose="02020603050405020304" pitchFamily="18" charset="0"/>
                <a:cs typeface="Times New Roman" panose="02020603050405020304" pitchFamily="18" charset="0"/>
              </a:rPr>
              <a:t>f</a:t>
            </a:r>
            <a:r>
              <a:rPr lang="en-US" sz="3200" dirty="0">
                <a:solidFill>
                  <a:schemeClr val="accent2">
                    <a:lumMod val="60000"/>
                    <a:lumOff val="40000"/>
                  </a:schemeClr>
                </a:solidFill>
                <a:latin typeface="Times New Roman" panose="02020603050405020304" pitchFamily="18" charset="0"/>
                <a:cs typeface="Times New Roman" panose="02020603050405020304" pitchFamily="18" charset="0"/>
              </a:rPr>
              <a:t>(</a:t>
            </a:r>
            <a:r>
              <a:rPr lang="en-US" sz="3200" i="1" dirty="0">
                <a:solidFill>
                  <a:schemeClr val="accent2">
                    <a:lumMod val="60000"/>
                    <a:lumOff val="40000"/>
                  </a:schemeClr>
                </a:solidFill>
                <a:latin typeface="Times New Roman" panose="02020603050405020304" pitchFamily="18" charset="0"/>
                <a:cs typeface="Times New Roman" panose="02020603050405020304" pitchFamily="18" charset="0"/>
              </a:rPr>
              <a:t>x</a:t>
            </a:r>
            <a:r>
              <a:rPr lang="en-US" sz="3200" dirty="0">
                <a:solidFill>
                  <a:schemeClr val="accent2">
                    <a:lumMod val="60000"/>
                    <a:lumOff val="40000"/>
                  </a:schemeClr>
                </a:solidFill>
                <a:latin typeface="Times New Roman" panose="02020603050405020304" pitchFamily="18" charset="0"/>
                <a:cs typeface="Times New Roman" panose="02020603050405020304" pitchFamily="18" charset="0"/>
              </a:rPr>
              <a:t>)=</a:t>
            </a:r>
            <a:r>
              <a:rPr lang="en-US" sz="3200" i="1" dirty="0">
                <a:solidFill>
                  <a:schemeClr val="accent2">
                    <a:lumMod val="60000"/>
                    <a:lumOff val="40000"/>
                  </a:schemeClr>
                </a:solidFill>
                <a:latin typeface="Times New Roman" panose="02020603050405020304" pitchFamily="18" charset="0"/>
                <a:cs typeface="Times New Roman" panose="02020603050405020304" pitchFamily="18" charset="0"/>
              </a:rPr>
              <a:t>x</a:t>
            </a:r>
            <a:r>
              <a:rPr lang="en-US" sz="3200" baseline="30000" dirty="0">
                <a:solidFill>
                  <a:schemeClr val="accent2">
                    <a:lumMod val="60000"/>
                    <a:lumOff val="40000"/>
                  </a:schemeClr>
                </a:solidFill>
                <a:latin typeface="Times New Roman" panose="02020603050405020304" pitchFamily="18" charset="0"/>
                <a:cs typeface="Times New Roman" panose="02020603050405020304" pitchFamily="18" charset="0"/>
              </a:rPr>
              <a:t>2</a:t>
            </a:r>
            <a:r>
              <a:rPr lang="he-IL" sz="3200" dirty="0" smtClean="0"/>
              <a:t> </a:t>
            </a:r>
            <a:r>
              <a:rPr lang="he-IL" sz="3200" dirty="0" smtClean="0">
                <a:solidFill>
                  <a:schemeClr val="accent2">
                    <a:lumMod val="60000"/>
                    <a:lumOff val="40000"/>
                  </a:schemeClr>
                </a:solidFill>
              </a:rPr>
              <a:t>?</a:t>
            </a:r>
            <a:endParaRPr lang="en-US" sz="3200" dirty="0">
              <a:solidFill>
                <a:schemeClr val="accent2">
                  <a:lumMod val="60000"/>
                  <a:lumOff val="40000"/>
                </a:schemeClr>
              </a:solidFill>
            </a:endParaRPr>
          </a:p>
        </p:txBody>
      </p:sp>
      <p:sp>
        <p:nvSpPr>
          <p:cNvPr id="3" name="Content Placeholder 2"/>
          <p:cNvSpPr>
            <a:spLocks noGrp="1"/>
          </p:cNvSpPr>
          <p:nvPr>
            <p:ph idx="1"/>
          </p:nvPr>
        </p:nvSpPr>
        <p:spPr>
          <a:xfrm>
            <a:off x="685800" y="908720"/>
            <a:ext cx="8134672" cy="5544616"/>
          </a:xfrm>
        </p:spPr>
        <p:txBody>
          <a:bodyPr/>
          <a:lstStyle/>
          <a:p>
            <a:r>
              <a:rPr lang="he-IL" sz="2800" dirty="0" smtClean="0"/>
              <a:t>½, ¼, 1/16, 1/256, ...</a:t>
            </a:r>
          </a:p>
          <a:p>
            <a:pPr marL="361950" indent="0">
              <a:buNone/>
            </a:pPr>
            <a:r>
              <a:rPr lang="he-IL" sz="2800" dirty="0" smtClean="0"/>
              <a:t>גם המסלול של ½- הוא אותו מסלול בדיוק.</a:t>
            </a:r>
          </a:p>
          <a:p>
            <a:r>
              <a:rPr lang="he-IL" sz="2800" dirty="0" smtClean="0"/>
              <a:t>ובכלל, המסלולים של כל המספרים בין 1 ל-1- נשארים כלואים בקטע שבין 1 ל-1-.</a:t>
            </a:r>
          </a:p>
          <a:p>
            <a:r>
              <a:rPr lang="he-IL" sz="2800" dirty="0" smtClean="0"/>
              <a:t>אפשר לשחק באותו אופן במסלולים של פונקציות אחרות ממעלה שנייה וגם כאלו שהן פולינומים ממעלות גבוהות. בכולן יהיו ערכים שהמסלולים שלהם יברחו לאינסוף וערכים שהמסלולים שלהם כלואים </a:t>
            </a:r>
            <a:r>
              <a:rPr lang="he-IL" sz="2800" dirty="0"/>
              <a:t>בקטע </a:t>
            </a:r>
            <a:r>
              <a:rPr lang="he-IL" sz="2800" dirty="0" smtClean="0"/>
              <a:t>מסוים על ציר המספרים. </a:t>
            </a:r>
          </a:p>
          <a:p>
            <a:r>
              <a:rPr lang="he-IL" sz="2800" dirty="0" smtClean="0"/>
              <a:t>ההבזק שנעסוק בו היום מביא משחק דומה, אבל לא על ציר המספרים, אלא במישור המרוכב. והתוצאות שלו מדהימות ביופיין.</a:t>
            </a:r>
            <a:endParaRPr lang="en-US" sz="2800" dirty="0"/>
          </a:p>
        </p:txBody>
      </p:sp>
      <p:sp>
        <p:nvSpPr>
          <p:cNvPr id="4" name="Date Placeholder 3"/>
          <p:cNvSpPr>
            <a:spLocks noGrp="1"/>
          </p:cNvSpPr>
          <p:nvPr>
            <p:ph type="dt" sz="half" idx="10"/>
          </p:nvPr>
        </p:nvSpPr>
        <p:spPr/>
        <p:txBody>
          <a:bodyPr/>
          <a:lstStyle/>
          <a:p>
            <a:pPr>
              <a:defRPr/>
            </a:pPr>
            <a:r>
              <a:rPr lang="en-US" smtClean="0"/>
              <a:t>עודכן 13.12.17</a:t>
            </a:r>
            <a:endParaRPr lang="he-IL" dirty="0"/>
          </a:p>
        </p:txBody>
      </p:sp>
      <p:sp>
        <p:nvSpPr>
          <p:cNvPr id="5" name="Footer Placeholder 4"/>
          <p:cNvSpPr>
            <a:spLocks noGrp="1"/>
          </p:cNvSpPr>
          <p:nvPr>
            <p:ph type="ftr" sz="quarter" idx="11"/>
          </p:nvPr>
        </p:nvSpPr>
        <p:spPr/>
        <p:txBody>
          <a:bodyPr/>
          <a:lstStyle/>
          <a:p>
            <a:pPr>
              <a:defRPr/>
            </a:pPr>
            <a:r>
              <a:rPr lang="he-IL" smtClean="0"/>
              <a:t>הבזק קבוצת ג'וליה © כל הזכויות שמורות</a:t>
            </a:r>
            <a:endParaRPr lang="he-IL" dirty="0"/>
          </a:p>
        </p:txBody>
      </p:sp>
      <p:sp>
        <p:nvSpPr>
          <p:cNvPr id="6" name="Slide Number Placeholder 5"/>
          <p:cNvSpPr>
            <a:spLocks noGrp="1"/>
          </p:cNvSpPr>
          <p:nvPr>
            <p:ph type="sldNum" sz="quarter" idx="12"/>
          </p:nvPr>
        </p:nvSpPr>
        <p:spPr/>
        <p:txBody>
          <a:bodyPr/>
          <a:lstStyle/>
          <a:p>
            <a:pPr>
              <a:defRPr/>
            </a:pPr>
            <a:fld id="{201E0D53-D5A1-4408-8451-B128184CDBA6}" type="slidenum">
              <a:rPr lang="he-IL" smtClean="0"/>
              <a:pPr>
                <a:defRPr/>
              </a:pPr>
              <a:t>29</a:t>
            </a:fld>
            <a:endParaRPr lang="he-IL" dirty="0"/>
          </a:p>
        </p:txBody>
      </p:sp>
    </p:spTree>
    <p:extLst>
      <p:ext uri="{BB962C8B-B14F-4D97-AF65-F5344CB8AC3E}">
        <p14:creationId xmlns:p14="http://schemas.microsoft.com/office/powerpoint/2010/main" val="143401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ubtitle 2"/>
          <p:cNvSpPr>
            <a:spLocks noGrp="1"/>
          </p:cNvSpPr>
          <p:nvPr>
            <p:ph type="subTitle" idx="1"/>
          </p:nvPr>
        </p:nvSpPr>
        <p:spPr>
          <a:xfrm>
            <a:off x="0" y="0"/>
            <a:ext cx="9144000" cy="2085975"/>
          </a:xfrm>
        </p:spPr>
        <p:txBody>
          <a:bodyPr/>
          <a:lstStyle/>
          <a:p>
            <a:pPr eaLnBrk="1" hangingPunct="1"/>
            <a:endParaRPr lang="he-IL" altLang="en-US" sz="3200" dirty="0" smtClean="0"/>
          </a:p>
          <a:p>
            <a:pPr eaLnBrk="1" hangingPunct="1"/>
            <a:r>
              <a:rPr lang="he-IL" altLang="en-US" sz="3200" dirty="0" smtClean="0"/>
              <a:t> </a:t>
            </a:r>
          </a:p>
          <a:p>
            <a:pPr eaLnBrk="1" hangingPunct="1"/>
            <a:endParaRPr lang="he-IL" altLang="en-US" sz="3200" dirty="0" smtClean="0"/>
          </a:p>
          <a:p>
            <a:pPr eaLnBrk="1" hangingPunct="1"/>
            <a:endParaRPr lang="he-IL" altLang="en-US" sz="3200" dirty="0" smtClean="0"/>
          </a:p>
          <a:p>
            <a:pPr eaLnBrk="1" hangingPunct="1"/>
            <a:endParaRPr lang="he-IL" altLang="en-US" sz="3200" dirty="0" smtClean="0"/>
          </a:p>
        </p:txBody>
      </p:sp>
      <p:sp>
        <p:nvSpPr>
          <p:cNvPr id="3074" name="Title 1"/>
          <p:cNvSpPr>
            <a:spLocks noGrp="1"/>
          </p:cNvSpPr>
          <p:nvPr>
            <p:ph type="ctrTitle"/>
          </p:nvPr>
        </p:nvSpPr>
        <p:spPr>
          <a:xfrm>
            <a:off x="395288" y="2060848"/>
            <a:ext cx="8497887" cy="1525752"/>
          </a:xfrm>
        </p:spPr>
        <p:txBody>
          <a:bodyPr/>
          <a:lstStyle/>
          <a:p>
            <a:pPr eaLnBrk="1" hangingPunct="1">
              <a:defRPr/>
            </a:pPr>
            <a:r>
              <a:rPr lang="he-IL" sz="4400" dirty="0" smtClean="0">
                <a:solidFill>
                  <a:srgbClr val="F0912D"/>
                </a:solidFill>
              </a:rPr>
              <a:t>כלואים </a:t>
            </a:r>
            <a:r>
              <a:rPr lang="he-IL" sz="4400" dirty="0">
                <a:solidFill>
                  <a:srgbClr val="F0912D"/>
                </a:solidFill>
              </a:rPr>
              <a:t>ונמלטים במישור </a:t>
            </a:r>
            <a:r>
              <a:rPr lang="he-IL" sz="4400" dirty="0" smtClean="0">
                <a:solidFill>
                  <a:srgbClr val="F0912D"/>
                </a:solidFill>
              </a:rPr>
              <a:t>המרוכב </a:t>
            </a:r>
            <a:endParaRPr lang="he-IL" sz="4400" dirty="0">
              <a:solidFill>
                <a:srgbClr val="F0912D"/>
              </a:solidFill>
            </a:endParaRPr>
          </a:p>
        </p:txBody>
      </p:sp>
      <p:sp>
        <p:nvSpPr>
          <p:cNvPr id="17412" name="TextBox 8"/>
          <p:cNvSpPr txBox="1">
            <a:spLocks noChangeArrowheads="1"/>
          </p:cNvSpPr>
          <p:nvPr/>
        </p:nvSpPr>
        <p:spPr bwMode="auto">
          <a:xfrm>
            <a:off x="1476375" y="5445224"/>
            <a:ext cx="5975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Clr>
                <a:schemeClr val="accent1"/>
              </a:buClr>
              <a:buChar char="•"/>
              <a:defRPr sz="3200">
                <a:solidFill>
                  <a:schemeClr val="tx1"/>
                </a:solidFill>
                <a:latin typeface="Tahoma" pitchFamily="34" charset="0"/>
                <a:cs typeface="Arial" charset="0"/>
              </a:defRPr>
            </a:lvl1pPr>
            <a:lvl2pPr marL="742950" indent="-285750" algn="r" rtl="1" eaLnBrk="0" hangingPunct="0">
              <a:spcBef>
                <a:spcPct val="20000"/>
              </a:spcBef>
              <a:buClr>
                <a:schemeClr val="hlink"/>
              </a:buClr>
              <a:buChar char="–"/>
              <a:defRPr sz="2800">
                <a:solidFill>
                  <a:schemeClr val="tx1"/>
                </a:solidFill>
                <a:latin typeface="Tahoma" pitchFamily="34" charset="0"/>
                <a:cs typeface="Arial" charset="0"/>
              </a:defRPr>
            </a:lvl2pPr>
            <a:lvl3pPr marL="1143000" indent="-228600" algn="r" rtl="1" eaLnBrk="0" hangingPunct="0">
              <a:spcBef>
                <a:spcPct val="20000"/>
              </a:spcBef>
              <a:buClr>
                <a:schemeClr val="accent1"/>
              </a:buClr>
              <a:buChar char="•"/>
              <a:defRPr sz="2400">
                <a:solidFill>
                  <a:schemeClr val="tx1"/>
                </a:solidFill>
                <a:latin typeface="Tahoma" pitchFamily="34" charset="0"/>
                <a:cs typeface="Arial" charset="0"/>
              </a:defRPr>
            </a:lvl3pPr>
            <a:lvl4pPr marL="1600200" indent="-228600" algn="r" rtl="1" eaLnBrk="0" hangingPunct="0">
              <a:spcBef>
                <a:spcPct val="20000"/>
              </a:spcBef>
              <a:buClr>
                <a:schemeClr val="folHlink"/>
              </a:buClr>
              <a:buChar char="–"/>
              <a:defRPr sz="2000">
                <a:solidFill>
                  <a:schemeClr val="tx1"/>
                </a:solidFill>
                <a:latin typeface="Tahoma" pitchFamily="34" charset="0"/>
                <a:cs typeface="Arial" charset="0"/>
              </a:defRPr>
            </a:lvl4pPr>
            <a:lvl5pPr marL="2057400" indent="-228600" algn="r" rtl="1" eaLnBrk="0" hangingPunct="0">
              <a:spcBef>
                <a:spcPct val="20000"/>
              </a:spcBef>
              <a:buClr>
                <a:schemeClr val="accent1"/>
              </a:buClr>
              <a:buChar char="»"/>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9pPr>
          </a:lstStyle>
          <a:p>
            <a:pPr algn="ctr" eaLnBrk="1" hangingPunct="1">
              <a:spcBef>
                <a:spcPct val="0"/>
              </a:spcBef>
              <a:buClrTx/>
              <a:buFontTx/>
              <a:buNone/>
            </a:pPr>
            <a:r>
              <a:rPr lang="he-IL" altLang="en-US" sz="1800" dirty="0">
                <a:solidFill>
                  <a:srgbClr val="F8F8F8"/>
                </a:solidFill>
                <a:latin typeface="Arial" charset="0"/>
              </a:rPr>
              <a:t>© כל הזכויות שמורות  ל"קשר חם", הטכניון</a:t>
            </a:r>
          </a:p>
        </p:txBody>
      </p:sp>
      <p:grpSp>
        <p:nvGrpSpPr>
          <p:cNvPr id="2" name="Group 1"/>
          <p:cNvGrpSpPr/>
          <p:nvPr/>
        </p:nvGrpSpPr>
        <p:grpSpPr>
          <a:xfrm>
            <a:off x="323528" y="382504"/>
            <a:ext cx="2906431" cy="958264"/>
            <a:chOff x="7813675" y="400343"/>
            <a:chExt cx="2906431" cy="958264"/>
          </a:xfrm>
        </p:grpSpPr>
        <p:pic>
          <p:nvPicPr>
            <p:cNvPr id="174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13675" y="400343"/>
              <a:ext cx="915988" cy="958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Box 16"/>
            <p:cNvSpPr txBox="1">
              <a:spLocks noChangeArrowheads="1"/>
            </p:cNvSpPr>
            <p:nvPr/>
          </p:nvSpPr>
          <p:spPr bwMode="auto">
            <a:xfrm>
              <a:off x="8624606" y="710535"/>
              <a:ext cx="209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ct val="20000"/>
                </a:spcBef>
                <a:buClr>
                  <a:schemeClr val="accent1"/>
                </a:buClr>
                <a:buChar char="•"/>
                <a:defRPr sz="3200">
                  <a:solidFill>
                    <a:schemeClr val="tx1"/>
                  </a:solidFill>
                  <a:latin typeface="Tahoma" pitchFamily="34" charset="0"/>
                  <a:cs typeface="Arial" charset="0"/>
                </a:defRPr>
              </a:lvl1pPr>
              <a:lvl2pPr marL="742950" indent="-285750" algn="r" rtl="1" eaLnBrk="0" hangingPunct="0">
                <a:spcBef>
                  <a:spcPct val="20000"/>
                </a:spcBef>
                <a:buClr>
                  <a:schemeClr val="hlink"/>
                </a:buClr>
                <a:buChar char="–"/>
                <a:defRPr sz="2800">
                  <a:solidFill>
                    <a:schemeClr val="tx1"/>
                  </a:solidFill>
                  <a:latin typeface="Tahoma" pitchFamily="34" charset="0"/>
                  <a:cs typeface="Arial" charset="0"/>
                </a:defRPr>
              </a:lvl2pPr>
              <a:lvl3pPr marL="1143000" indent="-228600" algn="r" rtl="1" eaLnBrk="0" hangingPunct="0">
                <a:spcBef>
                  <a:spcPct val="20000"/>
                </a:spcBef>
                <a:buClr>
                  <a:schemeClr val="accent1"/>
                </a:buClr>
                <a:buChar char="•"/>
                <a:defRPr sz="2400">
                  <a:solidFill>
                    <a:schemeClr val="tx1"/>
                  </a:solidFill>
                  <a:latin typeface="Tahoma" pitchFamily="34" charset="0"/>
                  <a:cs typeface="Arial" charset="0"/>
                </a:defRPr>
              </a:lvl3pPr>
              <a:lvl4pPr marL="1600200" indent="-228600" algn="r" rtl="1" eaLnBrk="0" hangingPunct="0">
                <a:spcBef>
                  <a:spcPct val="20000"/>
                </a:spcBef>
                <a:buClr>
                  <a:schemeClr val="folHlink"/>
                </a:buClr>
                <a:buChar char="–"/>
                <a:defRPr sz="2000">
                  <a:solidFill>
                    <a:schemeClr val="tx1"/>
                  </a:solidFill>
                  <a:latin typeface="Tahoma" pitchFamily="34" charset="0"/>
                  <a:cs typeface="Arial" charset="0"/>
                </a:defRPr>
              </a:lvl4pPr>
              <a:lvl5pPr marL="2057400" indent="-228600" algn="r" rtl="1" eaLnBrk="0" hangingPunct="0">
                <a:spcBef>
                  <a:spcPct val="20000"/>
                </a:spcBef>
                <a:buClr>
                  <a:schemeClr val="accent1"/>
                </a:buClr>
                <a:buChar char="»"/>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9pPr>
            </a:lstStyle>
            <a:p>
              <a:pPr eaLnBrk="1" hangingPunct="1">
                <a:spcBef>
                  <a:spcPct val="0"/>
                </a:spcBef>
                <a:buClrTx/>
                <a:buFontTx/>
                <a:buNone/>
              </a:pPr>
              <a:r>
                <a:rPr lang="he-IL" altLang="en-US" sz="1800" b="1" dirty="0">
                  <a:solidFill>
                    <a:srgbClr val="F8F8F8"/>
                  </a:solidFill>
                  <a:latin typeface="Arial" charset="0"/>
                </a:rPr>
                <a:t>הקרן הלאומית למדע</a:t>
              </a:r>
            </a:p>
          </p:txBody>
        </p:sp>
      </p:grpSp>
      <p:grpSp>
        <p:nvGrpSpPr>
          <p:cNvPr id="4" name="Group 3"/>
          <p:cNvGrpSpPr/>
          <p:nvPr/>
        </p:nvGrpSpPr>
        <p:grpSpPr>
          <a:xfrm>
            <a:off x="3081098" y="476672"/>
            <a:ext cx="3168352" cy="1569027"/>
            <a:chOff x="920858" y="-302008"/>
            <a:chExt cx="3168352" cy="1569027"/>
          </a:xfrm>
        </p:grpSpPr>
        <p:pic>
          <p:nvPicPr>
            <p:cNvPr id="17413" name="Picture 11" descr="Technion animated logo"/>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107530" y="-302008"/>
              <a:ext cx="75247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Rectangle 6"/>
            <p:cNvSpPr>
              <a:spLocks noChangeArrowheads="1"/>
            </p:cNvSpPr>
            <p:nvPr/>
          </p:nvSpPr>
          <p:spPr bwMode="auto">
            <a:xfrm>
              <a:off x="920858" y="620688"/>
              <a:ext cx="31683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eaLnBrk="0" hangingPunct="0">
                <a:spcBef>
                  <a:spcPct val="20000"/>
                </a:spcBef>
                <a:buClr>
                  <a:schemeClr val="accent1"/>
                </a:buClr>
                <a:buChar char="•"/>
                <a:defRPr sz="3200">
                  <a:solidFill>
                    <a:schemeClr val="tx1"/>
                  </a:solidFill>
                  <a:latin typeface="Tahoma" pitchFamily="34" charset="0"/>
                  <a:cs typeface="Arial" charset="0"/>
                </a:defRPr>
              </a:lvl1pPr>
              <a:lvl2pPr marL="742950" indent="-285750" algn="r" rtl="1" eaLnBrk="0" hangingPunct="0">
                <a:spcBef>
                  <a:spcPct val="20000"/>
                </a:spcBef>
                <a:buClr>
                  <a:schemeClr val="hlink"/>
                </a:buClr>
                <a:buChar char="–"/>
                <a:defRPr sz="2800">
                  <a:solidFill>
                    <a:schemeClr val="tx1"/>
                  </a:solidFill>
                  <a:latin typeface="Tahoma" pitchFamily="34" charset="0"/>
                  <a:cs typeface="Arial" charset="0"/>
                </a:defRPr>
              </a:lvl2pPr>
              <a:lvl3pPr marL="1143000" indent="-228600" algn="r" rtl="1" eaLnBrk="0" hangingPunct="0">
                <a:spcBef>
                  <a:spcPct val="20000"/>
                </a:spcBef>
                <a:buClr>
                  <a:schemeClr val="accent1"/>
                </a:buClr>
                <a:buChar char="•"/>
                <a:defRPr sz="2400">
                  <a:solidFill>
                    <a:schemeClr val="tx1"/>
                  </a:solidFill>
                  <a:latin typeface="Tahoma" pitchFamily="34" charset="0"/>
                  <a:cs typeface="Arial" charset="0"/>
                </a:defRPr>
              </a:lvl3pPr>
              <a:lvl4pPr marL="1600200" indent="-228600" algn="r" rtl="1" eaLnBrk="0" hangingPunct="0">
                <a:spcBef>
                  <a:spcPct val="20000"/>
                </a:spcBef>
                <a:buClr>
                  <a:schemeClr val="folHlink"/>
                </a:buClr>
                <a:buChar char="–"/>
                <a:defRPr sz="2000">
                  <a:solidFill>
                    <a:schemeClr val="tx1"/>
                  </a:solidFill>
                  <a:latin typeface="Tahoma" pitchFamily="34" charset="0"/>
                  <a:cs typeface="Arial" charset="0"/>
                </a:defRPr>
              </a:lvl4pPr>
              <a:lvl5pPr marL="2057400" indent="-228600" algn="r" rtl="1" eaLnBrk="0" hangingPunct="0">
                <a:spcBef>
                  <a:spcPct val="20000"/>
                </a:spcBef>
                <a:buClr>
                  <a:schemeClr val="accent1"/>
                </a:buClr>
                <a:buChar char="»"/>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9pPr>
            </a:lstStyle>
            <a:p>
              <a:pPr algn="ctr" eaLnBrk="1" hangingPunct="1">
                <a:spcBef>
                  <a:spcPct val="0"/>
                </a:spcBef>
                <a:buClrTx/>
                <a:buFontTx/>
                <a:buNone/>
              </a:pPr>
              <a:r>
                <a:rPr lang="he-IL" altLang="en-US" sz="1800" b="1" dirty="0">
                  <a:solidFill>
                    <a:srgbClr val="F8F8F8"/>
                  </a:solidFill>
                  <a:latin typeface="Arial" charset="0"/>
                </a:rPr>
                <a:t>הטכניון – מכון טכנולוגי לישראל </a:t>
              </a:r>
              <a:endParaRPr lang="en-US" altLang="en-US" sz="1800" b="1" dirty="0">
                <a:solidFill>
                  <a:srgbClr val="F8F8F8"/>
                </a:solidFill>
                <a:latin typeface="Arial" charset="0"/>
              </a:endParaRPr>
            </a:p>
            <a:p>
              <a:pPr algn="ctr" eaLnBrk="1" hangingPunct="1">
                <a:spcBef>
                  <a:spcPct val="0"/>
                </a:spcBef>
                <a:buClrTx/>
                <a:buFontTx/>
                <a:buNone/>
              </a:pPr>
              <a:r>
                <a:rPr lang="he-IL" altLang="en-US" sz="1800" b="1" dirty="0" smtClean="0">
                  <a:solidFill>
                    <a:srgbClr val="F8F8F8"/>
                  </a:solidFill>
                  <a:latin typeface="Arial" charset="0"/>
                </a:rPr>
                <a:t>מוסד הטכניון למחקר ופיתוח</a:t>
              </a:r>
            </a:p>
          </p:txBody>
        </p:sp>
      </p:grpSp>
      <p:pic>
        <p:nvPicPr>
          <p:cNvPr id="17417" name="Picture 1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3728" y="3874026"/>
            <a:ext cx="1606040" cy="160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4122561" y="3808325"/>
            <a:ext cx="3203927" cy="167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bwMode="auto">
          <a:xfrm>
            <a:off x="3995936" y="3861048"/>
            <a:ext cx="0" cy="1440160"/>
          </a:xfrm>
          <a:prstGeom prst="line">
            <a:avLst/>
          </a:prstGeom>
          <a:solidFill>
            <a:schemeClr val="accent1"/>
          </a:solidFill>
          <a:ln w="9525" cap="flat" cmpd="sng" algn="ctr">
            <a:solidFill>
              <a:schemeClr val="tx2"/>
            </a:solidFill>
            <a:prstDash val="solid"/>
            <a:round/>
            <a:headEnd type="none" w="sm" len="sm"/>
            <a:tailEnd type="none" w="sm" len="sm"/>
          </a:ln>
          <a:effectLst/>
        </p:spPr>
      </p:cxn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66947" y="511853"/>
            <a:ext cx="3313416" cy="864000"/>
          </a:xfrm>
          <a:prstGeom prst="rect">
            <a:avLst/>
          </a:prstGeom>
        </p:spPr>
      </p:pic>
    </p:spTree>
    <p:extLst>
      <p:ext uri="{BB962C8B-B14F-4D97-AF65-F5344CB8AC3E}">
        <p14:creationId xmlns:p14="http://schemas.microsoft.com/office/powerpoint/2010/main" val="1177623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he-IL" b="1" dirty="0" smtClean="0"/>
              <a:t>מקורות והמלצות לקריאה נוספת </a:t>
            </a:r>
            <a:br>
              <a:rPr lang="he-IL" b="1" dirty="0" smtClean="0"/>
            </a:br>
            <a:r>
              <a:rPr lang="he-IL" dirty="0" smtClean="0"/>
              <a:t>(ספרים, מאמרים ואתרים)</a:t>
            </a:r>
            <a:endParaRPr lang="en-US" dirty="0"/>
          </a:p>
        </p:txBody>
      </p:sp>
      <p:sp>
        <p:nvSpPr>
          <p:cNvPr id="3" name="Content Placeholder 2"/>
          <p:cNvSpPr>
            <a:spLocks noGrp="1"/>
          </p:cNvSpPr>
          <p:nvPr>
            <p:ph idx="1"/>
          </p:nvPr>
        </p:nvSpPr>
        <p:spPr>
          <a:xfrm>
            <a:off x="395536" y="1124744"/>
            <a:ext cx="8424936" cy="5246043"/>
          </a:xfrm>
        </p:spPr>
        <p:txBody>
          <a:bodyPr>
            <a:noAutofit/>
          </a:bodyPr>
          <a:lstStyle/>
          <a:p>
            <a:endParaRPr lang="he-IL" sz="2000" dirty="0" smtClean="0"/>
          </a:p>
          <a:p>
            <a:r>
              <a:rPr lang="he-IL" sz="2000" dirty="0" smtClean="0"/>
              <a:t>על קבוצות ג'וליה</a:t>
            </a:r>
          </a:p>
          <a:p>
            <a:pPr algn="l" rtl="0"/>
            <a:r>
              <a:rPr lang="en-US" sz="2000" dirty="0" smtClean="0"/>
              <a:t>G. Julia (1918): </a:t>
            </a:r>
            <a:r>
              <a:rPr lang="en-US" sz="2000" dirty="0" err="1" smtClean="0"/>
              <a:t>M</a:t>
            </a:r>
            <a:r>
              <a:rPr lang="en-US" sz="2000" dirty="0" err="1" smtClean="0">
                <a:latin typeface="Times New Roman"/>
                <a:cs typeface="Times New Roman"/>
              </a:rPr>
              <a:t>é</a:t>
            </a:r>
            <a:r>
              <a:rPr lang="en-US" sz="2000" dirty="0" err="1" smtClean="0"/>
              <a:t>moire</a:t>
            </a:r>
            <a:r>
              <a:rPr lang="en-US" sz="2000" dirty="0" smtClean="0"/>
              <a:t> </a:t>
            </a:r>
            <a:r>
              <a:rPr lang="en-US" sz="2000" dirty="0" err="1" smtClean="0"/>
              <a:t>sur</a:t>
            </a:r>
            <a:r>
              <a:rPr lang="en-US" sz="2000" dirty="0" smtClean="0"/>
              <a:t> </a:t>
            </a:r>
            <a:r>
              <a:rPr lang="en-US" sz="2000" dirty="0" err="1" smtClean="0"/>
              <a:t>l’iteration</a:t>
            </a:r>
            <a:r>
              <a:rPr lang="en-US" sz="2000" dirty="0" smtClean="0"/>
              <a:t> des </a:t>
            </a:r>
            <a:r>
              <a:rPr lang="en-US" sz="2000" dirty="0" err="1" smtClean="0"/>
              <a:t>fonctions</a:t>
            </a:r>
            <a:r>
              <a:rPr lang="en-US" sz="2000" dirty="0" smtClean="0"/>
              <a:t> </a:t>
            </a:r>
            <a:r>
              <a:rPr lang="en-US" sz="2000" dirty="0" err="1" smtClean="0"/>
              <a:t>rationnelles</a:t>
            </a:r>
            <a:r>
              <a:rPr lang="en-US" sz="2000" dirty="0" smtClean="0"/>
              <a:t>. </a:t>
            </a:r>
            <a:r>
              <a:rPr lang="en-US" sz="2000" i="1" dirty="0" smtClean="0"/>
              <a:t>Journal de Math. Pure et Appl. 8, </a:t>
            </a:r>
            <a:r>
              <a:rPr lang="en-US" sz="2000" dirty="0" smtClean="0"/>
              <a:t>pp. 47-245 . English translation by Alessandro </a:t>
            </a:r>
            <a:r>
              <a:rPr lang="en-US" sz="2000" dirty="0"/>
              <a:t>Rosa </a:t>
            </a:r>
            <a:r>
              <a:rPr lang="en-US" sz="2000" dirty="0">
                <a:hlinkClick r:id="rId3"/>
              </a:rPr>
              <a:t>http://www.math.nsysu.edu.tw/~</a:t>
            </a:r>
            <a:r>
              <a:rPr lang="en-US" sz="2000" dirty="0" smtClean="0">
                <a:hlinkClick r:id="rId3"/>
              </a:rPr>
              <a:t>amen/posters/poster0171.pdf</a:t>
            </a:r>
            <a:r>
              <a:rPr lang="en-US" sz="2000" dirty="0" smtClean="0"/>
              <a:t> </a:t>
            </a:r>
          </a:p>
          <a:p>
            <a:pPr algn="l" rtl="0"/>
            <a:r>
              <a:rPr lang="en-US" sz="2000" dirty="0" smtClean="0"/>
              <a:t>Burger </a:t>
            </a:r>
            <a:r>
              <a:rPr lang="en-US" sz="2000" dirty="0"/>
              <a:t>&amp; </a:t>
            </a:r>
            <a:r>
              <a:rPr lang="en-US" sz="2000" dirty="0" err="1"/>
              <a:t>Starbird</a:t>
            </a:r>
            <a:r>
              <a:rPr lang="en-US" sz="2000" dirty="0"/>
              <a:t> (2005)</a:t>
            </a:r>
            <a:r>
              <a:rPr lang="en-US" sz="2000" b="1" dirty="0"/>
              <a:t>: </a:t>
            </a:r>
            <a:r>
              <a:rPr lang="en-US" sz="2000" i="1" dirty="0"/>
              <a:t>The Heart of Mathematics </a:t>
            </a:r>
            <a:r>
              <a:rPr lang="en-US" sz="2000" dirty="0"/>
              <a:t>2</a:t>
            </a:r>
            <a:r>
              <a:rPr lang="en-US" sz="2000" baseline="30000" dirty="0"/>
              <a:t>nd</a:t>
            </a:r>
            <a:r>
              <a:rPr lang="en-US" sz="2000" dirty="0"/>
              <a:t> edition</a:t>
            </a:r>
            <a:r>
              <a:rPr lang="en-US" sz="2000" b="1" dirty="0"/>
              <a:t>. </a:t>
            </a:r>
            <a:r>
              <a:rPr lang="en-US" sz="2000" dirty="0"/>
              <a:t>Key College Publication, </a:t>
            </a:r>
            <a:r>
              <a:rPr lang="en-US" sz="2000" dirty="0" smtClean="0"/>
              <a:t>USA. Chapter 6.4 Pp. 458-481</a:t>
            </a:r>
            <a:r>
              <a:rPr lang="en-US" sz="2000" dirty="0">
                <a:solidFill>
                  <a:srgbClr val="FEDAF9"/>
                </a:solidFill>
              </a:rPr>
              <a:t> </a:t>
            </a:r>
            <a:r>
              <a:rPr lang="en-US" sz="2000" dirty="0" smtClean="0">
                <a:solidFill>
                  <a:srgbClr val="FEDAF9"/>
                </a:solidFill>
              </a:rPr>
              <a:t> </a:t>
            </a:r>
            <a:endParaRPr lang="en-US" sz="2000" dirty="0" smtClean="0"/>
          </a:p>
          <a:p>
            <a:pPr algn="l" rtl="0"/>
            <a:r>
              <a:rPr lang="en-US" sz="2000" dirty="0" smtClean="0"/>
              <a:t>Steven </a:t>
            </a:r>
            <a:r>
              <a:rPr lang="en-US" sz="2000" dirty="0" err="1" smtClean="0"/>
              <a:t>Wittens</a:t>
            </a:r>
            <a:r>
              <a:rPr lang="en-US" sz="2000" dirty="0" smtClean="0"/>
              <a:t>: </a:t>
            </a:r>
            <a:r>
              <a:rPr lang="en-US" sz="2000" i="1" dirty="0" smtClean="0"/>
              <a:t>How </a:t>
            </a:r>
            <a:r>
              <a:rPr lang="en-US" sz="2000" i="1" dirty="0"/>
              <a:t>to Fold a Julia </a:t>
            </a:r>
            <a:r>
              <a:rPr lang="en-US" sz="2000" i="1" dirty="0" smtClean="0"/>
              <a:t>Fractal? A </a:t>
            </a:r>
            <a:r>
              <a:rPr lang="en-US" sz="2000" i="1" dirty="0"/>
              <a:t>tale of numbers that like to turn</a:t>
            </a:r>
            <a:r>
              <a:rPr lang="en-US" sz="2000" b="1" i="1" dirty="0"/>
              <a:t/>
            </a:r>
            <a:br>
              <a:rPr lang="en-US" sz="2000" b="1" i="1" dirty="0"/>
            </a:br>
            <a:r>
              <a:rPr lang="en-US" sz="2000" dirty="0">
                <a:hlinkClick r:id="rId4"/>
              </a:rPr>
              <a:t>http://acko.net/blog/how-to-fold-a-julia-fractal</a:t>
            </a:r>
            <a:r>
              <a:rPr lang="en-US" sz="2000" dirty="0" smtClean="0">
                <a:hlinkClick r:id="rId4"/>
              </a:rPr>
              <a:t>/</a:t>
            </a:r>
            <a:r>
              <a:rPr lang="en-US" sz="2000" dirty="0" smtClean="0"/>
              <a:t>  </a:t>
            </a:r>
            <a:r>
              <a:rPr lang="he-IL" sz="2000" dirty="0" smtClean="0"/>
              <a:t>רצוי לפתוח קישור זה  עם גוגל-כרום</a:t>
            </a:r>
            <a:endParaRPr lang="he-IL" sz="2000" dirty="0"/>
          </a:p>
        </p:txBody>
      </p:sp>
      <p:sp>
        <p:nvSpPr>
          <p:cNvPr id="4" name="Date Placeholder 3"/>
          <p:cNvSpPr>
            <a:spLocks noGrp="1"/>
          </p:cNvSpPr>
          <p:nvPr>
            <p:ph type="dt" sz="half" idx="10"/>
          </p:nvPr>
        </p:nvSpPr>
        <p:spPr/>
        <p:txBody>
          <a:bodyPr/>
          <a:lstStyle/>
          <a:p>
            <a:r>
              <a:rPr lang="en-US" smtClean="0"/>
              <a:t>עודכן 13.12.17</a:t>
            </a:r>
            <a:endParaRPr lang="en-US" dirty="0"/>
          </a:p>
        </p:txBody>
      </p:sp>
      <p:sp>
        <p:nvSpPr>
          <p:cNvPr id="5" name="Slide Number Placeholder 4"/>
          <p:cNvSpPr>
            <a:spLocks noGrp="1"/>
          </p:cNvSpPr>
          <p:nvPr>
            <p:ph type="sldNum" sz="quarter" idx="12"/>
          </p:nvPr>
        </p:nvSpPr>
        <p:spPr/>
        <p:txBody>
          <a:bodyPr/>
          <a:lstStyle/>
          <a:p>
            <a:fld id="{C9B5141F-67F1-457E-8781-5BCB6D404D28}" type="slidenum">
              <a:rPr lang="en-US" smtClean="0"/>
              <a:pPr/>
              <a:t>30</a:t>
            </a:fld>
            <a:endParaRPr lang="en-US" dirty="0"/>
          </a:p>
        </p:txBody>
      </p:sp>
      <p:sp>
        <p:nvSpPr>
          <p:cNvPr id="6" name="Footer Placeholder 5"/>
          <p:cNvSpPr>
            <a:spLocks noGrp="1"/>
          </p:cNvSpPr>
          <p:nvPr>
            <p:ph type="ftr" sz="quarter" idx="11"/>
          </p:nvPr>
        </p:nvSpPr>
        <p:spPr/>
        <p:txBody>
          <a:bodyPr/>
          <a:lstStyle/>
          <a:p>
            <a:r>
              <a:rPr lang="he-IL" smtClean="0"/>
              <a:t>הבזק קבוצת ג'וליה © כל הזכויות שמורות</a:t>
            </a:r>
            <a:endParaRPr lang="en-US" dirty="0"/>
          </a:p>
        </p:txBody>
      </p:sp>
    </p:spTree>
    <p:extLst>
      <p:ext uri="{BB962C8B-B14F-4D97-AF65-F5344CB8AC3E}">
        <p14:creationId xmlns:p14="http://schemas.microsoft.com/office/powerpoint/2010/main" val="2953752939"/>
      </p:ext>
    </p:extLst>
  </p:cSld>
  <p:clrMapOvr>
    <a:masterClrMapping/>
  </p:clrMapOvr>
  <p:transition advTm="189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he-IL" b="1" dirty="0" smtClean="0"/>
              <a:t>מקורות והמלצות לקריאה נוספת </a:t>
            </a:r>
            <a:br>
              <a:rPr lang="he-IL" b="1" dirty="0" smtClean="0"/>
            </a:br>
            <a:r>
              <a:rPr lang="he-IL" dirty="0" smtClean="0"/>
              <a:t>(ספרים, מאמרים ואתרים)</a:t>
            </a:r>
            <a:endParaRPr lang="en-US" dirty="0"/>
          </a:p>
        </p:txBody>
      </p:sp>
      <p:sp>
        <p:nvSpPr>
          <p:cNvPr id="3" name="Content Placeholder 2"/>
          <p:cNvSpPr>
            <a:spLocks noGrp="1"/>
          </p:cNvSpPr>
          <p:nvPr>
            <p:ph idx="1"/>
          </p:nvPr>
        </p:nvSpPr>
        <p:spPr>
          <a:xfrm>
            <a:off x="395536" y="1207293"/>
            <a:ext cx="8352928" cy="4525963"/>
          </a:xfrm>
        </p:spPr>
        <p:txBody>
          <a:bodyPr>
            <a:noAutofit/>
          </a:bodyPr>
          <a:lstStyle/>
          <a:p>
            <a:pPr algn="l" rtl="0"/>
            <a:endParaRPr lang="he-IL" sz="2000" dirty="0" smtClean="0">
              <a:hlinkClick r:id="rId3"/>
            </a:endParaRPr>
          </a:p>
          <a:p>
            <a:pPr algn="l" rtl="0"/>
            <a:r>
              <a:rPr lang="en-US" sz="2000" dirty="0">
                <a:hlinkClick r:id="rId4"/>
              </a:rPr>
              <a:t>http://www.shodor.org/interactivate/discussions/PrisonersAndEscapees/</a:t>
            </a:r>
            <a:r>
              <a:rPr lang="en-US" sz="2000" dirty="0"/>
              <a:t> </a:t>
            </a:r>
            <a:endParaRPr lang="he-IL" sz="2000" dirty="0"/>
          </a:p>
          <a:p>
            <a:pPr marL="0" indent="0">
              <a:buNone/>
            </a:pPr>
            <a:r>
              <a:rPr lang="en-US" sz="2000" dirty="0"/>
              <a:t>   </a:t>
            </a:r>
            <a:r>
              <a:rPr lang="he-IL" sz="2000" dirty="0"/>
              <a:t> </a:t>
            </a:r>
            <a:r>
              <a:rPr lang="he-IL" sz="2000" dirty="0" smtClean="0"/>
              <a:t> </a:t>
            </a:r>
            <a:r>
              <a:rPr lang="he-IL" sz="2000" dirty="0"/>
              <a:t>כולל אפשרות אינטראקטיבית ליצירה של קבוצות ג'וליה יפהפיות:</a:t>
            </a:r>
            <a:endParaRPr lang="en-US" sz="2000" dirty="0"/>
          </a:p>
          <a:p>
            <a:pPr marL="355600" indent="0" algn="l" rtl="0">
              <a:buNone/>
            </a:pPr>
            <a:r>
              <a:rPr lang="en-US" sz="2000" dirty="0">
                <a:hlinkClick r:id="rId5"/>
              </a:rPr>
              <a:t>http://www.shodor.org/interactivate/activities/JuliaSets/ http://www.shodor.org/interactivate/activities/TwoVariableFunction/</a:t>
            </a:r>
            <a:r>
              <a:rPr lang="he-IL" sz="2000" dirty="0"/>
              <a:t> </a:t>
            </a:r>
            <a:endParaRPr lang="he-IL" sz="2000" dirty="0" smtClean="0">
              <a:hlinkClick r:id="rId3"/>
            </a:endParaRPr>
          </a:p>
          <a:p>
            <a:pPr algn="l" rtl="0"/>
            <a:r>
              <a:rPr lang="en-US" sz="2000" dirty="0" smtClean="0">
                <a:hlinkClick r:id="rId3"/>
              </a:rPr>
              <a:t>http</a:t>
            </a:r>
            <a:r>
              <a:rPr lang="en-US" sz="2000" dirty="0">
                <a:hlinkClick r:id="rId3"/>
              </a:rPr>
              <a:t>://</a:t>
            </a:r>
            <a:r>
              <a:rPr lang="en-US" sz="2000" dirty="0" smtClean="0">
                <a:hlinkClick r:id="rId3"/>
              </a:rPr>
              <a:t>en.wikipedia.org/wiki/Julia_set</a:t>
            </a:r>
            <a:r>
              <a:rPr lang="en-US" sz="2000" dirty="0" smtClean="0"/>
              <a:t> </a:t>
            </a:r>
          </a:p>
          <a:p>
            <a:pPr algn="l" rtl="0"/>
            <a:r>
              <a:rPr lang="en-US" sz="2000" dirty="0">
                <a:hlinkClick r:id="rId6"/>
              </a:rPr>
              <a:t>http://</a:t>
            </a:r>
            <a:r>
              <a:rPr lang="en-US" sz="2000" dirty="0" smtClean="0">
                <a:hlinkClick r:id="rId6"/>
              </a:rPr>
              <a:t>www.juliasets.dk/Julia.htm</a:t>
            </a:r>
            <a:r>
              <a:rPr lang="en-US" sz="2000" dirty="0" smtClean="0"/>
              <a:t>  </a:t>
            </a:r>
            <a:endParaRPr lang="he-IL" sz="2000" dirty="0" smtClean="0"/>
          </a:p>
          <a:p>
            <a:pPr marL="0" indent="0" algn="r">
              <a:buNone/>
            </a:pPr>
            <a:r>
              <a:rPr lang="he-IL" sz="2000" dirty="0" smtClean="0"/>
              <a:t>כולל תוכנה ליצירת קבוצות ג'וליה בצבעים מרהיבים ודוגמאות</a:t>
            </a:r>
            <a:endParaRPr lang="en-US" sz="2000" dirty="0" smtClean="0"/>
          </a:p>
          <a:p>
            <a:pPr algn="l" rtl="0"/>
            <a:r>
              <a:rPr lang="en-US" sz="2000" dirty="0">
                <a:hlinkClick r:id="rId7"/>
              </a:rPr>
              <a:t>http://</a:t>
            </a:r>
            <a:r>
              <a:rPr lang="en-US" sz="2000" dirty="0" smtClean="0">
                <a:hlinkClick r:id="rId7"/>
              </a:rPr>
              <a:t>www.youtube.com/watch?v=2AZYZ-L8m9Q</a:t>
            </a:r>
            <a:r>
              <a:rPr lang="en-US" sz="2000" dirty="0" smtClean="0"/>
              <a:t> </a:t>
            </a:r>
            <a:r>
              <a:rPr lang="he-IL" sz="2000" dirty="0" smtClean="0"/>
              <a:t>הסבר מצוין ביו-טיוב</a:t>
            </a:r>
            <a:endParaRPr lang="en-US" sz="2000" dirty="0"/>
          </a:p>
          <a:p>
            <a:pPr algn="l" rtl="0"/>
            <a:r>
              <a:rPr lang="en-US" sz="2000" dirty="0"/>
              <a:t> </a:t>
            </a:r>
            <a:r>
              <a:rPr lang="en-US" sz="2000" dirty="0">
                <a:hlinkClick r:id="rId8"/>
              </a:rPr>
              <a:t>http://</a:t>
            </a:r>
            <a:r>
              <a:rPr lang="en-US" sz="2000" dirty="0" smtClean="0">
                <a:hlinkClick r:id="rId8"/>
              </a:rPr>
              <a:t>en.wikipedia.org/wiki/Gaston_Julia</a:t>
            </a:r>
            <a:endParaRPr lang="en-US" sz="2000" dirty="0" smtClean="0"/>
          </a:p>
          <a:p>
            <a:pPr algn="l" rtl="0"/>
            <a:r>
              <a:rPr lang="en-US" sz="2000" dirty="0">
                <a:hlinkClick r:id="rId9"/>
              </a:rPr>
              <a:t>http://</a:t>
            </a:r>
            <a:r>
              <a:rPr lang="en-US" sz="2000" dirty="0" smtClean="0">
                <a:hlinkClick r:id="rId9"/>
              </a:rPr>
              <a:t>commons.wikimedia.org/wiki/Julia_set</a:t>
            </a:r>
            <a:r>
              <a:rPr lang="en-US" sz="2000" dirty="0" smtClean="0"/>
              <a:t> </a:t>
            </a:r>
            <a:r>
              <a:rPr lang="he-IL" sz="2000" dirty="0" smtClean="0"/>
              <a:t>עם תמונות מקסימות</a:t>
            </a:r>
            <a:r>
              <a:rPr lang="en-US" sz="2000" dirty="0" smtClean="0"/>
              <a:t> </a:t>
            </a:r>
            <a:endParaRPr lang="he-IL" sz="2000" dirty="0"/>
          </a:p>
          <a:p>
            <a:pPr>
              <a:buNone/>
            </a:pPr>
            <a:endParaRPr lang="he-IL" sz="2000" dirty="0" smtClean="0"/>
          </a:p>
        </p:txBody>
      </p:sp>
      <p:sp>
        <p:nvSpPr>
          <p:cNvPr id="4" name="Date Placeholder 3"/>
          <p:cNvSpPr>
            <a:spLocks noGrp="1"/>
          </p:cNvSpPr>
          <p:nvPr>
            <p:ph type="dt" sz="half" idx="10"/>
          </p:nvPr>
        </p:nvSpPr>
        <p:spPr/>
        <p:txBody>
          <a:bodyPr/>
          <a:lstStyle/>
          <a:p>
            <a:r>
              <a:rPr lang="en-US" smtClean="0"/>
              <a:t>עודכן 13.12.17</a:t>
            </a:r>
            <a:endParaRPr lang="en-US" dirty="0"/>
          </a:p>
        </p:txBody>
      </p:sp>
      <p:sp>
        <p:nvSpPr>
          <p:cNvPr id="5" name="Slide Number Placeholder 4"/>
          <p:cNvSpPr>
            <a:spLocks noGrp="1"/>
          </p:cNvSpPr>
          <p:nvPr>
            <p:ph type="sldNum" sz="quarter" idx="12"/>
          </p:nvPr>
        </p:nvSpPr>
        <p:spPr/>
        <p:txBody>
          <a:bodyPr/>
          <a:lstStyle/>
          <a:p>
            <a:fld id="{C9B5141F-67F1-457E-8781-5BCB6D404D28}" type="slidenum">
              <a:rPr lang="en-US" smtClean="0"/>
              <a:pPr/>
              <a:t>31</a:t>
            </a:fld>
            <a:endParaRPr lang="en-US" dirty="0"/>
          </a:p>
        </p:txBody>
      </p:sp>
      <p:sp>
        <p:nvSpPr>
          <p:cNvPr id="6" name="Footer Placeholder 5"/>
          <p:cNvSpPr>
            <a:spLocks noGrp="1"/>
          </p:cNvSpPr>
          <p:nvPr>
            <p:ph type="ftr" sz="quarter" idx="11"/>
          </p:nvPr>
        </p:nvSpPr>
        <p:spPr/>
        <p:txBody>
          <a:bodyPr/>
          <a:lstStyle/>
          <a:p>
            <a:r>
              <a:rPr lang="he-IL" smtClean="0"/>
              <a:t>הבזק קבוצת ג'וליה © כל הזכויות שמורות</a:t>
            </a:r>
            <a:endParaRPr lang="en-US" dirty="0"/>
          </a:p>
        </p:txBody>
      </p:sp>
    </p:spTree>
    <p:extLst>
      <p:ext uri="{BB962C8B-B14F-4D97-AF65-F5344CB8AC3E}">
        <p14:creationId xmlns:p14="http://schemas.microsoft.com/office/powerpoint/2010/main" val="3384577195"/>
      </p:ext>
    </p:extLst>
  </p:cSld>
  <p:clrMapOvr>
    <a:masterClrMapping/>
  </p:clrMapOvr>
  <p:transition advTm="189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700808"/>
            <a:ext cx="8568952" cy="3456384"/>
          </a:xfrm>
        </p:spPr>
        <p:txBody>
          <a:bodyPr>
            <a:normAutofit fontScale="55000" lnSpcReduction="20000"/>
          </a:bodyPr>
          <a:lstStyle/>
          <a:p>
            <a:r>
              <a:rPr lang="en-US" sz="2400" i="1" dirty="0"/>
              <a:t>How to Fold a Julia Fractal, A tale of numbers that like to turn</a:t>
            </a:r>
            <a:br>
              <a:rPr lang="en-US" sz="2400" i="1" dirty="0"/>
            </a:br>
            <a:r>
              <a:rPr lang="he-IL" sz="2400" i="1" dirty="0"/>
              <a:t>לפתוח בגוגל כרום </a:t>
            </a:r>
            <a:r>
              <a:rPr lang="he-IL" sz="2400" b="1" i="1" dirty="0"/>
              <a:t/>
            </a:r>
            <a:br>
              <a:rPr lang="he-IL" sz="2400" b="1" i="1" dirty="0"/>
            </a:br>
            <a:r>
              <a:rPr lang="en-US" sz="2400" dirty="0">
                <a:hlinkClick r:id="rId3"/>
              </a:rPr>
              <a:t>http://acko.net/blog/how-to-fold-a-julia-fractal/</a:t>
            </a:r>
            <a:r>
              <a:rPr lang="en-US" sz="2400" dirty="0"/>
              <a:t> </a:t>
            </a:r>
            <a:endParaRPr lang="en-US" sz="2400" dirty="0" smtClean="0"/>
          </a:p>
          <a:p>
            <a:pPr marL="0" indent="0">
              <a:buNone/>
            </a:pPr>
            <a:r>
              <a:rPr lang="en-US" sz="2400" dirty="0" smtClean="0"/>
              <a:t>	</a:t>
            </a:r>
            <a:r>
              <a:rPr lang="he-IL" sz="2400" dirty="0" smtClean="0"/>
              <a:t>כתוב מאד יפה אבל קשה בכל זאת...</a:t>
            </a:r>
          </a:p>
          <a:p>
            <a:pPr algn="l" rtl="0"/>
            <a:endParaRPr lang="en-US" sz="2400" dirty="0" smtClean="0"/>
          </a:p>
          <a:p>
            <a:pPr algn="r"/>
            <a:r>
              <a:rPr lang="he-IL" sz="2400" dirty="0" smtClean="0"/>
              <a:t>סרטונים </a:t>
            </a:r>
            <a:r>
              <a:rPr lang="he-IL" sz="2400" dirty="0"/>
              <a:t>ביו טיוב </a:t>
            </a:r>
            <a:r>
              <a:rPr lang="he-IL" sz="2400" dirty="0" smtClean="0"/>
              <a:t>:</a:t>
            </a:r>
          </a:p>
          <a:p>
            <a:pPr marL="450850" algn="l" rtl="0"/>
            <a:r>
              <a:rPr lang="en-US" sz="2400" dirty="0" smtClean="0">
                <a:hlinkClick r:id="rId4"/>
              </a:rPr>
              <a:t>http</a:t>
            </a:r>
            <a:r>
              <a:rPr lang="en-US" sz="2400" dirty="0">
                <a:hlinkClick r:id="rId4"/>
              </a:rPr>
              <a:t>://www.youtube.com/watch?v=XNaMtmoe_lE</a:t>
            </a:r>
            <a:endParaRPr lang="en-US" sz="2400" dirty="0"/>
          </a:p>
          <a:p>
            <a:pPr marL="450850" algn="l" rtl="0"/>
            <a:r>
              <a:rPr lang="en-US" sz="2400" u="sng" dirty="0">
                <a:hlinkClick r:id="rId5"/>
              </a:rPr>
              <a:t>Benoit Mandelbrot - Hunting the Hidden Dimension Nova (2008</a:t>
            </a:r>
            <a:r>
              <a:rPr lang="he-IL" sz="2400" u="sng" dirty="0"/>
              <a:t>(</a:t>
            </a:r>
            <a:endParaRPr lang="he-IL" sz="2400" dirty="0"/>
          </a:p>
          <a:p>
            <a:pPr marL="450850" algn="l" rtl="0"/>
            <a:r>
              <a:rPr lang="en-US" sz="2400" dirty="0" smtClean="0">
                <a:hlinkClick r:id="rId6"/>
              </a:rPr>
              <a:t>http</a:t>
            </a:r>
            <a:r>
              <a:rPr lang="en-US" sz="2400" dirty="0">
                <a:hlinkClick r:id="rId6"/>
              </a:rPr>
              <a:t>://</a:t>
            </a:r>
            <a:r>
              <a:rPr lang="en-US" sz="2400" dirty="0" smtClean="0">
                <a:hlinkClick r:id="rId6"/>
              </a:rPr>
              <a:t>paulbourke.net/fractals/juliaset/</a:t>
            </a:r>
            <a:endParaRPr lang="en-US" sz="2400" dirty="0" smtClean="0"/>
          </a:p>
          <a:p>
            <a:pPr marL="450850" algn="l" rtl="0"/>
            <a:r>
              <a:rPr lang="en-US" sz="2400" dirty="0">
                <a:hlinkClick r:id="rId7"/>
              </a:rPr>
              <a:t>http://paulbourke.net/fractals/sinjulia</a:t>
            </a:r>
            <a:r>
              <a:rPr lang="en-US" sz="2400" dirty="0" smtClean="0">
                <a:hlinkClick r:id="rId7"/>
              </a:rPr>
              <a:t>/</a:t>
            </a:r>
            <a:endParaRPr lang="he-IL" sz="2400" dirty="0" smtClean="0"/>
          </a:p>
          <a:p>
            <a:pPr marL="107950" indent="0" algn="r">
              <a:buNone/>
            </a:pPr>
            <a:r>
              <a:rPr lang="he-IL" sz="2400" dirty="0" smtClean="0"/>
              <a:t>על התגלית של </a:t>
            </a:r>
            <a:r>
              <a:rPr lang="he-IL" sz="2400" dirty="0" err="1" smtClean="0"/>
              <a:t>לינדסי</a:t>
            </a:r>
            <a:r>
              <a:rPr lang="he-IL" sz="2400" dirty="0" smtClean="0"/>
              <a:t> </a:t>
            </a:r>
            <a:r>
              <a:rPr lang="he-IL" sz="2400" dirty="0" err="1" smtClean="0"/>
              <a:t>וסרסתון</a:t>
            </a:r>
            <a:r>
              <a:rPr lang="he-IL" sz="2400" dirty="0" smtClean="0"/>
              <a:t> משנת 2012:</a:t>
            </a:r>
          </a:p>
          <a:p>
            <a:pPr marL="450850" algn="l" rtl="0"/>
            <a:r>
              <a:rPr lang="en-US" sz="2000" dirty="0">
                <a:hlinkClick r:id="rId8"/>
              </a:rPr>
              <a:t>https://blogs.scientificamerican.com/observations/fractal-kitties-illustrate-the-endless-possibilities-for-julia-sets</a:t>
            </a:r>
            <a:r>
              <a:rPr lang="en-US" sz="2000" dirty="0" smtClean="0">
                <a:hlinkClick r:id="rId8"/>
              </a:rPr>
              <a:t>/</a:t>
            </a:r>
            <a:r>
              <a:rPr lang="he-IL" sz="2000" dirty="0" smtClean="0"/>
              <a:t> </a:t>
            </a:r>
            <a:endParaRPr lang="he-IL" sz="2000" dirty="0"/>
          </a:p>
          <a:p>
            <a:pPr marL="450850" algn="l" rtl="0">
              <a:spcBef>
                <a:spcPct val="30000"/>
              </a:spcBef>
              <a:buSzTx/>
              <a:defRPr/>
            </a:pPr>
            <a:r>
              <a:rPr lang="en-US" sz="2000" dirty="0">
                <a:hlinkClick r:id="rId9"/>
              </a:rPr>
              <a:t>https://plus.maths.org/content/fractal-photo</a:t>
            </a:r>
            <a:r>
              <a:rPr lang="he-IL" sz="2000" dirty="0"/>
              <a:t> </a:t>
            </a:r>
            <a:endParaRPr lang="he-IL" sz="2000" dirty="0" smtClean="0"/>
          </a:p>
          <a:p>
            <a:r>
              <a:rPr lang="he-IL" sz="2400" dirty="0"/>
              <a:t>המאמר המקורי של </a:t>
            </a:r>
            <a:r>
              <a:rPr lang="he-IL" sz="2400" dirty="0" err="1"/>
              <a:t>לינדסי</a:t>
            </a:r>
            <a:r>
              <a:rPr lang="he-IL" sz="2400" dirty="0"/>
              <a:t> (</a:t>
            </a:r>
            <a:r>
              <a:rPr lang="he-IL" sz="2400" dirty="0" err="1"/>
              <a:t>וסרסתון</a:t>
            </a:r>
            <a:r>
              <a:rPr lang="he-IL" sz="2400" dirty="0"/>
              <a:t>) התקבל לפרסום ב2012:</a:t>
            </a:r>
          </a:p>
          <a:p>
            <a:pPr marL="447675" algn="l" rtl="0"/>
            <a:r>
              <a:rPr lang="en-US" sz="2400" dirty="0">
                <a:hlinkClick r:id="rId10"/>
              </a:rPr>
              <a:t>https://</a:t>
            </a:r>
            <a:r>
              <a:rPr lang="en-US" sz="2400" dirty="0" smtClean="0">
                <a:hlinkClick r:id="rId10"/>
              </a:rPr>
              <a:t>arxiv.org/pdf/1209.0143.pdf</a:t>
            </a:r>
            <a:endParaRPr lang="he-IL" sz="2400" dirty="0"/>
          </a:p>
          <a:p>
            <a:pPr marL="447675" algn="l" rtl="0"/>
            <a:r>
              <a:rPr lang="en-US" sz="2400" dirty="0" smtClean="0">
                <a:hlinkClick r:id="rId11"/>
              </a:rPr>
              <a:t>https</a:t>
            </a:r>
            <a:r>
              <a:rPr lang="en-US" sz="2400" dirty="0">
                <a:hlinkClick r:id="rId11"/>
              </a:rPr>
              <a:t>://</a:t>
            </a:r>
            <a:r>
              <a:rPr lang="en-US" sz="2400" dirty="0" smtClean="0">
                <a:hlinkClick r:id="rId11"/>
              </a:rPr>
              <a:t>arxiv.org/abs/1209.0143</a:t>
            </a:r>
            <a:r>
              <a:rPr lang="he-IL" sz="2400" dirty="0" smtClean="0"/>
              <a:t>  </a:t>
            </a:r>
            <a:r>
              <a:rPr lang="he-IL" sz="2400" dirty="0"/>
              <a:t>תקציר - </a:t>
            </a:r>
          </a:p>
          <a:p>
            <a:pPr marL="0" indent="0">
              <a:buNone/>
            </a:pPr>
            <a:endParaRPr lang="he-IL" sz="2400" dirty="0"/>
          </a:p>
          <a:p>
            <a:pPr marL="107950" indent="0" algn="l" rtl="0">
              <a:buNone/>
            </a:pPr>
            <a:endParaRPr lang="en-US" sz="2400" dirty="0"/>
          </a:p>
        </p:txBody>
      </p:sp>
      <p:sp>
        <p:nvSpPr>
          <p:cNvPr id="4" name="Date Placeholder 3"/>
          <p:cNvSpPr>
            <a:spLocks noGrp="1"/>
          </p:cNvSpPr>
          <p:nvPr>
            <p:ph type="dt" sz="half" idx="10"/>
          </p:nvPr>
        </p:nvSpPr>
        <p:spPr/>
        <p:txBody>
          <a:bodyPr/>
          <a:lstStyle/>
          <a:p>
            <a:r>
              <a:rPr lang="en-US" smtClean="0"/>
              <a:t>עודכן 13.12.17</a:t>
            </a:r>
            <a:endParaRPr lang="en-US" dirty="0"/>
          </a:p>
        </p:txBody>
      </p:sp>
      <p:sp>
        <p:nvSpPr>
          <p:cNvPr id="6" name="Slide Number Placeholder 5"/>
          <p:cNvSpPr>
            <a:spLocks noGrp="1"/>
          </p:cNvSpPr>
          <p:nvPr>
            <p:ph type="sldNum" sz="quarter" idx="12"/>
          </p:nvPr>
        </p:nvSpPr>
        <p:spPr/>
        <p:txBody>
          <a:bodyPr/>
          <a:lstStyle/>
          <a:p>
            <a:fld id="{C9B5141F-67F1-457E-8781-5BCB6D404D28}" type="slidenum">
              <a:rPr lang="en-US" smtClean="0"/>
              <a:pPr/>
              <a:t>32</a:t>
            </a:fld>
            <a:endParaRPr lang="en-US" dirty="0"/>
          </a:p>
        </p:txBody>
      </p:sp>
      <p:sp>
        <p:nvSpPr>
          <p:cNvPr id="5" name="Footer Placeholder 4"/>
          <p:cNvSpPr>
            <a:spLocks noGrp="1"/>
          </p:cNvSpPr>
          <p:nvPr>
            <p:ph type="ftr" sz="quarter" idx="11"/>
          </p:nvPr>
        </p:nvSpPr>
        <p:spPr/>
        <p:txBody>
          <a:bodyPr/>
          <a:lstStyle/>
          <a:p>
            <a:r>
              <a:rPr lang="he-IL" dirty="0" smtClean="0"/>
              <a:t>הבזק קבוצת ג'וליה © כל הזכויות שמורות</a:t>
            </a:r>
            <a:endParaRPr lang="en-US" dirty="0"/>
          </a:p>
        </p:txBody>
      </p:sp>
      <p:sp>
        <p:nvSpPr>
          <p:cNvPr id="8" name="Title 1"/>
          <p:cNvSpPr>
            <a:spLocks noGrp="1"/>
          </p:cNvSpPr>
          <p:nvPr>
            <p:ph type="title"/>
          </p:nvPr>
        </p:nvSpPr>
        <p:spPr/>
        <p:txBody>
          <a:bodyPr>
            <a:normAutofit fontScale="90000"/>
          </a:bodyPr>
          <a:lstStyle/>
          <a:p>
            <a:pPr algn="ctr" rtl="1"/>
            <a:r>
              <a:rPr lang="he-IL" b="1" dirty="0" smtClean="0"/>
              <a:t>מקורות והמלצות לקריאה נוספת </a:t>
            </a:r>
            <a:br>
              <a:rPr lang="he-IL" b="1" dirty="0" smtClean="0"/>
            </a:br>
            <a:r>
              <a:rPr lang="he-IL" dirty="0" smtClean="0"/>
              <a:t>(ספרים, מאמרים ואתרים)</a:t>
            </a:r>
            <a:endParaRPr lang="en-US" dirty="0"/>
          </a:p>
        </p:txBody>
      </p:sp>
    </p:spTree>
    <p:extLst>
      <p:ext uri="{BB962C8B-B14F-4D97-AF65-F5344CB8AC3E}">
        <p14:creationId xmlns:p14="http://schemas.microsoft.com/office/powerpoint/2010/main" val="3364257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96752"/>
            <a:ext cx="8568952" cy="6120680"/>
          </a:xfrm>
        </p:spPr>
        <p:txBody>
          <a:bodyPr>
            <a:noAutofit/>
          </a:bodyPr>
          <a:lstStyle/>
          <a:p>
            <a:pPr algn="l" rtl="0"/>
            <a:r>
              <a:rPr lang="en-US" sz="2000" b="1" i="1" dirty="0" smtClean="0"/>
              <a:t> </a:t>
            </a:r>
            <a:r>
              <a:rPr lang="en-US" sz="2000" dirty="0"/>
              <a:t>From: The Wolfram Demonstration Project </a:t>
            </a:r>
            <a:r>
              <a:rPr lang="en-US" sz="2000" i="1" dirty="0"/>
              <a:t>f</a:t>
            </a:r>
            <a:r>
              <a:rPr lang="en-US" sz="2000" dirty="0"/>
              <a:t>(</a:t>
            </a:r>
            <a:r>
              <a:rPr lang="en-US" sz="2000" i="1" dirty="0">
                <a:solidFill>
                  <a:schemeClr val="accent6">
                    <a:lumMod val="60000"/>
                    <a:lumOff val="40000"/>
                  </a:schemeClr>
                </a:solidFill>
              </a:rPr>
              <a:t>z</a:t>
            </a:r>
            <a:r>
              <a:rPr lang="en-US" sz="2000" dirty="0"/>
              <a:t>)=</a:t>
            </a:r>
            <a:r>
              <a:rPr lang="en-US" sz="2000" i="1" dirty="0">
                <a:solidFill>
                  <a:schemeClr val="accent6">
                    <a:lumMod val="60000"/>
                    <a:lumOff val="40000"/>
                  </a:schemeClr>
                </a:solidFill>
              </a:rPr>
              <a:t>z</a:t>
            </a:r>
            <a:r>
              <a:rPr lang="en-US" sz="2000" baseline="30000" dirty="0"/>
              <a:t>2</a:t>
            </a:r>
            <a:r>
              <a:rPr lang="en-US" sz="2000" dirty="0"/>
              <a:t>+c </a:t>
            </a:r>
            <a:r>
              <a:rPr lang="he-IL" sz="2000" dirty="0"/>
              <a:t>קבוצות </a:t>
            </a:r>
            <a:r>
              <a:rPr lang="he-IL" sz="2000" dirty="0" smtClean="0"/>
              <a:t>ג'וליה </a:t>
            </a:r>
            <a:endParaRPr lang="en-US" sz="2000" dirty="0"/>
          </a:p>
          <a:p>
            <a:pPr marL="538163" lvl="1" algn="l" rtl="0"/>
            <a:r>
              <a:rPr lang="en-US" sz="2000" dirty="0">
                <a:hlinkClick r:id="rId3"/>
              </a:rPr>
              <a:t>http://demonstrations.wolfram.com/QuadraticJuliaSets/</a:t>
            </a:r>
            <a:r>
              <a:rPr lang="en-US" sz="2000" dirty="0"/>
              <a:t> </a:t>
            </a:r>
            <a:endParaRPr lang="he-IL" sz="2000" dirty="0"/>
          </a:p>
          <a:p>
            <a:pPr marL="538163" lvl="1">
              <a:buNone/>
            </a:pPr>
            <a:r>
              <a:rPr lang="he-IL" sz="2000" dirty="0"/>
              <a:t>קל להפעלה</a:t>
            </a:r>
            <a:endParaRPr lang="en-US" sz="2000" dirty="0"/>
          </a:p>
          <a:p>
            <a:pPr marL="538163" lvl="1" algn="l" rtl="0"/>
            <a:r>
              <a:rPr lang="en-US" sz="2000" dirty="0">
                <a:hlinkClick r:id="rId4"/>
              </a:rPr>
              <a:t>http://demonstrations.wolfram.com/PlottingJuliaSets</a:t>
            </a:r>
            <a:r>
              <a:rPr lang="en-US" sz="2000" dirty="0"/>
              <a:t> </a:t>
            </a:r>
            <a:endParaRPr lang="he-IL" sz="2000" dirty="0"/>
          </a:p>
          <a:p>
            <a:pPr marL="347663" lvl="1" indent="0">
              <a:buNone/>
            </a:pPr>
            <a:r>
              <a:rPr lang="he-IL" sz="2000" dirty="0"/>
              <a:t>יותר </a:t>
            </a:r>
            <a:r>
              <a:rPr lang="en-US" sz="2000" dirty="0"/>
              <a:t>  </a:t>
            </a:r>
            <a:r>
              <a:rPr lang="he-IL" sz="2000" dirty="0"/>
              <a:t>מסובך להפעלה אבל מכיל זום ודוגמאות מוכנות</a:t>
            </a:r>
          </a:p>
          <a:p>
            <a:pPr marL="0" indent="0">
              <a:buNone/>
            </a:pPr>
            <a:r>
              <a:rPr lang="he-IL" sz="2000" dirty="0"/>
              <a:t>לפתוח ולוודא שרואים את מערכת הצירים ואז ללחוץ על + בצד ימין למעלה, נפתחים </a:t>
            </a:r>
            <a:r>
              <a:rPr lang="en-US" sz="2000" dirty="0"/>
              <a:t>bookmarks/</a:t>
            </a:r>
            <a:r>
              <a:rPr lang="he-IL" sz="2000" dirty="0"/>
              <a:t>. ה-</a:t>
            </a:r>
            <a:r>
              <a:rPr lang="en-US" sz="2000" dirty="0"/>
              <a:t>untitled</a:t>
            </a:r>
            <a:r>
              <a:rPr lang="he-IL" sz="2000" dirty="0"/>
              <a:t> הוא המעגל. באחרים יש </a:t>
            </a:r>
            <a:r>
              <a:rPr lang="en-US" sz="2000" dirty="0"/>
              <a:t>zoom</a:t>
            </a:r>
            <a:r>
              <a:rPr lang="he-IL" sz="2000" dirty="0"/>
              <a:t>)</a:t>
            </a:r>
          </a:p>
          <a:p>
            <a:pPr marL="450850" algn="l" rtl="0"/>
            <a:r>
              <a:rPr lang="en-US" sz="2000" dirty="0"/>
              <a:t>From: </a:t>
            </a:r>
            <a:r>
              <a:rPr lang="en-US" sz="2000" dirty="0" err="1"/>
              <a:t>Shodor</a:t>
            </a:r>
            <a:r>
              <a:rPr lang="en-US" sz="2000" dirty="0"/>
              <a:t> website</a:t>
            </a:r>
          </a:p>
          <a:p>
            <a:pPr marL="452438" lvl="1" algn="l" rtl="0"/>
            <a:r>
              <a:rPr lang="en-US" sz="2000" dirty="0">
                <a:hlinkClick r:id="rId5"/>
              </a:rPr>
              <a:t>http://www.shodor.org/interactivate/discussions/PrisonersAndEscapees/</a:t>
            </a:r>
            <a:endParaRPr lang="he-IL" sz="2000" dirty="0"/>
          </a:p>
          <a:p>
            <a:pPr marL="452438" lvl="1">
              <a:buNone/>
            </a:pPr>
            <a:r>
              <a:rPr lang="he-IL" sz="2000" dirty="0"/>
              <a:t>כתוב כמערך שיעור הדרגתי יפה ואינדוקטיבי, אבל לא פשוט</a:t>
            </a:r>
            <a:endParaRPr lang="en-US" sz="2000" dirty="0"/>
          </a:p>
          <a:p>
            <a:pPr marL="452438" lvl="1" algn="l" rtl="0"/>
            <a:r>
              <a:rPr lang="en-US" sz="2000" dirty="0">
                <a:hlinkClick r:id="rId6"/>
              </a:rPr>
              <a:t>http://www.shodor.org/interactivate/activities/JuliaSets/</a:t>
            </a:r>
            <a:r>
              <a:rPr lang="en-US" sz="2000" dirty="0"/>
              <a:t>   </a:t>
            </a:r>
            <a:r>
              <a:rPr lang="en-US" sz="2000" dirty="0" smtClean="0"/>
              <a:t>     </a:t>
            </a:r>
            <a:r>
              <a:rPr lang="he-IL" sz="2000" dirty="0" smtClean="0"/>
              <a:t>פעילות צבעונית</a:t>
            </a:r>
            <a:endParaRPr lang="he-IL" sz="2000" dirty="0"/>
          </a:p>
          <a:p>
            <a:pPr marL="452438" lvl="1" algn="l" rtl="0"/>
            <a:r>
              <a:rPr lang="en-US" sz="2000" dirty="0">
                <a:hlinkClick r:id="rId7"/>
              </a:rPr>
              <a:t>http://www.shodor.org/interactivate/activities/TwoVariableFunction/</a:t>
            </a:r>
            <a:r>
              <a:rPr lang="en-US" sz="2000" dirty="0"/>
              <a:t>  </a:t>
            </a:r>
            <a:endParaRPr lang="he-IL" sz="2000" dirty="0"/>
          </a:p>
          <a:p>
            <a:pPr marL="347663" lvl="1" indent="0">
              <a:buNone/>
            </a:pPr>
            <a:r>
              <a:rPr lang="he-IL" sz="2000" dirty="0"/>
              <a:t>פעילות צבעונית</a:t>
            </a:r>
          </a:p>
          <a:p>
            <a:endParaRPr lang="en-US" sz="2000" dirty="0" smtClean="0"/>
          </a:p>
        </p:txBody>
      </p:sp>
      <p:sp>
        <p:nvSpPr>
          <p:cNvPr id="4" name="Date Placeholder 3"/>
          <p:cNvSpPr>
            <a:spLocks noGrp="1"/>
          </p:cNvSpPr>
          <p:nvPr>
            <p:ph type="dt" sz="half" idx="10"/>
          </p:nvPr>
        </p:nvSpPr>
        <p:spPr/>
        <p:txBody>
          <a:bodyPr/>
          <a:lstStyle/>
          <a:p>
            <a:r>
              <a:rPr lang="en-US" smtClean="0"/>
              <a:t>עודכן 13.12.17</a:t>
            </a:r>
            <a:endParaRPr lang="en-US" dirty="0"/>
          </a:p>
        </p:txBody>
      </p:sp>
      <p:sp>
        <p:nvSpPr>
          <p:cNvPr id="6" name="Slide Number Placeholder 5"/>
          <p:cNvSpPr>
            <a:spLocks noGrp="1"/>
          </p:cNvSpPr>
          <p:nvPr>
            <p:ph type="sldNum" sz="quarter" idx="12"/>
          </p:nvPr>
        </p:nvSpPr>
        <p:spPr/>
        <p:txBody>
          <a:bodyPr/>
          <a:lstStyle/>
          <a:p>
            <a:fld id="{C9B5141F-67F1-457E-8781-5BCB6D404D28}" type="slidenum">
              <a:rPr lang="en-US" smtClean="0"/>
              <a:pPr/>
              <a:t>33</a:t>
            </a:fld>
            <a:endParaRPr lang="en-US" dirty="0"/>
          </a:p>
        </p:txBody>
      </p:sp>
      <p:sp>
        <p:nvSpPr>
          <p:cNvPr id="5" name="Footer Placeholder 4"/>
          <p:cNvSpPr>
            <a:spLocks noGrp="1"/>
          </p:cNvSpPr>
          <p:nvPr>
            <p:ph type="ftr" sz="quarter" idx="11"/>
          </p:nvPr>
        </p:nvSpPr>
        <p:spPr/>
        <p:txBody>
          <a:bodyPr/>
          <a:lstStyle/>
          <a:p>
            <a:r>
              <a:rPr lang="he-IL" smtClean="0"/>
              <a:t>הבזק קבוצת ג'וליה © כל הזכויות שמורות</a:t>
            </a:r>
            <a:endParaRPr lang="en-US" dirty="0"/>
          </a:p>
        </p:txBody>
      </p:sp>
      <p:sp>
        <p:nvSpPr>
          <p:cNvPr id="8" name="Title 1"/>
          <p:cNvSpPr>
            <a:spLocks noGrp="1"/>
          </p:cNvSpPr>
          <p:nvPr>
            <p:ph type="title"/>
          </p:nvPr>
        </p:nvSpPr>
        <p:spPr>
          <a:xfrm>
            <a:off x="381000" y="116632"/>
            <a:ext cx="8001000" cy="838200"/>
          </a:xfrm>
        </p:spPr>
        <p:txBody>
          <a:bodyPr>
            <a:normAutofit fontScale="90000"/>
          </a:bodyPr>
          <a:lstStyle/>
          <a:p>
            <a:pPr algn="ctr" rtl="1"/>
            <a:r>
              <a:rPr lang="he-IL" b="1" dirty="0" smtClean="0"/>
              <a:t>מקורות והמלצות לקריאה נוספת </a:t>
            </a:r>
            <a:br>
              <a:rPr lang="he-IL" b="1" dirty="0" smtClean="0"/>
            </a:br>
            <a:r>
              <a:rPr lang="he-IL" dirty="0" smtClean="0"/>
              <a:t>(ספרים, מאמרים ואתרים)</a:t>
            </a:r>
            <a:endParaRPr lang="en-US" dirty="0"/>
          </a:p>
        </p:txBody>
      </p:sp>
    </p:spTree>
    <p:extLst>
      <p:ext uri="{BB962C8B-B14F-4D97-AF65-F5344CB8AC3E}">
        <p14:creationId xmlns:p14="http://schemas.microsoft.com/office/powerpoint/2010/main" val="2467799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he-IL" b="1" dirty="0"/>
              <a:t>מקורות והמלצות לקריאה נוספת </a:t>
            </a:r>
            <a:br>
              <a:rPr lang="he-IL" b="1" dirty="0"/>
            </a:br>
            <a:r>
              <a:rPr lang="he-IL" dirty="0"/>
              <a:t>(ספרים, מאמרים ואתרים)</a:t>
            </a:r>
          </a:p>
        </p:txBody>
      </p:sp>
      <p:sp>
        <p:nvSpPr>
          <p:cNvPr id="3" name="Content Placeholder 2"/>
          <p:cNvSpPr>
            <a:spLocks noGrp="1"/>
          </p:cNvSpPr>
          <p:nvPr>
            <p:ph idx="1"/>
          </p:nvPr>
        </p:nvSpPr>
        <p:spPr/>
        <p:txBody>
          <a:bodyPr>
            <a:normAutofit lnSpcReduction="10000"/>
          </a:bodyPr>
          <a:lstStyle/>
          <a:p>
            <a:pPr marL="0" indent="0">
              <a:buNone/>
            </a:pPr>
            <a:endParaRPr lang="he-IL" sz="2000" dirty="0" smtClean="0"/>
          </a:p>
          <a:p>
            <a:pPr marL="0" indent="0">
              <a:buNone/>
            </a:pPr>
            <a:r>
              <a:rPr lang="he-IL" sz="2000" dirty="0" smtClean="0"/>
              <a:t>על מנדלברוט, גיאומ</a:t>
            </a:r>
            <a:r>
              <a:rPr lang="he-IL" sz="2000" dirty="0"/>
              <a:t>ט</a:t>
            </a:r>
            <a:r>
              <a:rPr lang="he-IL" sz="2000" dirty="0" smtClean="0"/>
              <a:t>ריית הפרקטלים ותורת הכאוס</a:t>
            </a:r>
          </a:p>
          <a:p>
            <a:pPr marL="0" indent="0" algn="l" rtl="0">
              <a:buNone/>
            </a:pPr>
            <a:r>
              <a:rPr lang="en-US" sz="2000" dirty="0">
                <a:hlinkClick r:id="rId3"/>
              </a:rPr>
              <a:t>http://</a:t>
            </a:r>
            <a:r>
              <a:rPr lang="en-US" sz="2000" dirty="0" smtClean="0">
                <a:hlinkClick r:id="rId3"/>
              </a:rPr>
              <a:t>en.wikipedia.org/wiki/Beno%C3%AEt_Mandelbrot</a:t>
            </a:r>
            <a:r>
              <a:rPr lang="en-US" sz="2000" dirty="0" smtClean="0"/>
              <a:t> </a:t>
            </a:r>
          </a:p>
          <a:p>
            <a:pPr marL="0" indent="0" algn="l" rtl="0">
              <a:buNone/>
            </a:pPr>
            <a:r>
              <a:rPr lang="en-US" sz="2000" dirty="0">
                <a:hlinkClick r:id="rId4"/>
              </a:rPr>
              <a:t>http://</a:t>
            </a:r>
            <a:r>
              <a:rPr lang="en-US" sz="2000" dirty="0" smtClean="0">
                <a:hlinkClick r:id="rId4"/>
              </a:rPr>
              <a:t>en.wikipedia.org/wiki/Fractal</a:t>
            </a:r>
            <a:r>
              <a:rPr lang="en-US" sz="2000" dirty="0" smtClean="0"/>
              <a:t>  </a:t>
            </a:r>
          </a:p>
          <a:p>
            <a:pPr marL="0" indent="0" algn="l" rtl="0">
              <a:buNone/>
            </a:pPr>
            <a:r>
              <a:rPr lang="en-US" sz="2000" dirty="0">
                <a:hlinkClick r:id="rId5"/>
              </a:rPr>
              <a:t>http://</a:t>
            </a:r>
            <a:r>
              <a:rPr lang="en-US" sz="2000" dirty="0" smtClean="0">
                <a:hlinkClick r:id="rId5"/>
              </a:rPr>
              <a:t>en.wikipedia.org/wiki/Chaos_theory</a:t>
            </a:r>
            <a:r>
              <a:rPr lang="en-US" sz="2000" dirty="0" smtClean="0"/>
              <a:t> </a:t>
            </a:r>
          </a:p>
          <a:p>
            <a:pPr marL="0" indent="0" algn="l" rtl="0">
              <a:buNone/>
            </a:pPr>
            <a:r>
              <a:rPr lang="en-US" sz="2000" dirty="0">
                <a:hlinkClick r:id="rId6"/>
              </a:rPr>
              <a:t>http://</a:t>
            </a:r>
            <a:r>
              <a:rPr lang="en-US" sz="2000" dirty="0" smtClean="0">
                <a:hlinkClick r:id="rId6"/>
              </a:rPr>
              <a:t>www.csdt.rpi.edu/african/African_Fractals/applications6.html</a:t>
            </a:r>
            <a:r>
              <a:rPr lang="he-IL" sz="2000" dirty="0" smtClean="0"/>
              <a:t> </a:t>
            </a:r>
            <a:endParaRPr lang="en-US" sz="2000" dirty="0" smtClean="0"/>
          </a:p>
          <a:p>
            <a:pPr marL="0" indent="0" algn="l" rtl="0">
              <a:buNone/>
            </a:pPr>
            <a:r>
              <a:rPr lang="en-US" sz="2000" dirty="0"/>
              <a:t>D. R. Hofstadter, </a:t>
            </a:r>
            <a:r>
              <a:rPr lang="en-US" sz="2000" i="1" dirty="0" err="1">
                <a:hlinkClick r:id="rId7"/>
              </a:rPr>
              <a:t>Metamagical</a:t>
            </a:r>
            <a:r>
              <a:rPr lang="en-US" sz="2000" i="1" dirty="0">
                <a:hlinkClick r:id="rId7"/>
              </a:rPr>
              <a:t> </a:t>
            </a:r>
            <a:r>
              <a:rPr lang="en-US" sz="2000" i="1" dirty="0" err="1">
                <a:hlinkClick r:id="rId7"/>
              </a:rPr>
              <a:t>Themas</a:t>
            </a:r>
            <a:r>
              <a:rPr lang="en-US" sz="2000" dirty="0"/>
              <a:t>, Basic Books, Inc., 1985, Chapter 16. </a:t>
            </a:r>
          </a:p>
          <a:p>
            <a:pPr marL="0" indent="0" algn="l" rtl="0">
              <a:buNone/>
            </a:pPr>
            <a:r>
              <a:rPr lang="en-US" sz="2000" dirty="0"/>
              <a:t>B. Mandelbrot, </a:t>
            </a:r>
            <a:r>
              <a:rPr lang="en-US" sz="2000" i="1" dirty="0">
                <a:hlinkClick r:id="rId8"/>
              </a:rPr>
              <a:t>The Fractal Geometry of Nature</a:t>
            </a:r>
            <a:r>
              <a:rPr lang="en-US" sz="2000" dirty="0"/>
              <a:t>, W. H. Freeman and Co., NY, 1977.</a:t>
            </a:r>
          </a:p>
          <a:p>
            <a:pPr marL="0" indent="0" algn="l" rtl="0">
              <a:buNone/>
            </a:pPr>
            <a:r>
              <a:rPr lang="en-US" sz="2000" dirty="0"/>
              <a:t>Alexander </a:t>
            </a:r>
            <a:r>
              <a:rPr lang="en-US" sz="2000" dirty="0" err="1" smtClean="0"/>
              <a:t>Bogomolny</a:t>
            </a:r>
            <a:r>
              <a:rPr lang="en-US" sz="2000" dirty="0" smtClean="0"/>
              <a:t> </a:t>
            </a:r>
            <a:r>
              <a:rPr lang="he-IL" sz="2000" dirty="0" smtClean="0"/>
              <a:t>1996-2013) </a:t>
            </a:r>
            <a:r>
              <a:rPr lang="en-US" sz="2000" dirty="0" smtClean="0"/>
              <a:t>) Cut-the-Knot  </a:t>
            </a:r>
            <a:r>
              <a:rPr lang="en-US" sz="2000" dirty="0" smtClean="0">
                <a:hlinkClick r:id="rId9"/>
              </a:rPr>
              <a:t>http</a:t>
            </a:r>
            <a:r>
              <a:rPr lang="en-US" sz="2000" dirty="0">
                <a:hlinkClick r:id="rId9"/>
              </a:rPr>
              <a:t>://</a:t>
            </a:r>
            <a:r>
              <a:rPr lang="en-US" sz="2000" dirty="0" smtClean="0">
                <a:hlinkClick r:id="rId9"/>
              </a:rPr>
              <a:t>www.cut-the-knot.org/blue/julia.shtml</a:t>
            </a:r>
            <a:r>
              <a:rPr lang="en-US" sz="2000" dirty="0" smtClean="0"/>
              <a:t> </a:t>
            </a:r>
          </a:p>
          <a:p>
            <a:pPr marL="0" indent="0" algn="l" rtl="0">
              <a:buNone/>
            </a:pPr>
            <a:r>
              <a:rPr lang="en-US" sz="2000" dirty="0">
                <a:hlinkClick r:id="rId10"/>
              </a:rPr>
              <a:t>https://</a:t>
            </a:r>
            <a:r>
              <a:rPr lang="en-US" sz="2000" dirty="0" smtClean="0">
                <a:hlinkClick r:id="rId10"/>
              </a:rPr>
              <a:t>www.youtube.com/watch?v=56gzV0od6DU</a:t>
            </a:r>
            <a:r>
              <a:rPr lang="en-US" sz="2000" dirty="0" smtClean="0"/>
              <a:t> </a:t>
            </a:r>
            <a:endParaRPr lang="he-IL" sz="2000" dirty="0" smtClean="0"/>
          </a:p>
          <a:p>
            <a:pPr marL="0" indent="0" algn="l" rtl="0">
              <a:buNone/>
            </a:pPr>
            <a:r>
              <a:rPr lang="en-US" sz="2000" dirty="0">
                <a:hlinkClick r:id="rId11"/>
              </a:rPr>
              <a:t>https://plus.maths.org/content/benoit-mandelbrot-has-died</a:t>
            </a:r>
            <a:r>
              <a:rPr lang="he-IL" sz="2000" dirty="0"/>
              <a:t> </a:t>
            </a:r>
            <a:endParaRPr lang="en-US" sz="2000" dirty="0"/>
          </a:p>
          <a:p>
            <a:pPr marL="0" indent="0" algn="l" rtl="0">
              <a:buNone/>
            </a:pPr>
            <a:endParaRPr lang="he-IL" sz="2000" dirty="0" smtClean="0"/>
          </a:p>
        </p:txBody>
      </p:sp>
      <p:sp>
        <p:nvSpPr>
          <p:cNvPr id="4" name="Date Placeholder 3"/>
          <p:cNvSpPr>
            <a:spLocks noGrp="1"/>
          </p:cNvSpPr>
          <p:nvPr>
            <p:ph type="dt" sz="half" idx="10"/>
          </p:nvPr>
        </p:nvSpPr>
        <p:spPr/>
        <p:txBody>
          <a:bodyPr/>
          <a:lstStyle/>
          <a:p>
            <a:r>
              <a:rPr lang="en-US" smtClean="0"/>
              <a:t>עודכן 13.12.17</a:t>
            </a:r>
            <a:endParaRPr lang="en-US" dirty="0"/>
          </a:p>
        </p:txBody>
      </p:sp>
      <p:sp>
        <p:nvSpPr>
          <p:cNvPr id="6" name="Slide Number Placeholder 5"/>
          <p:cNvSpPr>
            <a:spLocks noGrp="1"/>
          </p:cNvSpPr>
          <p:nvPr>
            <p:ph type="sldNum" sz="quarter" idx="12"/>
          </p:nvPr>
        </p:nvSpPr>
        <p:spPr/>
        <p:txBody>
          <a:bodyPr/>
          <a:lstStyle/>
          <a:p>
            <a:fld id="{C9B5141F-67F1-457E-8781-5BCB6D404D28}" type="slidenum">
              <a:rPr lang="en-US" smtClean="0"/>
              <a:pPr/>
              <a:t>34</a:t>
            </a:fld>
            <a:endParaRPr lang="en-US" dirty="0"/>
          </a:p>
        </p:txBody>
      </p:sp>
      <p:sp>
        <p:nvSpPr>
          <p:cNvPr id="5" name="Footer Placeholder 4"/>
          <p:cNvSpPr>
            <a:spLocks noGrp="1"/>
          </p:cNvSpPr>
          <p:nvPr>
            <p:ph type="ftr" sz="quarter" idx="11"/>
          </p:nvPr>
        </p:nvSpPr>
        <p:spPr/>
        <p:txBody>
          <a:bodyPr/>
          <a:lstStyle/>
          <a:p>
            <a:r>
              <a:rPr lang="he-IL" smtClean="0"/>
              <a:t>הבזק קבוצת ג'וליה © כל הזכויות שמורות</a:t>
            </a:r>
            <a:endParaRPr lang="en-US" dirty="0"/>
          </a:p>
        </p:txBody>
      </p:sp>
    </p:spTree>
    <p:extLst>
      <p:ext uri="{BB962C8B-B14F-4D97-AF65-F5344CB8AC3E}">
        <p14:creationId xmlns:p14="http://schemas.microsoft.com/office/powerpoint/2010/main" val="2188884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70173"/>
            <a:ext cx="1543050"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907704" y="260648"/>
            <a:ext cx="6768752" cy="731730"/>
          </a:xfrm>
        </p:spPr>
        <p:txBody>
          <a:bodyPr>
            <a:normAutofit/>
          </a:bodyPr>
          <a:lstStyle/>
          <a:p>
            <a:pPr algn="ctr" rtl="1"/>
            <a:r>
              <a:rPr lang="en-US" sz="3600" dirty="0" smtClean="0">
                <a:solidFill>
                  <a:srgbClr val="C996FA"/>
                </a:solidFill>
              </a:rPr>
              <a:t> </a:t>
            </a:r>
            <a:r>
              <a:rPr lang="he-IL" sz="3600" dirty="0" smtClean="0">
                <a:solidFill>
                  <a:srgbClr val="C996FA"/>
                </a:solidFill>
              </a:rPr>
              <a:t>גסטון ג'וליה </a:t>
            </a:r>
            <a:r>
              <a:rPr lang="en-US" sz="3600" dirty="0">
                <a:solidFill>
                  <a:srgbClr val="C996FA"/>
                </a:solidFill>
              </a:rPr>
              <a:t>1893 –</a:t>
            </a:r>
            <a:r>
              <a:rPr lang="en-US" sz="3600" dirty="0" smtClean="0">
                <a:solidFill>
                  <a:srgbClr val="C996FA"/>
                </a:solidFill>
              </a:rPr>
              <a:t>1978</a:t>
            </a:r>
            <a:endParaRPr lang="he-IL" sz="3600" dirty="0">
              <a:solidFill>
                <a:srgbClr val="C996FA"/>
              </a:solidFill>
            </a:endParaRPr>
          </a:p>
        </p:txBody>
      </p:sp>
      <p:sp>
        <p:nvSpPr>
          <p:cNvPr id="3" name="Content Placeholder 2"/>
          <p:cNvSpPr>
            <a:spLocks noGrp="1"/>
          </p:cNvSpPr>
          <p:nvPr>
            <p:ph idx="1"/>
          </p:nvPr>
        </p:nvSpPr>
        <p:spPr>
          <a:xfrm>
            <a:off x="1907704" y="866094"/>
            <a:ext cx="6912768" cy="1482786"/>
          </a:xfrm>
        </p:spPr>
        <p:txBody>
          <a:bodyPr>
            <a:noAutofit/>
          </a:bodyPr>
          <a:lstStyle/>
          <a:p>
            <a:pPr marL="271463" indent="-271463"/>
            <a:r>
              <a:rPr lang="he-IL" sz="2800" spc="-90" dirty="0" err="1" smtClean="0">
                <a:solidFill>
                  <a:srgbClr val="C996FA"/>
                </a:solidFill>
              </a:rPr>
              <a:t>ג</a:t>
            </a:r>
            <a:r>
              <a:rPr lang="he-IL" sz="2800" spc="-90" dirty="0" err="1" smtClean="0">
                <a:solidFill>
                  <a:srgbClr val="C996FA"/>
                </a:solidFill>
                <a:latin typeface="Arial"/>
                <a:cs typeface="Arial"/>
              </a:rPr>
              <a:t>ָ</a:t>
            </a:r>
            <a:r>
              <a:rPr lang="he-IL" sz="2800" spc="-90" dirty="0" err="1" smtClean="0">
                <a:solidFill>
                  <a:srgbClr val="C996FA"/>
                </a:solidFill>
              </a:rPr>
              <a:t>ס</a:t>
            </a:r>
            <a:r>
              <a:rPr lang="he-IL" sz="2800" spc="-90" dirty="0" err="1">
                <a:solidFill>
                  <a:srgbClr val="C996FA"/>
                </a:solidFill>
                <a:latin typeface="Arial"/>
                <a:cs typeface="Arial"/>
              </a:rPr>
              <a:t>ְ</a:t>
            </a:r>
            <a:r>
              <a:rPr lang="he-IL" sz="2800" spc="-90" dirty="0" err="1" smtClean="0">
                <a:solidFill>
                  <a:srgbClr val="C996FA"/>
                </a:solidFill>
              </a:rPr>
              <a:t>טו</a:t>
            </a:r>
            <a:r>
              <a:rPr lang="he-IL" sz="2800" spc="-90" dirty="0" err="1" smtClean="0">
                <a:solidFill>
                  <a:srgbClr val="C996FA"/>
                </a:solidFill>
                <a:latin typeface="Arial"/>
                <a:cs typeface="Arial"/>
              </a:rPr>
              <a:t>ֹ</a:t>
            </a:r>
            <a:r>
              <a:rPr lang="he-IL" sz="2800" spc="-90" dirty="0" err="1" smtClean="0">
                <a:solidFill>
                  <a:srgbClr val="C996FA"/>
                </a:solidFill>
              </a:rPr>
              <a:t>ן</a:t>
            </a:r>
            <a:r>
              <a:rPr lang="he-IL" sz="2800" spc="-90" dirty="0" smtClean="0">
                <a:solidFill>
                  <a:srgbClr val="C996FA"/>
                </a:solidFill>
              </a:rPr>
              <a:t> הצעיר</a:t>
            </a:r>
            <a:r>
              <a:rPr lang="he-IL" sz="2800" spc="-90" dirty="0" smtClean="0">
                <a:solidFill>
                  <a:srgbClr val="DCBEDC"/>
                </a:solidFill>
              </a:rPr>
              <a:t> </a:t>
            </a:r>
            <a:r>
              <a:rPr lang="he-IL" sz="2800" spc="-90" dirty="0"/>
              <a:t>שירת בצבא צרפת </a:t>
            </a:r>
            <a:r>
              <a:rPr lang="he-IL" sz="2800" spc="-90" dirty="0" smtClean="0">
                <a:solidFill>
                  <a:schemeClr val="accent5">
                    <a:lumMod val="60000"/>
                    <a:lumOff val="40000"/>
                  </a:schemeClr>
                </a:solidFill>
              </a:rPr>
              <a:t>ב</a:t>
            </a:r>
            <a:r>
              <a:rPr lang="he-IL" sz="2800" spc="-90" dirty="0" smtClean="0">
                <a:solidFill>
                  <a:schemeClr val="accent5">
                    <a:lumMod val="90000"/>
                  </a:schemeClr>
                </a:solidFill>
              </a:rPr>
              <a:t>מלה"ע הראשונה</a:t>
            </a:r>
            <a:r>
              <a:rPr lang="he-IL" sz="2800" spc="-90" dirty="0" smtClean="0">
                <a:solidFill>
                  <a:schemeClr val="accent5">
                    <a:lumMod val="60000"/>
                    <a:lumOff val="40000"/>
                  </a:schemeClr>
                </a:solidFill>
              </a:rPr>
              <a:t>, </a:t>
            </a:r>
            <a:r>
              <a:rPr lang="he-IL" sz="2800" spc="-70" dirty="0" smtClean="0"/>
              <a:t>נ</a:t>
            </a:r>
            <a:r>
              <a:rPr lang="he-IL" sz="2800" dirty="0" smtClean="0"/>
              <a:t>פצע </a:t>
            </a:r>
            <a:r>
              <a:rPr lang="he-IL" sz="2800" dirty="0"/>
              <a:t>קשה ואיבד את אפו. </a:t>
            </a:r>
            <a:r>
              <a:rPr lang="he-IL" sz="2800" dirty="0" smtClean="0"/>
              <a:t>במהלך האשפוז</a:t>
            </a:r>
            <a:r>
              <a:rPr lang="he-IL" sz="2800" dirty="0"/>
              <a:t>, בין </a:t>
            </a:r>
            <a:r>
              <a:rPr lang="he-IL" sz="2800" dirty="0" smtClean="0"/>
              <a:t>הניתוחים הכואבים, הפליא </a:t>
            </a:r>
            <a:r>
              <a:rPr lang="he-IL" sz="2800" dirty="0"/>
              <a:t>לעסוק במתמטיקה. </a:t>
            </a:r>
          </a:p>
          <a:p>
            <a:pPr marL="0" indent="0">
              <a:buNone/>
            </a:pPr>
            <a:endParaRPr lang="he-IL" sz="2800" dirty="0" smtClean="0"/>
          </a:p>
        </p:txBody>
      </p:sp>
      <p:sp>
        <p:nvSpPr>
          <p:cNvPr id="4" name="Date Placeholder 3"/>
          <p:cNvSpPr>
            <a:spLocks noGrp="1"/>
          </p:cNvSpPr>
          <p:nvPr>
            <p:ph type="dt" sz="half" idx="10"/>
          </p:nvPr>
        </p:nvSpPr>
        <p:spPr/>
        <p:txBody>
          <a:bodyPr/>
          <a:lstStyle/>
          <a:p>
            <a:r>
              <a:rPr lang="en-US" smtClean="0"/>
              <a:t>עודכן 13.12.17</a:t>
            </a:r>
            <a:endParaRPr lang="he-IL" dirty="0"/>
          </a:p>
        </p:txBody>
      </p:sp>
      <p:sp>
        <p:nvSpPr>
          <p:cNvPr id="6" name="Slide Number Placeholder 5"/>
          <p:cNvSpPr>
            <a:spLocks noGrp="1"/>
          </p:cNvSpPr>
          <p:nvPr>
            <p:ph type="sldNum" sz="quarter" idx="12"/>
          </p:nvPr>
        </p:nvSpPr>
        <p:spPr/>
        <p:txBody>
          <a:bodyPr/>
          <a:lstStyle/>
          <a:p>
            <a:fld id="{C9B5141F-67F1-457E-8781-5BCB6D404D28}" type="slidenum">
              <a:rPr lang="en-US" smtClean="0"/>
              <a:pPr/>
              <a:t>4</a:t>
            </a:fld>
            <a:endParaRPr lang="en-US" dirty="0"/>
          </a:p>
        </p:txBody>
      </p:sp>
      <p:sp>
        <p:nvSpPr>
          <p:cNvPr id="7" name="Rectangle 6"/>
          <p:cNvSpPr/>
          <p:nvPr/>
        </p:nvSpPr>
        <p:spPr>
          <a:xfrm>
            <a:off x="-1200631" y="4233431"/>
            <a:ext cx="1872208" cy="461665"/>
          </a:xfrm>
          <a:prstGeom prst="rect">
            <a:avLst/>
          </a:prstGeom>
        </p:spPr>
        <p:txBody>
          <a:bodyPr wrap="square">
            <a:spAutoFit/>
          </a:bodyPr>
          <a:lstStyle/>
          <a:p>
            <a:pPr algn="ctr"/>
            <a:endParaRPr lang="en-US" sz="2400" dirty="0" smtClean="0">
              <a:latin typeface="Arial" pitchFamily="34" charset="0"/>
            </a:endParaRPr>
          </a:p>
        </p:txBody>
      </p:sp>
      <p:sp>
        <p:nvSpPr>
          <p:cNvPr id="10" name="Rectangle 9"/>
          <p:cNvSpPr/>
          <p:nvPr/>
        </p:nvSpPr>
        <p:spPr>
          <a:xfrm>
            <a:off x="364654" y="2132856"/>
            <a:ext cx="8455818" cy="4201150"/>
          </a:xfrm>
          <a:prstGeom prst="rect">
            <a:avLst/>
          </a:prstGeom>
        </p:spPr>
        <p:txBody>
          <a:bodyPr wrap="square">
            <a:spAutoFit/>
          </a:bodyPr>
          <a:lstStyle/>
          <a:p>
            <a:pPr marL="274638" indent="-274638">
              <a:buClr>
                <a:srgbClr val="D2A0C8"/>
              </a:buClr>
              <a:buFont typeface="Arial" pitchFamily="34" charset="0"/>
              <a:buChar char="•"/>
            </a:pPr>
            <a:r>
              <a:rPr lang="he-IL" sz="2800" spc="-70" dirty="0">
                <a:solidFill>
                  <a:schemeClr val="accent5">
                    <a:lumMod val="90000"/>
                  </a:schemeClr>
                </a:solidFill>
              </a:rPr>
              <a:t>בשנת 1918</a:t>
            </a:r>
            <a:r>
              <a:rPr lang="he-IL" sz="2800" spc="-70" dirty="0">
                <a:solidFill>
                  <a:schemeClr val="accent5">
                    <a:lumMod val="60000"/>
                    <a:lumOff val="40000"/>
                  </a:schemeClr>
                </a:solidFill>
              </a:rPr>
              <a:t>, </a:t>
            </a:r>
            <a:r>
              <a:rPr lang="he-IL" sz="2800" spc="-70" dirty="0" smtClean="0"/>
              <a:t>בהיותו </a:t>
            </a:r>
            <a:r>
              <a:rPr lang="he-IL" sz="2800" spc="-70" dirty="0"/>
              <a:t>בן </a:t>
            </a:r>
            <a:r>
              <a:rPr lang="he-IL" sz="2800" spc="-70" dirty="0" smtClean="0"/>
              <a:t>25, פרסם </a:t>
            </a:r>
            <a:r>
              <a:rPr lang="he-IL" sz="2800" spc="-70" dirty="0" err="1"/>
              <a:t>גסטון</a:t>
            </a:r>
            <a:r>
              <a:rPr lang="he-IL" sz="2800" spc="-70" dirty="0"/>
              <a:t> </a:t>
            </a:r>
            <a:r>
              <a:rPr lang="he-IL" sz="2800" spc="-70" dirty="0" smtClean="0"/>
              <a:t>ג'וליה</a:t>
            </a:r>
            <a:r>
              <a:rPr lang="en-US" sz="2800" spc="-70" dirty="0" smtClean="0"/>
              <a:t> </a:t>
            </a:r>
            <a:r>
              <a:rPr lang="he-IL" sz="2800" spc="-70" dirty="0" smtClean="0"/>
              <a:t>בעיתון </a:t>
            </a:r>
            <a:r>
              <a:rPr lang="he-IL" sz="2800" spc="-70" dirty="0"/>
              <a:t>מתמטי צרפתי יוקרתי, מאמר באורך בלתי שגרתי (199 עמודים), בו </a:t>
            </a:r>
            <a:r>
              <a:rPr lang="he-IL" sz="2800" spc="-70" dirty="0" smtClean="0"/>
              <a:t>גילה, </a:t>
            </a:r>
            <a:r>
              <a:rPr lang="he-IL" sz="2800" spc="-70" dirty="0"/>
              <a:t>את הקבוצות הנקראות כיום על שמו "</a:t>
            </a:r>
            <a:r>
              <a:rPr lang="he-IL" sz="2800" spc="-70" dirty="0">
                <a:solidFill>
                  <a:srgbClr val="00FF99"/>
                </a:solidFill>
              </a:rPr>
              <a:t>קבוצות ג'וליה</a:t>
            </a:r>
            <a:r>
              <a:rPr lang="he-IL" sz="2800" spc="-70" dirty="0"/>
              <a:t>".</a:t>
            </a:r>
          </a:p>
          <a:p>
            <a:pPr marL="274638" indent="-274638" algn="r" rtl="1">
              <a:spcBef>
                <a:spcPts val="600"/>
              </a:spcBef>
              <a:buClr>
                <a:srgbClr val="D2A0C8"/>
              </a:buClr>
              <a:buFont typeface="Arial" pitchFamily="34" charset="0"/>
              <a:buChar char="•"/>
            </a:pPr>
            <a:r>
              <a:rPr lang="he-IL" sz="2800" dirty="0" smtClean="0"/>
              <a:t>עבודתו זכתה להכרה בינלאומית </a:t>
            </a:r>
            <a:r>
              <a:rPr lang="he-IL" sz="2800" dirty="0" err="1" smtClean="0"/>
              <a:t>מיידית</a:t>
            </a:r>
            <a:r>
              <a:rPr lang="he-IL" sz="2800" dirty="0" smtClean="0"/>
              <a:t>, ולימים הוא היה </a:t>
            </a:r>
            <a:r>
              <a:rPr lang="he-IL" sz="2800" dirty="0"/>
              <a:t>לפרופסור ב</a:t>
            </a:r>
            <a:r>
              <a:rPr lang="en-US" sz="2800" dirty="0" err="1"/>
              <a:t>Ecole</a:t>
            </a:r>
            <a:r>
              <a:rPr lang="en-US" sz="2800" dirty="0"/>
              <a:t> </a:t>
            </a:r>
            <a:r>
              <a:rPr lang="en-US" sz="2800" dirty="0" err="1"/>
              <a:t>Politechnique</a:t>
            </a:r>
            <a:r>
              <a:rPr lang="en-US" sz="2800" dirty="0"/>
              <a:t> </a:t>
            </a:r>
            <a:r>
              <a:rPr lang="en-US" sz="2800" dirty="0" smtClean="0"/>
              <a:t>-</a:t>
            </a:r>
            <a:r>
              <a:rPr lang="he-IL" sz="2800" dirty="0" smtClean="0"/>
              <a:t> </a:t>
            </a:r>
            <a:r>
              <a:rPr lang="he-IL" sz="2800" dirty="0"/>
              <a:t>בפאריס.</a:t>
            </a:r>
          </a:p>
          <a:p>
            <a:pPr marL="274638" indent="-274638" algn="r" rtl="1">
              <a:spcBef>
                <a:spcPts val="600"/>
              </a:spcBef>
              <a:buClr>
                <a:srgbClr val="D2A0C8"/>
              </a:buClr>
              <a:buFont typeface="Arial" pitchFamily="34" charset="0"/>
              <a:buChar char="•"/>
            </a:pPr>
            <a:r>
              <a:rPr lang="he-IL" sz="2800" spc="-100" dirty="0" smtClean="0"/>
              <a:t>א</a:t>
            </a:r>
            <a:r>
              <a:rPr lang="he-IL" sz="2800" spc="-80" dirty="0" smtClean="0"/>
              <a:t>בל בהיעדר מחשבים, </a:t>
            </a:r>
            <a:r>
              <a:rPr lang="he-IL" sz="2800" spc="-80" dirty="0"/>
              <a:t>אי אפשר </a:t>
            </a:r>
            <a:r>
              <a:rPr lang="he-IL" sz="2800" spc="-80" dirty="0" smtClean="0"/>
              <a:t>היה ליצור, </a:t>
            </a:r>
            <a:r>
              <a:rPr lang="he-IL" sz="2800" spc="-80" dirty="0"/>
              <a:t>או </a:t>
            </a:r>
            <a:r>
              <a:rPr lang="he-IL" sz="2800" spc="-80" dirty="0" smtClean="0"/>
              <a:t>אפילו לדמיין, </a:t>
            </a:r>
            <a:r>
              <a:rPr lang="he-IL" sz="2800" spc="-80" dirty="0"/>
              <a:t>את התמונות העשירות והמורכבות </a:t>
            </a:r>
            <a:r>
              <a:rPr lang="he-IL" sz="2800" spc="-80" dirty="0" smtClean="0"/>
              <a:t>של </a:t>
            </a:r>
            <a:r>
              <a:rPr lang="he-IL" sz="2800" spc="-80" dirty="0">
                <a:solidFill>
                  <a:srgbClr val="00FF99"/>
                </a:solidFill>
              </a:rPr>
              <a:t>קבוצות </a:t>
            </a:r>
            <a:r>
              <a:rPr lang="he-IL" sz="2800" spc="-80" dirty="0" smtClean="0">
                <a:solidFill>
                  <a:srgbClr val="00FF99"/>
                </a:solidFill>
              </a:rPr>
              <a:t>ג'וליה</a:t>
            </a:r>
            <a:r>
              <a:rPr lang="he-IL" sz="2800" spc="-80" dirty="0" smtClean="0"/>
              <a:t>.</a:t>
            </a:r>
            <a:endParaRPr lang="he-IL" sz="2800" spc="-80" dirty="0"/>
          </a:p>
          <a:p>
            <a:pPr marL="274638" indent="-274638">
              <a:spcBef>
                <a:spcPts val="600"/>
              </a:spcBef>
              <a:buClr>
                <a:srgbClr val="D2A0C8"/>
              </a:buClr>
              <a:buFont typeface="Arial" pitchFamily="34" charset="0"/>
              <a:buChar char="•"/>
            </a:pPr>
            <a:r>
              <a:rPr lang="he-IL" sz="2800" dirty="0" smtClean="0"/>
              <a:t>משמעותן המלאה התבררה רק ברבעון האחרון של המאה ה-20 כאשר </a:t>
            </a:r>
            <a:r>
              <a:rPr lang="he-IL" sz="2800" dirty="0" err="1" smtClean="0">
                <a:solidFill>
                  <a:schemeClr val="accent6">
                    <a:lumMod val="40000"/>
                    <a:lumOff val="60000"/>
                  </a:schemeClr>
                </a:solidFill>
              </a:rPr>
              <a:t>ב</a:t>
            </a:r>
            <a:r>
              <a:rPr lang="he-IL" sz="2800" dirty="0" err="1" smtClean="0">
                <a:solidFill>
                  <a:schemeClr val="accent6">
                    <a:lumMod val="40000"/>
                    <a:lumOff val="60000"/>
                  </a:schemeClr>
                </a:solidFill>
                <a:latin typeface="Arial"/>
                <a:cs typeface="Arial"/>
              </a:rPr>
              <a:t>ֶּ</a:t>
            </a:r>
            <a:r>
              <a:rPr lang="he-IL" sz="2800" dirty="0" err="1" smtClean="0">
                <a:solidFill>
                  <a:schemeClr val="accent6">
                    <a:lumMod val="40000"/>
                    <a:lumOff val="60000"/>
                  </a:schemeClr>
                </a:solidFill>
              </a:rPr>
              <a:t>נו</a:t>
            </a:r>
            <a:r>
              <a:rPr lang="he-IL" sz="2800" dirty="0" err="1" smtClean="0">
                <a:solidFill>
                  <a:schemeClr val="accent6">
                    <a:lumMod val="40000"/>
                    <a:lumOff val="60000"/>
                  </a:schemeClr>
                </a:solidFill>
                <a:latin typeface="Arial"/>
                <a:cs typeface="Arial"/>
              </a:rPr>
              <a:t>ּ</a:t>
            </a:r>
            <a:r>
              <a:rPr lang="he-IL" sz="2800" dirty="0" err="1" smtClean="0">
                <a:solidFill>
                  <a:schemeClr val="accent6">
                    <a:lumMod val="40000"/>
                    <a:lumOff val="60000"/>
                  </a:schemeClr>
                </a:solidFill>
              </a:rPr>
              <a:t>א</a:t>
            </a:r>
            <a:r>
              <a:rPr lang="he-IL" sz="2800" dirty="0" err="1" smtClean="0">
                <a:solidFill>
                  <a:schemeClr val="accent6">
                    <a:lumMod val="40000"/>
                    <a:lumOff val="60000"/>
                  </a:schemeClr>
                </a:solidFill>
                <a:latin typeface="Arial"/>
                <a:cs typeface="Arial"/>
              </a:rPr>
              <a:t>ָ</a:t>
            </a:r>
            <a:r>
              <a:rPr lang="he-IL" sz="2800" dirty="0" err="1">
                <a:solidFill>
                  <a:schemeClr val="accent6">
                    <a:lumMod val="40000"/>
                    <a:lumOff val="60000"/>
                  </a:schemeClr>
                </a:solidFill>
              </a:rPr>
              <a:t>ה</a:t>
            </a:r>
            <a:r>
              <a:rPr lang="he-IL" sz="2800" dirty="0" smtClean="0">
                <a:solidFill>
                  <a:schemeClr val="accent6">
                    <a:lumMod val="40000"/>
                    <a:lumOff val="60000"/>
                  </a:schemeClr>
                </a:solidFill>
              </a:rPr>
              <a:t> </a:t>
            </a:r>
            <a:r>
              <a:rPr lang="he-IL" sz="2800" dirty="0" err="1" smtClean="0">
                <a:solidFill>
                  <a:srgbClr val="DCBEDC"/>
                </a:solidFill>
              </a:rPr>
              <a:t>מ</a:t>
            </a:r>
            <a:r>
              <a:rPr lang="he-IL" sz="2800" dirty="0" err="1" smtClean="0">
                <a:solidFill>
                  <a:srgbClr val="DCBEDC"/>
                </a:solidFill>
                <a:latin typeface="Arial"/>
                <a:cs typeface="Arial"/>
              </a:rPr>
              <a:t>ָ</a:t>
            </a:r>
            <a:r>
              <a:rPr lang="he-IL" sz="2800" dirty="0" err="1" smtClean="0">
                <a:solidFill>
                  <a:srgbClr val="DCBEDC"/>
                </a:solidFill>
              </a:rPr>
              <a:t>נ</a:t>
            </a:r>
            <a:r>
              <a:rPr lang="he-IL" sz="2800" dirty="0" err="1" smtClean="0">
                <a:solidFill>
                  <a:srgbClr val="DCBEDC"/>
                </a:solidFill>
                <a:latin typeface="Arial"/>
                <a:cs typeface="Arial"/>
              </a:rPr>
              <a:t>ְ</a:t>
            </a:r>
            <a:r>
              <a:rPr lang="he-IL" sz="2800" dirty="0" err="1" smtClean="0">
                <a:solidFill>
                  <a:srgbClr val="DCBEDC"/>
                </a:solidFill>
              </a:rPr>
              <a:t>ד</a:t>
            </a:r>
            <a:r>
              <a:rPr lang="he-IL" sz="2800" dirty="0" err="1" smtClean="0">
                <a:solidFill>
                  <a:srgbClr val="DCBEDC"/>
                </a:solidFill>
                <a:latin typeface="Arial"/>
                <a:cs typeface="Arial"/>
              </a:rPr>
              <a:t>ֶ</a:t>
            </a:r>
            <a:r>
              <a:rPr lang="he-IL" sz="2800" dirty="0" err="1" smtClean="0">
                <a:solidFill>
                  <a:srgbClr val="DCBEDC"/>
                </a:solidFill>
              </a:rPr>
              <a:t>ל</a:t>
            </a:r>
            <a:r>
              <a:rPr lang="he-IL" sz="2800" dirty="0" err="1" smtClean="0">
                <a:solidFill>
                  <a:srgbClr val="DCBEDC"/>
                </a:solidFill>
                <a:latin typeface="Arial"/>
                <a:cs typeface="Arial"/>
              </a:rPr>
              <a:t>ְ</a:t>
            </a:r>
            <a:r>
              <a:rPr lang="he-IL" sz="2800" dirty="0" err="1" smtClean="0">
                <a:solidFill>
                  <a:srgbClr val="DCBEDC"/>
                </a:solidFill>
              </a:rPr>
              <a:t>ב</a:t>
            </a:r>
            <a:r>
              <a:rPr lang="he-IL" sz="2800" dirty="0" err="1" smtClean="0">
                <a:solidFill>
                  <a:srgbClr val="DCBEDC"/>
                </a:solidFill>
                <a:latin typeface="Arial"/>
                <a:cs typeface="Arial"/>
              </a:rPr>
              <a:t>ְּ</a:t>
            </a:r>
            <a:r>
              <a:rPr lang="he-IL" sz="2800" dirty="0" err="1" smtClean="0">
                <a:solidFill>
                  <a:srgbClr val="DCBEDC"/>
                </a:solidFill>
              </a:rPr>
              <a:t>רו</a:t>
            </a:r>
            <a:r>
              <a:rPr lang="he-IL" sz="2800" dirty="0" err="1" smtClean="0">
                <a:solidFill>
                  <a:srgbClr val="DCBEDC"/>
                </a:solidFill>
                <a:latin typeface="Arial"/>
                <a:cs typeface="Arial"/>
              </a:rPr>
              <a:t>ֹ</a:t>
            </a:r>
            <a:r>
              <a:rPr lang="he-IL" sz="2800" dirty="0" err="1" smtClean="0">
                <a:solidFill>
                  <a:srgbClr val="DCBEDC"/>
                </a:solidFill>
              </a:rPr>
              <a:t>ט</a:t>
            </a:r>
            <a:r>
              <a:rPr lang="he-IL" sz="2800" dirty="0" smtClean="0"/>
              <a:t> הציג את </a:t>
            </a:r>
            <a:r>
              <a:rPr lang="he-IL" sz="2800" dirty="0" smtClean="0">
                <a:solidFill>
                  <a:srgbClr val="FFC000"/>
                </a:solidFill>
              </a:rPr>
              <a:t>תורת </a:t>
            </a:r>
            <a:r>
              <a:rPr lang="he-IL" sz="2800" dirty="0" err="1" smtClean="0">
                <a:solidFill>
                  <a:srgbClr val="FFC000"/>
                </a:solidFill>
              </a:rPr>
              <a:t>הפ</a:t>
            </a:r>
            <a:r>
              <a:rPr lang="he-IL" sz="2800" dirty="0" err="1" smtClean="0">
                <a:solidFill>
                  <a:srgbClr val="FFC000"/>
                </a:solidFill>
                <a:latin typeface="Arial"/>
                <a:cs typeface="Arial"/>
              </a:rPr>
              <a:t>ֽ</a:t>
            </a:r>
            <a:r>
              <a:rPr lang="he-IL" sz="2800" dirty="0" err="1" smtClean="0">
                <a:solidFill>
                  <a:srgbClr val="FFC000"/>
                </a:solidFill>
              </a:rPr>
              <a:t>ר</a:t>
            </a:r>
            <a:r>
              <a:rPr lang="he-IL" sz="2800" dirty="0" err="1" smtClean="0">
                <a:solidFill>
                  <a:srgbClr val="FFC000"/>
                </a:solidFill>
                <a:latin typeface="Arial"/>
                <a:cs typeface="Arial"/>
              </a:rPr>
              <a:t>ָ</a:t>
            </a:r>
            <a:r>
              <a:rPr lang="he-IL" sz="2800" dirty="0" err="1" smtClean="0">
                <a:solidFill>
                  <a:srgbClr val="FFC000"/>
                </a:solidFill>
              </a:rPr>
              <a:t>ק</a:t>
            </a:r>
            <a:r>
              <a:rPr lang="he-IL" sz="2800" dirty="0" err="1" smtClean="0">
                <a:solidFill>
                  <a:srgbClr val="FFC000"/>
                </a:solidFill>
                <a:latin typeface="Arial"/>
                <a:cs typeface="Arial"/>
              </a:rPr>
              <a:t>ֽ</a:t>
            </a:r>
            <a:r>
              <a:rPr lang="he-IL" sz="2800" dirty="0" err="1" smtClean="0">
                <a:solidFill>
                  <a:srgbClr val="FFC000"/>
                </a:solidFill>
              </a:rPr>
              <a:t>ט</a:t>
            </a:r>
            <a:r>
              <a:rPr lang="he-IL" sz="2800" dirty="0" err="1" smtClean="0">
                <a:solidFill>
                  <a:srgbClr val="FFC000"/>
                </a:solidFill>
                <a:latin typeface="Arial"/>
                <a:cs typeface="Arial"/>
              </a:rPr>
              <a:t>ָ</a:t>
            </a:r>
            <a:r>
              <a:rPr lang="he-IL" sz="2800" dirty="0" err="1" smtClean="0">
                <a:solidFill>
                  <a:srgbClr val="FFC000"/>
                </a:solidFill>
              </a:rPr>
              <a:t>לים</a:t>
            </a:r>
            <a:r>
              <a:rPr lang="he-IL" sz="2800" dirty="0" smtClean="0"/>
              <a:t>.</a:t>
            </a:r>
            <a:endParaRPr lang="he-IL" sz="2800" dirty="0"/>
          </a:p>
        </p:txBody>
      </p:sp>
      <p:sp>
        <p:nvSpPr>
          <p:cNvPr id="5" name="Footer Placeholder 4"/>
          <p:cNvSpPr>
            <a:spLocks noGrp="1"/>
          </p:cNvSpPr>
          <p:nvPr>
            <p:ph type="ftr" sz="quarter" idx="11"/>
          </p:nvPr>
        </p:nvSpPr>
        <p:spPr/>
        <p:txBody>
          <a:bodyPr/>
          <a:lstStyle/>
          <a:p>
            <a:r>
              <a:rPr lang="he-IL" dirty="0" smtClean="0"/>
              <a:t>הבזק קבוצת ג'וליה © כל הזכויות שמורות</a:t>
            </a:r>
            <a:endParaRPr lang="en-US" dirty="0"/>
          </a:p>
        </p:txBody>
      </p:sp>
      <p:sp>
        <p:nvSpPr>
          <p:cNvPr id="15" name="Rectangle 14"/>
          <p:cNvSpPr/>
          <p:nvPr/>
        </p:nvSpPr>
        <p:spPr>
          <a:xfrm>
            <a:off x="1914957" y="262389"/>
            <a:ext cx="6163867" cy="646331"/>
          </a:xfrm>
          <a:prstGeom prst="rect">
            <a:avLst/>
          </a:prstGeom>
        </p:spPr>
        <p:txBody>
          <a:bodyPr wrap="none">
            <a:spAutoFit/>
          </a:bodyPr>
          <a:lstStyle/>
          <a:p>
            <a:pPr algn="r" rtl="1"/>
            <a:r>
              <a:rPr lang="he-IL" sz="3600" dirty="0" err="1" smtClean="0">
                <a:solidFill>
                  <a:srgbClr val="DCBEDC"/>
                </a:solidFill>
              </a:rPr>
              <a:t>בנואה</a:t>
            </a:r>
            <a:r>
              <a:rPr lang="he-IL" sz="3600" dirty="0" smtClean="0">
                <a:solidFill>
                  <a:srgbClr val="DCBEDC"/>
                </a:solidFill>
              </a:rPr>
              <a:t> </a:t>
            </a:r>
            <a:r>
              <a:rPr lang="he-IL" sz="3600" dirty="0" err="1">
                <a:solidFill>
                  <a:srgbClr val="DCBEDC"/>
                </a:solidFill>
              </a:rPr>
              <a:t>מנדלברוט</a:t>
            </a:r>
            <a:r>
              <a:rPr lang="he-IL" sz="3600" dirty="0">
                <a:solidFill>
                  <a:srgbClr val="DCBEDC"/>
                </a:solidFill>
              </a:rPr>
              <a:t> ( </a:t>
            </a:r>
            <a:r>
              <a:rPr lang="en-US" sz="3600" dirty="0">
                <a:solidFill>
                  <a:srgbClr val="DCBEDC"/>
                </a:solidFill>
              </a:rPr>
              <a:t>1924 - 2010</a:t>
            </a:r>
            <a:r>
              <a:rPr lang="he-IL" sz="3600" dirty="0">
                <a:solidFill>
                  <a:srgbClr val="DCBEDC"/>
                </a:solidFill>
              </a:rPr>
              <a:t>)</a:t>
            </a:r>
            <a:endParaRPr lang="en-US" sz="3600" dirty="0">
              <a:solidFill>
                <a:srgbClr val="DCBEDC"/>
              </a:solidFill>
            </a:endParaRPr>
          </a:p>
        </p:txBody>
      </p:sp>
      <p:pic>
        <p:nvPicPr>
          <p:cNvPr id="8" name="תמונה 7"/>
          <p:cNvPicPr>
            <a:picLocks noChangeAspect="1"/>
          </p:cNvPicPr>
          <p:nvPr/>
        </p:nvPicPr>
        <p:blipFill>
          <a:blip r:embed="rId5"/>
          <a:stretch>
            <a:fillRect/>
          </a:stretch>
        </p:blipFill>
        <p:spPr>
          <a:xfrm>
            <a:off x="449238" y="437372"/>
            <a:ext cx="1314450" cy="1733550"/>
          </a:xfrm>
          <a:prstGeom prst="rect">
            <a:avLst/>
          </a:prstGeom>
        </p:spPr>
      </p:pic>
      <p:grpSp>
        <p:nvGrpSpPr>
          <p:cNvPr id="11" name="Group 10"/>
          <p:cNvGrpSpPr/>
          <p:nvPr/>
        </p:nvGrpSpPr>
        <p:grpSpPr>
          <a:xfrm>
            <a:off x="399728" y="260648"/>
            <a:ext cx="1618084" cy="2360360"/>
            <a:chOff x="395536" y="640822"/>
            <a:chExt cx="1618084" cy="2360360"/>
          </a:xfrm>
        </p:grpSpPr>
        <p:pic>
          <p:nvPicPr>
            <p:cNvPr id="14"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t="4332"/>
            <a:stretch/>
          </p:blipFill>
          <p:spPr bwMode="auto">
            <a:xfrm>
              <a:off x="395536" y="640822"/>
              <a:ext cx="1543050" cy="2049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97594" y="2293296"/>
              <a:ext cx="1616026" cy="707886"/>
            </a:xfrm>
            <a:prstGeom prst="rect">
              <a:avLst/>
            </a:prstGeom>
            <a:solidFill>
              <a:schemeClr val="bg1"/>
            </a:solidFill>
          </p:spPr>
          <p:txBody>
            <a:bodyPr wrap="square" rtlCol="0">
              <a:spAutoFit/>
            </a:bodyPr>
            <a:lstStyle/>
            <a:p>
              <a:pPr algn="l" rtl="0"/>
              <a:r>
                <a:rPr lang="en-US" sz="2000" dirty="0" smtClean="0"/>
                <a:t>Benoit Mandelbrot</a:t>
              </a:r>
              <a:endParaRPr lang="en-US" sz="2000" dirty="0"/>
            </a:p>
          </p:txBody>
        </p:sp>
      </p:grpSp>
    </p:spTree>
    <p:custDataLst>
      <p:tags r:id="rId1"/>
    </p:custDataLst>
    <p:extLst>
      <p:ext uri="{BB962C8B-B14F-4D97-AF65-F5344CB8AC3E}">
        <p14:creationId xmlns:p14="http://schemas.microsoft.com/office/powerpoint/2010/main" val="373422084"/>
      </p:ext>
    </p:extLst>
  </p:cSld>
  <p:clrMapOvr>
    <a:masterClrMapping/>
  </p:clrMapOvr>
  <mc:AlternateContent xmlns:mc="http://schemas.openxmlformats.org/markup-compatibility/2006" xmlns:p14="http://schemas.microsoft.com/office/powerpoint/2010/main">
    <mc:Choice Requires="p14">
      <p:transition spd="slow" p14:dur="2000" advTm="94130"/>
    </mc:Choice>
    <mc:Fallback xmlns="">
      <p:transition spd="slow" advTm="941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par>
                                <p:cTn id="11" presetID="9" presetClass="emph" presetSubtype="0" nodeType="withEffect">
                                  <p:stCondLst>
                                    <p:cond delay="0"/>
                                  </p:stCondLst>
                                  <p:childTnLst>
                                    <p:set>
                                      <p:cBhvr rctx="PPT">
                                        <p:cTn id="12" dur="indefinite"/>
                                        <p:tgtEl>
                                          <p:spTgt spid="3">
                                            <p:txEl>
                                              <p:pRg st="0" end="0"/>
                                            </p:txEl>
                                          </p:spTgt>
                                        </p:tgtEl>
                                        <p:attrNameLst>
                                          <p:attrName>style.opacity</p:attrName>
                                        </p:attrNameLst>
                                      </p:cBhvr>
                                      <p:to>
                                        <p:strVal val="0.5"/>
                                      </p:to>
                                    </p:set>
                                    <p:animEffect filter="image" prLst="opacity: 0.5">
                                      <p:cBhvr rctx="IE">
                                        <p:cTn id="13" dur="indefinite"/>
                                        <p:tgtEl>
                                          <p:spTgt spid="3">
                                            <p:txEl>
                                              <p:pRg st="0" end="0"/>
                                            </p:txEl>
                                          </p:spTgt>
                                        </p:tgtEl>
                                      </p:cBhvr>
                                    </p:animEffect>
                                  </p:childTnLst>
                                </p:cTn>
                              </p:par>
                            </p:childTnLst>
                          </p:cTn>
                        </p:par>
                        <p:par>
                          <p:cTn id="14" fill="hold">
                            <p:stCondLst>
                              <p:cond delay="0"/>
                            </p:stCondLst>
                            <p:childTnLst>
                              <p:par>
                                <p:cTn id="15" presetID="10" presetClass="exit" presetSubtype="0" fill="hold" nodeType="after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2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
                                            <p:txEl>
                                              <p:pRg st="2" end="2"/>
                                            </p:txEl>
                                          </p:spTgt>
                                        </p:tgtEl>
                                        <p:attrNameLst>
                                          <p:attrName>style.visibility</p:attrName>
                                        </p:attrNameLst>
                                      </p:cBhvr>
                                      <p:to>
                                        <p:strVal val="visible"/>
                                      </p:to>
                                    </p:set>
                                  </p:childTnLst>
                                </p:cTn>
                              </p:par>
                              <p:par>
                                <p:cTn id="30" presetID="9" presetClass="emph" presetSubtype="0" nodeType="withEffect">
                                  <p:stCondLst>
                                    <p:cond delay="0"/>
                                  </p:stCondLst>
                                  <p:childTnLst>
                                    <p:set>
                                      <p:cBhvr rctx="PPT">
                                        <p:cTn id="31" dur="indefinite"/>
                                        <p:tgtEl>
                                          <p:spTgt spid="10">
                                            <p:txEl>
                                              <p:pRg st="1" end="1"/>
                                            </p:txEl>
                                          </p:spTgt>
                                        </p:tgtEl>
                                        <p:attrNameLst>
                                          <p:attrName>style.opacity</p:attrName>
                                        </p:attrNameLst>
                                      </p:cBhvr>
                                      <p:to>
                                        <p:strVal val="0.5"/>
                                      </p:to>
                                    </p:set>
                                    <p:animEffect filter="image" prLst="opacity: 0.5">
                                      <p:cBhvr rctx="IE">
                                        <p:cTn id="32" dur="indefinite"/>
                                        <p:tgtEl>
                                          <p:spTgt spid="10">
                                            <p:txEl>
                                              <p:pRg st="1" end="1"/>
                                            </p:txEl>
                                          </p:spTgt>
                                        </p:tgtEl>
                                      </p:cBhvr>
                                    </p:animEffect>
                                  </p:childTnLst>
                                </p:cTn>
                              </p:par>
                              <p:par>
                                <p:cTn id="33" presetID="9" presetClass="emph" presetSubtype="0" nodeType="withEffect">
                                  <p:stCondLst>
                                    <p:cond delay="0"/>
                                  </p:stCondLst>
                                  <p:childTnLst>
                                    <p:set>
                                      <p:cBhvr rctx="PPT">
                                        <p:cTn id="34" dur="indefinite"/>
                                        <p:tgtEl>
                                          <p:spTgt spid="10">
                                            <p:txEl>
                                              <p:pRg st="0" end="0"/>
                                            </p:txEl>
                                          </p:spTgt>
                                        </p:tgtEl>
                                        <p:attrNameLst>
                                          <p:attrName>style.opacity</p:attrName>
                                        </p:attrNameLst>
                                      </p:cBhvr>
                                      <p:to>
                                        <p:strVal val="0.5"/>
                                      </p:to>
                                    </p:set>
                                    <p:animEffect filter="image" prLst="opacity: 0.5">
                                      <p:cBhvr rctx="IE">
                                        <p:cTn id="35" dur="indefinite"/>
                                        <p:tgtEl>
                                          <p:spTgt spid="10">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0">
                                            <p:txEl>
                                              <p:pRg st="3" end="3"/>
                                            </p:txEl>
                                          </p:spTgt>
                                        </p:tgtEl>
                                        <p:attrNameLst>
                                          <p:attrName>style.visibility</p:attrName>
                                        </p:attrNameLst>
                                      </p:cBhvr>
                                      <p:to>
                                        <p:strVal val="visible"/>
                                      </p:to>
                                    </p:set>
                                  </p:childTnLst>
                                </p:cTn>
                              </p:par>
                              <p:par>
                                <p:cTn id="40" presetID="9" presetClass="emph" presetSubtype="0" nodeType="withEffect">
                                  <p:stCondLst>
                                    <p:cond delay="0"/>
                                  </p:stCondLst>
                                  <p:childTnLst>
                                    <p:set>
                                      <p:cBhvr rctx="PPT">
                                        <p:cTn id="41" dur="indefinite"/>
                                        <p:tgtEl>
                                          <p:spTgt spid="10">
                                            <p:txEl>
                                              <p:pRg st="2" end="2"/>
                                            </p:txEl>
                                          </p:spTgt>
                                        </p:tgtEl>
                                        <p:attrNameLst>
                                          <p:attrName>style.opacity</p:attrName>
                                        </p:attrNameLst>
                                      </p:cBhvr>
                                      <p:to>
                                        <p:strVal val="0.5"/>
                                      </p:to>
                                    </p:set>
                                    <p:animEffect filter="image" prLst="opacity: 0.5">
                                      <p:cBhvr rctx="IE">
                                        <p:cTn id="42" dur="indefinite"/>
                                        <p:tgtEl>
                                          <p:spTgt spid="10">
                                            <p:txEl>
                                              <p:pRg st="2" end="2"/>
                                            </p:txEl>
                                          </p:spTgt>
                                        </p:tgtEl>
                                      </p:cBhvr>
                                    </p:animEffect>
                                  </p:childTnLst>
                                </p:cTn>
                              </p:par>
                              <p:par>
                                <p:cTn id="43" presetID="10" presetClass="exit" presetSubtype="0" fill="hold" nodeType="withEffect">
                                  <p:stCondLst>
                                    <p:cond delay="0"/>
                                  </p:stCondLst>
                                  <p:childTnLst>
                                    <p:animEffect transition="out" filter="fade">
                                      <p:cBhvr>
                                        <p:cTn id="44" dur="500"/>
                                        <p:tgtEl>
                                          <p:spTgt spid="12"/>
                                        </p:tgtEl>
                                      </p:cBhvr>
                                    </p:animEffect>
                                    <p:set>
                                      <p:cBhvr>
                                        <p:cTn id="45" dur="1" fill="hold">
                                          <p:stCondLst>
                                            <p:cond delay="499"/>
                                          </p:stCondLst>
                                        </p:cTn>
                                        <p:tgtEl>
                                          <p:spTgt spid="12"/>
                                        </p:tgtEl>
                                        <p:attrNameLst>
                                          <p:attrName>style.visibility</p:attrName>
                                        </p:attrNameLst>
                                      </p:cBhvr>
                                      <p:to>
                                        <p:strVal val="hidden"/>
                                      </p:to>
                                    </p:set>
                                  </p:childTnLst>
                                </p:cTn>
                              </p:par>
                              <p:par>
                                <p:cTn id="46" presetID="10" presetClass="entr" presetSubtype="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10" presetClass="exit" presetSubtype="0" fill="hold" grpId="0" nodeType="withEffect">
                                  <p:stCondLst>
                                    <p:cond delay="0"/>
                                  </p:stCondLst>
                                  <p:childTnLst>
                                    <p:animEffect transition="out" filter="fade">
                                      <p:cBhvr>
                                        <p:cTn id="50" dur="500"/>
                                        <p:tgtEl>
                                          <p:spTgt spid="2"/>
                                        </p:tgtEl>
                                      </p:cBhvr>
                                    </p:animEffect>
                                    <p:set>
                                      <p:cBhvr>
                                        <p:cTn id="51" dur="1" fill="hold">
                                          <p:stCondLst>
                                            <p:cond delay="499"/>
                                          </p:stCondLst>
                                        </p:cTn>
                                        <p:tgtEl>
                                          <p:spTgt spid="2"/>
                                        </p:tgtEl>
                                        <p:attrNameLst>
                                          <p:attrName>style.visibility</p:attrName>
                                        </p:attrNameLst>
                                      </p:cBhvr>
                                      <p:to>
                                        <p:strVal val="hidden"/>
                                      </p:to>
                                    </p:set>
                                  </p:childTnLst>
                                </p:cTn>
                              </p:par>
                              <p:par>
                                <p:cTn id="52" presetID="10"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0" grpId="0" uiExpand="1" build="p"/>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Rectangle 18439"/>
          <p:cNvSpPr/>
          <p:nvPr/>
        </p:nvSpPr>
        <p:spPr>
          <a:xfrm>
            <a:off x="252480" y="3429000"/>
            <a:ext cx="8640000" cy="2400657"/>
          </a:xfrm>
          <a:prstGeom prst="rect">
            <a:avLst/>
          </a:prstGeom>
        </p:spPr>
        <p:txBody>
          <a:bodyPr wrap="square">
            <a:spAutoFit/>
          </a:bodyPr>
          <a:lstStyle/>
          <a:p>
            <a:pPr marL="715963" lvl="1" indent="-266700" algn="r" rtl="1">
              <a:buClr>
                <a:srgbClr val="D2A0C8"/>
              </a:buClr>
              <a:buFont typeface="Calibri" panose="020F0502020204030204" pitchFamily="34" charset="0"/>
              <a:buChar char="-"/>
            </a:pPr>
            <a:r>
              <a:rPr lang="he-IL" sz="2800" spc="-50" dirty="0">
                <a:latin typeface="+mn-lt"/>
                <a:cs typeface="+mn-cs"/>
              </a:rPr>
              <a:t>ו</a:t>
            </a:r>
            <a:r>
              <a:rPr lang="he-IL" sz="2800" spc="-50" dirty="0">
                <a:solidFill>
                  <a:srgbClr val="92D050"/>
                </a:solidFill>
                <a:latin typeface="+mn-lt"/>
                <a:cs typeface="+mn-cs"/>
              </a:rPr>
              <a:t>הזווית</a:t>
            </a:r>
            <a:r>
              <a:rPr lang="he-IL" sz="2800" spc="-50" dirty="0">
                <a:latin typeface="+mn-lt"/>
                <a:cs typeface="+mn-cs"/>
              </a:rPr>
              <a:t> </a:t>
            </a:r>
            <a:r>
              <a:rPr lang="he-IL" sz="2800" spc="-50" dirty="0" smtClean="0">
                <a:latin typeface="+mn-lt"/>
                <a:cs typeface="+mn-cs"/>
              </a:rPr>
              <a:t>שהקטע </a:t>
            </a:r>
            <a:r>
              <a:rPr lang="he-IL" sz="2800" spc="-50" dirty="0">
                <a:latin typeface="+mn-lt"/>
                <a:cs typeface="+mn-cs"/>
              </a:rPr>
              <a:t>המחבר </a:t>
            </a:r>
            <a:r>
              <a:rPr lang="he-IL" sz="2800" spc="-50" dirty="0" smtClean="0">
                <a:latin typeface="+mn-lt"/>
                <a:cs typeface="+mn-cs"/>
              </a:rPr>
              <a:t>אותה עם</a:t>
            </a:r>
            <a:r>
              <a:rPr lang="he-IL" sz="2800" dirty="0" smtClean="0">
                <a:latin typeface="+mn-lt"/>
                <a:cs typeface="+mn-cs"/>
              </a:rPr>
              <a:t> </a:t>
            </a:r>
            <a:endParaRPr lang="he-IL" sz="2800" dirty="0">
              <a:latin typeface="+mn-lt"/>
              <a:cs typeface="+mn-cs"/>
            </a:endParaRPr>
          </a:p>
          <a:p>
            <a:pPr marL="706438" lvl="1" algn="r" rtl="1">
              <a:buClr>
                <a:srgbClr val="D2A0C8"/>
              </a:buClr>
            </a:pPr>
            <a:r>
              <a:rPr lang="he-IL" sz="2800" dirty="0" smtClean="0"/>
              <a:t>ראשית הצירים, יוצר </a:t>
            </a:r>
            <a:r>
              <a:rPr lang="he-IL" sz="2800" dirty="0"/>
              <a:t>עם </a:t>
            </a:r>
            <a:r>
              <a:rPr lang="he-IL" sz="2800" dirty="0" smtClean="0"/>
              <a:t>הכיוון החיובי של ציר </a:t>
            </a:r>
            <a:r>
              <a:rPr lang="en-US" sz="2800" i="1" dirty="0">
                <a:latin typeface="Times New Roman" pitchFamily="18" charset="0"/>
              </a:rPr>
              <a:t>x</a:t>
            </a:r>
            <a:r>
              <a:rPr lang="he-IL" sz="2800" i="1" dirty="0">
                <a:latin typeface="Times New Roman" pitchFamily="18" charset="0"/>
              </a:rPr>
              <a:t>,</a:t>
            </a:r>
            <a:r>
              <a:rPr lang="he-IL" sz="2800" dirty="0"/>
              <a:t> היא </a:t>
            </a:r>
            <a:r>
              <a:rPr lang="he-IL" sz="2800" i="1" dirty="0">
                <a:solidFill>
                  <a:srgbClr val="99FF33"/>
                </a:solidFill>
                <a:sym typeface="Symbol"/>
              </a:rPr>
              <a:t></a:t>
            </a:r>
            <a:r>
              <a:rPr lang="he-IL" sz="2800" dirty="0" smtClean="0">
                <a:solidFill>
                  <a:srgbClr val="99FF33"/>
                </a:solidFill>
                <a:sym typeface="Symbol"/>
              </a:rPr>
              <a:t>2.</a:t>
            </a:r>
          </a:p>
          <a:p>
            <a:pPr marL="365125" lvl="1" indent="-279400">
              <a:spcBef>
                <a:spcPts val="600"/>
              </a:spcBef>
              <a:buClr>
                <a:srgbClr val="D2A0C8"/>
              </a:buClr>
              <a:buFont typeface="Arial" pitchFamily="34" charset="0"/>
              <a:buChar char="•"/>
            </a:pPr>
            <a:r>
              <a:rPr lang="he-IL" sz="2800" spc="-100" dirty="0" smtClean="0">
                <a:sym typeface="Symbol"/>
              </a:rPr>
              <a:t>זהו למעשה תיאור גרפי של </a:t>
            </a:r>
            <a:r>
              <a:rPr lang="he-IL" sz="2800" spc="-100" dirty="0" smtClean="0">
                <a:solidFill>
                  <a:srgbClr val="C996FA"/>
                </a:solidFill>
                <a:sym typeface="Symbol"/>
              </a:rPr>
              <a:t>העלאה בריבוע </a:t>
            </a:r>
            <a:r>
              <a:rPr lang="he-IL" sz="2800" spc="-100" dirty="0" smtClean="0">
                <a:sym typeface="Symbol"/>
              </a:rPr>
              <a:t>של המספר המרוכב </a:t>
            </a:r>
            <a:r>
              <a:rPr lang="en-US" sz="2800" spc="-100" dirty="0" smtClean="0">
                <a:sym typeface="Symbol"/>
              </a:rPr>
              <a:t> </a:t>
            </a:r>
            <a:r>
              <a:rPr lang="en-US" sz="2800" b="1" i="1" spc="-100" dirty="0" smtClean="0">
                <a:latin typeface="Times New Roman" panose="02020603050405020304" pitchFamily="18" charset="0"/>
                <a:cs typeface="Times New Roman" panose="02020603050405020304" pitchFamily="18" charset="0"/>
                <a:sym typeface="Symbol"/>
              </a:rPr>
              <a:t>z</a:t>
            </a:r>
            <a:r>
              <a:rPr lang="en-US" sz="2800" spc="-100" dirty="0" smtClean="0">
                <a:sym typeface="Symbol"/>
              </a:rPr>
              <a:t> </a:t>
            </a:r>
            <a:r>
              <a:rPr lang="he-IL" sz="2800" spc="-100" dirty="0" smtClean="0">
                <a:sym typeface="Symbol"/>
              </a:rPr>
              <a:t> המיוצג ע"י הנקודה </a:t>
            </a:r>
            <a:r>
              <a:rPr lang="en-US" sz="2800" i="1" spc="-100" dirty="0" smtClean="0">
                <a:latin typeface="Times New Roman" pitchFamily="18" charset="0"/>
                <a:cs typeface="+mj-cs"/>
              </a:rPr>
              <a:t>A</a:t>
            </a:r>
            <a:r>
              <a:rPr lang="he-IL" sz="2800" i="1" spc="-100" dirty="0" smtClean="0">
                <a:latin typeface="Times New Roman" pitchFamily="18" charset="0"/>
                <a:cs typeface="+mj-cs"/>
              </a:rPr>
              <a:t>,</a:t>
            </a:r>
            <a:r>
              <a:rPr lang="he-IL" sz="2800" i="1" spc="-100" dirty="0" smtClean="0">
                <a:solidFill>
                  <a:srgbClr val="99FF33"/>
                </a:solidFill>
                <a:sym typeface="Symbol"/>
              </a:rPr>
              <a:t> </a:t>
            </a:r>
            <a:r>
              <a:rPr lang="he-IL" sz="2800" spc="-100" dirty="0" smtClean="0">
                <a:sym typeface="Symbol"/>
              </a:rPr>
              <a:t>שהקואורדינטות הקוטביות שלה הן: </a:t>
            </a:r>
            <a:r>
              <a:rPr lang="en-US" sz="2800" i="1" spc="-100" dirty="0" smtClean="0">
                <a:solidFill>
                  <a:srgbClr val="FFFF00"/>
                </a:solidFill>
              </a:rPr>
              <a:t> </a:t>
            </a:r>
            <a:r>
              <a:rPr lang="he-IL" sz="2800" i="1" spc="-100" dirty="0" smtClean="0">
                <a:solidFill>
                  <a:srgbClr val="99FF33"/>
                </a:solidFill>
                <a:sym typeface="Symbol"/>
              </a:rPr>
              <a:t>,</a:t>
            </a:r>
            <a:r>
              <a:rPr lang="en-US" sz="2800" i="1" spc="-100" dirty="0" smtClean="0">
                <a:solidFill>
                  <a:srgbClr val="99FF33"/>
                </a:solidFill>
                <a:sym typeface="Symbol"/>
              </a:rPr>
              <a:t>r</a:t>
            </a:r>
            <a:r>
              <a:rPr lang="he-IL" sz="2800" spc="-100" dirty="0" smtClean="0">
                <a:sym typeface="Symbol"/>
              </a:rPr>
              <a:t>.</a:t>
            </a:r>
            <a:r>
              <a:rPr lang="he-IL" sz="2800" spc="-60" dirty="0" smtClean="0">
                <a:sym typeface="Symbol"/>
              </a:rPr>
              <a:t>  </a:t>
            </a:r>
          </a:p>
          <a:p>
            <a:pPr marL="365125" lvl="1" indent="-279400">
              <a:spcBef>
                <a:spcPts val="600"/>
              </a:spcBef>
              <a:buClr>
                <a:srgbClr val="D2A0C8"/>
              </a:buClr>
              <a:buFont typeface="Arial" pitchFamily="34" charset="0"/>
              <a:buChar char="•"/>
            </a:pPr>
            <a:r>
              <a:rPr lang="he-IL" sz="2800" spc="-60" dirty="0" smtClean="0">
                <a:sym typeface="Symbol"/>
              </a:rPr>
              <a:t>תזכורת: </a:t>
            </a:r>
            <a:r>
              <a:rPr lang="he-IL" sz="2800" spc="-50" dirty="0" smtClean="0">
                <a:sym typeface="Symbol"/>
              </a:rPr>
              <a:t>לפי </a:t>
            </a:r>
            <a:r>
              <a:rPr lang="he-IL" sz="2800" spc="-50" dirty="0">
                <a:sym typeface="Symbol"/>
              </a:rPr>
              <a:t>נוסחת </a:t>
            </a:r>
            <a:r>
              <a:rPr lang="he-IL" sz="2800" spc="-50" dirty="0" smtClean="0">
                <a:sym typeface="Symbol"/>
              </a:rPr>
              <a:t>דה-</a:t>
            </a:r>
            <a:r>
              <a:rPr lang="he-IL" sz="2800" spc="-50" dirty="0" err="1" smtClean="0">
                <a:sym typeface="Symbol"/>
              </a:rPr>
              <a:t>מואבר</a:t>
            </a:r>
            <a:r>
              <a:rPr lang="he-IL" sz="2800" spc="-50" dirty="0" smtClean="0">
                <a:sym typeface="Symbol"/>
              </a:rPr>
              <a:t>, לכל </a:t>
            </a:r>
            <a:r>
              <a:rPr lang="en-US" sz="2800" i="1" dirty="0" smtClean="0">
                <a:solidFill>
                  <a:srgbClr val="FF6600"/>
                </a:solidFill>
                <a:latin typeface="Times New Roman" panose="02020603050405020304" pitchFamily="18" charset="0"/>
                <a:cs typeface="Times New Roman" panose="02020603050405020304" pitchFamily="18" charset="0"/>
                <a:sym typeface="Symbol"/>
              </a:rPr>
              <a:t>n</a:t>
            </a:r>
            <a:r>
              <a:rPr lang="he-IL" sz="2800" spc="-50" dirty="0" smtClean="0">
                <a:sym typeface="Symbol"/>
              </a:rPr>
              <a:t> טבעי</a:t>
            </a:r>
            <a:endParaRPr lang="he-IL" sz="2800" dirty="0" smtClean="0">
              <a:sym typeface="Symbol"/>
            </a:endParaRPr>
          </a:p>
        </p:txBody>
      </p:sp>
      <p:sp>
        <p:nvSpPr>
          <p:cNvPr id="37" name="TextBox 36"/>
          <p:cNvSpPr txBox="1"/>
          <p:nvPr/>
        </p:nvSpPr>
        <p:spPr>
          <a:xfrm>
            <a:off x="1906674" y="3356992"/>
            <a:ext cx="216024" cy="400110"/>
          </a:xfrm>
          <a:prstGeom prst="rect">
            <a:avLst/>
          </a:prstGeom>
          <a:noFill/>
          <a:ln>
            <a:noFill/>
          </a:ln>
        </p:spPr>
        <p:txBody>
          <a:bodyPr wrap="square" rtlCol="1">
            <a:spAutoFit/>
          </a:bodyPr>
          <a:lstStyle/>
          <a:p>
            <a:pPr algn="ctr"/>
            <a:r>
              <a:rPr lang="en-US" sz="2000" i="1" dirty="0" smtClean="0">
                <a:solidFill>
                  <a:srgbClr val="99FF33"/>
                </a:solidFill>
                <a:latin typeface="Times New Roman" pitchFamily="18" charset="0"/>
                <a:cs typeface="+mj-cs"/>
                <a:sym typeface="Symbol"/>
              </a:rPr>
              <a:t></a:t>
            </a:r>
            <a:endParaRPr lang="he-IL" sz="2000" i="1" dirty="0">
              <a:solidFill>
                <a:srgbClr val="99FF33"/>
              </a:solidFill>
              <a:latin typeface="Times New Roman" pitchFamily="18" charset="0"/>
              <a:cs typeface="+mj-cs"/>
            </a:endParaRPr>
          </a:p>
        </p:txBody>
      </p:sp>
      <p:sp>
        <p:nvSpPr>
          <p:cNvPr id="2" name="Title 1"/>
          <p:cNvSpPr>
            <a:spLocks noGrp="1"/>
          </p:cNvSpPr>
          <p:nvPr>
            <p:ph type="title"/>
          </p:nvPr>
        </p:nvSpPr>
        <p:spPr>
          <a:xfrm>
            <a:off x="0" y="188640"/>
            <a:ext cx="9144000" cy="792088"/>
          </a:xfrm>
        </p:spPr>
        <p:txBody>
          <a:bodyPr>
            <a:normAutofit/>
          </a:bodyPr>
          <a:lstStyle/>
          <a:p>
            <a:pPr algn="ctr" rtl="1"/>
            <a:r>
              <a:rPr lang="he-IL" dirty="0" smtClean="0">
                <a:solidFill>
                  <a:srgbClr val="C996FA"/>
                </a:solidFill>
              </a:rPr>
              <a:t> מהן קבוצות ג'וליה ואיך הן נוצרות?</a:t>
            </a:r>
            <a:endParaRPr lang="he-IL" dirty="0">
              <a:solidFill>
                <a:srgbClr val="C996FA"/>
              </a:solidFill>
            </a:endParaRPr>
          </a:p>
        </p:txBody>
      </p:sp>
      <p:sp>
        <p:nvSpPr>
          <p:cNvPr id="3" name="Content Placeholder 2"/>
          <p:cNvSpPr>
            <a:spLocks noGrp="1"/>
          </p:cNvSpPr>
          <p:nvPr>
            <p:ph idx="1"/>
          </p:nvPr>
        </p:nvSpPr>
        <p:spPr>
          <a:xfrm>
            <a:off x="251520" y="836712"/>
            <a:ext cx="8640960" cy="3960440"/>
          </a:xfrm>
          <a:scene3d>
            <a:camera prst="orthographicFront">
              <a:rot lat="0" lon="0" rev="0"/>
            </a:camera>
            <a:lightRig rig="threePt" dir="t"/>
          </a:scene3d>
        </p:spPr>
        <p:txBody>
          <a:bodyPr>
            <a:normAutofit/>
          </a:bodyPr>
          <a:lstStyle/>
          <a:p>
            <a:pPr marL="360000" indent="-270000"/>
            <a:r>
              <a:rPr lang="he-IL" sz="2800" dirty="0" err="1" smtClean="0"/>
              <a:t>נסרטט</a:t>
            </a:r>
            <a:r>
              <a:rPr lang="he-IL" sz="2800" dirty="0" smtClean="0"/>
              <a:t> את הקטע </a:t>
            </a:r>
            <a:r>
              <a:rPr lang="he-IL" sz="2800" dirty="0"/>
              <a:t>המחבר </a:t>
            </a:r>
            <a:r>
              <a:rPr lang="he-IL" sz="2800" dirty="0" smtClean="0"/>
              <a:t>נקודה  </a:t>
            </a:r>
            <a:r>
              <a:rPr lang="en-US" sz="2800" i="1" dirty="0" smtClean="0">
                <a:latin typeface="Times New Roman" panose="02020603050405020304" pitchFamily="18" charset="0"/>
                <a:cs typeface="Times New Roman" panose="02020603050405020304" pitchFamily="18" charset="0"/>
              </a:rPr>
              <a:t>A</a:t>
            </a:r>
            <a:r>
              <a:rPr lang="he-IL" sz="2800" dirty="0" smtClean="0"/>
              <a:t> </a:t>
            </a:r>
            <a:r>
              <a:rPr lang="he-IL" sz="2800" dirty="0">
                <a:solidFill>
                  <a:srgbClr val="C996FA"/>
                </a:solidFill>
              </a:rPr>
              <a:t>במישור </a:t>
            </a:r>
            <a:r>
              <a:rPr lang="he-IL" sz="2800" dirty="0" smtClean="0">
                <a:solidFill>
                  <a:srgbClr val="C996FA"/>
                </a:solidFill>
              </a:rPr>
              <a:t>המרוכב</a:t>
            </a:r>
            <a:r>
              <a:rPr lang="he-IL" sz="2800" dirty="0" smtClean="0">
                <a:solidFill>
                  <a:schemeClr val="accent6">
                    <a:lumMod val="60000"/>
                    <a:lumOff val="40000"/>
                  </a:schemeClr>
                </a:solidFill>
              </a:rPr>
              <a:t> </a:t>
            </a:r>
            <a:r>
              <a:rPr lang="he-IL" sz="2800" dirty="0" smtClean="0"/>
              <a:t>עם </a:t>
            </a:r>
            <a:r>
              <a:rPr lang="he-IL" sz="2800" dirty="0"/>
              <a:t>ראשית </a:t>
            </a:r>
            <a:r>
              <a:rPr lang="he-IL" sz="2800" dirty="0" smtClean="0"/>
              <a:t>הצירים ונבצע שתי מדידות:</a:t>
            </a:r>
          </a:p>
          <a:p>
            <a:pPr marL="717550" lvl="1" indent="-268288" defTabSz="711200">
              <a:spcBef>
                <a:spcPts val="0"/>
              </a:spcBef>
              <a:buSzPct val="100000"/>
              <a:buFont typeface="Calibri" panose="020F0502020204030204" pitchFamily="34" charset="0"/>
              <a:buChar char="-"/>
            </a:pPr>
            <a:r>
              <a:rPr lang="he-IL" dirty="0" smtClean="0"/>
              <a:t>של מידת אורכו של הקטע </a:t>
            </a:r>
            <a:r>
              <a:rPr lang="en-US" i="1" dirty="0" smtClean="0">
                <a:solidFill>
                  <a:srgbClr val="FFFF00"/>
                </a:solidFill>
                <a:latin typeface="Times New Roman" panose="02020603050405020304" pitchFamily="18" charset="0"/>
                <a:ea typeface="+mn-ea"/>
                <a:cs typeface="Times New Roman" panose="02020603050405020304" pitchFamily="18" charset="0"/>
              </a:rPr>
              <a:t>r</a:t>
            </a:r>
            <a:r>
              <a:rPr lang="he-IL" dirty="0" smtClean="0">
                <a:latin typeface="Times New Roman" panose="02020603050405020304" pitchFamily="18" charset="0"/>
                <a:ea typeface="+mn-ea"/>
                <a:cs typeface="Times New Roman" panose="02020603050405020304" pitchFamily="18" charset="0"/>
              </a:rPr>
              <a:t>;</a:t>
            </a:r>
          </a:p>
          <a:p>
            <a:pPr marL="717550" lvl="1" indent="-268288" defTabSz="711200">
              <a:spcBef>
                <a:spcPts val="0"/>
              </a:spcBef>
              <a:buSzPct val="100000"/>
              <a:buFont typeface="Calibri" panose="020F0502020204030204" pitchFamily="34" charset="0"/>
              <a:buChar char="-"/>
            </a:pPr>
            <a:r>
              <a:rPr lang="he-IL" dirty="0" smtClean="0"/>
              <a:t>ושל מידת הזווית</a:t>
            </a:r>
            <a:r>
              <a:rPr lang="he-IL" i="1" dirty="0" smtClean="0">
                <a:solidFill>
                  <a:srgbClr val="92D050"/>
                </a:solidFill>
                <a:sym typeface="Symbol"/>
              </a:rPr>
              <a:t></a:t>
            </a:r>
            <a:r>
              <a:rPr lang="en-US" i="1" dirty="0" smtClean="0">
                <a:solidFill>
                  <a:srgbClr val="92D050"/>
                </a:solidFill>
                <a:sym typeface="Symbol"/>
              </a:rPr>
              <a:t> </a:t>
            </a:r>
            <a:r>
              <a:rPr lang="he-IL" dirty="0" smtClean="0">
                <a:sym typeface="Symbol"/>
              </a:rPr>
              <a:t> (ר' סרטוט).</a:t>
            </a:r>
            <a:r>
              <a:rPr lang="he-IL" i="1" dirty="0" smtClean="0">
                <a:latin typeface="Times New Roman" panose="02020603050405020304" pitchFamily="18" charset="0"/>
                <a:cs typeface="Times New Roman" panose="02020603050405020304" pitchFamily="18" charset="0"/>
                <a:sym typeface="Symbol"/>
              </a:rPr>
              <a:t> </a:t>
            </a:r>
            <a:endParaRPr lang="he-IL" i="1" dirty="0" smtClean="0">
              <a:latin typeface="Times New Roman" panose="02020603050405020304" pitchFamily="18" charset="0"/>
              <a:cs typeface="Times New Roman" panose="02020603050405020304" pitchFamily="18" charset="0"/>
            </a:endParaRPr>
          </a:p>
          <a:p>
            <a:pPr marL="360000" indent="-270000" defTabSz="711200">
              <a:spcBef>
                <a:spcPts val="600"/>
              </a:spcBef>
            </a:pPr>
            <a:r>
              <a:rPr lang="he-IL" sz="2800" dirty="0" smtClean="0"/>
              <a:t>עכשיו נסמן נקודה חדשה </a:t>
            </a:r>
            <a:r>
              <a:rPr lang="en-US" sz="2800" i="1" dirty="0">
                <a:latin typeface="Times New Roman" panose="02020603050405020304" pitchFamily="18" charset="0"/>
                <a:cs typeface="Times New Roman" panose="02020603050405020304" pitchFamily="18" charset="0"/>
              </a:rPr>
              <a:t>B</a:t>
            </a:r>
            <a:r>
              <a:rPr lang="he-IL" sz="2800" dirty="0" smtClean="0"/>
              <a:t> כך ש-:</a:t>
            </a:r>
            <a:endParaRPr lang="he-IL" sz="2800" dirty="0"/>
          </a:p>
          <a:p>
            <a:pPr marL="711200" lvl="1" indent="-261938" defTabSz="711200">
              <a:spcBef>
                <a:spcPts val="0"/>
              </a:spcBef>
              <a:buSzPct val="100000"/>
              <a:buFont typeface="Calibri" panose="020F0502020204030204" pitchFamily="34" charset="0"/>
              <a:buChar char="-"/>
            </a:pPr>
            <a:r>
              <a:rPr lang="he-IL" dirty="0" smtClean="0">
                <a:solidFill>
                  <a:srgbClr val="FFFF00"/>
                </a:solidFill>
              </a:rPr>
              <a:t>מרחקה</a:t>
            </a:r>
            <a:r>
              <a:rPr lang="he-IL" dirty="0" smtClean="0"/>
              <a:t> מראשית הצירים הוא </a:t>
            </a:r>
            <a:r>
              <a:rPr lang="en-US" i="1" dirty="0" smtClean="0">
                <a:solidFill>
                  <a:srgbClr val="FFFF00"/>
                </a:solidFill>
                <a:latin typeface="Times New Roman" panose="02020603050405020304" pitchFamily="18" charset="0"/>
                <a:cs typeface="Times New Roman" panose="02020603050405020304" pitchFamily="18" charset="0"/>
              </a:rPr>
              <a:t>r</a:t>
            </a:r>
            <a:r>
              <a:rPr lang="en-US" i="1" baseline="30000" dirty="0" smtClean="0">
                <a:solidFill>
                  <a:srgbClr val="FFFF00"/>
                </a:solidFill>
                <a:latin typeface="Times New Roman" panose="02020603050405020304" pitchFamily="18" charset="0"/>
                <a:cs typeface="Times New Roman" panose="02020603050405020304" pitchFamily="18" charset="0"/>
              </a:rPr>
              <a:t>2</a:t>
            </a:r>
            <a:endParaRPr lang="he-IL" dirty="0">
              <a:solidFill>
                <a:srgbClr val="FFFF00"/>
              </a:solidFill>
              <a:latin typeface="Times New Roman" panose="02020603050405020304" pitchFamily="18" charset="0"/>
              <a:cs typeface="Times New Roman" panose="02020603050405020304" pitchFamily="18" charset="0"/>
            </a:endParaRPr>
          </a:p>
          <a:p>
            <a:pPr marL="723900" lvl="1" indent="-354013"/>
            <a:endParaRPr lang="he-IL" baseline="30000" dirty="0"/>
          </a:p>
          <a:p>
            <a:pPr marL="376238" lvl="1" indent="-376238">
              <a:buFont typeface="Arial" pitchFamily="34" charset="0"/>
              <a:buChar char="•"/>
            </a:pPr>
            <a:endParaRPr lang="he-IL" dirty="0" smtClean="0"/>
          </a:p>
          <a:p>
            <a:endParaRPr lang="he-IL" sz="2800" dirty="0" err="1" smtClean="0"/>
          </a:p>
        </p:txBody>
      </p:sp>
      <p:sp>
        <p:nvSpPr>
          <p:cNvPr id="4" name="Date Placeholder 3"/>
          <p:cNvSpPr>
            <a:spLocks noGrp="1"/>
          </p:cNvSpPr>
          <p:nvPr>
            <p:ph type="dt" sz="half" idx="10"/>
          </p:nvPr>
        </p:nvSpPr>
        <p:spPr/>
        <p:txBody>
          <a:bodyPr/>
          <a:lstStyle/>
          <a:p>
            <a:pPr>
              <a:defRPr/>
            </a:pPr>
            <a:r>
              <a:rPr lang="en-US" smtClean="0"/>
              <a:t>עודכן 13.12.17</a:t>
            </a:r>
            <a:endParaRPr lang="he-IL" dirty="0"/>
          </a:p>
        </p:txBody>
      </p:sp>
      <p:sp>
        <p:nvSpPr>
          <p:cNvPr id="6" name="Slide Number Placeholder 5"/>
          <p:cNvSpPr>
            <a:spLocks noGrp="1"/>
          </p:cNvSpPr>
          <p:nvPr>
            <p:ph type="sldNum" sz="quarter" idx="12"/>
          </p:nvPr>
        </p:nvSpPr>
        <p:spPr/>
        <p:txBody>
          <a:bodyPr/>
          <a:lstStyle/>
          <a:p>
            <a:fld id="{C9B5141F-67F1-457E-8781-5BCB6D404D28}" type="slidenum">
              <a:rPr lang="en-US" smtClean="0"/>
              <a:pPr/>
              <a:t>5</a:t>
            </a:fld>
            <a:endParaRPr lang="en-US" dirty="0"/>
          </a:p>
        </p:txBody>
      </p:sp>
      <p:sp>
        <p:nvSpPr>
          <p:cNvPr id="28" name="Oval 27"/>
          <p:cNvSpPr/>
          <p:nvPr/>
        </p:nvSpPr>
        <p:spPr>
          <a:xfrm>
            <a:off x="2051720" y="3158392"/>
            <a:ext cx="72000" cy="7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30" name="Straight Connector 29"/>
          <p:cNvCxnSpPr/>
          <p:nvPr/>
        </p:nvCxnSpPr>
        <p:spPr>
          <a:xfrm flipV="1">
            <a:off x="1339869" y="3206192"/>
            <a:ext cx="720000" cy="540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907704" y="3127901"/>
            <a:ext cx="216024" cy="461665"/>
          </a:xfrm>
          <a:prstGeom prst="rect">
            <a:avLst/>
          </a:prstGeom>
          <a:noFill/>
        </p:spPr>
        <p:txBody>
          <a:bodyPr wrap="square" rtlCol="1">
            <a:spAutoFit/>
          </a:bodyPr>
          <a:lstStyle/>
          <a:p>
            <a:r>
              <a:rPr lang="en-US" sz="2400" i="1" dirty="0" smtClean="0">
                <a:solidFill>
                  <a:srgbClr val="FFFF00"/>
                </a:solidFill>
                <a:latin typeface="Times New Roman" pitchFamily="18" charset="0"/>
                <a:cs typeface="+mj-cs"/>
              </a:rPr>
              <a:t>r</a:t>
            </a:r>
            <a:endParaRPr lang="he-IL" sz="2400" i="1" dirty="0">
              <a:solidFill>
                <a:srgbClr val="FFFF00"/>
              </a:solidFill>
              <a:latin typeface="Times New Roman" pitchFamily="18" charset="0"/>
              <a:cs typeface="+mj-cs"/>
            </a:endParaRPr>
          </a:p>
        </p:txBody>
      </p:sp>
      <p:sp>
        <p:nvSpPr>
          <p:cNvPr id="18435" name="Arc 18434"/>
          <p:cNvSpPr/>
          <p:nvPr/>
        </p:nvSpPr>
        <p:spPr>
          <a:xfrm rot="5400000" flipH="1">
            <a:off x="1338628" y="3481542"/>
            <a:ext cx="720000" cy="504000"/>
          </a:xfrm>
          <a:prstGeom prst="arc">
            <a:avLst>
              <a:gd name="adj1" fmla="val 16200000"/>
              <a:gd name="adj2" fmla="val 20587699"/>
            </a:avLst>
          </a:prstGeom>
          <a:noFill/>
          <a:ln>
            <a:solidFill>
              <a:srgbClr val="99FF33"/>
            </a:solidFill>
            <a:headEnd type="none" w="med" len="med"/>
            <a:tailEnd type="arrow" w="med" len="med"/>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cxnSp>
        <p:nvCxnSpPr>
          <p:cNvPr id="38" name="Straight Connector 37"/>
          <p:cNvCxnSpPr/>
          <p:nvPr/>
        </p:nvCxnSpPr>
        <p:spPr>
          <a:xfrm flipV="1">
            <a:off x="1341463" y="1513812"/>
            <a:ext cx="413545" cy="2232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475656" y="1772816"/>
            <a:ext cx="495672" cy="461665"/>
          </a:xfrm>
          <a:prstGeom prst="rect">
            <a:avLst/>
          </a:prstGeom>
          <a:noFill/>
        </p:spPr>
        <p:txBody>
          <a:bodyPr wrap="square" rtlCol="1">
            <a:spAutoFit/>
          </a:bodyPr>
          <a:lstStyle/>
          <a:p>
            <a:r>
              <a:rPr lang="en-US" sz="2400" i="1" dirty="0" smtClean="0">
                <a:solidFill>
                  <a:srgbClr val="FFFF00"/>
                </a:solidFill>
                <a:latin typeface="Times New Roman" pitchFamily="18" charset="0"/>
                <a:cs typeface="+mj-cs"/>
              </a:rPr>
              <a:t>r</a:t>
            </a:r>
            <a:r>
              <a:rPr lang="en-US" sz="2400" baseline="30000" dirty="0" smtClean="0">
                <a:solidFill>
                  <a:srgbClr val="FFFF00"/>
                </a:solidFill>
                <a:latin typeface="Times New Roman" pitchFamily="18" charset="0"/>
                <a:cs typeface="+mj-cs"/>
              </a:rPr>
              <a:t>2</a:t>
            </a:r>
            <a:endParaRPr lang="he-IL" sz="2400" baseline="30000" dirty="0">
              <a:solidFill>
                <a:srgbClr val="FFFF00"/>
              </a:solidFill>
              <a:latin typeface="Times New Roman" pitchFamily="18" charset="0"/>
              <a:cs typeface="+mj-cs"/>
            </a:endParaRPr>
          </a:p>
        </p:txBody>
      </p:sp>
      <p:sp>
        <p:nvSpPr>
          <p:cNvPr id="44" name="Oval 43"/>
          <p:cNvSpPr/>
          <p:nvPr/>
        </p:nvSpPr>
        <p:spPr>
          <a:xfrm>
            <a:off x="1742170" y="1456326"/>
            <a:ext cx="72000" cy="7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5" name="TextBox 44"/>
          <p:cNvSpPr txBox="1"/>
          <p:nvPr/>
        </p:nvSpPr>
        <p:spPr>
          <a:xfrm>
            <a:off x="1313309" y="3073372"/>
            <a:ext cx="567680" cy="400110"/>
          </a:xfrm>
          <a:prstGeom prst="rect">
            <a:avLst/>
          </a:prstGeom>
          <a:noFill/>
        </p:spPr>
        <p:txBody>
          <a:bodyPr wrap="square" rtlCol="1">
            <a:spAutoFit/>
          </a:bodyPr>
          <a:lstStyle/>
          <a:p>
            <a:r>
              <a:rPr lang="en-US" sz="2000" dirty="0" smtClean="0">
                <a:solidFill>
                  <a:srgbClr val="99FF33"/>
                </a:solidFill>
                <a:latin typeface="Times New Roman" pitchFamily="18" charset="0"/>
                <a:cs typeface="+mj-cs"/>
                <a:sym typeface="Symbol"/>
              </a:rPr>
              <a:t>2</a:t>
            </a:r>
            <a:r>
              <a:rPr lang="en-US" sz="2000" i="1" dirty="0" smtClean="0">
                <a:solidFill>
                  <a:srgbClr val="99FF33"/>
                </a:solidFill>
                <a:latin typeface="Times New Roman" pitchFamily="18" charset="0"/>
                <a:cs typeface="+mj-cs"/>
                <a:sym typeface="Symbol"/>
              </a:rPr>
              <a:t></a:t>
            </a:r>
            <a:endParaRPr lang="he-IL" sz="2000" i="1" dirty="0">
              <a:solidFill>
                <a:srgbClr val="99FF33"/>
              </a:solidFill>
              <a:latin typeface="Times New Roman" pitchFamily="18" charset="0"/>
              <a:cs typeface="+mj-cs"/>
            </a:endParaRPr>
          </a:p>
        </p:txBody>
      </p:sp>
      <p:sp>
        <p:nvSpPr>
          <p:cNvPr id="48" name="Arc 47"/>
          <p:cNvSpPr/>
          <p:nvPr/>
        </p:nvSpPr>
        <p:spPr>
          <a:xfrm rot="5400000" flipH="1">
            <a:off x="958913" y="3386726"/>
            <a:ext cx="828000" cy="720000"/>
          </a:xfrm>
          <a:prstGeom prst="arc">
            <a:avLst>
              <a:gd name="adj1" fmla="val 16200000"/>
              <a:gd name="adj2" fmla="val 21172868"/>
            </a:avLst>
          </a:prstGeom>
          <a:noFill/>
          <a:ln>
            <a:solidFill>
              <a:srgbClr val="99FF33"/>
            </a:solidFill>
            <a:headEnd type="none" w="med" len="med"/>
            <a:tailEnd type="arrow" w="med" len="med"/>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grpSp>
        <p:nvGrpSpPr>
          <p:cNvPr id="9" name="Group 8"/>
          <p:cNvGrpSpPr/>
          <p:nvPr/>
        </p:nvGrpSpPr>
        <p:grpSpPr>
          <a:xfrm>
            <a:off x="971600" y="1083800"/>
            <a:ext cx="2520280" cy="3022889"/>
            <a:chOff x="107504" y="1196752"/>
            <a:chExt cx="2520280" cy="3022889"/>
          </a:xfrm>
        </p:grpSpPr>
        <p:grpSp>
          <p:nvGrpSpPr>
            <p:cNvPr id="7" name="Group 6"/>
            <p:cNvGrpSpPr/>
            <p:nvPr/>
          </p:nvGrpSpPr>
          <p:grpSpPr>
            <a:xfrm>
              <a:off x="179512" y="1359680"/>
              <a:ext cx="2448272" cy="2859961"/>
              <a:chOff x="179512" y="1359680"/>
              <a:chExt cx="2448272" cy="2859961"/>
            </a:xfrm>
          </p:grpSpPr>
          <p:cxnSp>
            <p:nvCxnSpPr>
              <p:cNvPr id="8" name="Straight Arrow Connector 7"/>
              <p:cNvCxnSpPr/>
              <p:nvPr/>
            </p:nvCxnSpPr>
            <p:spPr>
              <a:xfrm flipV="1">
                <a:off x="467544" y="1359680"/>
                <a:ext cx="0" cy="2772000"/>
              </a:xfrm>
              <a:prstGeom prst="straightConnector1">
                <a:avLst/>
              </a:prstGeom>
              <a:ln>
                <a:solidFill>
                  <a:srgbClr val="00FFFF"/>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79512" y="3861048"/>
                <a:ext cx="2448272" cy="0"/>
              </a:xfrm>
              <a:prstGeom prst="straightConnector1">
                <a:avLst/>
              </a:prstGeom>
              <a:ln>
                <a:solidFill>
                  <a:srgbClr val="FFAFFF"/>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27584" y="3789040"/>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87624" y="3789040"/>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547664" y="3789040"/>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907704" y="3789040"/>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267744" y="3789040"/>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368240" y="3501008"/>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368240" y="3140968"/>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368240" y="2780928"/>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68240" y="2420888"/>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68240" y="2060848"/>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368240" y="1700808"/>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411760" y="3757976"/>
                <a:ext cx="216024" cy="461665"/>
              </a:xfrm>
              <a:prstGeom prst="rect">
                <a:avLst/>
              </a:prstGeom>
              <a:noFill/>
            </p:spPr>
            <p:txBody>
              <a:bodyPr wrap="square" rtlCol="1">
                <a:spAutoFit/>
              </a:bodyPr>
              <a:lstStyle/>
              <a:p>
                <a:r>
                  <a:rPr lang="en-US" sz="2400" i="1" dirty="0">
                    <a:solidFill>
                      <a:srgbClr val="FF81FF"/>
                    </a:solidFill>
                    <a:latin typeface="Times New Roman" pitchFamily="18" charset="0"/>
                    <a:cs typeface="+mj-cs"/>
                  </a:rPr>
                  <a:t>x</a:t>
                </a:r>
                <a:endParaRPr lang="he-IL" sz="2400" i="1" dirty="0">
                  <a:solidFill>
                    <a:srgbClr val="FF81FF"/>
                  </a:solidFill>
                  <a:latin typeface="Times New Roman" pitchFamily="18" charset="0"/>
                  <a:cs typeface="+mj-cs"/>
                </a:endParaRPr>
              </a:p>
            </p:txBody>
          </p:sp>
        </p:grpSp>
        <p:sp>
          <p:nvSpPr>
            <p:cNvPr id="35" name="TextBox 34"/>
            <p:cNvSpPr txBox="1"/>
            <p:nvPr/>
          </p:nvSpPr>
          <p:spPr>
            <a:xfrm>
              <a:off x="107504" y="1196752"/>
              <a:ext cx="440736" cy="461665"/>
            </a:xfrm>
            <a:prstGeom prst="rect">
              <a:avLst/>
            </a:prstGeom>
            <a:noFill/>
          </p:spPr>
          <p:txBody>
            <a:bodyPr wrap="square" rtlCol="1">
              <a:spAutoFit/>
            </a:bodyPr>
            <a:lstStyle/>
            <a:p>
              <a:r>
                <a:rPr lang="en-US" sz="2400" i="1" dirty="0" err="1" smtClean="0">
                  <a:latin typeface="Times New Roman" pitchFamily="18" charset="0"/>
                  <a:cs typeface="+mj-cs"/>
                </a:rPr>
                <a:t>i</a:t>
              </a:r>
              <a:r>
                <a:rPr lang="en-US" sz="2400" i="1" dirty="0" err="1" smtClean="0">
                  <a:solidFill>
                    <a:srgbClr val="00FFFF"/>
                  </a:solidFill>
                  <a:latin typeface="Times New Roman" pitchFamily="18" charset="0"/>
                  <a:cs typeface="+mj-cs"/>
                </a:rPr>
                <a:t>y</a:t>
              </a:r>
              <a:endParaRPr lang="he-IL" sz="2400" i="1" dirty="0">
                <a:solidFill>
                  <a:srgbClr val="00FFFF"/>
                </a:solidFill>
                <a:latin typeface="Times New Roman" pitchFamily="18" charset="0"/>
                <a:cs typeface="+mj-cs"/>
              </a:endParaRPr>
            </a:p>
          </p:txBody>
        </p:sp>
      </p:grpSp>
      <p:sp>
        <p:nvSpPr>
          <p:cNvPr id="36" name="TextBox 35"/>
          <p:cNvSpPr txBox="1"/>
          <p:nvPr/>
        </p:nvSpPr>
        <p:spPr>
          <a:xfrm>
            <a:off x="2195736" y="2823319"/>
            <a:ext cx="216024" cy="461665"/>
          </a:xfrm>
          <a:prstGeom prst="rect">
            <a:avLst/>
          </a:prstGeom>
          <a:noFill/>
        </p:spPr>
        <p:txBody>
          <a:bodyPr wrap="square" rtlCol="1">
            <a:spAutoFit/>
          </a:bodyPr>
          <a:lstStyle/>
          <a:p>
            <a:pPr algn="ctr"/>
            <a:r>
              <a:rPr lang="en-US" sz="2400" i="1" dirty="0" smtClean="0">
                <a:latin typeface="Times New Roman" pitchFamily="18" charset="0"/>
                <a:cs typeface="+mj-cs"/>
              </a:rPr>
              <a:t>A</a:t>
            </a:r>
            <a:endParaRPr lang="he-IL" sz="2400" i="1" dirty="0">
              <a:latin typeface="Times New Roman" pitchFamily="18" charset="0"/>
              <a:cs typeface="+mj-cs"/>
            </a:endParaRPr>
          </a:p>
        </p:txBody>
      </p:sp>
      <p:cxnSp>
        <p:nvCxnSpPr>
          <p:cNvPr id="39" name="Straight Connector 38"/>
          <p:cNvCxnSpPr/>
          <p:nvPr/>
        </p:nvCxnSpPr>
        <p:spPr>
          <a:xfrm>
            <a:off x="1349056" y="3212976"/>
            <a:ext cx="720000"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2084516" y="3203462"/>
            <a:ext cx="0" cy="54000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847000" y="1196752"/>
            <a:ext cx="216024" cy="461665"/>
          </a:xfrm>
          <a:prstGeom prst="rect">
            <a:avLst/>
          </a:prstGeom>
          <a:noFill/>
        </p:spPr>
        <p:txBody>
          <a:bodyPr wrap="square" rtlCol="1">
            <a:spAutoFit/>
          </a:bodyPr>
          <a:lstStyle/>
          <a:p>
            <a:pPr algn="ctr"/>
            <a:r>
              <a:rPr lang="en-US" sz="2400" i="1" dirty="0" smtClean="0">
                <a:latin typeface="Times New Roman" pitchFamily="18" charset="0"/>
                <a:cs typeface="+mj-cs"/>
              </a:rPr>
              <a:t>B</a:t>
            </a:r>
            <a:endParaRPr lang="he-IL" sz="2400" i="1" dirty="0">
              <a:latin typeface="Times New Roman" pitchFamily="18" charset="0"/>
              <a:cs typeface="+mj-cs"/>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1118442872"/>
              </p:ext>
            </p:extLst>
          </p:nvPr>
        </p:nvGraphicFramePr>
        <p:xfrm>
          <a:off x="2243541" y="5589240"/>
          <a:ext cx="4200667" cy="630100"/>
        </p:xfrm>
        <a:graphic>
          <a:graphicData uri="http://schemas.openxmlformats.org/presentationml/2006/ole">
            <mc:AlternateContent xmlns:mc="http://schemas.openxmlformats.org/markup-compatibility/2006">
              <mc:Choice xmlns:v="urn:schemas-microsoft-com:vml" Requires="v">
                <p:oleObj spid="_x0000_s1417" name="Equation" r:id="rId5" imgW="1523880" imgH="228600" progId="Equation.DSMT4">
                  <p:embed/>
                </p:oleObj>
              </mc:Choice>
              <mc:Fallback>
                <p:oleObj name="Equation" r:id="rId5" imgW="1523880" imgH="228600" progId="Equation.DSMT4">
                  <p:embed/>
                  <p:pic>
                    <p:nvPicPr>
                      <p:cNvPr id="0" name=""/>
                      <p:cNvPicPr/>
                      <p:nvPr/>
                    </p:nvPicPr>
                    <p:blipFill>
                      <a:blip r:embed="rId6"/>
                      <a:stretch>
                        <a:fillRect/>
                      </a:stretch>
                    </p:blipFill>
                    <p:spPr>
                      <a:xfrm>
                        <a:off x="2243541" y="5589240"/>
                        <a:ext cx="4200667" cy="630100"/>
                      </a:xfrm>
                      <a:prstGeom prst="rect">
                        <a:avLst/>
                      </a:prstGeom>
                    </p:spPr>
                  </p:pic>
                </p:oleObj>
              </mc:Fallback>
            </mc:AlternateContent>
          </a:graphicData>
        </a:graphic>
      </p:graphicFrame>
      <p:sp>
        <p:nvSpPr>
          <p:cNvPr id="5" name="Footer Placeholder 4"/>
          <p:cNvSpPr>
            <a:spLocks noGrp="1"/>
          </p:cNvSpPr>
          <p:nvPr>
            <p:ph type="ftr" sz="quarter" idx="11"/>
          </p:nvPr>
        </p:nvSpPr>
        <p:spPr/>
        <p:txBody>
          <a:bodyPr/>
          <a:lstStyle/>
          <a:p>
            <a:r>
              <a:rPr lang="he-IL" dirty="0" smtClean="0"/>
              <a:t>הבזק קבוצת ג'וליה © כל הזכויות שמורות</a:t>
            </a:r>
            <a:endParaRPr lang="en-US" dirty="0"/>
          </a:p>
        </p:txBody>
      </p:sp>
    </p:spTree>
    <p:custDataLst>
      <p:tags r:id="rId2"/>
    </p:custDataLst>
    <p:extLst>
      <p:ext uri="{BB962C8B-B14F-4D97-AF65-F5344CB8AC3E}">
        <p14:creationId xmlns:p14="http://schemas.microsoft.com/office/powerpoint/2010/main" val="204206720"/>
      </p:ext>
    </p:extLst>
  </p:cSld>
  <p:clrMapOvr>
    <a:masterClrMapping/>
  </p:clrMapOvr>
  <mc:AlternateContent xmlns:mc="http://schemas.openxmlformats.org/markup-compatibility/2006" xmlns:p14="http://schemas.microsoft.com/office/powerpoint/2010/main">
    <mc:Choice Requires="p14">
      <p:transition spd="slow" p14:dur="2000" advTm="65165"/>
    </mc:Choice>
    <mc:Fallback xmlns="">
      <p:transition spd="slow" advTm="651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1500"/>
                            </p:stCondLst>
                            <p:childTnLst>
                              <p:par>
                                <p:cTn id="12" presetID="26" presetClass="entr" presetSubtype="0"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down)">
                                      <p:cBhvr>
                                        <p:cTn id="14" dur="580">
                                          <p:stCondLst>
                                            <p:cond delay="0"/>
                                          </p:stCondLst>
                                        </p:cTn>
                                        <p:tgtEl>
                                          <p:spTgt spid="28"/>
                                        </p:tgtEl>
                                      </p:cBhvr>
                                    </p:animEffect>
                                    <p:anim calcmode="lin" valueType="num">
                                      <p:cBhvr>
                                        <p:cTn id="15"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20" dur="26">
                                          <p:stCondLst>
                                            <p:cond delay="650"/>
                                          </p:stCondLst>
                                        </p:cTn>
                                        <p:tgtEl>
                                          <p:spTgt spid="28"/>
                                        </p:tgtEl>
                                      </p:cBhvr>
                                      <p:to x="100000" y="60000"/>
                                    </p:animScale>
                                    <p:animScale>
                                      <p:cBhvr>
                                        <p:cTn id="21" dur="166" decel="50000">
                                          <p:stCondLst>
                                            <p:cond delay="676"/>
                                          </p:stCondLst>
                                        </p:cTn>
                                        <p:tgtEl>
                                          <p:spTgt spid="28"/>
                                        </p:tgtEl>
                                      </p:cBhvr>
                                      <p:to x="100000" y="100000"/>
                                    </p:animScale>
                                    <p:animScale>
                                      <p:cBhvr>
                                        <p:cTn id="22" dur="26">
                                          <p:stCondLst>
                                            <p:cond delay="1312"/>
                                          </p:stCondLst>
                                        </p:cTn>
                                        <p:tgtEl>
                                          <p:spTgt spid="28"/>
                                        </p:tgtEl>
                                      </p:cBhvr>
                                      <p:to x="100000" y="80000"/>
                                    </p:animScale>
                                    <p:animScale>
                                      <p:cBhvr>
                                        <p:cTn id="23" dur="166" decel="50000">
                                          <p:stCondLst>
                                            <p:cond delay="1338"/>
                                          </p:stCondLst>
                                        </p:cTn>
                                        <p:tgtEl>
                                          <p:spTgt spid="28"/>
                                        </p:tgtEl>
                                      </p:cBhvr>
                                      <p:to x="100000" y="100000"/>
                                    </p:animScale>
                                    <p:animScale>
                                      <p:cBhvr>
                                        <p:cTn id="24" dur="26">
                                          <p:stCondLst>
                                            <p:cond delay="1642"/>
                                          </p:stCondLst>
                                        </p:cTn>
                                        <p:tgtEl>
                                          <p:spTgt spid="28"/>
                                        </p:tgtEl>
                                      </p:cBhvr>
                                      <p:to x="100000" y="90000"/>
                                    </p:animScale>
                                    <p:animScale>
                                      <p:cBhvr>
                                        <p:cTn id="25" dur="166" decel="50000">
                                          <p:stCondLst>
                                            <p:cond delay="1668"/>
                                          </p:stCondLst>
                                        </p:cTn>
                                        <p:tgtEl>
                                          <p:spTgt spid="28"/>
                                        </p:tgtEl>
                                      </p:cBhvr>
                                      <p:to x="100000" y="100000"/>
                                    </p:animScale>
                                    <p:animScale>
                                      <p:cBhvr>
                                        <p:cTn id="26" dur="26">
                                          <p:stCondLst>
                                            <p:cond delay="1808"/>
                                          </p:stCondLst>
                                        </p:cTn>
                                        <p:tgtEl>
                                          <p:spTgt spid="28"/>
                                        </p:tgtEl>
                                      </p:cBhvr>
                                      <p:to x="100000" y="95000"/>
                                    </p:animScale>
                                    <p:animScale>
                                      <p:cBhvr>
                                        <p:cTn id="27" dur="166" decel="50000">
                                          <p:stCondLst>
                                            <p:cond delay="1834"/>
                                          </p:stCondLst>
                                        </p:cTn>
                                        <p:tgtEl>
                                          <p:spTgt spid="28"/>
                                        </p:tgtEl>
                                      </p:cBhvr>
                                      <p:to x="100000" y="100000"/>
                                    </p:animScale>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childTnLst>
                          </p:cTn>
                        </p:par>
                        <p:par>
                          <p:cTn id="32" fill="hold">
                            <p:stCondLst>
                              <p:cond delay="4000"/>
                            </p:stCondLst>
                            <p:childTnLst>
                              <p:par>
                                <p:cTn id="33" presetID="22" presetClass="entr" presetSubtype="4"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down)">
                                      <p:cBhvr>
                                        <p:cTn id="35" dur="5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childTnLst>
                                </p:cTn>
                              </p:par>
                              <p:par>
                                <p:cTn id="40" presetID="10" presetClass="entr" presetSubtype="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childTnLst>
                                </p:cTn>
                              </p:par>
                            </p:childTnLst>
                          </p:cTn>
                        </p:par>
                        <p:par>
                          <p:cTn id="47" fill="hold">
                            <p:stCondLst>
                              <p:cond delay="0"/>
                            </p:stCondLst>
                            <p:childTnLst>
                              <p:par>
                                <p:cTn id="48" presetID="22" presetClass="entr" presetSubtype="4" fill="hold" grpId="0" nodeType="afterEffect">
                                  <p:stCondLst>
                                    <p:cond delay="750"/>
                                  </p:stCondLst>
                                  <p:childTnLst>
                                    <p:set>
                                      <p:cBhvr>
                                        <p:cTn id="49" dur="1" fill="hold">
                                          <p:stCondLst>
                                            <p:cond delay="0"/>
                                          </p:stCondLst>
                                        </p:cTn>
                                        <p:tgtEl>
                                          <p:spTgt spid="18435"/>
                                        </p:tgtEl>
                                        <p:attrNameLst>
                                          <p:attrName>style.visibility</p:attrName>
                                        </p:attrNameLst>
                                      </p:cBhvr>
                                      <p:to>
                                        <p:strVal val="visible"/>
                                      </p:to>
                                    </p:set>
                                    <p:animEffect transition="in" filter="wipe(down)">
                                      <p:cBhvr>
                                        <p:cTn id="50" dur="1250"/>
                                        <p:tgtEl>
                                          <p:spTgt spid="18435"/>
                                        </p:tgtEl>
                                      </p:cBhvr>
                                    </p:animEffect>
                                  </p:childTnLst>
                                </p:cTn>
                              </p:par>
                            </p:childTnLst>
                          </p:cTn>
                        </p:par>
                        <p:par>
                          <p:cTn id="51" fill="hold">
                            <p:stCondLst>
                              <p:cond delay="2000"/>
                            </p:stCondLst>
                            <p:childTnLst>
                              <p:par>
                                <p:cTn id="52" presetID="10" presetClass="entr" presetSubtype="0" fill="hold" grpId="0"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3" end="3"/>
                                            </p:txEl>
                                          </p:spTgt>
                                        </p:tgtEl>
                                        <p:attrNameLst>
                                          <p:attrName>style.visibility</p:attrName>
                                        </p:attrNameLst>
                                      </p:cBhvr>
                                      <p:to>
                                        <p:strVal val="visible"/>
                                      </p:to>
                                    </p:set>
                                  </p:childTnLst>
                                </p:cTn>
                              </p:par>
                              <p:par>
                                <p:cTn id="59" presetID="9" presetClass="emph" presetSubtype="0" nodeType="withEffect">
                                  <p:stCondLst>
                                    <p:cond delay="0"/>
                                  </p:stCondLst>
                                  <p:childTnLst>
                                    <p:set>
                                      <p:cBhvr rctx="PPT">
                                        <p:cTn id="60" dur="indefinite"/>
                                        <p:tgtEl>
                                          <p:spTgt spid="3">
                                            <p:txEl>
                                              <p:pRg st="0" end="0"/>
                                            </p:txEl>
                                          </p:spTgt>
                                        </p:tgtEl>
                                        <p:attrNameLst>
                                          <p:attrName>style.opacity</p:attrName>
                                        </p:attrNameLst>
                                      </p:cBhvr>
                                      <p:to>
                                        <p:strVal val="0.5"/>
                                      </p:to>
                                    </p:set>
                                    <p:animEffect filter="image" prLst="opacity: 0.5">
                                      <p:cBhvr rctx="IE">
                                        <p:cTn id="61" dur="indefinite"/>
                                        <p:tgtEl>
                                          <p:spTgt spid="3">
                                            <p:txEl>
                                              <p:pRg st="0" end="0"/>
                                            </p:txEl>
                                          </p:spTgt>
                                        </p:tgtEl>
                                      </p:cBhvr>
                                    </p:animEffect>
                                  </p:childTnLst>
                                </p:cTn>
                              </p:par>
                              <p:par>
                                <p:cTn id="62" presetID="9" presetClass="emph" presetSubtype="0" nodeType="withEffect">
                                  <p:stCondLst>
                                    <p:cond delay="0"/>
                                  </p:stCondLst>
                                  <p:childTnLst>
                                    <p:set>
                                      <p:cBhvr rctx="PPT">
                                        <p:cTn id="63" dur="indefinite"/>
                                        <p:tgtEl>
                                          <p:spTgt spid="3">
                                            <p:txEl>
                                              <p:pRg st="1" end="1"/>
                                            </p:txEl>
                                          </p:spTgt>
                                        </p:tgtEl>
                                        <p:attrNameLst>
                                          <p:attrName>style.opacity</p:attrName>
                                        </p:attrNameLst>
                                      </p:cBhvr>
                                      <p:to>
                                        <p:strVal val="0.5"/>
                                      </p:to>
                                    </p:set>
                                    <p:animEffect filter="image" prLst="opacity: 0.5">
                                      <p:cBhvr rctx="IE">
                                        <p:cTn id="64" dur="indefinite"/>
                                        <p:tgtEl>
                                          <p:spTgt spid="3">
                                            <p:txEl>
                                              <p:pRg st="1" end="1"/>
                                            </p:txEl>
                                          </p:spTgt>
                                        </p:tgtEl>
                                      </p:cBhvr>
                                    </p:animEffect>
                                  </p:childTnLst>
                                </p:cTn>
                              </p:par>
                              <p:par>
                                <p:cTn id="65" presetID="9" presetClass="emph" presetSubtype="0" nodeType="withEffect">
                                  <p:stCondLst>
                                    <p:cond delay="0"/>
                                  </p:stCondLst>
                                  <p:childTnLst>
                                    <p:set>
                                      <p:cBhvr rctx="PPT">
                                        <p:cTn id="66" dur="indefinite"/>
                                        <p:tgtEl>
                                          <p:spTgt spid="3">
                                            <p:txEl>
                                              <p:pRg st="2" end="2"/>
                                            </p:txEl>
                                          </p:spTgt>
                                        </p:tgtEl>
                                        <p:attrNameLst>
                                          <p:attrName>style.opacity</p:attrName>
                                        </p:attrNameLst>
                                      </p:cBhvr>
                                      <p:to>
                                        <p:strVal val="0.5"/>
                                      </p:to>
                                    </p:set>
                                    <p:animEffect filter="image" prLst="opacity: 0.5">
                                      <p:cBhvr rctx="IE">
                                        <p:cTn id="67" dur="indefinite"/>
                                        <p:tgtEl>
                                          <p:spTgt spid="3">
                                            <p:txEl>
                                              <p:pRg st="2" end="2"/>
                                            </p:txEl>
                                          </p:spTgt>
                                        </p:tgtEl>
                                      </p:cBhvr>
                                    </p:animEffect>
                                  </p:childTnLst>
                                </p:cTn>
                              </p:par>
                            </p:childTnLst>
                          </p:cTn>
                        </p:par>
                        <p:par>
                          <p:cTn id="68" fill="hold">
                            <p:stCondLst>
                              <p:cond delay="0"/>
                            </p:stCondLst>
                            <p:childTnLst>
                              <p:par>
                                <p:cTn id="69" presetID="26" presetClass="entr" presetSubtype="0"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down)">
                                      <p:cBhvr>
                                        <p:cTn id="71" dur="580">
                                          <p:stCondLst>
                                            <p:cond delay="0"/>
                                          </p:stCondLst>
                                        </p:cTn>
                                        <p:tgtEl>
                                          <p:spTgt spid="44"/>
                                        </p:tgtEl>
                                      </p:cBhvr>
                                    </p:animEffect>
                                    <p:anim calcmode="lin" valueType="num">
                                      <p:cBhvr>
                                        <p:cTn id="72"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77" dur="26">
                                          <p:stCondLst>
                                            <p:cond delay="650"/>
                                          </p:stCondLst>
                                        </p:cTn>
                                        <p:tgtEl>
                                          <p:spTgt spid="44"/>
                                        </p:tgtEl>
                                      </p:cBhvr>
                                      <p:to x="100000" y="60000"/>
                                    </p:animScale>
                                    <p:animScale>
                                      <p:cBhvr>
                                        <p:cTn id="78" dur="166" decel="50000">
                                          <p:stCondLst>
                                            <p:cond delay="676"/>
                                          </p:stCondLst>
                                        </p:cTn>
                                        <p:tgtEl>
                                          <p:spTgt spid="44"/>
                                        </p:tgtEl>
                                      </p:cBhvr>
                                      <p:to x="100000" y="100000"/>
                                    </p:animScale>
                                    <p:animScale>
                                      <p:cBhvr>
                                        <p:cTn id="79" dur="26">
                                          <p:stCondLst>
                                            <p:cond delay="1312"/>
                                          </p:stCondLst>
                                        </p:cTn>
                                        <p:tgtEl>
                                          <p:spTgt spid="44"/>
                                        </p:tgtEl>
                                      </p:cBhvr>
                                      <p:to x="100000" y="80000"/>
                                    </p:animScale>
                                    <p:animScale>
                                      <p:cBhvr>
                                        <p:cTn id="80" dur="166" decel="50000">
                                          <p:stCondLst>
                                            <p:cond delay="1338"/>
                                          </p:stCondLst>
                                        </p:cTn>
                                        <p:tgtEl>
                                          <p:spTgt spid="44"/>
                                        </p:tgtEl>
                                      </p:cBhvr>
                                      <p:to x="100000" y="100000"/>
                                    </p:animScale>
                                    <p:animScale>
                                      <p:cBhvr>
                                        <p:cTn id="81" dur="26">
                                          <p:stCondLst>
                                            <p:cond delay="1642"/>
                                          </p:stCondLst>
                                        </p:cTn>
                                        <p:tgtEl>
                                          <p:spTgt spid="44"/>
                                        </p:tgtEl>
                                      </p:cBhvr>
                                      <p:to x="100000" y="90000"/>
                                    </p:animScale>
                                    <p:animScale>
                                      <p:cBhvr>
                                        <p:cTn id="82" dur="166" decel="50000">
                                          <p:stCondLst>
                                            <p:cond delay="1668"/>
                                          </p:stCondLst>
                                        </p:cTn>
                                        <p:tgtEl>
                                          <p:spTgt spid="44"/>
                                        </p:tgtEl>
                                      </p:cBhvr>
                                      <p:to x="100000" y="100000"/>
                                    </p:animScale>
                                    <p:animScale>
                                      <p:cBhvr>
                                        <p:cTn id="83" dur="26">
                                          <p:stCondLst>
                                            <p:cond delay="1808"/>
                                          </p:stCondLst>
                                        </p:cTn>
                                        <p:tgtEl>
                                          <p:spTgt spid="44"/>
                                        </p:tgtEl>
                                      </p:cBhvr>
                                      <p:to x="100000" y="95000"/>
                                    </p:animScale>
                                    <p:animScale>
                                      <p:cBhvr>
                                        <p:cTn id="84" dur="166" decel="50000">
                                          <p:stCondLst>
                                            <p:cond delay="1834"/>
                                          </p:stCondLst>
                                        </p:cTn>
                                        <p:tgtEl>
                                          <p:spTgt spid="44"/>
                                        </p:tgtEl>
                                      </p:cBhvr>
                                      <p:to x="100000" y="100000"/>
                                    </p:animScale>
                                  </p:childTnLst>
                                </p:cTn>
                              </p:par>
                            </p:childTnLst>
                          </p:cTn>
                        </p:par>
                        <p:par>
                          <p:cTn id="85" fill="hold">
                            <p:stCondLst>
                              <p:cond delay="2000"/>
                            </p:stCondLst>
                            <p:childTnLst>
                              <p:par>
                                <p:cTn id="86" presetID="10"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500"/>
                                        <p:tgtEl>
                                          <p:spTgt spid="41"/>
                                        </p:tgtEl>
                                      </p:cBhvr>
                                    </p:animEffec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
                                            <p:txEl>
                                              <p:pRg st="4" end="4"/>
                                            </p:txEl>
                                          </p:spTgt>
                                        </p:tgtEl>
                                        <p:attrNameLst>
                                          <p:attrName>style.visibility</p:attrName>
                                        </p:attrNameLst>
                                      </p:cBhvr>
                                      <p:to>
                                        <p:strVal val="visible"/>
                                      </p:to>
                                    </p:set>
                                  </p:childTnLst>
                                </p:cTn>
                              </p:par>
                            </p:childTnLst>
                          </p:cTn>
                        </p:par>
                        <p:par>
                          <p:cTn id="93" fill="hold">
                            <p:stCondLst>
                              <p:cond delay="0"/>
                            </p:stCondLst>
                            <p:childTnLst>
                              <p:par>
                                <p:cTn id="94" presetID="22" presetClass="entr" presetSubtype="4" fill="hold" nodeType="afterEffect">
                                  <p:stCondLst>
                                    <p:cond delay="0"/>
                                  </p:stCondLst>
                                  <p:childTnLst>
                                    <p:set>
                                      <p:cBhvr>
                                        <p:cTn id="95" dur="1" fill="hold">
                                          <p:stCondLst>
                                            <p:cond delay="0"/>
                                          </p:stCondLst>
                                        </p:cTn>
                                        <p:tgtEl>
                                          <p:spTgt spid="38"/>
                                        </p:tgtEl>
                                        <p:attrNameLst>
                                          <p:attrName>style.visibility</p:attrName>
                                        </p:attrNameLst>
                                      </p:cBhvr>
                                      <p:to>
                                        <p:strVal val="visible"/>
                                      </p:to>
                                    </p:set>
                                    <p:animEffect transition="in" filter="wipe(down)">
                                      <p:cBhvr>
                                        <p:cTn id="96" dur="500"/>
                                        <p:tgtEl>
                                          <p:spTgt spid="38"/>
                                        </p:tgtEl>
                                      </p:cBhvr>
                                    </p:animEffect>
                                  </p:childTnLst>
                                </p:cTn>
                              </p:par>
                            </p:childTnLst>
                          </p:cTn>
                        </p:par>
                        <p:par>
                          <p:cTn id="97" fill="hold">
                            <p:stCondLst>
                              <p:cond delay="500"/>
                            </p:stCondLst>
                            <p:childTnLst>
                              <p:par>
                                <p:cTn id="98" presetID="10" presetClass="entr" presetSubtype="0" fill="hold" grpId="0" nodeType="after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500"/>
                                        <p:tgtEl>
                                          <p:spTgt spid="43"/>
                                        </p:tgtEl>
                                      </p:cBhvr>
                                    </p:animEffec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18440">
                                            <p:txEl>
                                              <p:pRg st="0" end="0"/>
                                            </p:txEl>
                                          </p:spTgt>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8440">
                                            <p:txEl>
                                              <p:pRg st="1" end="1"/>
                                            </p:txEl>
                                          </p:spTgt>
                                        </p:tgtEl>
                                        <p:attrNameLst>
                                          <p:attrName>style.visibility</p:attrName>
                                        </p:attrNameLst>
                                      </p:cBhvr>
                                      <p:to>
                                        <p:strVal val="visible"/>
                                      </p:to>
                                    </p:set>
                                  </p:childTnLst>
                                </p:cTn>
                              </p:par>
                            </p:childTnLst>
                          </p:cTn>
                        </p:par>
                        <p:par>
                          <p:cTn id="107" fill="hold">
                            <p:stCondLst>
                              <p:cond delay="0"/>
                            </p:stCondLst>
                            <p:childTnLst>
                              <p:par>
                                <p:cTn id="108" presetID="22" presetClass="entr" presetSubtype="4" fill="hold" grpId="0" nodeType="afterEffect">
                                  <p:stCondLst>
                                    <p:cond delay="0"/>
                                  </p:stCondLst>
                                  <p:childTnLst>
                                    <p:set>
                                      <p:cBhvr>
                                        <p:cTn id="109" dur="1" fill="hold">
                                          <p:stCondLst>
                                            <p:cond delay="0"/>
                                          </p:stCondLst>
                                        </p:cTn>
                                        <p:tgtEl>
                                          <p:spTgt spid="48"/>
                                        </p:tgtEl>
                                        <p:attrNameLst>
                                          <p:attrName>style.visibility</p:attrName>
                                        </p:attrNameLst>
                                      </p:cBhvr>
                                      <p:to>
                                        <p:strVal val="visible"/>
                                      </p:to>
                                    </p:set>
                                    <p:animEffect transition="in" filter="wipe(down)">
                                      <p:cBhvr>
                                        <p:cTn id="110" dur="1250"/>
                                        <p:tgtEl>
                                          <p:spTgt spid="48"/>
                                        </p:tgtEl>
                                      </p:cBhvr>
                                    </p:animEffect>
                                  </p:childTnLst>
                                </p:cTn>
                              </p:par>
                            </p:childTnLst>
                          </p:cTn>
                        </p:par>
                        <p:par>
                          <p:cTn id="111" fill="hold">
                            <p:stCondLst>
                              <p:cond delay="1250"/>
                            </p:stCondLst>
                            <p:childTnLst>
                              <p:par>
                                <p:cTn id="112" presetID="10" presetClass="entr" presetSubtype="0" fill="hold" grpId="0" nodeType="afterEffect">
                                  <p:stCondLst>
                                    <p:cond delay="0"/>
                                  </p:stCondLst>
                                  <p:childTnLst>
                                    <p:set>
                                      <p:cBhvr>
                                        <p:cTn id="113" dur="1" fill="hold">
                                          <p:stCondLst>
                                            <p:cond delay="0"/>
                                          </p:stCondLst>
                                        </p:cTn>
                                        <p:tgtEl>
                                          <p:spTgt spid="45"/>
                                        </p:tgtEl>
                                        <p:attrNameLst>
                                          <p:attrName>style.visibility</p:attrName>
                                        </p:attrNameLst>
                                      </p:cBhvr>
                                      <p:to>
                                        <p:strVal val="visible"/>
                                      </p:to>
                                    </p:set>
                                    <p:animEffect transition="in" filter="fade">
                                      <p:cBhvr>
                                        <p:cTn id="114" dur="1000"/>
                                        <p:tgtEl>
                                          <p:spTgt spid="45"/>
                                        </p:tgtEl>
                                      </p:cBhvr>
                                    </p:animEffec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8440">
                                            <p:txEl>
                                              <p:pRg st="2" end="2"/>
                                            </p:txEl>
                                          </p:spTgt>
                                        </p:tgtEl>
                                        <p:attrNameLst>
                                          <p:attrName>style.visibility</p:attrName>
                                        </p:attrNameLst>
                                      </p:cBhvr>
                                      <p:to>
                                        <p:strVal val="visible"/>
                                      </p:to>
                                    </p:set>
                                  </p:childTnLst>
                                </p:cTn>
                              </p:par>
                              <p:par>
                                <p:cTn id="119" presetID="9" presetClass="emph" presetSubtype="0" nodeType="withEffect">
                                  <p:stCondLst>
                                    <p:cond delay="0"/>
                                  </p:stCondLst>
                                  <p:childTnLst>
                                    <p:set>
                                      <p:cBhvr rctx="PPT">
                                        <p:cTn id="120" dur="indefinite"/>
                                        <p:tgtEl>
                                          <p:spTgt spid="3">
                                            <p:txEl>
                                              <p:pRg st="3" end="3"/>
                                            </p:txEl>
                                          </p:spTgt>
                                        </p:tgtEl>
                                        <p:attrNameLst>
                                          <p:attrName>style.opacity</p:attrName>
                                        </p:attrNameLst>
                                      </p:cBhvr>
                                      <p:to>
                                        <p:strVal val="0.5"/>
                                      </p:to>
                                    </p:set>
                                    <p:animEffect filter="image" prLst="opacity: 0.5">
                                      <p:cBhvr rctx="IE">
                                        <p:cTn id="121" dur="indefinite"/>
                                        <p:tgtEl>
                                          <p:spTgt spid="3">
                                            <p:txEl>
                                              <p:pRg st="3" end="3"/>
                                            </p:txEl>
                                          </p:spTgt>
                                        </p:tgtEl>
                                      </p:cBhvr>
                                    </p:animEffect>
                                  </p:childTnLst>
                                </p:cTn>
                              </p:par>
                              <p:par>
                                <p:cTn id="122" presetID="9" presetClass="emph" presetSubtype="0" nodeType="withEffect">
                                  <p:stCondLst>
                                    <p:cond delay="0"/>
                                  </p:stCondLst>
                                  <p:childTnLst>
                                    <p:set>
                                      <p:cBhvr rctx="PPT">
                                        <p:cTn id="123" dur="indefinite"/>
                                        <p:tgtEl>
                                          <p:spTgt spid="3">
                                            <p:txEl>
                                              <p:pRg st="4" end="4"/>
                                            </p:txEl>
                                          </p:spTgt>
                                        </p:tgtEl>
                                        <p:attrNameLst>
                                          <p:attrName>style.opacity</p:attrName>
                                        </p:attrNameLst>
                                      </p:cBhvr>
                                      <p:to>
                                        <p:strVal val="0.5"/>
                                      </p:to>
                                    </p:set>
                                    <p:animEffect filter="image" prLst="opacity: 0.5">
                                      <p:cBhvr rctx="IE">
                                        <p:cTn id="124" dur="indefinite"/>
                                        <p:tgtEl>
                                          <p:spTgt spid="3">
                                            <p:txEl>
                                              <p:pRg st="4" end="4"/>
                                            </p:txEl>
                                          </p:spTgt>
                                        </p:tgtEl>
                                      </p:cBhvr>
                                    </p:animEffect>
                                  </p:childTnLst>
                                </p:cTn>
                              </p:par>
                              <p:par>
                                <p:cTn id="125" presetID="9" presetClass="emph" presetSubtype="0" nodeType="withEffect">
                                  <p:stCondLst>
                                    <p:cond delay="0"/>
                                  </p:stCondLst>
                                  <p:childTnLst>
                                    <p:set>
                                      <p:cBhvr rctx="PPT">
                                        <p:cTn id="126" dur="indefinite"/>
                                        <p:tgtEl>
                                          <p:spTgt spid="18440">
                                            <p:txEl>
                                              <p:pRg st="0" end="0"/>
                                            </p:txEl>
                                          </p:spTgt>
                                        </p:tgtEl>
                                        <p:attrNameLst>
                                          <p:attrName>style.opacity</p:attrName>
                                        </p:attrNameLst>
                                      </p:cBhvr>
                                      <p:to>
                                        <p:strVal val="0.5"/>
                                      </p:to>
                                    </p:set>
                                    <p:animEffect filter="image" prLst="opacity: 0.5">
                                      <p:cBhvr rctx="IE">
                                        <p:cTn id="127" dur="indefinite"/>
                                        <p:tgtEl>
                                          <p:spTgt spid="18440">
                                            <p:txEl>
                                              <p:pRg st="0" end="0"/>
                                            </p:txEl>
                                          </p:spTgt>
                                        </p:tgtEl>
                                      </p:cBhvr>
                                    </p:animEffect>
                                  </p:childTnLst>
                                </p:cTn>
                              </p:par>
                              <p:par>
                                <p:cTn id="128" presetID="9" presetClass="emph" presetSubtype="0" nodeType="withEffect">
                                  <p:stCondLst>
                                    <p:cond delay="0"/>
                                  </p:stCondLst>
                                  <p:childTnLst>
                                    <p:set>
                                      <p:cBhvr rctx="PPT">
                                        <p:cTn id="129" dur="indefinite"/>
                                        <p:tgtEl>
                                          <p:spTgt spid="18440">
                                            <p:txEl>
                                              <p:pRg st="1" end="1"/>
                                            </p:txEl>
                                          </p:spTgt>
                                        </p:tgtEl>
                                        <p:attrNameLst>
                                          <p:attrName>style.opacity</p:attrName>
                                        </p:attrNameLst>
                                      </p:cBhvr>
                                      <p:to>
                                        <p:strVal val="0.5"/>
                                      </p:to>
                                    </p:set>
                                    <p:animEffect filter="image" prLst="opacity: 0.5">
                                      <p:cBhvr rctx="IE">
                                        <p:cTn id="130" dur="indefinite"/>
                                        <p:tgtEl>
                                          <p:spTgt spid="18440">
                                            <p:txEl>
                                              <p:pRg st="1" end="1"/>
                                            </p:txEl>
                                          </p:spTgt>
                                        </p:tgtEl>
                                      </p:cBhvr>
                                    </p:animEffect>
                                  </p:childTnLst>
                                </p:cTn>
                              </p:par>
                            </p:childTnLst>
                          </p:cTn>
                        </p:par>
                        <p:par>
                          <p:cTn id="131" fill="hold">
                            <p:stCondLst>
                              <p:cond delay="0"/>
                            </p:stCondLst>
                            <p:childTnLst>
                              <p:par>
                                <p:cTn id="132" presetID="22" presetClass="entr" presetSubtype="2" fill="hold" nodeType="afterEffect">
                                  <p:stCondLst>
                                    <p:cond delay="0"/>
                                  </p:stCondLst>
                                  <p:childTnLst>
                                    <p:set>
                                      <p:cBhvr>
                                        <p:cTn id="133" dur="1" fill="hold">
                                          <p:stCondLst>
                                            <p:cond delay="0"/>
                                          </p:stCondLst>
                                        </p:cTn>
                                        <p:tgtEl>
                                          <p:spTgt spid="39"/>
                                        </p:tgtEl>
                                        <p:attrNameLst>
                                          <p:attrName>style.visibility</p:attrName>
                                        </p:attrNameLst>
                                      </p:cBhvr>
                                      <p:to>
                                        <p:strVal val="visible"/>
                                      </p:to>
                                    </p:set>
                                    <p:animEffect transition="in" filter="wipe(right)">
                                      <p:cBhvr>
                                        <p:cTn id="134" dur="500"/>
                                        <p:tgtEl>
                                          <p:spTgt spid="39"/>
                                        </p:tgtEl>
                                      </p:cBhvr>
                                    </p:animEffect>
                                  </p:childTnLst>
                                </p:cTn>
                              </p:par>
                              <p:par>
                                <p:cTn id="135" presetID="22" presetClass="entr" presetSubtype="1" fill="hold" nodeType="withEffect">
                                  <p:stCondLst>
                                    <p:cond delay="0"/>
                                  </p:stCondLst>
                                  <p:childTnLst>
                                    <p:set>
                                      <p:cBhvr>
                                        <p:cTn id="136" dur="1" fill="hold">
                                          <p:stCondLst>
                                            <p:cond delay="0"/>
                                          </p:stCondLst>
                                        </p:cTn>
                                        <p:tgtEl>
                                          <p:spTgt spid="40"/>
                                        </p:tgtEl>
                                        <p:attrNameLst>
                                          <p:attrName>style.visibility</p:attrName>
                                        </p:attrNameLst>
                                      </p:cBhvr>
                                      <p:to>
                                        <p:strVal val="visible"/>
                                      </p:to>
                                    </p:set>
                                    <p:animEffect transition="in" filter="wipe(up)">
                                      <p:cBhvr>
                                        <p:cTn id="137" dur="500"/>
                                        <p:tgtEl>
                                          <p:spTgt spid="40"/>
                                        </p:tgtEl>
                                      </p:cBhvr>
                                    </p:animEffect>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grpId="0" nodeType="clickEffect">
                                  <p:stCondLst>
                                    <p:cond delay="0"/>
                                  </p:stCondLst>
                                  <p:childTnLst>
                                    <p:set>
                                      <p:cBhvr>
                                        <p:cTn id="141" dur="1" fill="hold">
                                          <p:stCondLst>
                                            <p:cond delay="0"/>
                                          </p:stCondLst>
                                        </p:cTn>
                                        <p:tgtEl>
                                          <p:spTgt spid="18440">
                                            <p:txEl>
                                              <p:pRg st="3" end="3"/>
                                            </p:txEl>
                                          </p:spTgt>
                                        </p:tgtEl>
                                        <p:attrNameLst>
                                          <p:attrName>style.visibility</p:attrName>
                                        </p:attrNameLst>
                                      </p:cBhvr>
                                      <p:to>
                                        <p:strVal val="visible"/>
                                      </p:to>
                                    </p:set>
                                  </p:childTnLst>
                                </p:cTn>
                              </p:par>
                              <p:par>
                                <p:cTn id="142" presetID="1" presetClass="entr" presetSubtype="0" fill="hold" nodeType="withEffect">
                                  <p:stCondLst>
                                    <p:cond delay="0"/>
                                  </p:stCondLst>
                                  <p:childTnLst>
                                    <p:set>
                                      <p:cBhvr>
                                        <p:cTn id="14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 grpId="0" uiExpand="1" build="p"/>
      <p:bldP spid="37" grpId="0" uiExpand="1"/>
      <p:bldP spid="3" grpId="0" uiExpand="1" build="p"/>
      <p:bldP spid="28" grpId="0" uiExpand="1" animBg="1"/>
      <p:bldP spid="34" grpId="0" uiExpand="1"/>
      <p:bldP spid="18435" grpId="0" uiExpand="1" animBg="1"/>
      <p:bldP spid="43" grpId="0"/>
      <p:bldP spid="44" grpId="0" uiExpand="1" animBg="1"/>
      <p:bldP spid="45" grpId="0" uiExpand="1"/>
      <p:bldP spid="48" grpId="0" uiExpand="1" animBg="1"/>
      <p:bldP spid="36" grpId="0" uiExpand="1"/>
      <p:bldP spid="41" grpId="0" uiExpan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086" y="404664"/>
            <a:ext cx="9144000" cy="792088"/>
          </a:xfrm>
        </p:spPr>
        <p:txBody>
          <a:bodyPr>
            <a:normAutofit fontScale="90000"/>
          </a:bodyPr>
          <a:lstStyle/>
          <a:p>
            <a:pPr algn="ctr" rtl="1"/>
            <a:r>
              <a:rPr lang="he-IL" sz="3600" dirty="0" smtClean="0">
                <a:solidFill>
                  <a:srgbClr val="C996FA"/>
                </a:solidFill>
              </a:rPr>
              <a:t> מה יקרה אם נחזור על התהליך?</a:t>
            </a:r>
            <a:br>
              <a:rPr lang="he-IL" sz="3600" dirty="0" smtClean="0">
                <a:solidFill>
                  <a:srgbClr val="C996FA"/>
                </a:solidFill>
              </a:rPr>
            </a:br>
            <a:endParaRPr lang="he-IL" sz="3600" dirty="0">
              <a:solidFill>
                <a:srgbClr val="C996FA"/>
              </a:solidFill>
            </a:endParaRPr>
          </a:p>
        </p:txBody>
      </p:sp>
      <p:sp>
        <p:nvSpPr>
          <p:cNvPr id="3" name="Content Placeholder 2"/>
          <p:cNvSpPr>
            <a:spLocks noGrp="1"/>
          </p:cNvSpPr>
          <p:nvPr>
            <p:ph idx="1"/>
          </p:nvPr>
        </p:nvSpPr>
        <p:spPr>
          <a:xfrm>
            <a:off x="251520" y="1052736"/>
            <a:ext cx="8511458" cy="5760640"/>
          </a:xfrm>
          <a:scene3d>
            <a:camera prst="orthographicFront">
              <a:rot lat="0" lon="0" rev="0"/>
            </a:camera>
            <a:lightRig rig="threePt" dir="t"/>
          </a:scene3d>
        </p:spPr>
        <p:txBody>
          <a:bodyPr>
            <a:noAutofit/>
          </a:bodyPr>
          <a:lstStyle/>
          <a:p>
            <a:pPr marL="1587" lvl="1" indent="0">
              <a:spcBef>
                <a:spcPts val="0"/>
              </a:spcBef>
              <a:buNone/>
            </a:pPr>
            <a:r>
              <a:rPr lang="he-IL" dirty="0" smtClean="0">
                <a:sym typeface="Symbol"/>
              </a:rPr>
              <a:t>אם </a:t>
            </a:r>
            <a:r>
              <a:rPr lang="he-IL" dirty="0">
                <a:sym typeface="Symbol"/>
              </a:rPr>
              <a:t>חוזרים על התהליך כשהנקודה החדשה </a:t>
            </a:r>
            <a:r>
              <a:rPr lang="en-US" i="1" dirty="0">
                <a:solidFill>
                  <a:srgbClr val="90EFF4"/>
                </a:solidFill>
                <a:latin typeface="Times New Roman" panose="02020603050405020304" pitchFamily="18" charset="0"/>
                <a:cs typeface="Times New Roman" panose="02020603050405020304" pitchFamily="18" charset="0"/>
              </a:rPr>
              <a:t>B</a:t>
            </a:r>
            <a:r>
              <a:rPr lang="he-IL" dirty="0" smtClean="0">
                <a:sym typeface="Symbol"/>
              </a:rPr>
              <a:t> משמשת </a:t>
            </a:r>
            <a:r>
              <a:rPr lang="he-IL" dirty="0">
                <a:sym typeface="Symbol"/>
              </a:rPr>
              <a:t>כנקודת </a:t>
            </a:r>
            <a:r>
              <a:rPr lang="he-IL" dirty="0" smtClean="0">
                <a:sym typeface="Symbol"/>
              </a:rPr>
              <a:t>מוצא, הנקודה </a:t>
            </a:r>
            <a:r>
              <a:rPr lang="he-IL" dirty="0" smtClean="0">
                <a:solidFill>
                  <a:srgbClr val="90EFF4"/>
                </a:solidFill>
                <a:sym typeface="Symbol"/>
              </a:rPr>
              <a:t>הבאה  </a:t>
            </a:r>
            <a:r>
              <a:rPr lang="en-US" i="1" dirty="0" smtClean="0">
                <a:solidFill>
                  <a:srgbClr val="90EFF4"/>
                </a:solidFill>
                <a:sym typeface="Symbol"/>
              </a:rPr>
              <a:t>C</a:t>
            </a:r>
            <a:r>
              <a:rPr lang="he-IL" dirty="0" smtClean="0">
                <a:sym typeface="Symbol"/>
              </a:rPr>
              <a:t> "תברח" הרחק מחוץ למסך. </a:t>
            </a:r>
          </a:p>
          <a:p>
            <a:pPr marL="265113" lvl="1" indent="-265113">
              <a:buFont typeface="Arial" pitchFamily="34" charset="0"/>
              <a:buChar char="•"/>
            </a:pPr>
            <a:r>
              <a:rPr lang="he-IL" dirty="0" smtClean="0">
                <a:solidFill>
                  <a:srgbClr val="FFFF00"/>
                </a:solidFill>
              </a:rPr>
              <a:t>מרחקה</a:t>
            </a:r>
            <a:r>
              <a:rPr lang="he-IL" dirty="0" smtClean="0"/>
              <a:t> מראשית הצירים הוא </a:t>
            </a:r>
            <a:r>
              <a:rPr lang="en-US" i="1" dirty="0" smtClean="0">
                <a:solidFill>
                  <a:srgbClr val="FFFF00"/>
                </a:solidFill>
                <a:latin typeface="Times New Roman" panose="02020603050405020304" pitchFamily="18" charset="0"/>
                <a:cs typeface="Times New Roman" panose="02020603050405020304" pitchFamily="18" charset="0"/>
              </a:rPr>
              <a:t>r</a:t>
            </a:r>
            <a:r>
              <a:rPr lang="en-US" i="1" baseline="30000" dirty="0" smtClean="0">
                <a:solidFill>
                  <a:srgbClr val="FFFF00"/>
                </a:solidFill>
                <a:latin typeface="Times New Roman" panose="02020603050405020304" pitchFamily="18" charset="0"/>
                <a:cs typeface="Times New Roman" panose="02020603050405020304" pitchFamily="18" charset="0"/>
              </a:rPr>
              <a:t>4</a:t>
            </a:r>
            <a:r>
              <a:rPr lang="he-IL" dirty="0">
                <a:solidFill>
                  <a:srgbClr val="FFFF00"/>
                </a:solidFill>
              </a:rPr>
              <a:t> </a:t>
            </a:r>
            <a:r>
              <a:rPr lang="he-IL" dirty="0" smtClean="0"/>
              <a:t>והזווית</a:t>
            </a:r>
            <a:r>
              <a:rPr lang="he-IL" dirty="0" smtClean="0">
                <a:solidFill>
                  <a:srgbClr val="FFFF00"/>
                </a:solidFill>
              </a:rPr>
              <a:t> </a:t>
            </a:r>
            <a:r>
              <a:rPr lang="en-US" dirty="0" smtClean="0">
                <a:solidFill>
                  <a:srgbClr val="99FF33"/>
                </a:solidFill>
                <a:sym typeface="Symbol"/>
              </a:rPr>
              <a:t>4</a:t>
            </a:r>
            <a:r>
              <a:rPr lang="en-US" i="1" dirty="0" smtClean="0">
                <a:solidFill>
                  <a:srgbClr val="99FF33"/>
                </a:solidFill>
                <a:sym typeface="Symbol"/>
              </a:rPr>
              <a:t></a:t>
            </a:r>
            <a:r>
              <a:rPr lang="he-IL" i="1" dirty="0" smtClean="0">
                <a:solidFill>
                  <a:srgbClr val="99FF33"/>
                </a:solidFill>
                <a:sym typeface="Symbol"/>
              </a:rPr>
              <a:t>.</a:t>
            </a:r>
            <a:endParaRPr lang="en-US" dirty="0">
              <a:sym typeface="Symbol"/>
            </a:endParaRPr>
          </a:p>
          <a:p>
            <a:pPr marL="265113" lvl="1" indent="-265113">
              <a:buFont typeface="Arial" pitchFamily="34" charset="0"/>
              <a:buChar char="•"/>
            </a:pPr>
            <a:r>
              <a:rPr lang="he-IL" dirty="0" smtClean="0">
                <a:sym typeface="Symbol"/>
              </a:rPr>
              <a:t>רק רגע! כל זה נכון אם </a:t>
            </a:r>
          </a:p>
          <a:p>
            <a:pPr marL="265113" lvl="1" indent="0">
              <a:spcBef>
                <a:spcPts val="0"/>
              </a:spcBef>
              <a:buNone/>
            </a:pPr>
            <a:r>
              <a:rPr lang="he-IL" dirty="0" smtClean="0">
                <a:sym typeface="Symbol"/>
              </a:rPr>
              <a:t>המרחק ההתחלתי </a:t>
            </a:r>
            <a:r>
              <a:rPr lang="en-US" i="1" dirty="0" smtClean="0">
                <a:solidFill>
                  <a:srgbClr val="FFFF00"/>
                </a:solidFill>
                <a:latin typeface="Times New Roman" panose="02020603050405020304" pitchFamily="18" charset="0"/>
                <a:cs typeface="Times New Roman" panose="02020603050405020304" pitchFamily="18" charset="0"/>
              </a:rPr>
              <a:t>r</a:t>
            </a:r>
            <a:r>
              <a:rPr lang="he-IL" i="1" dirty="0" smtClean="0">
                <a:solidFill>
                  <a:srgbClr val="FFFF00"/>
                </a:solidFill>
                <a:latin typeface="Times New Roman" panose="02020603050405020304" pitchFamily="18" charset="0"/>
                <a:cs typeface="Times New Roman" panose="02020603050405020304" pitchFamily="18" charset="0"/>
              </a:rPr>
              <a:t> </a:t>
            </a:r>
            <a:r>
              <a:rPr lang="he-IL" dirty="0" smtClean="0">
                <a:solidFill>
                  <a:schemeClr val="accent2">
                    <a:lumMod val="40000"/>
                    <a:lumOff val="60000"/>
                  </a:schemeClr>
                </a:solidFill>
                <a:latin typeface="Times New Roman" panose="02020603050405020304" pitchFamily="18" charset="0"/>
              </a:rPr>
              <a:t>גדול</a:t>
            </a:r>
            <a:r>
              <a:rPr lang="he-IL" dirty="0" smtClean="0">
                <a:latin typeface="Times New Roman" panose="02020603050405020304" pitchFamily="18" charset="0"/>
              </a:rPr>
              <a:t> מ-</a:t>
            </a:r>
            <a:r>
              <a:rPr lang="he-IL" dirty="0" smtClean="0">
                <a:sym typeface="Symbol"/>
              </a:rPr>
              <a:t>1.</a:t>
            </a:r>
            <a:endParaRPr lang="he-IL" dirty="0">
              <a:sym typeface="Symbol"/>
            </a:endParaRPr>
          </a:p>
          <a:p>
            <a:pPr marL="192088" lvl="1" indent="-192088">
              <a:spcBef>
                <a:spcPts val="0"/>
              </a:spcBef>
              <a:buFont typeface="Arial" panose="020B0604020202020204" pitchFamily="34" charset="0"/>
              <a:buChar char="•"/>
            </a:pPr>
            <a:r>
              <a:rPr lang="he-IL" dirty="0">
                <a:sym typeface="Symbol"/>
              </a:rPr>
              <a:t>מה קורה אם </a:t>
            </a:r>
            <a:r>
              <a:rPr lang="he-IL" dirty="0">
                <a:solidFill>
                  <a:srgbClr val="FFFF00"/>
                </a:solidFill>
                <a:sym typeface="Symbol"/>
              </a:rPr>
              <a:t>המרחק</a:t>
            </a:r>
            <a:r>
              <a:rPr lang="he-IL" dirty="0">
                <a:sym typeface="Symbol"/>
              </a:rPr>
              <a:t> ההתחלתי</a:t>
            </a:r>
          </a:p>
          <a:p>
            <a:pPr marL="265113" lvl="1" indent="0">
              <a:spcBef>
                <a:spcPts val="0"/>
              </a:spcBef>
              <a:buNone/>
            </a:pPr>
            <a:r>
              <a:rPr lang="en-US" i="1" dirty="0" smtClean="0">
                <a:solidFill>
                  <a:srgbClr val="FFFF00"/>
                </a:solidFill>
                <a:latin typeface="Times New Roman" panose="02020603050405020304" pitchFamily="18" charset="0"/>
                <a:cs typeface="Times New Roman" panose="02020603050405020304" pitchFamily="18" charset="0"/>
              </a:rPr>
              <a:t>r</a:t>
            </a:r>
            <a:r>
              <a:rPr lang="he-IL" dirty="0" smtClean="0">
                <a:solidFill>
                  <a:srgbClr val="FFFF00"/>
                </a:solidFill>
                <a:latin typeface="Times New Roman" panose="02020603050405020304" pitchFamily="18" charset="0"/>
                <a:cs typeface="Times New Roman" panose="02020603050405020304" pitchFamily="18" charset="0"/>
              </a:rPr>
              <a:t> </a:t>
            </a:r>
            <a:r>
              <a:rPr lang="he-IL" dirty="0">
                <a:solidFill>
                  <a:schemeClr val="accent2">
                    <a:lumMod val="40000"/>
                    <a:lumOff val="60000"/>
                  </a:schemeClr>
                </a:solidFill>
              </a:rPr>
              <a:t>שווה</a:t>
            </a:r>
            <a:r>
              <a:rPr lang="he-IL" dirty="0"/>
              <a:t> ל-1?</a:t>
            </a:r>
          </a:p>
        </p:txBody>
      </p:sp>
      <p:sp>
        <p:nvSpPr>
          <p:cNvPr id="4" name="Date Placeholder 3"/>
          <p:cNvSpPr>
            <a:spLocks noGrp="1"/>
          </p:cNvSpPr>
          <p:nvPr>
            <p:ph type="dt" sz="half" idx="10"/>
          </p:nvPr>
        </p:nvSpPr>
        <p:spPr/>
        <p:txBody>
          <a:bodyPr/>
          <a:lstStyle/>
          <a:p>
            <a:pPr>
              <a:defRPr/>
            </a:pPr>
            <a:r>
              <a:rPr lang="en-US" smtClean="0"/>
              <a:t>עודכן 13.12.17</a:t>
            </a:r>
            <a:endParaRPr lang="he-IL" dirty="0"/>
          </a:p>
        </p:txBody>
      </p:sp>
      <p:sp>
        <p:nvSpPr>
          <p:cNvPr id="6" name="Slide Number Placeholder 5"/>
          <p:cNvSpPr>
            <a:spLocks noGrp="1"/>
          </p:cNvSpPr>
          <p:nvPr>
            <p:ph type="sldNum" sz="quarter" idx="12"/>
          </p:nvPr>
        </p:nvSpPr>
        <p:spPr/>
        <p:txBody>
          <a:bodyPr/>
          <a:lstStyle/>
          <a:p>
            <a:fld id="{C9B5141F-67F1-457E-8781-5BCB6D404D28}" type="slidenum">
              <a:rPr lang="en-US" smtClean="0"/>
              <a:pPr/>
              <a:t>6</a:t>
            </a:fld>
            <a:endParaRPr lang="en-US" dirty="0"/>
          </a:p>
        </p:txBody>
      </p:sp>
      <p:cxnSp>
        <p:nvCxnSpPr>
          <p:cNvPr id="42" name="Straight Connector 41"/>
          <p:cNvCxnSpPr/>
          <p:nvPr/>
        </p:nvCxnSpPr>
        <p:spPr>
          <a:xfrm flipH="1" flipV="1">
            <a:off x="-252536" y="1700808"/>
            <a:ext cx="3039084" cy="386487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7" name="Arc 46"/>
          <p:cNvSpPr/>
          <p:nvPr/>
        </p:nvSpPr>
        <p:spPr>
          <a:xfrm rot="5400000" flipH="1">
            <a:off x="1746733" y="4387720"/>
            <a:ext cx="1926380" cy="2025164"/>
          </a:xfrm>
          <a:prstGeom prst="arc">
            <a:avLst>
              <a:gd name="adj1" fmla="val 15657066"/>
              <a:gd name="adj2" fmla="val 2324682"/>
            </a:avLst>
          </a:prstGeom>
          <a:noFill/>
          <a:ln>
            <a:solidFill>
              <a:srgbClr val="99FF33"/>
            </a:solidFill>
            <a:headEnd type="none" w="med" len="med"/>
            <a:tailEnd type="arrow" w="med" len="med"/>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49" name="TextBox 48"/>
          <p:cNvSpPr txBox="1"/>
          <p:nvPr/>
        </p:nvSpPr>
        <p:spPr>
          <a:xfrm>
            <a:off x="2196594" y="4797152"/>
            <a:ext cx="567680" cy="400110"/>
          </a:xfrm>
          <a:prstGeom prst="rect">
            <a:avLst/>
          </a:prstGeom>
          <a:noFill/>
        </p:spPr>
        <p:txBody>
          <a:bodyPr wrap="square" rtlCol="1">
            <a:spAutoFit/>
          </a:bodyPr>
          <a:lstStyle/>
          <a:p>
            <a:r>
              <a:rPr lang="en-US" sz="2000" dirty="0" smtClean="0">
                <a:solidFill>
                  <a:srgbClr val="99FF33"/>
                </a:solidFill>
                <a:latin typeface="Times New Roman" pitchFamily="18" charset="0"/>
                <a:cs typeface="+mj-cs"/>
                <a:sym typeface="Symbol"/>
              </a:rPr>
              <a:t>4</a:t>
            </a:r>
            <a:r>
              <a:rPr lang="en-US" sz="2000" i="1" dirty="0" smtClean="0">
                <a:solidFill>
                  <a:srgbClr val="99FF33"/>
                </a:solidFill>
                <a:latin typeface="Times New Roman" pitchFamily="18" charset="0"/>
                <a:cs typeface="+mj-cs"/>
                <a:sym typeface="Symbol"/>
              </a:rPr>
              <a:t></a:t>
            </a:r>
            <a:endParaRPr lang="he-IL" sz="2000" i="1" dirty="0">
              <a:solidFill>
                <a:srgbClr val="99FF33"/>
              </a:solidFill>
              <a:latin typeface="Times New Roman" pitchFamily="18" charset="0"/>
              <a:cs typeface="+mj-cs"/>
            </a:endParaRPr>
          </a:p>
        </p:txBody>
      </p:sp>
      <p:sp>
        <p:nvSpPr>
          <p:cNvPr id="50" name="TextBox 49"/>
          <p:cNvSpPr txBox="1"/>
          <p:nvPr/>
        </p:nvSpPr>
        <p:spPr>
          <a:xfrm>
            <a:off x="1173448" y="3338897"/>
            <a:ext cx="495672" cy="461665"/>
          </a:xfrm>
          <a:prstGeom prst="rect">
            <a:avLst/>
          </a:prstGeom>
          <a:noFill/>
        </p:spPr>
        <p:txBody>
          <a:bodyPr wrap="square" rtlCol="1">
            <a:spAutoFit/>
          </a:bodyPr>
          <a:lstStyle/>
          <a:p>
            <a:r>
              <a:rPr lang="en-US" sz="2400" i="1" dirty="0" smtClean="0">
                <a:solidFill>
                  <a:srgbClr val="FFFF00"/>
                </a:solidFill>
                <a:latin typeface="Times New Roman" pitchFamily="18" charset="0"/>
                <a:cs typeface="+mj-cs"/>
              </a:rPr>
              <a:t>r</a:t>
            </a:r>
            <a:r>
              <a:rPr lang="en-US" sz="2400" baseline="30000" dirty="0" smtClean="0">
                <a:solidFill>
                  <a:srgbClr val="FFFF00"/>
                </a:solidFill>
                <a:latin typeface="Times New Roman" pitchFamily="18" charset="0"/>
                <a:cs typeface="+mj-cs"/>
              </a:rPr>
              <a:t>4</a:t>
            </a:r>
            <a:endParaRPr lang="he-IL" sz="2400" baseline="30000" dirty="0">
              <a:solidFill>
                <a:srgbClr val="FFFF00"/>
              </a:solidFill>
              <a:latin typeface="Times New Roman" pitchFamily="18" charset="0"/>
              <a:cs typeface="+mj-cs"/>
            </a:endParaRPr>
          </a:p>
        </p:txBody>
      </p:sp>
      <p:grpSp>
        <p:nvGrpSpPr>
          <p:cNvPr id="12" name="Group 11"/>
          <p:cNvGrpSpPr/>
          <p:nvPr/>
        </p:nvGrpSpPr>
        <p:grpSpPr>
          <a:xfrm>
            <a:off x="2324574" y="2840410"/>
            <a:ext cx="2823490" cy="3112625"/>
            <a:chOff x="2324574" y="3056434"/>
            <a:chExt cx="2823490" cy="3112625"/>
          </a:xfrm>
        </p:grpSpPr>
        <p:sp>
          <p:nvSpPr>
            <p:cNvPr id="40" name="TextBox 39"/>
            <p:cNvSpPr txBox="1"/>
            <p:nvPr/>
          </p:nvSpPr>
          <p:spPr>
            <a:xfrm>
              <a:off x="3329425" y="5348291"/>
              <a:ext cx="216024" cy="400110"/>
            </a:xfrm>
            <a:prstGeom prst="rect">
              <a:avLst/>
            </a:prstGeom>
            <a:noFill/>
            <a:ln>
              <a:noFill/>
            </a:ln>
          </p:spPr>
          <p:txBody>
            <a:bodyPr wrap="square" rtlCol="1">
              <a:spAutoFit/>
            </a:bodyPr>
            <a:lstStyle/>
            <a:p>
              <a:pPr algn="ctr"/>
              <a:r>
                <a:rPr lang="en-US" sz="2000" i="1" dirty="0" smtClean="0">
                  <a:solidFill>
                    <a:srgbClr val="99FF33"/>
                  </a:solidFill>
                  <a:latin typeface="Times New Roman" pitchFamily="18" charset="0"/>
                  <a:cs typeface="+mj-cs"/>
                  <a:sym typeface="Symbol"/>
                </a:rPr>
                <a:t></a:t>
              </a:r>
              <a:endParaRPr lang="he-IL" sz="2000" i="1" dirty="0">
                <a:solidFill>
                  <a:srgbClr val="99FF33"/>
                </a:solidFill>
                <a:latin typeface="Times New Roman" pitchFamily="18" charset="0"/>
                <a:cs typeface="+mj-cs"/>
              </a:endParaRPr>
            </a:p>
          </p:txBody>
        </p:sp>
        <p:grpSp>
          <p:nvGrpSpPr>
            <p:cNvPr id="11" name="Group 10"/>
            <p:cNvGrpSpPr/>
            <p:nvPr/>
          </p:nvGrpSpPr>
          <p:grpSpPr>
            <a:xfrm>
              <a:off x="2324574" y="3056434"/>
              <a:ext cx="2823490" cy="3112625"/>
              <a:chOff x="786500" y="1033225"/>
              <a:chExt cx="2823490" cy="3112625"/>
            </a:xfrm>
          </p:grpSpPr>
          <p:sp>
            <p:nvSpPr>
              <p:cNvPr id="28" name="Oval 27"/>
              <p:cNvSpPr/>
              <p:nvPr/>
            </p:nvSpPr>
            <p:spPr>
              <a:xfrm>
                <a:off x="1968408" y="3158392"/>
                <a:ext cx="72000" cy="7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30" name="Straight Connector 29"/>
              <p:cNvCxnSpPr/>
              <p:nvPr/>
            </p:nvCxnSpPr>
            <p:spPr>
              <a:xfrm flipV="1">
                <a:off x="1256557" y="3206192"/>
                <a:ext cx="720000" cy="540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882656" y="3061975"/>
                <a:ext cx="216024" cy="461665"/>
              </a:xfrm>
              <a:prstGeom prst="rect">
                <a:avLst/>
              </a:prstGeom>
              <a:noFill/>
            </p:spPr>
            <p:txBody>
              <a:bodyPr wrap="square" rtlCol="1">
                <a:spAutoFit/>
              </a:bodyPr>
              <a:lstStyle/>
              <a:p>
                <a:r>
                  <a:rPr lang="en-US" sz="2400" i="1" dirty="0" smtClean="0">
                    <a:solidFill>
                      <a:srgbClr val="FFFF00"/>
                    </a:solidFill>
                    <a:latin typeface="Times New Roman" pitchFamily="18" charset="0"/>
                    <a:cs typeface="+mj-cs"/>
                  </a:rPr>
                  <a:t>r</a:t>
                </a:r>
                <a:endParaRPr lang="he-IL" sz="2400" i="1" dirty="0">
                  <a:solidFill>
                    <a:srgbClr val="FFFF00"/>
                  </a:solidFill>
                  <a:latin typeface="Times New Roman" pitchFamily="18" charset="0"/>
                  <a:cs typeface="+mj-cs"/>
                </a:endParaRPr>
              </a:p>
            </p:txBody>
          </p:sp>
          <p:sp>
            <p:nvSpPr>
              <p:cNvPr id="18435" name="Arc 18434"/>
              <p:cNvSpPr/>
              <p:nvPr/>
            </p:nvSpPr>
            <p:spPr>
              <a:xfrm rot="5400000" flipH="1">
                <a:off x="1255316" y="3481542"/>
                <a:ext cx="720000" cy="504000"/>
              </a:xfrm>
              <a:prstGeom prst="arc">
                <a:avLst>
                  <a:gd name="adj1" fmla="val 16200000"/>
                  <a:gd name="adj2" fmla="val 20587699"/>
                </a:avLst>
              </a:prstGeom>
              <a:noFill/>
              <a:ln>
                <a:solidFill>
                  <a:srgbClr val="99FF33"/>
                </a:solidFill>
                <a:headEnd type="none" w="med" len="med"/>
                <a:tailEnd type="arrow" w="med" len="med"/>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cxnSp>
            <p:nvCxnSpPr>
              <p:cNvPr id="38" name="Straight Connector 37"/>
              <p:cNvCxnSpPr/>
              <p:nvPr/>
            </p:nvCxnSpPr>
            <p:spPr>
              <a:xfrm flipV="1">
                <a:off x="1259767" y="1507543"/>
                <a:ext cx="413545" cy="2232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1659092" y="1457028"/>
                <a:ext cx="72000" cy="7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8" name="Arc 47"/>
              <p:cNvSpPr/>
              <p:nvPr/>
            </p:nvSpPr>
            <p:spPr>
              <a:xfrm rot="5400000" flipH="1">
                <a:off x="891334" y="3371850"/>
                <a:ext cx="828000" cy="720000"/>
              </a:xfrm>
              <a:prstGeom prst="arc">
                <a:avLst>
                  <a:gd name="adj1" fmla="val 16200000"/>
                  <a:gd name="adj2" fmla="val 21289050"/>
                </a:avLst>
              </a:prstGeom>
              <a:noFill/>
              <a:ln>
                <a:solidFill>
                  <a:srgbClr val="99FF33"/>
                </a:solidFill>
                <a:headEnd type="none" w="med" len="med"/>
                <a:tailEnd type="arrow" w="med" len="med"/>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grpSp>
            <p:nvGrpSpPr>
              <p:cNvPr id="9" name="Group 8"/>
              <p:cNvGrpSpPr/>
              <p:nvPr/>
            </p:nvGrpSpPr>
            <p:grpSpPr>
              <a:xfrm>
                <a:off x="786500" y="1033225"/>
                <a:ext cx="2823490" cy="3073464"/>
                <a:chOff x="5716" y="1146177"/>
                <a:chExt cx="2823490" cy="3073464"/>
              </a:xfrm>
            </p:grpSpPr>
            <p:grpSp>
              <p:nvGrpSpPr>
                <p:cNvPr id="7" name="Group 6"/>
                <p:cNvGrpSpPr/>
                <p:nvPr/>
              </p:nvGrpSpPr>
              <p:grpSpPr>
                <a:xfrm>
                  <a:off x="179512" y="1359680"/>
                  <a:ext cx="2649694" cy="2859961"/>
                  <a:chOff x="179512" y="1359680"/>
                  <a:chExt cx="2649694" cy="2859961"/>
                </a:xfrm>
              </p:grpSpPr>
              <p:cxnSp>
                <p:nvCxnSpPr>
                  <p:cNvPr id="8" name="Straight Arrow Connector 7"/>
                  <p:cNvCxnSpPr/>
                  <p:nvPr/>
                </p:nvCxnSpPr>
                <p:spPr>
                  <a:xfrm flipV="1">
                    <a:off x="467544" y="1359680"/>
                    <a:ext cx="0" cy="2772000"/>
                  </a:xfrm>
                  <a:prstGeom prst="straightConnector1">
                    <a:avLst/>
                  </a:prstGeom>
                  <a:ln>
                    <a:solidFill>
                      <a:srgbClr val="00FFFF"/>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79512" y="3861048"/>
                    <a:ext cx="2448272" cy="0"/>
                  </a:xfrm>
                  <a:prstGeom prst="straightConnector1">
                    <a:avLst/>
                  </a:prstGeom>
                  <a:ln>
                    <a:solidFill>
                      <a:srgbClr val="FFAFFF"/>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27584" y="3789040"/>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87624" y="3789040"/>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547664" y="3789040"/>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907704" y="3789040"/>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267744" y="3789040"/>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368240" y="3501008"/>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368240" y="3140968"/>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368240" y="2780928"/>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73036" y="2454847"/>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68240" y="2060848"/>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368240" y="1700808"/>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613182" y="3757976"/>
                    <a:ext cx="216024" cy="461665"/>
                  </a:xfrm>
                  <a:prstGeom prst="rect">
                    <a:avLst/>
                  </a:prstGeom>
                  <a:noFill/>
                </p:spPr>
                <p:txBody>
                  <a:bodyPr wrap="square" rtlCol="1">
                    <a:spAutoFit/>
                  </a:bodyPr>
                  <a:lstStyle/>
                  <a:p>
                    <a:r>
                      <a:rPr lang="en-US" sz="2400" i="1" dirty="0">
                        <a:solidFill>
                          <a:srgbClr val="FF81FF"/>
                        </a:solidFill>
                        <a:latin typeface="Times New Roman" pitchFamily="18" charset="0"/>
                        <a:cs typeface="+mj-cs"/>
                      </a:rPr>
                      <a:t>x</a:t>
                    </a:r>
                    <a:endParaRPr lang="he-IL" sz="2400" i="1" dirty="0">
                      <a:solidFill>
                        <a:srgbClr val="FF81FF"/>
                      </a:solidFill>
                      <a:latin typeface="Times New Roman" pitchFamily="18" charset="0"/>
                      <a:cs typeface="+mj-cs"/>
                    </a:endParaRPr>
                  </a:p>
                </p:txBody>
              </p:sp>
            </p:grpSp>
            <p:sp>
              <p:nvSpPr>
                <p:cNvPr id="35" name="TextBox 34"/>
                <p:cNvSpPr txBox="1"/>
                <p:nvPr/>
              </p:nvSpPr>
              <p:spPr>
                <a:xfrm>
                  <a:off x="5716" y="1146177"/>
                  <a:ext cx="440736" cy="461665"/>
                </a:xfrm>
                <a:prstGeom prst="rect">
                  <a:avLst/>
                </a:prstGeom>
                <a:noFill/>
              </p:spPr>
              <p:txBody>
                <a:bodyPr wrap="square" rtlCol="1">
                  <a:spAutoFit/>
                </a:bodyPr>
                <a:lstStyle/>
                <a:p>
                  <a:r>
                    <a:rPr lang="en-US" sz="2400" i="1" dirty="0" err="1" smtClean="0">
                      <a:latin typeface="Times New Roman" pitchFamily="18" charset="0"/>
                      <a:cs typeface="+mj-cs"/>
                    </a:rPr>
                    <a:t>i</a:t>
                  </a:r>
                  <a:r>
                    <a:rPr lang="en-US" sz="2400" i="1" dirty="0" err="1" smtClean="0">
                      <a:solidFill>
                        <a:srgbClr val="00FFFF"/>
                      </a:solidFill>
                      <a:latin typeface="Times New Roman" pitchFamily="18" charset="0"/>
                    </a:rPr>
                    <a:t>y</a:t>
                  </a:r>
                  <a:endParaRPr lang="he-IL" sz="2400" i="1" dirty="0">
                    <a:solidFill>
                      <a:srgbClr val="00FFFF"/>
                    </a:solidFill>
                    <a:latin typeface="Times New Roman" pitchFamily="18" charset="0"/>
                    <a:cs typeface="+mj-cs"/>
                  </a:endParaRPr>
                </a:p>
              </p:txBody>
            </p:sp>
          </p:grpSp>
          <p:sp>
            <p:nvSpPr>
              <p:cNvPr id="36" name="TextBox 35"/>
              <p:cNvSpPr txBox="1"/>
              <p:nvPr/>
            </p:nvSpPr>
            <p:spPr>
              <a:xfrm>
                <a:off x="2112424" y="2823319"/>
                <a:ext cx="216024" cy="461665"/>
              </a:xfrm>
              <a:prstGeom prst="rect">
                <a:avLst/>
              </a:prstGeom>
              <a:noFill/>
            </p:spPr>
            <p:txBody>
              <a:bodyPr wrap="square" rtlCol="1">
                <a:spAutoFit/>
              </a:bodyPr>
              <a:lstStyle/>
              <a:p>
                <a:pPr algn="ctr"/>
                <a:r>
                  <a:rPr lang="en-US" sz="2400" i="1" dirty="0" smtClean="0">
                    <a:latin typeface="Times New Roman" pitchFamily="18" charset="0"/>
                    <a:cs typeface="+mj-cs"/>
                  </a:rPr>
                  <a:t>A</a:t>
                </a:r>
                <a:endParaRPr lang="he-IL" sz="2400" i="1" dirty="0">
                  <a:latin typeface="Times New Roman" pitchFamily="18" charset="0"/>
                  <a:cs typeface="+mj-cs"/>
                </a:endParaRPr>
              </a:p>
            </p:txBody>
          </p:sp>
          <p:sp>
            <p:nvSpPr>
              <p:cNvPr id="41" name="TextBox 40"/>
              <p:cNvSpPr txBox="1"/>
              <p:nvPr/>
            </p:nvSpPr>
            <p:spPr>
              <a:xfrm>
                <a:off x="1763688" y="1196752"/>
                <a:ext cx="216024" cy="461665"/>
              </a:xfrm>
              <a:prstGeom prst="rect">
                <a:avLst/>
              </a:prstGeom>
              <a:noFill/>
            </p:spPr>
            <p:txBody>
              <a:bodyPr wrap="square" rtlCol="1">
                <a:spAutoFit/>
              </a:bodyPr>
              <a:lstStyle/>
              <a:p>
                <a:pPr algn="ctr"/>
                <a:r>
                  <a:rPr lang="en-US" sz="2400" i="1" dirty="0" smtClean="0">
                    <a:latin typeface="Times New Roman" pitchFamily="18" charset="0"/>
                    <a:cs typeface="+mj-cs"/>
                  </a:rPr>
                  <a:t>B</a:t>
                </a:r>
                <a:endParaRPr lang="he-IL" sz="2400" i="1" dirty="0">
                  <a:latin typeface="Times New Roman" pitchFamily="18" charset="0"/>
                  <a:cs typeface="+mj-cs"/>
                </a:endParaRPr>
              </a:p>
            </p:txBody>
          </p:sp>
        </p:grpSp>
        <p:sp>
          <p:nvSpPr>
            <p:cNvPr id="43" name="TextBox 42"/>
            <p:cNvSpPr txBox="1"/>
            <p:nvPr/>
          </p:nvSpPr>
          <p:spPr>
            <a:xfrm>
              <a:off x="3017320" y="3862056"/>
              <a:ext cx="473688" cy="461665"/>
            </a:xfrm>
            <a:prstGeom prst="rect">
              <a:avLst/>
            </a:prstGeom>
            <a:noFill/>
          </p:spPr>
          <p:txBody>
            <a:bodyPr wrap="square" rtlCol="1">
              <a:spAutoFit/>
            </a:bodyPr>
            <a:lstStyle/>
            <a:p>
              <a:r>
                <a:rPr lang="en-US" sz="2400" i="1" dirty="0" smtClean="0">
                  <a:solidFill>
                    <a:srgbClr val="FFFF00"/>
                  </a:solidFill>
                  <a:latin typeface="Times New Roman" pitchFamily="18" charset="0"/>
                  <a:cs typeface="+mj-cs"/>
                </a:rPr>
                <a:t>r</a:t>
              </a:r>
              <a:r>
                <a:rPr lang="en-US" sz="2400" baseline="30000" dirty="0" smtClean="0">
                  <a:solidFill>
                    <a:srgbClr val="FFFF00"/>
                  </a:solidFill>
                  <a:latin typeface="Times New Roman" pitchFamily="18" charset="0"/>
                  <a:cs typeface="+mj-cs"/>
                </a:rPr>
                <a:t>2</a:t>
              </a:r>
              <a:endParaRPr lang="he-IL" sz="2400" baseline="30000" dirty="0">
                <a:solidFill>
                  <a:srgbClr val="FFFF00"/>
                </a:solidFill>
                <a:latin typeface="Times New Roman" pitchFamily="18" charset="0"/>
                <a:cs typeface="+mj-cs"/>
              </a:endParaRPr>
            </a:p>
          </p:txBody>
        </p:sp>
        <p:sp>
          <p:nvSpPr>
            <p:cNvPr id="51" name="TextBox 50"/>
            <p:cNvSpPr txBox="1"/>
            <p:nvPr/>
          </p:nvSpPr>
          <p:spPr>
            <a:xfrm>
              <a:off x="2781042" y="5103539"/>
              <a:ext cx="567680" cy="400110"/>
            </a:xfrm>
            <a:prstGeom prst="rect">
              <a:avLst/>
            </a:prstGeom>
            <a:noFill/>
          </p:spPr>
          <p:txBody>
            <a:bodyPr wrap="square" rtlCol="1">
              <a:spAutoFit/>
            </a:bodyPr>
            <a:lstStyle/>
            <a:p>
              <a:r>
                <a:rPr lang="en-US" sz="2000" dirty="0" smtClean="0">
                  <a:solidFill>
                    <a:srgbClr val="99FF33"/>
                  </a:solidFill>
                  <a:latin typeface="Times New Roman" pitchFamily="18" charset="0"/>
                  <a:cs typeface="+mj-cs"/>
                  <a:sym typeface="Symbol"/>
                </a:rPr>
                <a:t>2</a:t>
              </a:r>
              <a:r>
                <a:rPr lang="en-US" sz="2000" i="1" dirty="0" smtClean="0">
                  <a:solidFill>
                    <a:srgbClr val="99FF33"/>
                  </a:solidFill>
                  <a:latin typeface="Times New Roman" pitchFamily="18" charset="0"/>
                  <a:cs typeface="+mj-cs"/>
                  <a:sym typeface="Symbol"/>
                </a:rPr>
                <a:t></a:t>
              </a:r>
              <a:endParaRPr lang="he-IL" sz="2000" i="1" dirty="0">
                <a:solidFill>
                  <a:srgbClr val="99FF33"/>
                </a:solidFill>
                <a:latin typeface="Times New Roman" pitchFamily="18" charset="0"/>
                <a:cs typeface="+mj-cs"/>
              </a:endParaRPr>
            </a:p>
          </p:txBody>
        </p:sp>
      </p:grpSp>
      <p:sp>
        <p:nvSpPr>
          <p:cNvPr id="5" name="Footer Placeholder 4"/>
          <p:cNvSpPr>
            <a:spLocks noGrp="1"/>
          </p:cNvSpPr>
          <p:nvPr>
            <p:ph type="ftr" sz="quarter" idx="11"/>
          </p:nvPr>
        </p:nvSpPr>
        <p:spPr/>
        <p:txBody>
          <a:bodyPr/>
          <a:lstStyle/>
          <a:p>
            <a:r>
              <a:rPr lang="he-IL" dirty="0" smtClean="0"/>
              <a:t>הבזק קבוצת ג'וליה © כל הזכויות שמורות</a:t>
            </a:r>
            <a:endParaRPr lang="en-US" dirty="0"/>
          </a:p>
        </p:txBody>
      </p:sp>
    </p:spTree>
    <p:custDataLst>
      <p:tags r:id="rId1"/>
    </p:custDataLst>
    <p:extLst>
      <p:ext uri="{BB962C8B-B14F-4D97-AF65-F5344CB8AC3E}">
        <p14:creationId xmlns:p14="http://schemas.microsoft.com/office/powerpoint/2010/main" val="2391335866"/>
      </p:ext>
    </p:extLst>
  </p:cSld>
  <p:clrMapOvr>
    <a:masterClrMapping/>
  </p:clrMapOvr>
  <mc:AlternateContent xmlns:mc="http://schemas.openxmlformats.org/markup-compatibility/2006" xmlns:p14="http://schemas.microsoft.com/office/powerpoint/2010/main">
    <mc:Choice Requires="p14">
      <p:transition spd="slow" p14:dur="2000" advTm="31699"/>
    </mc:Choice>
    <mc:Fallback xmlns="">
      <p:transition spd="slow" advTm="316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56" presetClass="path" presetSubtype="0" accel="50000" decel="50000" fill="hold" nodeType="withEffect">
                                  <p:stCondLst>
                                    <p:cond delay="0"/>
                                  </p:stCondLst>
                                  <p:childTnLst>
                                    <p:animMotion origin="layout" path="M -0.17622 -0.31944 L 3.05556E-6 -3.7037E-6 " pathEditMode="relative" rAng="0" ptsTypes="AA">
                                      <p:cBhvr>
                                        <p:cTn id="8" dur="2000" fill="hold"/>
                                        <p:tgtEl>
                                          <p:spTgt spid="12"/>
                                        </p:tgtEl>
                                        <p:attrNameLst>
                                          <p:attrName>ppt_x</p:attrName>
                                          <p:attrName>ppt_y</p:attrName>
                                        </p:attrNameLst>
                                      </p:cBhvr>
                                      <p:rCtr x="8802" y="15972"/>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right)">
                                      <p:cBhvr>
                                        <p:cTn id="17" dur="1000"/>
                                        <p:tgtEl>
                                          <p:spTgt spid="47"/>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500"/>
                                        <p:tgtEl>
                                          <p:spTgt spid="49"/>
                                        </p:tgtEl>
                                      </p:cBhvr>
                                    </p:animEffect>
                                  </p:childTnLst>
                                </p:cTn>
                              </p:par>
                            </p:childTnLst>
                          </p:cTn>
                        </p:par>
                        <p:par>
                          <p:cTn id="22" fill="hold">
                            <p:stCondLst>
                              <p:cond delay="1500"/>
                            </p:stCondLst>
                            <p:childTnLst>
                              <p:par>
                                <p:cTn id="23" presetID="22" presetClass="entr" presetSubtype="4" fill="hold"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down)">
                                      <p:cBhvr>
                                        <p:cTn id="25" dur="2250"/>
                                        <p:tgtEl>
                                          <p:spTgt spid="42"/>
                                        </p:tgtEl>
                                      </p:cBhvr>
                                    </p:animEffect>
                                  </p:childTnLst>
                                </p:cTn>
                              </p:par>
                            </p:childTnLst>
                          </p:cTn>
                        </p:par>
                        <p:par>
                          <p:cTn id="26" fill="hold">
                            <p:stCondLst>
                              <p:cond delay="3750"/>
                            </p:stCondLst>
                            <p:childTnLst>
                              <p:par>
                                <p:cTn id="27" presetID="10" presetClass="entr" presetSubtype="0" fill="hold" grpId="0"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500"/>
                                        <p:tgtEl>
                                          <p:spTgt spid="5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childTnLst>
                                </p:cTn>
                              </p:par>
                              <p:par>
                                <p:cTn id="46" presetID="9" presetClass="emph" presetSubtype="0" nodeType="withEffect">
                                  <p:stCondLst>
                                    <p:cond delay="0"/>
                                  </p:stCondLst>
                                  <p:childTnLst>
                                    <p:set>
                                      <p:cBhvr rctx="PPT">
                                        <p:cTn id="47" dur="indefinite"/>
                                        <p:tgtEl>
                                          <p:spTgt spid="3">
                                            <p:txEl>
                                              <p:pRg st="0" end="0"/>
                                            </p:txEl>
                                          </p:spTgt>
                                        </p:tgtEl>
                                        <p:attrNameLst>
                                          <p:attrName>style.opacity</p:attrName>
                                        </p:attrNameLst>
                                      </p:cBhvr>
                                      <p:to>
                                        <p:strVal val="0.5"/>
                                      </p:to>
                                    </p:set>
                                    <p:animEffect filter="image" prLst="opacity: 0.5">
                                      <p:cBhvr rctx="IE">
                                        <p:cTn id="48" dur="indefinite"/>
                                        <p:tgtEl>
                                          <p:spTgt spid="3">
                                            <p:txEl>
                                              <p:pRg st="0" end="0"/>
                                            </p:txEl>
                                          </p:spTgt>
                                        </p:tgtEl>
                                      </p:cBhvr>
                                    </p:animEffect>
                                  </p:childTnLst>
                                </p:cTn>
                              </p:par>
                              <p:par>
                                <p:cTn id="49" presetID="9" presetClass="emph" presetSubtype="0" nodeType="withEffect">
                                  <p:stCondLst>
                                    <p:cond delay="0"/>
                                  </p:stCondLst>
                                  <p:childTnLst>
                                    <p:set>
                                      <p:cBhvr rctx="PPT">
                                        <p:cTn id="50" dur="indefinite"/>
                                        <p:tgtEl>
                                          <p:spTgt spid="3">
                                            <p:txEl>
                                              <p:pRg st="1" end="1"/>
                                            </p:txEl>
                                          </p:spTgt>
                                        </p:tgtEl>
                                        <p:attrNameLst>
                                          <p:attrName>style.opacity</p:attrName>
                                        </p:attrNameLst>
                                      </p:cBhvr>
                                      <p:to>
                                        <p:strVal val="0.5"/>
                                      </p:to>
                                    </p:set>
                                    <p:animEffect filter="image" prLst="opacity: 0.5">
                                      <p:cBhvr rctx="IE">
                                        <p:cTn id="51" dur="indefinite"/>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7" grpId="0" uiExpand="1" animBg="1"/>
      <p:bldP spid="49" grpId="0" uiExpand="1"/>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extBox 76"/>
          <p:cNvSpPr txBox="1"/>
          <p:nvPr/>
        </p:nvSpPr>
        <p:spPr>
          <a:xfrm>
            <a:off x="2611165" y="3789838"/>
            <a:ext cx="440736" cy="461665"/>
          </a:xfrm>
          <a:prstGeom prst="rect">
            <a:avLst/>
          </a:prstGeom>
          <a:noFill/>
        </p:spPr>
        <p:txBody>
          <a:bodyPr wrap="square" rtlCol="1">
            <a:spAutoFit/>
          </a:bodyPr>
          <a:lstStyle/>
          <a:p>
            <a:r>
              <a:rPr lang="en-US" sz="2400" i="1" dirty="0" err="1" smtClean="0">
                <a:latin typeface="Times New Roman" pitchFamily="18" charset="0"/>
                <a:cs typeface="+mj-cs"/>
              </a:rPr>
              <a:t>i</a:t>
            </a:r>
            <a:endParaRPr lang="he-IL" sz="2400" i="1" dirty="0">
              <a:latin typeface="Times New Roman" pitchFamily="18" charset="0"/>
              <a:cs typeface="+mj-cs"/>
            </a:endParaRPr>
          </a:p>
        </p:txBody>
      </p:sp>
      <p:sp>
        <p:nvSpPr>
          <p:cNvPr id="74" name="TextBox 73"/>
          <p:cNvSpPr txBox="1"/>
          <p:nvPr/>
        </p:nvSpPr>
        <p:spPr>
          <a:xfrm>
            <a:off x="3458700" y="4481764"/>
            <a:ext cx="216024" cy="400110"/>
          </a:xfrm>
          <a:prstGeom prst="rect">
            <a:avLst/>
          </a:prstGeom>
          <a:noFill/>
          <a:ln>
            <a:noFill/>
          </a:ln>
        </p:spPr>
        <p:txBody>
          <a:bodyPr wrap="square" rtlCol="1">
            <a:spAutoFit/>
          </a:bodyPr>
          <a:lstStyle/>
          <a:p>
            <a:pPr algn="ctr"/>
            <a:r>
              <a:rPr lang="en-US" sz="2000" i="1" dirty="0" smtClean="0">
                <a:solidFill>
                  <a:srgbClr val="99FF33"/>
                </a:solidFill>
                <a:latin typeface="Times New Roman" pitchFamily="18" charset="0"/>
                <a:cs typeface="+mj-cs"/>
                <a:sym typeface="Symbol"/>
              </a:rPr>
              <a:t></a:t>
            </a:r>
            <a:endParaRPr lang="he-IL" sz="2000" i="1" dirty="0">
              <a:solidFill>
                <a:srgbClr val="99FF33"/>
              </a:solidFill>
              <a:latin typeface="Times New Roman" pitchFamily="18" charset="0"/>
              <a:cs typeface="+mj-cs"/>
            </a:endParaRPr>
          </a:p>
        </p:txBody>
      </p:sp>
      <p:grpSp>
        <p:nvGrpSpPr>
          <p:cNvPr id="16" name="Group 15"/>
          <p:cNvGrpSpPr/>
          <p:nvPr/>
        </p:nvGrpSpPr>
        <p:grpSpPr>
          <a:xfrm>
            <a:off x="1637518" y="2811924"/>
            <a:ext cx="3203848" cy="3089625"/>
            <a:chOff x="0" y="1124744"/>
            <a:chExt cx="3203848" cy="3089625"/>
          </a:xfrm>
        </p:grpSpPr>
        <p:grpSp>
          <p:nvGrpSpPr>
            <p:cNvPr id="51" name="Group 50"/>
            <p:cNvGrpSpPr/>
            <p:nvPr/>
          </p:nvGrpSpPr>
          <p:grpSpPr>
            <a:xfrm>
              <a:off x="0" y="1124744"/>
              <a:ext cx="3203848" cy="3089625"/>
              <a:chOff x="-933184" y="1815207"/>
              <a:chExt cx="3203848" cy="3089625"/>
            </a:xfrm>
          </p:grpSpPr>
          <p:grpSp>
            <p:nvGrpSpPr>
              <p:cNvPr id="52" name="Group 51"/>
              <p:cNvGrpSpPr/>
              <p:nvPr/>
            </p:nvGrpSpPr>
            <p:grpSpPr>
              <a:xfrm>
                <a:off x="-933184" y="1916832"/>
                <a:ext cx="3203848" cy="2988000"/>
                <a:chOff x="-933184" y="1916832"/>
                <a:chExt cx="3203848" cy="2988000"/>
              </a:xfrm>
            </p:grpSpPr>
            <p:cxnSp>
              <p:nvCxnSpPr>
                <p:cNvPr id="58" name="Straight Connector 57"/>
                <p:cNvCxnSpPr/>
                <p:nvPr/>
              </p:nvCxnSpPr>
              <p:spPr>
                <a:xfrm>
                  <a:off x="1262552" y="3789040"/>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933184" y="3861048"/>
                  <a:ext cx="3203848" cy="0"/>
                </a:xfrm>
                <a:prstGeom prst="straightConnector1">
                  <a:avLst/>
                </a:prstGeom>
                <a:ln>
                  <a:solidFill>
                    <a:srgbClr val="FFAFFF"/>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459160" y="1916832"/>
                  <a:ext cx="11216" cy="2988000"/>
                </a:xfrm>
                <a:prstGeom prst="straightConnector1">
                  <a:avLst/>
                </a:prstGeom>
                <a:ln>
                  <a:solidFill>
                    <a:srgbClr val="00FFFF"/>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054640" y="3789040"/>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368240" y="4651689"/>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368240" y="2275425"/>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2054640" y="3773071"/>
                  <a:ext cx="216024" cy="461665"/>
                </a:xfrm>
                <a:prstGeom prst="rect">
                  <a:avLst/>
                </a:prstGeom>
                <a:noFill/>
              </p:spPr>
              <p:txBody>
                <a:bodyPr wrap="square" rtlCol="1">
                  <a:spAutoFit/>
                </a:bodyPr>
                <a:lstStyle/>
                <a:p>
                  <a:r>
                    <a:rPr lang="en-US" sz="2400" i="1" dirty="0">
                      <a:solidFill>
                        <a:srgbClr val="FF81FF"/>
                      </a:solidFill>
                      <a:latin typeface="Times New Roman" pitchFamily="18" charset="0"/>
                      <a:cs typeface="+mj-cs"/>
                    </a:rPr>
                    <a:t>x</a:t>
                  </a:r>
                  <a:endParaRPr lang="he-IL" sz="2400" i="1" dirty="0">
                    <a:solidFill>
                      <a:srgbClr val="FF81FF"/>
                    </a:solidFill>
                    <a:latin typeface="Times New Roman" pitchFamily="18" charset="0"/>
                    <a:cs typeface="+mj-cs"/>
                  </a:endParaRPr>
                </a:p>
              </p:txBody>
            </p:sp>
          </p:grpSp>
          <p:sp>
            <p:nvSpPr>
              <p:cNvPr id="53" name="TextBox 52"/>
              <p:cNvSpPr txBox="1"/>
              <p:nvPr/>
            </p:nvSpPr>
            <p:spPr>
              <a:xfrm>
                <a:off x="76508" y="1815207"/>
                <a:ext cx="440736" cy="461665"/>
              </a:xfrm>
              <a:prstGeom prst="rect">
                <a:avLst/>
              </a:prstGeom>
              <a:noFill/>
            </p:spPr>
            <p:txBody>
              <a:bodyPr wrap="square" rtlCol="1">
                <a:spAutoFit/>
              </a:bodyPr>
              <a:lstStyle/>
              <a:p>
                <a:r>
                  <a:rPr lang="en-US" sz="2400" i="1" dirty="0" err="1" smtClean="0">
                    <a:latin typeface="Times New Roman" pitchFamily="18" charset="0"/>
                    <a:cs typeface="+mj-cs"/>
                  </a:rPr>
                  <a:t>i</a:t>
                </a:r>
                <a:r>
                  <a:rPr lang="en-US" sz="2400" i="1" dirty="0" err="1" smtClean="0">
                    <a:solidFill>
                      <a:srgbClr val="00FFFF"/>
                    </a:solidFill>
                    <a:latin typeface="Times New Roman" pitchFamily="18" charset="0"/>
                    <a:cs typeface="+mj-cs"/>
                  </a:rPr>
                  <a:t>y</a:t>
                </a:r>
                <a:endParaRPr lang="he-IL" sz="2400" i="1" dirty="0">
                  <a:solidFill>
                    <a:srgbClr val="00FFFF"/>
                  </a:solidFill>
                  <a:latin typeface="Times New Roman" pitchFamily="18" charset="0"/>
                  <a:cs typeface="+mj-cs"/>
                </a:endParaRPr>
              </a:p>
            </p:txBody>
          </p:sp>
        </p:grpSp>
        <p:cxnSp>
          <p:nvCxnSpPr>
            <p:cNvPr id="69" name="Straight Connector 68"/>
            <p:cNvCxnSpPr/>
            <p:nvPr/>
          </p:nvCxnSpPr>
          <p:spPr>
            <a:xfrm flipH="1">
              <a:off x="1310170" y="2377042"/>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11560" y="3082608"/>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0" name="TextBox 69"/>
          <p:cNvSpPr txBox="1"/>
          <p:nvPr/>
        </p:nvSpPr>
        <p:spPr>
          <a:xfrm>
            <a:off x="3491880" y="4842662"/>
            <a:ext cx="519958" cy="461665"/>
          </a:xfrm>
          <a:prstGeom prst="rect">
            <a:avLst/>
          </a:prstGeom>
          <a:noFill/>
          <a:ln>
            <a:noFill/>
          </a:ln>
        </p:spPr>
        <p:txBody>
          <a:bodyPr wrap="square" rtlCol="1">
            <a:spAutoFit/>
          </a:bodyPr>
          <a:lstStyle/>
          <a:p>
            <a:r>
              <a:rPr lang="en-US" sz="2400" dirty="0" smtClean="0">
                <a:latin typeface="Times New Roman" pitchFamily="18" charset="0"/>
                <a:cs typeface="+mj-cs"/>
              </a:rPr>
              <a:t>1</a:t>
            </a:r>
            <a:endParaRPr lang="he-IL" sz="2400" dirty="0">
              <a:latin typeface="Times New Roman" pitchFamily="18" charset="0"/>
              <a:cs typeface="+mj-cs"/>
            </a:endParaRPr>
          </a:p>
        </p:txBody>
      </p:sp>
      <p:sp>
        <p:nvSpPr>
          <p:cNvPr id="3" name="Content Placeholder 2"/>
          <p:cNvSpPr>
            <a:spLocks noGrp="1"/>
          </p:cNvSpPr>
          <p:nvPr>
            <p:ph idx="1"/>
          </p:nvPr>
        </p:nvSpPr>
        <p:spPr>
          <a:xfrm>
            <a:off x="351994" y="1052736"/>
            <a:ext cx="8468478" cy="5760640"/>
          </a:xfrm>
          <a:scene3d>
            <a:camera prst="orthographicFront">
              <a:rot lat="0" lon="0" rev="0"/>
            </a:camera>
            <a:lightRig rig="threePt" dir="t"/>
          </a:scene3d>
        </p:spPr>
        <p:txBody>
          <a:bodyPr>
            <a:noAutofit/>
          </a:bodyPr>
          <a:lstStyle/>
          <a:p>
            <a:pPr marL="257175" lvl="1" indent="-255588">
              <a:spcBef>
                <a:spcPts val="600"/>
              </a:spcBef>
              <a:buFont typeface="Arial" pitchFamily="34" charset="0"/>
              <a:buChar char="•"/>
            </a:pPr>
            <a:r>
              <a:rPr lang="he-IL" sz="2800" dirty="0" smtClean="0"/>
              <a:t>אם </a:t>
            </a:r>
            <a:r>
              <a:rPr lang="he-IL" dirty="0" smtClean="0">
                <a:solidFill>
                  <a:srgbClr val="FFFF00"/>
                </a:solidFill>
              </a:rPr>
              <a:t>מרחקה </a:t>
            </a:r>
            <a:r>
              <a:rPr lang="he-IL" dirty="0" smtClean="0"/>
              <a:t>של </a:t>
            </a:r>
            <a:r>
              <a:rPr lang="en-US" i="1" dirty="0" smtClean="0">
                <a:latin typeface="Times New Roman" panose="02020603050405020304" pitchFamily="18" charset="0"/>
                <a:cs typeface="Times New Roman" panose="02020603050405020304" pitchFamily="18" charset="0"/>
              </a:rPr>
              <a:t>A</a:t>
            </a:r>
            <a:r>
              <a:rPr lang="he-IL" dirty="0" smtClean="0"/>
              <a:t> מראשית </a:t>
            </a:r>
            <a:r>
              <a:rPr lang="he-IL" dirty="0"/>
              <a:t>הצירים</a:t>
            </a:r>
            <a:r>
              <a:rPr lang="he-IL" dirty="0" smtClean="0">
                <a:solidFill>
                  <a:srgbClr val="FF0000"/>
                </a:solidFill>
                <a:sym typeface="Symbol"/>
              </a:rPr>
              <a:t> </a:t>
            </a:r>
            <a:r>
              <a:rPr lang="en-US" i="1" dirty="0" smtClean="0">
                <a:solidFill>
                  <a:srgbClr val="FFFF00"/>
                </a:solidFill>
                <a:latin typeface="Times New Roman" panose="02020603050405020304" pitchFamily="18" charset="0"/>
                <a:cs typeface="Times New Roman" panose="02020603050405020304" pitchFamily="18" charset="0"/>
              </a:rPr>
              <a:t>r</a:t>
            </a:r>
            <a:r>
              <a:rPr lang="he-IL" i="1" dirty="0">
                <a:solidFill>
                  <a:srgbClr val="FFFF00"/>
                </a:solidFill>
                <a:latin typeface="Times New Roman" panose="02020603050405020304" pitchFamily="18" charset="0"/>
                <a:cs typeface="Times New Roman" panose="02020603050405020304" pitchFamily="18" charset="0"/>
                <a:sym typeface="Symbol"/>
              </a:rPr>
              <a:t> </a:t>
            </a:r>
            <a:r>
              <a:rPr lang="he-IL" dirty="0" smtClean="0">
                <a:solidFill>
                  <a:srgbClr val="FFFF00"/>
                </a:solidFill>
                <a:latin typeface="Times New Roman" panose="02020603050405020304" pitchFamily="18" charset="0"/>
                <a:cs typeface="Times New Roman" panose="02020603050405020304" pitchFamily="18" charset="0"/>
                <a:sym typeface="Symbol"/>
              </a:rPr>
              <a:t> </a:t>
            </a:r>
            <a:r>
              <a:rPr lang="he-IL" dirty="0" smtClean="0">
                <a:solidFill>
                  <a:srgbClr val="C996FA"/>
                </a:solidFill>
                <a:latin typeface="Times New Roman" panose="02020603050405020304" pitchFamily="18" charset="0"/>
                <a:sym typeface="Symbol"/>
              </a:rPr>
              <a:t>שווה</a:t>
            </a:r>
            <a:r>
              <a:rPr lang="he-IL" dirty="0" smtClean="0">
                <a:solidFill>
                  <a:srgbClr val="FFFF00"/>
                </a:solidFill>
                <a:latin typeface="Times New Roman" panose="02020603050405020304" pitchFamily="18" charset="0"/>
                <a:sym typeface="Symbol"/>
              </a:rPr>
              <a:t> </a:t>
            </a:r>
            <a:r>
              <a:rPr lang="he-IL" dirty="0" smtClean="0">
                <a:solidFill>
                  <a:srgbClr val="FFFF00"/>
                </a:solidFill>
                <a:latin typeface="Times New Roman" panose="02020603050405020304" pitchFamily="18" charset="0"/>
                <a:cs typeface="Times New Roman" panose="02020603050405020304" pitchFamily="18" charset="0"/>
                <a:sym typeface="Symbol"/>
              </a:rPr>
              <a:t>1</a:t>
            </a:r>
            <a:r>
              <a:rPr lang="he-IL" dirty="0">
                <a:sym typeface="Symbol"/>
              </a:rPr>
              <a:t>,</a:t>
            </a:r>
            <a:r>
              <a:rPr lang="en-US" dirty="0">
                <a:solidFill>
                  <a:srgbClr val="FF0000"/>
                </a:solidFill>
                <a:sym typeface="Symbol"/>
              </a:rPr>
              <a:t> </a:t>
            </a:r>
            <a:endParaRPr lang="he-IL" dirty="0">
              <a:solidFill>
                <a:srgbClr val="FF0000"/>
              </a:solidFill>
            </a:endParaRPr>
          </a:p>
          <a:p>
            <a:pPr marL="254000" indent="0">
              <a:spcBef>
                <a:spcPts val="600"/>
              </a:spcBef>
              <a:buNone/>
            </a:pPr>
            <a:r>
              <a:rPr lang="he-IL" sz="2800" dirty="0" smtClean="0"/>
              <a:t>אז הנקודה </a:t>
            </a:r>
            <a:r>
              <a:rPr lang="en-US" sz="2800" i="1" dirty="0" smtClean="0">
                <a:latin typeface="Times New Roman" panose="02020603050405020304" pitchFamily="18" charset="0"/>
                <a:cs typeface="Times New Roman" panose="02020603050405020304" pitchFamily="18" charset="0"/>
              </a:rPr>
              <a:t>B</a:t>
            </a:r>
            <a:r>
              <a:rPr lang="he-IL" sz="2800" dirty="0" smtClean="0"/>
              <a:t> לא תתרחק מהראשית!  כי </a:t>
            </a:r>
            <a:r>
              <a:rPr lang="he-IL" sz="2800" dirty="0" smtClean="0">
                <a:latin typeface="Times New Roman" panose="02020603050405020304" pitchFamily="18" charset="0"/>
                <a:cs typeface="Times New Roman" panose="02020603050405020304" pitchFamily="18" charset="0"/>
              </a:rPr>
              <a:t>1=1</a:t>
            </a:r>
            <a:r>
              <a:rPr lang="he-IL" sz="2800" baseline="30000" dirty="0" smtClean="0">
                <a:latin typeface="Times New Roman" panose="02020603050405020304" pitchFamily="18" charset="0"/>
                <a:cs typeface="Times New Roman" panose="02020603050405020304" pitchFamily="18" charset="0"/>
              </a:rPr>
              <a:t>2</a:t>
            </a:r>
            <a:r>
              <a:rPr lang="he-IL" sz="2800" dirty="0" smtClean="0"/>
              <a:t>.</a:t>
            </a:r>
          </a:p>
          <a:p>
            <a:pPr marL="269875" indent="-269875">
              <a:spcBef>
                <a:spcPts val="600"/>
              </a:spcBef>
              <a:buFont typeface="Arial" panose="020B0604020202020204" pitchFamily="34" charset="0"/>
              <a:buChar char="•"/>
            </a:pPr>
            <a:r>
              <a:rPr lang="he-IL" sz="2800" dirty="0" smtClean="0"/>
              <a:t>גם אם נחזור על התהליך שוב ושוב, כל נקודה "תנוע" למקום חדש אבל </a:t>
            </a:r>
            <a:r>
              <a:rPr lang="he-IL" sz="2800" dirty="0" smtClean="0">
                <a:solidFill>
                  <a:srgbClr val="FFFF00"/>
                </a:solidFill>
              </a:rPr>
              <a:t>המרחק</a:t>
            </a:r>
            <a:r>
              <a:rPr lang="he-IL" sz="2800" dirty="0" smtClean="0"/>
              <a:t> שלה מראשית הצירים יישאר </a:t>
            </a:r>
            <a:r>
              <a:rPr lang="he-IL" sz="2800" dirty="0" smtClean="0">
                <a:solidFill>
                  <a:srgbClr val="FFFF00"/>
                </a:solidFill>
                <a:latin typeface="Times New Roman" panose="02020603050405020304" pitchFamily="18" charset="0"/>
                <a:cs typeface="Times New Roman" panose="02020603050405020304" pitchFamily="18" charset="0"/>
              </a:rPr>
              <a:t>1</a:t>
            </a:r>
            <a:r>
              <a:rPr lang="he-IL" sz="2800" dirty="0" smtClean="0"/>
              <a:t>.</a:t>
            </a:r>
          </a:p>
          <a:p>
            <a:pPr marL="269875" indent="-269875">
              <a:spcBef>
                <a:spcPts val="600"/>
              </a:spcBef>
              <a:buFont typeface="Arial" panose="020B0604020202020204" pitchFamily="34" charset="0"/>
              <a:buChar char="•"/>
            </a:pPr>
            <a:r>
              <a:rPr lang="he-IL" sz="2800" dirty="0" smtClean="0">
                <a:solidFill>
                  <a:srgbClr val="C996FA"/>
                </a:solidFill>
              </a:rPr>
              <a:t>כל</a:t>
            </a:r>
            <a:r>
              <a:rPr lang="he-IL" sz="2800" dirty="0" smtClean="0"/>
              <a:t> הנקודות יהיו </a:t>
            </a:r>
            <a:r>
              <a:rPr lang="he-IL" sz="2800" dirty="0" smtClean="0">
                <a:solidFill>
                  <a:srgbClr val="C996FA"/>
                </a:solidFill>
              </a:rPr>
              <a:t>על</a:t>
            </a:r>
            <a:r>
              <a:rPr lang="he-IL" sz="2800" dirty="0" smtClean="0"/>
              <a:t> מעגל היחידה.</a:t>
            </a:r>
          </a:p>
        </p:txBody>
      </p:sp>
      <p:sp>
        <p:nvSpPr>
          <p:cNvPr id="4" name="Date Placeholder 3"/>
          <p:cNvSpPr>
            <a:spLocks noGrp="1"/>
          </p:cNvSpPr>
          <p:nvPr>
            <p:ph type="dt" sz="half" idx="10"/>
          </p:nvPr>
        </p:nvSpPr>
        <p:spPr>
          <a:xfrm>
            <a:off x="444241" y="6125630"/>
            <a:ext cx="2133600" cy="365125"/>
          </a:xfrm>
        </p:spPr>
        <p:txBody>
          <a:bodyPr/>
          <a:lstStyle/>
          <a:p>
            <a:pPr>
              <a:defRPr/>
            </a:pPr>
            <a:r>
              <a:rPr lang="en-US" smtClean="0"/>
              <a:t>עודכן 13.12.17</a:t>
            </a:r>
            <a:endParaRPr lang="he-IL" dirty="0"/>
          </a:p>
        </p:txBody>
      </p:sp>
      <p:sp>
        <p:nvSpPr>
          <p:cNvPr id="6" name="Slide Number Placeholder 5"/>
          <p:cNvSpPr>
            <a:spLocks noGrp="1"/>
          </p:cNvSpPr>
          <p:nvPr>
            <p:ph type="sldNum" sz="quarter" idx="12"/>
          </p:nvPr>
        </p:nvSpPr>
        <p:spPr/>
        <p:txBody>
          <a:bodyPr/>
          <a:lstStyle/>
          <a:p>
            <a:fld id="{C9B5141F-67F1-457E-8781-5BCB6D404D28}" type="slidenum">
              <a:rPr lang="en-US" smtClean="0"/>
              <a:pPr/>
              <a:t>7</a:t>
            </a:fld>
            <a:endParaRPr lang="en-US" dirty="0"/>
          </a:p>
        </p:txBody>
      </p:sp>
      <p:sp>
        <p:nvSpPr>
          <p:cNvPr id="47" name="Arc 46"/>
          <p:cNvSpPr/>
          <p:nvPr/>
        </p:nvSpPr>
        <p:spPr>
          <a:xfrm rot="5400000" flipH="1">
            <a:off x="2213070" y="4100406"/>
            <a:ext cx="1656000" cy="1584000"/>
          </a:xfrm>
          <a:prstGeom prst="arc">
            <a:avLst>
              <a:gd name="adj1" fmla="val 16200000"/>
              <a:gd name="adj2" fmla="val 2547694"/>
            </a:avLst>
          </a:prstGeom>
          <a:noFill/>
          <a:ln>
            <a:solidFill>
              <a:srgbClr val="99FF33"/>
            </a:solidFill>
            <a:headEnd type="none" w="med" len="med"/>
            <a:tailEnd type="arrow" w="med" len="med"/>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49" name="TextBox 48"/>
          <p:cNvSpPr txBox="1"/>
          <p:nvPr/>
        </p:nvSpPr>
        <p:spPr>
          <a:xfrm>
            <a:off x="2555776" y="4298737"/>
            <a:ext cx="567680" cy="400110"/>
          </a:xfrm>
          <a:prstGeom prst="rect">
            <a:avLst/>
          </a:prstGeom>
          <a:noFill/>
        </p:spPr>
        <p:txBody>
          <a:bodyPr wrap="square" rtlCol="1">
            <a:spAutoFit/>
          </a:bodyPr>
          <a:lstStyle/>
          <a:p>
            <a:r>
              <a:rPr lang="en-US" sz="2000" spc="-150" dirty="0" smtClean="0">
                <a:solidFill>
                  <a:srgbClr val="99FF33"/>
                </a:solidFill>
                <a:latin typeface="Times New Roman" pitchFamily="18" charset="0"/>
                <a:cs typeface="+mj-cs"/>
                <a:sym typeface="Symbol"/>
              </a:rPr>
              <a:t>4</a:t>
            </a:r>
            <a:r>
              <a:rPr lang="en-US" sz="2000" i="1" spc="-150" dirty="0" smtClean="0">
                <a:solidFill>
                  <a:srgbClr val="99FF33"/>
                </a:solidFill>
                <a:latin typeface="Times New Roman" pitchFamily="18" charset="0"/>
                <a:cs typeface="+mj-cs"/>
                <a:sym typeface="Symbol"/>
              </a:rPr>
              <a:t></a:t>
            </a:r>
            <a:endParaRPr lang="he-IL" sz="2000" i="1" spc="-150" dirty="0">
              <a:solidFill>
                <a:srgbClr val="99FF33"/>
              </a:solidFill>
              <a:latin typeface="Times New Roman" pitchFamily="18" charset="0"/>
              <a:cs typeface="+mj-cs"/>
            </a:endParaRPr>
          </a:p>
        </p:txBody>
      </p:sp>
      <p:sp>
        <p:nvSpPr>
          <p:cNvPr id="50" name="TextBox 49"/>
          <p:cNvSpPr txBox="1"/>
          <p:nvPr/>
        </p:nvSpPr>
        <p:spPr>
          <a:xfrm>
            <a:off x="2301430" y="4429664"/>
            <a:ext cx="495672" cy="461665"/>
          </a:xfrm>
          <a:prstGeom prst="rect">
            <a:avLst/>
          </a:prstGeom>
          <a:noFill/>
        </p:spPr>
        <p:txBody>
          <a:bodyPr wrap="square" rtlCol="1">
            <a:spAutoFit/>
          </a:bodyPr>
          <a:lstStyle/>
          <a:p>
            <a:r>
              <a:rPr lang="en-US" sz="2400" spc="-300" dirty="0" smtClean="0">
                <a:solidFill>
                  <a:srgbClr val="FFFF00"/>
                </a:solidFill>
                <a:latin typeface="Times New Roman" pitchFamily="18" charset="0"/>
                <a:cs typeface="+mj-cs"/>
              </a:rPr>
              <a:t>1</a:t>
            </a:r>
            <a:r>
              <a:rPr lang="en-US" sz="2400" spc="-300" baseline="30000" dirty="0" smtClean="0">
                <a:solidFill>
                  <a:srgbClr val="FFFF00"/>
                </a:solidFill>
                <a:latin typeface="Times New Roman" pitchFamily="18" charset="0"/>
                <a:cs typeface="+mj-cs"/>
              </a:rPr>
              <a:t>3</a:t>
            </a:r>
            <a:endParaRPr lang="he-IL" sz="2400" spc="-300" baseline="30000" dirty="0">
              <a:solidFill>
                <a:srgbClr val="FFFF00"/>
              </a:solidFill>
              <a:latin typeface="Times New Roman" pitchFamily="18" charset="0"/>
              <a:cs typeface="+mj-cs"/>
            </a:endParaRPr>
          </a:p>
        </p:txBody>
      </p:sp>
      <p:cxnSp>
        <p:nvCxnSpPr>
          <p:cNvPr id="72" name="Straight Connector 71"/>
          <p:cNvCxnSpPr/>
          <p:nvPr/>
        </p:nvCxnSpPr>
        <p:spPr>
          <a:xfrm flipV="1">
            <a:off x="3032827" y="4445804"/>
            <a:ext cx="684000" cy="406443"/>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3833254" y="4122582"/>
            <a:ext cx="216024" cy="461665"/>
          </a:xfrm>
          <a:prstGeom prst="rect">
            <a:avLst/>
          </a:prstGeom>
          <a:noFill/>
        </p:spPr>
        <p:txBody>
          <a:bodyPr wrap="square" rtlCol="1">
            <a:spAutoFit/>
          </a:bodyPr>
          <a:lstStyle/>
          <a:p>
            <a:pPr algn="ctr"/>
            <a:r>
              <a:rPr lang="en-US" sz="2400" i="1" dirty="0" smtClean="0">
                <a:latin typeface="Times New Roman" pitchFamily="18" charset="0"/>
                <a:cs typeface="+mj-cs"/>
              </a:rPr>
              <a:t>A</a:t>
            </a:r>
            <a:endParaRPr lang="he-IL" sz="2400" i="1" dirty="0">
              <a:latin typeface="Times New Roman" pitchFamily="18" charset="0"/>
              <a:cs typeface="+mj-cs"/>
            </a:endParaRPr>
          </a:p>
        </p:txBody>
      </p:sp>
      <p:sp>
        <p:nvSpPr>
          <p:cNvPr id="75" name="Arc 74"/>
          <p:cNvSpPr/>
          <p:nvPr/>
        </p:nvSpPr>
        <p:spPr>
          <a:xfrm rot="5400000" flipH="1">
            <a:off x="3022434" y="4555414"/>
            <a:ext cx="878905" cy="576000"/>
          </a:xfrm>
          <a:prstGeom prst="arc">
            <a:avLst>
              <a:gd name="adj1" fmla="val 16200000"/>
              <a:gd name="adj2" fmla="val 20032621"/>
            </a:avLst>
          </a:prstGeom>
          <a:noFill/>
          <a:ln>
            <a:solidFill>
              <a:srgbClr val="99FF33"/>
            </a:solidFill>
            <a:headEnd type="none" w="med" len="med"/>
            <a:tailEnd type="arrow" w="med" len="med"/>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cxnSp>
        <p:nvCxnSpPr>
          <p:cNvPr id="76" name="Straight Connector 75"/>
          <p:cNvCxnSpPr/>
          <p:nvPr/>
        </p:nvCxnSpPr>
        <p:spPr>
          <a:xfrm flipV="1">
            <a:off x="3039644" y="4121135"/>
            <a:ext cx="256732" cy="720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8436" name="Oval 18435"/>
          <p:cNvSpPr/>
          <p:nvPr/>
        </p:nvSpPr>
        <p:spPr>
          <a:xfrm>
            <a:off x="2233836" y="4054705"/>
            <a:ext cx="1584000" cy="1584000"/>
          </a:xfrm>
          <a:prstGeom prst="ellipse">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2" name="TextBox 81"/>
          <p:cNvSpPr txBox="1"/>
          <p:nvPr/>
        </p:nvSpPr>
        <p:spPr>
          <a:xfrm>
            <a:off x="2957941" y="4497717"/>
            <a:ext cx="504000" cy="400110"/>
          </a:xfrm>
          <a:prstGeom prst="rect">
            <a:avLst/>
          </a:prstGeom>
          <a:noFill/>
        </p:spPr>
        <p:txBody>
          <a:bodyPr wrap="square" rtlCol="1">
            <a:spAutoFit/>
          </a:bodyPr>
          <a:lstStyle/>
          <a:p>
            <a:r>
              <a:rPr lang="en-US" sz="2000" spc="-150" dirty="0" smtClean="0">
                <a:solidFill>
                  <a:srgbClr val="99FF33"/>
                </a:solidFill>
                <a:latin typeface="Times New Roman" pitchFamily="18" charset="0"/>
                <a:cs typeface="+mj-cs"/>
                <a:sym typeface="Symbol"/>
              </a:rPr>
              <a:t>2</a:t>
            </a:r>
            <a:r>
              <a:rPr lang="en-US" sz="2000" i="1" spc="-150" dirty="0" smtClean="0">
                <a:solidFill>
                  <a:srgbClr val="99FF33"/>
                </a:solidFill>
                <a:latin typeface="Times New Roman" pitchFamily="18" charset="0"/>
                <a:cs typeface="+mj-cs"/>
                <a:sym typeface="Symbol"/>
              </a:rPr>
              <a:t></a:t>
            </a:r>
            <a:endParaRPr lang="he-IL" sz="2000" i="1" spc="-150" dirty="0">
              <a:solidFill>
                <a:srgbClr val="99FF33"/>
              </a:solidFill>
              <a:latin typeface="Times New Roman" pitchFamily="18" charset="0"/>
              <a:cs typeface="+mj-cs"/>
            </a:endParaRPr>
          </a:p>
        </p:txBody>
      </p:sp>
      <p:sp>
        <p:nvSpPr>
          <p:cNvPr id="63" name="Arc 62"/>
          <p:cNvSpPr/>
          <p:nvPr/>
        </p:nvSpPr>
        <p:spPr>
          <a:xfrm rot="5400000" flipH="1">
            <a:off x="2726510" y="4494812"/>
            <a:ext cx="828000" cy="720000"/>
          </a:xfrm>
          <a:prstGeom prst="arc">
            <a:avLst>
              <a:gd name="adj1" fmla="val 16200000"/>
              <a:gd name="adj2" fmla="val 21265874"/>
            </a:avLst>
          </a:prstGeom>
          <a:noFill/>
          <a:ln>
            <a:solidFill>
              <a:srgbClr val="99FF33"/>
            </a:solidFill>
            <a:headEnd type="none" w="med" len="med"/>
            <a:tailEnd type="arrow" w="med" len="med"/>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13" name="Oval 12"/>
          <p:cNvSpPr/>
          <p:nvPr/>
        </p:nvSpPr>
        <p:spPr>
          <a:xfrm>
            <a:off x="3257190" y="4077870"/>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5" name="Oval 64"/>
          <p:cNvSpPr/>
          <p:nvPr/>
        </p:nvSpPr>
        <p:spPr>
          <a:xfrm>
            <a:off x="3692140" y="4408882"/>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8" name="TextBox 67"/>
          <p:cNvSpPr txBox="1"/>
          <p:nvPr/>
        </p:nvSpPr>
        <p:spPr>
          <a:xfrm>
            <a:off x="1989512" y="4842662"/>
            <a:ext cx="519958" cy="461665"/>
          </a:xfrm>
          <a:prstGeom prst="rect">
            <a:avLst/>
          </a:prstGeom>
          <a:noFill/>
          <a:ln>
            <a:noFill/>
          </a:ln>
        </p:spPr>
        <p:txBody>
          <a:bodyPr wrap="square" rtlCol="1">
            <a:spAutoFit/>
          </a:bodyPr>
          <a:lstStyle/>
          <a:p>
            <a:r>
              <a:rPr lang="en-US" sz="2400" dirty="0" smtClean="0">
                <a:latin typeface="Times New Roman" pitchFamily="18" charset="0"/>
                <a:cs typeface="+mj-cs"/>
              </a:rPr>
              <a:t>-1</a:t>
            </a:r>
            <a:endParaRPr lang="he-IL" sz="2400" dirty="0">
              <a:latin typeface="Times New Roman" pitchFamily="18" charset="0"/>
              <a:cs typeface="+mj-cs"/>
            </a:endParaRPr>
          </a:p>
        </p:txBody>
      </p:sp>
      <p:sp>
        <p:nvSpPr>
          <p:cNvPr id="78" name="TextBox 77"/>
          <p:cNvSpPr txBox="1"/>
          <p:nvPr/>
        </p:nvSpPr>
        <p:spPr>
          <a:xfrm>
            <a:off x="2609118" y="5403042"/>
            <a:ext cx="440736" cy="461665"/>
          </a:xfrm>
          <a:prstGeom prst="rect">
            <a:avLst/>
          </a:prstGeom>
          <a:noFill/>
        </p:spPr>
        <p:txBody>
          <a:bodyPr wrap="square" rtlCol="1">
            <a:spAutoFit/>
          </a:bodyPr>
          <a:lstStyle/>
          <a:p>
            <a:r>
              <a:rPr lang="en-US" sz="2400" i="1" dirty="0" smtClean="0">
                <a:latin typeface="Times New Roman" pitchFamily="18" charset="0"/>
                <a:cs typeface="+mj-cs"/>
              </a:rPr>
              <a:t>-</a:t>
            </a:r>
            <a:r>
              <a:rPr lang="en-US" sz="2400" i="1" dirty="0" err="1" smtClean="0">
                <a:latin typeface="Times New Roman" pitchFamily="18" charset="0"/>
                <a:cs typeface="+mj-cs"/>
              </a:rPr>
              <a:t>i</a:t>
            </a:r>
            <a:endParaRPr lang="he-IL" sz="2400" i="1" dirty="0">
              <a:latin typeface="Times New Roman" pitchFamily="18" charset="0"/>
              <a:cs typeface="+mj-cs"/>
            </a:endParaRPr>
          </a:p>
        </p:txBody>
      </p:sp>
      <p:sp>
        <p:nvSpPr>
          <p:cNvPr id="79" name="TextBox 78"/>
          <p:cNvSpPr txBox="1"/>
          <p:nvPr/>
        </p:nvSpPr>
        <p:spPr>
          <a:xfrm>
            <a:off x="3257190" y="3660917"/>
            <a:ext cx="216024" cy="461665"/>
          </a:xfrm>
          <a:prstGeom prst="rect">
            <a:avLst/>
          </a:prstGeom>
          <a:noFill/>
        </p:spPr>
        <p:txBody>
          <a:bodyPr wrap="square" rtlCol="1">
            <a:spAutoFit/>
          </a:bodyPr>
          <a:lstStyle/>
          <a:p>
            <a:pPr algn="ctr"/>
            <a:r>
              <a:rPr lang="en-US" sz="2400" i="1" dirty="0" smtClean="0">
                <a:latin typeface="Times New Roman" pitchFamily="18" charset="0"/>
                <a:cs typeface="+mj-cs"/>
              </a:rPr>
              <a:t>B</a:t>
            </a:r>
            <a:endParaRPr lang="he-IL" sz="2400" i="1" dirty="0">
              <a:latin typeface="Times New Roman" pitchFamily="18" charset="0"/>
              <a:cs typeface="+mj-cs"/>
            </a:endParaRPr>
          </a:p>
        </p:txBody>
      </p:sp>
      <p:sp>
        <p:nvSpPr>
          <p:cNvPr id="80" name="TextBox 79"/>
          <p:cNvSpPr txBox="1"/>
          <p:nvPr/>
        </p:nvSpPr>
        <p:spPr>
          <a:xfrm>
            <a:off x="3401206" y="4194590"/>
            <a:ext cx="216024" cy="461665"/>
          </a:xfrm>
          <a:prstGeom prst="rect">
            <a:avLst/>
          </a:prstGeom>
          <a:noFill/>
          <a:ln>
            <a:noFill/>
          </a:ln>
        </p:spPr>
        <p:txBody>
          <a:bodyPr wrap="square" rtlCol="1">
            <a:spAutoFit/>
          </a:bodyPr>
          <a:lstStyle/>
          <a:p>
            <a:pPr algn="ctr"/>
            <a:r>
              <a:rPr lang="en-US" sz="2400" dirty="0" smtClean="0">
                <a:solidFill>
                  <a:srgbClr val="FFFF00"/>
                </a:solidFill>
                <a:latin typeface="Times New Roman" pitchFamily="18" charset="0"/>
                <a:cs typeface="+mj-cs"/>
                <a:sym typeface="Symbol"/>
              </a:rPr>
              <a:t>1</a:t>
            </a:r>
            <a:endParaRPr lang="he-IL" sz="2400" dirty="0">
              <a:solidFill>
                <a:srgbClr val="FFFF00"/>
              </a:solidFill>
              <a:latin typeface="Times New Roman" pitchFamily="18" charset="0"/>
              <a:cs typeface="+mj-cs"/>
            </a:endParaRPr>
          </a:p>
        </p:txBody>
      </p:sp>
      <p:cxnSp>
        <p:nvCxnSpPr>
          <p:cNvPr id="81" name="Straight Connector 80"/>
          <p:cNvCxnSpPr/>
          <p:nvPr/>
        </p:nvCxnSpPr>
        <p:spPr>
          <a:xfrm flipH="1" flipV="1">
            <a:off x="2467401" y="4324363"/>
            <a:ext cx="548813" cy="531947"/>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3" name="Oval 82"/>
          <p:cNvSpPr/>
          <p:nvPr/>
        </p:nvSpPr>
        <p:spPr>
          <a:xfrm>
            <a:off x="2424158" y="4280246"/>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84" name="Straight Connector 83"/>
          <p:cNvCxnSpPr/>
          <p:nvPr/>
        </p:nvCxnSpPr>
        <p:spPr>
          <a:xfrm>
            <a:off x="3041079" y="4908571"/>
            <a:ext cx="141335" cy="720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5" name="Oval 84"/>
          <p:cNvSpPr/>
          <p:nvPr/>
        </p:nvSpPr>
        <p:spPr>
          <a:xfrm>
            <a:off x="3161143" y="5605722"/>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6" name="TextBox 85"/>
          <p:cNvSpPr txBox="1"/>
          <p:nvPr/>
        </p:nvSpPr>
        <p:spPr>
          <a:xfrm>
            <a:off x="2483768" y="4842863"/>
            <a:ext cx="567680" cy="400110"/>
          </a:xfrm>
          <a:prstGeom prst="rect">
            <a:avLst/>
          </a:prstGeom>
          <a:noFill/>
        </p:spPr>
        <p:txBody>
          <a:bodyPr wrap="square" rtlCol="1">
            <a:spAutoFit/>
          </a:bodyPr>
          <a:lstStyle/>
          <a:p>
            <a:r>
              <a:rPr lang="en-US" sz="2000" spc="-150" dirty="0" smtClean="0">
                <a:solidFill>
                  <a:srgbClr val="99FF33"/>
                </a:solidFill>
                <a:latin typeface="Times New Roman" pitchFamily="18" charset="0"/>
                <a:cs typeface="+mj-cs"/>
                <a:sym typeface="Symbol"/>
              </a:rPr>
              <a:t>8</a:t>
            </a:r>
            <a:r>
              <a:rPr lang="en-US" sz="2000" i="1" spc="-150" dirty="0" smtClean="0">
                <a:solidFill>
                  <a:srgbClr val="99FF33"/>
                </a:solidFill>
                <a:latin typeface="Times New Roman" pitchFamily="18" charset="0"/>
                <a:cs typeface="+mj-cs"/>
                <a:sym typeface="Symbol"/>
              </a:rPr>
              <a:t></a:t>
            </a:r>
            <a:endParaRPr lang="he-IL" sz="2000" i="1" spc="-150" dirty="0">
              <a:solidFill>
                <a:srgbClr val="99FF33"/>
              </a:solidFill>
              <a:latin typeface="Times New Roman" pitchFamily="18" charset="0"/>
              <a:cs typeface="+mj-cs"/>
            </a:endParaRPr>
          </a:p>
        </p:txBody>
      </p:sp>
      <p:sp>
        <p:nvSpPr>
          <p:cNvPr id="87" name="TextBox 86"/>
          <p:cNvSpPr txBox="1"/>
          <p:nvPr/>
        </p:nvSpPr>
        <p:spPr>
          <a:xfrm>
            <a:off x="2915816" y="5101077"/>
            <a:ext cx="495672" cy="461665"/>
          </a:xfrm>
          <a:prstGeom prst="rect">
            <a:avLst/>
          </a:prstGeom>
          <a:noFill/>
        </p:spPr>
        <p:txBody>
          <a:bodyPr wrap="square" rtlCol="1">
            <a:spAutoFit/>
          </a:bodyPr>
          <a:lstStyle/>
          <a:p>
            <a:r>
              <a:rPr lang="en-US" sz="2400" spc="-300" dirty="0" smtClean="0">
                <a:solidFill>
                  <a:srgbClr val="FFFF00"/>
                </a:solidFill>
                <a:latin typeface="Times New Roman" pitchFamily="18" charset="0"/>
                <a:cs typeface="+mj-cs"/>
              </a:rPr>
              <a:t>1</a:t>
            </a:r>
            <a:r>
              <a:rPr lang="en-US" sz="2400" spc="-300" baseline="30000" dirty="0" smtClean="0">
                <a:solidFill>
                  <a:srgbClr val="FFFF00"/>
                </a:solidFill>
                <a:latin typeface="Times New Roman" pitchFamily="18" charset="0"/>
                <a:cs typeface="+mj-cs"/>
              </a:rPr>
              <a:t>4</a:t>
            </a:r>
            <a:endParaRPr lang="he-IL" sz="2400" spc="-300" baseline="30000" dirty="0">
              <a:solidFill>
                <a:srgbClr val="FFFF00"/>
              </a:solidFill>
              <a:latin typeface="Times New Roman" pitchFamily="18" charset="0"/>
              <a:cs typeface="+mj-cs"/>
            </a:endParaRPr>
          </a:p>
        </p:txBody>
      </p:sp>
      <p:sp>
        <p:nvSpPr>
          <p:cNvPr id="88" name="TextBox 87"/>
          <p:cNvSpPr txBox="1"/>
          <p:nvPr/>
        </p:nvSpPr>
        <p:spPr>
          <a:xfrm>
            <a:off x="2177070" y="4020957"/>
            <a:ext cx="216024" cy="461665"/>
          </a:xfrm>
          <a:prstGeom prst="rect">
            <a:avLst/>
          </a:prstGeom>
          <a:noFill/>
        </p:spPr>
        <p:txBody>
          <a:bodyPr wrap="square" rtlCol="1">
            <a:spAutoFit/>
          </a:bodyPr>
          <a:lstStyle/>
          <a:p>
            <a:pPr algn="ctr"/>
            <a:r>
              <a:rPr lang="en-US" sz="2400" i="1" dirty="0" smtClean="0">
                <a:latin typeface="Times New Roman" pitchFamily="18" charset="0"/>
                <a:cs typeface="+mj-cs"/>
              </a:rPr>
              <a:t>C</a:t>
            </a:r>
            <a:endParaRPr lang="he-IL" sz="2400" i="1" dirty="0">
              <a:latin typeface="Times New Roman" pitchFamily="18" charset="0"/>
              <a:cs typeface="+mj-cs"/>
            </a:endParaRPr>
          </a:p>
        </p:txBody>
      </p:sp>
      <p:sp>
        <p:nvSpPr>
          <p:cNvPr id="89" name="TextBox 88"/>
          <p:cNvSpPr txBox="1"/>
          <p:nvPr/>
        </p:nvSpPr>
        <p:spPr>
          <a:xfrm>
            <a:off x="3199696" y="5573776"/>
            <a:ext cx="216024" cy="381541"/>
          </a:xfrm>
          <a:prstGeom prst="rect">
            <a:avLst/>
          </a:prstGeom>
          <a:noFill/>
        </p:spPr>
        <p:txBody>
          <a:bodyPr wrap="square" rtlCol="1">
            <a:spAutoFit/>
          </a:bodyPr>
          <a:lstStyle/>
          <a:p>
            <a:pPr algn="ctr"/>
            <a:r>
              <a:rPr lang="en-US" sz="2400" i="1" dirty="0" smtClean="0">
                <a:latin typeface="Times New Roman" pitchFamily="18" charset="0"/>
                <a:cs typeface="+mj-cs"/>
              </a:rPr>
              <a:t>D</a:t>
            </a:r>
            <a:endParaRPr lang="he-IL" sz="2400" i="1" dirty="0">
              <a:latin typeface="Times New Roman" pitchFamily="18" charset="0"/>
              <a:cs typeface="+mj-cs"/>
            </a:endParaRPr>
          </a:p>
        </p:txBody>
      </p:sp>
      <p:sp>
        <p:nvSpPr>
          <p:cNvPr id="5" name="Footer Placeholder 4"/>
          <p:cNvSpPr>
            <a:spLocks noGrp="1"/>
          </p:cNvSpPr>
          <p:nvPr>
            <p:ph type="ftr" sz="quarter" idx="11"/>
          </p:nvPr>
        </p:nvSpPr>
        <p:spPr/>
        <p:txBody>
          <a:bodyPr/>
          <a:lstStyle/>
          <a:p>
            <a:r>
              <a:rPr lang="he-IL" dirty="0" smtClean="0"/>
              <a:t>הבזק קבוצת ג'וליה © כל הזכויות שמורות</a:t>
            </a:r>
            <a:endParaRPr lang="en-US" dirty="0"/>
          </a:p>
        </p:txBody>
      </p:sp>
      <p:sp>
        <p:nvSpPr>
          <p:cNvPr id="48" name="TextBox 47"/>
          <p:cNvSpPr txBox="1"/>
          <p:nvPr/>
        </p:nvSpPr>
        <p:spPr>
          <a:xfrm>
            <a:off x="2879158" y="4050575"/>
            <a:ext cx="426798" cy="461665"/>
          </a:xfrm>
          <a:prstGeom prst="rect">
            <a:avLst/>
          </a:prstGeom>
          <a:noFill/>
        </p:spPr>
        <p:txBody>
          <a:bodyPr wrap="square" rtlCol="1">
            <a:spAutoFit/>
          </a:bodyPr>
          <a:lstStyle/>
          <a:p>
            <a:r>
              <a:rPr lang="en-US" sz="2400" spc="-300" dirty="0" smtClean="0">
                <a:solidFill>
                  <a:srgbClr val="FFFF00"/>
                </a:solidFill>
                <a:latin typeface="Times New Roman" pitchFamily="18" charset="0"/>
                <a:cs typeface="+mj-cs"/>
              </a:rPr>
              <a:t>1</a:t>
            </a:r>
            <a:r>
              <a:rPr lang="en-US" sz="2400" spc="-300" baseline="30000" dirty="0" smtClean="0">
                <a:solidFill>
                  <a:srgbClr val="FFFF00"/>
                </a:solidFill>
                <a:latin typeface="Times New Roman" pitchFamily="18" charset="0"/>
                <a:cs typeface="+mj-cs"/>
              </a:rPr>
              <a:t>2</a:t>
            </a:r>
            <a:endParaRPr lang="he-IL" sz="2400" spc="-300" baseline="30000" dirty="0">
              <a:solidFill>
                <a:srgbClr val="FFFF00"/>
              </a:solidFill>
              <a:latin typeface="Times New Roman" pitchFamily="18" charset="0"/>
              <a:cs typeface="+mj-cs"/>
            </a:endParaRPr>
          </a:p>
        </p:txBody>
      </p:sp>
      <p:sp>
        <p:nvSpPr>
          <p:cNvPr id="56" name="Title 1"/>
          <p:cNvSpPr txBox="1">
            <a:spLocks/>
          </p:cNvSpPr>
          <p:nvPr/>
        </p:nvSpPr>
        <p:spPr bwMode="auto">
          <a:xfrm>
            <a:off x="-180528" y="274998"/>
            <a:ext cx="9144000" cy="792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algn="l" rtl="0" eaLnBrk="0" fontAlgn="base" hangingPunct="0">
              <a:spcBef>
                <a:spcPct val="0"/>
              </a:spcBef>
              <a:spcAft>
                <a:spcPct val="0"/>
              </a:spcAft>
              <a:defRPr sz="4000">
                <a:solidFill>
                  <a:schemeClr val="tx2"/>
                </a:solidFill>
                <a:latin typeface="+mj-lt"/>
                <a:ea typeface="+mj-ea"/>
                <a:cs typeface="+mj-cs"/>
              </a:defRPr>
            </a:lvl1pPr>
            <a:lvl2pPr algn="l" rtl="1" eaLnBrk="0" fontAlgn="base" hangingPunct="0">
              <a:spcBef>
                <a:spcPct val="0"/>
              </a:spcBef>
              <a:spcAft>
                <a:spcPct val="0"/>
              </a:spcAft>
              <a:defRPr sz="3600">
                <a:solidFill>
                  <a:schemeClr val="tx2"/>
                </a:solidFill>
                <a:latin typeface="Tahoma" pitchFamily="34" charset="0"/>
                <a:cs typeface="Arial" pitchFamily="34" charset="0"/>
              </a:defRPr>
            </a:lvl2pPr>
            <a:lvl3pPr algn="l" rtl="1" eaLnBrk="0" fontAlgn="base" hangingPunct="0">
              <a:spcBef>
                <a:spcPct val="0"/>
              </a:spcBef>
              <a:spcAft>
                <a:spcPct val="0"/>
              </a:spcAft>
              <a:defRPr sz="3600">
                <a:solidFill>
                  <a:schemeClr val="tx2"/>
                </a:solidFill>
                <a:latin typeface="Tahoma" pitchFamily="34" charset="0"/>
                <a:cs typeface="Arial" pitchFamily="34" charset="0"/>
              </a:defRPr>
            </a:lvl3pPr>
            <a:lvl4pPr algn="l" rtl="1" eaLnBrk="0" fontAlgn="base" hangingPunct="0">
              <a:spcBef>
                <a:spcPct val="0"/>
              </a:spcBef>
              <a:spcAft>
                <a:spcPct val="0"/>
              </a:spcAft>
              <a:defRPr sz="3600">
                <a:solidFill>
                  <a:schemeClr val="tx2"/>
                </a:solidFill>
                <a:latin typeface="Tahoma" pitchFamily="34" charset="0"/>
                <a:cs typeface="Arial" pitchFamily="34" charset="0"/>
              </a:defRPr>
            </a:lvl4pPr>
            <a:lvl5pPr algn="l" rtl="1" eaLnBrk="0" fontAlgn="base" hangingPunct="0">
              <a:spcBef>
                <a:spcPct val="0"/>
              </a:spcBef>
              <a:spcAft>
                <a:spcPct val="0"/>
              </a:spcAft>
              <a:defRPr sz="3600">
                <a:solidFill>
                  <a:schemeClr val="tx2"/>
                </a:solidFill>
                <a:latin typeface="Tahoma" pitchFamily="34" charset="0"/>
                <a:cs typeface="Arial" pitchFamily="34" charset="0"/>
              </a:defRPr>
            </a:lvl5pPr>
            <a:lvl6pPr marL="457200" algn="l" rtl="1" eaLnBrk="1" fontAlgn="base" hangingPunct="1">
              <a:spcBef>
                <a:spcPct val="0"/>
              </a:spcBef>
              <a:spcAft>
                <a:spcPct val="0"/>
              </a:spcAft>
              <a:defRPr sz="3600">
                <a:solidFill>
                  <a:schemeClr val="tx2"/>
                </a:solidFill>
                <a:latin typeface="Tahoma" pitchFamily="34" charset="0"/>
                <a:cs typeface="Arial" pitchFamily="34" charset="0"/>
              </a:defRPr>
            </a:lvl6pPr>
            <a:lvl7pPr marL="914400" algn="l" rtl="1" eaLnBrk="1" fontAlgn="base" hangingPunct="1">
              <a:spcBef>
                <a:spcPct val="0"/>
              </a:spcBef>
              <a:spcAft>
                <a:spcPct val="0"/>
              </a:spcAft>
              <a:defRPr sz="3600">
                <a:solidFill>
                  <a:schemeClr val="tx2"/>
                </a:solidFill>
                <a:latin typeface="Tahoma" pitchFamily="34" charset="0"/>
                <a:cs typeface="Arial" pitchFamily="34" charset="0"/>
              </a:defRPr>
            </a:lvl7pPr>
            <a:lvl8pPr marL="1371600" algn="l" rtl="1" eaLnBrk="1" fontAlgn="base" hangingPunct="1">
              <a:spcBef>
                <a:spcPct val="0"/>
              </a:spcBef>
              <a:spcAft>
                <a:spcPct val="0"/>
              </a:spcAft>
              <a:defRPr sz="3600">
                <a:solidFill>
                  <a:schemeClr val="tx2"/>
                </a:solidFill>
                <a:latin typeface="Tahoma" pitchFamily="34" charset="0"/>
                <a:cs typeface="Arial" pitchFamily="34" charset="0"/>
              </a:defRPr>
            </a:lvl8pPr>
            <a:lvl9pPr marL="1828800" algn="l" rtl="1" eaLnBrk="1" fontAlgn="base" hangingPunct="1">
              <a:spcBef>
                <a:spcPct val="0"/>
              </a:spcBef>
              <a:spcAft>
                <a:spcPct val="0"/>
              </a:spcAft>
              <a:defRPr sz="3600">
                <a:solidFill>
                  <a:schemeClr val="tx2"/>
                </a:solidFill>
                <a:latin typeface="Tahoma" pitchFamily="34" charset="0"/>
                <a:cs typeface="Arial" pitchFamily="34" charset="0"/>
              </a:defRPr>
            </a:lvl9pPr>
          </a:lstStyle>
          <a:p>
            <a:pPr algn="ctr" rtl="1"/>
            <a:r>
              <a:rPr lang="he-IL" sz="3600" kern="0" dirty="0" smtClean="0">
                <a:solidFill>
                  <a:srgbClr val="C996FA"/>
                </a:solidFill>
              </a:rPr>
              <a:t> מה יקרה אם נחזור על התהליך ?</a:t>
            </a:r>
            <a:endParaRPr lang="he-IL" sz="3600" kern="0" dirty="0">
              <a:solidFill>
                <a:srgbClr val="C996FA"/>
              </a:solidFill>
            </a:endParaRPr>
          </a:p>
        </p:txBody>
      </p:sp>
      <p:sp>
        <p:nvSpPr>
          <p:cNvPr id="57" name="Arc 56"/>
          <p:cNvSpPr/>
          <p:nvPr/>
        </p:nvSpPr>
        <p:spPr>
          <a:xfrm rot="5400000" flipH="1">
            <a:off x="2248694" y="4065809"/>
            <a:ext cx="1584000" cy="1584000"/>
          </a:xfrm>
          <a:prstGeom prst="arc">
            <a:avLst>
              <a:gd name="adj1" fmla="val 16200000"/>
              <a:gd name="adj2" fmla="val 11508153"/>
            </a:avLst>
          </a:prstGeom>
          <a:noFill/>
          <a:ln>
            <a:solidFill>
              <a:srgbClr val="99FF33"/>
            </a:solidFill>
            <a:headEnd type="none" w="med" len="med"/>
            <a:tailEnd type="arrow" w="med" len="med"/>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Tree>
    <p:custDataLst>
      <p:tags r:id="rId1"/>
    </p:custDataLst>
    <p:extLst>
      <p:ext uri="{BB962C8B-B14F-4D97-AF65-F5344CB8AC3E}">
        <p14:creationId xmlns:p14="http://schemas.microsoft.com/office/powerpoint/2010/main" val="2254743672"/>
      </p:ext>
    </p:extLst>
  </p:cSld>
  <p:clrMapOvr>
    <a:masterClrMapping/>
  </p:clrMapOvr>
  <mc:AlternateContent xmlns:mc="http://schemas.openxmlformats.org/markup-compatibility/2006" xmlns:p14="http://schemas.microsoft.com/office/powerpoint/2010/main">
    <mc:Choice Requires="p14">
      <p:transition spd="slow" p14:dur="2000" advTm="46543"/>
    </mc:Choice>
    <mc:Fallback xmlns="">
      <p:transition spd="slow" advTm="465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par>
                          <p:cTn id="9" fill="hold">
                            <p:stCondLst>
                              <p:cond delay="0"/>
                            </p:stCondLst>
                            <p:childTnLst>
                              <p:par>
                                <p:cTn id="10" presetID="10" presetClass="entr" presetSubtype="0" fill="hold" nodeType="afterEffect">
                                  <p:stCondLst>
                                    <p:cond delay="100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fade">
                                      <p:cBhvr>
                                        <p:cTn id="16" dur="500"/>
                                        <p:tgtEl>
                                          <p:spTgt spid="68"/>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500"/>
                                        <p:tgtEl>
                                          <p:spTgt spid="70"/>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78"/>
                                        </p:tgtEl>
                                        <p:attrNameLst>
                                          <p:attrName>style.visibility</p:attrName>
                                        </p:attrNameLst>
                                      </p:cBhvr>
                                      <p:to>
                                        <p:strVal val="visible"/>
                                      </p:to>
                                    </p:set>
                                    <p:animEffect transition="in" filter="wipe(left)">
                                      <p:cBhvr>
                                        <p:cTn id="24" dur="500"/>
                                        <p:tgtEl>
                                          <p:spTgt spid="78"/>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77"/>
                                        </p:tgtEl>
                                        <p:attrNameLst>
                                          <p:attrName>style.visibility</p:attrName>
                                        </p:attrNameLst>
                                      </p:cBhvr>
                                      <p:to>
                                        <p:strVal val="visible"/>
                                      </p:to>
                                    </p:set>
                                    <p:animEffect transition="in" filter="fade">
                                      <p:cBhvr>
                                        <p:cTn id="28" dur="500"/>
                                        <p:tgtEl>
                                          <p:spTgt spid="7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wipe(down)">
                                      <p:cBhvr>
                                        <p:cTn id="33" dur="500"/>
                                        <p:tgtEl>
                                          <p:spTgt spid="72"/>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fade">
                                      <p:cBhvr>
                                        <p:cTn id="37" dur="500"/>
                                        <p:tgtEl>
                                          <p:spTgt spid="65"/>
                                        </p:tgtEl>
                                      </p:cBhvr>
                                    </p:animEffect>
                                  </p:childTnLst>
                                </p:cTn>
                              </p:par>
                            </p:childTnLst>
                          </p:cTn>
                        </p:par>
                        <p:par>
                          <p:cTn id="38" fill="hold">
                            <p:stCondLst>
                              <p:cond delay="1000"/>
                            </p:stCondLst>
                            <p:childTnLst>
                              <p:par>
                                <p:cTn id="39" presetID="22" presetClass="entr" presetSubtype="2" fill="hold" grpId="0" nodeType="afterEffect">
                                  <p:stCondLst>
                                    <p:cond delay="0"/>
                                  </p:stCondLst>
                                  <p:childTnLst>
                                    <p:set>
                                      <p:cBhvr>
                                        <p:cTn id="40" dur="1" fill="hold">
                                          <p:stCondLst>
                                            <p:cond delay="0"/>
                                          </p:stCondLst>
                                        </p:cTn>
                                        <p:tgtEl>
                                          <p:spTgt spid="75"/>
                                        </p:tgtEl>
                                        <p:attrNameLst>
                                          <p:attrName>style.visibility</p:attrName>
                                        </p:attrNameLst>
                                      </p:cBhvr>
                                      <p:to>
                                        <p:strVal val="visible"/>
                                      </p:to>
                                    </p:set>
                                    <p:animEffect transition="in" filter="wipe(right)">
                                      <p:cBhvr>
                                        <p:cTn id="41" dur="500"/>
                                        <p:tgtEl>
                                          <p:spTgt spid="75"/>
                                        </p:tgtEl>
                                      </p:cBhvr>
                                    </p:animEffect>
                                  </p:childTnLst>
                                </p:cTn>
                              </p:par>
                            </p:childTnLst>
                          </p:cTn>
                        </p:par>
                        <p:par>
                          <p:cTn id="42" fill="hold">
                            <p:stCondLst>
                              <p:cond delay="1500"/>
                            </p:stCondLst>
                            <p:childTnLst>
                              <p:par>
                                <p:cTn id="43" presetID="10" presetClass="entr" presetSubtype="0"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500"/>
                                        <p:tgtEl>
                                          <p:spTgt spid="74"/>
                                        </p:tgtEl>
                                      </p:cBhvr>
                                    </p:animEffect>
                                  </p:childTnLst>
                                </p:cTn>
                              </p:par>
                            </p:childTnLst>
                          </p:cTn>
                        </p:par>
                        <p:par>
                          <p:cTn id="46" fill="hold">
                            <p:stCondLst>
                              <p:cond delay="2000"/>
                            </p:stCondLst>
                            <p:childTnLst>
                              <p:par>
                                <p:cTn id="47" presetID="10" presetClass="entr" presetSubtype="0" fill="hold" grpId="0" nodeType="after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fade">
                                      <p:cBhvr>
                                        <p:cTn id="49" dur="500"/>
                                        <p:tgtEl>
                                          <p:spTgt spid="73"/>
                                        </p:tgtEl>
                                      </p:cBhvr>
                                    </p:animEffect>
                                  </p:childTnLst>
                                </p:cTn>
                              </p:par>
                            </p:childTnLst>
                          </p:cTn>
                        </p:par>
                        <p:par>
                          <p:cTn id="50" fill="hold">
                            <p:stCondLst>
                              <p:cond delay="2500"/>
                            </p:stCondLst>
                            <p:childTnLst>
                              <p:par>
                                <p:cTn id="51" presetID="10" presetClass="entr" presetSubtype="0"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Effect transition="in" filter="fade">
                                      <p:cBhvr>
                                        <p:cTn id="53" dur="500"/>
                                        <p:tgtEl>
                                          <p:spTgt spid="8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grpId="0" nodeType="clickEffect">
                                  <p:stCondLst>
                                    <p:cond delay="0"/>
                                  </p:stCondLst>
                                  <p:childTnLst>
                                    <p:set>
                                      <p:cBhvr>
                                        <p:cTn id="57" dur="1" fill="hold">
                                          <p:stCondLst>
                                            <p:cond delay="0"/>
                                          </p:stCondLst>
                                        </p:cTn>
                                        <p:tgtEl>
                                          <p:spTgt spid="63"/>
                                        </p:tgtEl>
                                        <p:attrNameLst>
                                          <p:attrName>style.visibility</p:attrName>
                                        </p:attrNameLst>
                                      </p:cBhvr>
                                      <p:to>
                                        <p:strVal val="visible"/>
                                      </p:to>
                                    </p:set>
                                    <p:animEffect transition="in" filter="wipe(right)">
                                      <p:cBhvr>
                                        <p:cTn id="58" dur="500"/>
                                        <p:tgtEl>
                                          <p:spTgt spid="63"/>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82"/>
                                        </p:tgtEl>
                                        <p:attrNameLst>
                                          <p:attrName>style.visibility</p:attrName>
                                        </p:attrNameLst>
                                      </p:cBhvr>
                                      <p:to>
                                        <p:strVal val="visible"/>
                                      </p:to>
                                    </p:set>
                                    <p:animEffect transition="in" filter="fade">
                                      <p:cBhvr>
                                        <p:cTn id="62" dur="500"/>
                                        <p:tgtEl>
                                          <p:spTgt spid="82"/>
                                        </p:tgtEl>
                                      </p:cBhvr>
                                    </p:animEffect>
                                  </p:childTnLst>
                                </p:cTn>
                              </p:par>
                            </p:childTnLst>
                          </p:cTn>
                        </p:par>
                        <p:par>
                          <p:cTn id="63" fill="hold">
                            <p:stCondLst>
                              <p:cond delay="1000"/>
                            </p:stCondLst>
                            <p:childTnLst>
                              <p:par>
                                <p:cTn id="64" presetID="22" presetClass="entr" presetSubtype="4" fill="hold" nodeType="afterEffect">
                                  <p:stCondLst>
                                    <p:cond delay="0"/>
                                  </p:stCondLst>
                                  <p:childTnLst>
                                    <p:set>
                                      <p:cBhvr>
                                        <p:cTn id="65" dur="1" fill="hold">
                                          <p:stCondLst>
                                            <p:cond delay="0"/>
                                          </p:stCondLst>
                                        </p:cTn>
                                        <p:tgtEl>
                                          <p:spTgt spid="76"/>
                                        </p:tgtEl>
                                        <p:attrNameLst>
                                          <p:attrName>style.visibility</p:attrName>
                                        </p:attrNameLst>
                                      </p:cBhvr>
                                      <p:to>
                                        <p:strVal val="visible"/>
                                      </p:to>
                                    </p:set>
                                    <p:animEffect transition="in" filter="wipe(down)">
                                      <p:cBhvr>
                                        <p:cTn id="66" dur="500"/>
                                        <p:tgtEl>
                                          <p:spTgt spid="76"/>
                                        </p:tgtEl>
                                      </p:cBhvr>
                                    </p:animEffect>
                                  </p:childTnLst>
                                </p:cTn>
                              </p:par>
                            </p:childTnLst>
                          </p:cTn>
                        </p:par>
                        <p:par>
                          <p:cTn id="67" fill="hold">
                            <p:stCondLst>
                              <p:cond delay="1500"/>
                            </p:stCondLst>
                            <p:childTnLst>
                              <p:par>
                                <p:cTn id="68" presetID="10" presetClass="entr" presetSubtype="0" fill="hold" grpId="0" nodeType="after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500"/>
                                        <p:tgtEl>
                                          <p:spTgt spid="1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79"/>
                                        </p:tgtEl>
                                        <p:attrNameLst>
                                          <p:attrName>style.visibility</p:attrName>
                                        </p:attrNameLst>
                                      </p:cBhvr>
                                      <p:to>
                                        <p:strVal val="visible"/>
                                      </p:to>
                                    </p:set>
                                    <p:animEffect transition="in" filter="fade">
                                      <p:cBhvr>
                                        <p:cTn id="73" dur="500"/>
                                        <p:tgtEl>
                                          <p:spTgt spid="79"/>
                                        </p:tgtEl>
                                      </p:cBhvr>
                                    </p:animEffect>
                                  </p:childTnLst>
                                </p:cTn>
                              </p:par>
                            </p:childTnLst>
                          </p:cTn>
                        </p:par>
                        <p:par>
                          <p:cTn id="74" fill="hold">
                            <p:stCondLst>
                              <p:cond delay="2000"/>
                            </p:stCondLst>
                            <p:childTnLst>
                              <p:par>
                                <p:cTn id="75" presetID="10" presetClass="entr" presetSubtype="0" fill="hold" grpId="1"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500"/>
                                        <p:tgtEl>
                                          <p:spTgt spid="48"/>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22" presetClass="entr" presetSubtype="2" fill="hold" grpId="0" nodeType="clickEffect">
                                  <p:stCondLst>
                                    <p:cond delay="0"/>
                                  </p:stCondLst>
                                  <p:childTnLst>
                                    <p:set>
                                      <p:cBhvr>
                                        <p:cTn id="85" dur="1" fill="hold">
                                          <p:stCondLst>
                                            <p:cond delay="0"/>
                                          </p:stCondLst>
                                        </p:cTn>
                                        <p:tgtEl>
                                          <p:spTgt spid="47"/>
                                        </p:tgtEl>
                                        <p:attrNameLst>
                                          <p:attrName>style.visibility</p:attrName>
                                        </p:attrNameLst>
                                      </p:cBhvr>
                                      <p:to>
                                        <p:strVal val="visible"/>
                                      </p:to>
                                    </p:set>
                                    <p:animEffect transition="in" filter="wipe(right)">
                                      <p:cBhvr>
                                        <p:cTn id="86" dur="500"/>
                                        <p:tgtEl>
                                          <p:spTgt spid="47"/>
                                        </p:tgtEl>
                                      </p:cBhvr>
                                    </p:animEffect>
                                  </p:childTnLst>
                                </p:cTn>
                              </p:par>
                            </p:childTnLst>
                          </p:cTn>
                        </p:par>
                        <p:par>
                          <p:cTn id="87" fill="hold">
                            <p:stCondLst>
                              <p:cond delay="500"/>
                            </p:stCondLst>
                            <p:childTnLst>
                              <p:par>
                                <p:cTn id="88" presetID="10" presetClass="entr" presetSubtype="0"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fade">
                                      <p:cBhvr>
                                        <p:cTn id="90" dur="500"/>
                                        <p:tgtEl>
                                          <p:spTgt spid="49"/>
                                        </p:tgtEl>
                                      </p:cBhvr>
                                    </p:animEffect>
                                  </p:childTnLst>
                                </p:cTn>
                              </p:par>
                            </p:childTnLst>
                          </p:cTn>
                        </p:par>
                        <p:par>
                          <p:cTn id="91" fill="hold">
                            <p:stCondLst>
                              <p:cond delay="1000"/>
                            </p:stCondLst>
                            <p:childTnLst>
                              <p:par>
                                <p:cTn id="92" presetID="22" presetClass="entr" presetSubtype="4" fill="hold" nodeType="afterEffect">
                                  <p:stCondLst>
                                    <p:cond delay="0"/>
                                  </p:stCondLst>
                                  <p:childTnLst>
                                    <p:set>
                                      <p:cBhvr>
                                        <p:cTn id="93" dur="1" fill="hold">
                                          <p:stCondLst>
                                            <p:cond delay="0"/>
                                          </p:stCondLst>
                                        </p:cTn>
                                        <p:tgtEl>
                                          <p:spTgt spid="81"/>
                                        </p:tgtEl>
                                        <p:attrNameLst>
                                          <p:attrName>style.visibility</p:attrName>
                                        </p:attrNameLst>
                                      </p:cBhvr>
                                      <p:to>
                                        <p:strVal val="visible"/>
                                      </p:to>
                                    </p:set>
                                    <p:animEffect transition="in" filter="wipe(down)">
                                      <p:cBhvr>
                                        <p:cTn id="94" dur="500"/>
                                        <p:tgtEl>
                                          <p:spTgt spid="81"/>
                                        </p:tgtEl>
                                      </p:cBhvr>
                                    </p:animEffect>
                                  </p:childTnLst>
                                </p:cTn>
                              </p:par>
                            </p:childTnLst>
                          </p:cTn>
                        </p:par>
                        <p:par>
                          <p:cTn id="95" fill="hold">
                            <p:stCondLst>
                              <p:cond delay="1500"/>
                            </p:stCondLst>
                            <p:childTnLst>
                              <p:par>
                                <p:cTn id="96" presetID="10" presetClass="entr" presetSubtype="0" fill="hold" grpId="0" nodeType="afterEffect">
                                  <p:stCondLst>
                                    <p:cond delay="0"/>
                                  </p:stCondLst>
                                  <p:childTnLst>
                                    <p:set>
                                      <p:cBhvr>
                                        <p:cTn id="97" dur="1" fill="hold">
                                          <p:stCondLst>
                                            <p:cond delay="0"/>
                                          </p:stCondLst>
                                        </p:cTn>
                                        <p:tgtEl>
                                          <p:spTgt spid="83"/>
                                        </p:tgtEl>
                                        <p:attrNameLst>
                                          <p:attrName>style.visibility</p:attrName>
                                        </p:attrNameLst>
                                      </p:cBhvr>
                                      <p:to>
                                        <p:strVal val="visible"/>
                                      </p:to>
                                    </p:set>
                                    <p:animEffect transition="in" filter="fade">
                                      <p:cBhvr>
                                        <p:cTn id="98" dur="500"/>
                                        <p:tgtEl>
                                          <p:spTgt spid="83"/>
                                        </p:tgtEl>
                                      </p:cBhvr>
                                    </p:animEffect>
                                  </p:childTnLst>
                                </p:cTn>
                              </p:par>
                            </p:childTnLst>
                          </p:cTn>
                        </p:par>
                        <p:par>
                          <p:cTn id="99" fill="hold">
                            <p:stCondLst>
                              <p:cond delay="2000"/>
                            </p:stCondLst>
                            <p:childTnLst>
                              <p:par>
                                <p:cTn id="100" presetID="10" presetClass="entr" presetSubtype="0" fill="hold" grpId="0"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fade">
                                      <p:cBhvr>
                                        <p:cTn id="102" dur="500"/>
                                        <p:tgtEl>
                                          <p:spTgt spid="50"/>
                                        </p:tgtEl>
                                      </p:cBhvr>
                                    </p:animEffect>
                                  </p:childTnLst>
                                </p:cTn>
                              </p:par>
                            </p:childTnLst>
                          </p:cTn>
                        </p:par>
                        <p:par>
                          <p:cTn id="103" fill="hold">
                            <p:stCondLst>
                              <p:cond delay="2500"/>
                            </p:stCondLst>
                            <p:childTnLst>
                              <p:par>
                                <p:cTn id="104" presetID="10" presetClass="entr" presetSubtype="0" fill="hold" grpId="0" nodeType="afterEffect">
                                  <p:stCondLst>
                                    <p:cond delay="0"/>
                                  </p:stCondLst>
                                  <p:childTnLst>
                                    <p:set>
                                      <p:cBhvr>
                                        <p:cTn id="105" dur="1" fill="hold">
                                          <p:stCondLst>
                                            <p:cond delay="0"/>
                                          </p:stCondLst>
                                        </p:cTn>
                                        <p:tgtEl>
                                          <p:spTgt spid="88"/>
                                        </p:tgtEl>
                                        <p:attrNameLst>
                                          <p:attrName>style.visibility</p:attrName>
                                        </p:attrNameLst>
                                      </p:cBhvr>
                                      <p:to>
                                        <p:strVal val="visible"/>
                                      </p:to>
                                    </p:set>
                                    <p:animEffect transition="in" filter="fade">
                                      <p:cBhvr>
                                        <p:cTn id="106" dur="500"/>
                                        <p:tgtEl>
                                          <p:spTgt spid="88"/>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1" fill="hold" nodeType="clickEffect">
                                  <p:stCondLst>
                                    <p:cond delay="0"/>
                                  </p:stCondLst>
                                  <p:childTnLst>
                                    <p:set>
                                      <p:cBhvr>
                                        <p:cTn id="110" dur="1" fill="hold">
                                          <p:stCondLst>
                                            <p:cond delay="0"/>
                                          </p:stCondLst>
                                        </p:cTn>
                                        <p:tgtEl>
                                          <p:spTgt spid="84"/>
                                        </p:tgtEl>
                                        <p:attrNameLst>
                                          <p:attrName>style.visibility</p:attrName>
                                        </p:attrNameLst>
                                      </p:cBhvr>
                                      <p:to>
                                        <p:strVal val="visible"/>
                                      </p:to>
                                    </p:set>
                                    <p:animEffect transition="in" filter="wipe(up)">
                                      <p:cBhvr>
                                        <p:cTn id="111" dur="500"/>
                                        <p:tgtEl>
                                          <p:spTgt spid="84"/>
                                        </p:tgtEl>
                                      </p:cBhvr>
                                    </p:animEffect>
                                  </p:childTnLst>
                                </p:cTn>
                              </p:par>
                            </p:childTnLst>
                          </p:cTn>
                        </p:par>
                        <p:par>
                          <p:cTn id="112" fill="hold">
                            <p:stCondLst>
                              <p:cond delay="1000"/>
                            </p:stCondLst>
                            <p:childTnLst>
                              <p:par>
                                <p:cTn id="113" presetID="10" presetClass="entr" presetSubtype="0" fill="hold" grpId="0" nodeType="afterEffect">
                                  <p:stCondLst>
                                    <p:cond delay="0"/>
                                  </p:stCondLst>
                                  <p:childTnLst>
                                    <p:set>
                                      <p:cBhvr>
                                        <p:cTn id="114" dur="1" fill="hold">
                                          <p:stCondLst>
                                            <p:cond delay="0"/>
                                          </p:stCondLst>
                                        </p:cTn>
                                        <p:tgtEl>
                                          <p:spTgt spid="85"/>
                                        </p:tgtEl>
                                        <p:attrNameLst>
                                          <p:attrName>style.visibility</p:attrName>
                                        </p:attrNameLst>
                                      </p:cBhvr>
                                      <p:to>
                                        <p:strVal val="visible"/>
                                      </p:to>
                                    </p:set>
                                    <p:animEffect transition="in" filter="fade">
                                      <p:cBhvr>
                                        <p:cTn id="115" dur="500"/>
                                        <p:tgtEl>
                                          <p:spTgt spid="85"/>
                                        </p:tgtEl>
                                      </p:cBhvr>
                                    </p:animEffect>
                                  </p:childTnLst>
                                </p:cTn>
                              </p:par>
                            </p:childTnLst>
                          </p:cTn>
                        </p:par>
                        <p:par>
                          <p:cTn id="116" fill="hold">
                            <p:stCondLst>
                              <p:cond delay="1500"/>
                            </p:stCondLst>
                            <p:childTnLst>
                              <p:par>
                                <p:cTn id="117" presetID="22" presetClass="entr" presetSubtype="8" fill="hold" grpId="0" nodeType="afterEffect">
                                  <p:stCondLst>
                                    <p:cond delay="0"/>
                                  </p:stCondLst>
                                  <p:childTnLst>
                                    <p:set>
                                      <p:cBhvr>
                                        <p:cTn id="118" dur="1" fill="hold">
                                          <p:stCondLst>
                                            <p:cond delay="0"/>
                                          </p:stCondLst>
                                        </p:cTn>
                                        <p:tgtEl>
                                          <p:spTgt spid="57"/>
                                        </p:tgtEl>
                                        <p:attrNameLst>
                                          <p:attrName>style.visibility</p:attrName>
                                        </p:attrNameLst>
                                      </p:cBhvr>
                                      <p:to>
                                        <p:strVal val="visible"/>
                                      </p:to>
                                    </p:set>
                                    <p:animEffect transition="in" filter="wipe(left)">
                                      <p:cBhvr>
                                        <p:cTn id="119" dur="500"/>
                                        <p:tgtEl>
                                          <p:spTgt spid="57"/>
                                        </p:tgtEl>
                                      </p:cBhvr>
                                    </p:animEffect>
                                  </p:childTnLst>
                                </p:cTn>
                              </p:par>
                            </p:childTnLst>
                          </p:cTn>
                        </p:par>
                        <p:par>
                          <p:cTn id="120" fill="hold">
                            <p:stCondLst>
                              <p:cond delay="2000"/>
                            </p:stCondLst>
                            <p:childTnLst>
                              <p:par>
                                <p:cTn id="121" presetID="10" presetClass="entr" presetSubtype="0" fill="hold" grpId="0" nodeType="afterEffect">
                                  <p:stCondLst>
                                    <p:cond delay="0"/>
                                  </p:stCondLst>
                                  <p:childTnLst>
                                    <p:set>
                                      <p:cBhvr>
                                        <p:cTn id="122" dur="1" fill="hold">
                                          <p:stCondLst>
                                            <p:cond delay="0"/>
                                          </p:stCondLst>
                                        </p:cTn>
                                        <p:tgtEl>
                                          <p:spTgt spid="86"/>
                                        </p:tgtEl>
                                        <p:attrNameLst>
                                          <p:attrName>style.visibility</p:attrName>
                                        </p:attrNameLst>
                                      </p:cBhvr>
                                      <p:to>
                                        <p:strVal val="visible"/>
                                      </p:to>
                                    </p:set>
                                    <p:animEffect transition="in" filter="fade">
                                      <p:cBhvr>
                                        <p:cTn id="123" dur="500"/>
                                        <p:tgtEl>
                                          <p:spTgt spid="86"/>
                                        </p:tgtEl>
                                      </p:cBhvr>
                                    </p:animEffect>
                                  </p:childTnLst>
                                </p:cTn>
                              </p:par>
                            </p:childTnLst>
                          </p:cTn>
                        </p:par>
                        <p:par>
                          <p:cTn id="124" fill="hold">
                            <p:stCondLst>
                              <p:cond delay="2500"/>
                            </p:stCondLst>
                            <p:childTnLst>
                              <p:par>
                                <p:cTn id="125" presetID="10" presetClass="entr" presetSubtype="0" fill="hold" grpId="0" nodeType="afterEffect">
                                  <p:stCondLst>
                                    <p:cond delay="0"/>
                                  </p:stCondLst>
                                  <p:childTnLst>
                                    <p:set>
                                      <p:cBhvr>
                                        <p:cTn id="126" dur="1" fill="hold">
                                          <p:stCondLst>
                                            <p:cond delay="0"/>
                                          </p:stCondLst>
                                        </p:cTn>
                                        <p:tgtEl>
                                          <p:spTgt spid="87"/>
                                        </p:tgtEl>
                                        <p:attrNameLst>
                                          <p:attrName>style.visibility</p:attrName>
                                        </p:attrNameLst>
                                      </p:cBhvr>
                                      <p:to>
                                        <p:strVal val="visible"/>
                                      </p:to>
                                    </p:set>
                                    <p:animEffect transition="in" filter="fade">
                                      <p:cBhvr>
                                        <p:cTn id="127" dur="500"/>
                                        <p:tgtEl>
                                          <p:spTgt spid="87"/>
                                        </p:tgtEl>
                                      </p:cBhvr>
                                    </p:animEffect>
                                  </p:childTnLst>
                                </p:cTn>
                              </p:par>
                            </p:childTnLst>
                          </p:cTn>
                        </p:par>
                        <p:par>
                          <p:cTn id="128" fill="hold">
                            <p:stCondLst>
                              <p:cond delay="3000"/>
                            </p:stCondLst>
                            <p:childTnLst>
                              <p:par>
                                <p:cTn id="129" presetID="10" presetClass="entr" presetSubtype="0" fill="hold" grpId="0" nodeType="afterEffect">
                                  <p:stCondLst>
                                    <p:cond delay="0"/>
                                  </p:stCondLst>
                                  <p:childTnLst>
                                    <p:set>
                                      <p:cBhvr>
                                        <p:cTn id="130" dur="1" fill="hold">
                                          <p:stCondLst>
                                            <p:cond delay="0"/>
                                          </p:stCondLst>
                                        </p:cTn>
                                        <p:tgtEl>
                                          <p:spTgt spid="89"/>
                                        </p:tgtEl>
                                        <p:attrNameLst>
                                          <p:attrName>style.visibility</p:attrName>
                                        </p:attrNameLst>
                                      </p:cBhvr>
                                      <p:to>
                                        <p:strVal val="visible"/>
                                      </p:to>
                                    </p:set>
                                    <p:animEffect transition="in" filter="fade">
                                      <p:cBhvr>
                                        <p:cTn id="131" dur="500"/>
                                        <p:tgtEl>
                                          <p:spTgt spid="89"/>
                                        </p:tgtEl>
                                      </p:cBhvr>
                                    </p:animEffec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3">
                                            <p:txEl>
                                              <p:pRg st="3" end="3"/>
                                            </p:txEl>
                                          </p:spTgt>
                                        </p:tgtEl>
                                        <p:attrNameLst>
                                          <p:attrName>style.visibility</p:attrName>
                                        </p:attrNameLst>
                                      </p:cBhvr>
                                      <p:to>
                                        <p:strVal val="visible"/>
                                      </p:to>
                                    </p:set>
                                  </p:childTnLst>
                                </p:cTn>
                              </p:par>
                              <p:par>
                                <p:cTn id="136" presetID="22" presetClass="entr" presetSubtype="4" fill="hold" grpId="0" nodeType="withEffect">
                                  <p:stCondLst>
                                    <p:cond delay="1000"/>
                                  </p:stCondLst>
                                  <p:childTnLst>
                                    <p:set>
                                      <p:cBhvr>
                                        <p:cTn id="137" dur="1" fill="hold">
                                          <p:stCondLst>
                                            <p:cond delay="0"/>
                                          </p:stCondLst>
                                        </p:cTn>
                                        <p:tgtEl>
                                          <p:spTgt spid="18436"/>
                                        </p:tgtEl>
                                        <p:attrNameLst>
                                          <p:attrName>style.visibility</p:attrName>
                                        </p:attrNameLst>
                                      </p:cBhvr>
                                      <p:to>
                                        <p:strVal val="visible"/>
                                      </p:to>
                                    </p:set>
                                    <p:animEffect transition="in" filter="wipe(down)">
                                      <p:cBhvr>
                                        <p:cTn id="138" dur="20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4" grpId="0"/>
      <p:bldP spid="70" grpId="0"/>
      <p:bldP spid="3" grpId="0" uiExpand="1" build="p"/>
      <p:bldP spid="47" grpId="0" animBg="1"/>
      <p:bldP spid="49" grpId="0"/>
      <p:bldP spid="50" grpId="0"/>
      <p:bldP spid="73" grpId="0"/>
      <p:bldP spid="75" grpId="0" animBg="1"/>
      <p:bldP spid="18436" grpId="0" animBg="1"/>
      <p:bldP spid="82" grpId="0"/>
      <p:bldP spid="63" grpId="0" animBg="1"/>
      <p:bldP spid="13" grpId="0" animBg="1"/>
      <p:bldP spid="65" grpId="0" animBg="1"/>
      <p:bldP spid="68" grpId="0"/>
      <p:bldP spid="78" grpId="0"/>
      <p:bldP spid="79" grpId="0"/>
      <p:bldP spid="80" grpId="0"/>
      <p:bldP spid="83" grpId="0" animBg="1"/>
      <p:bldP spid="85" grpId="0" animBg="1"/>
      <p:bldP spid="86" grpId="0"/>
      <p:bldP spid="87" grpId="0"/>
      <p:bldP spid="88" grpId="0"/>
      <p:bldP spid="89" grpId="0"/>
      <p:bldP spid="48" grpId="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extBox 76"/>
          <p:cNvSpPr txBox="1"/>
          <p:nvPr/>
        </p:nvSpPr>
        <p:spPr>
          <a:xfrm>
            <a:off x="2646460" y="3789838"/>
            <a:ext cx="440736" cy="461665"/>
          </a:xfrm>
          <a:prstGeom prst="rect">
            <a:avLst/>
          </a:prstGeom>
          <a:noFill/>
        </p:spPr>
        <p:txBody>
          <a:bodyPr wrap="square" rtlCol="1">
            <a:spAutoFit/>
          </a:bodyPr>
          <a:lstStyle/>
          <a:p>
            <a:r>
              <a:rPr lang="en-US" sz="2400" i="1" dirty="0" err="1" smtClean="0">
                <a:latin typeface="Times New Roman" pitchFamily="18" charset="0"/>
                <a:cs typeface="+mj-cs"/>
              </a:rPr>
              <a:t>i</a:t>
            </a:r>
            <a:endParaRPr lang="he-IL" sz="2400" i="1" dirty="0">
              <a:latin typeface="Times New Roman" pitchFamily="18" charset="0"/>
              <a:cs typeface="+mj-cs"/>
            </a:endParaRPr>
          </a:p>
        </p:txBody>
      </p:sp>
      <p:sp>
        <p:nvSpPr>
          <p:cNvPr id="70" name="TextBox 69"/>
          <p:cNvSpPr txBox="1"/>
          <p:nvPr/>
        </p:nvSpPr>
        <p:spPr>
          <a:xfrm>
            <a:off x="3661006" y="4842662"/>
            <a:ext cx="519958" cy="461665"/>
          </a:xfrm>
          <a:prstGeom prst="rect">
            <a:avLst/>
          </a:prstGeom>
          <a:noFill/>
          <a:ln>
            <a:noFill/>
          </a:ln>
        </p:spPr>
        <p:txBody>
          <a:bodyPr wrap="square" rtlCol="1">
            <a:spAutoFit/>
          </a:bodyPr>
          <a:lstStyle/>
          <a:p>
            <a:r>
              <a:rPr lang="en-US" sz="2400" dirty="0" smtClean="0">
                <a:latin typeface="Times New Roman" pitchFamily="18" charset="0"/>
                <a:cs typeface="+mj-cs"/>
              </a:rPr>
              <a:t>1</a:t>
            </a:r>
            <a:endParaRPr lang="he-IL" sz="2400" dirty="0">
              <a:latin typeface="Times New Roman" pitchFamily="18" charset="0"/>
              <a:cs typeface="+mj-cs"/>
            </a:endParaRPr>
          </a:p>
        </p:txBody>
      </p:sp>
      <p:sp>
        <p:nvSpPr>
          <p:cNvPr id="3" name="Content Placeholder 2"/>
          <p:cNvSpPr>
            <a:spLocks noGrp="1"/>
          </p:cNvSpPr>
          <p:nvPr>
            <p:ph idx="1"/>
          </p:nvPr>
        </p:nvSpPr>
        <p:spPr>
          <a:xfrm>
            <a:off x="395536" y="908720"/>
            <a:ext cx="8424936" cy="5760640"/>
          </a:xfrm>
          <a:scene3d>
            <a:camera prst="orthographicFront">
              <a:rot lat="0" lon="0" rev="0"/>
            </a:camera>
            <a:lightRig rig="threePt" dir="t"/>
          </a:scene3d>
        </p:spPr>
        <p:txBody>
          <a:bodyPr>
            <a:noAutofit/>
          </a:bodyPr>
          <a:lstStyle/>
          <a:p>
            <a:pPr marL="355600" lvl="1" indent="-355600">
              <a:lnSpc>
                <a:spcPct val="150000"/>
              </a:lnSpc>
              <a:spcBef>
                <a:spcPts val="600"/>
              </a:spcBef>
              <a:buClr>
                <a:schemeClr val="accent2">
                  <a:lumMod val="60000"/>
                  <a:lumOff val="40000"/>
                </a:schemeClr>
              </a:buClr>
              <a:buFontTx/>
              <a:buChar char="•"/>
            </a:pPr>
            <a:r>
              <a:rPr lang="he-IL" sz="2800" spc="-50" dirty="0" smtClean="0"/>
              <a:t>ומה </a:t>
            </a:r>
            <a:r>
              <a:rPr lang="he-IL" spc="-50" dirty="0">
                <a:sym typeface="Symbol"/>
              </a:rPr>
              <a:t>אם</a:t>
            </a:r>
            <a:r>
              <a:rPr lang="he-IL" dirty="0" smtClean="0">
                <a:solidFill>
                  <a:srgbClr val="FF0000"/>
                </a:solidFill>
                <a:sym typeface="Symbol"/>
              </a:rPr>
              <a:t> </a:t>
            </a:r>
            <a:r>
              <a:rPr lang="he-IL" dirty="0" smtClean="0">
                <a:solidFill>
                  <a:srgbClr val="FFFF00"/>
                </a:solidFill>
              </a:rPr>
              <a:t>מרחקה</a:t>
            </a:r>
            <a:r>
              <a:rPr lang="he-IL" dirty="0" smtClean="0"/>
              <a:t> של </a:t>
            </a:r>
            <a:r>
              <a:rPr lang="en-US" i="1" dirty="0" smtClean="0">
                <a:latin typeface="Times New Roman" panose="02020603050405020304" pitchFamily="18" charset="0"/>
                <a:cs typeface="Times New Roman" panose="02020603050405020304" pitchFamily="18" charset="0"/>
              </a:rPr>
              <a:t>A</a:t>
            </a:r>
            <a:r>
              <a:rPr lang="he-IL" dirty="0" smtClean="0"/>
              <a:t> מראשית </a:t>
            </a:r>
            <a:r>
              <a:rPr lang="he-IL" dirty="0"/>
              <a:t>הצירים </a:t>
            </a:r>
            <a:r>
              <a:rPr lang="en-US" i="1" dirty="0" smtClean="0">
                <a:solidFill>
                  <a:srgbClr val="FFFF00"/>
                </a:solidFill>
                <a:latin typeface="Times New Roman" panose="02020603050405020304" pitchFamily="18" charset="0"/>
                <a:cs typeface="Times New Roman" panose="02020603050405020304" pitchFamily="18" charset="0"/>
              </a:rPr>
              <a:t>r</a:t>
            </a:r>
            <a:r>
              <a:rPr lang="he-IL" i="1" dirty="0" smtClean="0">
                <a:solidFill>
                  <a:srgbClr val="FFFF00"/>
                </a:solidFill>
                <a:latin typeface="Times New Roman" panose="02020603050405020304" pitchFamily="18" charset="0"/>
                <a:cs typeface="Times New Roman" panose="02020603050405020304" pitchFamily="18" charset="0"/>
              </a:rPr>
              <a:t> </a:t>
            </a:r>
            <a:r>
              <a:rPr lang="he-IL" dirty="0" smtClean="0">
                <a:solidFill>
                  <a:srgbClr val="C996FA"/>
                </a:solidFill>
                <a:latin typeface="Times New Roman" panose="02020603050405020304" pitchFamily="18" charset="0"/>
              </a:rPr>
              <a:t>קטן מ-</a:t>
            </a:r>
            <a:r>
              <a:rPr lang="he-IL" dirty="0" smtClean="0">
                <a:solidFill>
                  <a:srgbClr val="FFFF00"/>
                </a:solidFill>
                <a:latin typeface="Times New Roman" panose="02020603050405020304" pitchFamily="18" charset="0"/>
                <a:cs typeface="Times New Roman" panose="02020603050405020304" pitchFamily="18" charset="0"/>
              </a:rPr>
              <a:t>1</a:t>
            </a:r>
            <a:r>
              <a:rPr lang="he-IL" dirty="0" smtClean="0">
                <a:sym typeface="Symbol"/>
              </a:rPr>
              <a:t>?</a:t>
            </a:r>
            <a:r>
              <a:rPr lang="en-US" dirty="0" smtClean="0">
                <a:solidFill>
                  <a:srgbClr val="FFFF00"/>
                </a:solidFill>
                <a:sym typeface="Symbol"/>
              </a:rPr>
              <a:t> </a:t>
            </a:r>
            <a:endParaRPr lang="he-IL" dirty="0">
              <a:solidFill>
                <a:srgbClr val="FFFF00"/>
              </a:solidFill>
            </a:endParaRPr>
          </a:p>
          <a:p>
            <a:pPr marL="363537" indent="0">
              <a:spcBef>
                <a:spcPts val="0"/>
              </a:spcBef>
              <a:buSzPct val="100000"/>
              <a:buNone/>
            </a:pPr>
            <a:r>
              <a:rPr lang="he-IL" sz="2800" dirty="0"/>
              <a:t>-</a:t>
            </a:r>
            <a:r>
              <a:rPr lang="he-IL" sz="2800" dirty="0" smtClean="0"/>
              <a:t>העלאה </a:t>
            </a:r>
            <a:r>
              <a:rPr lang="he-IL" sz="2800" dirty="0"/>
              <a:t>בריבוע שלו תקטין </a:t>
            </a:r>
            <a:r>
              <a:rPr lang="he-IL" sz="2800" dirty="0" smtClean="0"/>
              <a:t>את </a:t>
            </a:r>
            <a:r>
              <a:rPr lang="he-IL" sz="2800" dirty="0" smtClean="0">
                <a:solidFill>
                  <a:srgbClr val="FFFF00"/>
                </a:solidFill>
              </a:rPr>
              <a:t>המרחק </a:t>
            </a:r>
          </a:p>
          <a:p>
            <a:pPr marL="363537" indent="0">
              <a:spcBef>
                <a:spcPts val="0"/>
              </a:spcBef>
              <a:buSzPct val="100000"/>
              <a:buNone/>
            </a:pPr>
            <a:r>
              <a:rPr lang="he-IL" sz="2800" dirty="0" smtClean="0"/>
              <a:t>ולכן </a:t>
            </a:r>
            <a:r>
              <a:rPr lang="he-IL" sz="2800" dirty="0"/>
              <a:t>הנקודות ילכו ויתקרבו אל </a:t>
            </a:r>
            <a:r>
              <a:rPr lang="he-IL" sz="2800" dirty="0" smtClean="0"/>
              <a:t>הראשית.</a:t>
            </a:r>
            <a:endParaRPr lang="he-IL" sz="2800" dirty="0"/>
          </a:p>
          <a:p>
            <a:pPr marL="355600" indent="-355600">
              <a:spcBef>
                <a:spcPts val="600"/>
              </a:spcBef>
            </a:pPr>
            <a:endParaRPr lang="he-IL" sz="2800" dirty="0" smtClean="0"/>
          </a:p>
          <a:p>
            <a:pPr marL="355600" indent="0">
              <a:buNone/>
            </a:pPr>
            <a:r>
              <a:rPr lang="he-IL" sz="2800" dirty="0" smtClean="0"/>
              <a:t> </a:t>
            </a:r>
          </a:p>
        </p:txBody>
      </p:sp>
      <p:sp>
        <p:nvSpPr>
          <p:cNvPr id="4" name="Date Placeholder 3"/>
          <p:cNvSpPr>
            <a:spLocks noGrp="1"/>
          </p:cNvSpPr>
          <p:nvPr>
            <p:ph type="dt" sz="half" idx="10"/>
          </p:nvPr>
        </p:nvSpPr>
        <p:spPr>
          <a:xfrm>
            <a:off x="457200" y="6093296"/>
            <a:ext cx="2133600" cy="365125"/>
          </a:xfrm>
        </p:spPr>
        <p:txBody>
          <a:bodyPr/>
          <a:lstStyle/>
          <a:p>
            <a:pPr>
              <a:defRPr/>
            </a:pPr>
            <a:r>
              <a:rPr lang="en-US" smtClean="0"/>
              <a:t>עודכן 13.12.17</a:t>
            </a:r>
            <a:endParaRPr lang="he-IL" dirty="0"/>
          </a:p>
        </p:txBody>
      </p:sp>
      <p:sp>
        <p:nvSpPr>
          <p:cNvPr id="6" name="Slide Number Placeholder 5"/>
          <p:cNvSpPr>
            <a:spLocks noGrp="1"/>
          </p:cNvSpPr>
          <p:nvPr>
            <p:ph type="sldNum" sz="quarter" idx="12"/>
          </p:nvPr>
        </p:nvSpPr>
        <p:spPr/>
        <p:txBody>
          <a:bodyPr/>
          <a:lstStyle/>
          <a:p>
            <a:fld id="{C9B5141F-67F1-457E-8781-5BCB6D404D28}" type="slidenum">
              <a:rPr lang="en-US" smtClean="0"/>
              <a:pPr/>
              <a:t>8</a:t>
            </a:fld>
            <a:endParaRPr lang="en-US" dirty="0"/>
          </a:p>
        </p:txBody>
      </p:sp>
      <p:cxnSp>
        <p:nvCxnSpPr>
          <p:cNvPr id="72" name="Straight Connector 71"/>
          <p:cNvCxnSpPr/>
          <p:nvPr/>
        </p:nvCxnSpPr>
        <p:spPr>
          <a:xfrm flipV="1">
            <a:off x="3076161" y="4539737"/>
            <a:ext cx="632912" cy="314631"/>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3820924" y="4149878"/>
            <a:ext cx="216024" cy="461665"/>
          </a:xfrm>
          <a:prstGeom prst="rect">
            <a:avLst/>
          </a:prstGeom>
          <a:noFill/>
        </p:spPr>
        <p:txBody>
          <a:bodyPr wrap="square" rtlCol="1">
            <a:spAutoFit/>
          </a:bodyPr>
          <a:lstStyle/>
          <a:p>
            <a:pPr algn="ctr"/>
            <a:r>
              <a:rPr lang="en-US" sz="2400" i="1" dirty="0" smtClean="0">
                <a:latin typeface="Times New Roman" pitchFamily="18" charset="0"/>
                <a:cs typeface="+mj-cs"/>
              </a:rPr>
              <a:t>A</a:t>
            </a:r>
            <a:endParaRPr lang="he-IL" sz="2400" i="1" dirty="0">
              <a:latin typeface="Times New Roman" pitchFamily="18" charset="0"/>
              <a:cs typeface="+mj-cs"/>
            </a:endParaRPr>
          </a:p>
        </p:txBody>
      </p:sp>
      <p:cxnSp>
        <p:nvCxnSpPr>
          <p:cNvPr id="76" name="Straight Connector 75"/>
          <p:cNvCxnSpPr/>
          <p:nvPr/>
        </p:nvCxnSpPr>
        <p:spPr>
          <a:xfrm flipV="1">
            <a:off x="3026448" y="4442544"/>
            <a:ext cx="213472" cy="41550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1625188" y="2811924"/>
            <a:ext cx="3203848" cy="3089625"/>
            <a:chOff x="0" y="1124744"/>
            <a:chExt cx="3203848" cy="3089625"/>
          </a:xfrm>
        </p:grpSpPr>
        <p:grpSp>
          <p:nvGrpSpPr>
            <p:cNvPr id="16" name="Group 15"/>
            <p:cNvGrpSpPr/>
            <p:nvPr/>
          </p:nvGrpSpPr>
          <p:grpSpPr>
            <a:xfrm>
              <a:off x="0" y="1124744"/>
              <a:ext cx="3203848" cy="3089625"/>
              <a:chOff x="0" y="1124744"/>
              <a:chExt cx="3203848" cy="3089625"/>
            </a:xfrm>
          </p:grpSpPr>
          <p:grpSp>
            <p:nvGrpSpPr>
              <p:cNvPr id="51" name="Group 50"/>
              <p:cNvGrpSpPr/>
              <p:nvPr/>
            </p:nvGrpSpPr>
            <p:grpSpPr>
              <a:xfrm>
                <a:off x="0" y="1124744"/>
                <a:ext cx="3203848" cy="3089625"/>
                <a:chOff x="-933184" y="1815207"/>
                <a:chExt cx="3203848" cy="3089625"/>
              </a:xfrm>
            </p:grpSpPr>
            <p:grpSp>
              <p:nvGrpSpPr>
                <p:cNvPr id="52" name="Group 51"/>
                <p:cNvGrpSpPr/>
                <p:nvPr/>
              </p:nvGrpSpPr>
              <p:grpSpPr>
                <a:xfrm>
                  <a:off x="-933184" y="1916832"/>
                  <a:ext cx="3203848" cy="2988000"/>
                  <a:chOff x="-933184" y="1916832"/>
                  <a:chExt cx="3203848" cy="2988000"/>
                </a:xfrm>
              </p:grpSpPr>
              <p:cxnSp>
                <p:nvCxnSpPr>
                  <p:cNvPr id="58" name="Straight Connector 57"/>
                  <p:cNvCxnSpPr/>
                  <p:nvPr/>
                </p:nvCxnSpPr>
                <p:spPr>
                  <a:xfrm>
                    <a:off x="1262552" y="3789040"/>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933184" y="3861048"/>
                    <a:ext cx="3203848" cy="0"/>
                  </a:xfrm>
                  <a:prstGeom prst="straightConnector1">
                    <a:avLst/>
                  </a:prstGeom>
                  <a:ln>
                    <a:solidFill>
                      <a:srgbClr val="FFAFFF"/>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459160" y="1916832"/>
                    <a:ext cx="11216" cy="2988000"/>
                  </a:xfrm>
                  <a:prstGeom prst="straightConnector1">
                    <a:avLst/>
                  </a:prstGeom>
                  <a:ln>
                    <a:solidFill>
                      <a:srgbClr val="00FFFF"/>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054640" y="3789040"/>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368240" y="4651689"/>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368240" y="2275425"/>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2054640" y="3773071"/>
                    <a:ext cx="216024" cy="461665"/>
                  </a:xfrm>
                  <a:prstGeom prst="rect">
                    <a:avLst/>
                  </a:prstGeom>
                  <a:noFill/>
                </p:spPr>
                <p:txBody>
                  <a:bodyPr wrap="square" rtlCol="1">
                    <a:spAutoFit/>
                  </a:bodyPr>
                  <a:lstStyle/>
                  <a:p>
                    <a:r>
                      <a:rPr lang="en-US" sz="2400" i="1" dirty="0">
                        <a:solidFill>
                          <a:srgbClr val="FF81FF"/>
                        </a:solidFill>
                        <a:latin typeface="Times New Roman" pitchFamily="18" charset="0"/>
                        <a:cs typeface="+mj-cs"/>
                      </a:rPr>
                      <a:t>x</a:t>
                    </a:r>
                    <a:endParaRPr lang="he-IL" sz="2400" i="1" dirty="0">
                      <a:solidFill>
                        <a:srgbClr val="FF81FF"/>
                      </a:solidFill>
                      <a:latin typeface="Times New Roman" pitchFamily="18" charset="0"/>
                      <a:cs typeface="+mj-cs"/>
                    </a:endParaRPr>
                  </a:p>
                </p:txBody>
              </p:sp>
            </p:grpSp>
            <p:sp>
              <p:nvSpPr>
                <p:cNvPr id="53" name="TextBox 52"/>
                <p:cNvSpPr txBox="1"/>
                <p:nvPr/>
              </p:nvSpPr>
              <p:spPr>
                <a:xfrm>
                  <a:off x="92006" y="1815207"/>
                  <a:ext cx="440736" cy="461665"/>
                </a:xfrm>
                <a:prstGeom prst="rect">
                  <a:avLst/>
                </a:prstGeom>
                <a:noFill/>
              </p:spPr>
              <p:txBody>
                <a:bodyPr wrap="square" rtlCol="1">
                  <a:spAutoFit/>
                </a:bodyPr>
                <a:lstStyle/>
                <a:p>
                  <a:r>
                    <a:rPr lang="en-US" sz="2400" i="1" dirty="0" err="1" smtClean="0">
                      <a:latin typeface="Times New Roman" pitchFamily="18" charset="0"/>
                      <a:cs typeface="+mj-cs"/>
                    </a:rPr>
                    <a:t>i</a:t>
                  </a:r>
                  <a:r>
                    <a:rPr lang="en-US" sz="2400" i="1" dirty="0" err="1" smtClean="0">
                      <a:solidFill>
                        <a:srgbClr val="00FFFF"/>
                      </a:solidFill>
                      <a:latin typeface="Times New Roman" pitchFamily="18" charset="0"/>
                      <a:cs typeface="+mj-cs"/>
                    </a:rPr>
                    <a:t>y</a:t>
                  </a:r>
                  <a:endParaRPr lang="he-IL" sz="2400" i="1" dirty="0">
                    <a:solidFill>
                      <a:srgbClr val="00FFFF"/>
                    </a:solidFill>
                    <a:latin typeface="Times New Roman" pitchFamily="18" charset="0"/>
                    <a:cs typeface="+mj-cs"/>
                  </a:endParaRPr>
                </a:p>
              </p:txBody>
            </p:sp>
          </p:grpSp>
          <p:cxnSp>
            <p:nvCxnSpPr>
              <p:cNvPr id="69" name="Straight Connector 68"/>
              <p:cNvCxnSpPr/>
              <p:nvPr/>
            </p:nvCxnSpPr>
            <p:spPr>
              <a:xfrm flipH="1">
                <a:off x="1310170" y="2377042"/>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11560" y="3082608"/>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436" name="Oval 18435"/>
            <p:cNvSpPr/>
            <p:nvPr/>
          </p:nvSpPr>
          <p:spPr>
            <a:xfrm>
              <a:off x="611560" y="2377050"/>
              <a:ext cx="1584000" cy="1584000"/>
            </a:xfrm>
            <a:prstGeom prst="ellipse">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13" name="Oval 12"/>
          <p:cNvSpPr/>
          <p:nvPr/>
        </p:nvSpPr>
        <p:spPr>
          <a:xfrm>
            <a:off x="3218430" y="4383318"/>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5" name="Oval 64"/>
          <p:cNvSpPr/>
          <p:nvPr/>
        </p:nvSpPr>
        <p:spPr>
          <a:xfrm>
            <a:off x="3685974" y="4482622"/>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8" name="TextBox 67"/>
          <p:cNvSpPr txBox="1"/>
          <p:nvPr/>
        </p:nvSpPr>
        <p:spPr>
          <a:xfrm>
            <a:off x="2020724" y="4842662"/>
            <a:ext cx="519958" cy="461665"/>
          </a:xfrm>
          <a:prstGeom prst="rect">
            <a:avLst/>
          </a:prstGeom>
          <a:noFill/>
          <a:ln>
            <a:noFill/>
          </a:ln>
        </p:spPr>
        <p:txBody>
          <a:bodyPr wrap="square" rtlCol="1">
            <a:spAutoFit/>
          </a:bodyPr>
          <a:lstStyle/>
          <a:p>
            <a:r>
              <a:rPr lang="en-US" sz="2400" dirty="0" smtClean="0">
                <a:latin typeface="Times New Roman" pitchFamily="18" charset="0"/>
                <a:cs typeface="+mj-cs"/>
              </a:rPr>
              <a:t>-1</a:t>
            </a:r>
            <a:endParaRPr lang="he-IL" sz="2400" dirty="0">
              <a:latin typeface="Times New Roman" pitchFamily="18" charset="0"/>
              <a:cs typeface="+mj-cs"/>
            </a:endParaRPr>
          </a:p>
        </p:txBody>
      </p:sp>
      <p:sp>
        <p:nvSpPr>
          <p:cNvPr id="78" name="TextBox 77"/>
          <p:cNvSpPr txBox="1"/>
          <p:nvPr/>
        </p:nvSpPr>
        <p:spPr>
          <a:xfrm>
            <a:off x="2686212" y="5374014"/>
            <a:ext cx="440736" cy="461665"/>
          </a:xfrm>
          <a:prstGeom prst="rect">
            <a:avLst/>
          </a:prstGeom>
          <a:noFill/>
        </p:spPr>
        <p:txBody>
          <a:bodyPr wrap="square" rtlCol="1">
            <a:spAutoFit/>
          </a:bodyPr>
          <a:lstStyle/>
          <a:p>
            <a:r>
              <a:rPr lang="en-US" sz="2400" i="1" dirty="0" smtClean="0">
                <a:latin typeface="Times New Roman" pitchFamily="18" charset="0"/>
                <a:cs typeface="+mj-cs"/>
              </a:rPr>
              <a:t>-</a:t>
            </a:r>
            <a:r>
              <a:rPr lang="en-US" sz="2400" i="1" dirty="0" err="1" smtClean="0">
                <a:latin typeface="Times New Roman" pitchFamily="18" charset="0"/>
                <a:cs typeface="+mj-cs"/>
              </a:rPr>
              <a:t>i</a:t>
            </a:r>
            <a:endParaRPr lang="he-IL" sz="2400" i="1" dirty="0">
              <a:latin typeface="Times New Roman" pitchFamily="18" charset="0"/>
              <a:cs typeface="+mj-cs"/>
            </a:endParaRPr>
          </a:p>
        </p:txBody>
      </p:sp>
      <p:sp>
        <p:nvSpPr>
          <p:cNvPr id="79" name="TextBox 78"/>
          <p:cNvSpPr txBox="1"/>
          <p:nvPr/>
        </p:nvSpPr>
        <p:spPr>
          <a:xfrm>
            <a:off x="3302916" y="4035471"/>
            <a:ext cx="216024" cy="461665"/>
          </a:xfrm>
          <a:prstGeom prst="rect">
            <a:avLst/>
          </a:prstGeom>
          <a:noFill/>
        </p:spPr>
        <p:txBody>
          <a:bodyPr wrap="square" rtlCol="1">
            <a:spAutoFit/>
          </a:bodyPr>
          <a:lstStyle/>
          <a:p>
            <a:pPr algn="ctr"/>
            <a:r>
              <a:rPr lang="en-US" sz="2400" i="1" dirty="0" smtClean="0">
                <a:latin typeface="Times New Roman" pitchFamily="18" charset="0"/>
                <a:cs typeface="+mj-cs"/>
              </a:rPr>
              <a:t>B</a:t>
            </a:r>
            <a:endParaRPr lang="he-IL" sz="2400" i="1" dirty="0">
              <a:latin typeface="Times New Roman" pitchFamily="18" charset="0"/>
              <a:cs typeface="+mj-cs"/>
            </a:endParaRPr>
          </a:p>
        </p:txBody>
      </p:sp>
      <p:cxnSp>
        <p:nvCxnSpPr>
          <p:cNvPr id="81" name="Straight Connector 80"/>
          <p:cNvCxnSpPr/>
          <p:nvPr/>
        </p:nvCxnSpPr>
        <p:spPr>
          <a:xfrm flipH="1" flipV="1">
            <a:off x="2823134" y="4710231"/>
            <a:ext cx="195265" cy="160594"/>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3" name="Oval 82"/>
          <p:cNvSpPr/>
          <p:nvPr/>
        </p:nvSpPr>
        <p:spPr>
          <a:xfrm>
            <a:off x="2781748" y="4668448"/>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84" name="Straight Connector 83"/>
          <p:cNvCxnSpPr/>
          <p:nvPr/>
        </p:nvCxnSpPr>
        <p:spPr>
          <a:xfrm>
            <a:off x="3028749" y="4894057"/>
            <a:ext cx="63711" cy="144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5" name="Oval 84"/>
          <p:cNvSpPr/>
          <p:nvPr/>
        </p:nvSpPr>
        <p:spPr>
          <a:xfrm>
            <a:off x="3093529" y="5035474"/>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6" name="TextBox 55"/>
          <p:cNvSpPr txBox="1"/>
          <p:nvPr/>
        </p:nvSpPr>
        <p:spPr>
          <a:xfrm>
            <a:off x="2524780" y="4380997"/>
            <a:ext cx="216024" cy="461665"/>
          </a:xfrm>
          <a:prstGeom prst="rect">
            <a:avLst/>
          </a:prstGeom>
          <a:noFill/>
        </p:spPr>
        <p:txBody>
          <a:bodyPr wrap="square" rtlCol="1">
            <a:spAutoFit/>
          </a:bodyPr>
          <a:lstStyle/>
          <a:p>
            <a:pPr algn="ctr"/>
            <a:r>
              <a:rPr lang="en-US" sz="2400" i="1" dirty="0" smtClean="0">
                <a:latin typeface="Times New Roman" pitchFamily="18" charset="0"/>
                <a:cs typeface="+mj-cs"/>
              </a:rPr>
              <a:t>C</a:t>
            </a:r>
            <a:endParaRPr lang="he-IL" sz="2400" i="1" dirty="0">
              <a:latin typeface="Times New Roman" pitchFamily="18" charset="0"/>
              <a:cs typeface="+mj-cs"/>
            </a:endParaRPr>
          </a:p>
        </p:txBody>
      </p:sp>
      <p:sp>
        <p:nvSpPr>
          <p:cNvPr id="57" name="TextBox 56"/>
          <p:cNvSpPr txBox="1"/>
          <p:nvPr/>
        </p:nvSpPr>
        <p:spPr>
          <a:xfrm>
            <a:off x="3172852" y="4957061"/>
            <a:ext cx="216024" cy="461665"/>
          </a:xfrm>
          <a:prstGeom prst="rect">
            <a:avLst/>
          </a:prstGeom>
          <a:noFill/>
        </p:spPr>
        <p:txBody>
          <a:bodyPr wrap="square" rtlCol="1">
            <a:spAutoFit/>
          </a:bodyPr>
          <a:lstStyle/>
          <a:p>
            <a:pPr algn="ctr"/>
            <a:r>
              <a:rPr lang="en-US" sz="2400" i="1" dirty="0" smtClean="0">
                <a:latin typeface="Times New Roman" pitchFamily="18" charset="0"/>
                <a:cs typeface="+mj-cs"/>
              </a:rPr>
              <a:t>D</a:t>
            </a:r>
            <a:endParaRPr lang="he-IL" sz="2400" i="1" dirty="0">
              <a:latin typeface="Times New Roman" pitchFamily="18" charset="0"/>
              <a:cs typeface="+mj-cs"/>
            </a:endParaRPr>
          </a:p>
        </p:txBody>
      </p:sp>
      <p:sp>
        <p:nvSpPr>
          <p:cNvPr id="5" name="Footer Placeholder 4"/>
          <p:cNvSpPr>
            <a:spLocks noGrp="1"/>
          </p:cNvSpPr>
          <p:nvPr>
            <p:ph type="ftr" sz="quarter" idx="11"/>
          </p:nvPr>
        </p:nvSpPr>
        <p:spPr/>
        <p:txBody>
          <a:bodyPr/>
          <a:lstStyle/>
          <a:p>
            <a:r>
              <a:rPr lang="he-IL" smtClean="0"/>
              <a:t>הבזק קבוצת ג'וליה © כל הזכויות שמורות</a:t>
            </a:r>
            <a:endParaRPr lang="en-US" dirty="0"/>
          </a:p>
        </p:txBody>
      </p:sp>
      <p:sp>
        <p:nvSpPr>
          <p:cNvPr id="39" name="Title 1"/>
          <p:cNvSpPr txBox="1">
            <a:spLocks noGrp="1"/>
          </p:cNvSpPr>
          <p:nvPr>
            <p:ph type="title"/>
          </p:nvPr>
        </p:nvSpPr>
        <p:spPr bwMode="auto">
          <a:xfrm>
            <a:off x="559906" y="260648"/>
            <a:ext cx="80010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algn="l" rtl="0" eaLnBrk="0" fontAlgn="base" hangingPunct="0">
              <a:spcBef>
                <a:spcPct val="0"/>
              </a:spcBef>
              <a:spcAft>
                <a:spcPct val="0"/>
              </a:spcAft>
              <a:defRPr sz="4000">
                <a:solidFill>
                  <a:schemeClr val="tx2"/>
                </a:solidFill>
                <a:latin typeface="+mj-lt"/>
                <a:ea typeface="+mj-ea"/>
                <a:cs typeface="+mj-cs"/>
              </a:defRPr>
            </a:lvl1pPr>
            <a:lvl2pPr algn="l" rtl="1" eaLnBrk="0" fontAlgn="base" hangingPunct="0">
              <a:spcBef>
                <a:spcPct val="0"/>
              </a:spcBef>
              <a:spcAft>
                <a:spcPct val="0"/>
              </a:spcAft>
              <a:defRPr sz="3600">
                <a:solidFill>
                  <a:schemeClr val="tx2"/>
                </a:solidFill>
                <a:latin typeface="Tahoma" pitchFamily="34" charset="0"/>
                <a:cs typeface="Arial" pitchFamily="34" charset="0"/>
              </a:defRPr>
            </a:lvl2pPr>
            <a:lvl3pPr algn="l" rtl="1" eaLnBrk="0" fontAlgn="base" hangingPunct="0">
              <a:spcBef>
                <a:spcPct val="0"/>
              </a:spcBef>
              <a:spcAft>
                <a:spcPct val="0"/>
              </a:spcAft>
              <a:defRPr sz="3600">
                <a:solidFill>
                  <a:schemeClr val="tx2"/>
                </a:solidFill>
                <a:latin typeface="Tahoma" pitchFamily="34" charset="0"/>
                <a:cs typeface="Arial" pitchFamily="34" charset="0"/>
              </a:defRPr>
            </a:lvl3pPr>
            <a:lvl4pPr algn="l" rtl="1" eaLnBrk="0" fontAlgn="base" hangingPunct="0">
              <a:spcBef>
                <a:spcPct val="0"/>
              </a:spcBef>
              <a:spcAft>
                <a:spcPct val="0"/>
              </a:spcAft>
              <a:defRPr sz="3600">
                <a:solidFill>
                  <a:schemeClr val="tx2"/>
                </a:solidFill>
                <a:latin typeface="Tahoma" pitchFamily="34" charset="0"/>
                <a:cs typeface="Arial" pitchFamily="34" charset="0"/>
              </a:defRPr>
            </a:lvl4pPr>
            <a:lvl5pPr algn="l" rtl="1" eaLnBrk="0" fontAlgn="base" hangingPunct="0">
              <a:spcBef>
                <a:spcPct val="0"/>
              </a:spcBef>
              <a:spcAft>
                <a:spcPct val="0"/>
              </a:spcAft>
              <a:defRPr sz="3600">
                <a:solidFill>
                  <a:schemeClr val="tx2"/>
                </a:solidFill>
                <a:latin typeface="Tahoma" pitchFamily="34" charset="0"/>
                <a:cs typeface="Arial" pitchFamily="34" charset="0"/>
              </a:defRPr>
            </a:lvl5pPr>
            <a:lvl6pPr marL="457200" algn="l" rtl="1" eaLnBrk="1" fontAlgn="base" hangingPunct="1">
              <a:spcBef>
                <a:spcPct val="0"/>
              </a:spcBef>
              <a:spcAft>
                <a:spcPct val="0"/>
              </a:spcAft>
              <a:defRPr sz="3600">
                <a:solidFill>
                  <a:schemeClr val="tx2"/>
                </a:solidFill>
                <a:latin typeface="Tahoma" pitchFamily="34" charset="0"/>
                <a:cs typeface="Arial" pitchFamily="34" charset="0"/>
              </a:defRPr>
            </a:lvl6pPr>
            <a:lvl7pPr marL="914400" algn="l" rtl="1" eaLnBrk="1" fontAlgn="base" hangingPunct="1">
              <a:spcBef>
                <a:spcPct val="0"/>
              </a:spcBef>
              <a:spcAft>
                <a:spcPct val="0"/>
              </a:spcAft>
              <a:defRPr sz="3600">
                <a:solidFill>
                  <a:schemeClr val="tx2"/>
                </a:solidFill>
                <a:latin typeface="Tahoma" pitchFamily="34" charset="0"/>
                <a:cs typeface="Arial" pitchFamily="34" charset="0"/>
              </a:defRPr>
            </a:lvl7pPr>
            <a:lvl8pPr marL="1371600" algn="l" rtl="1" eaLnBrk="1" fontAlgn="base" hangingPunct="1">
              <a:spcBef>
                <a:spcPct val="0"/>
              </a:spcBef>
              <a:spcAft>
                <a:spcPct val="0"/>
              </a:spcAft>
              <a:defRPr sz="3600">
                <a:solidFill>
                  <a:schemeClr val="tx2"/>
                </a:solidFill>
                <a:latin typeface="Tahoma" pitchFamily="34" charset="0"/>
                <a:cs typeface="Arial" pitchFamily="34" charset="0"/>
              </a:defRPr>
            </a:lvl8pPr>
            <a:lvl9pPr marL="1828800" algn="l" rtl="1" eaLnBrk="1" fontAlgn="base" hangingPunct="1">
              <a:spcBef>
                <a:spcPct val="0"/>
              </a:spcBef>
              <a:spcAft>
                <a:spcPct val="0"/>
              </a:spcAft>
              <a:defRPr sz="3600">
                <a:solidFill>
                  <a:schemeClr val="tx2"/>
                </a:solidFill>
                <a:latin typeface="Tahoma" pitchFamily="34" charset="0"/>
                <a:cs typeface="Arial" pitchFamily="34" charset="0"/>
              </a:defRPr>
            </a:lvl9pPr>
          </a:lstStyle>
          <a:p>
            <a:pPr algn="ctr" rtl="1"/>
            <a:r>
              <a:rPr lang="he-IL" sz="3600" dirty="0">
                <a:solidFill>
                  <a:srgbClr val="C996FA"/>
                </a:solidFill>
              </a:rPr>
              <a:t> מה יקרה אם נחזור על התהליך ?</a:t>
            </a:r>
            <a:endParaRPr lang="he-IL" sz="3600" kern="0" dirty="0">
              <a:solidFill>
                <a:srgbClr val="C996FA"/>
              </a:solidFill>
            </a:endParaRPr>
          </a:p>
        </p:txBody>
      </p:sp>
    </p:spTree>
    <p:extLst>
      <p:ext uri="{BB962C8B-B14F-4D97-AF65-F5344CB8AC3E}">
        <p14:creationId xmlns:p14="http://schemas.microsoft.com/office/powerpoint/2010/main" val="3563885703"/>
      </p:ext>
    </p:extLst>
  </p:cSld>
  <p:clrMapOvr>
    <a:masterClrMapping/>
  </p:clrMapOvr>
  <mc:AlternateContent xmlns:mc="http://schemas.openxmlformats.org/markup-compatibility/2006" xmlns:p14="http://schemas.microsoft.com/office/powerpoint/2010/main">
    <mc:Choice Requires="p14">
      <p:transition spd="slow" p14:dur="2000" advTm="7289"/>
    </mc:Choice>
    <mc:Fallback xmlns="">
      <p:transition spd="slow" advTm="72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par>
                          <p:cTn id="8" fill="hold">
                            <p:stCondLst>
                              <p:cond delay="2500"/>
                            </p:stCondLst>
                            <p:childTnLst>
                              <p:par>
                                <p:cTn id="9" presetID="10" presetClass="entr" presetSubtype="0"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500"/>
                                        <p:tgtEl>
                                          <p:spTgt spid="65"/>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fade">
                                      <p:cBhvr>
                                        <p:cTn id="15" dur="500"/>
                                        <p:tgtEl>
                                          <p:spTgt spid="73"/>
                                        </p:tgtEl>
                                      </p:cBhvr>
                                    </p:animEffect>
                                  </p:childTnLst>
                                </p:cTn>
                              </p:par>
                            </p:childTnLst>
                          </p:cTn>
                        </p:par>
                        <p:par>
                          <p:cTn id="16" fill="hold">
                            <p:stCondLst>
                              <p:cond delay="3500"/>
                            </p:stCondLst>
                            <p:childTnLst>
                              <p:par>
                                <p:cTn id="17" presetID="10" presetClass="entr" presetSubtype="0" fill="hold" nodeType="after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fade">
                                      <p:cBhvr>
                                        <p:cTn id="19" dur="500"/>
                                        <p:tgtEl>
                                          <p:spTgt spid="76"/>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fade">
                                      <p:cBhvr>
                                        <p:cTn id="27" dur="500"/>
                                        <p:tgtEl>
                                          <p:spTgt spid="79"/>
                                        </p:tgtEl>
                                      </p:cBhvr>
                                    </p:animEffect>
                                  </p:childTnLst>
                                </p:cTn>
                              </p:par>
                            </p:childTnLst>
                          </p:cTn>
                        </p:par>
                        <p:par>
                          <p:cTn id="28" fill="hold">
                            <p:stCondLst>
                              <p:cond delay="5000"/>
                            </p:stCondLst>
                            <p:childTnLst>
                              <p:par>
                                <p:cTn id="29" presetID="10" presetClass="entr" presetSubtype="0" fill="hold" nodeType="afterEffect">
                                  <p:stCondLst>
                                    <p:cond delay="0"/>
                                  </p:stCondLst>
                                  <p:childTnLst>
                                    <p:set>
                                      <p:cBhvr>
                                        <p:cTn id="30" dur="1" fill="hold">
                                          <p:stCondLst>
                                            <p:cond delay="0"/>
                                          </p:stCondLst>
                                        </p:cTn>
                                        <p:tgtEl>
                                          <p:spTgt spid="81"/>
                                        </p:tgtEl>
                                        <p:attrNameLst>
                                          <p:attrName>style.visibility</p:attrName>
                                        </p:attrNameLst>
                                      </p:cBhvr>
                                      <p:to>
                                        <p:strVal val="visible"/>
                                      </p:to>
                                    </p:set>
                                    <p:animEffect transition="in" filter="fade">
                                      <p:cBhvr>
                                        <p:cTn id="31" dur="500"/>
                                        <p:tgtEl>
                                          <p:spTgt spid="81"/>
                                        </p:tgtEl>
                                      </p:cBhvr>
                                    </p:animEffect>
                                  </p:childTnLst>
                                </p:cTn>
                              </p:par>
                            </p:childTnLst>
                          </p:cTn>
                        </p:par>
                        <p:par>
                          <p:cTn id="32" fill="hold">
                            <p:stCondLst>
                              <p:cond delay="5500"/>
                            </p:stCondLst>
                            <p:childTnLst>
                              <p:par>
                                <p:cTn id="33" presetID="10" presetClass="entr" presetSubtype="0"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fade">
                                      <p:cBhvr>
                                        <p:cTn id="35" dur="500"/>
                                        <p:tgtEl>
                                          <p:spTgt spid="83"/>
                                        </p:tgtEl>
                                      </p:cBhvr>
                                    </p:animEffect>
                                  </p:childTnLst>
                                </p:cTn>
                              </p:par>
                            </p:childTnLst>
                          </p:cTn>
                        </p:par>
                        <p:par>
                          <p:cTn id="36" fill="hold">
                            <p:stCondLst>
                              <p:cond delay="6000"/>
                            </p:stCondLst>
                            <p:childTnLst>
                              <p:par>
                                <p:cTn id="37" presetID="10"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500"/>
                                        <p:tgtEl>
                                          <p:spTgt spid="56"/>
                                        </p:tgtEl>
                                      </p:cBhvr>
                                    </p:animEffect>
                                  </p:childTnLst>
                                </p:cTn>
                              </p:par>
                            </p:childTnLst>
                          </p:cTn>
                        </p:par>
                        <p:par>
                          <p:cTn id="40" fill="hold">
                            <p:stCondLst>
                              <p:cond delay="6500"/>
                            </p:stCondLst>
                            <p:childTnLst>
                              <p:par>
                                <p:cTn id="41" presetID="10" presetClass="entr" presetSubtype="0" fill="hold" nodeType="afterEffect">
                                  <p:stCondLst>
                                    <p:cond delay="0"/>
                                  </p:stCondLst>
                                  <p:childTnLst>
                                    <p:set>
                                      <p:cBhvr>
                                        <p:cTn id="42" dur="1" fill="hold">
                                          <p:stCondLst>
                                            <p:cond delay="0"/>
                                          </p:stCondLst>
                                        </p:cTn>
                                        <p:tgtEl>
                                          <p:spTgt spid="84"/>
                                        </p:tgtEl>
                                        <p:attrNameLst>
                                          <p:attrName>style.visibility</p:attrName>
                                        </p:attrNameLst>
                                      </p:cBhvr>
                                      <p:to>
                                        <p:strVal val="visible"/>
                                      </p:to>
                                    </p:set>
                                    <p:animEffect transition="in" filter="fade">
                                      <p:cBhvr>
                                        <p:cTn id="43" dur="500"/>
                                        <p:tgtEl>
                                          <p:spTgt spid="84"/>
                                        </p:tgtEl>
                                      </p:cBhvr>
                                    </p:animEffect>
                                  </p:childTnLst>
                                </p:cTn>
                              </p:par>
                            </p:childTnLst>
                          </p:cTn>
                        </p:par>
                        <p:par>
                          <p:cTn id="44" fill="hold">
                            <p:stCondLst>
                              <p:cond delay="7000"/>
                            </p:stCondLst>
                            <p:childTnLst>
                              <p:par>
                                <p:cTn id="45" presetID="10" presetClass="entr" presetSubtype="0"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fade">
                                      <p:cBhvr>
                                        <p:cTn id="47" dur="500"/>
                                        <p:tgtEl>
                                          <p:spTgt spid="85"/>
                                        </p:tgtEl>
                                      </p:cBhvr>
                                    </p:animEffect>
                                  </p:childTnLst>
                                </p:cTn>
                              </p:par>
                            </p:childTnLst>
                          </p:cTn>
                        </p:par>
                        <p:par>
                          <p:cTn id="48" fill="hold">
                            <p:stCondLst>
                              <p:cond delay="7500"/>
                            </p:stCondLst>
                            <p:childTnLst>
                              <p:par>
                                <p:cTn id="49" presetID="10" presetClass="entr" presetSubtype="0" fill="hold" grpId="0" nodeType="after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fade">
                                      <p:cBhvr>
                                        <p:cTn id="51" dur="500"/>
                                        <p:tgtEl>
                                          <p:spTgt spid="57"/>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3">
                                            <p:txEl>
                                              <p:pRg st="1" end="1"/>
                                            </p:txEl>
                                          </p:spTgt>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13" grpId="0" animBg="1"/>
      <p:bldP spid="65" grpId="0" animBg="1"/>
      <p:bldP spid="79" grpId="0"/>
      <p:bldP spid="83" grpId="0" animBg="1"/>
      <p:bldP spid="85" grpId="0" animBg="1"/>
      <p:bldP spid="56"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764703"/>
            <a:ext cx="8084490" cy="3770355"/>
          </a:xfrm>
        </p:spPr>
        <p:txBody>
          <a:bodyPr>
            <a:noAutofit/>
          </a:bodyPr>
          <a:lstStyle/>
          <a:p>
            <a:pPr>
              <a:buClr>
                <a:srgbClr val="FFAFFF"/>
              </a:buClr>
            </a:pPr>
            <a:r>
              <a:rPr lang="he-IL" sz="2800" spc="-100" dirty="0" smtClean="0"/>
              <a:t>ובכן, הנקודות </a:t>
            </a:r>
            <a:r>
              <a:rPr lang="he-IL" sz="2800" spc="-100" dirty="0">
                <a:solidFill>
                  <a:schemeClr val="accent6">
                    <a:lumMod val="60000"/>
                    <a:lumOff val="40000"/>
                  </a:schemeClr>
                </a:solidFill>
              </a:rPr>
              <a:t>במישור המרוכב </a:t>
            </a:r>
            <a:r>
              <a:rPr lang="he-IL" sz="2800" spc="-100" dirty="0" smtClean="0"/>
              <a:t>מתחלקות ל-3 סוגים:</a:t>
            </a:r>
          </a:p>
          <a:p>
            <a:pPr marL="622300" lvl="1" indent="-258763"/>
            <a:r>
              <a:rPr lang="he-IL" spc="-70" dirty="0" smtClean="0"/>
              <a:t>אלו שמרחקן</a:t>
            </a:r>
            <a:r>
              <a:rPr lang="en-US" spc="-70" dirty="0" smtClean="0"/>
              <a:t> </a:t>
            </a:r>
            <a:r>
              <a:rPr lang="en-US" i="1" spc="-70" dirty="0">
                <a:solidFill>
                  <a:srgbClr val="FFFF00"/>
                </a:solidFill>
                <a:latin typeface="Times New Roman" panose="02020603050405020304" pitchFamily="18" charset="0"/>
                <a:cs typeface="Times New Roman" panose="02020603050405020304" pitchFamily="18" charset="0"/>
              </a:rPr>
              <a:t>r </a:t>
            </a:r>
            <a:r>
              <a:rPr lang="he-IL" spc="-70" dirty="0" smtClean="0"/>
              <a:t>מהראשית מקיים </a:t>
            </a:r>
            <a:r>
              <a:rPr lang="en-US" i="1" spc="-70" dirty="0" smtClean="0">
                <a:solidFill>
                  <a:srgbClr val="FFFF00"/>
                </a:solidFill>
                <a:latin typeface="Times New Roman" panose="02020603050405020304" pitchFamily="18" charset="0"/>
                <a:cs typeface="Times New Roman" panose="02020603050405020304" pitchFamily="18" charset="0"/>
              </a:rPr>
              <a:t>r </a:t>
            </a:r>
            <a:r>
              <a:rPr lang="en-US" spc="-70" dirty="0" smtClean="0">
                <a:solidFill>
                  <a:srgbClr val="FFFF00"/>
                </a:solidFill>
                <a:latin typeface="Times New Roman" panose="02020603050405020304" pitchFamily="18" charset="0"/>
                <a:cs typeface="Times New Roman" panose="02020603050405020304" pitchFamily="18" charset="0"/>
              </a:rPr>
              <a:t>&gt; 1</a:t>
            </a:r>
            <a:r>
              <a:rPr lang="he-IL" spc="-70" dirty="0" smtClean="0"/>
              <a:t>;</a:t>
            </a:r>
          </a:p>
          <a:p>
            <a:pPr marL="622300" lvl="1" indent="1588">
              <a:spcBef>
                <a:spcPts val="0"/>
              </a:spcBef>
              <a:buNone/>
            </a:pPr>
            <a:r>
              <a:rPr lang="he-IL" spc="-70" dirty="0" smtClean="0"/>
              <a:t>הנקודות החדשות שתיווצרנה מהן </a:t>
            </a:r>
            <a:r>
              <a:rPr lang="he-IL" spc="-70" dirty="0"/>
              <a:t>ע"י </a:t>
            </a:r>
            <a:endParaRPr lang="he-IL" spc="-70" dirty="0" smtClean="0"/>
          </a:p>
          <a:p>
            <a:pPr marL="622300" lvl="1" indent="1588">
              <a:spcBef>
                <a:spcPts val="0"/>
              </a:spcBef>
              <a:buNone/>
            </a:pPr>
            <a:r>
              <a:rPr lang="he-IL" spc="-70" dirty="0" smtClean="0"/>
              <a:t>העלאתן בריבוע, תהיינה יותר רחוקות</a:t>
            </a:r>
          </a:p>
          <a:p>
            <a:pPr marL="622300" lvl="1" indent="1588">
              <a:spcBef>
                <a:spcPts val="0"/>
              </a:spcBef>
              <a:buNone/>
            </a:pPr>
            <a:r>
              <a:rPr lang="he-IL" spc="-150" dirty="0" smtClean="0"/>
              <a:t>מהראשית</a:t>
            </a:r>
            <a:r>
              <a:rPr lang="he-IL" spc="-150" dirty="0"/>
              <a:t> </a:t>
            </a:r>
            <a:r>
              <a:rPr lang="he-IL" spc="-150" dirty="0" err="1" smtClean="0">
                <a:solidFill>
                  <a:schemeClr val="accent2">
                    <a:lumMod val="40000"/>
                    <a:lumOff val="60000"/>
                  </a:schemeClr>
                </a:solidFill>
              </a:rPr>
              <a:t>ו"תימ</a:t>
            </a:r>
            <a:r>
              <a:rPr lang="he-IL" spc="-150" dirty="0" err="1" smtClean="0">
                <a:solidFill>
                  <a:schemeClr val="accent2">
                    <a:lumMod val="40000"/>
                    <a:lumOff val="60000"/>
                  </a:schemeClr>
                </a:solidFill>
                <a:latin typeface="Arial"/>
                <a:cs typeface="Arial"/>
              </a:rPr>
              <a:t>ָ</a:t>
            </a:r>
            <a:r>
              <a:rPr lang="he-IL" spc="-150" dirty="0" err="1" smtClean="0">
                <a:solidFill>
                  <a:schemeClr val="accent2">
                    <a:lumMod val="40000"/>
                    <a:lumOff val="60000"/>
                  </a:schemeClr>
                </a:solidFill>
              </a:rPr>
              <a:t>לטנה</a:t>
            </a:r>
            <a:r>
              <a:rPr lang="he-IL" spc="-150" dirty="0" smtClean="0">
                <a:solidFill>
                  <a:schemeClr val="accent2">
                    <a:lumMod val="40000"/>
                    <a:lumOff val="60000"/>
                  </a:schemeClr>
                </a:solidFill>
              </a:rPr>
              <a:t> החוצה</a:t>
            </a:r>
            <a:r>
              <a:rPr lang="he-IL" spc="-150" dirty="0" smtClean="0"/>
              <a:t>" לאינסוף;</a:t>
            </a:r>
          </a:p>
          <a:p>
            <a:pPr marL="628650" lvl="1" indent="-266700">
              <a:spcBef>
                <a:spcPts val="600"/>
              </a:spcBef>
              <a:buFont typeface="Tahoma" panose="020B0604030504040204" pitchFamily="34" charset="0"/>
              <a:buChar char="–"/>
            </a:pPr>
            <a:r>
              <a:rPr lang="he-IL" spc="-100" dirty="0" smtClean="0"/>
              <a:t>א</a:t>
            </a:r>
            <a:r>
              <a:rPr lang="he-IL" spc="-70" dirty="0" smtClean="0"/>
              <a:t>לו שמרחקן  </a:t>
            </a:r>
            <a:r>
              <a:rPr lang="en-US" i="1" spc="-70" dirty="0" smtClean="0">
                <a:solidFill>
                  <a:srgbClr val="FFFF00"/>
                </a:solidFill>
                <a:latin typeface="Times New Roman" panose="02020603050405020304" pitchFamily="18" charset="0"/>
                <a:cs typeface="Times New Roman" panose="02020603050405020304" pitchFamily="18" charset="0"/>
              </a:rPr>
              <a:t>r</a:t>
            </a:r>
            <a:r>
              <a:rPr lang="he-IL" spc="-70" dirty="0" smtClean="0"/>
              <a:t> מהראשית מקיים </a:t>
            </a:r>
            <a:r>
              <a:rPr lang="en-US" i="1" spc="-70" dirty="0">
                <a:solidFill>
                  <a:srgbClr val="FFFF00"/>
                </a:solidFill>
                <a:latin typeface="Times New Roman" panose="02020603050405020304" pitchFamily="18" charset="0"/>
                <a:cs typeface="Times New Roman" panose="02020603050405020304" pitchFamily="18" charset="0"/>
              </a:rPr>
              <a:t>r </a:t>
            </a:r>
            <a:r>
              <a:rPr lang="en-US" spc="-70" dirty="0">
                <a:solidFill>
                  <a:srgbClr val="FFFF00"/>
                </a:solidFill>
                <a:latin typeface="Times New Roman" panose="02020603050405020304" pitchFamily="18" charset="0"/>
                <a:cs typeface="Times New Roman" panose="02020603050405020304" pitchFamily="18" charset="0"/>
              </a:rPr>
              <a:t>&lt; </a:t>
            </a:r>
            <a:r>
              <a:rPr lang="en-US" spc="-70" dirty="0" smtClean="0">
                <a:solidFill>
                  <a:srgbClr val="FFFF00"/>
                </a:solidFill>
                <a:latin typeface="Times New Roman" panose="02020603050405020304" pitchFamily="18" charset="0"/>
                <a:cs typeface="Times New Roman" panose="02020603050405020304" pitchFamily="18" charset="0"/>
              </a:rPr>
              <a:t>1</a:t>
            </a:r>
            <a:r>
              <a:rPr lang="he-IL" spc="-70" dirty="0" smtClean="0">
                <a:latin typeface="Times New Roman" panose="02020603050405020304" pitchFamily="18" charset="0"/>
              </a:rPr>
              <a:t>;</a:t>
            </a:r>
            <a:r>
              <a:rPr lang="en-US" i="1" spc="-70" dirty="0" smtClean="0">
                <a:solidFill>
                  <a:srgbClr val="FFFF00"/>
                </a:solidFill>
                <a:latin typeface="Times New Roman" panose="02020603050405020304" pitchFamily="18" charset="0"/>
                <a:cs typeface="Times New Roman" panose="02020603050405020304" pitchFamily="18" charset="0"/>
              </a:rPr>
              <a:t> </a:t>
            </a:r>
            <a:r>
              <a:rPr lang="he-IL" i="1" spc="-70" dirty="0" smtClean="0">
                <a:solidFill>
                  <a:srgbClr val="FFFF00"/>
                </a:solidFill>
              </a:rPr>
              <a:t> </a:t>
            </a:r>
          </a:p>
          <a:p>
            <a:pPr marL="363537" lvl="1" indent="0">
              <a:spcBef>
                <a:spcPts val="0"/>
              </a:spcBef>
              <a:buNone/>
            </a:pPr>
            <a:r>
              <a:rPr lang="he-IL" i="1" spc="-70" dirty="0">
                <a:solidFill>
                  <a:srgbClr val="FFFF00"/>
                </a:solidFill>
              </a:rPr>
              <a:t> </a:t>
            </a:r>
            <a:r>
              <a:rPr lang="he-IL" i="1" spc="-70" dirty="0" smtClean="0">
                <a:solidFill>
                  <a:srgbClr val="FFFF00"/>
                </a:solidFill>
              </a:rPr>
              <a:t>  </a:t>
            </a:r>
            <a:r>
              <a:rPr lang="he-IL" dirty="0" smtClean="0"/>
              <a:t>הנקודות החדשות </a:t>
            </a:r>
            <a:r>
              <a:rPr lang="he-IL" dirty="0"/>
              <a:t>שתיווצרנה מהן </a:t>
            </a:r>
            <a:endParaRPr lang="he-IL" dirty="0" smtClean="0"/>
          </a:p>
          <a:p>
            <a:pPr marL="628650" lvl="1" indent="0">
              <a:spcBef>
                <a:spcPts val="0"/>
              </a:spcBef>
              <a:buNone/>
            </a:pPr>
            <a:r>
              <a:rPr lang="he-IL" spc="-70" dirty="0" smtClean="0"/>
              <a:t>מ</a:t>
            </a:r>
            <a:r>
              <a:rPr lang="he-IL" dirty="0" smtClean="0"/>
              <a:t>תקרבות אל הראשית</a:t>
            </a:r>
            <a:r>
              <a:rPr lang="he-IL" dirty="0"/>
              <a:t> </a:t>
            </a:r>
            <a:r>
              <a:rPr lang="he-IL" dirty="0" smtClean="0"/>
              <a:t>ו"</a:t>
            </a:r>
            <a:r>
              <a:rPr lang="he-IL" dirty="0" smtClean="0">
                <a:solidFill>
                  <a:schemeClr val="accent2">
                    <a:lumMod val="40000"/>
                    <a:lumOff val="60000"/>
                  </a:schemeClr>
                </a:solidFill>
              </a:rPr>
              <a:t>כלואות</a:t>
            </a:r>
            <a:r>
              <a:rPr lang="he-IL" dirty="0" smtClean="0"/>
              <a:t>" בתוך מעגל היחידה;</a:t>
            </a:r>
          </a:p>
        </p:txBody>
      </p:sp>
      <p:pic>
        <p:nvPicPr>
          <p:cNvPr id="7270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6191" t="35082" r="46762" b="35834"/>
          <a:stretch/>
        </p:blipFill>
        <p:spPr bwMode="auto">
          <a:xfrm>
            <a:off x="220026" y="1308483"/>
            <a:ext cx="2736000" cy="2624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260648"/>
            <a:ext cx="9144000" cy="648072"/>
          </a:xfrm>
        </p:spPr>
        <p:txBody>
          <a:bodyPr/>
          <a:lstStyle/>
          <a:p>
            <a:pPr algn="ctr" rtl="1"/>
            <a:r>
              <a:rPr lang="he-IL" sz="3200" dirty="0" smtClean="0">
                <a:solidFill>
                  <a:srgbClr val="C996FA"/>
                </a:solidFill>
              </a:rPr>
              <a:t>הכל תלוי במרחק  </a:t>
            </a:r>
            <a:r>
              <a:rPr lang="en-US" sz="3200" i="1" dirty="0" smtClean="0">
                <a:solidFill>
                  <a:srgbClr val="C996FA"/>
                </a:solidFill>
              </a:rPr>
              <a:t>r</a:t>
            </a:r>
            <a:r>
              <a:rPr lang="he-IL" sz="3200" i="1" dirty="0" smtClean="0">
                <a:solidFill>
                  <a:srgbClr val="C996FA"/>
                </a:solidFill>
              </a:rPr>
              <a:t> </a:t>
            </a:r>
            <a:r>
              <a:rPr lang="he-IL" sz="3200" dirty="0" smtClean="0">
                <a:solidFill>
                  <a:srgbClr val="C996FA"/>
                </a:solidFill>
              </a:rPr>
              <a:t>של הנקודה הראשונה מהראשית </a:t>
            </a:r>
            <a:endParaRPr lang="he-IL" sz="3200" dirty="0">
              <a:solidFill>
                <a:srgbClr val="C996FA"/>
              </a:solidFill>
            </a:endParaRPr>
          </a:p>
        </p:txBody>
      </p:sp>
      <p:sp>
        <p:nvSpPr>
          <p:cNvPr id="4" name="Date Placeholder 3"/>
          <p:cNvSpPr>
            <a:spLocks noGrp="1"/>
          </p:cNvSpPr>
          <p:nvPr>
            <p:ph type="dt" sz="half" idx="10"/>
          </p:nvPr>
        </p:nvSpPr>
        <p:spPr/>
        <p:txBody>
          <a:bodyPr/>
          <a:lstStyle/>
          <a:p>
            <a:r>
              <a:rPr lang="en-US" smtClean="0"/>
              <a:t>עודכן 13.12.17</a:t>
            </a:r>
            <a:endParaRPr lang="en-US" dirty="0"/>
          </a:p>
        </p:txBody>
      </p:sp>
      <p:sp>
        <p:nvSpPr>
          <p:cNvPr id="6" name="Slide Number Placeholder 5"/>
          <p:cNvSpPr>
            <a:spLocks noGrp="1"/>
          </p:cNvSpPr>
          <p:nvPr>
            <p:ph type="sldNum" sz="quarter" idx="12"/>
          </p:nvPr>
        </p:nvSpPr>
        <p:spPr/>
        <p:txBody>
          <a:bodyPr/>
          <a:lstStyle/>
          <a:p>
            <a:fld id="{C9B5141F-67F1-457E-8781-5BCB6D404D28}" type="slidenum">
              <a:rPr lang="en-US" smtClean="0"/>
              <a:pPr/>
              <a:t>9</a:t>
            </a:fld>
            <a:endParaRPr lang="en-US" dirty="0"/>
          </a:p>
        </p:txBody>
      </p:sp>
      <p:grpSp>
        <p:nvGrpSpPr>
          <p:cNvPr id="77" name="Group 76"/>
          <p:cNvGrpSpPr/>
          <p:nvPr/>
        </p:nvGrpSpPr>
        <p:grpSpPr>
          <a:xfrm>
            <a:off x="216024" y="664525"/>
            <a:ext cx="3203848" cy="3268531"/>
            <a:chOff x="0" y="1124744"/>
            <a:chExt cx="3203848" cy="3268531"/>
          </a:xfrm>
        </p:grpSpPr>
        <p:grpSp>
          <p:nvGrpSpPr>
            <p:cNvPr id="78" name="Group 77"/>
            <p:cNvGrpSpPr/>
            <p:nvPr/>
          </p:nvGrpSpPr>
          <p:grpSpPr>
            <a:xfrm>
              <a:off x="0" y="1124744"/>
              <a:ext cx="3203848" cy="3268531"/>
              <a:chOff x="-933184" y="1815207"/>
              <a:chExt cx="3203848" cy="3268531"/>
            </a:xfrm>
          </p:grpSpPr>
          <p:grpSp>
            <p:nvGrpSpPr>
              <p:cNvPr id="81" name="Group 80"/>
              <p:cNvGrpSpPr/>
              <p:nvPr/>
            </p:nvGrpSpPr>
            <p:grpSpPr>
              <a:xfrm>
                <a:off x="-933184" y="1916832"/>
                <a:ext cx="3203848" cy="3166906"/>
                <a:chOff x="-933184" y="1916832"/>
                <a:chExt cx="3203848" cy="3166906"/>
              </a:xfrm>
            </p:grpSpPr>
            <p:cxnSp>
              <p:nvCxnSpPr>
                <p:cNvPr id="83" name="Straight Connector 82"/>
                <p:cNvCxnSpPr/>
                <p:nvPr/>
              </p:nvCxnSpPr>
              <p:spPr>
                <a:xfrm>
                  <a:off x="1262552" y="3789040"/>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933184" y="3841998"/>
                  <a:ext cx="3203848" cy="0"/>
                </a:xfrm>
                <a:prstGeom prst="straightConnector1">
                  <a:avLst/>
                </a:prstGeom>
                <a:ln>
                  <a:solidFill>
                    <a:srgbClr val="FFAFFF"/>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459160" y="1916832"/>
                  <a:ext cx="11216" cy="3166906"/>
                </a:xfrm>
                <a:prstGeom prst="straightConnector1">
                  <a:avLst/>
                </a:prstGeom>
                <a:ln>
                  <a:solidFill>
                    <a:srgbClr val="00FFFF"/>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2054640" y="3789040"/>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368240" y="4642164"/>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368240" y="2275425"/>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2054640" y="3773071"/>
                  <a:ext cx="216024" cy="461665"/>
                </a:xfrm>
                <a:prstGeom prst="rect">
                  <a:avLst/>
                </a:prstGeom>
                <a:noFill/>
              </p:spPr>
              <p:txBody>
                <a:bodyPr wrap="square" rtlCol="1">
                  <a:spAutoFit/>
                </a:bodyPr>
                <a:lstStyle/>
                <a:p>
                  <a:r>
                    <a:rPr lang="en-US" sz="2400" i="1" dirty="0">
                      <a:solidFill>
                        <a:srgbClr val="FF81FF"/>
                      </a:solidFill>
                      <a:latin typeface="Times New Roman" pitchFamily="18" charset="0"/>
                      <a:cs typeface="+mj-cs"/>
                    </a:rPr>
                    <a:t>x</a:t>
                  </a:r>
                  <a:endParaRPr lang="he-IL" sz="2400" i="1" dirty="0">
                    <a:solidFill>
                      <a:srgbClr val="FF81FF"/>
                    </a:solidFill>
                    <a:latin typeface="Times New Roman" pitchFamily="18" charset="0"/>
                    <a:cs typeface="+mj-cs"/>
                  </a:endParaRPr>
                </a:p>
              </p:txBody>
            </p:sp>
          </p:grpSp>
          <p:sp>
            <p:nvSpPr>
              <p:cNvPr id="82" name="TextBox 81"/>
              <p:cNvSpPr txBox="1"/>
              <p:nvPr/>
            </p:nvSpPr>
            <p:spPr>
              <a:xfrm>
                <a:off x="107504" y="1815207"/>
                <a:ext cx="440736" cy="461665"/>
              </a:xfrm>
              <a:prstGeom prst="rect">
                <a:avLst/>
              </a:prstGeom>
              <a:noFill/>
            </p:spPr>
            <p:txBody>
              <a:bodyPr wrap="square" rtlCol="1">
                <a:spAutoFit/>
              </a:bodyPr>
              <a:lstStyle/>
              <a:p>
                <a:r>
                  <a:rPr lang="en-US" sz="2400" i="1" dirty="0" err="1" smtClean="0">
                    <a:latin typeface="Times New Roman" pitchFamily="18" charset="0"/>
                    <a:cs typeface="+mj-cs"/>
                  </a:rPr>
                  <a:t>i</a:t>
                </a:r>
                <a:r>
                  <a:rPr lang="en-US" sz="2400" i="1" dirty="0" err="1" smtClean="0">
                    <a:solidFill>
                      <a:srgbClr val="00FFFF"/>
                    </a:solidFill>
                    <a:latin typeface="Times New Roman" pitchFamily="18" charset="0"/>
                    <a:cs typeface="+mj-cs"/>
                  </a:rPr>
                  <a:t>y</a:t>
                </a:r>
                <a:endParaRPr lang="he-IL" sz="2400" i="1" dirty="0">
                  <a:solidFill>
                    <a:srgbClr val="00FFFF"/>
                  </a:solidFill>
                  <a:latin typeface="Times New Roman" pitchFamily="18" charset="0"/>
                  <a:cs typeface="+mj-cs"/>
                </a:endParaRPr>
              </a:p>
            </p:txBody>
          </p:sp>
        </p:grpSp>
        <p:cxnSp>
          <p:nvCxnSpPr>
            <p:cNvPr id="79" name="Straight Connector 78"/>
            <p:cNvCxnSpPr/>
            <p:nvPr/>
          </p:nvCxnSpPr>
          <p:spPr>
            <a:xfrm flipH="1">
              <a:off x="1310170" y="2382031"/>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11560" y="3082608"/>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0" name="TextBox 89"/>
          <p:cNvSpPr txBox="1"/>
          <p:nvPr/>
        </p:nvSpPr>
        <p:spPr>
          <a:xfrm>
            <a:off x="2251842" y="2662122"/>
            <a:ext cx="519958" cy="461665"/>
          </a:xfrm>
          <a:prstGeom prst="rect">
            <a:avLst/>
          </a:prstGeom>
          <a:noFill/>
          <a:ln>
            <a:noFill/>
          </a:ln>
        </p:spPr>
        <p:txBody>
          <a:bodyPr wrap="square" rtlCol="1">
            <a:spAutoFit/>
          </a:bodyPr>
          <a:lstStyle/>
          <a:p>
            <a:r>
              <a:rPr lang="en-US" sz="2400" dirty="0" smtClean="0">
                <a:latin typeface="Times New Roman" pitchFamily="18" charset="0"/>
                <a:cs typeface="+mj-cs"/>
              </a:rPr>
              <a:t>1</a:t>
            </a:r>
            <a:endParaRPr lang="he-IL" sz="2400" dirty="0">
              <a:latin typeface="Times New Roman" pitchFamily="18" charset="0"/>
              <a:cs typeface="+mj-cs"/>
            </a:endParaRPr>
          </a:p>
        </p:txBody>
      </p:sp>
      <p:cxnSp>
        <p:nvCxnSpPr>
          <p:cNvPr id="94" name="Straight Connector 93"/>
          <p:cNvCxnSpPr/>
          <p:nvPr/>
        </p:nvCxnSpPr>
        <p:spPr>
          <a:xfrm flipV="1">
            <a:off x="1625847" y="2268461"/>
            <a:ext cx="684000" cy="406443"/>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98" name="Oval 97"/>
          <p:cNvSpPr/>
          <p:nvPr/>
        </p:nvSpPr>
        <p:spPr>
          <a:xfrm>
            <a:off x="827760" y="1916832"/>
            <a:ext cx="1584000" cy="1584000"/>
          </a:xfrm>
          <a:prstGeom prst="ellipse">
            <a:avLst/>
          </a:prstGeom>
          <a:noFill/>
          <a:ln w="31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1" name="Oval 100"/>
          <p:cNvSpPr/>
          <p:nvPr/>
        </p:nvSpPr>
        <p:spPr>
          <a:xfrm>
            <a:off x="1835696" y="1911844"/>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3" name="TextBox 102"/>
          <p:cNvSpPr txBox="1"/>
          <p:nvPr/>
        </p:nvSpPr>
        <p:spPr>
          <a:xfrm>
            <a:off x="611560" y="2662122"/>
            <a:ext cx="519958" cy="461665"/>
          </a:xfrm>
          <a:prstGeom prst="rect">
            <a:avLst/>
          </a:prstGeom>
          <a:noFill/>
          <a:ln>
            <a:noFill/>
          </a:ln>
        </p:spPr>
        <p:txBody>
          <a:bodyPr wrap="square" rtlCol="1">
            <a:spAutoFit/>
          </a:bodyPr>
          <a:lstStyle/>
          <a:p>
            <a:r>
              <a:rPr lang="en-US" sz="2400" dirty="0" smtClean="0">
                <a:latin typeface="Times New Roman" pitchFamily="18" charset="0"/>
                <a:cs typeface="+mj-cs"/>
              </a:rPr>
              <a:t>-1</a:t>
            </a:r>
            <a:endParaRPr lang="he-IL" sz="2400" dirty="0">
              <a:latin typeface="Times New Roman" pitchFamily="18" charset="0"/>
              <a:cs typeface="+mj-cs"/>
            </a:endParaRPr>
          </a:p>
        </p:txBody>
      </p:sp>
      <p:sp>
        <p:nvSpPr>
          <p:cNvPr id="105" name="TextBox 104"/>
          <p:cNvSpPr txBox="1"/>
          <p:nvPr/>
        </p:nvSpPr>
        <p:spPr>
          <a:xfrm>
            <a:off x="1115616" y="3193474"/>
            <a:ext cx="440736" cy="461665"/>
          </a:xfrm>
          <a:prstGeom prst="rect">
            <a:avLst/>
          </a:prstGeom>
          <a:noFill/>
        </p:spPr>
        <p:txBody>
          <a:bodyPr wrap="square" rtlCol="1">
            <a:spAutoFit/>
          </a:bodyPr>
          <a:lstStyle/>
          <a:p>
            <a:r>
              <a:rPr lang="en-US" sz="2400" i="1" dirty="0" smtClean="0">
                <a:latin typeface="Times New Roman" pitchFamily="18" charset="0"/>
                <a:cs typeface="+mj-cs"/>
              </a:rPr>
              <a:t>-</a:t>
            </a:r>
            <a:r>
              <a:rPr lang="en-US" sz="2400" i="1" dirty="0" err="1" smtClean="0">
                <a:latin typeface="Times New Roman" pitchFamily="18" charset="0"/>
                <a:cs typeface="+mj-cs"/>
              </a:rPr>
              <a:t>i</a:t>
            </a:r>
            <a:endParaRPr lang="he-IL" sz="2400" i="1" dirty="0">
              <a:latin typeface="Times New Roman" pitchFamily="18" charset="0"/>
              <a:cs typeface="+mj-cs"/>
            </a:endParaRPr>
          </a:p>
        </p:txBody>
      </p:sp>
      <p:sp>
        <p:nvSpPr>
          <p:cNvPr id="109" name="Oval 108"/>
          <p:cNvSpPr/>
          <p:nvPr/>
        </p:nvSpPr>
        <p:spPr>
          <a:xfrm>
            <a:off x="1002664" y="2114220"/>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1" name="Oval 110"/>
          <p:cNvSpPr/>
          <p:nvPr/>
        </p:nvSpPr>
        <p:spPr>
          <a:xfrm>
            <a:off x="1736392" y="3454210"/>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3" name="Rectangle 112"/>
          <p:cNvSpPr/>
          <p:nvPr/>
        </p:nvSpPr>
        <p:spPr>
          <a:xfrm>
            <a:off x="70420" y="4344486"/>
            <a:ext cx="8783960" cy="1892826"/>
          </a:xfrm>
          <a:prstGeom prst="rect">
            <a:avLst/>
          </a:prstGeom>
        </p:spPr>
        <p:txBody>
          <a:bodyPr wrap="square">
            <a:spAutoFit/>
          </a:bodyPr>
          <a:lstStyle/>
          <a:p>
            <a:pPr marL="630238" lvl="2" indent="-268288">
              <a:buClr>
                <a:srgbClr val="C996FA"/>
              </a:buClr>
              <a:buSzPct val="75000"/>
              <a:buFont typeface="Tahoma" panose="020B0604030504040204" pitchFamily="34" charset="0"/>
              <a:buChar char="–"/>
            </a:pPr>
            <a:r>
              <a:rPr lang="he-IL" sz="2800" dirty="0">
                <a:latin typeface="+mn-lt"/>
                <a:cs typeface="+mn-cs"/>
              </a:rPr>
              <a:t>ואלו</a:t>
            </a:r>
            <a:r>
              <a:rPr lang="en-US" sz="2800" dirty="0" smtClean="0"/>
              <a:t> </a:t>
            </a:r>
            <a:r>
              <a:rPr lang="he-IL" sz="2800" dirty="0"/>
              <a:t>שמרחקן </a:t>
            </a:r>
            <a:r>
              <a:rPr lang="en-US" sz="2800" i="1" dirty="0">
                <a:solidFill>
                  <a:srgbClr val="FFFF00"/>
                </a:solidFill>
                <a:latin typeface="Times New Roman" panose="02020603050405020304" pitchFamily="18" charset="0"/>
                <a:cs typeface="Times New Roman" panose="02020603050405020304" pitchFamily="18" charset="0"/>
              </a:rPr>
              <a:t>r </a:t>
            </a:r>
            <a:r>
              <a:rPr lang="he-IL" sz="2800" i="1" dirty="0" smtClean="0">
                <a:solidFill>
                  <a:srgbClr val="FFFF00"/>
                </a:solidFill>
                <a:latin typeface="Times New Roman" panose="02020603050405020304" pitchFamily="18" charset="0"/>
                <a:cs typeface="Times New Roman" panose="02020603050405020304" pitchFamily="18" charset="0"/>
              </a:rPr>
              <a:t> </a:t>
            </a:r>
            <a:r>
              <a:rPr lang="he-IL" sz="2800" dirty="0" smtClean="0"/>
              <a:t>מראשית הצירים מקיים </a:t>
            </a:r>
            <a:r>
              <a:rPr lang="he-IL" sz="2800" i="1" dirty="0" smtClean="0">
                <a:solidFill>
                  <a:srgbClr val="FFFF00"/>
                </a:solidFill>
                <a:latin typeface="+mn-lt"/>
                <a:cs typeface="+mn-cs"/>
              </a:rPr>
              <a:t> </a:t>
            </a:r>
            <a:r>
              <a:rPr lang="en-US" sz="2800" i="1" dirty="0">
                <a:solidFill>
                  <a:srgbClr val="FFFF00"/>
                </a:solidFill>
                <a:latin typeface="Times New Roman" panose="02020603050405020304" pitchFamily="18" charset="0"/>
                <a:cs typeface="Times New Roman" panose="02020603050405020304" pitchFamily="18" charset="0"/>
              </a:rPr>
              <a:t>r </a:t>
            </a:r>
            <a:r>
              <a:rPr lang="en-US" sz="2800" dirty="0" smtClean="0">
                <a:solidFill>
                  <a:srgbClr val="FFFF00"/>
                </a:solidFill>
                <a:latin typeface="Times New Roman" panose="02020603050405020304" pitchFamily="18" charset="0"/>
                <a:cs typeface="Times New Roman" panose="02020603050405020304" pitchFamily="18" charset="0"/>
              </a:rPr>
              <a:t>= 1</a:t>
            </a:r>
            <a:r>
              <a:rPr lang="he-IL" sz="2800" i="1" dirty="0">
                <a:solidFill>
                  <a:srgbClr val="FFFF00"/>
                </a:solidFill>
                <a:latin typeface="+mn-lt"/>
                <a:cs typeface="+mn-cs"/>
              </a:rPr>
              <a:t>.</a:t>
            </a:r>
            <a:r>
              <a:rPr lang="he-IL" sz="2800" dirty="0" smtClean="0">
                <a:solidFill>
                  <a:srgbClr val="FFFF00"/>
                </a:solidFill>
              </a:rPr>
              <a:t> </a:t>
            </a:r>
          </a:p>
          <a:p>
            <a:pPr marL="622300" lvl="2" algn="r" rtl="1">
              <a:buClr>
                <a:srgbClr val="FFAFFF"/>
              </a:buClr>
            </a:pPr>
            <a:r>
              <a:rPr lang="he-IL" sz="2800" dirty="0" smtClean="0"/>
              <a:t>הנקודות </a:t>
            </a:r>
            <a:r>
              <a:rPr lang="he-IL" sz="2800" dirty="0"/>
              <a:t>החדשות שייווצרו </a:t>
            </a:r>
            <a:r>
              <a:rPr lang="he-IL" sz="2800" dirty="0" smtClean="0"/>
              <a:t>יהיו </a:t>
            </a:r>
            <a:r>
              <a:rPr lang="he-IL" sz="2800" spc="-150" dirty="0">
                <a:solidFill>
                  <a:schemeClr val="accent2">
                    <a:lumMod val="40000"/>
                    <a:lumOff val="60000"/>
                  </a:schemeClr>
                </a:solidFill>
                <a:latin typeface="+mn-lt"/>
                <a:cs typeface="+mn-cs"/>
              </a:rPr>
              <a:t>על</a:t>
            </a:r>
            <a:r>
              <a:rPr lang="he-IL" sz="2800" dirty="0" smtClean="0"/>
              <a:t> </a:t>
            </a:r>
            <a:r>
              <a:rPr lang="he-IL" sz="2800" dirty="0"/>
              <a:t>מעגל </a:t>
            </a:r>
            <a:r>
              <a:rPr lang="he-IL" sz="2800" dirty="0" smtClean="0"/>
              <a:t>היחידה.</a:t>
            </a:r>
          </a:p>
          <a:p>
            <a:pPr marL="349250" lvl="1" indent="-349250" algn="r" rtl="1">
              <a:spcBef>
                <a:spcPts val="600"/>
              </a:spcBef>
              <a:buClr>
                <a:srgbClr val="FFAFFF"/>
              </a:buClr>
              <a:buFont typeface="Arial" pitchFamily="34" charset="0"/>
              <a:buChar char="•"/>
            </a:pPr>
            <a:r>
              <a:rPr lang="he-IL" sz="2800" dirty="0">
                <a:solidFill>
                  <a:srgbClr val="5BFFFF"/>
                </a:solidFill>
              </a:rPr>
              <a:t>מעגל היחידה</a:t>
            </a:r>
            <a:r>
              <a:rPr lang="he-IL" sz="2800" spc="-80" dirty="0"/>
              <a:t> </a:t>
            </a:r>
            <a:r>
              <a:rPr lang="he-IL" sz="2800" spc="-80" dirty="0" smtClean="0"/>
              <a:t>הוא </a:t>
            </a:r>
            <a:r>
              <a:rPr lang="he-IL" sz="2800" spc="-80" dirty="0">
                <a:solidFill>
                  <a:srgbClr val="FFFF00"/>
                </a:solidFill>
              </a:rPr>
              <a:t>קו ההפרדה</a:t>
            </a:r>
            <a:r>
              <a:rPr lang="he-IL" sz="2800" spc="-80" dirty="0">
                <a:solidFill>
                  <a:srgbClr val="5BFFFF"/>
                </a:solidFill>
              </a:rPr>
              <a:t> </a:t>
            </a:r>
            <a:r>
              <a:rPr lang="he-IL" sz="2800" spc="-80" dirty="0"/>
              <a:t>בין </a:t>
            </a:r>
            <a:r>
              <a:rPr lang="he-IL" sz="2800" spc="-80" dirty="0">
                <a:solidFill>
                  <a:srgbClr val="FFFF00"/>
                </a:solidFill>
              </a:rPr>
              <a:t>"</a:t>
            </a:r>
            <a:r>
              <a:rPr lang="he-IL" sz="2800" spc="-80" dirty="0"/>
              <a:t>הנמלטים</a:t>
            </a:r>
            <a:r>
              <a:rPr lang="he-IL" sz="2800" spc="-80" dirty="0">
                <a:solidFill>
                  <a:srgbClr val="FFFF00"/>
                </a:solidFill>
              </a:rPr>
              <a:t>"</a:t>
            </a:r>
            <a:r>
              <a:rPr lang="he-IL" sz="2800" spc="-80" dirty="0"/>
              <a:t> לבין </a:t>
            </a:r>
            <a:r>
              <a:rPr lang="he-IL" sz="2800" spc="-80" dirty="0" smtClean="0">
                <a:solidFill>
                  <a:srgbClr val="FFFF00"/>
                </a:solidFill>
              </a:rPr>
              <a:t>"</a:t>
            </a:r>
            <a:r>
              <a:rPr lang="he-IL" sz="2800" spc="-80" dirty="0" smtClean="0"/>
              <a:t>הכלואים</a:t>
            </a:r>
            <a:r>
              <a:rPr lang="he-IL" sz="2800" spc="-80" dirty="0" smtClean="0">
                <a:solidFill>
                  <a:srgbClr val="FFFF00"/>
                </a:solidFill>
              </a:rPr>
              <a:t>"</a:t>
            </a:r>
            <a:r>
              <a:rPr lang="he-IL" sz="2800" spc="-80" dirty="0" smtClean="0"/>
              <a:t>.</a:t>
            </a:r>
          </a:p>
          <a:p>
            <a:pPr marL="349250" lvl="1" indent="-349250" algn="r" rtl="1">
              <a:buClr>
                <a:srgbClr val="FFAFFF"/>
              </a:buClr>
              <a:buFont typeface="Arial" pitchFamily="34" charset="0"/>
              <a:buChar char="•"/>
            </a:pPr>
            <a:r>
              <a:rPr lang="he-IL" sz="2800" dirty="0" smtClean="0"/>
              <a:t>במובן </a:t>
            </a:r>
            <a:r>
              <a:rPr lang="he-IL" sz="2800" dirty="0"/>
              <a:t>זה מעגל היחידה הוא </a:t>
            </a:r>
            <a:r>
              <a:rPr lang="he-IL" sz="2800" dirty="0">
                <a:solidFill>
                  <a:srgbClr val="5BFFFF"/>
                </a:solidFill>
              </a:rPr>
              <a:t>קבוצת </a:t>
            </a:r>
            <a:r>
              <a:rPr lang="he-IL" sz="2800" dirty="0" smtClean="0">
                <a:solidFill>
                  <a:srgbClr val="5BFFFF"/>
                </a:solidFill>
              </a:rPr>
              <a:t>ג'וליה </a:t>
            </a:r>
            <a:r>
              <a:rPr lang="he-IL" sz="2800" dirty="0" smtClean="0"/>
              <a:t>הפשוטה ביותר. </a:t>
            </a:r>
          </a:p>
        </p:txBody>
      </p:sp>
      <p:cxnSp>
        <p:nvCxnSpPr>
          <p:cNvPr id="34" name="Straight Connector 33"/>
          <p:cNvCxnSpPr/>
          <p:nvPr/>
        </p:nvCxnSpPr>
        <p:spPr>
          <a:xfrm flipV="1">
            <a:off x="1619672" y="1740237"/>
            <a:ext cx="1008112" cy="942137"/>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627784" y="1683046"/>
            <a:ext cx="72000" cy="7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9" name="Oval 38"/>
          <p:cNvSpPr/>
          <p:nvPr/>
        </p:nvSpPr>
        <p:spPr>
          <a:xfrm>
            <a:off x="2253230" y="2244596"/>
            <a:ext cx="72000" cy="7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40" name="Straight Connector 39"/>
          <p:cNvCxnSpPr/>
          <p:nvPr/>
        </p:nvCxnSpPr>
        <p:spPr>
          <a:xfrm flipV="1">
            <a:off x="1634186" y="2494904"/>
            <a:ext cx="576000" cy="180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2195736" y="2458888"/>
            <a:ext cx="72000" cy="7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Footer Placeholder 4"/>
          <p:cNvSpPr>
            <a:spLocks noGrp="1"/>
          </p:cNvSpPr>
          <p:nvPr>
            <p:ph type="ftr" sz="quarter" idx="11"/>
          </p:nvPr>
        </p:nvSpPr>
        <p:spPr/>
        <p:txBody>
          <a:bodyPr/>
          <a:lstStyle/>
          <a:p>
            <a:r>
              <a:rPr lang="he-IL" dirty="0" smtClean="0"/>
              <a:t>הבזק קבוצת ג'וליה © כל הזכויות שמורות</a:t>
            </a:r>
            <a:endParaRPr lang="en-US" dirty="0"/>
          </a:p>
        </p:txBody>
      </p:sp>
      <p:sp>
        <p:nvSpPr>
          <p:cNvPr id="7" name="Rounded Rectangular Callout 6"/>
          <p:cNvSpPr/>
          <p:nvPr/>
        </p:nvSpPr>
        <p:spPr>
          <a:xfrm>
            <a:off x="504160" y="5327800"/>
            <a:ext cx="5508000" cy="460211"/>
          </a:xfrm>
          <a:prstGeom prst="wedgeRoundRectCallout">
            <a:avLst>
              <a:gd name="adj1" fmla="val 20010"/>
              <a:gd name="adj2" fmla="val 46731"/>
              <a:gd name="adj3" fmla="val 16667"/>
            </a:avLst>
          </a:prstGeom>
          <a:no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p:cNvSpPr txBox="1"/>
          <p:nvPr/>
        </p:nvSpPr>
        <p:spPr>
          <a:xfrm>
            <a:off x="1106928" y="1609879"/>
            <a:ext cx="440736" cy="461665"/>
          </a:xfrm>
          <a:prstGeom prst="rect">
            <a:avLst/>
          </a:prstGeom>
          <a:noFill/>
        </p:spPr>
        <p:txBody>
          <a:bodyPr wrap="square" rtlCol="1">
            <a:spAutoFit/>
          </a:bodyPr>
          <a:lstStyle/>
          <a:p>
            <a:r>
              <a:rPr lang="en-US" sz="2400" i="1" dirty="0" err="1" smtClean="0">
                <a:latin typeface="Times New Roman" pitchFamily="18" charset="0"/>
                <a:cs typeface="+mj-cs"/>
              </a:rPr>
              <a:t>i</a:t>
            </a:r>
            <a:endParaRPr lang="he-IL" sz="2400" i="1" dirty="0">
              <a:latin typeface="Times New Roman" pitchFamily="18" charset="0"/>
              <a:cs typeface="+mj-cs"/>
            </a:endParaRPr>
          </a:p>
        </p:txBody>
      </p:sp>
    </p:spTree>
    <p:custDataLst>
      <p:tags r:id="rId1"/>
    </p:custDataLst>
    <p:extLst>
      <p:ext uri="{BB962C8B-B14F-4D97-AF65-F5344CB8AC3E}">
        <p14:creationId xmlns:p14="http://schemas.microsoft.com/office/powerpoint/2010/main" val="3848910297"/>
      </p:ext>
    </p:extLst>
  </p:cSld>
  <p:clrMapOvr>
    <a:masterClrMapping/>
  </p:clrMapOvr>
  <mc:AlternateContent xmlns:mc="http://schemas.openxmlformats.org/markup-compatibility/2006" xmlns:p14="http://schemas.microsoft.com/office/powerpoint/2010/main">
    <mc:Choice Requires="p14">
      <p:transition spd="slow" p14:dur="2000" advTm="46955"/>
    </mc:Choice>
    <mc:Fallback xmlns="">
      <p:transition spd="slow" advTm="469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7"/>
                                        </p:tgtEl>
                                        <p:attrNameLst>
                                          <p:attrName>style.visibility</p:attrName>
                                        </p:attrNameLst>
                                      </p:cBhvr>
                                      <p:to>
                                        <p:strVal val="visible"/>
                                      </p:to>
                                    </p:set>
                                    <p:animEffect transition="in" filter="fade">
                                      <p:cBhvr>
                                        <p:cTn id="9" dur="500"/>
                                        <p:tgtEl>
                                          <p:spTgt spid="77"/>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fade">
                                      <p:cBhvr>
                                        <p:cTn id="12" dur="500"/>
                                        <p:tgtEl>
                                          <p:spTgt spid="10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fade">
                                      <p:cBhvr>
                                        <p:cTn id="15" dur="500"/>
                                        <p:tgtEl>
                                          <p:spTgt spid="9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5"/>
                                        </p:tgtEl>
                                        <p:attrNameLst>
                                          <p:attrName>style.visibility</p:attrName>
                                        </p:attrNameLst>
                                      </p:cBhvr>
                                      <p:to>
                                        <p:strVal val="visible"/>
                                      </p:to>
                                    </p:set>
                                    <p:animEffect transition="in" filter="fade">
                                      <p:cBhvr>
                                        <p:cTn id="18" dur="500"/>
                                        <p:tgtEl>
                                          <p:spTgt spid="10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Effect transition="in" filter="fade">
                                      <p:cBhvr>
                                        <p:cTn id="21" dur="500"/>
                                        <p:tgtEl>
                                          <p:spTgt spid="10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childTnLst>
                                </p:cTn>
                              </p:par>
                            </p:childTnLst>
                          </p:cTn>
                        </p:par>
                        <p:par>
                          <p:cTn id="26" fill="hold">
                            <p:stCondLst>
                              <p:cond delay="0"/>
                            </p:stCondLst>
                            <p:childTnLst>
                              <p:par>
                                <p:cTn id="27" presetID="22" presetClass="entr" presetSubtype="4" fill="hold"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down)">
                                      <p:cBhvr>
                                        <p:cTn id="29" dur="500"/>
                                        <p:tgtEl>
                                          <p:spTgt spid="34"/>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childTnLst>
                                </p:cTn>
                              </p:par>
                              <p:par>
                                <p:cTn id="46" presetID="9" presetClass="emph" presetSubtype="0" nodeType="withEffect">
                                  <p:stCondLst>
                                    <p:cond delay="0"/>
                                  </p:stCondLst>
                                  <p:childTnLst>
                                    <p:set>
                                      <p:cBhvr rctx="PPT">
                                        <p:cTn id="47" dur="indefinite"/>
                                        <p:tgtEl>
                                          <p:spTgt spid="3">
                                            <p:txEl>
                                              <p:pRg st="1" end="1"/>
                                            </p:txEl>
                                          </p:spTgt>
                                        </p:tgtEl>
                                        <p:attrNameLst>
                                          <p:attrName>style.opacity</p:attrName>
                                        </p:attrNameLst>
                                      </p:cBhvr>
                                      <p:to>
                                        <p:strVal val="0.5"/>
                                      </p:to>
                                    </p:set>
                                    <p:animEffect filter="image" prLst="opacity: 0.5">
                                      <p:cBhvr rctx="IE">
                                        <p:cTn id="48" dur="indefinite"/>
                                        <p:tgtEl>
                                          <p:spTgt spid="3">
                                            <p:txEl>
                                              <p:pRg st="1" end="1"/>
                                            </p:txEl>
                                          </p:spTgt>
                                        </p:tgtEl>
                                      </p:cBhvr>
                                    </p:animEffect>
                                  </p:childTnLst>
                                </p:cTn>
                              </p:par>
                              <p:par>
                                <p:cTn id="49" presetID="9" presetClass="emph" presetSubtype="0" nodeType="withEffect">
                                  <p:stCondLst>
                                    <p:cond delay="0"/>
                                  </p:stCondLst>
                                  <p:childTnLst>
                                    <p:set>
                                      <p:cBhvr rctx="PPT">
                                        <p:cTn id="50" dur="indefinite"/>
                                        <p:tgtEl>
                                          <p:spTgt spid="3">
                                            <p:txEl>
                                              <p:pRg st="2" end="2"/>
                                            </p:txEl>
                                          </p:spTgt>
                                        </p:tgtEl>
                                        <p:attrNameLst>
                                          <p:attrName>style.opacity</p:attrName>
                                        </p:attrNameLst>
                                      </p:cBhvr>
                                      <p:to>
                                        <p:strVal val="0.5"/>
                                      </p:to>
                                    </p:set>
                                    <p:animEffect filter="image" prLst="opacity: 0.5">
                                      <p:cBhvr rctx="IE">
                                        <p:cTn id="51" dur="indefinite"/>
                                        <p:tgtEl>
                                          <p:spTgt spid="3">
                                            <p:txEl>
                                              <p:pRg st="2" end="2"/>
                                            </p:txEl>
                                          </p:spTgt>
                                        </p:tgtEl>
                                      </p:cBhvr>
                                    </p:animEffect>
                                  </p:childTnLst>
                                </p:cTn>
                              </p:par>
                              <p:par>
                                <p:cTn id="52" presetID="9" presetClass="emph" presetSubtype="0" nodeType="withEffect">
                                  <p:stCondLst>
                                    <p:cond delay="0"/>
                                  </p:stCondLst>
                                  <p:childTnLst>
                                    <p:set>
                                      <p:cBhvr rctx="PPT">
                                        <p:cTn id="53" dur="indefinite"/>
                                        <p:tgtEl>
                                          <p:spTgt spid="3">
                                            <p:txEl>
                                              <p:pRg st="3" end="3"/>
                                            </p:txEl>
                                          </p:spTgt>
                                        </p:tgtEl>
                                        <p:attrNameLst>
                                          <p:attrName>style.opacity</p:attrName>
                                        </p:attrNameLst>
                                      </p:cBhvr>
                                      <p:to>
                                        <p:strVal val="0.5"/>
                                      </p:to>
                                    </p:set>
                                    <p:animEffect filter="image" prLst="opacity: 0.5">
                                      <p:cBhvr rctx="IE">
                                        <p:cTn id="54" dur="indefinite"/>
                                        <p:tgtEl>
                                          <p:spTgt spid="3">
                                            <p:txEl>
                                              <p:pRg st="3" end="3"/>
                                            </p:txEl>
                                          </p:spTgt>
                                        </p:tgtEl>
                                      </p:cBhvr>
                                    </p:animEffect>
                                  </p:childTnLst>
                                </p:cTn>
                              </p:par>
                              <p:par>
                                <p:cTn id="55" presetID="9" presetClass="emph" presetSubtype="0" nodeType="withEffect">
                                  <p:stCondLst>
                                    <p:cond delay="0"/>
                                  </p:stCondLst>
                                  <p:childTnLst>
                                    <p:set>
                                      <p:cBhvr rctx="PPT">
                                        <p:cTn id="56" dur="indefinite"/>
                                        <p:tgtEl>
                                          <p:spTgt spid="3">
                                            <p:txEl>
                                              <p:pRg st="4" end="4"/>
                                            </p:txEl>
                                          </p:spTgt>
                                        </p:tgtEl>
                                        <p:attrNameLst>
                                          <p:attrName>style.opacity</p:attrName>
                                        </p:attrNameLst>
                                      </p:cBhvr>
                                      <p:to>
                                        <p:strVal val="0.5"/>
                                      </p:to>
                                    </p:set>
                                    <p:animEffect filter="image" prLst="opacity: 0.5">
                                      <p:cBhvr rctx="IE">
                                        <p:cTn id="57" dur="indefinite"/>
                                        <p:tgtEl>
                                          <p:spTgt spid="3">
                                            <p:txEl>
                                              <p:pRg st="4" end="4"/>
                                            </p:txEl>
                                          </p:spTgt>
                                        </p:tgtEl>
                                      </p:cBhvr>
                                    </p:animEffect>
                                  </p:childTnLst>
                                </p:cTn>
                              </p:par>
                            </p:childTnLst>
                          </p:cTn>
                        </p:par>
                        <p:par>
                          <p:cTn id="58" fill="hold">
                            <p:stCondLst>
                              <p:cond delay="0"/>
                            </p:stCondLst>
                            <p:childTnLst>
                              <p:par>
                                <p:cTn id="59" presetID="22" presetClass="entr" presetSubtype="4"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down)">
                                      <p:cBhvr>
                                        <p:cTn id="61" dur="500"/>
                                        <p:tgtEl>
                                          <p:spTgt spid="40"/>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500"/>
                                        <p:tgtEl>
                                          <p:spTgt spid="41"/>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3">
                                            <p:txEl>
                                              <p:pRg st="6" end="6"/>
                                            </p:txEl>
                                          </p:spTgt>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13">
                                            <p:txEl>
                                              <p:pRg st="0" end="0"/>
                                            </p:txEl>
                                          </p:spTgt>
                                        </p:tgtEl>
                                        <p:attrNameLst>
                                          <p:attrName>style.visibility</p:attrName>
                                        </p:attrNameLst>
                                      </p:cBhvr>
                                      <p:to>
                                        <p:strVal val="visible"/>
                                      </p:to>
                                    </p:set>
                                  </p:childTnLst>
                                </p:cTn>
                              </p:par>
                              <p:par>
                                <p:cTn id="76" presetID="9" presetClass="emph" presetSubtype="0" nodeType="withEffect">
                                  <p:stCondLst>
                                    <p:cond delay="0"/>
                                  </p:stCondLst>
                                  <p:childTnLst>
                                    <p:set>
                                      <p:cBhvr rctx="PPT">
                                        <p:cTn id="77" dur="indefinite"/>
                                        <p:tgtEl>
                                          <p:spTgt spid="3">
                                            <p:txEl>
                                              <p:pRg st="5" end="5"/>
                                            </p:txEl>
                                          </p:spTgt>
                                        </p:tgtEl>
                                        <p:attrNameLst>
                                          <p:attrName>style.opacity</p:attrName>
                                        </p:attrNameLst>
                                      </p:cBhvr>
                                      <p:to>
                                        <p:strVal val="0.5"/>
                                      </p:to>
                                    </p:set>
                                    <p:animEffect filter="image" prLst="opacity: 0.5">
                                      <p:cBhvr rctx="IE">
                                        <p:cTn id="78" dur="indefinite"/>
                                        <p:tgtEl>
                                          <p:spTgt spid="3">
                                            <p:txEl>
                                              <p:pRg st="5" end="5"/>
                                            </p:txEl>
                                          </p:spTgt>
                                        </p:tgtEl>
                                      </p:cBhvr>
                                    </p:animEffect>
                                  </p:childTnLst>
                                </p:cTn>
                              </p:par>
                              <p:par>
                                <p:cTn id="79" presetID="9" presetClass="emph" presetSubtype="0" nodeType="withEffect">
                                  <p:stCondLst>
                                    <p:cond delay="0"/>
                                  </p:stCondLst>
                                  <p:childTnLst>
                                    <p:set>
                                      <p:cBhvr rctx="PPT">
                                        <p:cTn id="80" dur="indefinite"/>
                                        <p:tgtEl>
                                          <p:spTgt spid="3">
                                            <p:txEl>
                                              <p:pRg st="6" end="6"/>
                                            </p:txEl>
                                          </p:spTgt>
                                        </p:tgtEl>
                                        <p:attrNameLst>
                                          <p:attrName>style.opacity</p:attrName>
                                        </p:attrNameLst>
                                      </p:cBhvr>
                                      <p:to>
                                        <p:strVal val="0.5"/>
                                      </p:to>
                                    </p:set>
                                    <p:animEffect filter="image" prLst="opacity: 0.5">
                                      <p:cBhvr rctx="IE">
                                        <p:cTn id="81" dur="indefinite"/>
                                        <p:tgtEl>
                                          <p:spTgt spid="3">
                                            <p:txEl>
                                              <p:pRg st="6" end="6"/>
                                            </p:txEl>
                                          </p:spTgt>
                                        </p:tgtEl>
                                      </p:cBhvr>
                                    </p:animEffect>
                                  </p:childTnLst>
                                </p:cTn>
                              </p:par>
                              <p:par>
                                <p:cTn id="82" presetID="9" presetClass="emph" presetSubtype="0" nodeType="withEffect">
                                  <p:stCondLst>
                                    <p:cond delay="0"/>
                                  </p:stCondLst>
                                  <p:childTnLst>
                                    <p:set>
                                      <p:cBhvr rctx="PPT">
                                        <p:cTn id="83" dur="indefinite"/>
                                        <p:tgtEl>
                                          <p:spTgt spid="3">
                                            <p:txEl>
                                              <p:pRg st="7" end="7"/>
                                            </p:txEl>
                                          </p:spTgt>
                                        </p:tgtEl>
                                        <p:attrNameLst>
                                          <p:attrName>style.opacity</p:attrName>
                                        </p:attrNameLst>
                                      </p:cBhvr>
                                      <p:to>
                                        <p:strVal val="0.5"/>
                                      </p:to>
                                    </p:set>
                                    <p:animEffect filter="image" prLst="opacity: 0.5">
                                      <p:cBhvr rctx="IE">
                                        <p:cTn id="84" dur="indefinite"/>
                                        <p:tgtEl>
                                          <p:spTgt spid="3">
                                            <p:txEl>
                                              <p:pRg st="7" end="7"/>
                                            </p:txEl>
                                          </p:spTgt>
                                        </p:tgtEl>
                                      </p:cBhvr>
                                    </p:animEffect>
                                  </p:childTnLst>
                                </p:cTn>
                              </p:par>
                            </p:childTnLst>
                          </p:cTn>
                        </p:par>
                        <p:par>
                          <p:cTn id="85" fill="hold">
                            <p:stCondLst>
                              <p:cond delay="0"/>
                            </p:stCondLst>
                            <p:childTnLst>
                              <p:par>
                                <p:cTn id="86" presetID="22" presetClass="entr" presetSubtype="4" fill="hold" nodeType="afterEffect">
                                  <p:stCondLst>
                                    <p:cond delay="0"/>
                                  </p:stCondLst>
                                  <p:childTnLst>
                                    <p:set>
                                      <p:cBhvr>
                                        <p:cTn id="87" dur="1" fill="hold">
                                          <p:stCondLst>
                                            <p:cond delay="0"/>
                                          </p:stCondLst>
                                        </p:cTn>
                                        <p:tgtEl>
                                          <p:spTgt spid="94"/>
                                        </p:tgtEl>
                                        <p:attrNameLst>
                                          <p:attrName>style.visibility</p:attrName>
                                        </p:attrNameLst>
                                      </p:cBhvr>
                                      <p:to>
                                        <p:strVal val="visible"/>
                                      </p:to>
                                    </p:set>
                                    <p:animEffect transition="in" filter="wipe(down)">
                                      <p:cBhvr>
                                        <p:cTn id="88" dur="500"/>
                                        <p:tgtEl>
                                          <p:spTgt spid="94"/>
                                        </p:tgtEl>
                                      </p:cBhvr>
                                    </p:animEffect>
                                  </p:childTnLst>
                                </p:cTn>
                              </p:par>
                            </p:childTnLst>
                          </p:cTn>
                        </p:par>
                        <p:par>
                          <p:cTn id="89" fill="hold">
                            <p:stCondLst>
                              <p:cond delay="500"/>
                            </p:stCondLst>
                            <p:childTnLst>
                              <p:par>
                                <p:cTn id="90" presetID="10"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500"/>
                                        <p:tgtEl>
                                          <p:spTgt spid="39"/>
                                        </p:tgtEl>
                                      </p:cBhvr>
                                    </p:animEffec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13">
                                            <p:txEl>
                                              <p:pRg st="1" end="1"/>
                                            </p:txEl>
                                          </p:spTgt>
                                        </p:tgtEl>
                                        <p:attrNameLst>
                                          <p:attrName>style.visibility</p:attrName>
                                        </p:attrNameLst>
                                      </p:cBhvr>
                                      <p:to>
                                        <p:strVal val="visible"/>
                                      </p:to>
                                    </p:set>
                                  </p:childTnLst>
                                </p:cTn>
                              </p:par>
                            </p:childTnLst>
                          </p:cTn>
                        </p:par>
                        <p:par>
                          <p:cTn id="97" fill="hold">
                            <p:stCondLst>
                              <p:cond delay="0"/>
                            </p:stCondLst>
                            <p:childTnLst>
                              <p:par>
                                <p:cTn id="98" presetID="10" presetClass="entr" presetSubtype="0" fill="hold" grpId="0" nodeType="afterEffect">
                                  <p:stCondLst>
                                    <p:cond delay="0"/>
                                  </p:stCondLst>
                                  <p:childTnLst>
                                    <p:set>
                                      <p:cBhvr>
                                        <p:cTn id="99" dur="1" fill="hold">
                                          <p:stCondLst>
                                            <p:cond delay="0"/>
                                          </p:stCondLst>
                                        </p:cTn>
                                        <p:tgtEl>
                                          <p:spTgt spid="109"/>
                                        </p:tgtEl>
                                        <p:attrNameLst>
                                          <p:attrName>style.visibility</p:attrName>
                                        </p:attrNameLst>
                                      </p:cBhvr>
                                      <p:to>
                                        <p:strVal val="visible"/>
                                      </p:to>
                                    </p:set>
                                    <p:animEffect transition="in" filter="fade">
                                      <p:cBhvr>
                                        <p:cTn id="100" dur="500"/>
                                        <p:tgtEl>
                                          <p:spTgt spid="109"/>
                                        </p:tgtEl>
                                      </p:cBhvr>
                                    </p:animEffect>
                                  </p:childTnLst>
                                </p:cTn>
                              </p:par>
                            </p:childTnLst>
                          </p:cTn>
                        </p:par>
                        <p:par>
                          <p:cTn id="101" fill="hold">
                            <p:stCondLst>
                              <p:cond delay="500"/>
                            </p:stCondLst>
                            <p:childTnLst>
                              <p:par>
                                <p:cTn id="102" presetID="10" presetClass="entr" presetSubtype="0" fill="hold" grpId="0" nodeType="afterEffect">
                                  <p:stCondLst>
                                    <p:cond delay="0"/>
                                  </p:stCondLst>
                                  <p:childTnLst>
                                    <p:set>
                                      <p:cBhvr>
                                        <p:cTn id="103" dur="1" fill="hold">
                                          <p:stCondLst>
                                            <p:cond delay="0"/>
                                          </p:stCondLst>
                                        </p:cTn>
                                        <p:tgtEl>
                                          <p:spTgt spid="111"/>
                                        </p:tgtEl>
                                        <p:attrNameLst>
                                          <p:attrName>style.visibility</p:attrName>
                                        </p:attrNameLst>
                                      </p:cBhvr>
                                      <p:to>
                                        <p:strVal val="visible"/>
                                      </p:to>
                                    </p:set>
                                    <p:animEffect transition="in" filter="fade">
                                      <p:cBhvr>
                                        <p:cTn id="104" dur="500"/>
                                        <p:tgtEl>
                                          <p:spTgt spid="111"/>
                                        </p:tgtEl>
                                      </p:cBhvr>
                                    </p:animEffect>
                                  </p:childTnLst>
                                </p:cTn>
                              </p:par>
                            </p:childTnLst>
                          </p:cTn>
                        </p:par>
                        <p:par>
                          <p:cTn id="105" fill="hold">
                            <p:stCondLst>
                              <p:cond delay="1000"/>
                            </p:stCondLst>
                            <p:childTnLst>
                              <p:par>
                                <p:cTn id="106" presetID="10" presetClass="entr" presetSubtype="0" fill="hold" grpId="0" nodeType="afterEffect">
                                  <p:stCondLst>
                                    <p:cond delay="0"/>
                                  </p:stCondLst>
                                  <p:childTnLst>
                                    <p:set>
                                      <p:cBhvr>
                                        <p:cTn id="107" dur="1" fill="hold">
                                          <p:stCondLst>
                                            <p:cond delay="0"/>
                                          </p:stCondLst>
                                        </p:cTn>
                                        <p:tgtEl>
                                          <p:spTgt spid="101"/>
                                        </p:tgtEl>
                                        <p:attrNameLst>
                                          <p:attrName>style.visibility</p:attrName>
                                        </p:attrNameLst>
                                      </p:cBhvr>
                                      <p:to>
                                        <p:strVal val="visible"/>
                                      </p:to>
                                    </p:set>
                                    <p:animEffect transition="in" filter="fade">
                                      <p:cBhvr>
                                        <p:cTn id="108" dur="500"/>
                                        <p:tgtEl>
                                          <p:spTgt spid="101"/>
                                        </p:tgtEl>
                                      </p:cBhvr>
                                    </p:animEffect>
                                  </p:childTnLst>
                                </p:cTn>
                              </p:par>
                            </p:childTnLst>
                          </p:cTn>
                        </p:par>
                        <p:par>
                          <p:cTn id="109" fill="hold">
                            <p:stCondLst>
                              <p:cond delay="1500"/>
                            </p:stCondLst>
                            <p:childTnLst>
                              <p:par>
                                <p:cTn id="110" presetID="10" presetClass="entr" presetSubtype="0" fill="hold" grpId="0" nodeType="afterEffect">
                                  <p:stCondLst>
                                    <p:cond delay="0"/>
                                  </p:stCondLst>
                                  <p:childTnLst>
                                    <p:set>
                                      <p:cBhvr>
                                        <p:cTn id="111" dur="1" fill="hold">
                                          <p:stCondLst>
                                            <p:cond delay="0"/>
                                          </p:stCondLst>
                                        </p:cTn>
                                        <p:tgtEl>
                                          <p:spTgt spid="98"/>
                                        </p:tgtEl>
                                        <p:attrNameLst>
                                          <p:attrName>style.visibility</p:attrName>
                                        </p:attrNameLst>
                                      </p:cBhvr>
                                      <p:to>
                                        <p:strVal val="visible"/>
                                      </p:to>
                                    </p:set>
                                    <p:animEffect transition="in" filter="fade">
                                      <p:cBhvr>
                                        <p:cTn id="112" dur="500"/>
                                        <p:tgtEl>
                                          <p:spTgt spid="98"/>
                                        </p:tgtEl>
                                      </p:cBhvr>
                                    </p:animEffec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113">
                                            <p:txEl>
                                              <p:pRg st="2" end="2"/>
                                            </p:txEl>
                                          </p:spTgt>
                                        </p:tgtEl>
                                        <p:attrNameLst>
                                          <p:attrName>style.visibility</p:attrName>
                                        </p:attrNameLst>
                                      </p:cBhvr>
                                      <p:to>
                                        <p:strVal val="visible"/>
                                      </p:to>
                                    </p:set>
                                  </p:childTnLst>
                                </p:cTn>
                              </p:par>
                              <p:par>
                                <p:cTn id="117" presetID="9" presetClass="emph" presetSubtype="0" nodeType="withEffect">
                                  <p:stCondLst>
                                    <p:cond delay="0"/>
                                  </p:stCondLst>
                                  <p:childTnLst>
                                    <p:set>
                                      <p:cBhvr rctx="PPT">
                                        <p:cTn id="118" dur="indefinite"/>
                                        <p:tgtEl>
                                          <p:spTgt spid="113">
                                            <p:txEl>
                                              <p:pRg st="0" end="0"/>
                                            </p:txEl>
                                          </p:spTgt>
                                        </p:tgtEl>
                                        <p:attrNameLst>
                                          <p:attrName>style.opacity</p:attrName>
                                        </p:attrNameLst>
                                      </p:cBhvr>
                                      <p:to>
                                        <p:strVal val="0.5"/>
                                      </p:to>
                                    </p:set>
                                    <p:animEffect filter="image" prLst="opacity: 0.5">
                                      <p:cBhvr rctx="IE">
                                        <p:cTn id="119" dur="indefinite"/>
                                        <p:tgtEl>
                                          <p:spTgt spid="113">
                                            <p:txEl>
                                              <p:pRg st="0" end="0"/>
                                            </p:txEl>
                                          </p:spTgt>
                                        </p:tgtEl>
                                      </p:cBhvr>
                                    </p:animEffect>
                                  </p:childTnLst>
                                </p:cTn>
                              </p:par>
                              <p:par>
                                <p:cTn id="120" presetID="9" presetClass="emph" presetSubtype="0" nodeType="withEffect">
                                  <p:stCondLst>
                                    <p:cond delay="0"/>
                                  </p:stCondLst>
                                  <p:childTnLst>
                                    <p:set>
                                      <p:cBhvr rctx="PPT">
                                        <p:cTn id="121" dur="indefinite"/>
                                        <p:tgtEl>
                                          <p:spTgt spid="113">
                                            <p:txEl>
                                              <p:pRg st="1" end="1"/>
                                            </p:txEl>
                                          </p:spTgt>
                                        </p:tgtEl>
                                        <p:attrNameLst>
                                          <p:attrName>style.opacity</p:attrName>
                                        </p:attrNameLst>
                                      </p:cBhvr>
                                      <p:to>
                                        <p:strVal val="0.5"/>
                                      </p:to>
                                    </p:set>
                                    <p:animEffect filter="image" prLst="opacity: 0.5">
                                      <p:cBhvr rctx="IE">
                                        <p:cTn id="122" dur="indefinite"/>
                                        <p:tgtEl>
                                          <p:spTgt spid="113">
                                            <p:txEl>
                                              <p:pRg st="1" end="1"/>
                                            </p:txEl>
                                          </p:spTgt>
                                        </p:tgtEl>
                                      </p:cBhvr>
                                    </p:animEffect>
                                  </p:childTnLst>
                                </p:cTn>
                              </p:par>
                            </p:childTnLst>
                          </p:cTn>
                        </p:par>
                        <p:par>
                          <p:cTn id="123" fill="hold">
                            <p:stCondLst>
                              <p:cond delay="0"/>
                            </p:stCondLst>
                            <p:childTnLst>
                              <p:par>
                                <p:cTn id="124" presetID="4" presetClass="entr" presetSubtype="32" fill="hold" nodeType="afterEffect">
                                  <p:stCondLst>
                                    <p:cond delay="0"/>
                                  </p:stCondLst>
                                  <p:childTnLst>
                                    <p:set>
                                      <p:cBhvr>
                                        <p:cTn id="125" dur="1" fill="hold">
                                          <p:stCondLst>
                                            <p:cond delay="0"/>
                                          </p:stCondLst>
                                        </p:cTn>
                                        <p:tgtEl>
                                          <p:spTgt spid="72706"/>
                                        </p:tgtEl>
                                        <p:attrNameLst>
                                          <p:attrName>style.visibility</p:attrName>
                                        </p:attrNameLst>
                                      </p:cBhvr>
                                      <p:to>
                                        <p:strVal val="visible"/>
                                      </p:to>
                                    </p:set>
                                    <p:animEffect transition="in" filter="box(out)">
                                      <p:cBhvr>
                                        <p:cTn id="126" dur="2000"/>
                                        <p:tgtEl>
                                          <p:spTgt spid="72706"/>
                                        </p:tgtEl>
                                      </p:cBhvr>
                                    </p:animEffec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113">
                                            <p:txEl>
                                              <p:pRg st="3" end="3"/>
                                            </p:txEl>
                                          </p:spTgt>
                                        </p:tgtEl>
                                        <p:attrNameLst>
                                          <p:attrName>style.visibility</p:attrName>
                                        </p:attrNameLst>
                                      </p:cBhvr>
                                      <p:to>
                                        <p:strVal val="visible"/>
                                      </p:to>
                                    </p:set>
                                  </p:childTnLst>
                                </p:cTn>
                              </p:par>
                            </p:childTnLst>
                          </p:cTn>
                        </p:par>
                        <p:par>
                          <p:cTn id="131" fill="hold">
                            <p:stCondLst>
                              <p:cond delay="0"/>
                            </p:stCondLst>
                            <p:childTnLst>
                              <p:par>
                                <p:cTn id="132" presetID="22" presetClass="entr" presetSubtype="2" fill="hold" grpId="0" nodeType="afterEffect">
                                  <p:stCondLst>
                                    <p:cond delay="0"/>
                                  </p:stCondLst>
                                  <p:childTnLst>
                                    <p:set>
                                      <p:cBhvr>
                                        <p:cTn id="133" dur="1" fill="hold">
                                          <p:stCondLst>
                                            <p:cond delay="0"/>
                                          </p:stCondLst>
                                        </p:cTn>
                                        <p:tgtEl>
                                          <p:spTgt spid="7"/>
                                        </p:tgtEl>
                                        <p:attrNameLst>
                                          <p:attrName>style.visibility</p:attrName>
                                        </p:attrNameLst>
                                      </p:cBhvr>
                                      <p:to>
                                        <p:strVal val="visible"/>
                                      </p:to>
                                    </p:set>
                                    <p:animEffect transition="in" filter="wipe(right)">
                                      <p:cBhvr>
                                        <p:cTn id="13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0" grpId="0" uiExpand="1"/>
      <p:bldP spid="98" grpId="0" animBg="1"/>
      <p:bldP spid="101" grpId="0" animBg="1"/>
      <p:bldP spid="103" grpId="0" uiExpand="1"/>
      <p:bldP spid="105" grpId="0" uiExpand="1"/>
      <p:bldP spid="109" grpId="0" animBg="1"/>
      <p:bldP spid="111" grpId="0" animBg="1"/>
      <p:bldP spid="113" grpId="0" build="p"/>
      <p:bldP spid="9" grpId="0" uiExpand="1" animBg="1"/>
      <p:bldP spid="39" grpId="0" animBg="1"/>
      <p:bldP spid="41" grpId="0" animBg="1"/>
      <p:bldP spid="7" grpId="0" animBg="1"/>
      <p:bldP spid="104" grpId="0" uiExpand="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6.4|13|17|8.5|9.6"/>
</p:tagLst>
</file>

<file path=ppt/tags/tag10.xml><?xml version="1.0" encoding="utf-8"?>
<p:tagLst xmlns:a="http://schemas.openxmlformats.org/drawingml/2006/main" xmlns:r="http://schemas.openxmlformats.org/officeDocument/2006/relationships" xmlns:p="http://schemas.openxmlformats.org/presentationml/2006/main">
  <p:tag name="TIMING" val="|16.7|7.1"/>
</p:tagLst>
</file>

<file path=ppt/tags/tag11.xml><?xml version="1.0" encoding="utf-8"?>
<p:tagLst xmlns:a="http://schemas.openxmlformats.org/drawingml/2006/main" xmlns:r="http://schemas.openxmlformats.org/officeDocument/2006/relationships" xmlns:p="http://schemas.openxmlformats.org/presentationml/2006/main">
  <p:tag name="TIMING" val="|2.5|7.9|4.2|5.3|6.9|3|14.9|4.3"/>
</p:tagLst>
</file>

<file path=ppt/tags/tag12.xml><?xml version="1.0" encoding="utf-8"?>
<p:tagLst xmlns:a="http://schemas.openxmlformats.org/drawingml/2006/main" xmlns:r="http://schemas.openxmlformats.org/officeDocument/2006/relationships" xmlns:p="http://schemas.openxmlformats.org/presentationml/2006/main">
  <p:tag name="TIMING" val="|1.4|12.5|15|7.9|15|15.4"/>
</p:tagLst>
</file>

<file path=ppt/tags/tag2.xml><?xml version="1.0" encoding="utf-8"?>
<p:tagLst xmlns:a="http://schemas.openxmlformats.org/drawingml/2006/main" xmlns:r="http://schemas.openxmlformats.org/officeDocument/2006/relationships" xmlns:p="http://schemas.openxmlformats.org/presentationml/2006/main">
  <p:tag name="TIMING" val="|2.9|9.2|2.4|6.4|4.5|4.4|4.2|22.5|2.4"/>
</p:tagLst>
</file>

<file path=ppt/tags/tag3.xml><?xml version="1.0" encoding="utf-8"?>
<p:tagLst xmlns:a="http://schemas.openxmlformats.org/drawingml/2006/main" xmlns:r="http://schemas.openxmlformats.org/officeDocument/2006/relationships" xmlns:p="http://schemas.openxmlformats.org/presentationml/2006/main">
  <p:tag name="TIMING" val="|2.8|8.4|8.6|4.7"/>
</p:tagLst>
</file>

<file path=ppt/tags/tag4.xml><?xml version="1.0" encoding="utf-8"?>
<p:tagLst xmlns:a="http://schemas.openxmlformats.org/drawingml/2006/main" xmlns:r="http://schemas.openxmlformats.org/officeDocument/2006/relationships" xmlns:p="http://schemas.openxmlformats.org/presentationml/2006/main">
  <p:tag name="TIMING" val="|8|4.3|22.3|7.1"/>
</p:tagLst>
</file>

<file path=ppt/tags/tag5.xml><?xml version="1.0" encoding="utf-8"?>
<p:tagLst xmlns:a="http://schemas.openxmlformats.org/drawingml/2006/main" xmlns:r="http://schemas.openxmlformats.org/officeDocument/2006/relationships" xmlns:p="http://schemas.openxmlformats.org/presentationml/2006/main">
  <p:tag name="TIMING" val="|7.6|5.5|3.2|4.9|5.9|3.2|5.9|5.1"/>
</p:tagLst>
</file>

<file path=ppt/tags/tag6.xml><?xml version="1.0" encoding="utf-8"?>
<p:tagLst xmlns:a="http://schemas.openxmlformats.org/drawingml/2006/main" xmlns:r="http://schemas.openxmlformats.org/officeDocument/2006/relationships" xmlns:p="http://schemas.openxmlformats.org/presentationml/2006/main">
  <p:tag name="TIMING" val="|2.4|15.8|9.5|12.7|12.3|9.3"/>
</p:tagLst>
</file>

<file path=ppt/tags/tag7.xml><?xml version="1.0" encoding="utf-8"?>
<p:tagLst xmlns:a="http://schemas.openxmlformats.org/drawingml/2006/main" xmlns:r="http://schemas.openxmlformats.org/officeDocument/2006/relationships" xmlns:p="http://schemas.openxmlformats.org/presentationml/2006/main">
  <p:tag name="TIMING" val="|2.4|15.8|9.5|12.7|12.3|9.3"/>
</p:tagLst>
</file>

<file path=ppt/tags/tag8.xml><?xml version="1.0" encoding="utf-8"?>
<p:tagLst xmlns:a="http://schemas.openxmlformats.org/drawingml/2006/main" xmlns:r="http://schemas.openxmlformats.org/officeDocument/2006/relationships" xmlns:p="http://schemas.openxmlformats.org/presentationml/2006/main">
  <p:tag name="TIMING" val="|3.8|9.9"/>
</p:tagLst>
</file>

<file path=ppt/tags/tag9.xml><?xml version="1.0" encoding="utf-8"?>
<p:tagLst xmlns:a="http://schemas.openxmlformats.org/drawingml/2006/main" xmlns:r="http://schemas.openxmlformats.org/officeDocument/2006/relationships" xmlns:p="http://schemas.openxmlformats.org/presentationml/2006/main">
  <p:tag name="TIMING" val="|2.3|7.3|3.9|5.1|5.1|8.2|8.4|7.6|14.5"/>
</p:tagLst>
</file>

<file path=ppt/theme/theme1.xml><?xml version="1.0" encoding="utf-8"?>
<a:theme xmlns:a="http://schemas.openxmlformats.org/drawingml/2006/main" name="16_Selling a Product or">
  <a:themeElements>
    <a:clrScheme name="Selling a Product or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fontScheme name="Selling a Product o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cs typeface="Arial" pitchFamily="34" charset="0"/>
          </a:defRPr>
        </a:defPPr>
      </a:lstStyle>
    </a:lnDef>
  </a:objectDefaults>
  <a:extraClrSchemeLst>
    <a:extraClrScheme>
      <a:clrScheme name="Selling a Product or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Selling a Product or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Selling a Product or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Selling a Product or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17251</TotalTime>
  <Words>3423</Words>
  <Application>Microsoft Office PowerPoint</Application>
  <PresentationFormat>On-screen Show (4:3)</PresentationFormat>
  <Paragraphs>581</Paragraphs>
  <Slides>34</Slides>
  <Notes>34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16_Selling a Product or</vt:lpstr>
      <vt:lpstr>Equation</vt:lpstr>
      <vt:lpstr>PowerPoint Presentation</vt:lpstr>
      <vt:lpstr>הצהרת צוות הפיתוח על שימוש במצגת</vt:lpstr>
      <vt:lpstr>כלואים ונמלטים במישור המרוכב </vt:lpstr>
      <vt:lpstr> גסטון ג'וליה 1893 –1978</vt:lpstr>
      <vt:lpstr> מהן קבוצות ג'וליה ואיך הן נוצרות?</vt:lpstr>
      <vt:lpstr> מה יקרה אם נחזור על התהליך? </vt:lpstr>
      <vt:lpstr>PowerPoint Presentation</vt:lpstr>
      <vt:lpstr> מה יקרה אם נחזור על התהליך ?</vt:lpstr>
      <vt:lpstr>הכל תלוי במרחק  r של הנקודה הראשונה מהראשית </vt:lpstr>
      <vt:lpstr>ג'וליה מוסיף מעט "פלפל"</vt:lpstr>
      <vt:lpstr>ומה קרה אז?</vt:lpstr>
      <vt:lpstr>ובכן, מהן קבוצות ג'וליה?  </vt:lpstr>
      <vt:lpstr>f (z)=z 2+ 0.3+0.2i</vt:lpstr>
      <vt:lpstr>PowerPoint Presentation</vt:lpstr>
      <vt:lpstr>מה ההבדל בין שתי קבוצות ג'וליה אלו?   </vt:lpstr>
      <vt:lpstr>קבוצות ג'וליהf(z)=z2+c </vt:lpstr>
      <vt:lpstr>שינוי קטן – הבדל גדול</vt:lpstr>
      <vt:lpstr>קבוצות ג'וליה לא ריבועית</vt:lpstr>
      <vt:lpstr>וזוהי קבוצת ג'וליה מסוג  f(z) = z10 + c  עבור   c = -0.925 + 0.19i</vt:lpstr>
      <vt:lpstr>והנה חלק  מקבוצת ג'וליה ממעלה 12:   f (z) = z12 + c  עבור   c = -0.89511414 + 0.1i</vt:lpstr>
      <vt:lpstr>בשנת 2012 - יישום חדש לקבוצות ג'וליה   </vt:lpstr>
      <vt:lpstr>PowerPoint Presentation</vt:lpstr>
      <vt:lpstr>איך חזרו העבודות של ג'וליה לאור הזרקורים?    </vt:lpstr>
      <vt:lpstr>PowerPoint Presentation</vt:lpstr>
      <vt:lpstr>PowerPoint Presentation</vt:lpstr>
      <vt:lpstr>פְרָקְטָלִים – על קצה המזלג</vt:lpstr>
      <vt:lpstr>סוף  ההבזק –  אך לא סוף העשייה המתמטית הישארו מעודכנים ! בדקו חדשות נוספות בנושא! </vt:lpstr>
      <vt:lpstr>נצא מהפונקציה הריבועית הפשוטה f(x)=x2 .   </vt:lpstr>
      <vt:lpstr>לדוגמה, מהו המסלול של ½ תחת f(x)=x2 ?</vt:lpstr>
      <vt:lpstr>מקורות והמלצות לקריאה נוספת  (ספרים, מאמרים ואתרים)</vt:lpstr>
      <vt:lpstr>מקורות והמלצות לקריאה נוספת  (ספרים, מאמרים ואתרים)</vt:lpstr>
      <vt:lpstr>מקורות והמלצות לקריאה נוספת  (ספרים, מאמרים ואתרים)</vt:lpstr>
      <vt:lpstr>מקורות והמלצות לקריאה נוספת  (ספרים, מאמרים ואתרים)</vt:lpstr>
      <vt:lpstr>מקורות והמלצות לקריאה נוספת  (ספרים, מאמרים ואתרים)</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Movshoviz-Hadar Nitsa</dc:creator>
  <cp:lastModifiedBy>Nitsa</cp:lastModifiedBy>
  <cp:revision>1101</cp:revision>
  <dcterms:created xsi:type="dcterms:W3CDTF">2008-08-11T08:58:15Z</dcterms:created>
  <dcterms:modified xsi:type="dcterms:W3CDTF">2017-12-13T12:15:28Z</dcterms:modified>
</cp:coreProperties>
</file>