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tags/tag23.xml" ContentType="application/vnd.openxmlformats-officedocument.presentationml.tags+xml"/>
  <Override PartName="/ppt/notesSlides/notesSlide26.xml" ContentType="application/vnd.openxmlformats-officedocument.presentationml.notesSlide+xml"/>
  <Override PartName="/ppt/tags/tag24.xml" ContentType="application/vnd.openxmlformats-officedocument.presentationml.tags+xml"/>
  <Override PartName="/ppt/notesSlides/notesSlide27.xml" ContentType="application/vnd.openxmlformats-officedocument.presentationml.notesSlide+xml"/>
  <Override PartName="/ppt/tags/tag25.xml" ContentType="application/vnd.openxmlformats-officedocument.presentationml.tags+xml"/>
  <Override PartName="/ppt/notesSlides/notesSlide28.xml" ContentType="application/vnd.openxmlformats-officedocument.presentationml.notesSlide+xml"/>
  <Override PartName="/ppt/tags/tag26.xml" ContentType="application/vnd.openxmlformats-officedocument.presentationml.tags+xml"/>
  <Override PartName="/ppt/notesSlides/notesSlide29.xml" ContentType="application/vnd.openxmlformats-officedocument.presentationml.notesSlide+xml"/>
  <Override PartName="/ppt/tags/tag27.xml" ContentType="application/vnd.openxmlformats-officedocument.presentationml.tags+xml"/>
  <Override PartName="/ppt/notesSlides/notesSlide30.xml" ContentType="application/vnd.openxmlformats-officedocument.presentationml.notesSlide+xml"/>
  <Override PartName="/ppt/tags/tag28.xml" ContentType="application/vnd.openxmlformats-officedocument.presentationml.tags+xml"/>
  <Override PartName="/ppt/notesSlides/notesSlide31.xml" ContentType="application/vnd.openxmlformats-officedocument.presentationml.notesSlide+xml"/>
  <Override PartName="/ppt/theme/themeOverride5.xml" ContentType="application/vnd.openxmlformats-officedocument.themeOverride+xml"/>
  <Override PartName="/ppt/tags/tag29.xml" ContentType="application/vnd.openxmlformats-officedocument.presentationml.tags+xml"/>
  <Override PartName="/ppt/notesSlides/notesSlide32.xml" ContentType="application/vnd.openxmlformats-officedocument.presentationml.notesSlide+xml"/>
  <Override PartName="/ppt/tags/tag30.xml" ContentType="application/vnd.openxmlformats-officedocument.presentationml.tags+xml"/>
  <Override PartName="/ppt/notesSlides/notesSlide33.xml" ContentType="application/vnd.openxmlformats-officedocument.presentationml.notesSlide+xml"/>
  <Override PartName="/ppt/tags/tag31.xml" ContentType="application/vnd.openxmlformats-officedocument.presentationml.tags+xml"/>
  <Override PartName="/ppt/notesSlides/notesSlide34.xml" ContentType="application/vnd.openxmlformats-officedocument.presentationml.notesSlide+xml"/>
  <Override PartName="/ppt/tags/tag32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331" r:id="rId6"/>
    <p:sldId id="300" r:id="rId7"/>
    <p:sldId id="301" r:id="rId8"/>
    <p:sldId id="302" r:id="rId9"/>
    <p:sldId id="303" r:id="rId10"/>
    <p:sldId id="325" r:id="rId11"/>
    <p:sldId id="326" r:id="rId12"/>
    <p:sldId id="304" r:id="rId13"/>
    <p:sldId id="322" r:id="rId14"/>
    <p:sldId id="305" r:id="rId15"/>
    <p:sldId id="306" r:id="rId16"/>
    <p:sldId id="323" r:id="rId17"/>
    <p:sldId id="307" r:id="rId18"/>
    <p:sldId id="308" r:id="rId19"/>
    <p:sldId id="324" r:id="rId20"/>
    <p:sldId id="309" r:id="rId21"/>
    <p:sldId id="311" r:id="rId22"/>
    <p:sldId id="310" r:id="rId23"/>
    <p:sldId id="312" r:id="rId24"/>
    <p:sldId id="314" r:id="rId25"/>
    <p:sldId id="329" r:id="rId26"/>
    <p:sldId id="330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7" r:id="rId35"/>
    <p:sldId id="328" r:id="rId36"/>
    <p:sldId id="297" r:id="rId37"/>
    <p:sldId id="299" r:id="rId38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ra" initials="C" lastIdx="14" clrIdx="0"/>
  <p:cmAuthor id="1" name="user" initials="u" lastIdx="14" clrIdx="1">
    <p:extLst/>
  </p:cmAuthor>
  <p:cmAuthor id="2" name="Nitsa Movshovitz-Hadar" initials="NMH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DC8CB4"/>
    <a:srgbClr val="FF7D7D"/>
    <a:srgbClr val="AA82F0"/>
    <a:srgbClr val="D884AE"/>
    <a:srgbClr val="D476A5"/>
    <a:srgbClr val="FFFFCC"/>
    <a:srgbClr val="FFFF99"/>
    <a:srgbClr val="A981F1"/>
    <a:srgbClr val="862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7" autoAdjust="0"/>
    <p:restoredTop sz="59704" autoAdjust="0"/>
  </p:normalViewPr>
  <p:slideViewPr>
    <p:cSldViewPr snapToGrid="0">
      <p:cViewPr>
        <p:scale>
          <a:sx n="70" d="100"/>
          <a:sy n="70" d="100"/>
        </p:scale>
        <p:origin x="-98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9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2742AA-D39C-4E89-B4CD-A3DA95601A99}" type="datetimeFigureOut">
              <a:rPr lang="he-IL"/>
              <a:pPr>
                <a:defRPr/>
              </a:pPr>
              <a:t>כ"ד-חשון-תשע"ח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E29494-E16B-4E32-9399-DDAEF12AF21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3767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portional_divisio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Hugo_Steinhaus#cnote_B" TargetMode="External"/><Relationship Id="rId4" Type="http://schemas.openxmlformats.org/officeDocument/2006/relationships/hyperlink" Target="https://en.wikipedia.org/wiki/Fair_cake-cutting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h.com.au/technology/sci-tech/fair-allocation-algorithm-that-cuts-cakes-and-may-settle-trump-divorces-20160502-gokmwt.html" TargetMode="External"/><Relationship Id="rId3" Type="http://schemas.openxmlformats.org/officeDocument/2006/relationships/hyperlink" Target="https://www.quantamagazine.org/20161006-new-algorithm-solves-cake-cutting-problem/" TargetMode="External"/><Relationship Id="rId7" Type="http://schemas.openxmlformats.org/officeDocument/2006/relationships/hyperlink" Target="https://www.math.hmc.edu/~su/papers.dir/review.pdf" TargetMode="External"/><Relationship Id="rId12" Type="http://schemas.openxmlformats.org/officeDocument/2006/relationships/hyperlink" Target="https://en.wikipedia.org/wiki/Proportional_cake-cutting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cs.utah.edu/~suresh/papers/cakes/cakes.pdf" TargetMode="External"/><Relationship Id="rId11" Type="http://schemas.openxmlformats.org/officeDocument/2006/relationships/hyperlink" Target="https://en.wikipedia.org/wiki/Envy-free_cake-cutting" TargetMode="External"/><Relationship Id="rId5" Type="http://schemas.openxmlformats.org/officeDocument/2006/relationships/hyperlink" Target="https://plus.maths.org/content/cutting-cakes?nl=0" TargetMode="External"/><Relationship Id="rId10" Type="http://schemas.openxmlformats.org/officeDocument/2006/relationships/hyperlink" Target="https://en.wikipedia.org/wiki/Last_diminisher" TargetMode="External"/><Relationship Id="rId4" Type="http://schemas.openxmlformats.org/officeDocument/2006/relationships/hyperlink" Target="https://www.quantamagazine.org/20161007-mathematics-fair-division/" TargetMode="External"/><Relationship Id="rId9" Type="http://schemas.openxmlformats.org/officeDocument/2006/relationships/hyperlink" Target="https://en.wikipedia.org/wiki/Fair_cake-cutting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למורים: שקף זה לא צריך להציג לתלמידים ולא צריך לכתוב עליו תגובות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E29494-E16B-4E32-9399-DDAEF12AF211}" type="slidenum">
              <a:rPr lang="he-IL" smtClean="0"/>
              <a:pPr>
                <a:defRPr/>
              </a:pPr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0842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trike="noStrike" dirty="0" smtClean="0"/>
              <a:t>למורים:</a:t>
            </a:r>
            <a:r>
              <a:rPr lang="he-IL" strike="noStrike" baseline="0" dirty="0" smtClean="0"/>
              <a:t> התלמידים יוכלו להביא דוגמאות מחייהם ומהמציאות שבה הם נדרשים לחלוקה הוגנת</a:t>
            </a: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b="0" dirty="0" smtClean="0"/>
              <a:t>למורים: </a:t>
            </a:r>
            <a:endParaRPr lang="he-IL" b="0" baseline="0" dirty="0" smtClean="0"/>
          </a:p>
          <a:p>
            <a:pPr algn="l" rtl="0"/>
            <a:r>
              <a:rPr lang="he-IL" b="0" baseline="0" dirty="0" smtClean="0"/>
              <a:t>"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in hiding during World War II,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Steinhaus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worked on the fair cake-cutting problem: how to divide a heterogeneous resource among several people with different preferences such that every person believes he received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roportional division"/>
              </a:rPr>
              <a:t>proportional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share.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Steinhaus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work has initiated the modern research of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Fair cake-cutting"/>
              </a:rPr>
              <a:t>fair cake-cutting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problem.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[B]</a:t>
            </a:r>
            <a:r>
              <a:rPr lang="he-IL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</a:p>
          <a:p>
            <a:r>
              <a:rPr lang="he-IL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מידע נוסף בנושא אפשר לקרוא כאן:    </a:t>
            </a:r>
            <a:r>
              <a:rPr lang="en-US" b="0" baseline="0" dirty="0" smtClean="0"/>
              <a:t>https://en.wikipedia.org/wiki/Hugo_Steinhaus#World_War_II</a:t>
            </a:r>
            <a:endParaRPr lang="he-IL" b="0" baseline="0" dirty="0" smtClean="0"/>
          </a:p>
          <a:p>
            <a:r>
              <a:rPr lang="he-IL" b="0" baseline="0" dirty="0" smtClean="0"/>
              <a:t>  </a:t>
            </a:r>
          </a:p>
          <a:p>
            <a:pPr algn="r" rtl="1"/>
            <a:r>
              <a:rPr lang="he-IL" b="0" dirty="0" smtClean="0"/>
              <a:t>מקור התמונות: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b="0" dirty="0" smtClean="0"/>
              <a:t>http://prac.im.pwr.edu.pl/~hugo/HSC/images/steinhaus.gif</a:t>
            </a:r>
            <a:endParaRPr lang="he-IL" b="0" dirty="0" smtClean="0"/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b="0" dirty="0" smtClean="0"/>
              <a:t>https://upload.wikimedia.org/wikipedia/commons/d/d0/%D8%B9%D8%A7%D9%84%D9%85_%D8%A7%D9%84%D8%B1%D9%8A%D8%A7%D8%B6%D9%8A%D8%A7%D8%AA_%D8%A7%D9%84%D8%A8%D9%88%D9%84%D9%86%D8%AF%D9%89_%D8%B3%D8%AA%D9%8A%D9%81%D8%A7%D9%86_%D8%A8%D9%86%D8%A7%D8%AE.jpg</a:t>
            </a:r>
            <a:endParaRPr lang="he-IL" b="0" dirty="0" smtClean="0"/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b="0" dirty="0" smtClean="0"/>
              <a:t>http://bi.gazeta.pl/im/2d/c6/fd/z16631341Q,Bronislaw-Knaster.jpg</a:t>
            </a:r>
            <a:endParaRPr lang="he-IL" b="0" dirty="0" smtClean="0"/>
          </a:p>
          <a:p>
            <a:pPr algn="r" rtl="1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b="0" u="none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53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 smtClean="0"/>
              <a:t>למורים</a:t>
            </a:r>
            <a:r>
              <a:rPr lang="he-IL" dirty="0"/>
              <a:t>:  לשם פשטות נניח שכל הסימונים </a:t>
            </a:r>
            <a:r>
              <a:rPr lang="he-IL" dirty="0" smtClean="0"/>
              <a:t>והחיתוכים </a:t>
            </a:r>
            <a:r>
              <a:rPr lang="he-IL" dirty="0"/>
              <a:t>נעשים בקווים אנכיים.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baseline="0" dirty="0" smtClean="0"/>
              <a:t>מקור התמונות:</a:t>
            </a:r>
          </a:p>
          <a:p>
            <a:pPr algn="r" rtl="1"/>
            <a:r>
              <a:rPr lang="en-US" dirty="0" smtClean="0"/>
              <a:t>https://en.wikipedia.org/wiki/Lester_Dubins#/media/File:Lester_Dubins.jpg</a:t>
            </a:r>
          </a:p>
          <a:p>
            <a:pPr algn="r" rtl="1"/>
            <a:r>
              <a:rPr lang="en-US" dirty="0" smtClean="0"/>
              <a:t>https://en.wikipedia.org/wiki/Edwin_Spanier#/media/File:Edwin_Spanier.jpg</a:t>
            </a:r>
          </a:p>
          <a:p>
            <a:pPr algn="r" rtl="1"/>
            <a:endParaRPr lang="he-IL" dirty="0" smtClean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 smtClean="0"/>
              <a:t>למורים</a:t>
            </a:r>
            <a:r>
              <a:rPr lang="he-IL" dirty="0"/>
              <a:t>:  </a:t>
            </a:r>
            <a:endParaRPr lang="he-IL" dirty="0" smtClean="0"/>
          </a:p>
          <a:p>
            <a:pPr algn="r" rtl="1"/>
            <a:r>
              <a:rPr lang="he-IL" dirty="0" smtClean="0"/>
              <a:t>לשם </a:t>
            </a:r>
            <a:r>
              <a:rPr lang="he-IL" dirty="0"/>
              <a:t>פשטות נניח </a:t>
            </a:r>
            <a:r>
              <a:rPr lang="he-IL" dirty="0" smtClean="0"/>
              <a:t>שהסכין</a:t>
            </a:r>
            <a:r>
              <a:rPr lang="he-IL" baseline="0" dirty="0" smtClean="0"/>
              <a:t> זז משמאל לימין, וכיוון החיתוך מאונך לכיוון תנועתו</a:t>
            </a:r>
            <a:r>
              <a:rPr lang="he-IL" dirty="0" smtClean="0"/>
              <a:t>. התוצאה</a:t>
            </a:r>
            <a:r>
              <a:rPr lang="he-IL" baseline="0" dirty="0" smtClean="0"/>
              <a:t> יכולה להיות שונה למדי אם כיוון התזוזה הוא אחר. יחד עם זאת, בכל כיוון מובטח כי החלוקה תהיה הוגנת, כלומר, שכל אחד יעזוב עם לפחות </a:t>
            </a:r>
            <a:r>
              <a:rPr lang="en-US" baseline="0" dirty="0" smtClean="0"/>
              <a:t>1/n</a:t>
            </a:r>
            <a:r>
              <a:rPr lang="he-IL" baseline="0" dirty="0" smtClean="0"/>
              <a:t> מהעוגה, לדעתו.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b="0" dirty="0" smtClean="0"/>
              <a:t>תרגיל מעניין:</a:t>
            </a:r>
            <a:r>
              <a:rPr lang="he-IL" b="0" baseline="0" dirty="0" smtClean="0"/>
              <a:t> לחזור על התהליך אבל כשהסכין נע מימין לשמאל. מה התוצאות אז?</a:t>
            </a:r>
          </a:p>
          <a:p>
            <a:pPr algn="r" rtl="1"/>
            <a:r>
              <a:rPr lang="he-IL" baseline="0" dirty="0" smtClean="0"/>
              <a:t>תשובה: מוטי, שמעדיף את הדובדבנים, היה צועק "עצור" מהר מאוד ומסתפק בשליש מהם, זאת במקום לזכות בכולם – מה שקרה כשהסכין </a:t>
            </a:r>
            <a:r>
              <a:rPr lang="he-IL" b="0" baseline="0" dirty="0" smtClean="0"/>
              <a:t>זז </a:t>
            </a:r>
            <a:r>
              <a:rPr lang="he-IL" baseline="0" dirty="0" smtClean="0"/>
              <a:t>משמאל לימין כמודגם בשקף.</a:t>
            </a:r>
          </a:p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 smtClean="0"/>
              <a:t>בהמשך אפיק הייתה צועקת עצור כשהסכין היה בערך בחצי העוגה, וגדעון היה זוכה כמעט בכל האוכמניות שהוא מעדיף, במקום להסתפק בשליש מהן – מה שקרה כשהסכין זז משמאל לימין כמודגם בשקף.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14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he-IL" strike="noStrik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5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למורים: שקף זה לא צריך להציג לתלמידים ולא צריך לכתוב עליו תגובות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E29494-E16B-4E32-9399-DDAEF12AF211}" type="slidenum">
              <a:rPr lang="he-IL" smtClean="0"/>
              <a:pPr>
                <a:defRPr/>
              </a:pPr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6261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 smtClean="0"/>
              <a:t>למורים: </a:t>
            </a:r>
          </a:p>
          <a:p>
            <a:pPr algn="r" rtl="1"/>
            <a:r>
              <a:rPr lang="he-IL" dirty="0" smtClean="0"/>
              <a:t>על השיטה</a:t>
            </a:r>
            <a:r>
              <a:rPr lang="he-IL" baseline="0" dirty="0" smtClean="0"/>
              <a:t> ועל "ה</a:t>
            </a:r>
            <a:r>
              <a:rPr lang="he-IL" dirty="0" smtClean="0"/>
              <a:t>גילוי הכפול" שלה</a:t>
            </a:r>
            <a:r>
              <a:rPr lang="he-IL" baseline="0" dirty="0" smtClean="0"/>
              <a:t>:  </a:t>
            </a:r>
            <a:r>
              <a:rPr lang="en-US" baseline="0" dirty="0" smtClean="0"/>
              <a:t>https://en.wikipedia.org/wiki/Selfridge%E2%80%93Conway_procedure</a:t>
            </a:r>
            <a:r>
              <a:rPr lang="he-IL" baseline="0" dirty="0" smtClean="0"/>
              <a:t> </a:t>
            </a:r>
            <a:endParaRPr lang="he-IL" dirty="0" smtClean="0"/>
          </a:p>
          <a:p>
            <a:pPr algn="r" rtl="1"/>
            <a:endParaRPr lang="he-IL" dirty="0" smtClean="0"/>
          </a:p>
          <a:p>
            <a:pPr algn="r" rtl="1"/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www.quantamagazine.org/wp-content/uploads/2015/08/ConwayGameOfLife_KelvinBrodie_SunNews.jpg</a:t>
            </a:r>
            <a:endParaRPr lang="he-IL" dirty="0" smtClean="0"/>
          </a:p>
          <a:p>
            <a:pPr algn="r" rtl="1"/>
            <a:r>
              <a:rPr lang="en-US" dirty="0" smtClean="0"/>
              <a:t>https</a:t>
            </a:r>
            <a:r>
              <a:rPr lang="en-US" dirty="0"/>
              <a:t>://people.clas.ufl.edu/fgarvan/files/Selfridge.jpg</a:t>
            </a:r>
            <a:endParaRPr lang="he-IL" dirty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he-IL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u="sng" strike="noStrike" baseline="0" dirty="0" smtClean="0"/>
              <a:t> המקור לתמונות:</a:t>
            </a:r>
            <a:endParaRPr lang="he-IL" u="sng" strike="noStrike" dirty="0" smtClean="0"/>
          </a:p>
          <a:p>
            <a:pPr algn="r" rtl="1"/>
            <a:r>
              <a:rPr lang="en-US" dirty="0" smtClean="0"/>
              <a:t>https://en.wikipedia.org/wiki/Steven_Brams#/media/File:StevenBrams.jpg</a:t>
            </a:r>
            <a:endParaRPr lang="he-IL" dirty="0" smtClean="0"/>
          </a:p>
          <a:p>
            <a:pPr algn="r" rtl="1"/>
            <a:r>
              <a:rPr lang="en-US" dirty="0" smtClean="0"/>
              <a:t>http</a:t>
            </a:r>
            <a:r>
              <a:rPr lang="en-US" dirty="0"/>
              <a:t>://www.math.union.edu/people/faculty/taylora.html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 smtClean="0"/>
              <a:t>מקור התמונה:</a:t>
            </a:r>
          </a:p>
          <a:p>
            <a:pPr algn="r" rtl="1"/>
            <a:r>
              <a:rPr lang="en-US" dirty="0" smtClean="0"/>
              <a:t>http</a:t>
            </a:r>
            <a:r>
              <a:rPr lang="en-US" dirty="0"/>
              <a:t>://www.smh.com.au/technology/sci-tech/fair-allocation-algorithm-that-cuts-cakes-and-may-settle-trump-divorces-20160502-gokmwt.html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en-US" dirty="0" smtClean="0"/>
              <a:t>קרדיט לשם</a:t>
            </a:r>
            <a:r>
              <a:rPr lang="he-IL" altLang="en-US" baseline="0" dirty="0" smtClean="0"/>
              <a:t> המצגת: </a:t>
            </a:r>
            <a:r>
              <a:rPr lang="en-US" altLang="en-US" baseline="0" dirty="0" smtClean="0"/>
              <a:t> </a:t>
            </a:r>
            <a:r>
              <a:rPr lang="he-IL" altLang="en-US" baseline="0" dirty="0" smtClean="0"/>
              <a:t> מאמר של אריאל </a:t>
            </a:r>
            <a:r>
              <a:rPr lang="he-IL" altLang="en-US" baseline="0" dirty="0" err="1" smtClean="0"/>
              <a:t>פרוקצ'יה</a:t>
            </a:r>
            <a:r>
              <a:rPr lang="he-IL" altLang="en-US" baseline="0" dirty="0" smtClean="0"/>
              <a:t> בנושא - </a:t>
            </a:r>
            <a:r>
              <a:rPr lang="en-US" altLang="en-US" dirty="0" smtClean="0"/>
              <a:t>http://dl.acm.org/citation.cfm?id=1661484</a:t>
            </a:r>
            <a:endParaRPr lang="he-IL" altLang="en-US" dirty="0" smtClean="0"/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e-IL" altLang="en-US" dirty="0" smtClean="0"/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altLang="en-US" dirty="0" smtClean="0"/>
              <a:t>למורים:</a:t>
            </a:r>
          </a:p>
          <a:p>
            <a:pPr eaLnBrk="1" hangingPunct="1">
              <a:spcBef>
                <a:spcPct val="0"/>
              </a:spcBef>
            </a:pPr>
            <a:r>
              <a:rPr lang="he-IL" altLang="en-US" dirty="0" smtClean="0"/>
              <a:t>לפני שילוב ההבזק מומלץ</a:t>
            </a:r>
            <a:r>
              <a:rPr lang="he-IL" altLang="en-US" baseline="0" dirty="0" smtClean="0"/>
              <a:t> להיכנס לתוכנת </a:t>
            </a:r>
            <a:r>
              <a:rPr lang="en-US" altLang="en-US" baseline="0" dirty="0" smtClean="0"/>
              <a:t>"</a:t>
            </a:r>
            <a:r>
              <a:rPr lang="he-IL" altLang="en-US" baseline="0" dirty="0" smtClean="0"/>
              <a:t>רמזור</a:t>
            </a:r>
            <a:r>
              <a:rPr lang="en-US" altLang="en-US" baseline="0" dirty="0" smtClean="0"/>
              <a:t>"</a:t>
            </a:r>
            <a:r>
              <a:rPr lang="he-IL" altLang="en-US" baseline="0" dirty="0" smtClean="0"/>
              <a:t> כדי לראות את התגובות של מורים ששילבו אותו בעבר בכיתותיהם. צרפו את תגובותיכם לאחר השילוב של ההבזק כדי שמורים אחרים יתברכו בהן. </a:t>
            </a:r>
          </a:p>
          <a:p>
            <a:pPr eaLnBrk="1" hangingPunct="1">
              <a:spcBef>
                <a:spcPct val="0"/>
              </a:spcBef>
            </a:pPr>
            <a:r>
              <a:rPr lang="he-IL" altLang="en-US" baseline="0" dirty="0" smtClean="0"/>
              <a:t>אפשר כמובן לשאול את התלמידים אם הם מזהים את אחת מעשר הדיברות שממנה נגזר שם המצגת.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הצעות לפעילות מטרימה: במידה והזמן מאפשר זאת, פעילות מטרימה להבזק זה יכולה להתבצע לאחר הצגת השקף הראשון</a:t>
            </a:r>
            <a:r>
              <a:rPr lang="he-IL" baseline="0" dirty="0" smtClean="0"/>
              <a:t> </a:t>
            </a:r>
            <a:r>
              <a:rPr lang="he-IL" baseline="0" smtClean="0"/>
              <a:t>(הבא) ו</a:t>
            </a:r>
            <a:r>
              <a:rPr lang="he-IL" smtClean="0"/>
              <a:t>לעסוק </a:t>
            </a:r>
            <a:r>
              <a:rPr lang="he-IL" dirty="0" smtClean="0"/>
              <a:t>בדיון בשאלה החברתית של חלוקה צודקת בין אנשים. התלמידים יעלו מצבים בהם הם הרגישו נפגעים מחלוקה בלתי צודקת או שאולי הציעו פתרון לחלוקה צודקת. </a:t>
            </a:r>
            <a:endParaRPr lang="he-IL" altLang="en-US" dirty="0" smtClean="0"/>
          </a:p>
          <a:p>
            <a:pPr eaLnBrk="1" hangingPunct="1">
              <a:spcBef>
                <a:spcPct val="0"/>
              </a:spcBef>
            </a:pPr>
            <a:endParaRPr lang="he-IL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5AA81-2B0C-4C22-8401-BB85D57627BC}" type="slidenum">
              <a:rPr lang="he-IL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622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pc="0" dirty="0" smtClean="0"/>
              <a:t>למורים:</a:t>
            </a:r>
            <a:r>
              <a:rPr lang="en-US" spc="0" dirty="0" smtClean="0"/>
              <a:t> </a:t>
            </a:r>
            <a:r>
              <a:rPr lang="he-IL" spc="0" dirty="0" smtClean="0"/>
              <a:t>פגשנו כבר דוגמה למקרה שבו אי-קנאתו של משתתף מסוים באחרים מובטחת:</a:t>
            </a:r>
          </a:p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pc="0" dirty="0" smtClean="0"/>
              <a:t>בשקף</a:t>
            </a:r>
            <a:r>
              <a:rPr lang="he-IL" spc="0" dirty="0" smtClean="0">
                <a:solidFill>
                  <a:srgbClr val="FF0000"/>
                </a:solidFill>
              </a:rPr>
              <a:t> 24</a:t>
            </a:r>
            <a:r>
              <a:rPr lang="he-IL" spc="0" baseline="0" dirty="0" smtClean="0"/>
              <a:t> היה שלב מסוים שבו גדעון "</a:t>
            </a:r>
            <a:r>
              <a:rPr lang="he-IL" sz="1200" spc="0" dirty="0" smtClean="0"/>
              <a:t>לא מקנא ב</a:t>
            </a:r>
            <a:r>
              <a:rPr lang="he-IL" sz="1200" spc="0" dirty="0" smtClean="0">
                <a:solidFill>
                  <a:schemeClr val="accent5"/>
                </a:solidFill>
              </a:rPr>
              <a:t>מוטי</a:t>
            </a:r>
            <a:r>
              <a:rPr lang="he-IL" sz="1200" spc="0" dirty="0" smtClean="0"/>
              <a:t> כי גם אם </a:t>
            </a:r>
            <a:r>
              <a:rPr lang="he-IL" sz="1200" spc="0" dirty="0" smtClean="0">
                <a:solidFill>
                  <a:schemeClr val="accent5"/>
                </a:solidFill>
              </a:rPr>
              <a:t>מוטי </a:t>
            </a:r>
            <a:r>
              <a:rPr lang="he-IL" sz="1200" spc="0" dirty="0" smtClean="0"/>
              <a:t>היה מקבל את </a:t>
            </a:r>
            <a:r>
              <a:rPr lang="he-IL" sz="1200" spc="0" dirty="0" smtClean="0">
                <a:solidFill>
                  <a:srgbClr val="00FF99"/>
                </a:solidFill>
              </a:rPr>
              <a:t>כל השארית</a:t>
            </a:r>
            <a:r>
              <a:rPr lang="he-IL" sz="1200" spc="0" dirty="0" smtClean="0"/>
              <a:t>..." למעשה היה אפשר לשחרר</a:t>
            </a:r>
            <a:r>
              <a:rPr lang="he-IL" sz="1200" spc="0" baseline="0" dirty="0" smtClean="0"/>
              <a:t> את גדעון בשלב מוקדם יותר מבלי לתת לו דבר מהשארית. הוא עדיין לא היה מקנא באף אחד, והמשך התהליך היה פשוט יותר.</a:t>
            </a:r>
            <a:endParaRPr lang="he-IL" sz="1200" spc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 smtClean="0"/>
              <a:t>למורים: יש להדגיש כי מדובר כאן בחסם עליון, לא במספר הצעדים שיידרש בהכרח בכל מקרה ספציפי.</a:t>
            </a:r>
            <a:r>
              <a:rPr lang="he-IL" baseline="0" dirty="0" smtClean="0"/>
              <a:t> 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he-IL" baseline="0" dirty="0" smtClean="0"/>
              <a:t>ראינו כבר שעבור </a:t>
            </a:r>
            <a:r>
              <a:rPr lang="en-US" baseline="0" dirty="0" smtClean="0"/>
              <a:t>n=3</a:t>
            </a:r>
            <a:r>
              <a:rPr lang="he-IL" baseline="0" dirty="0" smtClean="0"/>
              <a:t> נדרשים רק 5 צעדים, ועבור  </a:t>
            </a:r>
            <a:r>
              <a:rPr lang="en-US" baseline="0" dirty="0" smtClean="0"/>
              <a:t>n=4</a:t>
            </a:r>
            <a:r>
              <a:rPr lang="he-IL" baseline="0" dirty="0" smtClean="0"/>
              <a:t> נדרשים לא יותר מ-203 צעדים.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 smtClean="0"/>
              <a:t>מקור</a:t>
            </a:r>
            <a:r>
              <a:rPr lang="he-IL" baseline="0" dirty="0" smtClean="0"/>
              <a:t> התמונה:</a:t>
            </a:r>
            <a:endParaRPr lang="en-US" dirty="0" smtClean="0"/>
          </a:p>
          <a:p>
            <a:pPr algn="r" rtl="1"/>
            <a:r>
              <a:rPr lang="en-US" dirty="0" smtClean="0"/>
              <a:t>http</a:t>
            </a:r>
            <a:r>
              <a:rPr lang="en-US" dirty="0"/>
              <a:t>://procaccia.info</a:t>
            </a:r>
            <a:r>
              <a:rPr lang="en-US" dirty="0" smtClean="0"/>
              <a:t>/</a:t>
            </a:r>
            <a:endParaRPr lang="he-IL" dirty="0" smtClean="0"/>
          </a:p>
          <a:p>
            <a:pPr algn="r" rtl="1"/>
            <a:endParaRPr lang="he-IL" dirty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שקף אחרון להצגה לתלמידים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E29494-E16B-4E32-9399-DDAEF12AF211}" type="slidenum">
              <a:rPr lang="he-IL" smtClean="0"/>
              <a:pPr>
                <a:defRPr/>
              </a:pPr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95608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e-IL" sz="1400" kern="1200" smtClean="0"/>
              <a:t>מקורות והרחבות</a:t>
            </a:r>
          </a:p>
          <a:p>
            <a:pPr algn="r"/>
            <a:r>
              <a:rPr lang="he-IL" sz="1400" kern="1200" dirty="0" smtClean="0"/>
              <a:t>סקירות כלליות של הנושא:</a:t>
            </a:r>
            <a:endParaRPr lang="he-IL" sz="1400" kern="1200" dirty="0" smtClean="0">
              <a:hlinkClick r:id="rId3"/>
            </a:endParaRPr>
          </a:p>
          <a:p>
            <a:pPr algn="l" rtl="0"/>
            <a:r>
              <a:rPr lang="en-US" sz="1200" u="sng" dirty="0" smtClean="0">
                <a:hlinkClick r:id="rId3"/>
              </a:rPr>
              <a:t>https://www.quantamagazine.org/20161006-new-algorithm-solves-cake-cutting-problem/</a:t>
            </a:r>
            <a:endParaRPr lang="en-US" sz="1200" dirty="0" smtClean="0"/>
          </a:p>
          <a:p>
            <a:pPr algn="l" rtl="0"/>
            <a:r>
              <a:rPr lang="en-US" sz="1200" u="sng" dirty="0" smtClean="0">
                <a:hlinkClick r:id="rId4"/>
              </a:rPr>
              <a:t>https://www.quantamagazine.org/20161007-mathematics-fair-division/</a:t>
            </a:r>
            <a:endParaRPr lang="he-IL" sz="1200" u="sng" dirty="0" smtClean="0"/>
          </a:p>
          <a:p>
            <a:pPr algn="l" rtl="0"/>
            <a:r>
              <a:rPr lang="en-US" sz="1200" u="sng" dirty="0" smtClean="0">
                <a:hlinkClick r:id="rId5"/>
              </a:rPr>
              <a:t>https://plus.maths.org/content/cutting-cakes?nl=0</a:t>
            </a:r>
            <a:endParaRPr lang="he-IL" sz="1200" u="sng" dirty="0" smtClean="0"/>
          </a:p>
          <a:p>
            <a:pPr algn="l" rtl="0"/>
            <a:r>
              <a:rPr lang="en-US" sz="1200" u="sng" dirty="0" smtClean="0">
                <a:hlinkClick r:id="rId6"/>
              </a:rPr>
              <a:t>http://www.cs.utah.edu/~suresh/papers/cakes/cakes.pdf</a:t>
            </a:r>
            <a:endParaRPr lang="en-US" sz="1200" dirty="0" smtClean="0"/>
          </a:p>
          <a:p>
            <a:pPr algn="l" rtl="0"/>
            <a:r>
              <a:rPr lang="en-US" sz="1200" u="sng" dirty="0" smtClean="0">
                <a:hlinkClick r:id="rId7"/>
              </a:rPr>
              <a:t>https://www.math.hmc.edu/~su/papers.dir/review.pdf</a:t>
            </a:r>
            <a:endParaRPr lang="he-IL" sz="1200" u="sng" dirty="0" smtClean="0"/>
          </a:p>
          <a:p>
            <a:pPr algn="r"/>
            <a:r>
              <a:rPr lang="he-IL" sz="1400" kern="1200" dirty="0" smtClean="0"/>
              <a:t>ידיעה על פריצת הדרך של  עָזיז ומֶקֶנְזי:</a:t>
            </a:r>
          </a:p>
          <a:p>
            <a:pPr algn="l" rtl="0"/>
            <a:r>
              <a:rPr lang="en-US" sz="1200" dirty="0" smtClean="0">
                <a:hlinkClick r:id="rId8"/>
              </a:rPr>
              <a:t>http://www.smh.com.au/technology/sci-tech/fair-allocation-algorithm-that-cuts-cakes-and-may-settle-trump-divorces-20160502-gokmwt.html</a:t>
            </a:r>
            <a:endParaRPr lang="he-IL" sz="1200" dirty="0" smtClean="0"/>
          </a:p>
          <a:p>
            <a:r>
              <a:rPr lang="en-US" sz="1400" dirty="0" smtClean="0"/>
              <a:t> </a:t>
            </a:r>
            <a:r>
              <a:rPr lang="he-IL" sz="1400" dirty="0" smtClean="0"/>
              <a:t>ערכים רלוונטיים מויקיפדיה:</a:t>
            </a:r>
            <a:endParaRPr lang="en-US" sz="1400" dirty="0" smtClean="0"/>
          </a:p>
          <a:p>
            <a:pPr algn="l" rtl="0"/>
            <a:r>
              <a:rPr lang="en-US" sz="1200" u="sng" dirty="0" smtClean="0">
                <a:hlinkClick r:id="rId9"/>
              </a:rPr>
              <a:t>https://en.wikipedia.org/wiki/Fair_cake-cutting</a:t>
            </a:r>
            <a:endParaRPr lang="en-US" sz="1200" dirty="0" smtClean="0"/>
          </a:p>
          <a:p>
            <a:pPr algn="l" rtl="0"/>
            <a:r>
              <a:rPr lang="en-US" sz="1200" u="sng" dirty="0" smtClean="0">
                <a:hlinkClick r:id="rId10"/>
              </a:rPr>
              <a:t>https://en.wikipedia.org/wiki/Last_diminisher</a:t>
            </a:r>
            <a:endParaRPr lang="en-US" sz="1200" dirty="0" smtClean="0"/>
          </a:p>
          <a:p>
            <a:pPr algn="l" rtl="0"/>
            <a:r>
              <a:rPr lang="en-US" sz="1200" u="sng" dirty="0" smtClean="0">
                <a:hlinkClick r:id="rId11"/>
              </a:rPr>
              <a:t>https://en.wikipedia.org/wiki/Envy-free_cake-cutting</a:t>
            </a:r>
            <a:endParaRPr lang="en-US" sz="1200" dirty="0" smtClean="0"/>
          </a:p>
          <a:p>
            <a:pPr algn="l" rtl="0"/>
            <a:r>
              <a:rPr lang="en-US" sz="1200" u="sng" dirty="0" smtClean="0">
                <a:hlinkClick r:id="rId12"/>
              </a:rPr>
              <a:t>https://en.wikipedia.org/wiki/Proportional_cake-cutting</a:t>
            </a:r>
            <a:endParaRPr lang="en-US" sz="1200" dirty="0" smtClean="0"/>
          </a:p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E29494-E16B-4E32-9399-DDAEF12AF211}" type="slidenum">
              <a:rPr lang="he-IL" smtClean="0"/>
              <a:pPr>
                <a:defRPr/>
              </a:pPr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4111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b="0" dirty="0" smtClean="0"/>
              <a:t>מקור</a:t>
            </a:r>
            <a:r>
              <a:rPr lang="he-IL" b="0" baseline="0" dirty="0" smtClean="0"/>
              <a:t> התמונה:</a:t>
            </a:r>
            <a:endParaRPr lang="he-IL" b="0" dirty="0" smtClean="0"/>
          </a:p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http://www.texaslawyer.com/image/EM/TX/TL-January-2017-Family-Bates-Article-201612201325.jpg</a:t>
            </a:r>
            <a:endParaRPr lang="he-IL" b="0" dirty="0" smtClean="0"/>
          </a:p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e-IL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b="0" dirty="0" smtClean="0"/>
              <a:t>למורים:</a:t>
            </a:r>
            <a:r>
              <a:rPr lang="he-IL" b="0" baseline="0" dirty="0" smtClean="0"/>
              <a:t> לפני המעבר לשקף הבא, כדאי לאתגר את התלמידים להציע שיטה לחיתוך עוגה לשני אנשים באופן שלא יעורר מריבה, וזאת </a:t>
            </a:r>
            <a:r>
              <a:rPr lang="he-IL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מבלי </a:t>
            </a:r>
            <a:r>
              <a:rPr lang="he-IL" sz="1200" dirty="0" smtClean="0"/>
              <a:t>לדעת מה בדיוק כל אחד מעדיף, ו</a:t>
            </a:r>
            <a:r>
              <a:rPr lang="he-IL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מבלי</a:t>
            </a:r>
            <a:r>
              <a:rPr lang="he-IL" sz="1200" dirty="0" smtClean="0"/>
              <a:t> שיידרש שיתוף פעולה בין</a:t>
            </a:r>
            <a:r>
              <a:rPr lang="he-IL" sz="1200" baseline="0" dirty="0" smtClean="0"/>
              <a:t> הצדדים</a:t>
            </a:r>
            <a:r>
              <a:rPr lang="he-IL" sz="1200" dirty="0" smtClean="0"/>
              <a:t>.</a:t>
            </a:r>
            <a:endParaRPr lang="he-IL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strike="no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 smtClean="0"/>
              <a:t>למורים:</a:t>
            </a:r>
            <a:r>
              <a:rPr lang="he-IL" baseline="0" dirty="0" smtClean="0"/>
              <a:t> כאמור בשקף הקודם, במקרים רבים קל יותר אם כל הצדדים משתפים את העדפותיהם באופן גלוי, ומנסים להגיע לחלוקה מיטבית בתהליך של משא ומתן. 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he-IL" baseline="0" dirty="0" smtClean="0"/>
              <a:t>אך בהבזק זה נתמקד בשיטות שמניחות שהמשתתפים השונים </a:t>
            </a:r>
            <a:r>
              <a:rPr lang="he-IL" b="1" baseline="0" dirty="0" smtClean="0"/>
              <a:t>לא יודעים מה העדפות האחרים, ו/או לא מוכנים בהכרח לשתף פעולה</a:t>
            </a:r>
            <a:r>
              <a:rPr lang="he-IL" baseline="0" dirty="0" smtClean="0"/>
              <a:t>. אלה המקרים הקשים יותר. קיום פתרונות בתנאים הקשים מעניינים במיוחד.</a:t>
            </a:r>
          </a:p>
          <a:p>
            <a:pPr algn="r" rtl="1"/>
            <a:r>
              <a:rPr lang="he-IL" baseline="0" dirty="0" smtClean="0"/>
              <a:t>כדאי לתת לתלמידים הזדמנות לנסות להציע שיטה לחלוקה הוגנת של העוגה ל-3 חלקים, עוד לפני חשיפת ההצעה של אפיק.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A3A-C1B1-4827-AAB9-59511914A0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>
                <a:defRPr/>
              </a:pPr>
              <a:endParaRPr lang="he-IL">
                <a:solidFill>
                  <a:srgbClr val="F8F8F8"/>
                </a:solidFill>
                <a:latin typeface="Tahoma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>
                <a:defRPr/>
              </a:pPr>
              <a:endParaRPr lang="he-IL">
                <a:solidFill>
                  <a:srgbClr val="F8F8F8"/>
                </a:solidFill>
                <a:latin typeface="Tahoma" pitchFamily="34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>
                <a:defRPr/>
              </a:pPr>
              <a:endParaRPr lang="he-IL">
                <a:solidFill>
                  <a:srgbClr val="F8F8F8"/>
                </a:solidFill>
                <a:latin typeface="Tahoma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>
                <a:defRPr/>
              </a:pPr>
              <a:endParaRPr lang="he-IL">
                <a:solidFill>
                  <a:srgbClr val="F8F8F8"/>
                </a:solidFill>
                <a:latin typeface="Tahoma" pitchFamily="34" charset="0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>
                <a:defRPr/>
              </a:pPr>
              <a:endParaRPr lang="he-IL">
                <a:solidFill>
                  <a:srgbClr val="F8F8F8"/>
                </a:solidFill>
                <a:latin typeface="Tahoma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>
                <a:defRPr/>
              </a:pPr>
              <a:endParaRPr lang="he-IL">
                <a:solidFill>
                  <a:srgbClr val="F8F8F8"/>
                </a:solidFill>
                <a:latin typeface="Tahoma" pitchFamily="34" charset="0"/>
              </a:endParaRPr>
            </a:p>
          </p:txBody>
        </p:sp>
      </p:grpSp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cs typeface="Arial" pitchFamily="34" charset="0"/>
              </a:defRPr>
            </a:lvl1pPr>
          </a:lstStyle>
          <a:p>
            <a:pPr algn="l">
              <a:defRPr/>
            </a:pPr>
            <a:r>
              <a:rPr lang="en-US" dirty="0" err="1" smtClean="0"/>
              <a:t>עודכן</a:t>
            </a:r>
            <a:r>
              <a:rPr lang="en-US" dirty="0" smtClean="0"/>
              <a:t> 13.11.2017 </a:t>
            </a:r>
            <a:endParaRPr lang="he-IL" dirty="0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2552701" y="6048045"/>
            <a:ext cx="4038600" cy="457200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he-IL" dirty="0">
                <a:latin typeface="Arial" pitchFamily="34" charset="0"/>
              </a:rPr>
              <a:t>הבזק </a:t>
            </a:r>
            <a:r>
              <a:rPr lang="en-US" dirty="0">
                <a:latin typeface="Arial" pitchFamily="34" charset="0"/>
              </a:rPr>
              <a:t>"</a:t>
            </a:r>
            <a:r>
              <a:rPr lang="he-IL" dirty="0">
                <a:latin typeface="Arial" pitchFamily="34" charset="0"/>
              </a:rPr>
              <a:t>לא תחמוד עוגת רעך" © כל הזכויות שמורות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B3CAF694-F6E4-444C-A8D7-717129E29B3D}" type="slidenum">
              <a:rPr lang="he-IL" smtClean="0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5416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 sz="4000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3050" indent="-273050">
              <a:buClr>
                <a:schemeClr val="accent2">
                  <a:lumMod val="60000"/>
                  <a:lumOff val="40000"/>
                </a:schemeClr>
              </a:buClr>
              <a:buSzPct val="75000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 bwMode="auto">
          <a:xfrm>
            <a:off x="2896672" y="6050001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8F8F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lvl="4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he-IL" sz="1200" kern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הבזק "לא תחמוד עוגת רעך" © כל הזכויות שמורות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auto">
          <a:xfrm>
            <a:off x="6840280" y="6050001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8F8F8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201E0D53-D5A1-4408-8451-B128184CDBA6}" type="slidenum">
              <a:rPr lang="he-IL" sz="1200" kern="120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pPr>
                <a:defRPr/>
              </a:pPr>
              <a:t>‹#›</a:t>
            </a:fld>
            <a:endParaRPr lang="he-IL" sz="1200" kern="120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 bwMode="auto">
          <a:xfrm>
            <a:off x="212646" y="6050001"/>
            <a:ext cx="15842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8F8F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lvl="4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עודכן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e-IL" sz="1200" dirty="0" smtClean="0">
                <a:solidFill>
                  <a:schemeClr val="tx1">
                    <a:lumMod val="50000"/>
                  </a:schemeClr>
                </a:solidFill>
              </a:rPr>
              <a:t>13.11.2017 </a:t>
            </a:r>
            <a:endParaRPr lang="he-IL" sz="1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4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4804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lumMod val="50000"/>
                  </a:schemeClr>
                </a:solidFill>
                <a:latin typeface="+mn-lt"/>
                <a:cs typeface="Arial"/>
              </a:defRPr>
            </a:lvl1pPr>
          </a:lstStyle>
          <a:p>
            <a:pPr rtl="1">
              <a:defRPr/>
            </a:pPr>
            <a:r>
              <a:rPr lang="en-US" dirty="0" err="1" smtClean="0"/>
              <a:t>עודכן</a:t>
            </a:r>
            <a:r>
              <a:rPr lang="en-US" dirty="0" smtClean="0"/>
              <a:t> 13.11.2017 </a:t>
            </a:r>
            <a:endParaRPr lang="he-IL" dirty="0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048045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50000"/>
                  </a:schemeClr>
                </a:solidFill>
                <a:latin typeface="Tahoma"/>
                <a:cs typeface="Arial"/>
              </a:defRPr>
            </a:lvl1pPr>
            <a:lvl5pPr lvl="4" algn="ctr">
              <a:defRPr/>
            </a:lvl5pPr>
          </a:lstStyle>
          <a:p>
            <a:pPr>
              <a:defRPr/>
            </a:pPr>
            <a:r>
              <a:rPr lang="he-IL" dirty="0"/>
              <a:t>הבזק </a:t>
            </a:r>
            <a:r>
              <a:rPr lang="he-IL" sz="1200" kern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"לא תחמוד עוגת רעך" </a:t>
            </a:r>
            <a:r>
              <a:rPr lang="he-IL" dirty="0"/>
              <a:t>© כל הזכויות שמורות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4804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fld id="{39001A4E-A6E4-41F1-8CD4-1EC117CC5CBD}" type="slidenum">
              <a:rPr lang="he-IL" smtClean="0"/>
              <a:pPr>
                <a:defRPr/>
              </a:pPr>
              <a:t>‹#›</a:t>
            </a:fld>
            <a:endParaRPr lang="he-IL" dirty="0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2068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>
                <a:defRPr/>
              </a:pPr>
              <a:endParaRPr lang="he-IL">
                <a:solidFill>
                  <a:srgbClr val="F8F8F8"/>
                </a:solidFill>
                <a:latin typeface="Tahoma" pitchFamily="34" charset="0"/>
              </a:endParaRPr>
            </a:p>
          </p:txBody>
        </p:sp>
        <p:sp>
          <p:nvSpPr>
            <p:cNvPr id="2069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>
                <a:defRPr/>
              </a:pPr>
              <a:endParaRPr lang="he-IL">
                <a:solidFill>
                  <a:srgbClr val="F8F8F8"/>
                </a:solidFill>
                <a:latin typeface="Tahoma" pitchFamily="34" charset="0"/>
              </a:endParaRPr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2066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>
                <a:defRPr/>
              </a:pPr>
              <a:endParaRPr lang="he-IL">
                <a:solidFill>
                  <a:srgbClr val="F8F8F8"/>
                </a:solidFill>
                <a:latin typeface="Tahoma" pitchFamily="34" charset="0"/>
              </a:endParaRPr>
            </a:p>
          </p:txBody>
        </p:sp>
        <p:sp>
          <p:nvSpPr>
            <p:cNvPr id="2067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>
                <a:defRPr/>
              </a:pPr>
              <a:endParaRPr lang="he-IL">
                <a:solidFill>
                  <a:srgbClr val="F8F8F8"/>
                </a:solidFill>
                <a:latin typeface="Tahoma" pitchFamily="34" charset="0"/>
              </a:endParaRPr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2064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>
                <a:defRPr/>
              </a:pPr>
              <a:endParaRPr lang="he-IL">
                <a:solidFill>
                  <a:srgbClr val="F8F8F8"/>
                </a:solidFill>
                <a:latin typeface="Tahoma" pitchFamily="34" charset="0"/>
              </a:endParaRPr>
            </a:p>
          </p:txBody>
        </p:sp>
        <p:sp>
          <p:nvSpPr>
            <p:cNvPr id="2065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>
                <a:defRPr/>
              </a:pPr>
              <a:endParaRPr lang="he-IL">
                <a:solidFill>
                  <a:srgbClr val="F8F8F8"/>
                </a:solidFill>
                <a:latin typeface="Tahoma" pitchFamily="34" charset="0"/>
              </a:endParaRPr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2062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>
                <a:defRPr/>
              </a:pPr>
              <a:endParaRPr lang="he-IL">
                <a:solidFill>
                  <a:srgbClr val="F8F8F8"/>
                </a:solidFill>
                <a:latin typeface="Tahoma" pitchFamily="34" charset="0"/>
              </a:endParaRPr>
            </a:p>
          </p:txBody>
        </p:sp>
        <p:sp>
          <p:nvSpPr>
            <p:cNvPr id="2063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>
                <a:defRPr/>
              </a:pPr>
              <a:endParaRPr lang="he-IL">
                <a:solidFill>
                  <a:srgbClr val="F8F8F8"/>
                </a:solidFill>
                <a:latin typeface="Tahoma" pitchFamily="34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2060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>
                <a:defRPr/>
              </a:pPr>
              <a:endParaRPr lang="he-IL">
                <a:solidFill>
                  <a:srgbClr val="F8F8F8"/>
                </a:solidFill>
                <a:latin typeface="Tahoma" pitchFamily="34" charset="0"/>
              </a:endParaRPr>
            </a:p>
          </p:txBody>
        </p:sp>
        <p:sp>
          <p:nvSpPr>
            <p:cNvPr id="2061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>
                <a:defRPr/>
              </a:pPr>
              <a:endParaRPr lang="he-IL">
                <a:solidFill>
                  <a:srgbClr val="F8F8F8"/>
                </a:solidFill>
                <a:latin typeface="Tahoma" pitchFamily="34" charset="0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9" r:id="rId1"/>
    <p:sldLayoutId id="2147484010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600">
          <a:solidFill>
            <a:schemeClr val="accent2">
              <a:lumMod val="40000"/>
              <a:lumOff val="60000"/>
            </a:schemeClr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rgbClr val="C285FF"/>
        </a:buClr>
        <a:buSzPct val="75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rgbClr val="C285FF"/>
        </a:buClr>
        <a:buSzPct val="75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rgbClr val="C285FF"/>
        </a:buClr>
        <a:buSzPct val="75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rgbClr val="C285FF"/>
        </a:buClr>
        <a:buSzPct val="75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rgbClr val="C285FF"/>
        </a:buClr>
        <a:buSzPct val="7500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eshercham.technion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h.com.au/technology/sci-tech/fair-allocation-algorithm-that-cuts-cakes-and-may-settle-trump-divorces-20160502-gokmwt.html" TargetMode="External"/><Relationship Id="rId3" Type="http://schemas.openxmlformats.org/officeDocument/2006/relationships/hyperlink" Target="https://www.quantamagazine.org/20161006-new-algorithm-solves-cake-cutting-problem/" TargetMode="External"/><Relationship Id="rId7" Type="http://schemas.openxmlformats.org/officeDocument/2006/relationships/hyperlink" Target="https://www.math.hmc.edu/~su/papers.dir/review.pdf" TargetMode="External"/><Relationship Id="rId12" Type="http://schemas.openxmlformats.org/officeDocument/2006/relationships/hyperlink" Target="https://en.wikipedia.org/wiki/Proportional_cake-cuttin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utah.edu/~suresh/papers/cakes/cakes.pdf" TargetMode="External"/><Relationship Id="rId11" Type="http://schemas.openxmlformats.org/officeDocument/2006/relationships/hyperlink" Target="https://en.wikipedia.org/wiki/Envy-free_cake-cutting" TargetMode="External"/><Relationship Id="rId5" Type="http://schemas.openxmlformats.org/officeDocument/2006/relationships/hyperlink" Target="https://plus.maths.org/content/cutting-cakes?nl=0" TargetMode="External"/><Relationship Id="rId10" Type="http://schemas.openxmlformats.org/officeDocument/2006/relationships/hyperlink" Target="https://en.wikipedia.org/wiki/Last_diminisher" TargetMode="External"/><Relationship Id="rId4" Type="http://schemas.openxmlformats.org/officeDocument/2006/relationships/hyperlink" Target="https://www.quantamagazine.org/20161007-mathematics-fair-division/" TargetMode="External"/><Relationship Id="rId9" Type="http://schemas.openxmlformats.org/officeDocument/2006/relationships/hyperlink" Target="https://en.wikipedia.org/wiki/Fair_cake-cutt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4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085975"/>
          </a:xfrm>
        </p:spPr>
        <p:txBody>
          <a:bodyPr/>
          <a:lstStyle/>
          <a:p>
            <a:pPr eaLnBrk="1" hangingPunct="1"/>
            <a:endParaRPr lang="he-IL" altLang="en-US" sz="3200" dirty="0"/>
          </a:p>
          <a:p>
            <a:pPr eaLnBrk="1" hangingPunct="1"/>
            <a:endParaRPr lang="he-IL" altLang="en-US" sz="3200" dirty="0"/>
          </a:p>
          <a:p>
            <a:pPr eaLnBrk="1" hangingPunct="1"/>
            <a:endParaRPr lang="he-IL" altLang="en-US" sz="3200" dirty="0"/>
          </a:p>
          <a:p>
            <a:pPr eaLnBrk="1" hangingPunct="1">
              <a:spcBef>
                <a:spcPts val="1200"/>
              </a:spcBef>
            </a:pP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he-IL" altLang="en-US" sz="3200" dirty="0"/>
              <a:t>ההבזק עודכן לאחרונה ב- </a:t>
            </a:r>
            <a:r>
              <a:rPr lang="he-IL" altLang="en-US" sz="3200" dirty="0" smtClean="0"/>
              <a:t>13.11.2017</a:t>
            </a:r>
            <a:endParaRPr lang="he-IL" alt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50892" y="2843785"/>
            <a:ext cx="80510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dirty="0"/>
              <a:t>המהדורה הראשונה הוכנה ע"י גלעד דיאמנט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he-IL" sz="2800" dirty="0"/>
              <a:t>בשיתוף עם נצה </a:t>
            </a:r>
            <a:r>
              <a:rPr lang="he-IL" sz="2800" dirty="0" err="1" smtClean="0"/>
              <a:t>מובשוביץ</a:t>
            </a:r>
            <a:r>
              <a:rPr lang="he-IL" sz="2800" dirty="0" smtClean="0"/>
              <a:t>-הדר</a:t>
            </a:r>
            <a:endParaRPr lang="he-IL" sz="2800" dirty="0"/>
          </a:p>
          <a:p>
            <a:r>
              <a:rPr lang="he-IL" sz="2800" dirty="0"/>
              <a:t/>
            </a:r>
            <a:br>
              <a:rPr lang="he-IL" sz="2800" dirty="0"/>
            </a:br>
            <a:r>
              <a:rPr lang="he-IL" sz="2800" dirty="0"/>
              <a:t>בהמשך תרמו לשיפורו: </a:t>
            </a:r>
            <a:r>
              <a:rPr lang="he-IL" sz="2800" dirty="0" smtClean="0"/>
              <a:t>ורדה </a:t>
            </a:r>
            <a:r>
              <a:rPr lang="he-IL" sz="2800" dirty="0" err="1" smtClean="0"/>
              <a:t>זיגרסון</a:t>
            </a:r>
            <a:r>
              <a:rPr lang="he-IL" sz="2800" dirty="0"/>
              <a:t/>
            </a:r>
            <a:br>
              <a:rPr lang="he-IL" sz="2800" dirty="0"/>
            </a:br>
            <a:endParaRPr lang="he-IL" sz="2800" dirty="0"/>
          </a:p>
          <a:p>
            <a:r>
              <a:rPr lang="he-IL" altLang="en-US" sz="2800" dirty="0"/>
              <a:t>עדכונים שוטפים דרושים בשקפים הבאים: </a:t>
            </a:r>
            <a:r>
              <a:rPr lang="en-US" altLang="en-US" sz="2800" dirty="0"/>
              <a:t> </a:t>
            </a:r>
            <a:r>
              <a:rPr lang="he-IL" altLang="en-US" sz="2800" dirty="0" smtClean="0"/>
              <a:t>שקף 20 (שנות חיים), 27 (שנות חיים), 33 (שנות חיים)</a:t>
            </a:r>
            <a:endParaRPr lang="he-IL" altLang="en-US" sz="2800" dirty="0"/>
          </a:p>
          <a:p>
            <a:endParaRPr lang="he-IL" alt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1925427" y="404664"/>
            <a:ext cx="5166853" cy="1477328"/>
            <a:chOff x="1205347" y="267053"/>
            <a:chExt cx="5166853" cy="1477328"/>
          </a:xfrm>
        </p:grpSpPr>
        <p:grpSp>
          <p:nvGrpSpPr>
            <p:cNvPr id="9" name="Group 8"/>
            <p:cNvGrpSpPr/>
            <p:nvPr/>
          </p:nvGrpSpPr>
          <p:grpSpPr>
            <a:xfrm>
              <a:off x="2269257" y="267053"/>
              <a:ext cx="4102943" cy="1477328"/>
              <a:chOff x="4138364" y="-59915"/>
              <a:chExt cx="4102943" cy="1477328"/>
            </a:xfrm>
          </p:grpSpPr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4138364" y="-59915"/>
                <a:ext cx="3390528" cy="1477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he-IL" altLang="en-US" sz="1800" b="1" spc="50" dirty="0">
                    <a:solidFill>
                      <a:srgbClr val="F8F8F8"/>
                    </a:solidFill>
                    <a:latin typeface="Arial" charset="0"/>
                  </a:rPr>
                  <a:t>הטכניון – מכון טכנולוגי לישראל</a:t>
                </a:r>
                <a:r>
                  <a:rPr lang="he-IL" altLang="en-US" sz="1800" b="1" spc="60" dirty="0">
                    <a:solidFill>
                      <a:srgbClr val="F8F8F8"/>
                    </a:solidFill>
                    <a:latin typeface="Arial" charset="0"/>
                  </a:rPr>
                  <a:t> </a:t>
                </a:r>
                <a:r>
                  <a:rPr lang="he-IL" altLang="en-US" sz="1800" b="1" dirty="0">
                    <a:solidFill>
                      <a:srgbClr val="F8F8F8"/>
                    </a:solidFill>
                    <a:latin typeface="Arial" charset="0"/>
                  </a:rPr>
                  <a:t>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he-IL" altLang="en-US" sz="1800" b="1" dirty="0">
                    <a:solidFill>
                      <a:srgbClr val="F8F8F8"/>
                    </a:solidFill>
                    <a:latin typeface="Arial" charset="0"/>
                  </a:rPr>
                  <a:t>הפקולטה לחינוך למדע וטכנולוגיה </a:t>
                </a:r>
                <a:r>
                  <a:rPr lang="he-IL" altLang="en-US" sz="1800" b="1" spc="-30" dirty="0">
                    <a:solidFill>
                      <a:srgbClr val="F8F8F8"/>
                    </a:solidFill>
                    <a:latin typeface="Arial" charset="0"/>
                  </a:rPr>
                  <a:t>קשר חם: מרכז מו"פ לקידום שיפור</a:t>
                </a:r>
                <a:r>
                  <a:rPr lang="he-IL" altLang="en-US" sz="1800" b="1" dirty="0">
                    <a:solidFill>
                      <a:srgbClr val="F8F8F8"/>
                    </a:solidFill>
                    <a:latin typeface="Arial" charset="0"/>
                  </a:rPr>
                  <a:t> ורענון החינוך המתמטי בישראל</a:t>
                </a:r>
              </a:p>
              <a:p>
                <a:pPr algn="ctr" rtl="0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he-IL" altLang="en-US" sz="1800" b="1" dirty="0">
                    <a:solidFill>
                      <a:srgbClr val="F8F8F8"/>
                    </a:solidFill>
                    <a:latin typeface="Arial" charset="0"/>
                  </a:rPr>
                  <a:t>מוסד הטכניון למו"פ</a:t>
                </a:r>
              </a:p>
            </p:txBody>
          </p:sp>
          <p:pic>
            <p:nvPicPr>
              <p:cNvPr id="12" name="Picture 11" descr="Technion animated logo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8832" y="39245"/>
                <a:ext cx="752475" cy="1041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47" y="332656"/>
              <a:ext cx="1206413" cy="1230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00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רגע, מה </a:t>
            </a:r>
            <a:r>
              <a:rPr lang="he-IL" sz="3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כל כך חשוב </a:t>
            </a:r>
            <a:r>
              <a:rPr lang="he-IL" sz="32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בחלוקת עוגות?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47237" y="1107328"/>
            <a:ext cx="8368803" cy="472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SzPct val="75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e-IL" sz="2800" dirty="0" smtClean="0"/>
              <a:t>כמובן </a:t>
            </a:r>
            <a:r>
              <a:rPr lang="he-IL" sz="2800" dirty="0"/>
              <a:t>שעוגה היא רק דוגמה, ולא החשובה ביותר,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/>
              <a:t>לתחום </a:t>
            </a:r>
            <a:r>
              <a:rPr lang="he-IL" sz="2800" dirty="0"/>
              <a:t>נרחב של </a:t>
            </a:r>
            <a:r>
              <a:rPr lang="he-IL" sz="2800" dirty="0" smtClean="0"/>
              <a:t>בעיות, </a:t>
            </a:r>
            <a:r>
              <a:rPr lang="he-IL" sz="2800" dirty="0"/>
              <a:t>שבהן </a:t>
            </a:r>
            <a:r>
              <a:rPr lang="he-IL" sz="2800" dirty="0" smtClean="0"/>
              <a:t>מנסים </a:t>
            </a:r>
            <a:r>
              <a:rPr lang="he-IL" sz="2800" dirty="0"/>
              <a:t>למצוא </a:t>
            </a:r>
            <a:r>
              <a:rPr lang="he-IL" sz="2800" dirty="0" smtClean="0"/>
              <a:t>שיטה איך  </a:t>
            </a:r>
            <a:r>
              <a:rPr lang="he-IL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/>
            </a:r>
            <a:br>
              <a:rPr lang="en-US" sz="2800" dirty="0" smtClean="0">
                <a:solidFill>
                  <a:srgbClr val="FFC000"/>
                </a:solidFill>
              </a:rPr>
            </a:br>
            <a:r>
              <a:rPr lang="he-IL" sz="2800" dirty="0" smtClean="0">
                <a:solidFill>
                  <a:srgbClr val="FFC000"/>
                </a:solidFill>
              </a:rPr>
              <a:t>לחלק</a:t>
            </a:r>
            <a:r>
              <a:rPr lang="he-IL" sz="2800" dirty="0" smtClean="0"/>
              <a:t> </a:t>
            </a:r>
            <a:r>
              <a:rPr lang="he-IL" sz="2800" dirty="0">
                <a:solidFill>
                  <a:srgbClr val="FFC000"/>
                </a:solidFill>
              </a:rPr>
              <a:t>באופן </a:t>
            </a:r>
            <a:r>
              <a:rPr lang="he-IL" sz="2800" dirty="0" smtClean="0">
                <a:solidFill>
                  <a:srgbClr val="FFC000"/>
                </a:solidFill>
              </a:rPr>
              <a:t>הוגן </a:t>
            </a:r>
          </a:p>
          <a:p>
            <a:pPr marL="269875" indent="0">
              <a:buNone/>
            </a:pPr>
            <a:r>
              <a:rPr lang="he-IL" sz="2800" dirty="0" smtClean="0">
                <a:solidFill>
                  <a:srgbClr val="00FF99"/>
                </a:solidFill>
              </a:rPr>
              <a:t>משאב </a:t>
            </a:r>
            <a:r>
              <a:rPr lang="he-IL" sz="2800" dirty="0">
                <a:solidFill>
                  <a:srgbClr val="00FF99"/>
                </a:solidFill>
              </a:rPr>
              <a:t>לא </a:t>
            </a:r>
            <a:r>
              <a:rPr lang="he-IL" sz="2800" dirty="0" smtClean="0">
                <a:solidFill>
                  <a:srgbClr val="00FF99"/>
                </a:solidFill>
              </a:rPr>
              <a:t>אחיד</a:t>
            </a:r>
            <a:r>
              <a:rPr lang="he-IL" sz="2800" dirty="0" smtClean="0"/>
              <a:t>, </a:t>
            </a:r>
          </a:p>
          <a:p>
            <a:pPr marL="269875" indent="0">
              <a:buNone/>
            </a:pPr>
            <a:r>
              <a:rPr lang="he-IL" sz="2800" dirty="0" smtClean="0"/>
              <a:t>בין אנשים </a:t>
            </a:r>
            <a:r>
              <a:rPr lang="he-I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שאינם </a:t>
            </a:r>
            <a:r>
              <a:rPr lang="he-I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בהכרח משתפים פעולה</a:t>
            </a:r>
            <a:r>
              <a:rPr lang="he-IL" sz="2800" dirty="0"/>
              <a:t>, </a:t>
            </a:r>
            <a:endParaRPr lang="he-IL" sz="2800" dirty="0" smtClean="0"/>
          </a:p>
          <a:p>
            <a:pPr marL="269875" indent="0">
              <a:buNone/>
            </a:pPr>
            <a:r>
              <a:rPr lang="he-IL" sz="2800" dirty="0" smtClean="0"/>
              <a:t>בעלי </a:t>
            </a:r>
            <a:r>
              <a:rPr lang="he-IL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העדפות </a:t>
            </a:r>
            <a:r>
              <a:rPr lang="he-IL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שונות</a:t>
            </a:r>
            <a:r>
              <a:rPr lang="he-IL" sz="2800" dirty="0" smtClean="0"/>
              <a:t>, </a:t>
            </a:r>
          </a:p>
          <a:p>
            <a:pPr marL="269875" indent="0">
              <a:buNone/>
            </a:pPr>
            <a:r>
              <a:rPr lang="he-IL" sz="2800" dirty="0" smtClean="0">
                <a:solidFill>
                  <a:srgbClr val="FFFF00"/>
                </a:solidFill>
              </a:rPr>
              <a:t>שאינן </a:t>
            </a:r>
            <a:r>
              <a:rPr lang="he-IL" sz="2800" dirty="0">
                <a:solidFill>
                  <a:srgbClr val="FFFF00"/>
                </a:solidFill>
              </a:rPr>
              <a:t>בהכרח ידועות </a:t>
            </a:r>
            <a:r>
              <a:rPr lang="he-IL" sz="2800" dirty="0" smtClean="0">
                <a:solidFill>
                  <a:srgbClr val="FFFF00"/>
                </a:solidFill>
              </a:rPr>
              <a:t>לאחרים</a:t>
            </a:r>
            <a:r>
              <a:rPr lang="he-IL" sz="28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he-IL" sz="2800" dirty="0" smtClean="0"/>
              <a:t>אילו שימושים מעשיים יכולים להיות לשיטות כאלו?</a:t>
            </a:r>
          </a:p>
        </p:txBody>
      </p:sp>
      <p:sp>
        <p:nvSpPr>
          <p:cNvPr id="2" name="AutoShape 2" descr="{\displaystyle n^{n^{n^{n^{n^{n}}}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{\displaystyle n^{n^{n^{n^{n^{n}}}}}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{\displaystyle n^{n^{n^{n^{n^{n}}}}}}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18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מצבים </a:t>
            </a:r>
            <a:r>
              <a:rPr lang="he-IL" sz="3200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אמיתיים</a:t>
            </a:r>
            <a:r>
              <a:rPr lang="he-IL" sz="32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הדורשים חלוקה הוגנת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0049" y="876981"/>
            <a:ext cx="8373867" cy="45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SzPct val="75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e-IL" sz="2800" dirty="0" smtClean="0"/>
              <a:t>הנה שימושים מעשיים אחדים לשיטות חלוקה מסוג זה:</a:t>
            </a:r>
            <a:endParaRPr lang="en-US" sz="2800" dirty="0"/>
          </a:p>
          <a:p>
            <a:pPr lvl="1">
              <a:spcBef>
                <a:spcPts val="1200"/>
              </a:spcBef>
            </a:pPr>
            <a:r>
              <a:rPr lang="he-IL" dirty="0"/>
              <a:t>חלוקת </a:t>
            </a:r>
            <a:r>
              <a:rPr lang="he-IL" dirty="0">
                <a:solidFill>
                  <a:srgbClr val="00FFFF"/>
                </a:solidFill>
              </a:rPr>
              <a:t>רכוש</a:t>
            </a:r>
            <a:r>
              <a:rPr lang="he-IL" dirty="0"/>
              <a:t> </a:t>
            </a:r>
            <a:r>
              <a:rPr lang="he-IL" dirty="0" smtClean="0"/>
              <a:t>בעת </a:t>
            </a:r>
            <a:r>
              <a:rPr lang="he-IL" dirty="0"/>
              <a:t>גירושים, או ירושה.</a:t>
            </a:r>
            <a:endParaRPr lang="en-US" dirty="0"/>
          </a:p>
          <a:p>
            <a:pPr lvl="1"/>
            <a:r>
              <a:rPr lang="he-IL" dirty="0"/>
              <a:t>חלוקת </a:t>
            </a:r>
            <a:r>
              <a:rPr lang="he-IL" dirty="0">
                <a:solidFill>
                  <a:srgbClr val="00FFFF"/>
                </a:solidFill>
              </a:rPr>
              <a:t>שטח אדמה </a:t>
            </a:r>
            <a:r>
              <a:rPr lang="he-IL" dirty="0"/>
              <a:t>בין אנשים או </a:t>
            </a:r>
            <a:r>
              <a:rPr lang="he-IL" dirty="0" smtClean="0"/>
              <a:t>בין מדינות</a:t>
            </a:r>
            <a:r>
              <a:rPr lang="he-IL" dirty="0"/>
              <a:t>.</a:t>
            </a:r>
            <a:endParaRPr lang="en-US" dirty="0"/>
          </a:p>
          <a:p>
            <a:pPr lvl="1"/>
            <a:r>
              <a:rPr lang="he-IL" dirty="0"/>
              <a:t>חלוקת </a:t>
            </a:r>
            <a:r>
              <a:rPr lang="he-IL" dirty="0">
                <a:solidFill>
                  <a:srgbClr val="00FFFF"/>
                </a:solidFill>
              </a:rPr>
              <a:t>זמן </a:t>
            </a:r>
            <a:r>
              <a:rPr lang="he-IL" dirty="0" smtClean="0">
                <a:solidFill>
                  <a:srgbClr val="00FFFF"/>
                </a:solidFill>
              </a:rPr>
              <a:t>של מעבד-מחשב </a:t>
            </a:r>
            <a:r>
              <a:rPr lang="he-IL" dirty="0" smtClean="0"/>
              <a:t>לביצוע </a:t>
            </a:r>
            <a:r>
              <a:rPr lang="he-IL" dirty="0"/>
              <a:t>משימות שונות,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או </a:t>
            </a:r>
            <a:r>
              <a:rPr lang="he-IL" dirty="0"/>
              <a:t>לטובת משתמשים שונים.</a:t>
            </a:r>
            <a:endParaRPr lang="en-US" dirty="0"/>
          </a:p>
          <a:p>
            <a:pPr lvl="1"/>
            <a:r>
              <a:rPr lang="he-IL" dirty="0"/>
              <a:t>חלוקת </a:t>
            </a:r>
            <a:r>
              <a:rPr lang="he-IL" dirty="0">
                <a:solidFill>
                  <a:srgbClr val="00FFFF"/>
                </a:solidFill>
              </a:rPr>
              <a:t>קיבולת של </a:t>
            </a:r>
            <a:r>
              <a:rPr lang="he-IL" dirty="0" smtClean="0">
                <a:solidFill>
                  <a:srgbClr val="00FFFF"/>
                </a:solidFill>
              </a:rPr>
              <a:t>קו-תקשורת </a:t>
            </a:r>
            <a:r>
              <a:rPr lang="he-IL" dirty="0" smtClean="0"/>
              <a:t>עבור </a:t>
            </a:r>
            <a:r>
              <a:rPr lang="he-IL" dirty="0"/>
              <a:t>צרכנים שונים.</a:t>
            </a:r>
            <a:endParaRPr lang="en-US" dirty="0"/>
          </a:p>
          <a:p>
            <a:pPr lvl="1"/>
            <a:r>
              <a:rPr lang="he-IL" dirty="0"/>
              <a:t>חלוקת </a:t>
            </a:r>
            <a:r>
              <a:rPr lang="he-IL" dirty="0" smtClean="0">
                <a:solidFill>
                  <a:srgbClr val="00FFFF"/>
                </a:solidFill>
              </a:rPr>
              <a:t>נתיבי-תעופה </a:t>
            </a:r>
            <a:r>
              <a:rPr lang="he-IL" dirty="0"/>
              <a:t>בין חברות תעופה שונות.</a:t>
            </a:r>
            <a:endParaRPr lang="en-US" dirty="0"/>
          </a:p>
          <a:p>
            <a:pPr lvl="1"/>
            <a:r>
              <a:rPr lang="he-IL" dirty="0"/>
              <a:t>חלוקת </a:t>
            </a:r>
            <a:r>
              <a:rPr lang="he-IL" dirty="0">
                <a:solidFill>
                  <a:srgbClr val="00FFFF"/>
                </a:solidFill>
              </a:rPr>
              <a:t>זמן גישה </a:t>
            </a:r>
            <a:r>
              <a:rPr lang="he-IL" dirty="0"/>
              <a:t>של חוקרים </a:t>
            </a:r>
            <a:r>
              <a:rPr lang="he-IL" dirty="0" smtClean="0"/>
              <a:t>לטלסקופ, או למכשיר אחר יקר ערך.</a:t>
            </a:r>
            <a:endParaRPr lang="en-US" dirty="0"/>
          </a:p>
          <a:p>
            <a:pPr lvl="1"/>
            <a:r>
              <a:rPr lang="he-IL" dirty="0"/>
              <a:t>חלוקת </a:t>
            </a:r>
            <a:r>
              <a:rPr lang="he-IL" dirty="0">
                <a:solidFill>
                  <a:srgbClr val="00FFFF"/>
                </a:solidFill>
              </a:rPr>
              <a:t>מים</a:t>
            </a:r>
            <a:r>
              <a:rPr lang="he-IL" dirty="0"/>
              <a:t> לצרכנים שונים במקומות </a:t>
            </a:r>
            <a:r>
              <a:rPr lang="he-IL" dirty="0" smtClean="0"/>
              <a:t>שחו</a:t>
            </a:r>
            <a:r>
              <a:rPr lang="he-IL" dirty="0" smtClean="0">
                <a:latin typeface="Arial"/>
                <a:cs typeface="Arial"/>
              </a:rPr>
              <a:t>ּ</a:t>
            </a:r>
            <a:r>
              <a:rPr lang="he-IL" dirty="0" smtClean="0"/>
              <a:t>נים.</a:t>
            </a:r>
          </a:p>
          <a:p>
            <a:pPr lvl="1"/>
            <a:r>
              <a:rPr lang="he-IL" dirty="0" smtClean="0"/>
              <a:t>ועוד</a:t>
            </a:r>
            <a:endParaRPr lang="en-US" dirty="0"/>
          </a:p>
          <a:p>
            <a:endParaRPr lang="en-US" sz="2800" dirty="0"/>
          </a:p>
        </p:txBody>
      </p:sp>
      <p:sp>
        <p:nvSpPr>
          <p:cNvPr id="2" name="AutoShape 2" descr="{\displaystyle n^{n^{n^{n^{n^{n}}}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{\displaystyle n^{n^{n^{n^{n^{n}}}}}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{\displaystyle n^{n^{n^{n^{n^{n}}}}}}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3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מי היו חלוצי החקירה המתמטית של הנושא?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607" y="1014876"/>
            <a:ext cx="7199759" cy="549510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he-IL" sz="2800" dirty="0"/>
              <a:t>המתמטיקאי היהודי-פולני </a:t>
            </a:r>
            <a:r>
              <a:rPr lang="he-IL" sz="2800" dirty="0" smtClean="0">
                <a:solidFill>
                  <a:schemeClr val="accent5"/>
                </a:solidFill>
              </a:rPr>
              <a:t>הו</a:t>
            </a:r>
            <a:r>
              <a:rPr lang="he-IL" sz="2800" dirty="0" smtClean="0">
                <a:solidFill>
                  <a:schemeClr val="accent5"/>
                </a:solidFill>
                <a:latin typeface="Arial"/>
                <a:cs typeface="Arial"/>
              </a:rPr>
              <a:t>ּ</a:t>
            </a:r>
            <a:r>
              <a:rPr lang="he-IL" sz="2800" dirty="0" smtClean="0">
                <a:solidFill>
                  <a:schemeClr val="accent5"/>
                </a:solidFill>
              </a:rPr>
              <a:t>גו</a:t>
            </a:r>
            <a:r>
              <a:rPr lang="he-IL" sz="2800" dirty="0" smtClean="0">
                <a:solidFill>
                  <a:schemeClr val="accent5"/>
                </a:solidFill>
                <a:latin typeface="Arial"/>
                <a:cs typeface="Arial"/>
              </a:rPr>
              <a:t>ֹ</a:t>
            </a:r>
            <a:r>
              <a:rPr lang="he-IL" sz="2800" dirty="0" smtClean="0">
                <a:solidFill>
                  <a:schemeClr val="accent5"/>
                </a:solidFill>
              </a:rPr>
              <a:t> </a:t>
            </a:r>
            <a:r>
              <a:rPr lang="he-IL" sz="2800" dirty="0" err="1" smtClean="0">
                <a:solidFill>
                  <a:schemeClr val="accent5"/>
                </a:solidFill>
              </a:rPr>
              <a:t>ש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ְ</a:t>
            </a:r>
            <a:r>
              <a:rPr lang="he-IL" sz="2800" dirty="0" err="1" smtClean="0">
                <a:solidFill>
                  <a:schemeClr val="accent5"/>
                </a:solidFill>
              </a:rPr>
              <a:t>ט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ָ</a:t>
            </a:r>
            <a:r>
              <a:rPr lang="he-IL" sz="2800" dirty="0" err="1" smtClean="0">
                <a:solidFill>
                  <a:schemeClr val="accent5"/>
                </a:solidFill>
              </a:rPr>
              <a:t>י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ְ</a:t>
            </a:r>
            <a:r>
              <a:rPr lang="he-IL" sz="2800" dirty="0" err="1" smtClean="0">
                <a:solidFill>
                  <a:schemeClr val="accent5"/>
                </a:solidFill>
              </a:rPr>
              <a:t>ינ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ְ</a:t>
            </a:r>
            <a:r>
              <a:rPr lang="he-IL" sz="2800" dirty="0" err="1" smtClean="0">
                <a:solidFill>
                  <a:schemeClr val="accent5"/>
                </a:solidFill>
              </a:rPr>
              <a:t>ה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ָ</a:t>
            </a:r>
            <a:r>
              <a:rPr lang="he-IL" sz="2800" dirty="0" err="1" smtClean="0">
                <a:solidFill>
                  <a:schemeClr val="accent5"/>
                </a:solidFill>
              </a:rPr>
              <a:t>או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ּ</a:t>
            </a:r>
            <a:r>
              <a:rPr lang="he-IL" sz="2800" dirty="0" err="1" smtClean="0">
                <a:solidFill>
                  <a:schemeClr val="accent5"/>
                </a:solidFill>
              </a:rPr>
              <a:t>ז</a:t>
            </a:r>
            <a:r>
              <a:rPr lang="he-IL" sz="2800" dirty="0" smtClean="0">
                <a:solidFill>
                  <a:schemeClr val="accent5"/>
                </a:solidFill>
              </a:rPr>
              <a:t> </a:t>
            </a:r>
            <a:r>
              <a:rPr lang="he-IL" sz="2800" dirty="0"/>
              <a:t>העסיק את עצמו </a:t>
            </a:r>
            <a:r>
              <a:rPr lang="he-IL" sz="2800" dirty="0" smtClean="0"/>
              <a:t>בנושא </a:t>
            </a:r>
            <a:r>
              <a:rPr lang="he-IL" sz="2800" dirty="0" smtClean="0">
                <a:solidFill>
                  <a:srgbClr val="00FF99"/>
                </a:solidFill>
              </a:rPr>
              <a:t>חלוקה הוגנת </a:t>
            </a:r>
            <a:r>
              <a:rPr lang="he-IL" sz="2800" dirty="0" smtClean="0"/>
              <a:t>בעת שהתחבא מהנאצים בתקופת </a:t>
            </a:r>
            <a:r>
              <a:rPr lang="he-IL" sz="2800" dirty="0"/>
              <a:t>מלחמת העולם </a:t>
            </a:r>
            <a:r>
              <a:rPr lang="he-IL" sz="2800" dirty="0" smtClean="0"/>
              <a:t>השנייה. </a:t>
            </a:r>
          </a:p>
          <a:p>
            <a:pPr>
              <a:spcBef>
                <a:spcPts val="1200"/>
              </a:spcBef>
            </a:pPr>
            <a:r>
              <a:rPr lang="he-IL" sz="2800" dirty="0" smtClean="0"/>
              <a:t>הוא איתגר </a:t>
            </a:r>
            <a:r>
              <a:rPr lang="he-IL" sz="2800" dirty="0"/>
              <a:t>שני סטודנטים שלו, </a:t>
            </a:r>
            <a:r>
              <a:rPr lang="he-IL" sz="2800" dirty="0" err="1" smtClean="0">
                <a:solidFill>
                  <a:schemeClr val="accent5"/>
                </a:solidFill>
              </a:rPr>
              <a:t>ק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ְ</a:t>
            </a:r>
            <a:r>
              <a:rPr lang="he-IL" sz="2800" dirty="0" err="1" smtClean="0">
                <a:solidFill>
                  <a:schemeClr val="accent5"/>
                </a:solidFill>
              </a:rPr>
              <a:t>נ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ֶ</a:t>
            </a:r>
            <a:r>
              <a:rPr lang="he-IL" sz="2800" dirty="0" err="1" smtClean="0">
                <a:solidFill>
                  <a:schemeClr val="accent5"/>
                </a:solidFill>
              </a:rPr>
              <a:t>אס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ְ</a:t>
            </a:r>
            <a:r>
              <a:rPr lang="he-IL" sz="2800" dirty="0" err="1" smtClean="0">
                <a:solidFill>
                  <a:schemeClr val="accent5"/>
                </a:solidFill>
              </a:rPr>
              <a:t>ט</a:t>
            </a:r>
            <a:r>
              <a:rPr lang="he-IL" sz="2800" dirty="0" err="1">
                <a:solidFill>
                  <a:schemeClr val="accent5"/>
                </a:solidFill>
                <a:latin typeface="Arial"/>
                <a:cs typeface="Arial"/>
              </a:rPr>
              <a:t>ֶ</a:t>
            </a:r>
            <a:r>
              <a:rPr lang="he-IL" sz="2800" dirty="0" err="1" smtClean="0">
                <a:solidFill>
                  <a:schemeClr val="accent5"/>
                </a:solidFill>
              </a:rPr>
              <a:t>ר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he-IL" sz="2800" dirty="0" err="1" smtClean="0">
                <a:solidFill>
                  <a:schemeClr val="accent5"/>
                </a:solidFill>
              </a:rPr>
              <a:t>וב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ָּ</a:t>
            </a:r>
            <a:r>
              <a:rPr lang="he-IL" sz="2800" dirty="0" err="1" smtClean="0">
                <a:solidFill>
                  <a:schemeClr val="accent5"/>
                </a:solidFill>
              </a:rPr>
              <a:t>אנ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ָ</a:t>
            </a:r>
            <a:r>
              <a:rPr lang="he-IL" sz="2800" dirty="0" err="1" smtClean="0">
                <a:solidFill>
                  <a:schemeClr val="accent5"/>
                </a:solidFill>
              </a:rPr>
              <a:t>אך</a:t>
            </a:r>
            <a:r>
              <a:rPr lang="he-IL" sz="2800" dirty="0" smtClean="0">
                <a:solidFill>
                  <a:schemeClr val="accent5"/>
                </a:solidFill>
                <a:latin typeface="Arial"/>
                <a:cs typeface="Arial"/>
              </a:rPr>
              <a:t>ְ</a:t>
            </a:r>
            <a:r>
              <a:rPr lang="he-IL" sz="2800" dirty="0" smtClean="0">
                <a:solidFill>
                  <a:schemeClr val="accent5"/>
                </a:solidFill>
              </a:rPr>
              <a:t> </a:t>
            </a:r>
            <a:r>
              <a:rPr lang="he-IL" sz="2800" dirty="0"/>
              <a:t>למצוא </a:t>
            </a:r>
            <a:r>
              <a:rPr lang="he-IL" sz="2800" dirty="0" smtClean="0"/>
              <a:t>הליך </a:t>
            </a:r>
            <a:r>
              <a:rPr lang="he-IL" sz="2800" dirty="0"/>
              <a:t>חלוקה למספר כלשהו</a:t>
            </a:r>
            <a:r>
              <a:rPr lang="en-US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/>
              <a:t> </a:t>
            </a:r>
            <a:r>
              <a:rPr lang="he-IL" sz="2800" dirty="0"/>
              <a:t> של </a:t>
            </a:r>
            <a:r>
              <a:rPr lang="he-IL" sz="2800" dirty="0" smtClean="0"/>
              <a:t>אנשים</a:t>
            </a:r>
            <a:r>
              <a:rPr lang="he-IL" sz="2800" dirty="0"/>
              <a:t>. 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he-IL" sz="2800" dirty="0"/>
              <a:t>הם אכן מצאו פתרון וקראו </a:t>
            </a:r>
            <a:r>
              <a:rPr lang="he-IL" sz="2800" dirty="0" smtClean="0"/>
              <a:t>לו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/>
              <a:t> </a:t>
            </a:r>
            <a:r>
              <a:rPr lang="en-US" sz="2800" dirty="0">
                <a:solidFill>
                  <a:srgbClr val="00FF99"/>
                </a:solidFill>
              </a:rPr>
              <a:t>last diminisher</a:t>
            </a:r>
            <a:r>
              <a:rPr lang="he-IL" sz="2800" dirty="0">
                <a:solidFill>
                  <a:srgbClr val="00FF99"/>
                </a:solidFill>
              </a:rPr>
              <a:t> </a:t>
            </a:r>
            <a:r>
              <a:rPr lang="he-IL" sz="2800" dirty="0" smtClean="0"/>
              <a:t>– </a:t>
            </a:r>
            <a:r>
              <a:rPr lang="he-IL" sz="2800" dirty="0" smtClean="0">
                <a:solidFill>
                  <a:srgbClr val="00FF99"/>
                </a:solidFill>
              </a:rPr>
              <a:t>המקטין האחרון</a:t>
            </a:r>
            <a:r>
              <a:rPr lang="he-IL" sz="2800" dirty="0" smtClean="0"/>
              <a:t>.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he-IL" sz="2800" dirty="0" smtClean="0"/>
              <a:t>הליך זה מתנהל בסבבים</a:t>
            </a:r>
            <a:r>
              <a:rPr lang="he-IL" sz="2800" dirty="0"/>
              <a:t>, </a:t>
            </a:r>
            <a:r>
              <a:rPr lang="he-IL" sz="2800" dirty="0" smtClean="0"/>
              <a:t>כאשר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/>
              <a:t>בסיום </a:t>
            </a:r>
            <a:r>
              <a:rPr lang="he-IL" sz="2800" dirty="0"/>
              <a:t>כל </a:t>
            </a:r>
            <a:r>
              <a:rPr lang="he-IL" sz="2800" dirty="0" smtClean="0"/>
              <a:t>סבב יוצא אחד מהמשתתפים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/>
              <a:t>עם </a:t>
            </a:r>
            <a:r>
              <a:rPr lang="he-IL" sz="2800" dirty="0"/>
              <a:t>חלק ששוויו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US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e-IL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2800" dirty="0" smtClean="0"/>
              <a:t>מהעוגה</a:t>
            </a:r>
            <a:r>
              <a:rPr lang="he-IL" sz="2800" dirty="0"/>
              <a:t>, </a:t>
            </a:r>
            <a:r>
              <a:rPr lang="he-IL" sz="2800" dirty="0" smtClean="0">
                <a:solidFill>
                  <a:srgbClr val="FFC000"/>
                </a:solidFill>
              </a:rPr>
              <a:t>לדעתו.</a:t>
            </a:r>
            <a:endParaRPr lang="en-US" sz="2800" dirty="0">
              <a:solidFill>
                <a:srgbClr val="FFC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6323" y="3775829"/>
            <a:ext cx="1630808" cy="2574169"/>
            <a:chOff x="254977" y="3780429"/>
            <a:chExt cx="1630808" cy="2574169"/>
          </a:xfrm>
        </p:grpSpPr>
        <p:sp>
          <p:nvSpPr>
            <p:cNvPr id="8" name="TextBox 7"/>
            <p:cNvSpPr txBox="1"/>
            <p:nvPr/>
          </p:nvSpPr>
          <p:spPr>
            <a:xfrm>
              <a:off x="254977" y="5338935"/>
              <a:ext cx="16308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dirty="0">
                  <a:solidFill>
                    <a:schemeClr val="tx1">
                      <a:lumMod val="75000"/>
                    </a:schemeClr>
                  </a:solidFill>
                </a:rPr>
                <a:t>Stefan Banach</a:t>
              </a:r>
              <a:endParaRPr lang="he-IL" sz="200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ctr" rtl="0"/>
              <a:r>
                <a:rPr lang="en-US" sz="2000" dirty="0">
                  <a:solidFill>
                    <a:schemeClr val="tx1">
                      <a:lumMod val="75000"/>
                    </a:schemeClr>
                  </a:solidFill>
                </a:rPr>
                <a:t>1892 - 1945</a:t>
              </a:r>
            </a:p>
          </p:txBody>
        </p:sp>
        <p:pic>
          <p:nvPicPr>
            <p:cNvPr id="2052" name="Picture 4" descr="https://upload.wikimedia.org/wikipedia/commons/d/d0/%D8%B9%D8%A7%D9%84%D9%85_%D8%A7%D9%84%D8%B1%D9%8A%D8%A7%D8%B6%D9%8A%D8%A7%D8%AA_%D8%A7%D9%84%D8%A8%D9%88%D9%84%D9%86%D8%AF%D9%89_%D8%B3%D8%AA%D9%8A%D9%81%D8%A7%D9%86_%D8%A8%D9%86%D8%A7%D8%A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65" y="3780429"/>
              <a:ext cx="1222183" cy="1645920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606302" y="3775829"/>
            <a:ext cx="1630808" cy="2581292"/>
            <a:chOff x="1849373" y="3802874"/>
            <a:chExt cx="1630808" cy="2581292"/>
          </a:xfrm>
        </p:grpSpPr>
        <p:sp>
          <p:nvSpPr>
            <p:cNvPr id="14" name="TextBox 13"/>
            <p:cNvSpPr txBox="1"/>
            <p:nvPr/>
          </p:nvSpPr>
          <p:spPr>
            <a:xfrm>
              <a:off x="1849373" y="5368503"/>
              <a:ext cx="16308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dirty="0" err="1">
                  <a:solidFill>
                    <a:schemeClr val="tx1">
                      <a:lumMod val="75000"/>
                    </a:schemeClr>
                  </a:solidFill>
                </a:rPr>
                <a:t>Bronisław</a:t>
              </a:r>
              <a:r>
                <a:rPr lang="en-US" sz="2000" dirty="0">
                  <a:solidFill>
                    <a:schemeClr val="tx1">
                      <a:lumMod val="75000"/>
                    </a:schemeClr>
                  </a:solidFill>
                </a:rPr>
                <a:t> Knaster</a:t>
              </a:r>
            </a:p>
            <a:p>
              <a:pPr algn="ctr" rtl="0"/>
              <a:r>
                <a:rPr lang="en-US" sz="2000" dirty="0">
                  <a:solidFill>
                    <a:schemeClr val="tx1">
                      <a:lumMod val="75000"/>
                    </a:schemeClr>
                  </a:solidFill>
                </a:rPr>
                <a:t>1893-1980</a:t>
              </a:r>
            </a:p>
          </p:txBody>
        </p:sp>
        <p:pic>
          <p:nvPicPr>
            <p:cNvPr id="2056" name="Picture 8" descr="http://bi.gazeta.pl/im/2d/c6/fd/z16631341Q,Bronislaw-Knaste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753" y="3802874"/>
              <a:ext cx="1348048" cy="1645920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62021" y="1133856"/>
            <a:ext cx="1678598" cy="2528069"/>
            <a:chOff x="240920" y="1085088"/>
            <a:chExt cx="1678598" cy="2528069"/>
          </a:xfrm>
        </p:grpSpPr>
        <p:sp>
          <p:nvSpPr>
            <p:cNvPr id="5" name="TextBox 4"/>
            <p:cNvSpPr txBox="1"/>
            <p:nvPr/>
          </p:nvSpPr>
          <p:spPr>
            <a:xfrm>
              <a:off x="240920" y="2597494"/>
              <a:ext cx="1678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dirty="0">
                  <a:solidFill>
                    <a:schemeClr val="tx1">
                      <a:lumMod val="75000"/>
                    </a:schemeClr>
                  </a:solidFill>
                </a:rPr>
                <a:t>Hugo </a:t>
              </a:r>
              <a:r>
                <a:rPr lang="en-US" sz="2000" dirty="0" err="1">
                  <a:solidFill>
                    <a:schemeClr val="tx1">
                      <a:lumMod val="75000"/>
                    </a:schemeClr>
                  </a:solidFill>
                </a:rPr>
                <a:t>Steinhaus</a:t>
              </a:r>
              <a:endParaRPr lang="he-IL" sz="200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ctr" rtl="0"/>
              <a:r>
                <a:rPr lang="en-US" sz="2000" dirty="0">
                  <a:solidFill>
                    <a:schemeClr val="tx1">
                      <a:lumMod val="75000"/>
                    </a:schemeClr>
                  </a:solidFill>
                </a:rPr>
                <a:t>1887 – 1972</a:t>
              </a:r>
            </a:p>
          </p:txBody>
        </p:sp>
        <p:pic>
          <p:nvPicPr>
            <p:cNvPr id="1026" name="Picture 2" descr="http://prac.im.pwr.edu.pl/~hugo/HSC/images/steinhaus.gif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7" b="11236"/>
            <a:stretch/>
          </p:blipFill>
          <p:spPr bwMode="auto">
            <a:xfrm>
              <a:off x="448247" y="1085088"/>
              <a:ext cx="1263944" cy="1608551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5074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הליך המקטין האחרו</a:t>
            </a:r>
            <a:r>
              <a:rPr lang="he-IL" sz="3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ן לחלוקה הוגנת 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62" y="854590"/>
            <a:ext cx="8478544" cy="55325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800" spc="-100" dirty="0" smtClean="0"/>
              <a:t>הליך "</a:t>
            </a:r>
            <a:r>
              <a:rPr lang="he-IL" sz="2800" spc="-100" dirty="0" smtClean="0">
                <a:solidFill>
                  <a:srgbClr val="00FF99"/>
                </a:solidFill>
              </a:rPr>
              <a:t>המקטין האחרון</a:t>
            </a:r>
            <a:r>
              <a:rPr lang="he-IL" sz="2800" spc="-100" dirty="0" smtClean="0"/>
              <a:t>" של עוגה בין </a:t>
            </a:r>
            <a:r>
              <a:rPr lang="en-US" sz="2800" i="1" spc="-1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e-IL" sz="2800" spc="-100" dirty="0" smtClean="0"/>
              <a:t> משתתפים </a:t>
            </a:r>
            <a:r>
              <a:rPr lang="he-IL" sz="2800" spc="-50" dirty="0" smtClean="0"/>
              <a:t>הוא כזה:</a:t>
            </a:r>
            <a:endParaRPr lang="en-US" sz="2800" spc="-50" dirty="0"/>
          </a:p>
          <a:p>
            <a:pPr>
              <a:spcBef>
                <a:spcPts val="0"/>
              </a:spcBef>
            </a:pPr>
            <a:r>
              <a:rPr lang="he-IL" sz="2800" dirty="0" smtClean="0"/>
              <a:t>המשתתף </a:t>
            </a:r>
            <a:r>
              <a:rPr lang="he-IL" sz="2800" dirty="0"/>
              <a:t>הראשון </a:t>
            </a:r>
            <a:r>
              <a:rPr lang="he-IL" sz="2800" dirty="0" smtClean="0"/>
              <a:t>מבין </a:t>
            </a:r>
            <a:r>
              <a:rPr lang="en-US" sz="28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e-IL" sz="28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2800" dirty="0" smtClean="0"/>
              <a:t>המשתתפים, </a:t>
            </a:r>
            <a:r>
              <a:rPr lang="he-IL" sz="2800" dirty="0">
                <a:solidFill>
                  <a:srgbClr val="FFC000"/>
                </a:solidFill>
              </a:rPr>
              <a:t>מ</a:t>
            </a:r>
            <a:r>
              <a:rPr lang="he-IL" sz="2800" dirty="0" smtClean="0">
                <a:solidFill>
                  <a:srgbClr val="FFC000"/>
                </a:solidFill>
              </a:rPr>
              <a:t>סמן</a:t>
            </a:r>
            <a:r>
              <a:rPr lang="he-IL" sz="2800" dirty="0" smtClean="0"/>
              <a:t> חלק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/>
              <a:t>שהוא </a:t>
            </a:r>
            <a:r>
              <a:rPr lang="he-IL" sz="2800" dirty="0"/>
              <a:t>מעריך </a:t>
            </a:r>
            <a:r>
              <a:rPr lang="he-IL" sz="2800" dirty="0" smtClean="0"/>
              <a:t>כ-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US" sz="28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e-IL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2800" dirty="0" smtClean="0"/>
              <a:t>מהעוגה </a:t>
            </a:r>
            <a:r>
              <a:rPr lang="he-IL" sz="2800" dirty="0"/>
              <a:t>(</a:t>
            </a:r>
            <a:r>
              <a:rPr lang="he-IL" sz="2800" dirty="0" smtClean="0"/>
              <a:t>ובוודאי </a:t>
            </a:r>
            <a:r>
              <a:rPr lang="he-IL" sz="2800" dirty="0">
                <a:solidFill>
                  <a:srgbClr val="FFC000"/>
                </a:solidFill>
              </a:rPr>
              <a:t>לא פחות</a:t>
            </a:r>
            <a:r>
              <a:rPr lang="he-IL" sz="2800" dirty="0"/>
              <a:t> מזה). 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he-IL" sz="2800" spc="-5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הבא </a:t>
            </a:r>
            <a:r>
              <a:rPr lang="he-IL" sz="2800" spc="-5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בתור</a:t>
            </a:r>
            <a:r>
              <a:rPr lang="he-IL" sz="2800" dirty="0"/>
              <a:t>:</a:t>
            </a:r>
            <a:r>
              <a:rPr lang="he-IL" sz="2800" dirty="0" smtClean="0"/>
              <a:t> </a:t>
            </a:r>
            <a:r>
              <a:rPr lang="he-IL" sz="2800" dirty="0"/>
              <a:t>אם לטעמו </a:t>
            </a:r>
            <a:r>
              <a:rPr lang="he-IL" sz="2800" dirty="0" smtClean="0"/>
              <a:t>החלק </a:t>
            </a:r>
            <a:r>
              <a:rPr lang="he-IL" sz="2800" dirty="0">
                <a:solidFill>
                  <a:srgbClr val="FFC000"/>
                </a:solidFill>
              </a:rPr>
              <a:t>המסומן</a:t>
            </a:r>
            <a:r>
              <a:rPr lang="he-IL" sz="2800" dirty="0"/>
              <a:t> שווה </a:t>
            </a:r>
            <a:r>
              <a:rPr lang="he-IL" sz="2800" dirty="0">
                <a:solidFill>
                  <a:srgbClr val="FFC000"/>
                </a:solidFill>
              </a:rPr>
              <a:t>יותר</a:t>
            </a:r>
            <a:r>
              <a:rPr lang="he-IL" sz="2800" dirty="0"/>
              <a:t> </a:t>
            </a:r>
            <a:r>
              <a:rPr lang="he-IL" sz="2800" dirty="0" smtClean="0"/>
              <a:t>מ-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US" sz="28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e-IL" sz="2800" dirty="0"/>
              <a:t>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spc="-5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מקטין</a:t>
            </a:r>
            <a:r>
              <a:rPr lang="he-IL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he-IL" sz="2800" dirty="0" smtClean="0"/>
              <a:t>אותו </a:t>
            </a:r>
            <a:r>
              <a:rPr lang="he-IL" sz="2800" dirty="0"/>
              <a:t>ע"י </a:t>
            </a:r>
            <a:r>
              <a:rPr lang="he-IL" sz="2800" spc="-5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סימון</a:t>
            </a:r>
            <a:r>
              <a:rPr lang="he-IL" sz="2800" dirty="0"/>
              <a:t>, כך </a:t>
            </a:r>
            <a:r>
              <a:rPr lang="he-IL" sz="2800" dirty="0" smtClean="0"/>
              <a:t>שיהיה</a:t>
            </a:r>
            <a:r>
              <a:rPr lang="en-US" sz="28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US" sz="2800" i="1" spc="-5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i="1" spc="-50" dirty="0">
                <a:solidFill>
                  <a:srgbClr val="00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2800" dirty="0" smtClean="0"/>
              <a:t>מהעוגה </a:t>
            </a:r>
            <a:r>
              <a:rPr lang="he-IL" sz="2800" spc="-5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בעיניו </a:t>
            </a:r>
            <a:r>
              <a:rPr lang="he-IL" sz="2800" spc="-50" dirty="0" smtClean="0"/>
              <a:t>ומעביר את הסכין אל הבא בתור</a:t>
            </a:r>
            <a:r>
              <a:rPr lang="he-IL" sz="2800" dirty="0" smtClean="0"/>
              <a:t>. </a:t>
            </a:r>
          </a:p>
          <a:p>
            <a:pPr>
              <a:spcBef>
                <a:spcPts val="0"/>
              </a:spcBef>
            </a:pPr>
            <a:r>
              <a:rPr lang="he-IL" sz="2800" dirty="0" smtClean="0"/>
              <a:t>אם </a:t>
            </a:r>
            <a:r>
              <a:rPr lang="he-IL" sz="2800" dirty="0"/>
              <a:t>החלק </a:t>
            </a:r>
            <a:r>
              <a:rPr lang="he-IL" sz="2800" dirty="0">
                <a:solidFill>
                  <a:srgbClr val="FFC000"/>
                </a:solidFill>
              </a:rPr>
              <a:t>המסומן</a:t>
            </a:r>
            <a:r>
              <a:rPr lang="he-IL" sz="2800" dirty="0"/>
              <a:t> </a:t>
            </a:r>
            <a:r>
              <a:rPr lang="he-IL" sz="2800" spc="-50" dirty="0">
                <a:solidFill>
                  <a:srgbClr val="00FF99"/>
                </a:solidFill>
              </a:rPr>
              <a:t>שווה</a:t>
            </a:r>
            <a:r>
              <a:rPr lang="he-IL" sz="2800" dirty="0" smtClean="0"/>
              <a:t> בעיניו </a:t>
            </a:r>
            <a:r>
              <a:rPr lang="he-IL" sz="2800" dirty="0"/>
              <a:t>ל</a:t>
            </a:r>
            <a:r>
              <a:rPr lang="he-IL" sz="2800" dirty="0" smtClean="0"/>
              <a:t>-</a:t>
            </a:r>
            <a:r>
              <a:rPr lang="en-US" sz="2800" spc="-50" dirty="0" smtClean="0">
                <a:solidFill>
                  <a:srgbClr val="00FF99"/>
                </a:solidFill>
              </a:rPr>
              <a:t>1/</a:t>
            </a:r>
            <a:r>
              <a:rPr lang="en-US" sz="2800" i="1" spc="-50" dirty="0" smtClean="0">
                <a:solidFill>
                  <a:srgbClr val="00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e-IL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e-IL" sz="2800" dirty="0" smtClean="0"/>
              <a:t>הוא מעביר את הסכין אל הבא בתור. </a:t>
            </a:r>
          </a:p>
          <a:p>
            <a:pPr>
              <a:spcBef>
                <a:spcPts val="0"/>
              </a:spcBef>
            </a:pPr>
            <a:r>
              <a:rPr lang="he-IL" sz="2800" spc="-50" dirty="0" smtClean="0"/>
              <a:t>כך ממשיכים עד שכל המשתתפים מקבלים אפשרות להקטין. </a:t>
            </a:r>
          </a:p>
          <a:p>
            <a:pPr>
              <a:spcBef>
                <a:spcPts val="0"/>
              </a:spcBef>
            </a:pPr>
            <a:r>
              <a:rPr lang="he-IL" sz="2800" spc="-50" dirty="0">
                <a:solidFill>
                  <a:srgbClr val="00FF99"/>
                </a:solidFill>
              </a:rPr>
              <a:t>המקטין האחרון </a:t>
            </a:r>
            <a:r>
              <a:rPr lang="he-IL" sz="2800" dirty="0" smtClean="0"/>
              <a:t>חותך את החלק ויוצא מההליך.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he-IL" sz="2800" dirty="0" smtClean="0"/>
              <a:t>את </a:t>
            </a:r>
            <a:r>
              <a:rPr lang="he-IL" sz="2800" dirty="0" smtClean="0">
                <a:solidFill>
                  <a:srgbClr val="FFC000"/>
                </a:solidFill>
              </a:rPr>
              <a:t>שארית</a:t>
            </a:r>
            <a:r>
              <a:rPr lang="he-IL" sz="2800" dirty="0" smtClean="0"/>
              <a:t> העוגה ממשיכים לחלק באותו אופן בין </a:t>
            </a:r>
            <a:r>
              <a:rPr lang="en-US" sz="28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he-IL" sz="2800" dirty="0" smtClean="0"/>
              <a:t> המשתתפים הנותרים.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6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23" b="95387" l="4227" r="9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2" y="3279443"/>
            <a:ext cx="3137886" cy="307384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13" y="401800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נחזור למיודעינו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 bwMode="auto">
          <a:xfrm flipH="1">
            <a:off x="1781003" y="3410351"/>
            <a:ext cx="31809" cy="27040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7D7D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  <p:cxnSp>
        <p:nvCxnSpPr>
          <p:cNvPr id="10" name="Straight Connector 9"/>
          <p:cNvCxnSpPr>
            <a:cxnSpLocks/>
          </p:cNvCxnSpPr>
          <p:nvPr/>
        </p:nvCxnSpPr>
        <p:spPr bwMode="auto">
          <a:xfrm flipH="1">
            <a:off x="1203688" y="3392932"/>
            <a:ext cx="31809" cy="27040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A981F1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  <p:sp>
        <p:nvSpPr>
          <p:cNvPr id="20" name="Rectangle 19"/>
          <p:cNvSpPr/>
          <p:nvPr/>
        </p:nvSpPr>
        <p:spPr bwMode="auto">
          <a:xfrm>
            <a:off x="1241946" y="3234519"/>
            <a:ext cx="900753" cy="3070746"/>
          </a:xfrm>
          <a:prstGeom prst="rect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 bwMode="auto">
          <a:xfrm flipH="1">
            <a:off x="2117760" y="3417611"/>
            <a:ext cx="31809" cy="27040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7D7D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 flipH="1">
            <a:off x="2131999" y="3426822"/>
            <a:ext cx="31809" cy="270401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E6499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  <p:grpSp>
        <p:nvGrpSpPr>
          <p:cNvPr id="26" name="Group 25"/>
          <p:cNvGrpSpPr/>
          <p:nvPr/>
        </p:nvGrpSpPr>
        <p:grpSpPr>
          <a:xfrm rot="1232885">
            <a:off x="2547999" y="3697347"/>
            <a:ext cx="870857" cy="1147932"/>
            <a:chOff x="-3667239" y="4412933"/>
            <a:chExt cx="870857" cy="1147932"/>
          </a:xfrm>
          <a:solidFill>
            <a:srgbClr val="FFFFCC"/>
          </a:solidFill>
        </p:grpSpPr>
        <p:sp>
          <p:nvSpPr>
            <p:cNvPr id="27" name="Flowchart: Punched Tape 26"/>
            <p:cNvSpPr/>
            <p:nvPr/>
          </p:nvSpPr>
          <p:spPr bwMode="auto">
            <a:xfrm>
              <a:off x="-3667239" y="4412933"/>
              <a:ext cx="870857" cy="550081"/>
            </a:xfrm>
            <a:prstGeom prst="flowChartPunchedTape">
              <a:avLst/>
            </a:prstGeom>
            <a:grpFill/>
            <a:ln w="19050" cap="flat" cmpd="sng" algn="ctr">
              <a:solidFill>
                <a:srgbClr val="862A58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מוטי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-2806106" y="4445918"/>
              <a:ext cx="0" cy="1114947"/>
            </a:xfrm>
            <a:prstGeom prst="line">
              <a:avLst/>
            </a:prstGeom>
            <a:grpFill/>
            <a:ln w="57150" cap="flat" cmpd="sng" algn="ctr">
              <a:solidFill>
                <a:srgbClr val="862A58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6" name="Rectangle 5"/>
          <p:cNvSpPr/>
          <p:nvPr/>
        </p:nvSpPr>
        <p:spPr bwMode="auto">
          <a:xfrm>
            <a:off x="423080" y="3234519"/>
            <a:ext cx="764275" cy="3070746"/>
          </a:xfrm>
          <a:prstGeom prst="rect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 rot="421666">
            <a:off x="104774" y="3719945"/>
            <a:ext cx="870857" cy="1175760"/>
            <a:chOff x="-1886857" y="4176383"/>
            <a:chExt cx="870857" cy="1175760"/>
          </a:xfrm>
          <a:solidFill>
            <a:srgbClr val="FFFFCC"/>
          </a:solidFill>
        </p:grpSpPr>
        <p:sp>
          <p:nvSpPr>
            <p:cNvPr id="30" name="Flowchart: Punched Tape 29"/>
            <p:cNvSpPr/>
            <p:nvPr/>
          </p:nvSpPr>
          <p:spPr bwMode="auto">
            <a:xfrm>
              <a:off x="-1886857" y="4186773"/>
              <a:ext cx="870857" cy="570281"/>
            </a:xfrm>
            <a:prstGeom prst="flowChartPunchedTape">
              <a:avLst/>
            </a:prstGeom>
            <a:grpFill/>
            <a:ln w="19050" cap="flat" cmpd="sng" algn="ctr">
              <a:solidFill>
                <a:srgbClr val="A981F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גדעון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-1016002" y="4176383"/>
              <a:ext cx="0" cy="1175760"/>
            </a:xfrm>
            <a:prstGeom prst="line">
              <a:avLst/>
            </a:prstGeom>
            <a:grpFill/>
            <a:ln w="57150" cap="flat" cmpd="sng" algn="ctr">
              <a:solidFill>
                <a:srgbClr val="A981F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8" name="Straight Connector 7"/>
          <p:cNvCxnSpPr>
            <a:cxnSpLocks/>
          </p:cNvCxnSpPr>
          <p:nvPr/>
        </p:nvCxnSpPr>
        <p:spPr bwMode="auto">
          <a:xfrm flipH="1">
            <a:off x="1184231" y="3405050"/>
            <a:ext cx="31809" cy="270401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A981F1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9" y="876635"/>
            <a:ext cx="8637438" cy="56879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he-IL" sz="2800" dirty="0"/>
              <a:t>נ</a:t>
            </a:r>
            <a:r>
              <a:rPr lang="he-IL" sz="2800" spc="-60" dirty="0"/>
              <a:t>דגים את </a:t>
            </a:r>
            <a:r>
              <a:rPr lang="he-IL" sz="2800" spc="-60" dirty="0" smtClean="0"/>
              <a:t>הליך "המקטין האחרון" על </a:t>
            </a:r>
            <a:r>
              <a:rPr lang="he-IL" sz="2800" spc="-60" dirty="0"/>
              <a:t>– </a:t>
            </a:r>
            <a:r>
              <a:rPr lang="he-IL" sz="2800" spc="-60" dirty="0" smtClean="0">
                <a:solidFill>
                  <a:srgbClr val="FF7D7D"/>
                </a:solidFill>
              </a:rPr>
              <a:t>אפיק</a:t>
            </a:r>
            <a:r>
              <a:rPr lang="he-IL" sz="2800" spc="-60" dirty="0" smtClean="0"/>
              <a:t>, </a:t>
            </a:r>
            <a:r>
              <a:rPr lang="he-IL" sz="2800" spc="-2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גדעון</a:t>
            </a:r>
            <a:r>
              <a:rPr lang="he-IL" sz="2800" spc="-60" dirty="0" smtClean="0"/>
              <a:t> וסבא-</a:t>
            </a:r>
            <a:r>
              <a:rPr lang="he-IL" sz="2800" spc="-60" dirty="0" smtClean="0">
                <a:solidFill>
                  <a:srgbClr val="DC8CB4"/>
                </a:solidFill>
              </a:rPr>
              <a:t>מוטי</a:t>
            </a:r>
            <a:r>
              <a:rPr lang="he-IL" sz="2800" spc="-60" dirty="0" smtClean="0"/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he-IL" sz="2800" u="sng" spc="-100" dirty="0" smtClean="0"/>
              <a:t>סבב ראשון</a:t>
            </a:r>
            <a:r>
              <a:rPr lang="he-IL" sz="2800" spc="-100" dirty="0" smtClean="0"/>
              <a:t>: </a:t>
            </a:r>
            <a:r>
              <a:rPr lang="he-IL" sz="2800" spc="-100" dirty="0" smtClean="0">
                <a:solidFill>
                  <a:srgbClr val="FF7D7D"/>
                </a:solidFill>
              </a:rPr>
              <a:t>אפיק</a:t>
            </a:r>
            <a:r>
              <a:rPr lang="he-IL" sz="2800" spc="-100" dirty="0" smtClean="0"/>
              <a:t>,</a:t>
            </a:r>
            <a:r>
              <a:rPr lang="he-IL" sz="2800" spc="-100" dirty="0" smtClean="0">
                <a:solidFill>
                  <a:schemeClr val="accent5"/>
                </a:solidFill>
              </a:rPr>
              <a:t> </a:t>
            </a:r>
            <a:r>
              <a:rPr lang="he-IL" sz="2800" spc="-2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גדעון</a:t>
            </a:r>
            <a:r>
              <a:rPr lang="he-IL" sz="2800" spc="-100" dirty="0" smtClean="0"/>
              <a:t>,</a:t>
            </a:r>
            <a:r>
              <a:rPr lang="he-IL" sz="2800" spc="-100" dirty="0" smtClean="0">
                <a:solidFill>
                  <a:srgbClr val="A981F1"/>
                </a:solidFill>
              </a:rPr>
              <a:t> </a:t>
            </a:r>
            <a:r>
              <a:rPr lang="he-IL" sz="2800" spc="-100" dirty="0" smtClean="0">
                <a:solidFill>
                  <a:srgbClr val="DC8CB4"/>
                </a:solidFill>
              </a:rPr>
              <a:t>מוטי</a:t>
            </a:r>
            <a:r>
              <a:rPr lang="he-IL" sz="2800" spc="-100" dirty="0" smtClean="0">
                <a:solidFill>
                  <a:schemeClr val="accent5"/>
                </a:solidFill>
              </a:rPr>
              <a:t> </a:t>
            </a:r>
            <a:r>
              <a:rPr lang="en-US" sz="28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endParaRPr lang="he-IL" sz="2800" spc="-100" dirty="0">
              <a:solidFill>
                <a:schemeClr val="accent5"/>
              </a:solidFill>
            </a:endParaRP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he-IL" sz="2800" dirty="0" smtClean="0">
                <a:solidFill>
                  <a:srgbClr val="FF7D7D"/>
                </a:solidFill>
              </a:rPr>
              <a:t>אפיק</a:t>
            </a:r>
            <a:r>
              <a:rPr lang="he-IL" sz="2800" dirty="0" smtClean="0"/>
              <a:t>, </a:t>
            </a:r>
            <a:r>
              <a:rPr lang="he-IL" sz="2800" dirty="0"/>
              <a:t>שמעדיפה </a:t>
            </a:r>
            <a:r>
              <a:rPr lang="he-IL" sz="2800" dirty="0" smtClean="0"/>
              <a:t>תותים, מסמנת </a:t>
            </a:r>
            <a:r>
              <a:rPr lang="en-US" sz="2800" dirty="0" smtClean="0">
                <a:solidFill>
                  <a:srgbClr val="FF7D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r>
              <a:rPr lang="he-IL" sz="2800" dirty="0" smtClean="0"/>
              <a:t> עוגה </a:t>
            </a:r>
            <a:r>
              <a:rPr lang="he-IL" sz="2800" dirty="0"/>
              <a:t>לטעמה.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he-IL" sz="2800" spc="-2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גדעון</a:t>
            </a:r>
            <a:r>
              <a:rPr lang="he-IL" sz="2800" dirty="0" smtClean="0"/>
              <a:t>, </a:t>
            </a:r>
            <a:r>
              <a:rPr lang="he-IL" sz="2800" dirty="0"/>
              <a:t>שמעדיף </a:t>
            </a:r>
            <a:r>
              <a:rPr lang="he-IL" sz="2800" dirty="0" smtClean="0"/>
              <a:t>אוכמניות, </a:t>
            </a:r>
            <a:r>
              <a:rPr lang="he-IL" sz="2800" dirty="0"/>
              <a:t>מסתפק בפחות ומקטין.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he-IL" sz="2800" dirty="0" smtClean="0">
                <a:solidFill>
                  <a:srgbClr val="CE6499"/>
                </a:solidFill>
              </a:rPr>
              <a:t>מוטי</a:t>
            </a:r>
            <a:r>
              <a:rPr lang="he-IL" sz="2800" dirty="0" smtClean="0"/>
              <a:t>, </a:t>
            </a:r>
            <a:r>
              <a:rPr lang="he-IL" sz="2800" dirty="0"/>
              <a:t>שמעדיף דובדבנים </a:t>
            </a:r>
            <a:r>
              <a:rPr lang="he-IL" sz="2800" dirty="0" smtClean="0"/>
              <a:t>בקצפת, </a:t>
            </a:r>
            <a:r>
              <a:rPr lang="he-IL" sz="2800" dirty="0"/>
              <a:t>לא מתערב.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he-IL" sz="2800" spc="-2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גדעון</a:t>
            </a:r>
            <a:r>
              <a:rPr lang="he-IL" sz="2800" spc="-150" dirty="0" smtClean="0"/>
              <a:t>,</a:t>
            </a:r>
            <a:r>
              <a:rPr lang="he-IL" sz="2800" spc="-150" dirty="0" smtClean="0">
                <a:solidFill>
                  <a:schemeClr val="accent5"/>
                </a:solidFill>
              </a:rPr>
              <a:t> </a:t>
            </a:r>
            <a:r>
              <a:rPr lang="he-IL" sz="2800" spc="-150" dirty="0" smtClean="0">
                <a:solidFill>
                  <a:srgbClr val="00FF99"/>
                </a:solidFill>
              </a:rPr>
              <a:t>המקטין </a:t>
            </a:r>
            <a:r>
              <a:rPr lang="he-IL" sz="2800" spc="-150" dirty="0">
                <a:solidFill>
                  <a:srgbClr val="00FF99"/>
                </a:solidFill>
              </a:rPr>
              <a:t>האחרון </a:t>
            </a:r>
            <a:r>
              <a:rPr lang="he-IL" sz="2800" spc="-150" dirty="0" smtClean="0"/>
              <a:t>בסבב, חותך את ה-</a:t>
            </a:r>
            <a:r>
              <a:rPr lang="en-US" sz="2800" spc="-150" dirty="0" smtClean="0"/>
              <a:t> </a:t>
            </a:r>
            <a:r>
              <a:rPr lang="en-US" sz="2800" spc="-15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r>
              <a:rPr lang="he-IL" sz="2800" spc="-150" dirty="0" smtClean="0"/>
              <a:t>שלו </a:t>
            </a:r>
            <a:r>
              <a:rPr lang="he-IL" sz="2800" spc="-150" dirty="0"/>
              <a:t>(לטעמו) </a:t>
            </a:r>
            <a:r>
              <a:rPr lang="he-IL" sz="2800" spc="-150" dirty="0" smtClean="0"/>
              <a:t>ואוכל.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e-IL" sz="2800" u="sng" spc="-100" dirty="0" smtClean="0"/>
              <a:t>סבב שני</a:t>
            </a:r>
            <a:r>
              <a:rPr lang="he-IL" sz="2800" spc="-100" dirty="0" smtClean="0"/>
              <a:t>: </a:t>
            </a:r>
            <a:r>
              <a:rPr lang="he-IL" sz="2800" spc="-100" dirty="0" smtClean="0">
                <a:solidFill>
                  <a:srgbClr val="FF7D7D"/>
                </a:solidFill>
              </a:rPr>
              <a:t>אפיק</a:t>
            </a:r>
            <a:r>
              <a:rPr lang="he-IL" sz="2800" spc="-100" dirty="0" smtClean="0"/>
              <a:t>,</a:t>
            </a:r>
            <a:r>
              <a:rPr lang="he-IL" sz="2800" spc="-100" dirty="0" smtClean="0">
                <a:solidFill>
                  <a:schemeClr val="accent5"/>
                </a:solidFill>
              </a:rPr>
              <a:t> </a:t>
            </a:r>
            <a:r>
              <a:rPr lang="he-IL" sz="2800" spc="-100" dirty="0" smtClean="0">
                <a:solidFill>
                  <a:srgbClr val="CE6499"/>
                </a:solidFill>
              </a:rPr>
              <a:t>מוטי</a:t>
            </a:r>
            <a:r>
              <a:rPr lang="he-IL" sz="2800" spc="-100" dirty="0" smtClean="0">
                <a:solidFill>
                  <a:schemeClr val="accent5"/>
                </a:solidFill>
              </a:rPr>
              <a:t> </a:t>
            </a:r>
            <a:r>
              <a:rPr lang="en-US" sz="28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endParaRPr lang="he-IL" sz="2800" spc="-100" dirty="0">
              <a:solidFill>
                <a:schemeClr val="accent5"/>
              </a:solidFill>
            </a:endParaRPr>
          </a:p>
          <a:p>
            <a:pPr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he-IL" sz="2800" spc="-100" dirty="0" smtClean="0">
                <a:solidFill>
                  <a:srgbClr val="FF7D7D"/>
                </a:solidFill>
              </a:rPr>
              <a:t>אפיק</a:t>
            </a:r>
            <a:r>
              <a:rPr lang="he-IL" sz="2800" spc="-100" dirty="0" smtClean="0">
                <a:solidFill>
                  <a:srgbClr val="E6A2B1"/>
                </a:solidFill>
              </a:rPr>
              <a:t> </a:t>
            </a:r>
            <a:r>
              <a:rPr lang="he-IL" sz="2800" spc="-100" dirty="0" smtClean="0"/>
              <a:t>מסמנת </a:t>
            </a:r>
            <a:r>
              <a:rPr lang="en-US" sz="2800" spc="-100" dirty="0" smtClean="0"/>
              <a:t> </a:t>
            </a:r>
            <a:r>
              <a:rPr lang="en-US" sz="2800" spc="-100" dirty="0">
                <a:solidFill>
                  <a:srgbClr val="FF7D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he-IL" sz="2800" spc="-100" dirty="0" smtClean="0"/>
              <a:t>ממה </a:t>
            </a:r>
            <a:r>
              <a:rPr lang="he-IL" sz="2800" spc="-100" dirty="0"/>
              <a:t>שנותר, לדעתה.</a:t>
            </a:r>
          </a:p>
          <a:p>
            <a:pPr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he-IL" sz="2800" spc="-100" dirty="0" smtClean="0">
                <a:solidFill>
                  <a:srgbClr val="CE6499"/>
                </a:solidFill>
              </a:rPr>
              <a:t>מוטי</a:t>
            </a:r>
            <a:r>
              <a:rPr lang="he-IL" sz="2800" spc="-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he-IL" sz="2800" spc="-50" dirty="0"/>
              <a:t>לא </a:t>
            </a:r>
            <a:r>
              <a:rPr lang="he-IL" sz="2800" spc="-50" dirty="0" smtClean="0"/>
              <a:t>מקטין.</a:t>
            </a:r>
            <a:endParaRPr lang="he-IL" sz="2800" spc="-50" dirty="0"/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he-IL" sz="2800" spc="-100" dirty="0" smtClean="0">
                <a:solidFill>
                  <a:srgbClr val="FF7D7D"/>
                </a:solidFill>
              </a:rPr>
              <a:t>אפיק</a:t>
            </a:r>
            <a:r>
              <a:rPr lang="he-IL" sz="2800" spc="-50" dirty="0" smtClean="0"/>
              <a:t>, </a:t>
            </a:r>
            <a:r>
              <a:rPr lang="he-IL" sz="2800" spc="-50" dirty="0" smtClean="0">
                <a:solidFill>
                  <a:srgbClr val="00FF99"/>
                </a:solidFill>
              </a:rPr>
              <a:t>המקטינה האחרונה </a:t>
            </a:r>
            <a:r>
              <a:rPr lang="he-IL" sz="2800" spc="-50" dirty="0" smtClean="0"/>
              <a:t>בסיבוב</a:t>
            </a:r>
            <a:r>
              <a:rPr lang="he-IL" sz="2800" spc="-50" dirty="0"/>
              <a:t>,</a:t>
            </a:r>
            <a:r>
              <a:rPr lang="en-US" sz="2800" spc="-50" dirty="0" smtClean="0"/>
              <a:t/>
            </a:r>
            <a:br>
              <a:rPr lang="en-US" sz="2800" spc="-50" dirty="0" smtClean="0"/>
            </a:br>
            <a:r>
              <a:rPr lang="he-IL" sz="2800" spc="-50" dirty="0" smtClean="0"/>
              <a:t>חותכת את החלק </a:t>
            </a:r>
            <a:r>
              <a:rPr lang="he-IL" sz="2800" spc="-50" dirty="0"/>
              <a:t>שלה </a:t>
            </a:r>
            <a:r>
              <a:rPr lang="he-IL" sz="2800" spc="-50" dirty="0" smtClean="0"/>
              <a:t>ואוכלת אותו.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he-IL" sz="2800" spc="-100" dirty="0" smtClean="0">
                <a:solidFill>
                  <a:srgbClr val="CE6499"/>
                </a:solidFill>
              </a:rPr>
              <a:t>מוטי</a:t>
            </a:r>
            <a:r>
              <a:rPr lang="he-IL" sz="2800" spc="-50" dirty="0" smtClean="0"/>
              <a:t> אוכל את החלק הנותר.</a:t>
            </a:r>
            <a:endParaRPr lang="he-IL" sz="2800" spc="-50" dirty="0"/>
          </a:p>
        </p:txBody>
      </p:sp>
      <p:grpSp>
        <p:nvGrpSpPr>
          <p:cNvPr id="23" name="Group 22"/>
          <p:cNvGrpSpPr/>
          <p:nvPr/>
        </p:nvGrpSpPr>
        <p:grpSpPr>
          <a:xfrm rot="21126242">
            <a:off x="788404" y="2850660"/>
            <a:ext cx="885372" cy="1160422"/>
            <a:chOff x="-1451429" y="1887577"/>
            <a:chExt cx="885372" cy="1160422"/>
          </a:xfrm>
        </p:grpSpPr>
        <p:sp>
          <p:nvSpPr>
            <p:cNvPr id="24" name="Flowchart: Punched Tape 23"/>
            <p:cNvSpPr/>
            <p:nvPr/>
          </p:nvSpPr>
          <p:spPr bwMode="auto">
            <a:xfrm>
              <a:off x="-1451429" y="1887577"/>
              <a:ext cx="870857" cy="565337"/>
            </a:xfrm>
            <a:prstGeom prst="flowChartPunchedTape">
              <a:avLst/>
            </a:prstGeom>
            <a:solidFill>
              <a:srgbClr val="FFFFCC"/>
            </a:solidFill>
            <a:ln w="19050" cap="flat" cmpd="sng" algn="ctr">
              <a:solidFill>
                <a:srgbClr val="FF7D7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אפיק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-566057" y="1935492"/>
              <a:ext cx="0" cy="111250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7D7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8541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3" grpId="0" uiExpand="1" build="p"/>
      <p:bldP spid="3" grpId="1" uiExpand="1" build="p"/>
      <p:bldP spid="3" grpId="2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הסכין הזז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516" y="1004183"/>
            <a:ext cx="4872252" cy="2618695"/>
          </a:xfrm>
        </p:spPr>
        <p:txBody>
          <a:bodyPr>
            <a:no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he-IL" sz="2800" dirty="0"/>
              <a:t>בשנת 1961 </a:t>
            </a:r>
            <a:r>
              <a:rPr lang="he-IL" sz="2800" dirty="0" smtClean="0"/>
              <a:t>הציעו המתמטיקאים האמריקנים </a:t>
            </a:r>
            <a:r>
              <a:rPr lang="he-IL" sz="2800" dirty="0" err="1" smtClean="0">
                <a:solidFill>
                  <a:schemeClr val="accent5"/>
                </a:solidFill>
              </a:rPr>
              <a:t>ס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ְ</a:t>
            </a:r>
            <a:r>
              <a:rPr lang="he-IL" sz="2800" dirty="0" err="1" smtClean="0">
                <a:solidFill>
                  <a:schemeClr val="accent5"/>
                </a:solidFill>
              </a:rPr>
              <a:t>פ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ָּ</a:t>
            </a:r>
            <a:r>
              <a:rPr lang="he-IL" sz="2800" dirty="0" err="1" smtClean="0">
                <a:solidFill>
                  <a:schemeClr val="accent5"/>
                </a:solidFill>
              </a:rPr>
              <a:t>נ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ׅ</a:t>
            </a:r>
            <a:r>
              <a:rPr lang="he-IL" sz="2800" dirty="0" err="1" smtClean="0">
                <a:solidFill>
                  <a:schemeClr val="accent5"/>
                </a:solidFill>
              </a:rPr>
              <a:t>יי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ֶ</a:t>
            </a:r>
            <a:r>
              <a:rPr lang="he-IL" sz="2800" dirty="0" err="1" smtClean="0">
                <a:solidFill>
                  <a:schemeClr val="accent5"/>
                </a:solidFill>
              </a:rPr>
              <a:t>ר</a:t>
            </a:r>
            <a:r>
              <a:rPr lang="he-IL" sz="2800" dirty="0" smtClean="0">
                <a:solidFill>
                  <a:schemeClr val="accent5"/>
                </a:solidFill>
              </a:rPr>
              <a:t> </a:t>
            </a:r>
            <a:r>
              <a:rPr lang="he-IL" sz="2800" dirty="0" err="1" smtClean="0"/>
              <a:t>ו</a:t>
            </a:r>
            <a:r>
              <a:rPr lang="he-IL" sz="2800" dirty="0" err="1" smtClean="0">
                <a:solidFill>
                  <a:schemeClr val="accent5"/>
                </a:solidFill>
              </a:rPr>
              <a:t>דָב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ּׅ</a:t>
            </a:r>
            <a:r>
              <a:rPr lang="he-IL" sz="2800" dirty="0" err="1" smtClean="0">
                <a:solidFill>
                  <a:schemeClr val="accent5"/>
                </a:solidFill>
              </a:rPr>
              <a:t>ינ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ְ</a:t>
            </a:r>
            <a:r>
              <a:rPr lang="he-IL" sz="2800" dirty="0" err="1" smtClean="0">
                <a:solidFill>
                  <a:schemeClr val="accent5"/>
                </a:solidFill>
              </a:rPr>
              <a:t>ס</a:t>
            </a:r>
            <a:r>
              <a:rPr lang="he-IL" sz="2800" dirty="0" smtClean="0">
                <a:solidFill>
                  <a:schemeClr val="accent5"/>
                </a:solidFill>
              </a:rPr>
              <a:t> </a:t>
            </a:r>
            <a:r>
              <a:rPr lang="he-IL" sz="2800" dirty="0" smtClean="0"/>
              <a:t>הליך דומה ל</a:t>
            </a:r>
            <a:r>
              <a:rPr lang="he-IL" sz="2800" dirty="0" smtClean="0">
                <a:solidFill>
                  <a:srgbClr val="00FF99"/>
                </a:solidFill>
              </a:rPr>
              <a:t>מקטין </a:t>
            </a:r>
            <a:r>
              <a:rPr lang="he-IL" sz="2800" dirty="0">
                <a:solidFill>
                  <a:srgbClr val="00FF99"/>
                </a:solidFill>
              </a:rPr>
              <a:t>האחרון</a:t>
            </a:r>
            <a:r>
              <a:rPr lang="he-IL" sz="2800" dirty="0"/>
              <a:t> שאפשר לקרוא לו "המסתפק הראשון". </a:t>
            </a:r>
            <a:endParaRPr lang="he-IL" sz="2800" dirty="0" smtClean="0"/>
          </a:p>
          <a:p>
            <a:pPr marL="0" lvl="0" indent="0">
              <a:spcBef>
                <a:spcPts val="1200"/>
              </a:spcBef>
              <a:buNone/>
            </a:pPr>
            <a:r>
              <a:rPr lang="he-IL" sz="2800" dirty="0" smtClean="0"/>
              <a:t>הם </a:t>
            </a:r>
            <a:r>
              <a:rPr lang="he-IL" sz="2800" dirty="0"/>
              <a:t>קראו לו </a:t>
            </a:r>
            <a:r>
              <a:rPr lang="he-IL" sz="2800" dirty="0">
                <a:solidFill>
                  <a:srgbClr val="00FF99"/>
                </a:solidFill>
              </a:rPr>
              <a:t>הסכין </a:t>
            </a:r>
            <a:r>
              <a:rPr lang="he-IL" sz="2800" dirty="0" smtClean="0">
                <a:solidFill>
                  <a:srgbClr val="00FF99"/>
                </a:solidFill>
              </a:rPr>
              <a:t>הזז</a:t>
            </a:r>
            <a:r>
              <a:rPr lang="he-IL" sz="2800" dirty="0" smtClean="0"/>
              <a:t>.</a:t>
            </a:r>
            <a:endParaRPr lang="he-IL" dirty="0"/>
          </a:p>
        </p:txBody>
      </p:sp>
      <p:grpSp>
        <p:nvGrpSpPr>
          <p:cNvPr id="4" name="Group 3"/>
          <p:cNvGrpSpPr/>
          <p:nvPr/>
        </p:nvGrpSpPr>
        <p:grpSpPr>
          <a:xfrm>
            <a:off x="270640" y="1050121"/>
            <a:ext cx="2104070" cy="2475763"/>
            <a:chOff x="687334" y="2612700"/>
            <a:chExt cx="2104070" cy="2475763"/>
          </a:xfrm>
        </p:grpSpPr>
        <p:pic>
          <p:nvPicPr>
            <p:cNvPr id="1026" name="Picture 2" descr="https://upload.wikimedia.org/wikipedia/commons/7/7a/Lester_Dubins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41" r="24699"/>
            <a:stretch/>
          </p:blipFill>
          <p:spPr bwMode="auto">
            <a:xfrm>
              <a:off x="862369" y="2612700"/>
              <a:ext cx="1483056" cy="1831302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87334" y="4319022"/>
              <a:ext cx="21040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dirty="0">
                  <a:solidFill>
                    <a:schemeClr val="tx1">
                      <a:lumMod val="75000"/>
                    </a:schemeClr>
                  </a:solidFill>
                </a:rPr>
                <a:t>Lester </a:t>
              </a:r>
              <a:r>
                <a:rPr lang="en-US" sz="2400" dirty="0" err="1" smtClean="0">
                  <a:solidFill>
                    <a:schemeClr val="tx1">
                      <a:lumMod val="75000"/>
                    </a:schemeClr>
                  </a:solidFill>
                </a:rPr>
                <a:t>Dubins</a:t>
              </a:r>
              <a:endParaRPr lang="en-US" sz="24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ctr" rtl="0"/>
              <a:r>
                <a:rPr lang="en-US" sz="2000" dirty="0" smtClean="0">
                  <a:solidFill>
                    <a:schemeClr val="tx1">
                      <a:lumMod val="75000"/>
                    </a:schemeClr>
                  </a:solidFill>
                </a:rPr>
                <a:t>1920 </a:t>
              </a:r>
              <a:r>
                <a:rPr lang="en-US" sz="2000" dirty="0">
                  <a:solidFill>
                    <a:schemeClr val="tx1">
                      <a:lumMod val="75000"/>
                    </a:schemeClr>
                  </a:solidFill>
                </a:rPr>
                <a:t>– </a:t>
              </a:r>
              <a:r>
                <a:rPr lang="en-US" sz="2000" dirty="0" smtClean="0">
                  <a:solidFill>
                    <a:schemeClr val="tx1">
                      <a:lumMod val="75000"/>
                    </a:schemeClr>
                  </a:solidFill>
                </a:rPr>
                <a:t>2010</a:t>
              </a:r>
              <a:endParaRPr lang="en-US" sz="20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82937" y="1050121"/>
            <a:ext cx="2187880" cy="2515862"/>
            <a:chOff x="2257242" y="2612488"/>
            <a:chExt cx="2187880" cy="2515862"/>
          </a:xfrm>
        </p:grpSpPr>
        <p:pic>
          <p:nvPicPr>
            <p:cNvPr id="1028" name="Picture 4" descr="Edwin Spanier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98"/>
            <a:stretch/>
          </p:blipFill>
          <p:spPr bwMode="auto">
            <a:xfrm>
              <a:off x="2781216" y="2612488"/>
              <a:ext cx="1421679" cy="1828800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257242" y="4297353"/>
              <a:ext cx="21878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spc="-100" dirty="0" smtClean="0">
                  <a:solidFill>
                    <a:schemeClr val="tx1">
                      <a:lumMod val="75000"/>
                    </a:schemeClr>
                  </a:solidFill>
                </a:rPr>
                <a:t>Edwin</a:t>
              </a:r>
              <a:r>
                <a:rPr lang="he-IL" sz="2400" spc="-100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2400" spc="-100" dirty="0" err="1" smtClean="0">
                  <a:solidFill>
                    <a:schemeClr val="tx1">
                      <a:lumMod val="75000"/>
                    </a:schemeClr>
                  </a:solidFill>
                </a:rPr>
                <a:t>Spanier</a:t>
              </a:r>
              <a:endParaRPr lang="en-US" sz="2400" spc="-1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ctr" rtl="0"/>
              <a:r>
                <a:rPr lang="en-US" sz="2400" dirty="0" smtClean="0">
                  <a:solidFill>
                    <a:schemeClr val="tx1">
                      <a:lumMod val="75000"/>
                    </a:schemeClr>
                  </a:solidFill>
                </a:rPr>
                <a:t>1921 </a:t>
              </a:r>
              <a:r>
                <a:rPr lang="en-US" sz="2400" dirty="0">
                  <a:solidFill>
                    <a:schemeClr val="tx1">
                      <a:lumMod val="75000"/>
                    </a:schemeClr>
                  </a:solidFill>
                </a:rPr>
                <a:t>– </a:t>
              </a:r>
              <a:r>
                <a:rPr lang="en-US" sz="2400" dirty="0" smtClean="0">
                  <a:solidFill>
                    <a:schemeClr val="tx1">
                      <a:lumMod val="75000"/>
                    </a:schemeClr>
                  </a:solidFill>
                </a:rPr>
                <a:t>1966</a:t>
              </a:r>
              <a:endParaRPr lang="en-US" sz="24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2738" y="3550608"/>
            <a:ext cx="8579238" cy="253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SzPct val="75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79400" lvl="1" indent="-2794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he-IL" kern="0" dirty="0" smtClean="0"/>
              <a:t>מזיזים סכין מעל העוגה, מצד אחד לשני. </a:t>
            </a:r>
          </a:p>
          <a:p>
            <a:pPr marL="279400" lvl="1" indent="-2794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he-IL" kern="0" dirty="0" smtClean="0"/>
              <a:t>ברגע שלדעת מישהו מ-</a:t>
            </a:r>
            <a:r>
              <a:rPr lang="en-US" i="1" kern="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e-IL" i="1" kern="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kern="0" dirty="0" smtClean="0"/>
              <a:t>המשתתפים</a:t>
            </a:r>
            <a:r>
              <a:rPr lang="he-IL" i="1" kern="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kern="0" dirty="0" smtClean="0"/>
              <a:t>הסכין חלף על פני </a:t>
            </a:r>
            <a:r>
              <a:rPr lang="en-US" b="1" kern="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US" i="1" kern="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he-IL" i="1" kern="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kern="0" dirty="0" smtClean="0"/>
              <a:t>מהעוגה, הוא קורא: "עצור", לוקח את החלק שהסכין חלף מעליו והולך.</a:t>
            </a:r>
          </a:p>
          <a:p>
            <a:pPr marL="279400" lvl="1" indent="-2794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he-IL" kern="0" dirty="0" smtClean="0"/>
              <a:t>ממשיכים את ההליך עבור</a:t>
            </a:r>
            <a:r>
              <a:rPr lang="en-US" i="1" kern="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kern="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kern="0" dirty="0" smtClean="0"/>
              <a:t> </a:t>
            </a:r>
            <a:r>
              <a:rPr lang="he-IL" kern="0" dirty="0" smtClean="0"/>
              <a:t> המשתתפים הנותרים.</a:t>
            </a:r>
            <a:endParaRPr lang="he-IL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706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23" b="95387" l="4227" r="9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2" y="3279443"/>
            <a:ext cx="3137886" cy="307384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הסכין </a:t>
            </a:r>
            <a:r>
              <a:rPr lang="he-IL" sz="32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הזז – הדגמה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831" y="987419"/>
            <a:ext cx="8468438" cy="4908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800" u="sng" dirty="0" smtClean="0"/>
              <a:t>סיבוב </a:t>
            </a:r>
            <a:r>
              <a:rPr lang="he-IL" sz="2800" u="sng" dirty="0"/>
              <a:t>ראשון</a:t>
            </a:r>
            <a:r>
              <a:rPr lang="he-IL" sz="2800" dirty="0"/>
              <a:t>: </a:t>
            </a:r>
            <a:r>
              <a:rPr lang="he-IL" sz="2800" dirty="0" smtClean="0">
                <a:solidFill>
                  <a:srgbClr val="FF7D7D"/>
                </a:solidFill>
              </a:rPr>
              <a:t>אפיק</a:t>
            </a:r>
            <a:r>
              <a:rPr lang="he-IL" sz="2800" dirty="0" smtClean="0">
                <a:solidFill>
                  <a:srgbClr val="E6A2B1"/>
                </a:solidFill>
              </a:rPr>
              <a:t>,</a:t>
            </a:r>
            <a:r>
              <a:rPr lang="he-IL" sz="2800" dirty="0" smtClean="0">
                <a:solidFill>
                  <a:schemeClr val="accent5"/>
                </a:solidFill>
              </a:rPr>
              <a:t> </a:t>
            </a:r>
            <a:r>
              <a:rPr lang="he-IL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גדעון</a:t>
            </a:r>
            <a:r>
              <a:rPr lang="he-IL" sz="2800" dirty="0" smtClean="0"/>
              <a:t>, </a:t>
            </a:r>
            <a:r>
              <a:rPr lang="he-IL" sz="2800" dirty="0"/>
              <a:t>סבא-</a:t>
            </a:r>
            <a:r>
              <a:rPr lang="he-IL" sz="2800" dirty="0" smtClean="0">
                <a:solidFill>
                  <a:srgbClr val="DC8CB4"/>
                </a:solidFill>
              </a:rPr>
              <a:t>מוטי</a:t>
            </a:r>
            <a:r>
              <a:rPr lang="he-IL" sz="2800" dirty="0" smtClean="0">
                <a:solidFill>
                  <a:schemeClr val="accent5"/>
                </a:solidFill>
              </a:rPr>
              <a:t> </a:t>
            </a:r>
            <a:r>
              <a:rPr lang="en-US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endParaRPr lang="he-IL" sz="2800" dirty="0">
              <a:solidFill>
                <a:schemeClr val="accent5"/>
              </a:solidFill>
            </a:endParaRPr>
          </a:p>
          <a:p>
            <a:r>
              <a:rPr lang="he-IL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גדעון</a:t>
            </a:r>
            <a:r>
              <a:rPr lang="he-IL" sz="2800" dirty="0" smtClean="0"/>
              <a:t>, </a:t>
            </a:r>
            <a:r>
              <a:rPr lang="he-IL" sz="2800" dirty="0"/>
              <a:t>שמעדיף </a:t>
            </a:r>
            <a:r>
              <a:rPr lang="he-IL" sz="2800" dirty="0" smtClean="0"/>
              <a:t>אוכמניות, קורא: </a:t>
            </a:r>
            <a:r>
              <a:rPr lang="he-IL" sz="2800" dirty="0"/>
              <a:t>"עצור</a:t>
            </a:r>
            <a:r>
              <a:rPr lang="he-IL" sz="2800" dirty="0" smtClean="0"/>
              <a:t>" כשהסכין חולף על פני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r>
              <a:rPr lang="he-IL" sz="2800" dirty="0" smtClean="0"/>
              <a:t> מהעוגה</a:t>
            </a:r>
            <a:r>
              <a:rPr lang="he-IL" sz="2800" dirty="0"/>
              <a:t>, לדעתו. </a:t>
            </a:r>
            <a:r>
              <a:rPr lang="he-IL" sz="2800" dirty="0" smtClean="0"/>
              <a:t>הוא לוקח את חלקו ויוצא.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he-IL" sz="2800" u="sng" dirty="0"/>
              <a:t>סיבוב </a:t>
            </a:r>
            <a:r>
              <a:rPr lang="he-IL" sz="2800" u="sng" dirty="0" smtClean="0"/>
              <a:t>שני</a:t>
            </a:r>
            <a:r>
              <a:rPr lang="he-IL" sz="2800" dirty="0" smtClean="0"/>
              <a:t>: </a:t>
            </a:r>
            <a:r>
              <a:rPr lang="he-IL" sz="2800" dirty="0" smtClean="0">
                <a:solidFill>
                  <a:srgbClr val="FF7D7D"/>
                </a:solidFill>
              </a:rPr>
              <a:t>אפיק</a:t>
            </a:r>
            <a:r>
              <a:rPr lang="he-IL" sz="2800" dirty="0" smtClean="0"/>
              <a:t>,</a:t>
            </a:r>
            <a:r>
              <a:rPr lang="he-IL" sz="2800" dirty="0" smtClean="0">
                <a:solidFill>
                  <a:srgbClr val="FF7D7D"/>
                </a:solidFill>
              </a:rPr>
              <a:t> </a:t>
            </a:r>
            <a:r>
              <a:rPr lang="he-IL" sz="2800" dirty="0" smtClean="0"/>
              <a:t>סבא-</a:t>
            </a:r>
            <a:r>
              <a:rPr lang="he-IL" sz="2800" dirty="0">
                <a:solidFill>
                  <a:srgbClr val="DC8CB4"/>
                </a:solidFill>
              </a:rPr>
              <a:t>מוטי</a:t>
            </a:r>
            <a:r>
              <a:rPr lang="he-IL" sz="2800" dirty="0" smtClean="0">
                <a:solidFill>
                  <a:schemeClr val="accent5"/>
                </a:solidFill>
              </a:rPr>
              <a:t> </a:t>
            </a:r>
            <a:r>
              <a:rPr lang="en-US" sz="28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endParaRPr lang="he-IL" sz="2800" dirty="0">
              <a:solidFill>
                <a:schemeClr val="accent5"/>
              </a:solidFill>
            </a:endParaRPr>
          </a:p>
          <a:p>
            <a:r>
              <a:rPr lang="he-IL" sz="2800" dirty="0" smtClean="0">
                <a:solidFill>
                  <a:srgbClr val="FF7D7D"/>
                </a:solidFill>
              </a:rPr>
              <a:t>אפיק</a:t>
            </a:r>
            <a:r>
              <a:rPr lang="he-IL" sz="2800" dirty="0" smtClean="0"/>
              <a:t>, </a:t>
            </a:r>
            <a:r>
              <a:rPr lang="he-IL" sz="2800" dirty="0"/>
              <a:t>שמעדיפה </a:t>
            </a:r>
            <a:r>
              <a:rPr lang="he-IL" sz="2800" dirty="0" smtClean="0"/>
              <a:t>תותים, קוראת: </a:t>
            </a:r>
            <a:r>
              <a:rPr lang="he-IL" sz="2800" dirty="0"/>
              <a:t>"עצור</a:t>
            </a:r>
            <a:r>
              <a:rPr lang="he-IL" sz="2800" dirty="0" smtClean="0"/>
              <a:t>"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/>
              <a:t>כשלדעתה הסכין חולף על פני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 </a:t>
            </a:r>
            <a:r>
              <a:rPr lang="he-IL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e-IL" sz="2800" dirty="0" smtClean="0"/>
              <a:t>משארית העוגה</a:t>
            </a:r>
            <a:r>
              <a:rPr lang="he-IL" sz="2800" dirty="0"/>
              <a:t>,</a:t>
            </a:r>
            <a:r>
              <a:rPr lang="he-IL" sz="2800" dirty="0" smtClean="0"/>
              <a:t> ומקבלת </a:t>
            </a:r>
            <a:r>
              <a:rPr lang="he-IL" sz="2800" dirty="0"/>
              <a:t>את חלקה.</a:t>
            </a:r>
          </a:p>
          <a:p>
            <a:r>
              <a:rPr lang="he-IL" sz="2800" dirty="0">
                <a:solidFill>
                  <a:srgbClr val="DC8CB4"/>
                </a:solidFill>
              </a:rPr>
              <a:t>מוטי</a:t>
            </a:r>
            <a:r>
              <a:rPr lang="he-IL" sz="2800" dirty="0" smtClean="0"/>
              <a:t>, </a:t>
            </a:r>
            <a:r>
              <a:rPr lang="he-IL" sz="2800" dirty="0"/>
              <a:t>לוקח את החלק האחרון,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he-IL" sz="2800" dirty="0"/>
              <a:t>העדיף לטעמו.</a:t>
            </a:r>
            <a:endParaRPr lang="en-US" sz="28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90724" flipH="1">
            <a:off x="-940412" y="3808009"/>
            <a:ext cx="2869249" cy="2121919"/>
          </a:xfrm>
          <a:prstGeom prst="rect">
            <a:avLst/>
          </a:prstGeom>
          <a:noFill/>
          <a:ln>
            <a:noFill/>
          </a:ln>
          <a:effectLst>
            <a:outerShdw blurRad="152400" dist="241300" dir="7800000" algn="ctr" rotWithShape="0">
              <a:schemeClr val="bg1">
                <a:alpha val="91000"/>
              </a:schemeClr>
            </a:outerShdw>
          </a:effectLst>
          <a:scene3d>
            <a:camera prst="orthographicFront">
              <a:rot lat="18324919" lon="21333089" rev="504583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39"/>
          <p:cNvGrpSpPr/>
          <p:nvPr/>
        </p:nvGrpSpPr>
        <p:grpSpPr>
          <a:xfrm rot="1232885">
            <a:off x="2482002" y="3424794"/>
            <a:ext cx="870857" cy="1135153"/>
            <a:chOff x="-3667239" y="4412933"/>
            <a:chExt cx="870857" cy="1135153"/>
          </a:xfrm>
        </p:grpSpPr>
        <p:sp>
          <p:nvSpPr>
            <p:cNvPr id="41" name="Flowchart: Punched Tape 40"/>
            <p:cNvSpPr/>
            <p:nvPr/>
          </p:nvSpPr>
          <p:spPr bwMode="auto">
            <a:xfrm>
              <a:off x="-3667239" y="4412933"/>
              <a:ext cx="870857" cy="550081"/>
            </a:xfrm>
            <a:prstGeom prst="flowChartPunchedTape">
              <a:avLst/>
            </a:prstGeom>
            <a:solidFill>
              <a:srgbClr val="FFFFCC"/>
            </a:solidFill>
            <a:ln w="19050" cap="flat" cmpd="sng" algn="ctr">
              <a:solidFill>
                <a:srgbClr val="862A58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מוטי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-2810896" y="4433139"/>
              <a:ext cx="0" cy="111494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862A58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8" name="Rectangle 17"/>
          <p:cNvSpPr/>
          <p:nvPr/>
        </p:nvSpPr>
        <p:spPr bwMode="auto">
          <a:xfrm>
            <a:off x="1241946" y="3234519"/>
            <a:ext cx="900753" cy="3070746"/>
          </a:xfrm>
          <a:prstGeom prst="rect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23080" y="3234519"/>
            <a:ext cx="764275" cy="3070746"/>
          </a:xfrm>
          <a:prstGeom prst="rect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 rot="21126242">
            <a:off x="788404" y="2850660"/>
            <a:ext cx="885372" cy="1160422"/>
            <a:chOff x="-1451429" y="1887577"/>
            <a:chExt cx="885372" cy="1160422"/>
          </a:xfrm>
        </p:grpSpPr>
        <p:sp>
          <p:nvSpPr>
            <p:cNvPr id="38" name="Flowchart: Punched Tape 37"/>
            <p:cNvSpPr/>
            <p:nvPr/>
          </p:nvSpPr>
          <p:spPr bwMode="auto">
            <a:xfrm>
              <a:off x="-1451429" y="1887577"/>
              <a:ext cx="870857" cy="565337"/>
            </a:xfrm>
            <a:prstGeom prst="flowChartPunchedTape">
              <a:avLst/>
            </a:prstGeom>
            <a:solidFill>
              <a:srgbClr val="FFFFCC"/>
            </a:solidFill>
            <a:ln w="19050" cap="flat" cmpd="sng" algn="ctr">
              <a:solidFill>
                <a:srgbClr val="FF7D7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אפיק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-566057" y="1935492"/>
              <a:ext cx="0" cy="111250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7D7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3" name="Group 42"/>
          <p:cNvGrpSpPr/>
          <p:nvPr/>
        </p:nvGrpSpPr>
        <p:grpSpPr>
          <a:xfrm rot="421666">
            <a:off x="104774" y="3719945"/>
            <a:ext cx="870857" cy="1175760"/>
            <a:chOff x="-1886857" y="4176383"/>
            <a:chExt cx="870857" cy="1175760"/>
          </a:xfrm>
        </p:grpSpPr>
        <p:sp>
          <p:nvSpPr>
            <p:cNvPr id="44" name="Flowchart: Punched Tape 43"/>
            <p:cNvSpPr/>
            <p:nvPr/>
          </p:nvSpPr>
          <p:spPr bwMode="auto">
            <a:xfrm>
              <a:off x="-1886857" y="4186773"/>
              <a:ext cx="870857" cy="570281"/>
            </a:xfrm>
            <a:prstGeom prst="flowChartPunchedTape">
              <a:avLst/>
            </a:prstGeom>
            <a:solidFill>
              <a:srgbClr val="FFFFCC"/>
            </a:solidFill>
            <a:ln w="19050" cap="flat" cmpd="sng" algn="ctr">
              <a:solidFill>
                <a:srgbClr val="A981F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גדעון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-1016002" y="4176383"/>
              <a:ext cx="0" cy="117576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A981F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26" name="Straight Connector 25"/>
          <p:cNvCxnSpPr>
            <a:cxnSpLocks/>
          </p:cNvCxnSpPr>
          <p:nvPr/>
        </p:nvCxnSpPr>
        <p:spPr bwMode="auto">
          <a:xfrm flipH="1">
            <a:off x="1184231" y="3405050"/>
            <a:ext cx="31809" cy="270401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A981F1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  <p:cxnSp>
        <p:nvCxnSpPr>
          <p:cNvPr id="27" name="Straight Connector 26"/>
          <p:cNvCxnSpPr>
            <a:cxnSpLocks/>
          </p:cNvCxnSpPr>
          <p:nvPr/>
        </p:nvCxnSpPr>
        <p:spPr bwMode="auto">
          <a:xfrm flipH="1">
            <a:off x="2131999" y="3426822"/>
            <a:ext cx="31809" cy="270401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7D7D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8823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2647E-6 L 0.07587 4.8264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87 -3.7037E-6 L 0.17639 -3.7037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האם החלוקות הללו נטולות קנאה?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259" y="1137708"/>
            <a:ext cx="8218009" cy="4908252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</a:pPr>
            <a:r>
              <a:rPr lang="he-IL" sz="2800" dirty="0" smtClean="0"/>
              <a:t>שתי שיטות החלוקה האחרונות מבטיחות </a:t>
            </a:r>
            <a:r>
              <a:rPr lang="he-IL" sz="2800" dirty="0"/>
              <a:t>כי אף אחד לא יקנא במי </a:t>
            </a:r>
            <a:r>
              <a:rPr lang="he-IL" sz="2800" dirty="0">
                <a:solidFill>
                  <a:srgbClr val="00FFFF"/>
                </a:solidFill>
              </a:rPr>
              <a:t>שכבר </a:t>
            </a:r>
            <a:r>
              <a:rPr lang="he-IL" sz="2800" dirty="0" smtClean="0">
                <a:solidFill>
                  <a:srgbClr val="00FFFF"/>
                </a:solidFill>
              </a:rPr>
              <a:t>עזב </a:t>
            </a:r>
            <a:r>
              <a:rPr lang="he-IL" sz="2800" dirty="0" smtClean="0"/>
              <a:t>עם החלק </a:t>
            </a:r>
            <a:r>
              <a:rPr lang="he-IL" sz="2800" dirty="0"/>
              <a:t>שלו, שהרי, אם מישהו </a:t>
            </a:r>
            <a:r>
              <a:rPr lang="he-IL" sz="2800" dirty="0" smtClean="0"/>
              <a:t>העריך שהחלק שעומד </a:t>
            </a:r>
            <a:r>
              <a:rPr lang="he-IL" sz="2800" dirty="0"/>
              <a:t>להימסר כרגע שווה יותר </a:t>
            </a:r>
            <a:r>
              <a:rPr lang="he-IL" sz="2800" dirty="0" smtClean="0"/>
              <a:t>מ-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US" sz="28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e-IL" sz="2800" dirty="0" smtClean="0"/>
              <a:t>, הוא </a:t>
            </a:r>
            <a:r>
              <a:rPr lang="he-IL" sz="2800" dirty="0"/>
              <a:t>היה אמור: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dirty="0"/>
              <a:t>להקטין </a:t>
            </a:r>
            <a:r>
              <a:rPr lang="he-IL" dirty="0" smtClean="0"/>
              <a:t>אותו </a:t>
            </a:r>
            <a:r>
              <a:rPr lang="he-IL" dirty="0"/>
              <a:t>– בשיטת </a:t>
            </a:r>
            <a:r>
              <a:rPr lang="he-IL" dirty="0">
                <a:solidFill>
                  <a:srgbClr val="00FF99"/>
                </a:solidFill>
                <a:ea typeface="+mn-ea"/>
              </a:rPr>
              <a:t>המקטין האחרון</a:t>
            </a:r>
            <a:r>
              <a:rPr lang="he-IL" dirty="0">
                <a:ea typeface="+mn-ea"/>
              </a:rPr>
              <a:t>.</a:t>
            </a:r>
            <a:endParaRPr lang="he-IL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dirty="0" smtClean="0"/>
              <a:t>לקרוא </a:t>
            </a:r>
            <a:r>
              <a:rPr lang="he-IL" dirty="0"/>
              <a:t>"עצור" מוקדם יותר – בשיטת </a:t>
            </a:r>
            <a:r>
              <a:rPr lang="he-IL" dirty="0">
                <a:solidFill>
                  <a:srgbClr val="00FF99"/>
                </a:solidFill>
                <a:ea typeface="+mn-ea"/>
              </a:rPr>
              <a:t>הסכין הזז</a:t>
            </a:r>
            <a:r>
              <a:rPr lang="he-IL" dirty="0"/>
              <a:t>.</a:t>
            </a:r>
          </a:p>
          <a:p>
            <a:pPr lvl="0">
              <a:spcBef>
                <a:spcPts val="1200"/>
              </a:spcBef>
            </a:pPr>
            <a:r>
              <a:rPr lang="he-IL" sz="2800" dirty="0"/>
              <a:t>אבל </a:t>
            </a:r>
            <a:r>
              <a:rPr lang="he-IL" sz="2800" dirty="0" smtClean="0"/>
              <a:t>השיטות הללו </a:t>
            </a:r>
            <a:r>
              <a:rPr lang="he-IL" sz="2800" dirty="0" smtClean="0">
                <a:solidFill>
                  <a:srgbClr val="FFC000"/>
                </a:solidFill>
              </a:rPr>
              <a:t>לא</a:t>
            </a:r>
            <a:r>
              <a:rPr lang="he-IL" sz="2800" dirty="0" smtClean="0"/>
              <a:t> מבטיחות </a:t>
            </a:r>
            <a:r>
              <a:rPr lang="he-IL" sz="2800" dirty="0"/>
              <a:t>שמי שכבר </a:t>
            </a:r>
            <a:r>
              <a:rPr lang="he-IL" sz="2800" dirty="0" smtClean="0"/>
              <a:t>עזב עם חלקו, </a:t>
            </a:r>
            <a:r>
              <a:rPr lang="he-IL" sz="2800" dirty="0"/>
              <a:t>לא יקנא </a:t>
            </a:r>
            <a:r>
              <a:rPr lang="he-IL" sz="2800" dirty="0">
                <a:solidFill>
                  <a:srgbClr val="00FFFF"/>
                </a:solidFill>
              </a:rPr>
              <a:t>באחד מהנותרים</a:t>
            </a:r>
            <a:r>
              <a:rPr lang="he-IL" sz="2800" dirty="0"/>
              <a:t>. מדוע?</a:t>
            </a:r>
            <a:endParaRPr lang="he-IL" dirty="0"/>
          </a:p>
          <a:p>
            <a:pPr lvl="0">
              <a:spcBef>
                <a:spcPts val="1200"/>
              </a:spcBef>
            </a:pPr>
            <a:endParaRPr lang="he-IL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3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35" y="1166736"/>
            <a:ext cx="8324333" cy="490825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he-IL" sz="2800" dirty="0"/>
              <a:t>במקרה של חלוקה </a:t>
            </a:r>
            <a:r>
              <a:rPr lang="he-IL" sz="2800" dirty="0" smtClean="0"/>
              <a:t>בין</a:t>
            </a:r>
            <a:r>
              <a:rPr lang="en-US" sz="2800" spc="-8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he-IL" sz="2800" spc="-8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2800" dirty="0" smtClean="0"/>
              <a:t>אנשים</a:t>
            </a:r>
            <a:r>
              <a:rPr lang="he-IL" sz="2800" dirty="0"/>
              <a:t>, למשל, הראשון </a:t>
            </a:r>
            <a:r>
              <a:rPr lang="he-IL" sz="2800" dirty="0" smtClean="0"/>
              <a:t>עוזב עם בדיוק</a:t>
            </a:r>
            <a:r>
              <a:rPr lang="en-US" sz="2800" spc="-8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1/3 </a:t>
            </a:r>
            <a:r>
              <a:rPr lang="he-IL" sz="2800" spc="-8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2800" dirty="0" smtClean="0"/>
              <a:t>מהעוגה, בעיניו. </a:t>
            </a:r>
            <a:endParaRPr lang="he-IL" sz="2800" dirty="0"/>
          </a:p>
          <a:p>
            <a:pPr>
              <a:spcBef>
                <a:spcPts val="1200"/>
              </a:spcBef>
            </a:pPr>
            <a:r>
              <a:rPr lang="he-IL" sz="2800" dirty="0"/>
              <a:t>אבל סביר שכאשר שני המשתתפים הנותרים יחלקו ביניהם את </a:t>
            </a:r>
            <a:r>
              <a:rPr lang="he-IL" sz="2800" dirty="0" smtClean="0"/>
              <a:t>החלק הנותר מהעוגה </a:t>
            </a:r>
            <a:r>
              <a:rPr lang="he-IL" sz="2800" dirty="0"/>
              <a:t>(לפי העדפותיהם שלהם), </a:t>
            </a:r>
            <a:r>
              <a:rPr lang="he-IL" sz="2800" dirty="0" smtClean="0"/>
              <a:t>הם </a:t>
            </a:r>
            <a:r>
              <a:rPr lang="he-IL" sz="2800" dirty="0"/>
              <a:t>יחלקו אותה לשני חלקים </a:t>
            </a:r>
            <a:r>
              <a:rPr lang="he-IL" sz="2800" dirty="0" smtClean="0"/>
              <a:t>ש</a:t>
            </a:r>
            <a:r>
              <a:rPr lang="he-IL" sz="2800" dirty="0" smtClean="0">
                <a:solidFill>
                  <a:srgbClr val="FFC000"/>
                </a:solidFill>
              </a:rPr>
              <a:t>בעיני </a:t>
            </a:r>
            <a:r>
              <a:rPr lang="he-IL" sz="2800" dirty="0">
                <a:solidFill>
                  <a:srgbClr val="FFC000"/>
                </a:solidFill>
              </a:rPr>
              <a:t>הראשון</a:t>
            </a:r>
            <a:r>
              <a:rPr lang="he-IL" sz="2800" dirty="0"/>
              <a:t>, </a:t>
            </a:r>
            <a:r>
              <a:rPr lang="he-IL" sz="2800" dirty="0" smtClean="0"/>
              <a:t>אינם שווים.</a:t>
            </a:r>
          </a:p>
          <a:p>
            <a:pPr marL="269875" indent="0">
              <a:spcBef>
                <a:spcPts val="1200"/>
              </a:spcBef>
              <a:buNone/>
            </a:pPr>
            <a:r>
              <a:rPr lang="he-IL" sz="2800" dirty="0" smtClean="0"/>
              <a:t>כלומר עלול לקרות שאחד </a:t>
            </a:r>
            <a:r>
              <a:rPr lang="he-IL" sz="2800" dirty="0"/>
              <a:t>מהם יקבל </a:t>
            </a:r>
            <a:r>
              <a:rPr lang="he-IL" sz="2800" dirty="0">
                <a:solidFill>
                  <a:srgbClr val="00FFFF"/>
                </a:solidFill>
              </a:rPr>
              <a:t>יותר משליש</a:t>
            </a:r>
            <a:r>
              <a:rPr lang="he-IL" sz="2800" dirty="0"/>
              <a:t> </a:t>
            </a:r>
            <a:r>
              <a:rPr lang="he-IL" sz="2800" dirty="0" smtClean="0"/>
              <a:t>מהעוגה </a:t>
            </a:r>
            <a:r>
              <a:rPr lang="he-IL" sz="2800" dirty="0" smtClean="0">
                <a:solidFill>
                  <a:srgbClr val="FFC000"/>
                </a:solidFill>
              </a:rPr>
              <a:t>לדעת </a:t>
            </a:r>
            <a:r>
              <a:rPr lang="he-IL" sz="2800" dirty="0">
                <a:solidFill>
                  <a:srgbClr val="FFC000"/>
                </a:solidFill>
              </a:rPr>
              <a:t>הראשון</a:t>
            </a:r>
            <a:r>
              <a:rPr lang="he-IL" sz="2800" dirty="0"/>
              <a:t>, </a:t>
            </a:r>
            <a:r>
              <a:rPr lang="he-IL" sz="2800" dirty="0" smtClean="0"/>
              <a:t>ואז הראשון </a:t>
            </a:r>
            <a:r>
              <a:rPr lang="he-IL" sz="2800" dirty="0">
                <a:solidFill>
                  <a:srgbClr val="00FFFF"/>
                </a:solidFill>
              </a:rPr>
              <a:t>יקנא בו</a:t>
            </a:r>
            <a:r>
              <a:rPr lang="he-IL" sz="2800" dirty="0"/>
              <a:t>.</a:t>
            </a:r>
          </a:p>
          <a:p>
            <a:pPr>
              <a:spcBef>
                <a:spcPts val="1200"/>
              </a:spcBef>
            </a:pPr>
            <a:r>
              <a:rPr lang="he-IL" sz="2800" dirty="0"/>
              <a:t>באופן כללי, חלוקה </a:t>
            </a:r>
            <a:r>
              <a:rPr lang="he-IL" sz="2800" dirty="0">
                <a:solidFill>
                  <a:srgbClr val="00FF99"/>
                </a:solidFill>
              </a:rPr>
              <a:t>נטולת קנאה</a:t>
            </a:r>
            <a:r>
              <a:rPr lang="he-IL" sz="2800" dirty="0"/>
              <a:t> </a:t>
            </a:r>
            <a:r>
              <a:rPr lang="he-IL" sz="2800" dirty="0" smtClean="0"/>
              <a:t>היא דרישה קשה יותר </a:t>
            </a:r>
            <a:r>
              <a:rPr lang="he-IL" sz="2800" dirty="0"/>
              <a:t>מחלוקה </a:t>
            </a:r>
            <a:r>
              <a:rPr lang="he-IL" sz="2800" dirty="0">
                <a:solidFill>
                  <a:srgbClr val="00FF99"/>
                </a:solidFill>
              </a:rPr>
              <a:t>הוגנת</a:t>
            </a:r>
            <a:r>
              <a:rPr lang="he-IL" sz="2800" dirty="0"/>
              <a:t>.</a:t>
            </a:r>
            <a:endParaRPr lang="en-US" sz="2800" dirty="0"/>
          </a:p>
          <a:p>
            <a:pPr>
              <a:spcBef>
                <a:spcPts val="1200"/>
              </a:spcBef>
            </a:pPr>
            <a:endParaRPr lang="en-US" sz="2800" dirty="0"/>
          </a:p>
          <a:p>
            <a:pPr lvl="0">
              <a:spcBef>
                <a:spcPts val="1200"/>
              </a:spcBef>
            </a:pPr>
            <a:endParaRPr lang="he-IL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האם החלוקות הללו נטולות קנאה?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251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23" b="95387" l="4227" r="9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2" y="3279443"/>
            <a:ext cx="3137886" cy="3073847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42" y="1011539"/>
            <a:ext cx="8639066" cy="490825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he-IL" sz="2800" spc="-20" dirty="0" smtClean="0"/>
              <a:t>נבחן את התוצאה הסופית שקיבלנו קודם:</a:t>
            </a:r>
            <a:endParaRPr lang="he-IL" sz="2800" spc="-20" dirty="0"/>
          </a:p>
          <a:p>
            <a:pPr>
              <a:spcBef>
                <a:spcPts val="1200"/>
              </a:spcBef>
            </a:pPr>
            <a:r>
              <a:rPr lang="he-IL" sz="2800" spc="-2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גדעון</a:t>
            </a:r>
            <a:r>
              <a:rPr lang="he-IL" sz="2800" spc="-20" dirty="0" smtClean="0"/>
              <a:t>, שמעדיף אוכמניות</a:t>
            </a:r>
            <a:r>
              <a:rPr lang="he-IL" sz="2800" spc="-20" dirty="0"/>
              <a:t>,</a:t>
            </a:r>
            <a:r>
              <a:rPr lang="he-IL" sz="2800" spc="-20" dirty="0" smtClean="0"/>
              <a:t> הסתפק ב-</a:t>
            </a:r>
            <a:r>
              <a:rPr lang="en-US" sz="2800" spc="-2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r>
              <a:rPr lang="he-IL" sz="2800" spc="-2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2800" spc="-20" dirty="0" smtClean="0"/>
              <a:t>מהכמות שלהן.</a:t>
            </a:r>
          </a:p>
          <a:p>
            <a:pPr>
              <a:spcBef>
                <a:spcPts val="1200"/>
              </a:spcBef>
            </a:pPr>
            <a:r>
              <a:rPr lang="he-IL" sz="2800" spc="-20" dirty="0" smtClean="0">
                <a:solidFill>
                  <a:srgbClr val="FF7D7D"/>
                </a:solidFill>
              </a:rPr>
              <a:t>אפיק</a:t>
            </a:r>
            <a:r>
              <a:rPr lang="he-IL" sz="2800" spc="-20" dirty="0" smtClean="0"/>
              <a:t> לעומתו, שמעדיפה בכלל תותים, קיבלה את כל </a:t>
            </a:r>
            <a:r>
              <a:rPr lang="en-US" sz="2800" spc="-2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2/3</a:t>
            </a:r>
            <a:r>
              <a:rPr lang="he-IL" sz="2800" spc="-20" dirty="0" smtClean="0"/>
              <a:t> האוכמניות הנותרות!</a:t>
            </a:r>
          </a:p>
          <a:p>
            <a:pPr>
              <a:spcBef>
                <a:spcPts val="1200"/>
              </a:spcBef>
            </a:pPr>
            <a:r>
              <a:rPr lang="he-IL" sz="2800" spc="-20" dirty="0"/>
              <a:t>החלק של </a:t>
            </a:r>
            <a:r>
              <a:rPr lang="he-IL" sz="2800" spc="-20" dirty="0" smtClean="0">
                <a:solidFill>
                  <a:srgbClr val="FF7D7D"/>
                </a:solidFill>
              </a:rPr>
              <a:t>אפיק</a:t>
            </a:r>
            <a:r>
              <a:rPr lang="he-IL" sz="2800" spc="-20" dirty="0" smtClean="0">
                <a:solidFill>
                  <a:schemeClr val="accent5"/>
                </a:solidFill>
              </a:rPr>
              <a:t> </a:t>
            </a:r>
            <a:r>
              <a:rPr lang="he-IL" sz="2800" spc="-20" dirty="0"/>
              <a:t>שווה כפליים מהחלק</a:t>
            </a:r>
            <a:r>
              <a:rPr lang="en-US" sz="2800" spc="-20" dirty="0"/>
              <a:t/>
            </a:r>
            <a:br>
              <a:rPr lang="en-US" sz="2800" spc="-20" dirty="0"/>
            </a:br>
            <a:r>
              <a:rPr lang="he-IL" sz="2800" spc="-20" dirty="0"/>
              <a:t>של</a:t>
            </a:r>
            <a:r>
              <a:rPr lang="he-IL" sz="2800" spc="-20" dirty="0" smtClean="0">
                <a:solidFill>
                  <a:schemeClr val="accent5"/>
                </a:solidFill>
              </a:rPr>
              <a:t> </a:t>
            </a:r>
            <a:r>
              <a:rPr lang="he-IL" sz="2800" spc="-2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גדעון</a:t>
            </a:r>
            <a:r>
              <a:rPr lang="he-IL" sz="2800" spc="-20" dirty="0" smtClean="0"/>
              <a:t>, </a:t>
            </a:r>
            <a:r>
              <a:rPr lang="he-IL" sz="2800" spc="-20" dirty="0"/>
              <a:t>לטעמו, והוא מקנא בה</a:t>
            </a:r>
            <a:r>
              <a:rPr lang="he-IL" sz="2800" spc="-2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he-IL" sz="2800" spc="-20" dirty="0" smtClean="0"/>
              <a:t>האם אפשר לחלק את העוגה </a:t>
            </a:r>
            <a:r>
              <a:rPr lang="he-IL" sz="2800" spc="-20" dirty="0"/>
              <a:t>כך </a:t>
            </a:r>
            <a:endParaRPr lang="he-IL" sz="2800" spc="-20" dirty="0" smtClean="0"/>
          </a:p>
          <a:p>
            <a:pPr indent="0">
              <a:spcBef>
                <a:spcPts val="0"/>
              </a:spcBef>
              <a:buNone/>
            </a:pPr>
            <a:r>
              <a:rPr lang="he-IL" sz="2800" spc="-20" dirty="0" smtClean="0">
                <a:solidFill>
                  <a:srgbClr val="00FFFF"/>
                </a:solidFill>
              </a:rPr>
              <a:t>שאף </a:t>
            </a:r>
            <a:r>
              <a:rPr lang="he-IL" sz="2800" spc="-20" dirty="0">
                <a:solidFill>
                  <a:srgbClr val="00FFFF"/>
                </a:solidFill>
              </a:rPr>
              <a:t>אחד </a:t>
            </a:r>
            <a:r>
              <a:rPr lang="he-IL" sz="2800" spc="-20" dirty="0" smtClean="0">
                <a:solidFill>
                  <a:srgbClr val="00FFFF"/>
                </a:solidFill>
              </a:rPr>
              <a:t>לא </a:t>
            </a:r>
            <a:r>
              <a:rPr lang="he-IL" sz="2800" spc="-20" dirty="0">
                <a:solidFill>
                  <a:srgbClr val="00FFFF"/>
                </a:solidFill>
              </a:rPr>
              <a:t>יקנא באף אחד אחר</a:t>
            </a:r>
            <a:r>
              <a:rPr lang="he-IL" sz="2800" spc="-20" dirty="0"/>
              <a:t>?</a:t>
            </a:r>
            <a:endParaRPr lang="en-US" sz="2800" spc="-20" dirty="0"/>
          </a:p>
          <a:p>
            <a:pPr lvl="0">
              <a:spcBef>
                <a:spcPts val="1200"/>
              </a:spcBef>
            </a:pPr>
            <a:endParaRPr lang="he-IL" sz="2800" spc="-2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האם החלוקות הללו נטולות קנאה?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 bwMode="auto">
          <a:xfrm flipH="1">
            <a:off x="1180041" y="3405050"/>
            <a:ext cx="31809" cy="270401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A981F1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  <p:cxnSp>
        <p:nvCxnSpPr>
          <p:cNvPr id="23" name="Straight Connector 22"/>
          <p:cNvCxnSpPr>
            <a:cxnSpLocks/>
          </p:cNvCxnSpPr>
          <p:nvPr/>
        </p:nvCxnSpPr>
        <p:spPr bwMode="auto">
          <a:xfrm flipH="1">
            <a:off x="2131999" y="3426822"/>
            <a:ext cx="31809" cy="270401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7D7D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  <p:grpSp>
        <p:nvGrpSpPr>
          <p:cNvPr id="43" name="Group 42"/>
          <p:cNvGrpSpPr/>
          <p:nvPr/>
        </p:nvGrpSpPr>
        <p:grpSpPr>
          <a:xfrm rot="21126242">
            <a:off x="788404" y="2850660"/>
            <a:ext cx="885372" cy="1160422"/>
            <a:chOff x="-1451429" y="1887577"/>
            <a:chExt cx="885372" cy="1160422"/>
          </a:xfrm>
        </p:grpSpPr>
        <p:sp>
          <p:nvSpPr>
            <p:cNvPr id="44" name="Flowchart: Punched Tape 43"/>
            <p:cNvSpPr/>
            <p:nvPr/>
          </p:nvSpPr>
          <p:spPr bwMode="auto">
            <a:xfrm>
              <a:off x="-1451429" y="1887577"/>
              <a:ext cx="870857" cy="565337"/>
            </a:xfrm>
            <a:prstGeom prst="flowChartPunchedTape">
              <a:avLst/>
            </a:prstGeom>
            <a:solidFill>
              <a:srgbClr val="FFFFCC"/>
            </a:solidFill>
            <a:ln w="19050" cap="flat" cmpd="sng" algn="ctr">
              <a:solidFill>
                <a:srgbClr val="FF7D7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אפיק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-566057" y="1935492"/>
              <a:ext cx="0" cy="111250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7D7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6" name="Group 45"/>
          <p:cNvGrpSpPr/>
          <p:nvPr/>
        </p:nvGrpSpPr>
        <p:grpSpPr>
          <a:xfrm rot="1232885">
            <a:off x="2482002" y="3709452"/>
            <a:ext cx="870857" cy="1135153"/>
            <a:chOff x="-3667239" y="4412933"/>
            <a:chExt cx="870857" cy="1135153"/>
          </a:xfrm>
        </p:grpSpPr>
        <p:sp>
          <p:nvSpPr>
            <p:cNvPr id="47" name="Flowchart: Punched Tape 46"/>
            <p:cNvSpPr/>
            <p:nvPr/>
          </p:nvSpPr>
          <p:spPr bwMode="auto">
            <a:xfrm>
              <a:off x="-3667239" y="4412933"/>
              <a:ext cx="870857" cy="550081"/>
            </a:xfrm>
            <a:prstGeom prst="flowChartPunchedTape">
              <a:avLst/>
            </a:prstGeom>
            <a:solidFill>
              <a:srgbClr val="FFFFCC"/>
            </a:solidFill>
            <a:ln w="19050" cap="flat" cmpd="sng" algn="ctr">
              <a:solidFill>
                <a:srgbClr val="862A58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מוטי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-2810897" y="4433139"/>
              <a:ext cx="0" cy="111494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862A58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 rot="421666">
            <a:off x="104774" y="3719945"/>
            <a:ext cx="870857" cy="1175760"/>
            <a:chOff x="-1886857" y="4176383"/>
            <a:chExt cx="870857" cy="1175760"/>
          </a:xfrm>
        </p:grpSpPr>
        <p:sp>
          <p:nvSpPr>
            <p:cNvPr id="50" name="Flowchart: Punched Tape 49"/>
            <p:cNvSpPr/>
            <p:nvPr/>
          </p:nvSpPr>
          <p:spPr bwMode="auto">
            <a:xfrm>
              <a:off x="-1886857" y="4186773"/>
              <a:ext cx="870857" cy="570281"/>
            </a:xfrm>
            <a:prstGeom prst="flowChartPunchedTape">
              <a:avLst/>
            </a:prstGeom>
            <a:solidFill>
              <a:srgbClr val="FFFFCC"/>
            </a:solidFill>
            <a:ln w="19050" cap="flat" cmpd="sng" algn="ctr">
              <a:solidFill>
                <a:srgbClr val="A981F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גדעון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>
              <a:off x="-1016002" y="4176383"/>
              <a:ext cx="0" cy="117576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A981F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1502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448" y="381000"/>
            <a:ext cx="8001000" cy="838200"/>
          </a:xfrm>
        </p:spPr>
        <p:txBody>
          <a:bodyPr/>
          <a:lstStyle/>
          <a:p>
            <a:pPr algn="ctr"/>
            <a:r>
              <a:rPr lang="he-IL" dirty="0">
                <a:solidFill>
                  <a:srgbClr val="00FFCC"/>
                </a:solidFill>
              </a:rPr>
              <a:t>הצהרת צוות הפיתוח על שימוש במצגת</a:t>
            </a:r>
            <a:endParaRPr lang="en-US" dirty="0">
              <a:solidFill>
                <a:srgbClr val="00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95400"/>
            <a:ext cx="8136904" cy="4648200"/>
          </a:xfrm>
        </p:spPr>
        <p:txBody>
          <a:bodyPr/>
          <a:lstStyle/>
          <a:p>
            <a:r>
              <a:rPr lang="he-IL" sz="2400" dirty="0"/>
              <a:t>מצגת זאת פותחה לצורך ניסוי מחקרי ונמסרת לשימוש רק על פי הרשאה בכתב מצוות המחקר בטכניון. </a:t>
            </a:r>
          </a:p>
          <a:p>
            <a:r>
              <a:rPr lang="he-IL" sz="2400" dirty="0"/>
              <a:t>אין להעביר את המצגת לשום גורם אחר ואין לעשות בה כל שימוש ללא קבלת הרשאה בכתב מצוות המחקר.</a:t>
            </a:r>
          </a:p>
          <a:p>
            <a:r>
              <a:rPr lang="he-IL" sz="2400" dirty="0"/>
              <a:t>לקבלת הרשאה נא לשלוח דוא"ל אל:</a:t>
            </a:r>
          </a:p>
          <a:p>
            <a:pPr marL="0" indent="0" algn="l" rtl="0">
              <a:buNone/>
            </a:pPr>
            <a:r>
              <a:rPr lang="en-US" sz="2400" dirty="0">
                <a:hlinkClick r:id="rId3"/>
              </a:rPr>
              <a:t>keshercham.technion@gmail.com</a:t>
            </a:r>
            <a:r>
              <a:rPr lang="en-US" sz="2400" dirty="0"/>
              <a:t> </a:t>
            </a:r>
            <a:endParaRPr lang="he-IL" sz="2400" dirty="0"/>
          </a:p>
          <a:p>
            <a:pPr marL="361950" indent="0" algn="r">
              <a:spcBef>
                <a:spcPts val="0"/>
              </a:spcBef>
              <a:buNone/>
            </a:pPr>
            <a:r>
              <a:rPr lang="he-IL" sz="2400" dirty="0"/>
              <a:t>ולציין בשורת הנושא: הרשאה לשימוש בהבזק [שם ההבזק]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56" y="4653232"/>
            <a:ext cx="3313416" cy="864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32339" y="4509120"/>
            <a:ext cx="2095445" cy="1216715"/>
            <a:chOff x="467544" y="4978455"/>
            <a:chExt cx="2095445" cy="1216715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467544" y="5825838"/>
              <a:ext cx="20954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he-IL" altLang="en-US" sz="1800" b="1" dirty="0">
                  <a:solidFill>
                    <a:srgbClr val="6699FF">
                      <a:lumMod val="40000"/>
                      <a:lumOff val="60000"/>
                    </a:srgbClr>
                  </a:solidFill>
                </a:rPr>
                <a:t>הקרן הלאומית למדע</a:t>
              </a: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3922" y="4978455"/>
              <a:ext cx="915988" cy="958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60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315" y="881357"/>
            <a:ext cx="5617351" cy="284282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he-IL" sz="2800" dirty="0" smtClean="0"/>
              <a:t>המתמטיקאים האמריקאים ג'ון </a:t>
            </a:r>
            <a:r>
              <a:rPr lang="he-IL" sz="2800" dirty="0" err="1" smtClean="0">
                <a:solidFill>
                  <a:schemeClr val="accent5"/>
                </a:solidFill>
              </a:rPr>
              <a:t>קו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ֺ</a:t>
            </a:r>
            <a:r>
              <a:rPr lang="he-IL" sz="2800" dirty="0" err="1" smtClean="0">
                <a:solidFill>
                  <a:schemeClr val="accent5"/>
                </a:solidFill>
              </a:rPr>
              <a:t>נ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ְ</a:t>
            </a:r>
            <a:r>
              <a:rPr lang="he-IL" sz="2800" dirty="0" err="1" smtClean="0">
                <a:solidFill>
                  <a:schemeClr val="accent5"/>
                </a:solidFill>
              </a:rPr>
              <a:t>ו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ֵ</a:t>
            </a:r>
            <a:r>
              <a:rPr lang="he-IL" sz="2800" dirty="0" err="1" smtClean="0">
                <a:solidFill>
                  <a:schemeClr val="accent5"/>
                </a:solidFill>
              </a:rPr>
              <a:t>וי</a:t>
            </a:r>
            <a:r>
              <a:rPr lang="he-IL" sz="2800" dirty="0" smtClean="0">
                <a:solidFill>
                  <a:schemeClr val="accent5"/>
                </a:solidFill>
              </a:rPr>
              <a:t>  </a:t>
            </a:r>
            <a:r>
              <a:rPr lang="he-IL" sz="2800" dirty="0" smtClean="0"/>
              <a:t>וג'ון </a:t>
            </a:r>
            <a:r>
              <a:rPr lang="he-IL" sz="2800" dirty="0" err="1" smtClean="0">
                <a:solidFill>
                  <a:schemeClr val="accent5"/>
                </a:solidFill>
              </a:rPr>
              <a:t>ס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ֶ</a:t>
            </a:r>
            <a:r>
              <a:rPr lang="he-IL" sz="2800" dirty="0" err="1" smtClean="0">
                <a:solidFill>
                  <a:schemeClr val="accent5"/>
                </a:solidFill>
              </a:rPr>
              <a:t>ל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ְ</a:t>
            </a:r>
            <a:r>
              <a:rPr lang="he-IL" sz="2800" dirty="0" err="1" smtClean="0">
                <a:solidFill>
                  <a:schemeClr val="accent5"/>
                </a:solidFill>
              </a:rPr>
              <a:t>פ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ְ</a:t>
            </a:r>
            <a:r>
              <a:rPr lang="he-IL" sz="2800" dirty="0" err="1" smtClean="0">
                <a:solidFill>
                  <a:schemeClr val="accent5"/>
                </a:solidFill>
              </a:rPr>
              <a:t>ר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ׅ</a:t>
            </a:r>
            <a:r>
              <a:rPr lang="he-IL" sz="2800" dirty="0" err="1" smtClean="0">
                <a:solidFill>
                  <a:schemeClr val="accent5"/>
                </a:solidFill>
              </a:rPr>
              <a:t>יד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ְ</a:t>
            </a:r>
            <a:r>
              <a:rPr lang="he-IL" sz="2800" dirty="0" err="1" smtClean="0">
                <a:solidFill>
                  <a:schemeClr val="accent5"/>
                </a:solidFill>
              </a:rPr>
              <a:t>ג</a:t>
            </a:r>
            <a:r>
              <a:rPr lang="he-IL" sz="2800" dirty="0" smtClean="0">
                <a:solidFill>
                  <a:schemeClr val="accent5"/>
                </a:solidFill>
              </a:rPr>
              <a:t>'</a:t>
            </a:r>
            <a:r>
              <a:rPr lang="he-IL" sz="2800" dirty="0" smtClean="0"/>
              <a:t> מצאו שיטה לחלוקה </a:t>
            </a:r>
            <a:r>
              <a:rPr lang="he-IL" sz="2800" spc="-30" dirty="0">
                <a:solidFill>
                  <a:srgbClr val="00FF99"/>
                </a:solidFill>
              </a:rPr>
              <a:t>נטולת קנאה </a:t>
            </a:r>
            <a:r>
              <a:rPr lang="he-IL" sz="2800" spc="-30" dirty="0"/>
              <a:t>של עוגה </a:t>
            </a:r>
            <a:r>
              <a:rPr lang="he-IL" sz="2800" spc="-30" dirty="0" smtClean="0"/>
              <a:t>בין </a:t>
            </a:r>
            <a:r>
              <a:rPr lang="he-IL" sz="2800" spc="-30" dirty="0" smtClean="0">
                <a:solidFill>
                  <a:srgbClr val="FFC000"/>
                </a:solidFill>
              </a:rPr>
              <a:t>שלושה</a:t>
            </a:r>
            <a:r>
              <a:rPr lang="he-IL" sz="2800" spc="-30" dirty="0" smtClean="0"/>
              <a:t> אנשים.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e-IL" sz="2800" dirty="0" err="1" smtClean="0">
                <a:solidFill>
                  <a:schemeClr val="accent5"/>
                </a:solidFill>
              </a:rPr>
              <a:t>סלפרידג</a:t>
            </a:r>
            <a:r>
              <a:rPr lang="he-IL" sz="2800" dirty="0">
                <a:solidFill>
                  <a:schemeClr val="accent5"/>
                </a:solidFill>
              </a:rPr>
              <a:t>'</a:t>
            </a:r>
            <a:r>
              <a:rPr lang="he-IL" sz="2800" dirty="0" smtClean="0"/>
              <a:t> מצא את השיטה בשנת </a:t>
            </a:r>
            <a:r>
              <a:rPr lang="he-I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1960</a:t>
            </a:r>
            <a:r>
              <a:rPr lang="he-IL" sz="2800" dirty="0" smtClean="0"/>
              <a:t>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spc="-70" dirty="0" err="1" smtClean="0">
                <a:solidFill>
                  <a:schemeClr val="accent5"/>
                </a:solidFill>
              </a:rPr>
              <a:t>קונווי</a:t>
            </a:r>
            <a:r>
              <a:rPr lang="he-IL" sz="2800" spc="-70" dirty="0" smtClean="0"/>
              <a:t> הגיע לאותו פתרון בשנת </a:t>
            </a:r>
            <a:r>
              <a:rPr lang="he-IL" sz="2800" spc="-7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1993</a:t>
            </a:r>
            <a:r>
              <a:rPr lang="he-IL" sz="2800" spc="-70" dirty="0" smtClean="0"/>
              <a:t>, </a:t>
            </a:r>
            <a:r>
              <a:rPr lang="he-IL" sz="2800" spc="-70" dirty="0"/>
              <a:t>כעבור 33 שנה, מבלי </a:t>
            </a:r>
            <a:r>
              <a:rPr lang="he-IL" sz="2800" spc="-70" dirty="0" smtClean="0"/>
              <a:t>שהכיר את הפתרון של </a:t>
            </a:r>
            <a:r>
              <a:rPr lang="he-IL" sz="2800" spc="-70" dirty="0" err="1" smtClean="0"/>
              <a:t>סלפרידג</a:t>
            </a:r>
            <a:r>
              <a:rPr lang="he-IL" sz="2800" spc="-70" dirty="0" smtClean="0"/>
              <a:t>'!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חלוקה נטולת קנאה לשלושה משתתפים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852" y="1109068"/>
            <a:ext cx="1789244" cy="2790195"/>
            <a:chOff x="-3184259" y="469640"/>
            <a:chExt cx="1789244" cy="2790195"/>
          </a:xfrm>
        </p:grpSpPr>
        <p:sp>
          <p:nvSpPr>
            <p:cNvPr id="6" name="TextBox 5"/>
            <p:cNvSpPr txBox="1"/>
            <p:nvPr/>
          </p:nvSpPr>
          <p:spPr>
            <a:xfrm>
              <a:off x="-3184259" y="2059506"/>
              <a:ext cx="17892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dirty="0">
                  <a:solidFill>
                    <a:schemeClr val="tx1">
                      <a:lumMod val="75000"/>
                    </a:schemeClr>
                  </a:solidFill>
                </a:rPr>
                <a:t>John Conway</a:t>
              </a:r>
              <a:endParaRPr lang="he-IL" sz="240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ctr" rtl="0"/>
              <a:r>
                <a:rPr lang="he-IL" sz="2400" dirty="0" smtClean="0">
                  <a:solidFill>
                    <a:schemeClr val="tx1">
                      <a:lumMod val="75000"/>
                    </a:schemeClr>
                  </a:solidFill>
                </a:rPr>
                <a:t> - 1937</a:t>
              </a:r>
              <a:endParaRPr lang="en-US" sz="24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pic>
          <p:nvPicPr>
            <p:cNvPr id="8194" name="Picture 2" descr="https://www.quantamagazine.org/wp-content/uploads/2015/08/ConwayGameOfLife_KelvinBrodie_SunNew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1"/>
            <a:stretch/>
          </p:blipFill>
          <p:spPr bwMode="auto">
            <a:xfrm>
              <a:off x="-2875973" y="469640"/>
              <a:ext cx="1480957" cy="1986298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7219666" y="1120642"/>
            <a:ext cx="1741928" cy="2812882"/>
            <a:chOff x="460921" y="566183"/>
            <a:chExt cx="1741928" cy="2812882"/>
          </a:xfrm>
        </p:grpSpPr>
        <p:sp>
          <p:nvSpPr>
            <p:cNvPr id="9" name="TextBox 8"/>
            <p:cNvSpPr txBox="1"/>
            <p:nvPr/>
          </p:nvSpPr>
          <p:spPr>
            <a:xfrm>
              <a:off x="460921" y="2178736"/>
              <a:ext cx="17419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dirty="0">
                  <a:solidFill>
                    <a:schemeClr val="tx1">
                      <a:lumMod val="75000"/>
                    </a:schemeClr>
                  </a:solidFill>
                </a:rPr>
                <a:t>John Selfridge 1</a:t>
              </a:r>
              <a:r>
                <a:rPr lang="he-IL" sz="2400" dirty="0">
                  <a:solidFill>
                    <a:schemeClr val="tx1">
                      <a:lumMod val="75000"/>
                    </a:schemeClr>
                  </a:solidFill>
                </a:rPr>
                <a:t>927-2010</a:t>
              </a:r>
              <a:endParaRPr lang="en-US" sz="24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pic>
          <p:nvPicPr>
            <p:cNvPr id="8196" name="Picture 4" descr="https://people.clas.ufl.edu/fgarvan/files/Selfridge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2" r="7517"/>
            <a:stretch/>
          </p:blipFill>
          <p:spPr bwMode="auto">
            <a:xfrm>
              <a:off x="774820" y="566183"/>
              <a:ext cx="1176682" cy="2039583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9845" y="4160917"/>
            <a:ext cx="8206446" cy="18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SzPct val="75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FontTx/>
              <a:buNone/>
            </a:pPr>
            <a:r>
              <a:rPr lang="he-IL" sz="2800" kern="0" dirty="0" smtClean="0"/>
              <a:t>שניהם לא פרסמו את הממצאים שלהם ולכן כיום השיטה נושאת את השמות של שניהם.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he-IL" sz="2800" kern="0" dirty="0" smtClean="0"/>
              <a:t>נחזור ל</a:t>
            </a:r>
            <a:r>
              <a:rPr lang="he-IL" sz="2800" kern="0" dirty="0" smtClean="0">
                <a:solidFill>
                  <a:srgbClr val="FF7D7D"/>
                </a:solidFill>
              </a:rPr>
              <a:t>אפיק</a:t>
            </a:r>
            <a:r>
              <a:rPr lang="he-IL" sz="2800" kern="0" dirty="0" smtClean="0"/>
              <a:t>, </a:t>
            </a:r>
            <a:r>
              <a:rPr lang="he-IL" sz="2800" spc="-2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גדעון</a:t>
            </a:r>
            <a:r>
              <a:rPr lang="he-IL" sz="2800" kern="0" dirty="0" smtClean="0"/>
              <a:t> וסבא-</a:t>
            </a:r>
            <a:r>
              <a:rPr lang="he-IL" sz="2800" kern="0" dirty="0" smtClean="0">
                <a:solidFill>
                  <a:srgbClr val="DC8CB4"/>
                </a:solidFill>
              </a:rPr>
              <a:t>מוטי</a:t>
            </a:r>
            <a:r>
              <a:rPr lang="he-IL" sz="2800" kern="0" dirty="0" smtClean="0"/>
              <a:t>, ונראה כיצד השיטה החדשה </a:t>
            </a:r>
            <a:r>
              <a:rPr lang="he-IL" sz="2800" kern="0" spc="-20" dirty="0" smtClean="0"/>
              <a:t>דואגת לכך שאף אחד מהם </a:t>
            </a:r>
            <a:r>
              <a:rPr lang="he-IL" sz="2800" kern="0" spc="-20" dirty="0" smtClean="0">
                <a:solidFill>
                  <a:srgbClr val="00FF99"/>
                </a:solidFill>
              </a:rPr>
              <a:t>לא יקנא </a:t>
            </a:r>
            <a:r>
              <a:rPr lang="he-IL" sz="2800" kern="0" spc="-20" dirty="0" smtClean="0"/>
              <a:t>באחר על החלק שקיבל.</a:t>
            </a:r>
            <a:endParaRPr lang="he-IL" sz="2800" kern="0" spc="-2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2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23" b="95387" l="4227" r="9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2" y="3279443"/>
            <a:ext cx="3137886" cy="3073847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73" y="899136"/>
            <a:ext cx="8377496" cy="490825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he-IL" sz="2800" spc="-2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גדעון</a:t>
            </a:r>
            <a:r>
              <a:rPr lang="he-IL" sz="2800" dirty="0" smtClean="0">
                <a:solidFill>
                  <a:schemeClr val="accent5"/>
                </a:solidFill>
              </a:rPr>
              <a:t> </a:t>
            </a:r>
            <a:r>
              <a:rPr lang="he-IL" sz="2800" dirty="0" smtClean="0"/>
              <a:t>מחלק </a:t>
            </a:r>
            <a:r>
              <a:rPr lang="he-IL" sz="2800" dirty="0"/>
              <a:t>את העוגה </a:t>
            </a:r>
            <a:r>
              <a:rPr lang="he-IL" sz="2800" dirty="0" smtClean="0"/>
              <a:t>ל</a:t>
            </a:r>
            <a:r>
              <a:rPr lang="he-IL" sz="2800" dirty="0" smtClean="0">
                <a:solidFill>
                  <a:srgbClr val="FFC000"/>
                </a:solidFill>
              </a:rPr>
              <a:t>שלושה</a:t>
            </a:r>
            <a:r>
              <a:rPr lang="he-IL" sz="2800" dirty="0" smtClean="0"/>
              <a:t> חלקים שווים לדעתו, וממתין לבחירות שיעשו </a:t>
            </a:r>
            <a:r>
              <a:rPr lang="he-IL" sz="2800" dirty="0" smtClean="0">
                <a:solidFill>
                  <a:srgbClr val="FF7D7D"/>
                </a:solidFill>
              </a:rPr>
              <a:t>אפיק</a:t>
            </a:r>
            <a:r>
              <a:rPr lang="he-IL" sz="2800" dirty="0" smtClean="0"/>
              <a:t> וסבא-</a:t>
            </a:r>
            <a:r>
              <a:rPr lang="he-IL" sz="2800" dirty="0" smtClean="0">
                <a:solidFill>
                  <a:srgbClr val="DC8CB4"/>
                </a:solidFill>
              </a:rPr>
              <a:t>מוטי</a:t>
            </a:r>
            <a:r>
              <a:rPr lang="he-IL" sz="2800" dirty="0" smtClean="0"/>
              <a:t>.</a:t>
            </a:r>
            <a:endParaRPr lang="he-IL" sz="2800" dirty="0"/>
          </a:p>
          <a:p>
            <a:pPr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he-IL" sz="2800" dirty="0"/>
              <a:t>אם </a:t>
            </a:r>
            <a:r>
              <a:rPr lang="he-IL" sz="2800" dirty="0" smtClean="0">
                <a:solidFill>
                  <a:srgbClr val="FF7D7D"/>
                </a:solidFill>
              </a:rPr>
              <a:t>אפיק</a:t>
            </a:r>
            <a:r>
              <a:rPr lang="he-IL" sz="2800" dirty="0" smtClean="0"/>
              <a:t> ו</a:t>
            </a:r>
            <a:r>
              <a:rPr lang="he-IL" sz="2800" dirty="0" smtClean="0">
                <a:solidFill>
                  <a:srgbClr val="DC8CB4"/>
                </a:solidFill>
              </a:rPr>
              <a:t>מוטי</a:t>
            </a:r>
            <a:r>
              <a:rPr lang="he-IL" sz="2800" dirty="0" smtClean="0"/>
              <a:t> </a:t>
            </a:r>
            <a:r>
              <a:rPr lang="he-IL" sz="2800" dirty="0"/>
              <a:t>בוחרים שני </a:t>
            </a:r>
            <a:r>
              <a:rPr lang="he-IL" sz="2800" dirty="0" smtClean="0"/>
              <a:t>חלקים שונים </a:t>
            </a:r>
            <a:r>
              <a:rPr lang="he-IL" sz="2800" dirty="0"/>
              <a:t>מתוך </a:t>
            </a:r>
            <a:r>
              <a:rPr lang="he-IL" sz="2800" dirty="0" smtClean="0"/>
              <a:t>השלושה, </a:t>
            </a:r>
            <a:r>
              <a:rPr lang="he-IL" sz="2800" dirty="0"/>
              <a:t>התהליך הסתיים וכולם מרוצים. </a:t>
            </a:r>
          </a:p>
          <a:p>
            <a:pPr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he-IL" sz="2800" dirty="0"/>
              <a:t>הבעיה מתחילה אם </a:t>
            </a:r>
            <a:r>
              <a:rPr lang="he-IL" sz="2800" dirty="0" smtClean="0">
                <a:solidFill>
                  <a:srgbClr val="FF7D7D"/>
                </a:solidFill>
              </a:rPr>
              <a:t>אפיק</a:t>
            </a:r>
            <a:r>
              <a:rPr lang="he-IL" sz="2800" dirty="0" smtClean="0"/>
              <a:t> ו</a:t>
            </a:r>
            <a:r>
              <a:rPr lang="he-IL" sz="2800" dirty="0" smtClean="0">
                <a:solidFill>
                  <a:srgbClr val="DC8CB4"/>
                </a:solidFill>
              </a:rPr>
              <a:t>מוטי</a:t>
            </a:r>
            <a:r>
              <a:rPr lang="he-IL" sz="2800" dirty="0" smtClean="0"/>
              <a:t> </a:t>
            </a:r>
            <a:r>
              <a:rPr lang="he-IL" sz="2800" dirty="0"/>
              <a:t>מעדיפים את </a:t>
            </a:r>
            <a:r>
              <a:rPr lang="he-IL" sz="2800" dirty="0">
                <a:solidFill>
                  <a:srgbClr val="00FFFF"/>
                </a:solidFill>
              </a:rPr>
              <a:t>אותו </a:t>
            </a:r>
            <a:r>
              <a:rPr lang="he-IL" sz="2800" dirty="0" smtClean="0">
                <a:solidFill>
                  <a:srgbClr val="00FFFF"/>
                </a:solidFill>
              </a:rPr>
              <a:t>חלק</a:t>
            </a:r>
            <a:r>
              <a:rPr lang="he-IL" sz="2800" dirty="0" smtClean="0"/>
              <a:t>, </a:t>
            </a:r>
            <a:r>
              <a:rPr lang="he-IL" sz="2800" dirty="0"/>
              <a:t>הימני בדוגמה שלנו.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חלוקה נטולת קנאה לשלושה משתתפים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1115616" y="3429000"/>
            <a:ext cx="1" cy="28083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A981F1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1691680" y="3429000"/>
            <a:ext cx="0" cy="28083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A981F1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  <p:sp>
        <p:nvSpPr>
          <p:cNvPr id="2" name="Left Arrow 1"/>
          <p:cNvSpPr/>
          <p:nvPr/>
        </p:nvSpPr>
        <p:spPr bwMode="auto">
          <a:xfrm rot="20240687">
            <a:off x="3086101" y="3843912"/>
            <a:ext cx="1454728" cy="737754"/>
          </a:xfrm>
          <a:prstGeom prst="leftArrow">
            <a:avLst>
              <a:gd name="adj1" fmla="val 54284"/>
              <a:gd name="adj2" fmla="val 50000"/>
            </a:avLst>
          </a:prstGeom>
          <a:solidFill>
            <a:srgbClr val="FF7D7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he-IL" sz="2400" dirty="0" smtClean="0">
                <a:solidFill>
                  <a:schemeClr val="bg1"/>
                </a:solidFill>
                <a:latin typeface="Times New Roman" pitchFamily="18" charset="0"/>
              </a:rPr>
              <a:t>אפיק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 rot="1432111">
            <a:off x="3103420" y="4849091"/>
            <a:ext cx="1454728" cy="737754"/>
          </a:xfrm>
          <a:prstGeom prst="leftArrow">
            <a:avLst>
              <a:gd name="adj1" fmla="val 54284"/>
              <a:gd name="adj2" fmla="val 50000"/>
            </a:avLst>
          </a:prstGeom>
          <a:solidFill>
            <a:srgbClr val="862A5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he-IL" sz="2400" dirty="0" smtClean="0">
                <a:latin typeface="Times New Roman" pitchFamily="18" charset="0"/>
              </a:rPr>
              <a:t>מוטי</a:t>
            </a:r>
            <a:endParaRPr kumimoji="1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792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2" grpId="1" animBg="1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23" b="95387" l="4227" r="9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2" y="3279443"/>
            <a:ext cx="3137886" cy="3073847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35" y="1042458"/>
            <a:ext cx="8324333" cy="490825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he-IL" sz="2800" dirty="0"/>
              <a:t>במקרה כזה נבקש </a:t>
            </a:r>
            <a:r>
              <a:rPr lang="he-IL" sz="2800" dirty="0" smtClean="0"/>
              <a:t>מ</a:t>
            </a:r>
            <a:r>
              <a:rPr lang="he-IL" sz="2800" dirty="0">
                <a:solidFill>
                  <a:srgbClr val="FF7D7D"/>
                </a:solidFill>
              </a:rPr>
              <a:t>אפיק</a:t>
            </a:r>
            <a:r>
              <a:rPr lang="he-IL" sz="2800" dirty="0" smtClean="0"/>
              <a:t> להסיר פיסה מהחלק שהיא מעדיפה</a:t>
            </a:r>
            <a:r>
              <a:rPr lang="he-IL" sz="2800" dirty="0"/>
              <a:t> </a:t>
            </a:r>
            <a:r>
              <a:rPr lang="he-IL" sz="2800" dirty="0" smtClean="0"/>
              <a:t>ביותר, </a:t>
            </a:r>
            <a:r>
              <a:rPr lang="he-IL" sz="2800" dirty="0"/>
              <a:t>באופן </a:t>
            </a:r>
            <a:r>
              <a:rPr lang="he-IL" sz="2800" dirty="0">
                <a:solidFill>
                  <a:srgbClr val="FFC000"/>
                </a:solidFill>
              </a:rPr>
              <a:t>שישווה את עדיפותו </a:t>
            </a:r>
            <a:r>
              <a:rPr lang="he-IL" sz="2800" dirty="0" smtClean="0"/>
              <a:t>לחלק בעדיפות </a:t>
            </a:r>
            <a:r>
              <a:rPr lang="he-IL" sz="2800" dirty="0"/>
              <a:t>השנייה </a:t>
            </a:r>
            <a:r>
              <a:rPr lang="he-IL" sz="2800" dirty="0" smtClean="0"/>
              <a:t>בעיניה – השני משמאל בדוגמה שלנו.</a:t>
            </a:r>
          </a:p>
          <a:p>
            <a:pPr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he-IL" sz="2800" dirty="0" smtClean="0"/>
              <a:t>נניח </a:t>
            </a:r>
            <a:r>
              <a:rPr lang="he-IL" sz="2800" dirty="0"/>
              <a:t>את ה</a:t>
            </a:r>
            <a:r>
              <a:rPr lang="he-IL" sz="2800" dirty="0">
                <a:solidFill>
                  <a:srgbClr val="00FF99"/>
                </a:solidFill>
              </a:rPr>
              <a:t>שארית</a:t>
            </a:r>
            <a:r>
              <a:rPr lang="he-IL" sz="2800" dirty="0"/>
              <a:t> הזו בצד בינתיים</a:t>
            </a:r>
            <a:r>
              <a:rPr lang="he-IL" sz="2800" dirty="0" smtClean="0"/>
              <a:t>.</a:t>
            </a:r>
          </a:p>
          <a:p>
            <a:pPr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he-IL" sz="2800" dirty="0" smtClean="0"/>
              <a:t>נוצר מצב שבו </a:t>
            </a:r>
            <a:r>
              <a:rPr lang="he-IL" sz="2800" dirty="0" smtClean="0">
                <a:solidFill>
                  <a:srgbClr val="FF7D7D"/>
                </a:solidFill>
              </a:rPr>
              <a:t>אפיק</a:t>
            </a:r>
            <a:r>
              <a:rPr lang="he-IL" sz="2800" dirty="0" smtClean="0"/>
              <a:t> מעדיפה </a:t>
            </a:r>
            <a:r>
              <a:rPr lang="he-IL" sz="2800" dirty="0"/>
              <a:t>שני </a:t>
            </a:r>
            <a:r>
              <a:rPr lang="he-IL" sz="2800" dirty="0" smtClean="0"/>
              <a:t>חלקים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>
                <a:solidFill>
                  <a:srgbClr val="FFC000"/>
                </a:solidFill>
              </a:rPr>
              <a:t>במידה שווה</a:t>
            </a:r>
            <a:r>
              <a:rPr lang="he-IL" sz="2800" dirty="0" smtClean="0"/>
              <a:t>, על פני החלק השלישי.</a:t>
            </a:r>
          </a:p>
          <a:p>
            <a:pPr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he-IL" sz="2800" dirty="0" smtClean="0"/>
              <a:t>ניתן כעת לכל אחד לבחור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/>
              <a:t>חלק, בסדר מסוים.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חלוקה נטולת קנאה לשלושה משתתפים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678329" y="3136740"/>
            <a:ext cx="972274" cy="32756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4402" r="79155">
                        <a14:foregroundMark x1="46793" y1="10714" x2="67493" y2="37202"/>
                        <a14:foregroundMark x1="47668" y1="55506" x2="44898" y2="81399"/>
                        <a14:foregroundMark x1="38630" y1="82143" x2="45773" y2="20238"/>
                        <a14:foregroundMark x1="63994" y1="52679" x2="68659" y2="14583"/>
                        <a14:foregroundMark x1="41108" y1="16667" x2="56268" y2="74256"/>
                        <a14:foregroundMark x1="56560" y1="52381" x2="58892" y2="77827"/>
                        <a14:foregroundMark x1="71283" y1="20089" x2="72886" y2="70089"/>
                        <a14:foregroundMark x1="72886" y1="11905" x2="60787" y2="9821"/>
                        <a14:foregroundMark x1="60350" y1="9077" x2="79155" y2="9821"/>
                        <a14:foregroundMark x1="60933" y1="64137" x2="72449" y2="79315"/>
                        <a14:foregroundMark x1="72449" y1="57143" x2="76385" y2="84375"/>
                        <a14:foregroundMark x1="77843" y1="32440" x2="76676" y2="78869"/>
                        <a14:foregroundMark x1="38338" y1="16518" x2="43732" y2="45238"/>
                        <a14:foregroundMark x1="70554" y1="19345" x2="76676" y2="11310"/>
                        <a14:foregroundMark x1="56560" y1="77679" x2="34402" y2="61012"/>
                        <a14:foregroundMark x1="44898" y1="48214" x2="38338" y2="53125"/>
                        <a14:foregroundMark x1="48105" y1="9375" x2="35860" y2="9077"/>
                        <a14:foregroundMark x1="63994" y1="6845" x2="64286" y2="25446"/>
                        <a14:foregroundMark x1="49417" y1="15923" x2="53790" y2="19494"/>
                        <a14:foregroundMark x1="53207" y1="15476" x2="49125" y2="26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41" r="27821"/>
          <a:stretch/>
        </p:blipFill>
        <p:spPr>
          <a:xfrm>
            <a:off x="1666201" y="3275646"/>
            <a:ext cx="980236" cy="3083233"/>
          </a:xfrm>
          <a:prstGeom prst="rect">
            <a:avLst/>
          </a:prstGeom>
          <a:effectLst/>
        </p:spPr>
      </p:pic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115616" y="3429000"/>
            <a:ext cx="1" cy="28083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A981F1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691680" y="3429000"/>
            <a:ext cx="0" cy="28083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A981F1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  <p:cxnSp>
        <p:nvCxnSpPr>
          <p:cNvPr id="18" name="Straight Connector 17"/>
          <p:cNvCxnSpPr>
            <a:cxnSpLocks/>
          </p:cNvCxnSpPr>
          <p:nvPr/>
        </p:nvCxnSpPr>
        <p:spPr bwMode="auto">
          <a:xfrm>
            <a:off x="2640586" y="3429000"/>
            <a:ext cx="0" cy="28083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7D7D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  <p:sp>
        <p:nvSpPr>
          <p:cNvPr id="6" name="Equal 5"/>
          <p:cNvSpPr/>
          <p:nvPr/>
        </p:nvSpPr>
        <p:spPr bwMode="auto">
          <a:xfrm>
            <a:off x="1714500" y="4057650"/>
            <a:ext cx="857250" cy="533400"/>
          </a:xfrm>
          <a:prstGeom prst="mathEqual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 rot="3577623" flipH="1">
            <a:off x="341969" y="2456453"/>
            <a:ext cx="1499196" cy="1076854"/>
          </a:xfrm>
          <a:prstGeom prst="leftArrow">
            <a:avLst>
              <a:gd name="adj1" fmla="val 54284"/>
              <a:gd name="adj2" fmla="val 50000"/>
            </a:avLst>
          </a:prstGeom>
          <a:solidFill>
            <a:srgbClr val="FF7D7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he-IL" sz="2000" b="1" dirty="0" smtClean="0">
                <a:solidFill>
                  <a:schemeClr val="bg1"/>
                </a:solidFill>
                <a:latin typeface="Times New Roman" pitchFamily="18" charset="0"/>
              </a:rPr>
              <a:t>עדיפות 2</a:t>
            </a:r>
            <a:r>
              <a:rPr kumimoji="1"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kumimoji="1" lang="en-US" sz="20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kumimoji="1" lang="he-IL" sz="2000" b="1" dirty="0" smtClean="0">
                <a:solidFill>
                  <a:schemeClr val="bg1"/>
                </a:solidFill>
                <a:latin typeface="Times New Roman" pitchFamily="18" charset="0"/>
              </a:rPr>
              <a:t> של אפיק</a:t>
            </a:r>
            <a:endParaRPr kumimoji="1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Left Arrow 11"/>
          <p:cNvSpPr/>
          <p:nvPr/>
        </p:nvSpPr>
        <p:spPr bwMode="auto">
          <a:xfrm rot="21263012">
            <a:off x="3056617" y="3894333"/>
            <a:ext cx="1573748" cy="1114335"/>
          </a:xfrm>
          <a:prstGeom prst="leftArrow">
            <a:avLst>
              <a:gd name="adj1" fmla="val 54284"/>
              <a:gd name="adj2" fmla="val 50000"/>
            </a:avLst>
          </a:prstGeom>
          <a:solidFill>
            <a:srgbClr val="FF7D7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he-IL" sz="2000" b="1" dirty="0" smtClean="0">
                <a:solidFill>
                  <a:schemeClr val="bg1"/>
                </a:solidFill>
                <a:latin typeface="Times New Roman" pitchFamily="18" charset="0"/>
              </a:rPr>
              <a:t>עדיפות 1</a:t>
            </a:r>
            <a:r>
              <a:rPr kumimoji="1"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kumimoji="1" lang="en-US" sz="20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kumimoji="1" lang="he-IL" sz="2000" b="1" dirty="0" smtClean="0">
                <a:solidFill>
                  <a:schemeClr val="bg1"/>
                </a:solidFill>
                <a:latin typeface="Times New Roman" pitchFamily="18" charset="0"/>
              </a:rPr>
              <a:t>של אפיק</a:t>
            </a:r>
            <a:endParaRPr kumimoji="1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509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6" grpId="0" animBg="1"/>
      <p:bldP spid="6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23" b="95387" l="4227" r="9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2" y="3279443"/>
            <a:ext cx="3137886" cy="3073847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62" y="852018"/>
            <a:ext cx="8458931" cy="490825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he-IL" sz="2800" spc="-100" dirty="0" smtClean="0">
                <a:solidFill>
                  <a:srgbClr val="DC8CB4"/>
                </a:solidFill>
              </a:rPr>
              <a:t>מוטי </a:t>
            </a:r>
            <a:r>
              <a:rPr lang="he-IL" sz="2800" spc="-100" dirty="0" smtClean="0"/>
              <a:t>בוחר חלק. הוא </a:t>
            </a:r>
            <a:r>
              <a:rPr lang="he-IL" sz="2800" dirty="0">
                <a:solidFill>
                  <a:srgbClr val="00FFFF"/>
                </a:solidFill>
              </a:rPr>
              <a:t>לא מקנא </a:t>
            </a:r>
            <a:r>
              <a:rPr lang="he-IL" sz="2800" spc="-100" dirty="0"/>
              <a:t>באף אחד כי </a:t>
            </a:r>
            <a:r>
              <a:rPr lang="he-IL" sz="2800" spc="-100" dirty="0" smtClean="0"/>
              <a:t>הוא הראשון </a:t>
            </a:r>
            <a:r>
              <a:rPr lang="he-IL" sz="2800" spc="-100" dirty="0"/>
              <a:t>לבחור.</a:t>
            </a:r>
          </a:p>
          <a:p>
            <a:pPr>
              <a:spcBef>
                <a:spcPts val="1200"/>
              </a:spcBef>
              <a:buClr>
                <a:srgbClr val="E6A2B1"/>
              </a:buClr>
              <a:buSzPct val="100000"/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rgbClr val="FF7D7D"/>
                </a:solidFill>
              </a:rPr>
              <a:t>אפיק</a:t>
            </a:r>
            <a:r>
              <a:rPr lang="he-IL" sz="2800" dirty="0" smtClean="0">
                <a:solidFill>
                  <a:schemeClr val="accent5"/>
                </a:solidFill>
              </a:rPr>
              <a:t> </a:t>
            </a:r>
            <a:r>
              <a:rPr lang="he-IL" sz="2800" dirty="0" smtClean="0"/>
              <a:t>לוקחת </a:t>
            </a:r>
            <a:r>
              <a:rPr lang="he-IL" sz="2800" dirty="0"/>
              <a:t>את </a:t>
            </a:r>
            <a:r>
              <a:rPr lang="he-IL" sz="2800" dirty="0" smtClean="0"/>
              <a:t>החלק שהיא הקטינה, </a:t>
            </a:r>
            <a:r>
              <a:rPr lang="he-IL" sz="2800" dirty="0"/>
              <a:t>אלא אם </a:t>
            </a:r>
            <a:r>
              <a:rPr lang="he-IL" sz="2800" dirty="0" smtClean="0">
                <a:solidFill>
                  <a:srgbClr val="DC8CB4"/>
                </a:solidFill>
              </a:rPr>
              <a:t>מוטי </a:t>
            </a:r>
            <a:r>
              <a:rPr lang="he-IL" sz="2800" dirty="0" smtClean="0"/>
              <a:t>בחר בו</a:t>
            </a:r>
            <a:r>
              <a:rPr lang="en-US" sz="2800" dirty="0" smtClean="0"/>
              <a:t> </a:t>
            </a:r>
            <a:r>
              <a:rPr lang="he-IL" sz="2800" dirty="0" smtClean="0"/>
              <a:t>– ואז היא לוקחת </a:t>
            </a:r>
            <a:r>
              <a:rPr lang="he-IL" sz="2800" dirty="0"/>
              <a:t>את </a:t>
            </a:r>
            <a:r>
              <a:rPr lang="he-IL" sz="2800" dirty="0" smtClean="0"/>
              <a:t>החלק </a:t>
            </a:r>
            <a:r>
              <a:rPr lang="he-IL" sz="2800" dirty="0"/>
              <a:t>השני ששוויו זהה </a:t>
            </a:r>
            <a:r>
              <a:rPr lang="he-IL" sz="2800" dirty="0" smtClean="0"/>
              <a:t>בעיניה. </a:t>
            </a:r>
          </a:p>
          <a:p>
            <a:pPr marL="269875" indent="0">
              <a:spcBef>
                <a:spcPts val="0"/>
              </a:spcBef>
              <a:buClr>
                <a:srgbClr val="E6A2B1"/>
              </a:buClr>
              <a:buSzPct val="100000"/>
              <a:buNone/>
            </a:pPr>
            <a:r>
              <a:rPr lang="he-IL" sz="2800" dirty="0" smtClean="0"/>
              <a:t>כך או כך היא </a:t>
            </a:r>
            <a:r>
              <a:rPr lang="he-IL" sz="2800" dirty="0">
                <a:solidFill>
                  <a:srgbClr val="00FFFF"/>
                </a:solidFill>
              </a:rPr>
              <a:t>לא </a:t>
            </a:r>
            <a:r>
              <a:rPr lang="he-IL" sz="2800" dirty="0" smtClean="0">
                <a:solidFill>
                  <a:srgbClr val="00FFFF"/>
                </a:solidFill>
              </a:rPr>
              <a:t>מקנאת </a:t>
            </a:r>
            <a:r>
              <a:rPr lang="he-IL" sz="2800" dirty="0"/>
              <a:t>באף אחד כי שני </a:t>
            </a:r>
            <a:r>
              <a:rPr lang="he-IL" sz="2800" dirty="0" smtClean="0"/>
              <a:t>החלקים </a:t>
            </a:r>
            <a:r>
              <a:rPr lang="he-IL" sz="2800" dirty="0"/>
              <a:t>הללו הם היותר שווים </a:t>
            </a:r>
            <a:r>
              <a:rPr lang="he-IL" sz="2800" dirty="0" smtClean="0"/>
              <a:t>בעיניה. </a:t>
            </a:r>
            <a:endParaRPr lang="he-IL" sz="2800" dirty="0"/>
          </a:p>
          <a:p>
            <a:pPr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he-IL" sz="2800" spc="-2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גדעון </a:t>
            </a:r>
            <a:r>
              <a:rPr lang="he-IL" sz="2800" dirty="0" smtClean="0"/>
              <a:t>לוקח </a:t>
            </a:r>
            <a:r>
              <a:rPr lang="he-IL" sz="2800" dirty="0"/>
              <a:t>את </a:t>
            </a:r>
            <a:r>
              <a:rPr lang="he-IL" sz="2800" dirty="0" smtClean="0"/>
              <a:t>החלק שנותר, שאינו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/>
              <a:t>מוקטן. הוא </a:t>
            </a:r>
            <a:r>
              <a:rPr lang="he-IL" sz="2800" dirty="0">
                <a:solidFill>
                  <a:srgbClr val="00FFFF"/>
                </a:solidFill>
              </a:rPr>
              <a:t>לא מקנא </a:t>
            </a:r>
            <a:r>
              <a:rPr lang="he-IL" sz="2800" dirty="0"/>
              <a:t>כי כל </a:t>
            </a:r>
            <a:r>
              <a:rPr lang="he-IL" sz="2800" dirty="0" smtClean="0"/>
              <a:t>שלושת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/>
              <a:t>החלקים המקוריים שווים </a:t>
            </a:r>
            <a:r>
              <a:rPr lang="he-IL" sz="2800" dirty="0"/>
              <a:t>בעיניו</a:t>
            </a:r>
            <a:r>
              <a:rPr lang="he-IL" sz="2800" dirty="0" smtClean="0"/>
              <a:t>.</a:t>
            </a:r>
          </a:p>
          <a:p>
            <a:pPr>
              <a:spcBef>
                <a:spcPts val="1200"/>
              </a:spcBef>
              <a:buClr>
                <a:srgbClr val="1CF4B1"/>
              </a:buClr>
              <a:buSzPct val="100000"/>
              <a:buFont typeface="Arial" panose="020B0604020202020204" pitchFamily="34" charset="0"/>
              <a:buChar char="•"/>
            </a:pPr>
            <a:r>
              <a:rPr lang="he-IL" sz="2800" dirty="0" smtClean="0"/>
              <a:t>כעת נחזור </a:t>
            </a:r>
            <a:r>
              <a:rPr lang="he-IL" sz="2800" dirty="0"/>
              <a:t>לטפל ב</a:t>
            </a:r>
            <a:r>
              <a:rPr lang="he-IL" sz="2800" dirty="0">
                <a:solidFill>
                  <a:srgbClr val="00FF99"/>
                </a:solidFill>
              </a:rPr>
              <a:t>שארית</a:t>
            </a:r>
            <a:r>
              <a:rPr lang="he-IL" sz="2800" dirty="0"/>
              <a:t> </a:t>
            </a:r>
            <a:r>
              <a:rPr lang="he-IL" sz="2800" dirty="0" smtClean="0"/>
              <a:t>ש</a:t>
            </a:r>
            <a:r>
              <a:rPr lang="he-IL" sz="2800" dirty="0">
                <a:solidFill>
                  <a:srgbClr val="FF7D7D"/>
                </a:solidFill>
              </a:rPr>
              <a:t>אפיק </a:t>
            </a:r>
            <a:r>
              <a:rPr lang="en-US" sz="2800" dirty="0" smtClean="0">
                <a:solidFill>
                  <a:schemeClr val="accent5"/>
                </a:solidFill>
              </a:rPr>
              <a:t/>
            </a:r>
            <a:br>
              <a:rPr lang="en-US" sz="2800" dirty="0" smtClean="0">
                <a:solidFill>
                  <a:schemeClr val="accent5"/>
                </a:solidFill>
              </a:rPr>
            </a:br>
            <a:r>
              <a:rPr lang="he-IL" sz="2800" dirty="0" smtClean="0"/>
              <a:t>הניחה בצד, ונחלק גם אותה באופן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>
                <a:solidFill>
                  <a:srgbClr val="00FFFF"/>
                </a:solidFill>
              </a:rPr>
              <a:t>שלא </a:t>
            </a:r>
            <a:r>
              <a:rPr lang="he-IL" sz="2800" dirty="0">
                <a:solidFill>
                  <a:srgbClr val="00FFFF"/>
                </a:solidFill>
              </a:rPr>
              <a:t>יעורר קנאה</a:t>
            </a:r>
            <a:r>
              <a:rPr lang="he-IL" sz="2800" dirty="0" smtClean="0"/>
              <a:t>.</a:t>
            </a:r>
            <a:endParaRPr lang="he-IL" sz="2800" dirty="0"/>
          </a:p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he-IL" sz="2800" dirty="0"/>
          </a:p>
          <a:p>
            <a:pPr marL="0" lvl="0" indent="0">
              <a:spcBef>
                <a:spcPts val="600"/>
              </a:spcBef>
              <a:buNone/>
            </a:pPr>
            <a:endParaRPr lang="he-IL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חלוקה נטולת קנאה לשלושה משתתפים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 rot="20912475">
            <a:off x="26525" y="3681845"/>
            <a:ext cx="870857" cy="1175760"/>
            <a:chOff x="-1886857" y="4176383"/>
            <a:chExt cx="870857" cy="1175760"/>
          </a:xfrm>
        </p:grpSpPr>
        <p:sp>
          <p:nvSpPr>
            <p:cNvPr id="19" name="Flowchart: Punched Tape 18"/>
            <p:cNvSpPr/>
            <p:nvPr/>
          </p:nvSpPr>
          <p:spPr bwMode="auto">
            <a:xfrm>
              <a:off x="-1886857" y="4186773"/>
              <a:ext cx="870857" cy="570281"/>
            </a:xfrm>
            <a:prstGeom prst="flowChartPunchedTape">
              <a:avLst/>
            </a:prstGeom>
            <a:solidFill>
              <a:srgbClr val="FFFFCC"/>
            </a:solidFill>
            <a:ln w="19050" cap="flat" cmpd="sng" algn="ctr">
              <a:solidFill>
                <a:srgbClr val="A981F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גדעון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-1016002" y="4176383"/>
              <a:ext cx="0" cy="117576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A981F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2" name="Rectangle 21"/>
          <p:cNvSpPr/>
          <p:nvPr/>
        </p:nvSpPr>
        <p:spPr bwMode="auto">
          <a:xfrm>
            <a:off x="1678329" y="3136740"/>
            <a:ext cx="972274" cy="32756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 bwMode="auto">
          <a:xfrm>
            <a:off x="1115616" y="3429000"/>
            <a:ext cx="1" cy="28083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A981F1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  <p:cxnSp>
        <p:nvCxnSpPr>
          <p:cNvPr id="24" name="Straight Connector 23"/>
          <p:cNvCxnSpPr>
            <a:cxnSpLocks/>
          </p:cNvCxnSpPr>
          <p:nvPr/>
        </p:nvCxnSpPr>
        <p:spPr bwMode="auto">
          <a:xfrm>
            <a:off x="1691680" y="3429000"/>
            <a:ext cx="0" cy="28083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A981F1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  <p:cxnSp>
        <p:nvCxnSpPr>
          <p:cNvPr id="25" name="Straight Connector 24"/>
          <p:cNvCxnSpPr>
            <a:cxnSpLocks/>
          </p:cNvCxnSpPr>
          <p:nvPr/>
        </p:nvCxnSpPr>
        <p:spPr bwMode="auto">
          <a:xfrm>
            <a:off x="2640586" y="3429000"/>
            <a:ext cx="0" cy="28083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7D7D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  <p:grpSp>
        <p:nvGrpSpPr>
          <p:cNvPr id="12" name="Group 11"/>
          <p:cNvGrpSpPr/>
          <p:nvPr/>
        </p:nvGrpSpPr>
        <p:grpSpPr>
          <a:xfrm rot="847535">
            <a:off x="750948" y="2966088"/>
            <a:ext cx="885372" cy="1160422"/>
            <a:chOff x="-1451429" y="1887577"/>
            <a:chExt cx="885372" cy="1160422"/>
          </a:xfrm>
        </p:grpSpPr>
        <p:sp>
          <p:nvSpPr>
            <p:cNvPr id="13" name="Flowchart: Punched Tape 12"/>
            <p:cNvSpPr/>
            <p:nvPr/>
          </p:nvSpPr>
          <p:spPr bwMode="auto">
            <a:xfrm>
              <a:off x="-1451429" y="1887577"/>
              <a:ext cx="870857" cy="565337"/>
            </a:xfrm>
            <a:prstGeom prst="flowChartPunchedTape">
              <a:avLst/>
            </a:prstGeom>
            <a:solidFill>
              <a:srgbClr val="FFFFCC"/>
            </a:solidFill>
            <a:ln w="19050" cap="flat" cmpd="sng" algn="ctr">
              <a:solidFill>
                <a:srgbClr val="FF7D7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אפיק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-566057" y="1935492"/>
              <a:ext cx="0" cy="111250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7D7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 rot="1037184">
            <a:off x="2383774" y="3101342"/>
            <a:ext cx="870857" cy="1135153"/>
            <a:chOff x="-3667239" y="4412933"/>
            <a:chExt cx="870857" cy="1135153"/>
          </a:xfrm>
        </p:grpSpPr>
        <p:sp>
          <p:nvSpPr>
            <p:cNvPr id="16" name="Flowchart: Punched Tape 15"/>
            <p:cNvSpPr/>
            <p:nvPr/>
          </p:nvSpPr>
          <p:spPr bwMode="auto">
            <a:xfrm>
              <a:off x="-3667239" y="4412933"/>
              <a:ext cx="870857" cy="550081"/>
            </a:xfrm>
            <a:prstGeom prst="flowChartPunchedTape">
              <a:avLst/>
            </a:prstGeom>
            <a:solidFill>
              <a:srgbClr val="FFFFCC"/>
            </a:solidFill>
            <a:ln w="19050" cap="flat" cmpd="sng" algn="ctr">
              <a:solidFill>
                <a:srgbClr val="862A58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מוטי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-2810896" y="4433139"/>
              <a:ext cx="0" cy="111494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862A58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4484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23" b="95387" l="4227" r="9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2" y="3279443"/>
            <a:ext cx="3137886" cy="3073847"/>
          </a:xfrm>
          <a:prstGeom prst="rect">
            <a:avLst/>
          </a:prstGeom>
          <a:effectLst/>
        </p:spPr>
      </p:pic>
      <p:sp>
        <p:nvSpPr>
          <p:cNvPr id="41" name="Rectangle 40"/>
          <p:cNvSpPr/>
          <p:nvPr/>
        </p:nvSpPr>
        <p:spPr bwMode="auto">
          <a:xfrm>
            <a:off x="1678329" y="3136740"/>
            <a:ext cx="972274" cy="32756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04967" y="3370997"/>
            <a:ext cx="2961564" cy="2893325"/>
          </a:xfrm>
          <a:prstGeom prst="rect">
            <a:avLst/>
          </a:prstGeom>
          <a:solidFill>
            <a:srgbClr val="000000">
              <a:alpha val="85098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31" y="998808"/>
            <a:ext cx="8611413" cy="49082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he-IL" sz="2800" spc="-50" dirty="0" smtClean="0">
                <a:solidFill>
                  <a:srgbClr val="FF7D7D"/>
                </a:solidFill>
              </a:rPr>
              <a:t>אפיק</a:t>
            </a:r>
            <a:r>
              <a:rPr lang="he-IL" sz="2800" spc="-50" dirty="0" smtClean="0">
                <a:solidFill>
                  <a:schemeClr val="accent5"/>
                </a:solidFill>
              </a:rPr>
              <a:t> </a:t>
            </a:r>
            <a:r>
              <a:rPr lang="he-IL" sz="2800" spc="-50" dirty="0" smtClean="0"/>
              <a:t>מחלקת את ה</a:t>
            </a:r>
            <a:r>
              <a:rPr lang="he-IL" sz="2800" spc="-50" dirty="0">
                <a:solidFill>
                  <a:srgbClr val="00FF99"/>
                </a:solidFill>
              </a:rPr>
              <a:t>שארית</a:t>
            </a:r>
            <a:r>
              <a:rPr lang="he-IL" sz="2800" spc="-50" dirty="0" smtClean="0"/>
              <a:t> </a:t>
            </a:r>
            <a:r>
              <a:rPr lang="he-IL" sz="2800" spc="-50" dirty="0"/>
              <a:t>לשלושה </a:t>
            </a:r>
            <a:r>
              <a:rPr lang="he-IL" sz="2800" spc="-50" dirty="0" smtClean="0"/>
              <a:t>חלקים </a:t>
            </a:r>
            <a:r>
              <a:rPr lang="he-IL" sz="2800" spc="-50" dirty="0"/>
              <a:t>שווים לדעתה.</a:t>
            </a:r>
          </a:p>
          <a:p>
            <a:pPr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he-IL" sz="2800" spc="-50" dirty="0" smtClean="0">
                <a:solidFill>
                  <a:srgbClr val="DC8CB4"/>
                </a:solidFill>
              </a:rPr>
              <a:t>מוטי</a:t>
            </a:r>
            <a:r>
              <a:rPr lang="he-IL" sz="2800" spc="-50" dirty="0" smtClean="0">
                <a:solidFill>
                  <a:schemeClr val="accent5"/>
                </a:solidFill>
              </a:rPr>
              <a:t> </a:t>
            </a:r>
            <a:r>
              <a:rPr lang="he-IL" sz="2800" spc="-50" dirty="0"/>
              <a:t>בוחר </a:t>
            </a:r>
            <a:r>
              <a:rPr lang="he-IL" sz="2800" spc="-50" dirty="0" smtClean="0"/>
              <a:t>חלק. </a:t>
            </a:r>
            <a:r>
              <a:rPr lang="he-IL" sz="2800" spc="-50" dirty="0"/>
              <a:t>הוא לא מקנא כי הוא הראשון לבחור.</a:t>
            </a:r>
          </a:p>
          <a:p>
            <a:pPr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he-IL" sz="2800" spc="-2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גדעון</a:t>
            </a:r>
            <a:r>
              <a:rPr lang="he-IL" sz="2800" spc="-50" dirty="0" smtClean="0">
                <a:solidFill>
                  <a:schemeClr val="accent5"/>
                </a:solidFill>
              </a:rPr>
              <a:t> </a:t>
            </a:r>
            <a:r>
              <a:rPr lang="he-IL" sz="2800" spc="-50" dirty="0" smtClean="0"/>
              <a:t>בוחר חלק. הוא לא מקנא ב</a:t>
            </a:r>
            <a:r>
              <a:rPr lang="he-IL" sz="2800" spc="-50" dirty="0" smtClean="0">
                <a:solidFill>
                  <a:srgbClr val="FF7D7D"/>
                </a:solidFill>
              </a:rPr>
              <a:t>אפיק</a:t>
            </a:r>
            <a:r>
              <a:rPr lang="he-IL" sz="2800" spc="-50" dirty="0" smtClean="0">
                <a:solidFill>
                  <a:schemeClr val="accent5"/>
                </a:solidFill>
              </a:rPr>
              <a:t> </a:t>
            </a:r>
            <a:r>
              <a:rPr lang="he-IL" sz="2800" spc="-50" dirty="0" smtClean="0"/>
              <a:t>כי הוא בוחר לפניה. </a:t>
            </a:r>
          </a:p>
          <a:p>
            <a:pPr marL="360363" indent="0">
              <a:spcBef>
                <a:spcPts val="600"/>
              </a:spcBef>
              <a:buSzPct val="100000"/>
              <a:buNone/>
            </a:pPr>
            <a:r>
              <a:rPr lang="he-IL" sz="2800" spc="-50" dirty="0" smtClean="0"/>
              <a:t>הוא לא מקנא ב</a:t>
            </a:r>
            <a:r>
              <a:rPr lang="he-IL" sz="2800" spc="-50" dirty="0" smtClean="0">
                <a:solidFill>
                  <a:srgbClr val="DC8CB4"/>
                </a:solidFill>
              </a:rPr>
              <a:t>מוטי</a:t>
            </a:r>
            <a:r>
              <a:rPr lang="he-IL" sz="2800" spc="-50" dirty="0" smtClean="0"/>
              <a:t> כי גם אם </a:t>
            </a:r>
            <a:r>
              <a:rPr lang="he-IL" sz="2800" spc="-50" dirty="0" smtClean="0">
                <a:solidFill>
                  <a:srgbClr val="DC8CB4"/>
                </a:solidFill>
              </a:rPr>
              <a:t>מוטי</a:t>
            </a:r>
            <a:r>
              <a:rPr lang="he-IL" sz="2800" spc="-50" dirty="0" smtClean="0">
                <a:solidFill>
                  <a:schemeClr val="accent5"/>
                </a:solidFill>
              </a:rPr>
              <a:t> </a:t>
            </a:r>
            <a:r>
              <a:rPr lang="he-IL" sz="2800" spc="-50" dirty="0" smtClean="0"/>
              <a:t>היה </a:t>
            </a:r>
            <a:r>
              <a:rPr lang="en-US" sz="2800" spc="-50" dirty="0" smtClean="0"/>
              <a:t/>
            </a:r>
            <a:br>
              <a:rPr lang="en-US" sz="2800" spc="-50" dirty="0" smtClean="0"/>
            </a:br>
            <a:r>
              <a:rPr lang="he-IL" sz="2800" spc="-50" dirty="0" smtClean="0"/>
              <a:t>מקבל את </a:t>
            </a:r>
            <a:r>
              <a:rPr lang="he-IL" sz="2800" spc="-50" dirty="0">
                <a:solidFill>
                  <a:srgbClr val="00FF99"/>
                </a:solidFill>
              </a:rPr>
              <a:t>כל </a:t>
            </a:r>
            <a:r>
              <a:rPr lang="he-IL" sz="2800" spc="-50" dirty="0" smtClean="0">
                <a:solidFill>
                  <a:srgbClr val="00FF99"/>
                </a:solidFill>
              </a:rPr>
              <a:t>השארית</a:t>
            </a:r>
            <a:r>
              <a:rPr lang="he-IL" sz="2800" spc="-50" dirty="0" smtClean="0"/>
              <a:t>, שארית זו היא רק </a:t>
            </a:r>
            <a:r>
              <a:rPr lang="en-US" sz="2800" spc="-50" dirty="0" smtClean="0"/>
              <a:t/>
            </a:r>
            <a:br>
              <a:rPr lang="en-US" sz="2800" spc="-50" dirty="0" smtClean="0"/>
            </a:br>
            <a:r>
              <a:rPr lang="he-IL" sz="2800" spc="-50" dirty="0" smtClean="0"/>
              <a:t>חלק מתוך אחד השלישים ש</a:t>
            </a:r>
            <a:r>
              <a:rPr lang="he-IL" sz="2800" spc="-2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גדעון</a:t>
            </a:r>
            <a:r>
              <a:rPr lang="he-IL" sz="2800" spc="-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e-IL" sz="2800" spc="-50" dirty="0" smtClean="0"/>
              <a:t>חתך </a:t>
            </a:r>
            <a:r>
              <a:rPr lang="en-US" sz="2800" spc="-50" dirty="0" smtClean="0"/>
              <a:t/>
            </a:r>
            <a:br>
              <a:rPr lang="en-US" sz="2800" spc="-50" dirty="0" smtClean="0"/>
            </a:br>
            <a:r>
              <a:rPr lang="he-IL" sz="2800" spc="-50" dirty="0" smtClean="0"/>
              <a:t>בתחילת התהליך, ושליש אחד כבר ברשותו.</a:t>
            </a:r>
          </a:p>
          <a:p>
            <a:pPr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he-IL" sz="2800" spc="-50" dirty="0" smtClean="0">
                <a:solidFill>
                  <a:srgbClr val="FF7D7D"/>
                </a:solidFill>
              </a:rPr>
              <a:t>אפיק</a:t>
            </a:r>
            <a:r>
              <a:rPr lang="he-IL" sz="2800" spc="-50" dirty="0" smtClean="0">
                <a:solidFill>
                  <a:schemeClr val="accent5"/>
                </a:solidFill>
              </a:rPr>
              <a:t> </a:t>
            </a:r>
            <a:r>
              <a:rPr lang="he-IL" sz="2800" spc="-50" dirty="0" smtClean="0"/>
              <a:t>לוקחת </a:t>
            </a:r>
            <a:r>
              <a:rPr lang="he-IL" sz="2800" spc="-50" dirty="0"/>
              <a:t>את </a:t>
            </a:r>
            <a:r>
              <a:rPr lang="he-IL" sz="2800" spc="-50" dirty="0" smtClean="0"/>
              <a:t>החלק </a:t>
            </a:r>
            <a:r>
              <a:rPr lang="he-IL" sz="2800" spc="-50" dirty="0"/>
              <a:t>שנשאר. </a:t>
            </a:r>
            <a:r>
              <a:rPr lang="en-US" sz="2800" spc="-50" dirty="0" smtClean="0"/>
              <a:t/>
            </a:r>
            <a:br>
              <a:rPr lang="en-US" sz="2800" spc="-50" dirty="0" smtClean="0"/>
            </a:br>
            <a:r>
              <a:rPr lang="he-IL" sz="2800" spc="-50" dirty="0" smtClean="0"/>
              <a:t>היא </a:t>
            </a:r>
            <a:r>
              <a:rPr lang="he-IL" sz="2800" spc="-50" dirty="0"/>
              <a:t>לא </a:t>
            </a:r>
            <a:r>
              <a:rPr lang="he-IL" sz="2800" spc="-50" dirty="0" smtClean="0"/>
              <a:t>מקנא</a:t>
            </a:r>
            <a:r>
              <a:rPr lang="he-IL" sz="2800" spc="-50" dirty="0"/>
              <a:t>ת</a:t>
            </a:r>
            <a:r>
              <a:rPr lang="he-IL" sz="2800" spc="-50" dirty="0" smtClean="0"/>
              <a:t> </a:t>
            </a:r>
            <a:r>
              <a:rPr lang="he-IL" sz="2800" spc="-50" dirty="0"/>
              <a:t>באף אחד כי </a:t>
            </a:r>
            <a:r>
              <a:rPr lang="he-IL" sz="2800" spc="-50" dirty="0" smtClean="0"/>
              <a:t>היא זו שחילקה</a:t>
            </a:r>
            <a:r>
              <a:rPr lang="en-US" sz="2800" spc="-50" dirty="0" smtClean="0"/>
              <a:t/>
            </a:r>
            <a:br>
              <a:rPr lang="en-US" sz="2800" spc="-50" dirty="0" smtClean="0"/>
            </a:br>
            <a:r>
              <a:rPr lang="he-IL" sz="2800" spc="-50" dirty="0" smtClean="0"/>
              <a:t>את </a:t>
            </a:r>
            <a:r>
              <a:rPr lang="he-IL" sz="2800" spc="-50" dirty="0"/>
              <a:t>השארית לשלושה </a:t>
            </a:r>
            <a:r>
              <a:rPr lang="he-IL" sz="2800" spc="-50" dirty="0" smtClean="0"/>
              <a:t>חלקים </a:t>
            </a:r>
            <a:r>
              <a:rPr lang="he-IL" sz="2800" spc="-50" dirty="0"/>
              <a:t>שווים </a:t>
            </a:r>
            <a:r>
              <a:rPr lang="he-IL" sz="2800" spc="-50" dirty="0" smtClean="0"/>
              <a:t>לדעתה</a:t>
            </a:r>
            <a:r>
              <a:rPr lang="he-IL" spc="-50" dirty="0" smtClean="0"/>
              <a:t>.</a:t>
            </a:r>
            <a:endParaRPr lang="he-IL" spc="-5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חלוקה נטולת קנאה לשלושה משתתפים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4402" r="79155">
                        <a14:foregroundMark x1="46793" y1="10714" x2="67493" y2="37202"/>
                        <a14:foregroundMark x1="47668" y1="55506" x2="44898" y2="81399"/>
                        <a14:foregroundMark x1="38630" y1="82143" x2="45773" y2="20238"/>
                        <a14:foregroundMark x1="63994" y1="52679" x2="68659" y2="14583"/>
                        <a14:foregroundMark x1="41108" y1="16667" x2="56268" y2="74256"/>
                        <a14:foregroundMark x1="56560" y1="52381" x2="58892" y2="77827"/>
                        <a14:foregroundMark x1="71283" y1="20089" x2="72886" y2="70089"/>
                        <a14:foregroundMark x1="72886" y1="11905" x2="60787" y2="9821"/>
                        <a14:foregroundMark x1="60350" y1="9077" x2="79155" y2="9821"/>
                        <a14:foregroundMark x1="60933" y1="64137" x2="72449" y2="79315"/>
                        <a14:foregroundMark x1="72449" y1="57143" x2="76385" y2="84375"/>
                        <a14:foregroundMark x1="77843" y1="32440" x2="76676" y2="78869"/>
                        <a14:foregroundMark x1="38338" y1="16518" x2="43732" y2="45238"/>
                        <a14:foregroundMark x1="70554" y1="19345" x2="76676" y2="11310"/>
                        <a14:foregroundMark x1="56560" y1="77679" x2="34402" y2="61012"/>
                        <a14:foregroundMark x1="44898" y1="48214" x2="38338" y2="53125"/>
                        <a14:foregroundMark x1="48105" y1="9375" x2="35860" y2="9077"/>
                        <a14:foregroundMark x1="63994" y1="6845" x2="64286" y2="25446"/>
                        <a14:foregroundMark x1="49417" y1="15923" x2="53790" y2="19494"/>
                        <a14:foregroundMark x1="53207" y1="15476" x2="49125" y2="26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41" r="27821"/>
          <a:stretch/>
        </p:blipFill>
        <p:spPr>
          <a:xfrm>
            <a:off x="1667866" y="3282389"/>
            <a:ext cx="980236" cy="3073847"/>
          </a:xfrm>
          <a:prstGeom prst="rect">
            <a:avLst/>
          </a:prstGeom>
          <a:effectLst/>
        </p:spPr>
      </p:pic>
      <p:cxnSp>
        <p:nvCxnSpPr>
          <p:cNvPr id="33" name="Straight Connector 32"/>
          <p:cNvCxnSpPr>
            <a:cxnSpLocks/>
          </p:cNvCxnSpPr>
          <p:nvPr/>
        </p:nvCxnSpPr>
        <p:spPr bwMode="auto">
          <a:xfrm flipH="1">
            <a:off x="1501253" y="3930804"/>
            <a:ext cx="131018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7D7D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  <p:cxnSp>
        <p:nvCxnSpPr>
          <p:cNvPr id="20" name="Straight Connector 19"/>
          <p:cNvCxnSpPr>
            <a:cxnSpLocks/>
          </p:cNvCxnSpPr>
          <p:nvPr/>
        </p:nvCxnSpPr>
        <p:spPr bwMode="auto">
          <a:xfrm flipH="1">
            <a:off x="1542198" y="4299928"/>
            <a:ext cx="125559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7D7D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  <p:cxnSp>
        <p:nvCxnSpPr>
          <p:cNvPr id="42" name="Straight Connector 41"/>
          <p:cNvCxnSpPr>
            <a:cxnSpLocks/>
          </p:cNvCxnSpPr>
          <p:nvPr/>
        </p:nvCxnSpPr>
        <p:spPr bwMode="auto">
          <a:xfrm>
            <a:off x="1115616" y="3429000"/>
            <a:ext cx="1" cy="28083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A981F1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  <p:cxnSp>
        <p:nvCxnSpPr>
          <p:cNvPr id="43" name="Straight Connector 42"/>
          <p:cNvCxnSpPr>
            <a:cxnSpLocks/>
          </p:cNvCxnSpPr>
          <p:nvPr/>
        </p:nvCxnSpPr>
        <p:spPr bwMode="auto">
          <a:xfrm>
            <a:off x="1691680" y="3429000"/>
            <a:ext cx="0" cy="28083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A981F1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  <p:cxnSp>
        <p:nvCxnSpPr>
          <p:cNvPr id="44" name="Straight Connector 43"/>
          <p:cNvCxnSpPr>
            <a:cxnSpLocks/>
          </p:cNvCxnSpPr>
          <p:nvPr/>
        </p:nvCxnSpPr>
        <p:spPr bwMode="auto">
          <a:xfrm>
            <a:off x="2640586" y="3429000"/>
            <a:ext cx="0" cy="28083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7D7D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  <p:grpSp>
        <p:nvGrpSpPr>
          <p:cNvPr id="34" name="Group 33"/>
          <p:cNvGrpSpPr/>
          <p:nvPr/>
        </p:nvGrpSpPr>
        <p:grpSpPr>
          <a:xfrm rot="19725273">
            <a:off x="883255" y="4517735"/>
            <a:ext cx="885372" cy="1160422"/>
            <a:chOff x="-1451429" y="1887577"/>
            <a:chExt cx="885372" cy="1160422"/>
          </a:xfrm>
        </p:grpSpPr>
        <p:sp>
          <p:nvSpPr>
            <p:cNvPr id="35" name="Flowchart: Punched Tape 34"/>
            <p:cNvSpPr/>
            <p:nvPr/>
          </p:nvSpPr>
          <p:spPr bwMode="auto">
            <a:xfrm>
              <a:off x="-1451429" y="1887577"/>
              <a:ext cx="870857" cy="565337"/>
            </a:xfrm>
            <a:prstGeom prst="flowChartPunchedTape">
              <a:avLst/>
            </a:prstGeom>
            <a:solidFill>
              <a:srgbClr val="FFFFCC"/>
            </a:solidFill>
            <a:ln w="19050" cap="flat" cmpd="sng" algn="ctr">
              <a:solidFill>
                <a:srgbClr val="862A58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מוטי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-566057" y="1935492"/>
              <a:ext cx="0" cy="111250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862A58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 rot="20273269">
            <a:off x="858860" y="2810089"/>
            <a:ext cx="870857" cy="1175760"/>
            <a:chOff x="-1886857" y="4176383"/>
            <a:chExt cx="870857" cy="1175760"/>
          </a:xfrm>
        </p:grpSpPr>
        <p:sp>
          <p:nvSpPr>
            <p:cNvPr id="15" name="Flowchart: Punched Tape 14"/>
            <p:cNvSpPr/>
            <p:nvPr/>
          </p:nvSpPr>
          <p:spPr bwMode="auto">
            <a:xfrm>
              <a:off x="-1886857" y="4186773"/>
              <a:ext cx="870857" cy="570281"/>
            </a:xfrm>
            <a:prstGeom prst="flowChartPunchedTape">
              <a:avLst/>
            </a:prstGeom>
            <a:solidFill>
              <a:srgbClr val="FFFFCC"/>
            </a:solidFill>
            <a:ln w="19050" cap="flat" cmpd="sng" algn="ctr">
              <a:solidFill>
                <a:srgbClr val="A981F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גדעון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-1016002" y="4176383"/>
              <a:ext cx="0" cy="117576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A981F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 rot="826571">
            <a:off x="1704962" y="2865983"/>
            <a:ext cx="885372" cy="1160422"/>
            <a:chOff x="-1451429" y="1887577"/>
            <a:chExt cx="885372" cy="1160422"/>
          </a:xfrm>
        </p:grpSpPr>
        <p:sp>
          <p:nvSpPr>
            <p:cNvPr id="30" name="Flowchart: Punched Tape 29"/>
            <p:cNvSpPr/>
            <p:nvPr/>
          </p:nvSpPr>
          <p:spPr bwMode="auto">
            <a:xfrm>
              <a:off x="-1451429" y="1887577"/>
              <a:ext cx="870857" cy="565337"/>
            </a:xfrm>
            <a:prstGeom prst="flowChartPunchedTape">
              <a:avLst/>
            </a:prstGeom>
            <a:solidFill>
              <a:srgbClr val="FFFFCC"/>
            </a:solidFill>
            <a:ln w="19050" cap="flat" cmpd="sng" algn="ctr">
              <a:solidFill>
                <a:srgbClr val="FF7D7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אפיק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-566057" y="1935492"/>
              <a:ext cx="0" cy="111250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7D7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74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35" y="998808"/>
            <a:ext cx="8611413" cy="201240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e-IL" sz="2800" spc="-20" dirty="0" smtClean="0"/>
              <a:t> נראה כי החלוקה שקיבלנו אכן </a:t>
            </a:r>
            <a:r>
              <a:rPr lang="he-IL" sz="2800" spc="-20" dirty="0">
                <a:solidFill>
                  <a:srgbClr val="00FFFF"/>
                </a:solidFill>
              </a:rPr>
              <a:t>לא מעוררת קנאה</a:t>
            </a:r>
            <a:r>
              <a:rPr lang="he-IL" sz="2800" spc="-20" dirty="0" smtClean="0"/>
              <a:t>, שכן:</a:t>
            </a:r>
          </a:p>
          <a:p>
            <a:pPr lvl="1">
              <a:spcBef>
                <a:spcPts val="600"/>
              </a:spcBef>
              <a:buClr>
                <a:srgbClr val="18E6CD"/>
              </a:buClr>
            </a:pPr>
            <a:r>
              <a:rPr lang="he-IL" spc="-20" dirty="0" smtClean="0"/>
              <a:t>אף אחד לא קיבל יותר תותים מאשר </a:t>
            </a:r>
            <a:r>
              <a:rPr lang="he-IL" spc="-20" dirty="0" smtClean="0">
                <a:solidFill>
                  <a:srgbClr val="FF7D7D"/>
                </a:solidFill>
              </a:rPr>
              <a:t>אפיק;</a:t>
            </a:r>
          </a:p>
          <a:p>
            <a:pPr lvl="1">
              <a:spcBef>
                <a:spcPts val="600"/>
              </a:spcBef>
              <a:buClr>
                <a:srgbClr val="18E6CD"/>
              </a:buClr>
            </a:pPr>
            <a:r>
              <a:rPr lang="he-IL" spc="-20" dirty="0" smtClean="0"/>
              <a:t>אף אחד לא קיבל יותר אוכמניות מאשר </a:t>
            </a:r>
            <a:r>
              <a:rPr lang="he-IL" spc="-2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גדעון</a:t>
            </a:r>
            <a:r>
              <a:rPr lang="he-IL" spc="-20" dirty="0" smtClean="0"/>
              <a:t>;</a:t>
            </a:r>
          </a:p>
          <a:p>
            <a:pPr lvl="1">
              <a:spcBef>
                <a:spcPts val="600"/>
              </a:spcBef>
              <a:buClr>
                <a:srgbClr val="18E6CD"/>
              </a:buClr>
            </a:pPr>
            <a:r>
              <a:rPr lang="he-IL" spc="-20" dirty="0" smtClean="0"/>
              <a:t>אף אחד לא קיבל יותר דובדבנים בגלידה מאשר </a:t>
            </a:r>
            <a:r>
              <a:rPr lang="he-IL" spc="-20" dirty="0" smtClean="0">
                <a:solidFill>
                  <a:srgbClr val="DC8CB4"/>
                </a:solidFill>
              </a:rPr>
              <a:t>מוטי</a:t>
            </a:r>
            <a:r>
              <a:rPr lang="he-IL" spc="-20" dirty="0" smtClean="0"/>
              <a:t>.</a:t>
            </a:r>
            <a:endParaRPr lang="he-IL" spc="-1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חלוקה נטולת קנאה לשלושה משתתפים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9349" y="3101557"/>
            <a:ext cx="2177447" cy="3079466"/>
            <a:chOff x="1422693" y="3101557"/>
            <a:chExt cx="2177447" cy="307946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23214" l="36735" r="75219">
                          <a14:foregroundMark x1="43149" y1="11012" x2="66472" y2="11607"/>
                          <a14:foregroundMark x1="44461" y1="14435" x2="66035" y2="15625"/>
                          <a14:foregroundMark x1="42711" y1="18006" x2="64577" y2="18452"/>
                          <a14:foregroundMark x1="41108" y1="14881" x2="41399" y2="22024"/>
                          <a14:foregroundMark x1="66764" y1="9524" x2="72012" y2="13095"/>
                          <a14:foregroundMark x1="69825" y1="9226" x2="72886" y2="11607"/>
                          <a14:foregroundMark x1="69096" y1="19196" x2="74927" y2="19196"/>
                          <a14:foregroundMark x1="48542" y1="19643" x2="50146" y2="19643"/>
                          <a14:foregroundMark x1="52041" y1="17113" x2="50000" y2="16964"/>
                          <a14:backgroundMark x1="39213" y1="4762" x2="73761" y2="40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38" r="29186" b="79974"/>
            <a:stretch/>
          </p:blipFill>
          <p:spPr>
            <a:xfrm>
              <a:off x="2706611" y="3101558"/>
              <a:ext cx="893529" cy="615568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31195">
                          <a14:foregroundMark x1="24636" y1="8929" x2="24781" y2="25298"/>
                          <a14:foregroundMark x1="28134" y1="12351" x2="23907" y2="29315"/>
                          <a14:foregroundMark x1="28571" y1="23958" x2="25364" y2="355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790"/>
            <a:stretch/>
          </p:blipFill>
          <p:spPr>
            <a:xfrm>
              <a:off x="1422693" y="3101557"/>
              <a:ext cx="791055" cy="3073847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</p:pic>
        <p:sp>
          <p:nvSpPr>
            <p:cNvPr id="20" name="Flowchart: Punched Tape 19"/>
            <p:cNvSpPr/>
            <p:nvPr/>
          </p:nvSpPr>
          <p:spPr bwMode="auto">
            <a:xfrm>
              <a:off x="1438148" y="5610742"/>
              <a:ext cx="870857" cy="570281"/>
            </a:xfrm>
            <a:prstGeom prst="flowChartPunchedTape">
              <a:avLst/>
            </a:prstGeom>
            <a:solidFill>
              <a:srgbClr val="FFFFCC"/>
            </a:solidFill>
            <a:ln w="19050" cap="flat" cmpd="sng" algn="ctr">
              <a:solidFill>
                <a:srgbClr val="A981F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גדעון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16488" y="3088672"/>
            <a:ext cx="1550531" cy="3089879"/>
            <a:chOff x="3668103" y="3088672"/>
            <a:chExt cx="1550531" cy="308987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5" t="20264" r="29186" b="66409"/>
            <a:stretch/>
          </p:blipFill>
          <p:spPr>
            <a:xfrm>
              <a:off x="4260343" y="3711555"/>
              <a:ext cx="958291" cy="409652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20117" r="63557">
                          <a14:foregroundMark x1="29883" y1="35714" x2="38776" y2="43304"/>
                          <a14:foregroundMark x1="28134" y1="38839" x2="34985" y2="78720"/>
                          <a14:foregroundMark x1="28571" y1="84077" x2="37026" y2="91071"/>
                          <a14:foregroundMark x1="28134" y1="53274" x2="29300" y2="73958"/>
                          <a14:foregroundMark x1="28717" y1="92411" x2="39650" y2="91369"/>
                          <a14:foregroundMark x1="26239" y1="75595" x2="25948" y2="90625"/>
                          <a14:foregroundMark x1="26239" y1="65030" x2="24927" y2="89881"/>
                          <a14:foregroundMark x1="36443" y1="50000" x2="39942" y2="76339"/>
                          <a14:foregroundMark x1="26676" y1="32738" x2="26531" y2="62649"/>
                          <a14:foregroundMark x1="30612" y1="33185" x2="41691" y2="47173"/>
                          <a14:foregroundMark x1="37901" y1="51339" x2="44461" y2="60119"/>
                          <a14:foregroundMark x1="20262" y1="46577" x2="34257" y2="56250"/>
                          <a14:foregroundMark x1="37026" y1="77679" x2="42420" y2="84077"/>
                          <a14:foregroundMark x1="39067" y1="41518" x2="41983" y2="42560"/>
                          <a14:foregroundMark x1="38484" y1="8631" x2="48397" y2="8631"/>
                          <a14:foregroundMark x1="29738" y1="11310" x2="46647" y2="28274"/>
                          <a14:foregroundMark x1="29883" y1="22470" x2="46210" y2="37649"/>
                          <a14:foregroundMark x1="45190" y1="14583" x2="26531" y2="28720"/>
                          <a14:foregroundMark x1="27551" y1="11905" x2="27114" y2="25893"/>
                          <a14:foregroundMark x1="46793" y1="30506" x2="46501" y2="44494"/>
                          <a14:foregroundMark x1="42566" y1="47024" x2="53936" y2="50149"/>
                          <a14:foregroundMark x1="33673" y1="84970" x2="57289" y2="89881"/>
                          <a14:foregroundMark x1="47813" y1="59226" x2="63557" y2="897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91" r="60190"/>
            <a:stretch/>
          </p:blipFill>
          <p:spPr>
            <a:xfrm>
              <a:off x="3801317" y="3088672"/>
              <a:ext cx="468147" cy="3073847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</p:pic>
        <p:sp>
          <p:nvSpPr>
            <p:cNvPr id="30" name="Flowchart: Punched Tape 29"/>
            <p:cNvSpPr/>
            <p:nvPr/>
          </p:nvSpPr>
          <p:spPr bwMode="auto">
            <a:xfrm>
              <a:off x="3668103" y="5613214"/>
              <a:ext cx="870857" cy="565337"/>
            </a:xfrm>
            <a:prstGeom prst="flowChartPunchedTape">
              <a:avLst/>
            </a:prstGeom>
            <a:solidFill>
              <a:srgbClr val="FFFFCC"/>
            </a:solidFill>
            <a:ln w="19050" cap="flat" cmpd="sng" algn="ctr">
              <a:solidFill>
                <a:srgbClr val="FF7D7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אפיק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60237" y="3101557"/>
            <a:ext cx="1874103" cy="3073847"/>
            <a:chOff x="5673117" y="3101557"/>
            <a:chExt cx="1874103" cy="307384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685" b="100000" l="35277" r="83528">
                          <a14:foregroundMark x1="66035" y1="88393" x2="38921" y2="88393"/>
                          <a14:foregroundMark x1="66764" y1="91815" x2="42420" y2="91071"/>
                          <a14:foregroundMark x1="69534" y1="90774" x2="59621" y2="20685"/>
                          <a14:foregroundMark x1="57143" y1="82738" x2="50292" y2="28423"/>
                          <a14:foregroundMark x1="44752" y1="59970" x2="44169" y2="27976"/>
                          <a14:foregroundMark x1="47230" y1="41815" x2="45190" y2="25893"/>
                          <a14:foregroundMark x1="41983" y1="47024" x2="41108" y2="30804"/>
                          <a14:foregroundMark x1="69825" y1="83780" x2="69534" y2="28720"/>
                          <a14:foregroundMark x1="64723" y1="85119" x2="83528" y2="84375"/>
                          <a14:foregroundMark x1="64286" y1="86161" x2="77114" y2="90327"/>
                          <a14:foregroundMark x1="60933" y1="51488" x2="42711" y2="78571"/>
                          <a14:foregroundMark x1="41399" y1="47619" x2="42128" y2="87946"/>
                          <a14:foregroundMark x1="42128" y1="30804" x2="38921" y2="53274"/>
                          <a14:foregroundMark x1="55394" y1="51190" x2="57434" y2="55060"/>
                          <a14:foregroundMark x1="50000" y1="71577" x2="51312" y2="80357"/>
                          <a14:foregroundMark x1="43149" y1="93155" x2="36297" y2="91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5" t="34067" r="29186"/>
            <a:stretch/>
          </p:blipFill>
          <p:spPr>
            <a:xfrm>
              <a:off x="5673117" y="4148722"/>
              <a:ext cx="958291" cy="2026682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54082" r="100000">
                          <a14:foregroundMark x1="90816" y1="77381" x2="83965" y2="90327"/>
                          <a14:foregroundMark x1="75073" y1="84524" x2="74927" y2="89732"/>
                          <a14:foregroundMark x1="72303" y1="92262" x2="72303" y2="77381"/>
                          <a14:foregroundMark x1="67201" y1="86161" x2="76385" y2="91518"/>
                          <a14:foregroundMark x1="68513" y1="93601" x2="82507" y2="88244"/>
                          <a14:foregroundMark x1="69242" y1="18304" x2="54082" y2="133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47"/>
            <a:stretch/>
          </p:blipFill>
          <p:spPr>
            <a:xfrm>
              <a:off x="6638723" y="3101557"/>
              <a:ext cx="908497" cy="3073847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</p:pic>
        <p:sp>
          <p:nvSpPr>
            <p:cNvPr id="27" name="Flowchart: Punched Tape 26"/>
            <p:cNvSpPr/>
            <p:nvPr/>
          </p:nvSpPr>
          <p:spPr bwMode="auto">
            <a:xfrm>
              <a:off x="6179752" y="5620842"/>
              <a:ext cx="870857" cy="550081"/>
            </a:xfrm>
            <a:prstGeom prst="flowChartPunchedTape">
              <a:avLst/>
            </a:prstGeom>
            <a:solidFill>
              <a:srgbClr val="FFFFCC"/>
            </a:solidFill>
            <a:ln w="19050" cap="flat" cmpd="sng" algn="ctr">
              <a:solidFill>
                <a:srgbClr val="862A58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מוטי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988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35" y="998808"/>
            <a:ext cx="8611413" cy="201240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e-IL" sz="2800" spc="-20" dirty="0" smtClean="0"/>
              <a:t>נשים לב כי החלוקה שקיבלנו </a:t>
            </a:r>
            <a:r>
              <a:rPr lang="he-IL" sz="2800" dirty="0">
                <a:solidFill>
                  <a:srgbClr val="00FF99"/>
                </a:solidFill>
              </a:rPr>
              <a:t>אינה שוויונית</a:t>
            </a:r>
            <a:r>
              <a:rPr lang="he-IL" sz="2800" spc="-20" dirty="0" smtClean="0"/>
              <a:t>: </a:t>
            </a:r>
          </a:p>
          <a:p>
            <a:pPr>
              <a:spcBef>
                <a:spcPts val="600"/>
              </a:spcBef>
            </a:pPr>
            <a:r>
              <a:rPr lang="he-IL" sz="2800" spc="-20" dirty="0" smtClean="0"/>
              <a:t>בעוד </a:t>
            </a:r>
            <a:r>
              <a:rPr lang="he-IL" sz="2800" spc="-2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גדעון</a:t>
            </a:r>
            <a:r>
              <a:rPr lang="he-IL" sz="2800" spc="-20" dirty="0" smtClean="0"/>
              <a:t> ו</a:t>
            </a:r>
            <a:r>
              <a:rPr lang="he-IL" sz="2800" spc="-20" dirty="0" smtClean="0">
                <a:solidFill>
                  <a:srgbClr val="FF7D7D"/>
                </a:solidFill>
              </a:rPr>
              <a:t>אפיק</a:t>
            </a:r>
            <a:r>
              <a:rPr lang="he-IL" sz="2800" spc="-20" dirty="0" smtClean="0">
                <a:solidFill>
                  <a:srgbClr val="E6A2B1"/>
                </a:solidFill>
              </a:rPr>
              <a:t> </a:t>
            </a:r>
            <a:r>
              <a:rPr lang="he-IL" sz="2800" spc="-20" dirty="0" smtClean="0"/>
              <a:t>נאלצו להסתפק בפחות ממחצית החלק של העוגה העדיף לטעמם, </a:t>
            </a:r>
            <a:r>
              <a:rPr lang="he-IL" sz="2800" spc="-20" dirty="0" smtClean="0">
                <a:solidFill>
                  <a:srgbClr val="DC8CB4"/>
                </a:solidFill>
              </a:rPr>
              <a:t>מוטי</a:t>
            </a:r>
            <a:r>
              <a:rPr lang="he-IL" sz="2800" spc="-20" dirty="0" smtClean="0"/>
              <a:t> זכה בכל החלק העדיף עליו!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נטולת קנאה, אך לא שוויונית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99349" y="3101557"/>
            <a:ext cx="2177447" cy="3079466"/>
            <a:chOff x="1422693" y="3101557"/>
            <a:chExt cx="2177447" cy="307946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23214" l="36735" r="75219">
                          <a14:foregroundMark x1="43149" y1="11012" x2="66472" y2="11607"/>
                          <a14:foregroundMark x1="44461" y1="14435" x2="66035" y2="15625"/>
                          <a14:foregroundMark x1="42711" y1="18006" x2="64577" y2="18452"/>
                          <a14:foregroundMark x1="41108" y1="14881" x2="41399" y2="22024"/>
                          <a14:foregroundMark x1="66764" y1="9524" x2="72012" y2="13095"/>
                          <a14:foregroundMark x1="69825" y1="9226" x2="72886" y2="11607"/>
                          <a14:foregroundMark x1="69096" y1="19196" x2="74927" y2="19196"/>
                          <a14:foregroundMark x1="48542" y1="19643" x2="50146" y2="19643"/>
                          <a14:foregroundMark x1="52041" y1="17113" x2="50000" y2="16964"/>
                          <a14:backgroundMark x1="39213" y1="4762" x2="73761" y2="40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38" r="29186" b="79974"/>
            <a:stretch/>
          </p:blipFill>
          <p:spPr>
            <a:xfrm>
              <a:off x="2706611" y="3101558"/>
              <a:ext cx="893529" cy="615568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31195">
                          <a14:foregroundMark x1="24636" y1="8929" x2="24781" y2="25298"/>
                          <a14:foregroundMark x1="28134" y1="12351" x2="23907" y2="29315"/>
                          <a14:foregroundMark x1="28571" y1="23958" x2="25364" y2="355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790"/>
            <a:stretch/>
          </p:blipFill>
          <p:spPr>
            <a:xfrm>
              <a:off x="1422693" y="3101557"/>
              <a:ext cx="791055" cy="3073847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</p:pic>
        <p:sp>
          <p:nvSpPr>
            <p:cNvPr id="27" name="Flowchart: Punched Tape 26"/>
            <p:cNvSpPr/>
            <p:nvPr/>
          </p:nvSpPr>
          <p:spPr bwMode="auto">
            <a:xfrm>
              <a:off x="1438148" y="5610742"/>
              <a:ext cx="870857" cy="570281"/>
            </a:xfrm>
            <a:prstGeom prst="flowChartPunchedTape">
              <a:avLst/>
            </a:prstGeom>
            <a:solidFill>
              <a:srgbClr val="FFFFCC"/>
            </a:solidFill>
            <a:ln w="19050" cap="flat" cmpd="sng" algn="ctr">
              <a:solidFill>
                <a:srgbClr val="A981F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גדעון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16488" y="3088672"/>
            <a:ext cx="1550531" cy="3089879"/>
            <a:chOff x="3668103" y="3088672"/>
            <a:chExt cx="1550531" cy="308987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5" t="20264" r="29186" b="66409"/>
            <a:stretch/>
          </p:blipFill>
          <p:spPr>
            <a:xfrm>
              <a:off x="4260343" y="3711555"/>
              <a:ext cx="958291" cy="409652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20117" r="63557">
                          <a14:foregroundMark x1="29883" y1="35714" x2="38776" y2="43304"/>
                          <a14:foregroundMark x1="28134" y1="38839" x2="34985" y2="78720"/>
                          <a14:foregroundMark x1="28571" y1="84077" x2="37026" y2="91071"/>
                          <a14:foregroundMark x1="28134" y1="53274" x2="29300" y2="73958"/>
                          <a14:foregroundMark x1="28717" y1="92411" x2="39650" y2="91369"/>
                          <a14:foregroundMark x1="26239" y1="75595" x2="25948" y2="90625"/>
                          <a14:foregroundMark x1="26239" y1="65030" x2="24927" y2="89881"/>
                          <a14:foregroundMark x1="36443" y1="50000" x2="39942" y2="76339"/>
                          <a14:foregroundMark x1="26676" y1="32738" x2="26531" y2="62649"/>
                          <a14:foregroundMark x1="30612" y1="33185" x2="41691" y2="47173"/>
                          <a14:foregroundMark x1="37901" y1="51339" x2="44461" y2="60119"/>
                          <a14:foregroundMark x1="20262" y1="46577" x2="34257" y2="56250"/>
                          <a14:foregroundMark x1="37026" y1="77679" x2="42420" y2="84077"/>
                          <a14:foregroundMark x1="39067" y1="41518" x2="41983" y2="42560"/>
                          <a14:foregroundMark x1="38484" y1="8631" x2="48397" y2="8631"/>
                          <a14:foregroundMark x1="29738" y1="11310" x2="46647" y2="28274"/>
                          <a14:foregroundMark x1="29883" y1="22470" x2="46210" y2="37649"/>
                          <a14:foregroundMark x1="45190" y1="14583" x2="26531" y2="28720"/>
                          <a14:foregroundMark x1="27551" y1="11905" x2="27114" y2="25893"/>
                          <a14:foregroundMark x1="46793" y1="30506" x2="46501" y2="44494"/>
                          <a14:foregroundMark x1="42566" y1="47024" x2="53936" y2="50149"/>
                          <a14:foregroundMark x1="33673" y1="84970" x2="57289" y2="89881"/>
                          <a14:foregroundMark x1="47813" y1="59226" x2="63557" y2="897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91" r="60190"/>
            <a:stretch/>
          </p:blipFill>
          <p:spPr>
            <a:xfrm>
              <a:off x="3801317" y="3088672"/>
              <a:ext cx="468147" cy="3073847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</p:pic>
        <p:sp>
          <p:nvSpPr>
            <p:cNvPr id="31" name="Flowchart: Punched Tape 30"/>
            <p:cNvSpPr/>
            <p:nvPr/>
          </p:nvSpPr>
          <p:spPr bwMode="auto">
            <a:xfrm>
              <a:off x="3668103" y="5613214"/>
              <a:ext cx="870857" cy="565337"/>
            </a:xfrm>
            <a:prstGeom prst="flowChartPunchedTape">
              <a:avLst/>
            </a:prstGeom>
            <a:solidFill>
              <a:srgbClr val="FFFFCC"/>
            </a:solidFill>
            <a:ln w="19050" cap="flat" cmpd="sng" algn="ctr">
              <a:solidFill>
                <a:srgbClr val="FF7D7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אפיק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560237" y="3101557"/>
            <a:ext cx="1874103" cy="3073847"/>
            <a:chOff x="5673117" y="3101557"/>
            <a:chExt cx="1874103" cy="307384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685" b="100000" l="35277" r="83528">
                          <a14:foregroundMark x1="66035" y1="88393" x2="38921" y2="88393"/>
                          <a14:foregroundMark x1="66764" y1="91815" x2="42420" y2="91071"/>
                          <a14:foregroundMark x1="69534" y1="90774" x2="59621" y2="20685"/>
                          <a14:foregroundMark x1="57143" y1="82738" x2="50292" y2="28423"/>
                          <a14:foregroundMark x1="44752" y1="59970" x2="44169" y2="27976"/>
                          <a14:foregroundMark x1="47230" y1="41815" x2="45190" y2="25893"/>
                          <a14:foregroundMark x1="41983" y1="47024" x2="41108" y2="30804"/>
                          <a14:foregroundMark x1="69825" y1="83780" x2="69534" y2="28720"/>
                          <a14:foregroundMark x1="64723" y1="85119" x2="83528" y2="84375"/>
                          <a14:foregroundMark x1="64286" y1="86161" x2="77114" y2="90327"/>
                          <a14:foregroundMark x1="60933" y1="51488" x2="42711" y2="78571"/>
                          <a14:foregroundMark x1="41399" y1="47619" x2="42128" y2="87946"/>
                          <a14:foregroundMark x1="42128" y1="30804" x2="38921" y2="53274"/>
                          <a14:foregroundMark x1="55394" y1="51190" x2="57434" y2="55060"/>
                          <a14:foregroundMark x1="50000" y1="71577" x2="51312" y2="80357"/>
                          <a14:foregroundMark x1="43149" y1="93155" x2="36297" y2="91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5" t="34067" r="29186"/>
            <a:stretch/>
          </p:blipFill>
          <p:spPr>
            <a:xfrm>
              <a:off x="5673117" y="4148722"/>
              <a:ext cx="958291" cy="2026682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54082" r="100000">
                          <a14:foregroundMark x1="90816" y1="77381" x2="83965" y2="90327"/>
                          <a14:foregroundMark x1="75073" y1="84524" x2="74927" y2="89732"/>
                          <a14:foregroundMark x1="72303" y1="92262" x2="72303" y2="77381"/>
                          <a14:foregroundMark x1="67201" y1="86161" x2="76385" y2="91518"/>
                          <a14:foregroundMark x1="68513" y1="93601" x2="82507" y2="88244"/>
                          <a14:foregroundMark x1="69242" y1="18304" x2="54082" y2="133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47"/>
            <a:stretch/>
          </p:blipFill>
          <p:spPr>
            <a:xfrm>
              <a:off x="6638723" y="3101557"/>
              <a:ext cx="908497" cy="3073847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</p:pic>
        <p:sp>
          <p:nvSpPr>
            <p:cNvPr id="35" name="Flowchart: Punched Tape 34"/>
            <p:cNvSpPr/>
            <p:nvPr/>
          </p:nvSpPr>
          <p:spPr bwMode="auto">
            <a:xfrm>
              <a:off x="6179752" y="5620842"/>
              <a:ext cx="870857" cy="550081"/>
            </a:xfrm>
            <a:prstGeom prst="flowChartPunchedTape">
              <a:avLst/>
            </a:prstGeom>
            <a:solidFill>
              <a:srgbClr val="FFFFCC"/>
            </a:solidFill>
            <a:ln w="19050" cap="flat" cmpd="sng" algn="ctr">
              <a:solidFill>
                <a:srgbClr val="862A58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מוטי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967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חלוקה נטולת קנאה ליותר משלושה משתתפים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4563" y="845354"/>
            <a:ext cx="8299354" cy="524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SzPct val="75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e-IL" sz="2800" kern="0" dirty="0"/>
              <a:t>האם אפשר </a:t>
            </a:r>
            <a:r>
              <a:rPr lang="he-IL" sz="2800" dirty="0"/>
              <a:t>להכליל את </a:t>
            </a:r>
            <a:r>
              <a:rPr lang="he-IL" sz="2800" dirty="0" smtClean="0"/>
              <a:t>השיטה האחרונה ל-</a:t>
            </a:r>
            <a:r>
              <a:rPr lang="he-IL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e-IL" sz="2800" dirty="0" smtClean="0"/>
              <a:t> </a:t>
            </a:r>
            <a:r>
              <a:rPr lang="he-IL" sz="2800" dirty="0"/>
              <a:t>משתתפים?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>
                <a:solidFill>
                  <a:srgbClr val="FFC000"/>
                </a:solidFill>
              </a:rPr>
              <a:t>למספר </a:t>
            </a:r>
            <a:r>
              <a:rPr lang="he-IL" sz="2800" dirty="0">
                <a:solidFill>
                  <a:srgbClr val="FFC000"/>
                </a:solidFill>
              </a:rPr>
              <a:t>כלשהו </a:t>
            </a:r>
            <a:r>
              <a:rPr lang="he-IL" sz="2800" dirty="0"/>
              <a:t>של משתתפים</a:t>
            </a:r>
            <a:r>
              <a:rPr lang="he-IL" sz="2800" dirty="0" smtClean="0"/>
              <a:t>?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/>
              <a:t>מתברר </a:t>
            </a:r>
            <a:r>
              <a:rPr lang="he-IL" sz="2800" dirty="0"/>
              <a:t>שהמשימה אינה פשוטה כלל וכלל...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he-IL" sz="2800" kern="0" dirty="0" smtClean="0"/>
              <a:t>בשנת </a:t>
            </a:r>
            <a:r>
              <a:rPr lang="he-IL" sz="2800" kern="0" dirty="0"/>
              <a:t>1995 הצליחו </a:t>
            </a:r>
            <a:r>
              <a:rPr lang="he-IL" sz="2800" kern="0" dirty="0" smtClean="0"/>
              <a:t>שני מתמטיקאים אמריקאים</a:t>
            </a:r>
            <a:r>
              <a:rPr lang="en-US" sz="2800" kern="0" dirty="0" smtClean="0"/>
              <a:t/>
            </a:r>
            <a:br>
              <a:rPr lang="en-US" sz="2800" kern="0" dirty="0" smtClean="0"/>
            </a:br>
            <a:r>
              <a:rPr lang="he-IL" sz="2800" kern="0" dirty="0" smtClean="0">
                <a:solidFill>
                  <a:schemeClr val="accent5"/>
                </a:solidFill>
              </a:rPr>
              <a:t>ב</a:t>
            </a:r>
            <a:r>
              <a:rPr lang="he-IL" sz="2800" kern="0" dirty="0" smtClean="0">
                <a:solidFill>
                  <a:schemeClr val="accent5"/>
                </a:solidFill>
                <a:latin typeface="Arial"/>
                <a:cs typeface="Arial"/>
              </a:rPr>
              <a:t>ְּ</a:t>
            </a:r>
            <a:r>
              <a:rPr lang="he-IL" sz="2800" kern="0" dirty="0" smtClean="0">
                <a:solidFill>
                  <a:schemeClr val="accent5"/>
                </a:solidFill>
              </a:rPr>
              <a:t>ר</a:t>
            </a:r>
            <a:r>
              <a:rPr lang="he-IL" sz="2800" kern="0" dirty="0" smtClean="0">
                <a:solidFill>
                  <a:schemeClr val="accent5"/>
                </a:solidFill>
                <a:latin typeface="Arial"/>
                <a:cs typeface="Arial"/>
              </a:rPr>
              <a:t>ָ</a:t>
            </a:r>
            <a:r>
              <a:rPr lang="he-IL" sz="2800" kern="0" dirty="0" smtClean="0">
                <a:solidFill>
                  <a:schemeClr val="accent5"/>
                </a:solidFill>
              </a:rPr>
              <a:t>מ</a:t>
            </a:r>
            <a:r>
              <a:rPr lang="he-IL" sz="2800" kern="0" dirty="0" smtClean="0">
                <a:solidFill>
                  <a:schemeClr val="accent5"/>
                </a:solidFill>
                <a:latin typeface="Arial"/>
                <a:cs typeface="Arial"/>
              </a:rPr>
              <a:t>ְ</a:t>
            </a:r>
            <a:r>
              <a:rPr lang="he-IL" sz="2800" kern="0" dirty="0" smtClean="0">
                <a:solidFill>
                  <a:schemeClr val="accent5"/>
                </a:solidFill>
              </a:rPr>
              <a:t>ס</a:t>
            </a:r>
            <a:r>
              <a:rPr lang="he-IL" sz="2800" kern="0" dirty="0" smtClean="0"/>
              <a:t> </a:t>
            </a:r>
            <a:r>
              <a:rPr lang="he-IL" sz="2800" kern="0" dirty="0" err="1" smtClean="0"/>
              <a:t>ו</a:t>
            </a:r>
            <a:r>
              <a:rPr lang="he-IL" sz="2800" kern="0" dirty="0" err="1" smtClean="0">
                <a:solidFill>
                  <a:schemeClr val="accent5"/>
                </a:solidFill>
              </a:rPr>
              <a:t>טיילו</a:t>
            </a:r>
            <a:r>
              <a:rPr lang="he-IL" sz="2800" kern="0" dirty="0" err="1" smtClean="0">
                <a:solidFill>
                  <a:schemeClr val="accent5"/>
                </a:solidFill>
                <a:latin typeface="Arial"/>
                <a:cs typeface="Arial"/>
              </a:rPr>
              <a:t>ֺ</a:t>
            </a:r>
            <a:r>
              <a:rPr lang="he-IL" sz="2800" kern="0" dirty="0" err="1" smtClean="0">
                <a:solidFill>
                  <a:schemeClr val="accent5"/>
                </a:solidFill>
              </a:rPr>
              <a:t>ר</a:t>
            </a:r>
            <a:r>
              <a:rPr lang="he-IL" sz="2800" kern="0" dirty="0" smtClean="0"/>
              <a:t> למצוא שיטה לחלוקה </a:t>
            </a:r>
            <a:r>
              <a:rPr lang="he-IL" sz="2800" dirty="0">
                <a:solidFill>
                  <a:srgbClr val="00FF99"/>
                </a:solidFill>
              </a:rPr>
              <a:t>נטולת קנאה </a:t>
            </a:r>
            <a:r>
              <a:rPr lang="en-US" sz="2800" dirty="0" smtClean="0">
                <a:solidFill>
                  <a:srgbClr val="00FF99"/>
                </a:solidFill>
              </a:rPr>
              <a:t/>
            </a:r>
            <a:br>
              <a:rPr lang="en-US" sz="2800" dirty="0" smtClean="0">
                <a:solidFill>
                  <a:srgbClr val="00FF99"/>
                </a:solidFill>
              </a:rPr>
            </a:br>
            <a:r>
              <a:rPr lang="he-IL" sz="2800" kern="0" dirty="0" smtClean="0"/>
              <a:t>של </a:t>
            </a:r>
            <a:r>
              <a:rPr lang="he-IL" sz="2800" kern="0" dirty="0"/>
              <a:t>עוגה בין</a:t>
            </a:r>
            <a:r>
              <a:rPr lang="en-US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kern="0" dirty="0"/>
              <a:t> </a:t>
            </a:r>
            <a:r>
              <a:rPr lang="he-IL" sz="2800" kern="0" dirty="0"/>
              <a:t> משתתפים.</a:t>
            </a:r>
          </a:p>
          <a:p>
            <a:pPr>
              <a:spcBef>
                <a:spcPts val="1200"/>
              </a:spcBef>
            </a:pPr>
            <a:r>
              <a:rPr lang="he-IL" sz="2800" kern="0" dirty="0"/>
              <a:t>בלב </a:t>
            </a:r>
            <a:r>
              <a:rPr lang="he-IL" sz="2800" kern="0" dirty="0" smtClean="0"/>
              <a:t>השיטה </a:t>
            </a:r>
            <a:r>
              <a:rPr lang="he-IL" sz="2800" kern="0" dirty="0"/>
              <a:t>עומד הרעיון של חיתוך </a:t>
            </a:r>
            <a:r>
              <a:rPr lang="he-IL" sz="2800" kern="0" dirty="0" smtClean="0"/>
              <a:t>העוגה </a:t>
            </a:r>
            <a:r>
              <a:rPr lang="he-IL" sz="2800" kern="0" dirty="0"/>
              <a:t>למספר </a:t>
            </a:r>
            <a:r>
              <a:rPr lang="en-US" sz="2800" kern="0" dirty="0" smtClean="0"/>
              <a:t/>
            </a:r>
            <a:br>
              <a:rPr lang="en-US" sz="2800" kern="0" dirty="0" smtClean="0"/>
            </a:br>
            <a:r>
              <a:rPr lang="he-IL" sz="2800" dirty="0" smtClean="0">
                <a:solidFill>
                  <a:srgbClr val="00FF99"/>
                </a:solidFill>
              </a:rPr>
              <a:t>סופי</a:t>
            </a:r>
            <a:r>
              <a:rPr lang="he-IL" sz="2800" kern="0" dirty="0" smtClean="0"/>
              <a:t> </a:t>
            </a:r>
            <a:r>
              <a:rPr lang="he-IL" sz="2800" kern="0" dirty="0"/>
              <a:t>של "פירורים" </a:t>
            </a:r>
            <a:r>
              <a:rPr lang="he-IL" sz="2800" kern="0" dirty="0" smtClean="0"/>
              <a:t>קטנים עד כדי</a:t>
            </a:r>
            <a:r>
              <a:rPr lang="he-IL" sz="2800" kern="0" dirty="0"/>
              <a:t>-</a:t>
            </a:r>
            <a:r>
              <a:rPr lang="he-IL" sz="2800" kern="0" dirty="0" smtClean="0"/>
              <a:t>כך שערכם </a:t>
            </a:r>
            <a:r>
              <a:rPr lang="he-IL" sz="2800" kern="0" dirty="0"/>
              <a:t>בעיני המשתתפים זניח, </a:t>
            </a:r>
            <a:endParaRPr lang="he-IL" sz="2800" kern="0" dirty="0" smtClean="0"/>
          </a:p>
          <a:p>
            <a:pPr marL="269875" indent="0">
              <a:spcBef>
                <a:spcPts val="0"/>
              </a:spcBef>
              <a:buNone/>
            </a:pPr>
            <a:r>
              <a:rPr lang="he-IL" sz="2800" kern="0" dirty="0" smtClean="0"/>
              <a:t>וקיבוצם מחדש </a:t>
            </a:r>
            <a:r>
              <a:rPr lang="he-IL" sz="2800" kern="0" dirty="0"/>
              <a:t>באופן מתוחכם </a:t>
            </a:r>
            <a:r>
              <a:rPr lang="he-IL" sz="2800" kern="0" dirty="0" smtClean="0"/>
              <a:t>לקבלת </a:t>
            </a:r>
            <a:r>
              <a:rPr lang="he-IL" sz="2800" kern="0" dirty="0"/>
              <a:t>החלוקה המבוקשת. </a:t>
            </a:r>
          </a:p>
          <a:p>
            <a:pPr>
              <a:spcBef>
                <a:spcPts val="1200"/>
              </a:spcBef>
            </a:pPr>
            <a:endParaRPr lang="he-IL" sz="2800" kern="0" dirty="0"/>
          </a:p>
        </p:txBody>
      </p:sp>
      <p:grpSp>
        <p:nvGrpSpPr>
          <p:cNvPr id="9" name="Group 8"/>
          <p:cNvGrpSpPr/>
          <p:nvPr/>
        </p:nvGrpSpPr>
        <p:grpSpPr>
          <a:xfrm>
            <a:off x="291975" y="3928358"/>
            <a:ext cx="2117887" cy="2417981"/>
            <a:chOff x="361780" y="3638550"/>
            <a:chExt cx="2117887" cy="2417981"/>
          </a:xfrm>
        </p:grpSpPr>
        <p:sp>
          <p:nvSpPr>
            <p:cNvPr id="4" name="Rectangle 3"/>
            <p:cNvSpPr/>
            <p:nvPr/>
          </p:nvSpPr>
          <p:spPr>
            <a:xfrm>
              <a:off x="361780" y="5225534"/>
              <a:ext cx="211788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0"/>
              <a:r>
                <a:rPr lang="en-US" sz="2400" dirty="0">
                  <a:solidFill>
                    <a:schemeClr val="tx1">
                      <a:lumMod val="75000"/>
                    </a:schemeClr>
                  </a:solidFill>
                </a:rPr>
                <a:t>Steven </a:t>
              </a:r>
              <a:r>
                <a:rPr lang="en-US" sz="2400" dirty="0" err="1">
                  <a:solidFill>
                    <a:schemeClr val="tx1">
                      <a:lumMod val="75000"/>
                    </a:schemeClr>
                  </a:solidFill>
                </a:rPr>
                <a:t>Brams</a:t>
              </a:r>
              <a:endParaRPr lang="he-IL" sz="240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ctr" rtl="0"/>
              <a:r>
                <a:rPr lang="he-IL" sz="2400" dirty="0" smtClean="0">
                  <a:solidFill>
                    <a:schemeClr val="tx1">
                      <a:lumMod val="75000"/>
                    </a:schemeClr>
                  </a:solidFill>
                </a:rPr>
                <a:t>1940</a:t>
              </a:r>
              <a:r>
                <a:rPr lang="en-US" sz="2400" dirty="0" smtClean="0">
                  <a:solidFill>
                    <a:schemeClr val="tx1">
                      <a:lumMod val="75000"/>
                    </a:schemeClr>
                  </a:solidFill>
                </a:rPr>
                <a:t> -</a:t>
              </a:r>
              <a:endParaRPr lang="en-US" sz="24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pic>
          <p:nvPicPr>
            <p:cNvPr id="13316" name="Picture 4" descr="StevenBram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90" y="3638550"/>
              <a:ext cx="1128842" cy="1645920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07710" y="1303616"/>
            <a:ext cx="1788055" cy="2623373"/>
            <a:chOff x="191790" y="1032858"/>
            <a:chExt cx="1788055" cy="2623373"/>
          </a:xfrm>
        </p:grpSpPr>
        <p:pic>
          <p:nvPicPr>
            <p:cNvPr id="13318" name="Picture 6" descr="http://www.math.union.edu/people/faculty/JPG/taylora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9555" y="1032858"/>
              <a:ext cx="1289677" cy="1841787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91790" y="2825234"/>
              <a:ext cx="178805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75000"/>
                    </a:schemeClr>
                  </a:solidFill>
                </a:rPr>
                <a:t>Alan Taylor</a:t>
              </a:r>
              <a:endParaRPr lang="he-IL" sz="240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ctr" rtl="0"/>
              <a:r>
                <a:rPr lang="he-IL" sz="2400" dirty="0" smtClean="0">
                  <a:solidFill>
                    <a:schemeClr val="tx1">
                      <a:lumMod val="75000"/>
                    </a:schemeClr>
                  </a:solidFill>
                </a:rPr>
                <a:t>1947</a:t>
              </a:r>
              <a:r>
                <a:rPr lang="en-US" sz="2400" dirty="0" smtClean="0">
                  <a:solidFill>
                    <a:schemeClr val="tx1">
                      <a:lumMod val="75000"/>
                    </a:schemeClr>
                  </a:solidFill>
                </a:rPr>
                <a:t> -</a:t>
              </a:r>
              <a:endParaRPr lang="en-US" sz="24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317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חלוקה נטולת קנאה ליותר משלושה משתתפים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4546" y="1092535"/>
            <a:ext cx="8670886" cy="424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SzPct val="75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e-IL" sz="2800" dirty="0"/>
              <a:t>הבעיה הגדולה עם </a:t>
            </a:r>
            <a:r>
              <a:rPr lang="he-IL" sz="2800" dirty="0" smtClean="0"/>
              <a:t>השיטה הזאת (מעבר </a:t>
            </a:r>
            <a:r>
              <a:rPr lang="he-IL" sz="2800" dirty="0"/>
              <a:t>לכך </a:t>
            </a:r>
            <a:r>
              <a:rPr lang="he-IL" sz="2800" dirty="0" smtClean="0"/>
              <a:t>שהיא אינה מעשית </a:t>
            </a:r>
            <a:r>
              <a:rPr lang="he-IL" sz="2800" dirty="0"/>
              <a:t>עבור חיתוך עוגות </a:t>
            </a:r>
            <a:r>
              <a:rPr lang="he-IL" sz="2800" dirty="0" smtClean="0"/>
              <a:t>אמיתיות כמובן...), היא </a:t>
            </a:r>
            <a:r>
              <a:rPr lang="he-IL" sz="2800" dirty="0"/>
              <a:t>העובדה שמספר הצעדים הנדרשים כדי להגיע </a:t>
            </a:r>
            <a:r>
              <a:rPr lang="he-IL" sz="2800" dirty="0" smtClean="0"/>
              <a:t>לתוצאה </a:t>
            </a:r>
            <a:r>
              <a:rPr lang="he-IL" sz="2800" dirty="0" smtClean="0">
                <a:solidFill>
                  <a:srgbClr val="00FF99"/>
                </a:solidFill>
              </a:rPr>
              <a:t>אינו חסום</a:t>
            </a:r>
            <a:r>
              <a:rPr lang="he-IL" sz="2800" dirty="0"/>
              <a:t>, </a:t>
            </a:r>
            <a:endParaRPr lang="he-IL" sz="2800" dirty="0" smtClean="0"/>
          </a:p>
          <a:p>
            <a:pPr marL="269875" indent="0">
              <a:buNone/>
            </a:pPr>
            <a:r>
              <a:rPr lang="he-IL" sz="2800" spc="-20" dirty="0" smtClean="0"/>
              <a:t>כלומר, הוא עלול להיות </a:t>
            </a:r>
            <a:r>
              <a:rPr lang="he-IL" sz="2800" spc="-2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גדול</a:t>
            </a:r>
            <a:r>
              <a:rPr lang="he-IL" sz="2800" spc="-20" dirty="0"/>
              <a:t> באופן </a:t>
            </a:r>
            <a:r>
              <a:rPr lang="he-IL" sz="2800" spc="-20" dirty="0" smtClean="0"/>
              <a:t>שאי אפשר לצפות מראש</a:t>
            </a:r>
            <a:r>
              <a:rPr lang="he-IL" sz="2800" spc="-20" dirty="0"/>
              <a:t>, </a:t>
            </a:r>
            <a:r>
              <a:rPr lang="he-IL" sz="2800" spc="-20" dirty="0" smtClean="0"/>
              <a:t>ו</a:t>
            </a:r>
            <a:r>
              <a:rPr lang="he-IL" sz="2800" spc="-2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תלוי</a:t>
            </a:r>
            <a:r>
              <a:rPr lang="he-IL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he-IL" sz="2800" spc="-2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בהעדפות </a:t>
            </a:r>
            <a:r>
              <a:rPr lang="he-IL" sz="2800" spc="-2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המסוימות</a:t>
            </a:r>
            <a:r>
              <a:rPr lang="he-IL" sz="2800" spc="-20" dirty="0" smtClean="0">
                <a:solidFill>
                  <a:srgbClr val="00FFFF"/>
                </a:solidFill>
              </a:rPr>
              <a:t> </a:t>
            </a:r>
            <a:r>
              <a:rPr lang="he-IL" sz="2800" dirty="0"/>
              <a:t>של המשתתפים.</a:t>
            </a:r>
            <a:endParaRPr lang="en-US" sz="2800" dirty="0"/>
          </a:p>
          <a:p>
            <a:r>
              <a:rPr lang="he-IL" sz="2800" dirty="0"/>
              <a:t>במשך </a:t>
            </a:r>
            <a:r>
              <a:rPr lang="he-IL" sz="2800" dirty="0" smtClean="0"/>
              <a:t>עשרות שנים מתמטיקאים </a:t>
            </a:r>
            <a:r>
              <a:rPr lang="he-IL" sz="2800" dirty="0"/>
              <a:t>רבים היו משוכנעים </a:t>
            </a:r>
            <a:r>
              <a:rPr lang="he-IL" sz="2800" dirty="0" smtClean="0"/>
              <a:t>כי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>
                <a:solidFill>
                  <a:srgbClr val="FFC000"/>
                </a:solidFill>
              </a:rPr>
              <a:t>לא </a:t>
            </a:r>
            <a:r>
              <a:rPr lang="he-IL" sz="2800" dirty="0">
                <a:solidFill>
                  <a:srgbClr val="FFC000"/>
                </a:solidFill>
              </a:rPr>
              <a:t>קיים פתרון </a:t>
            </a:r>
            <a:r>
              <a:rPr lang="he-IL" sz="2800" dirty="0" smtClean="0">
                <a:solidFill>
                  <a:srgbClr val="FFC000"/>
                </a:solidFill>
              </a:rPr>
              <a:t>כללי </a:t>
            </a:r>
            <a:r>
              <a:rPr lang="he-IL" sz="2800" dirty="0" smtClean="0"/>
              <a:t>בעל </a:t>
            </a:r>
            <a:r>
              <a:rPr lang="he-IL" sz="2800" dirty="0"/>
              <a:t>מספר צעדים </a:t>
            </a:r>
            <a:r>
              <a:rPr lang="he-IL" sz="2800" dirty="0" smtClean="0">
                <a:solidFill>
                  <a:srgbClr val="00FF99"/>
                </a:solidFill>
              </a:rPr>
              <a:t>חסום</a:t>
            </a:r>
            <a:r>
              <a:rPr lang="he-IL" sz="2800" dirty="0" smtClean="0"/>
              <a:t>, </a:t>
            </a:r>
            <a:r>
              <a:rPr lang="he-IL" sz="2800" dirty="0"/>
              <a:t>לחלוקה נטולת </a:t>
            </a:r>
            <a:r>
              <a:rPr lang="he-IL" sz="2800" dirty="0" smtClean="0"/>
              <a:t>קנאה.</a:t>
            </a:r>
          </a:p>
          <a:p>
            <a:r>
              <a:rPr lang="he-IL" sz="2800" dirty="0" smtClean="0"/>
              <a:t>אבל כעבור זמן מה -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228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6265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פריצת הדרך בפתח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1475" y="890586"/>
            <a:ext cx="8402441" cy="384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SzPct val="75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e-IL" sz="2800" dirty="0"/>
              <a:t>בשנים האחרונות החליטו שני </a:t>
            </a:r>
            <a:r>
              <a:rPr lang="he-IL" sz="2800" dirty="0" smtClean="0"/>
              <a:t>מדעני-מחשב </a:t>
            </a:r>
            <a:r>
              <a:rPr lang="he-IL" sz="2800" dirty="0"/>
              <a:t>צעירים לצלול לעומק הנושא. </a:t>
            </a:r>
            <a:r>
              <a:rPr lang="he-IL" sz="2800" dirty="0" smtClean="0">
                <a:solidFill>
                  <a:schemeClr val="accent5"/>
                </a:solidFill>
              </a:rPr>
              <a:t>ע</a:t>
            </a:r>
            <a:r>
              <a:rPr lang="he-IL" sz="2800" dirty="0" smtClean="0">
                <a:solidFill>
                  <a:schemeClr val="accent5"/>
                </a:solidFill>
                <a:latin typeface="Arial"/>
                <a:cs typeface="Arial"/>
              </a:rPr>
              <a:t>ָ</a:t>
            </a:r>
            <a:r>
              <a:rPr lang="he-IL" sz="2800" dirty="0" smtClean="0">
                <a:solidFill>
                  <a:schemeClr val="accent5"/>
                </a:solidFill>
              </a:rPr>
              <a:t>זיז</a:t>
            </a:r>
            <a:r>
              <a:rPr lang="he-IL" sz="2800" dirty="0" smtClean="0"/>
              <a:t> </a:t>
            </a:r>
            <a:r>
              <a:rPr lang="he-IL" sz="2800" dirty="0"/>
              <a:t>האוסטרלי </a:t>
            </a:r>
            <a:r>
              <a:rPr lang="he-IL" sz="2800" dirty="0" smtClean="0"/>
              <a:t>ו</a:t>
            </a:r>
            <a:r>
              <a:rPr lang="he-IL" sz="2800" dirty="0" smtClean="0">
                <a:solidFill>
                  <a:schemeClr val="accent5"/>
                </a:solidFill>
              </a:rPr>
              <a:t>מ</a:t>
            </a:r>
            <a:r>
              <a:rPr lang="he-IL" sz="2800" dirty="0" smtClean="0">
                <a:solidFill>
                  <a:schemeClr val="accent5"/>
                </a:solidFill>
                <a:latin typeface="Arial"/>
                <a:cs typeface="Arial"/>
              </a:rPr>
              <a:t>ֶ</a:t>
            </a:r>
            <a:r>
              <a:rPr lang="he-IL" sz="2800" dirty="0" smtClean="0">
                <a:solidFill>
                  <a:schemeClr val="accent5"/>
                </a:solidFill>
              </a:rPr>
              <a:t>ק</a:t>
            </a:r>
            <a:r>
              <a:rPr lang="he-IL" sz="2800" dirty="0" smtClean="0">
                <a:solidFill>
                  <a:schemeClr val="accent5"/>
                </a:solidFill>
                <a:latin typeface="Arial"/>
                <a:cs typeface="Arial"/>
              </a:rPr>
              <a:t>ֶ</a:t>
            </a:r>
            <a:r>
              <a:rPr lang="he-IL" sz="2800" dirty="0" smtClean="0">
                <a:solidFill>
                  <a:schemeClr val="accent5"/>
                </a:solidFill>
              </a:rPr>
              <a:t>נ</a:t>
            </a:r>
            <a:r>
              <a:rPr lang="he-IL" sz="2800" dirty="0" smtClean="0">
                <a:solidFill>
                  <a:schemeClr val="accent5"/>
                </a:solidFill>
                <a:latin typeface="Arial"/>
                <a:cs typeface="Arial"/>
              </a:rPr>
              <a:t>ְ</a:t>
            </a:r>
            <a:r>
              <a:rPr lang="he-IL" sz="2800" dirty="0" smtClean="0">
                <a:solidFill>
                  <a:schemeClr val="accent5"/>
                </a:solidFill>
              </a:rPr>
              <a:t>זי</a:t>
            </a:r>
            <a:r>
              <a:rPr lang="he-IL" sz="2800" dirty="0" smtClean="0"/>
              <a:t> </a:t>
            </a:r>
            <a:r>
              <a:rPr lang="he-IL" sz="2800" dirty="0"/>
              <a:t>האמריקאי לא היו בקיאים במיוחד בתחום, אבל כפי שאומר עזיז: "</a:t>
            </a:r>
            <a:r>
              <a:rPr lang="he-IL" sz="2800" i="1" dirty="0">
                <a:solidFill>
                  <a:srgbClr val="CCFF99"/>
                </a:solidFill>
              </a:rPr>
              <a:t>במקרה הזה אולי מדובר ביתרון, כי הבאנו צורת מחשבה חדשה</a:t>
            </a:r>
            <a:r>
              <a:rPr lang="he-IL" sz="2800" dirty="0"/>
              <a:t>".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he-IL" sz="2800" dirty="0"/>
              <a:t>הם התחילו בלימוד מחודש של בעיית החלוקה נטולת הקנאה ל</a:t>
            </a:r>
            <a:r>
              <a:rPr lang="he-IL" sz="2800" dirty="0">
                <a:solidFill>
                  <a:srgbClr val="FFC000"/>
                </a:solidFill>
              </a:rPr>
              <a:t>שלושה</a:t>
            </a:r>
            <a:r>
              <a:rPr lang="he-IL" sz="2800" dirty="0"/>
              <a:t> משתתפים. 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he-IL" sz="2800" dirty="0"/>
              <a:t>ב-2015 מצאו פתרון עבור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he-IL" sz="2800" dirty="0">
                <a:solidFill>
                  <a:srgbClr val="FFC000"/>
                </a:solidFill>
              </a:rPr>
              <a:t>ארבעה</a:t>
            </a:r>
            <a:r>
              <a:rPr lang="he-IL" sz="2800" dirty="0"/>
              <a:t> משתתפים, עם מספר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he-IL" sz="2800" dirty="0">
                <a:solidFill>
                  <a:srgbClr val="00FF99"/>
                </a:solidFill>
              </a:rPr>
              <a:t>חסום</a:t>
            </a:r>
            <a:r>
              <a:rPr lang="he-IL" sz="2800" dirty="0"/>
              <a:t> של צעדים (בין </a:t>
            </a:r>
            <a:r>
              <a:rPr lang="he-IL" sz="2800" dirty="0">
                <a:solidFill>
                  <a:srgbClr val="FFC000"/>
                </a:solidFill>
              </a:rPr>
              <a:t>3</a:t>
            </a:r>
            <a:r>
              <a:rPr lang="he-IL" sz="2800" dirty="0"/>
              <a:t> ל-</a:t>
            </a:r>
            <a:r>
              <a:rPr lang="he-IL" sz="2800" dirty="0">
                <a:solidFill>
                  <a:srgbClr val="FFC000"/>
                </a:solidFill>
              </a:rPr>
              <a:t>203</a:t>
            </a:r>
            <a:r>
              <a:rPr lang="he-IL" sz="2800" dirty="0"/>
              <a:t>). 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447938" y="3504566"/>
            <a:ext cx="3864753" cy="2778785"/>
            <a:chOff x="447938" y="3449974"/>
            <a:chExt cx="3864753" cy="2778785"/>
          </a:xfrm>
        </p:grpSpPr>
        <p:sp>
          <p:nvSpPr>
            <p:cNvPr id="11" name="Rectangle 10"/>
            <p:cNvSpPr/>
            <p:nvPr/>
          </p:nvSpPr>
          <p:spPr>
            <a:xfrm>
              <a:off x="447938" y="5828649"/>
              <a:ext cx="386475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</a:schemeClr>
                  </a:solidFill>
                </a:rPr>
                <a:t>Simon </a:t>
              </a:r>
              <a:r>
                <a:rPr lang="en-US" sz="2000" dirty="0" smtClean="0">
                  <a:solidFill>
                    <a:schemeClr val="tx1">
                      <a:lumMod val="75000"/>
                    </a:schemeClr>
                  </a:solidFill>
                </a:rPr>
                <a:t>Mackenzie     </a:t>
              </a:r>
              <a:r>
                <a:rPr lang="en-US" sz="2000" dirty="0" err="1" smtClean="0">
                  <a:solidFill>
                    <a:schemeClr val="tx1">
                      <a:lumMod val="75000"/>
                    </a:schemeClr>
                  </a:solidFill>
                </a:rPr>
                <a:t>Haris</a:t>
              </a:r>
              <a:r>
                <a:rPr lang="en-US" sz="2000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2000" dirty="0">
                  <a:solidFill>
                    <a:schemeClr val="tx1">
                      <a:lumMod val="75000"/>
                    </a:schemeClr>
                  </a:solidFill>
                </a:rPr>
                <a:t>Aziz </a:t>
              </a:r>
              <a:endParaRPr lang="he-IL" sz="20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pic>
          <p:nvPicPr>
            <p:cNvPr id="18436" name="Picture 4" descr="http://www.smh.com.au/content/dam/images/g/o/t/6/w/p/image.related.articleLeadwide.620x349.gokmwt.png/146337231774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9125" y="3449974"/>
              <a:ext cx="3524250" cy="2366625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2289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085975"/>
          </a:xfrm>
        </p:spPr>
        <p:txBody>
          <a:bodyPr/>
          <a:lstStyle/>
          <a:p>
            <a:pPr eaLnBrk="1" hangingPunct="1"/>
            <a:endParaRPr lang="he-IL" altLang="en-US" sz="3200" dirty="0"/>
          </a:p>
          <a:p>
            <a:pPr eaLnBrk="1" hangingPunct="1"/>
            <a:r>
              <a:rPr lang="he-IL" altLang="en-US" sz="3200" dirty="0"/>
              <a:t> </a:t>
            </a:r>
          </a:p>
          <a:p>
            <a:pPr eaLnBrk="1" hangingPunct="1"/>
            <a:endParaRPr lang="he-IL" altLang="en-US" sz="3200" dirty="0"/>
          </a:p>
          <a:p>
            <a:pPr eaLnBrk="1" hangingPunct="1"/>
            <a:endParaRPr lang="he-IL" altLang="en-US" sz="3200" dirty="0"/>
          </a:p>
          <a:p>
            <a:pPr eaLnBrk="1" hangingPunct="1"/>
            <a:endParaRPr lang="he-IL" altLang="en-US" sz="3200" dirty="0"/>
          </a:p>
        </p:txBody>
      </p:sp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95288" y="2251199"/>
            <a:ext cx="8497887" cy="1470025"/>
          </a:xfrm>
        </p:spPr>
        <p:txBody>
          <a:bodyPr/>
          <a:lstStyle/>
          <a:p>
            <a:pPr eaLnBrk="1" hangingPunct="1">
              <a:defRPr/>
            </a:pPr>
            <a:r>
              <a:rPr lang="he-IL" sz="4400" dirty="0">
                <a:solidFill>
                  <a:srgbClr val="F0912D"/>
                </a:solidFill>
              </a:rPr>
              <a:t>לא </a:t>
            </a:r>
            <a:r>
              <a:rPr lang="he-IL" sz="4400" dirty="0" smtClean="0">
                <a:solidFill>
                  <a:srgbClr val="F0912D"/>
                </a:solidFill>
              </a:rPr>
              <a:t>תחמוד </a:t>
            </a:r>
            <a:r>
              <a:rPr lang="he-IL" sz="4400" dirty="0">
                <a:solidFill>
                  <a:srgbClr val="F0912D"/>
                </a:solidFill>
              </a:rPr>
              <a:t>עוגת </a:t>
            </a:r>
            <a:r>
              <a:rPr lang="he-IL" sz="4400" dirty="0" smtClean="0">
                <a:solidFill>
                  <a:srgbClr val="F0912D"/>
                </a:solidFill>
              </a:rPr>
              <a:t>רֵעֶךָ</a:t>
            </a:r>
            <a:endParaRPr lang="he-IL" sz="4400" dirty="0">
              <a:solidFill>
                <a:srgbClr val="F0912D"/>
              </a:solidFill>
            </a:endParaRPr>
          </a:p>
        </p:txBody>
      </p: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1476375" y="5516563"/>
            <a:ext cx="5975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algn="r" rtl="1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e-IL" altLang="en-US" sz="1800">
                <a:solidFill>
                  <a:srgbClr val="F8F8F8"/>
                </a:solidFill>
                <a:latin typeface="Arial" charset="0"/>
              </a:rPr>
              <a:t>© כל הזכויות שמורות  ל"קשר חם", הטכניון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3528" y="382504"/>
            <a:ext cx="2906431" cy="958264"/>
            <a:chOff x="7813675" y="400343"/>
            <a:chExt cx="2906431" cy="958264"/>
          </a:xfrm>
        </p:grpSpPr>
        <p:pic>
          <p:nvPicPr>
            <p:cNvPr id="174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13675" y="400343"/>
              <a:ext cx="915988" cy="958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5" name="TextBox 16"/>
            <p:cNvSpPr txBox="1">
              <a:spLocks noChangeArrowheads="1"/>
            </p:cNvSpPr>
            <p:nvPr/>
          </p:nvSpPr>
          <p:spPr bwMode="auto">
            <a:xfrm>
              <a:off x="8624606" y="710535"/>
              <a:ext cx="20955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algn="r" rtl="1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algn="r" rtl="1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algn="r" rtl="1" eaLnBrk="0" hangingPunct="0">
                <a:spcBef>
                  <a:spcPct val="20000"/>
                </a:spcBef>
                <a:buClr>
                  <a:schemeClr val="folHlink"/>
                </a:buClr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algn="r" rtl="1" eaLnBrk="0" hangingPunct="0">
                <a:spcBef>
                  <a:spcPct val="20000"/>
                </a:spcBef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he-IL" altLang="en-US" sz="1800" b="1" dirty="0">
                  <a:solidFill>
                    <a:srgbClr val="F8F8F8"/>
                  </a:solidFill>
                  <a:latin typeface="Arial" charset="0"/>
                </a:rPr>
                <a:t>הקרן הלאומית למדע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81098" y="476672"/>
            <a:ext cx="3168352" cy="1569027"/>
            <a:chOff x="920858" y="-302008"/>
            <a:chExt cx="3168352" cy="1569027"/>
          </a:xfrm>
        </p:grpSpPr>
        <p:pic>
          <p:nvPicPr>
            <p:cNvPr id="17413" name="Picture 11" descr="Technion animated logo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530" y="-302008"/>
              <a:ext cx="752475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6"/>
            <p:cNvSpPr>
              <a:spLocks noChangeArrowheads="1"/>
            </p:cNvSpPr>
            <p:nvPr/>
          </p:nvSpPr>
          <p:spPr bwMode="auto">
            <a:xfrm>
              <a:off x="920858" y="620688"/>
              <a:ext cx="316835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algn="r" rtl="1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algn="r" rtl="1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algn="r" rtl="1" eaLnBrk="0" hangingPunct="0">
                <a:spcBef>
                  <a:spcPct val="20000"/>
                </a:spcBef>
                <a:buClr>
                  <a:schemeClr val="folHlink"/>
                </a:buClr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algn="r" rtl="1" eaLnBrk="0" hangingPunct="0">
                <a:spcBef>
                  <a:spcPct val="20000"/>
                </a:spcBef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he-IL" altLang="en-US" sz="1800" b="1" dirty="0">
                  <a:solidFill>
                    <a:srgbClr val="F8F8F8"/>
                  </a:solidFill>
                  <a:latin typeface="Arial" charset="0"/>
                </a:rPr>
                <a:t>הטכניון – מכון טכנולוגי לישראל </a:t>
              </a:r>
              <a:endParaRPr lang="en-US" altLang="en-US" sz="1800" b="1" dirty="0">
                <a:solidFill>
                  <a:srgbClr val="F8F8F8"/>
                </a:solidFill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he-IL" altLang="en-US" sz="1800" b="1" dirty="0">
                  <a:solidFill>
                    <a:srgbClr val="F8F8F8"/>
                  </a:solidFill>
                  <a:latin typeface="Arial" charset="0"/>
                </a:rPr>
                <a:t>מוסד הטכניון למחקר ופיתוח</a:t>
              </a:r>
            </a:p>
          </p:txBody>
        </p:sp>
      </p:grpSp>
      <p:pic>
        <p:nvPicPr>
          <p:cNvPr id="17417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66452"/>
            <a:ext cx="1606040" cy="160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2561" y="3700751"/>
            <a:ext cx="3203927" cy="167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3995936" y="3861048"/>
            <a:ext cx="0" cy="14401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47" y="511853"/>
            <a:ext cx="331341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פתרון חסום </a:t>
            </a:r>
            <a:r>
              <a:rPr lang="he-IL" sz="3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ל-</a:t>
            </a:r>
            <a:r>
              <a:rPr lang="en-US" sz="3200" b="1" i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e-IL" sz="3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משתתפים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0049" y="825082"/>
            <a:ext cx="8373867" cy="50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SzPct val="75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he-IL" sz="2800" dirty="0"/>
              <a:t>ההכללה </a:t>
            </a:r>
            <a:r>
              <a:rPr lang="he-IL" sz="2800" dirty="0">
                <a:solidFill>
                  <a:srgbClr val="FFC000"/>
                </a:solidFill>
              </a:rPr>
              <a:t>למספר כלשהו </a:t>
            </a:r>
            <a:r>
              <a:rPr lang="he-IL" sz="2800" dirty="0"/>
              <a:t>של משתתפים עדיין לא נראתה באופק, אבל הם היו נחושים למצוא פתרון "</a:t>
            </a:r>
            <a:r>
              <a:rPr lang="he-IL" sz="2800" i="1" dirty="0">
                <a:solidFill>
                  <a:srgbClr val="CCFF99"/>
                </a:solidFill>
              </a:rPr>
              <a:t>לפני שמישהו יותר מנוסה והרבה יותר חכם יעשה זאת</a:t>
            </a:r>
            <a:r>
              <a:rPr lang="he-IL" sz="2800" dirty="0"/>
              <a:t>" (עזיז).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he-IL" sz="2800" dirty="0"/>
              <a:t>מאמציהם נשאו פרי!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/>
              <a:t>בשנת </a:t>
            </a:r>
            <a:r>
              <a:rPr lang="he-IL" sz="2800" dirty="0">
                <a:solidFill>
                  <a:schemeClr val="accent5"/>
                </a:solidFill>
              </a:rPr>
              <a:t>2016</a:t>
            </a:r>
            <a:r>
              <a:rPr lang="he-IL" sz="2800" dirty="0"/>
              <a:t> הציגו </a:t>
            </a:r>
            <a:r>
              <a:rPr lang="he-IL" sz="2800" dirty="0" smtClean="0"/>
              <a:t>שיטה לחלוקה </a:t>
            </a:r>
            <a:r>
              <a:rPr lang="he-IL" sz="2800" dirty="0"/>
              <a:t>נטולת קנאה של עוגה בין </a:t>
            </a:r>
            <a:r>
              <a:rPr lang="en-US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e-IL" sz="2800" dirty="0"/>
              <a:t> משתתפים, במספר </a:t>
            </a:r>
            <a:r>
              <a:rPr lang="he-IL" sz="2800" dirty="0">
                <a:solidFill>
                  <a:srgbClr val="00FF99"/>
                </a:solidFill>
              </a:rPr>
              <a:t>חסום</a:t>
            </a:r>
            <a:r>
              <a:rPr lang="he-IL" sz="2800" dirty="0"/>
              <a:t> של צעדים, אשר </a:t>
            </a:r>
            <a:r>
              <a:rPr lang="he-IL" sz="2800" dirty="0">
                <a:solidFill>
                  <a:srgbClr val="00FFFF"/>
                </a:solidFill>
              </a:rPr>
              <a:t>תלוי רק במספר המשתתפים</a:t>
            </a:r>
            <a:r>
              <a:rPr lang="he-IL" sz="2800" dirty="0"/>
              <a:t>, ולא בהעדפותיהם.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he-IL" sz="2800" spc="-50" dirty="0"/>
              <a:t>בדומה לפתרון של </a:t>
            </a:r>
            <a:r>
              <a:rPr lang="he-IL" sz="2800" spc="-50" dirty="0" err="1" smtClean="0">
                <a:solidFill>
                  <a:schemeClr val="accent5"/>
                </a:solidFill>
              </a:rPr>
              <a:t>סלפרידג</a:t>
            </a:r>
            <a:r>
              <a:rPr lang="he-IL" sz="2800" spc="-50" dirty="0">
                <a:solidFill>
                  <a:schemeClr val="accent5"/>
                </a:solidFill>
              </a:rPr>
              <a:t>' </a:t>
            </a:r>
            <a:r>
              <a:rPr lang="he-IL" sz="2800" spc="-50" dirty="0" err="1"/>
              <a:t>ו</a:t>
            </a:r>
            <a:r>
              <a:rPr lang="he-IL" sz="2800" spc="-50" dirty="0" err="1">
                <a:solidFill>
                  <a:schemeClr val="accent5"/>
                </a:solidFill>
              </a:rPr>
              <a:t>קונווי</a:t>
            </a:r>
            <a:r>
              <a:rPr lang="he-IL" sz="2800" spc="-50" dirty="0">
                <a:solidFill>
                  <a:schemeClr val="accent5"/>
                </a:solidFill>
              </a:rPr>
              <a:t> </a:t>
            </a:r>
            <a:r>
              <a:rPr lang="he-IL" sz="2800" spc="-50" dirty="0"/>
              <a:t>עבור </a:t>
            </a:r>
            <a:r>
              <a:rPr lang="he-IL" sz="2800" spc="-50" dirty="0">
                <a:solidFill>
                  <a:srgbClr val="FFC000"/>
                </a:solidFill>
              </a:rPr>
              <a:t>שלושה</a:t>
            </a:r>
            <a:r>
              <a:rPr lang="he-IL" sz="2800" spc="-50" dirty="0"/>
              <a:t> משתתפים, גם </a:t>
            </a:r>
            <a:r>
              <a:rPr lang="he-IL" sz="2800" spc="-50" dirty="0" smtClean="0"/>
              <a:t>פתרון זה חוזר ודורש מהמשתתפים </a:t>
            </a:r>
            <a:r>
              <a:rPr lang="he-IL" sz="2800" spc="-50" dirty="0"/>
              <a:t>לחלק את העוגה </a:t>
            </a:r>
            <a:r>
              <a:rPr lang="he-IL" sz="2800" spc="-50" dirty="0" smtClean="0"/>
              <a:t>ל-</a:t>
            </a:r>
            <a:r>
              <a:rPr lang="en-US" sz="2800" i="1" spc="-5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e-IL" sz="2800" i="1" spc="-5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2800" spc="-50" dirty="0" smtClean="0"/>
              <a:t>חלקים </a:t>
            </a:r>
            <a:r>
              <a:rPr lang="he-IL" sz="2800" spc="-50" dirty="0">
                <a:solidFill>
                  <a:srgbClr val="FFC000"/>
                </a:solidFill>
              </a:rPr>
              <a:t>שווים לדעתם</a:t>
            </a:r>
            <a:r>
              <a:rPr lang="he-IL" sz="2800" spc="-50" dirty="0"/>
              <a:t>, </a:t>
            </a:r>
            <a:r>
              <a:rPr lang="he-IL" sz="2800" spc="-50" dirty="0" smtClean="0"/>
              <a:t>מבקש </a:t>
            </a:r>
            <a:r>
              <a:rPr lang="he-IL" sz="2800" spc="-50" dirty="0"/>
              <a:t>מ</a:t>
            </a:r>
            <a:r>
              <a:rPr lang="he-IL" sz="2800" spc="-50" dirty="0">
                <a:solidFill>
                  <a:srgbClr val="FFC000"/>
                </a:solidFill>
              </a:rPr>
              <a:t>אחרים</a:t>
            </a:r>
            <a:r>
              <a:rPr lang="he-IL" sz="2800" spc="-50" dirty="0"/>
              <a:t> לקצוץ </a:t>
            </a:r>
            <a:r>
              <a:rPr lang="he-IL" sz="2800" spc="-50" dirty="0" smtClean="0"/>
              <a:t>חלקים כדי </a:t>
            </a:r>
            <a:r>
              <a:rPr lang="he-IL" sz="2800" spc="-50" dirty="0"/>
              <a:t>להשוות את ערכם בעיניהם, </a:t>
            </a:r>
            <a:r>
              <a:rPr lang="he-IL" sz="2800" spc="-50" dirty="0">
                <a:solidFill>
                  <a:srgbClr val="FFC000"/>
                </a:solidFill>
              </a:rPr>
              <a:t>להחליף</a:t>
            </a:r>
            <a:r>
              <a:rPr lang="he-IL" sz="2800" spc="-50" dirty="0"/>
              <a:t> ביניהם </a:t>
            </a:r>
            <a:r>
              <a:rPr lang="he-IL" sz="2800" spc="-50" dirty="0" smtClean="0"/>
              <a:t>פיסות, </a:t>
            </a:r>
            <a:r>
              <a:rPr lang="he-IL" sz="2800" spc="-50" dirty="0" err="1"/>
              <a:t>וכו</a:t>
            </a:r>
            <a:r>
              <a:rPr lang="he-IL" sz="2800" spc="-50" dirty="0"/>
              <a:t>'.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560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פתרון חסום ל-</a:t>
            </a:r>
            <a:r>
              <a:rPr lang="en-US" sz="3200" b="1" i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he-IL" sz="32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he-IL" sz="3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משתתפים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0049" y="982986"/>
            <a:ext cx="8373867" cy="50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SzPct val="75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he-IL" sz="2800" dirty="0" smtClean="0"/>
              <a:t>ה"טריק" שאיפשר </a:t>
            </a:r>
            <a:r>
              <a:rPr lang="he-IL" sz="2800" dirty="0"/>
              <a:t>את פריצת הדרך </a:t>
            </a:r>
            <a:r>
              <a:rPr lang="he-IL" sz="2800" dirty="0" smtClean="0"/>
              <a:t>הוא </a:t>
            </a:r>
            <a:r>
              <a:rPr lang="he-IL" sz="2800" dirty="0"/>
              <a:t>יצירת מצבים שבהם </a:t>
            </a:r>
            <a:r>
              <a:rPr lang="he-IL" sz="2800" dirty="0">
                <a:solidFill>
                  <a:srgbClr val="00FF99"/>
                </a:solidFill>
              </a:rPr>
              <a:t>אי קנאתו </a:t>
            </a:r>
            <a:r>
              <a:rPr lang="he-IL" sz="2800" dirty="0"/>
              <a:t>של משתתף מסוים באחרים </a:t>
            </a:r>
            <a:r>
              <a:rPr lang="he-IL" sz="2800" dirty="0">
                <a:solidFill>
                  <a:srgbClr val="FFC000"/>
                </a:solidFill>
              </a:rPr>
              <a:t>מובטחת</a:t>
            </a:r>
            <a:r>
              <a:rPr lang="he-IL" sz="2800" dirty="0"/>
              <a:t>, ללא תלות באופן שבו יחולקו החלקים הנותרים</a:t>
            </a:r>
            <a:r>
              <a:rPr lang="he-IL" sz="2800" dirty="0" smtClean="0"/>
              <a:t>.</a:t>
            </a:r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he-IL" sz="2800" dirty="0" smtClean="0"/>
              <a:t>משתתף </a:t>
            </a:r>
            <a:r>
              <a:rPr lang="he-IL" sz="2800" dirty="0"/>
              <a:t>כזה אפשר </a:t>
            </a:r>
            <a:r>
              <a:rPr lang="he-IL" sz="2800" dirty="0" smtClean="0"/>
              <a:t>לשלוח </a:t>
            </a:r>
            <a:r>
              <a:rPr lang="he-IL" sz="2800" dirty="0"/>
              <a:t>לדרכו עם חלק העוגה שלו ובכך להקטין </a:t>
            </a:r>
            <a:r>
              <a:rPr lang="he-IL" sz="2800" dirty="0" smtClean="0"/>
              <a:t>את מידת הסיבוכיות של </a:t>
            </a:r>
            <a:r>
              <a:rPr lang="he-IL" sz="2800" dirty="0"/>
              <a:t>הבעיה</a:t>
            </a:r>
            <a:r>
              <a:rPr lang="he-IL" sz="2800" dirty="0" smtClean="0"/>
              <a:t>.</a:t>
            </a:r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he-IL" sz="2800" spc="-40" dirty="0" smtClean="0"/>
              <a:t>מצד </a:t>
            </a:r>
            <a:r>
              <a:rPr lang="he-IL" sz="2800" spc="-40" dirty="0"/>
              <a:t>אחד, </a:t>
            </a:r>
            <a:endParaRPr lang="he-IL" sz="2800" spc="-40" dirty="0" smtClean="0"/>
          </a:p>
          <a:p>
            <a:pPr marL="269875" indent="0">
              <a:spcBef>
                <a:spcPts val="0"/>
              </a:spcBef>
              <a:buNone/>
            </a:pPr>
            <a:r>
              <a:rPr lang="he-IL" sz="2800" spc="-40" dirty="0" smtClean="0"/>
              <a:t>הפתרון שמצאו </a:t>
            </a:r>
            <a:r>
              <a:rPr lang="he-IL" sz="2800" spc="-40" dirty="0"/>
              <a:t>נחשב </a:t>
            </a:r>
            <a:r>
              <a:rPr lang="he-IL" sz="2800" spc="-40" dirty="0" smtClean="0"/>
              <a:t>ל</a:t>
            </a:r>
            <a:r>
              <a:rPr lang="he-IL" sz="2800" spc="-40" dirty="0" smtClean="0">
                <a:solidFill>
                  <a:srgbClr val="00FF99"/>
                </a:solidFill>
              </a:rPr>
              <a:t>פריצת-דרך </a:t>
            </a:r>
            <a:r>
              <a:rPr lang="he-IL" sz="2800" spc="-40" dirty="0">
                <a:solidFill>
                  <a:srgbClr val="00FF99"/>
                </a:solidFill>
              </a:rPr>
              <a:t>היסטורית </a:t>
            </a:r>
            <a:r>
              <a:rPr lang="he-IL" sz="2800" spc="-40" dirty="0" smtClean="0"/>
              <a:t>בתחום</a:t>
            </a:r>
            <a:r>
              <a:rPr lang="he-IL" sz="2800" spc="-40" dirty="0"/>
              <a:t>,</a:t>
            </a:r>
            <a:endParaRPr lang="he-IL" sz="2800" spc="-40" dirty="0" smtClean="0"/>
          </a:p>
          <a:p>
            <a:pPr marL="269875" indent="0">
              <a:spcBef>
                <a:spcPts val="0"/>
              </a:spcBef>
              <a:buNone/>
            </a:pPr>
            <a:r>
              <a:rPr lang="he-IL" sz="2800" dirty="0" smtClean="0"/>
              <a:t>מצד שני, </a:t>
            </a:r>
          </a:p>
          <a:p>
            <a:pPr marL="269875" indent="0">
              <a:spcBef>
                <a:spcPts val="0"/>
              </a:spcBef>
              <a:buNone/>
            </a:pPr>
            <a:r>
              <a:rPr lang="he-IL" sz="2800" dirty="0" smtClean="0"/>
              <a:t>הוא </a:t>
            </a:r>
            <a:r>
              <a:rPr lang="he-IL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לא מאוד מעשי</a:t>
            </a:r>
            <a:r>
              <a:rPr lang="he-IL" sz="2800" dirty="0" smtClean="0"/>
              <a:t>..., נראה מדוע -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646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חסם עליון למספר הצעדים בחלוקה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400049" y="1043450"/>
                <a:ext cx="8373867" cy="507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273050" indent="-27305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>
                      <a:lumMod val="60000"/>
                      <a:lumOff val="40000"/>
                    </a:schemeClr>
                  </a:buClr>
                  <a:buSzPct val="7500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285FF"/>
                  </a:buClr>
                  <a:buSzPct val="75000"/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285FF"/>
                  </a:buClr>
                  <a:buSzPct val="75000"/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285FF"/>
                  </a:buClr>
                  <a:buSzPct val="75000"/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285FF"/>
                  </a:buClr>
                  <a:buSzPct val="75000"/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r" rtl="1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r" rtl="1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r" rtl="1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r" rtl="1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r>
                  <a:rPr lang="he-IL" sz="2800" spc="-100" dirty="0" smtClean="0">
                    <a:solidFill>
                      <a:srgbClr val="00FF99"/>
                    </a:solidFill>
                  </a:rPr>
                  <a:t>החסם העליון </a:t>
                </a:r>
                <a:r>
                  <a:rPr lang="he-IL" sz="2800" dirty="0" smtClean="0"/>
                  <a:t>שפתרון </a:t>
                </a:r>
                <a:r>
                  <a:rPr lang="he-IL" sz="2800" dirty="0"/>
                  <a:t>זה מציב על מספר החיתוכים הנדרשים כדי לחלק עוגה ל-</a:t>
                </a:r>
                <a:r>
                  <a:rPr lang="en-US" sz="2800" dirty="0"/>
                  <a:t>n</a:t>
                </a:r>
                <a:r>
                  <a:rPr lang="he-IL" sz="2800" dirty="0"/>
                  <a:t> אנשים </a:t>
                </a:r>
                <a:r>
                  <a:rPr lang="he-IL" sz="2800" dirty="0" smtClean="0"/>
                  <a:t>הוא: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sup>
                                  </m:sSup>
                                </m:sup>
                              </m:sSup>
                            </m:sup>
                          </m:sSup>
                        </m:sup>
                      </m:sSup>
                    </m:oMath>
                  </m:oMathPara>
                </a14:m>
                <a:endParaRPr lang="he-IL" sz="2800" dirty="0" smtClean="0"/>
              </a:p>
              <a:p>
                <a:r>
                  <a:rPr lang="he-IL" sz="2800" dirty="0"/>
                  <a:t>עזיז </a:t>
                </a:r>
                <a:r>
                  <a:rPr lang="he-IL" sz="2800" dirty="0" err="1"/>
                  <a:t>ומקנזי</a:t>
                </a:r>
                <a:r>
                  <a:rPr lang="he-IL" sz="2800" dirty="0"/>
                  <a:t> כבר עובדים על </a:t>
                </a:r>
                <a:r>
                  <a:rPr lang="he-IL" sz="2800" dirty="0" smtClean="0"/>
                  <a:t>פתרון יעיל </a:t>
                </a:r>
                <a:r>
                  <a:rPr lang="he-IL" sz="2800" dirty="0"/>
                  <a:t>יותר שיהיה חסום </a:t>
                </a:r>
                <a:r>
                  <a:rPr lang="he-IL" sz="2800" dirty="0" smtClean="0"/>
                  <a:t>כנראה ב-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he-IL" sz="2800" i="1" dirty="0"/>
                  <a:t> </a:t>
                </a:r>
                <a:r>
                  <a:rPr lang="he-IL" sz="2800" dirty="0"/>
                  <a:t>צעדים</a:t>
                </a:r>
                <a:r>
                  <a:rPr lang="he-IL" sz="2800" i="1" dirty="0"/>
                  <a:t> "</a:t>
                </a:r>
                <a:r>
                  <a:rPr lang="he-IL" sz="2800" dirty="0"/>
                  <a:t>בלבד</a:t>
                </a:r>
                <a:r>
                  <a:rPr lang="he-IL" sz="2800" dirty="0" smtClean="0"/>
                  <a:t>"...</a:t>
                </a:r>
                <a:endParaRPr lang="he-IL" sz="2800" dirty="0"/>
              </a:p>
              <a:p>
                <a:r>
                  <a:rPr lang="he-IL" sz="2800" dirty="0"/>
                  <a:t>"בלבד", מכיוון שכבר עבור </a:t>
                </a:r>
                <a:r>
                  <a:rPr lang="en-US" sz="2800" i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he-IL" sz="2800" dirty="0" smtClean="0"/>
                  <a:t>, אם אכן נדרש מספר כזה של חלוקות, </a:t>
                </a:r>
                <a:r>
                  <a:rPr lang="he-IL" sz="2800" dirty="0">
                    <a:solidFill>
                      <a:srgbClr val="00FFFF"/>
                    </a:solidFill>
                  </a:rPr>
                  <a:t>לא יהיו מספיק אטומים ביקום </a:t>
                </a:r>
                <a:r>
                  <a:rPr lang="he-IL" sz="2800" dirty="0"/>
                  <a:t>כדי ליצור את </a:t>
                </a:r>
                <a:r>
                  <a:rPr lang="he-IL" sz="2800" dirty="0" smtClean="0"/>
                  <a:t>מספר הפירורים </a:t>
                </a:r>
                <a:r>
                  <a:rPr lang="he-IL" sz="2800" dirty="0"/>
                  <a:t>הנדרשים... </a:t>
                </a:r>
              </a:p>
              <a:p>
                <a:r>
                  <a:rPr lang="he-IL" sz="2800" spc="-70" dirty="0"/>
                  <a:t>בכל מובן </a:t>
                </a:r>
                <a:r>
                  <a:rPr lang="he-IL" sz="2800" spc="-70" dirty="0" smtClean="0">
                    <a:solidFill>
                      <a:srgbClr val="00FFFF"/>
                    </a:solidFill>
                  </a:rPr>
                  <a:t>שימושי</a:t>
                </a:r>
                <a:r>
                  <a:rPr lang="he-IL" sz="2800" spc="-70" dirty="0"/>
                  <a:t>, אין הבדל </a:t>
                </a:r>
                <a:r>
                  <a:rPr lang="he-IL" sz="2800" spc="-70" dirty="0" smtClean="0"/>
                  <a:t>בין</a:t>
                </a:r>
                <a:r>
                  <a:rPr lang="he-IL" sz="2800" spc="-100" dirty="0">
                    <a:solidFill>
                      <a:srgbClr val="00FF99"/>
                    </a:solidFill>
                  </a:rPr>
                  <a:t> חסם</a:t>
                </a:r>
                <a:r>
                  <a:rPr lang="he-IL" sz="2800" spc="-70" dirty="0" smtClean="0"/>
                  <a:t> </a:t>
                </a:r>
                <a:r>
                  <a:rPr lang="he-IL" sz="2800" spc="-70" dirty="0"/>
                  <a:t>כזה </a:t>
                </a:r>
                <a:r>
                  <a:rPr lang="he-IL" sz="2800" spc="-70" dirty="0" smtClean="0"/>
                  <a:t>למצב </a:t>
                </a:r>
                <a:r>
                  <a:rPr lang="he-IL" sz="2800" spc="-100" dirty="0">
                    <a:solidFill>
                      <a:srgbClr val="00FF99"/>
                    </a:solidFill>
                  </a:rPr>
                  <a:t>הלא חסום</a:t>
                </a:r>
                <a:r>
                  <a:rPr lang="he-IL" sz="2800" spc="-70" dirty="0" smtClean="0"/>
                  <a:t>.</a:t>
                </a:r>
                <a:endParaRPr lang="en-US" sz="2800" spc="-7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049" y="1043450"/>
                <a:ext cx="8373867" cy="5071599"/>
              </a:xfrm>
              <a:prstGeom prst="rect">
                <a:avLst/>
              </a:prstGeom>
              <a:blipFill rotWithShape="1">
                <a:blip r:embed="rId5"/>
                <a:stretch>
                  <a:fillRect t="-1202" r="-102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 descr="{\displaystyle n^{n^{n^{n^{n^{n}}}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{\displaystyle n^{n^{n^{n^{n^{n}}}}}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{\displaystyle n^{n^{n^{n^{n^{n}}}}}}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9712337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האם קיימים פתרונות יעילים יותר?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0049" y="1043450"/>
            <a:ext cx="8373867" cy="485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SzPct val="75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e-IL" sz="2800" dirty="0" smtClean="0"/>
              <a:t>אחד היעדים הבאים בתחום, הוא הבנת הפער העצום </a:t>
            </a:r>
            <a:r>
              <a:rPr lang="he-IL" sz="2800" dirty="0"/>
              <a:t>בין </a:t>
            </a:r>
            <a:r>
              <a:rPr lang="he-IL" sz="2800" spc="-100" dirty="0">
                <a:solidFill>
                  <a:srgbClr val="00FF99"/>
                </a:solidFill>
              </a:rPr>
              <a:t>החסם העליון </a:t>
            </a:r>
            <a:r>
              <a:rPr lang="he-IL" sz="2800" dirty="0"/>
              <a:t>הזה לבין </a:t>
            </a:r>
            <a:r>
              <a:rPr lang="he-IL" sz="2800" spc="-100" dirty="0">
                <a:solidFill>
                  <a:srgbClr val="00FF99"/>
                </a:solidFill>
              </a:rPr>
              <a:t>החסם התחתון</a:t>
            </a:r>
            <a:r>
              <a:rPr lang="he-IL" sz="2800" dirty="0">
                <a:solidFill>
                  <a:srgbClr val="00FF99"/>
                </a:solidFill>
              </a:rPr>
              <a:t> </a:t>
            </a:r>
            <a:r>
              <a:rPr lang="he-IL" sz="2800" dirty="0"/>
              <a:t>של מספר החיתוכים </a:t>
            </a:r>
            <a:r>
              <a:rPr lang="he-IL" sz="2800" dirty="0" smtClean="0"/>
              <a:t>הנדרש עבור </a:t>
            </a:r>
            <a:r>
              <a:rPr lang="en-US" sz="28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e-IL" sz="28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2800" dirty="0"/>
              <a:t>משתתפים</a:t>
            </a:r>
            <a:r>
              <a:rPr lang="he-IL" sz="2800" dirty="0" smtClean="0"/>
              <a:t>, </a:t>
            </a:r>
            <a:r>
              <a:rPr lang="he-IL" sz="2800" dirty="0"/>
              <a:t>שהוא מסדר גודל של </a:t>
            </a:r>
            <a:r>
              <a:rPr lang="en-US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e-IL" sz="2800" i="1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2800" dirty="0"/>
              <a:t>צעדים </a:t>
            </a:r>
            <a:r>
              <a:rPr lang="he-IL" sz="2800" dirty="0" smtClean="0"/>
              <a:t>בלבד.</a:t>
            </a:r>
          </a:p>
          <a:p>
            <a:r>
              <a:rPr lang="he-IL" sz="2800" dirty="0" smtClean="0"/>
              <a:t>את </a:t>
            </a:r>
            <a:r>
              <a:rPr lang="he-IL" sz="2800" spc="-100" dirty="0">
                <a:solidFill>
                  <a:srgbClr val="00FF99"/>
                </a:solidFill>
              </a:rPr>
              <a:t>החסם התחתון </a:t>
            </a:r>
            <a:r>
              <a:rPr lang="he-IL" sz="2800" dirty="0" smtClean="0"/>
              <a:t>מצא </a:t>
            </a:r>
            <a:r>
              <a:rPr lang="he-IL" sz="2800" dirty="0"/>
              <a:t>הישראלי-אמריקאי </a:t>
            </a:r>
            <a:endParaRPr lang="en-US" sz="2800" dirty="0" smtClean="0"/>
          </a:p>
          <a:p>
            <a:pPr indent="0">
              <a:spcBef>
                <a:spcPts val="0"/>
              </a:spcBef>
              <a:buNone/>
            </a:pPr>
            <a:r>
              <a:rPr lang="he-IL" sz="2800" dirty="0" smtClean="0">
                <a:solidFill>
                  <a:schemeClr val="accent5"/>
                </a:solidFill>
              </a:rPr>
              <a:t>אריאל </a:t>
            </a:r>
            <a:r>
              <a:rPr lang="he-IL" sz="2800" dirty="0" err="1" smtClean="0">
                <a:solidFill>
                  <a:schemeClr val="accent5"/>
                </a:solidFill>
              </a:rPr>
              <a:t>פ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ְּ</a:t>
            </a:r>
            <a:r>
              <a:rPr lang="he-IL" sz="2800" dirty="0" err="1" smtClean="0">
                <a:solidFill>
                  <a:schemeClr val="accent5"/>
                </a:solidFill>
              </a:rPr>
              <a:t>רו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ֺ</a:t>
            </a:r>
            <a:r>
              <a:rPr lang="he-IL" sz="2800" dirty="0" err="1" smtClean="0">
                <a:solidFill>
                  <a:schemeClr val="accent5"/>
                </a:solidFill>
              </a:rPr>
              <a:t>ק</a:t>
            </a:r>
            <a:r>
              <a:rPr lang="he-IL" sz="2800" dirty="0" err="1" smtClean="0">
                <a:solidFill>
                  <a:schemeClr val="accent5"/>
                </a:solidFill>
                <a:latin typeface="Arial"/>
                <a:cs typeface="Arial"/>
              </a:rPr>
              <a:t>ָ</a:t>
            </a:r>
            <a:r>
              <a:rPr lang="he-IL" sz="2800" dirty="0" err="1" smtClean="0">
                <a:solidFill>
                  <a:schemeClr val="accent5"/>
                </a:solidFill>
              </a:rPr>
              <a:t>צ</a:t>
            </a:r>
            <a:r>
              <a:rPr lang="he-IL" sz="2800" dirty="0" smtClean="0">
                <a:solidFill>
                  <a:schemeClr val="accent5"/>
                </a:solidFill>
                <a:latin typeface="Arial"/>
                <a:cs typeface="Arial"/>
              </a:rPr>
              <a:t>ָ</a:t>
            </a:r>
            <a:r>
              <a:rPr lang="he-IL" sz="2800" dirty="0" smtClean="0">
                <a:solidFill>
                  <a:schemeClr val="accent5"/>
                </a:solidFill>
              </a:rPr>
              <a:t>'ה </a:t>
            </a:r>
            <a:r>
              <a:rPr lang="he-IL" sz="2800" dirty="0" smtClean="0"/>
              <a:t>בשנת </a:t>
            </a:r>
            <a:r>
              <a:rPr lang="he-IL" sz="2800" dirty="0"/>
              <a:t>2009</a:t>
            </a:r>
            <a:r>
              <a:rPr lang="he-IL" sz="2800" dirty="0" smtClean="0"/>
              <a:t>.</a:t>
            </a:r>
            <a:endParaRPr lang="en-US" sz="2800" dirty="0"/>
          </a:p>
          <a:p>
            <a:r>
              <a:rPr lang="he-IL" sz="2800" dirty="0"/>
              <a:t>האם קיימים </a:t>
            </a:r>
            <a:r>
              <a:rPr lang="he-IL" sz="2800" dirty="0" smtClean="0"/>
              <a:t>פתרונות </a:t>
            </a:r>
            <a:r>
              <a:rPr lang="he-IL" sz="2800" dirty="0" smtClean="0">
                <a:solidFill>
                  <a:srgbClr val="00FFFF"/>
                </a:solidFill>
              </a:rPr>
              <a:t>יעילים עוד יותר</a:t>
            </a:r>
            <a:r>
              <a:rPr lang="he-IL" sz="2800" dirty="0" smtClean="0"/>
              <a:t>?</a:t>
            </a:r>
            <a:endParaRPr lang="he-IL" sz="2800" dirty="0"/>
          </a:p>
          <a:p>
            <a:pPr marL="0" indent="0">
              <a:buNone/>
            </a:pPr>
            <a:r>
              <a:rPr lang="en-US" sz="2800" dirty="0" smtClean="0"/>
              <a:t> -   </a:t>
            </a:r>
            <a:r>
              <a:rPr lang="he-IL" sz="2800" dirty="0" smtClean="0"/>
              <a:t>שאלה </a:t>
            </a:r>
            <a:r>
              <a:rPr lang="he-IL" sz="2800" dirty="0"/>
              <a:t>זו עדיין פתוחה.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2" name="AutoShape 2" descr="{\displaystyle n^{n^{n^{n^{n^{n}}}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{\displaystyle n^{n^{n^{n^{n^{n}}}}}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{\displaystyle n^{n^{n^{n^{n^{n}}}}}}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86297" y="2927792"/>
            <a:ext cx="2717411" cy="3217202"/>
            <a:chOff x="90761" y="2927792"/>
            <a:chExt cx="2717411" cy="3217202"/>
          </a:xfrm>
        </p:grpSpPr>
        <p:grpSp>
          <p:nvGrpSpPr>
            <p:cNvPr id="8" name="Group 7"/>
            <p:cNvGrpSpPr/>
            <p:nvPr/>
          </p:nvGrpSpPr>
          <p:grpSpPr>
            <a:xfrm>
              <a:off x="578734" y="2927792"/>
              <a:ext cx="1840375" cy="2942998"/>
              <a:chOff x="578734" y="2927792"/>
              <a:chExt cx="1840375" cy="2942998"/>
            </a:xfrm>
          </p:grpSpPr>
          <p:pic>
            <p:nvPicPr>
              <p:cNvPr id="23554" name="Picture 2" descr="http://procaccia.info/wp-content/uploads/2015/08/Procaccia-square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09" r="13909" b="7860"/>
              <a:stretch/>
            </p:blipFill>
            <p:spPr bwMode="auto">
              <a:xfrm>
                <a:off x="578734" y="2927792"/>
                <a:ext cx="1840375" cy="2477585"/>
              </a:xfrm>
              <a:prstGeom prst="rect">
                <a:avLst/>
              </a:prstGeom>
              <a:noFill/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765175" y="5409125"/>
                <a:ext cx="147574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sz="2400" dirty="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90761" y="5375553"/>
              <a:ext cx="271741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75000"/>
                    </a:schemeClr>
                  </a:solidFill>
                </a:rPr>
                <a:t>Ariel D. </a:t>
              </a:r>
              <a:r>
                <a:rPr lang="en-US" sz="2400" dirty="0" err="1">
                  <a:solidFill>
                    <a:schemeClr val="tx1">
                      <a:lumMod val="75000"/>
                    </a:schemeClr>
                  </a:solidFill>
                </a:rPr>
                <a:t>Procaccia</a:t>
              </a:r>
              <a:endParaRPr lang="en-US" sz="240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ctr" rtl="0"/>
              <a:r>
                <a:rPr lang="he-IL" sz="2000" dirty="0" smtClean="0">
                  <a:solidFill>
                    <a:schemeClr val="tx1">
                      <a:lumMod val="75000"/>
                    </a:schemeClr>
                  </a:solidFill>
                </a:rPr>
                <a:t>19</a:t>
              </a:r>
              <a:r>
                <a:rPr lang="en-US" sz="2000" dirty="0" smtClean="0">
                  <a:solidFill>
                    <a:schemeClr val="tx1">
                      <a:lumMod val="75000"/>
                    </a:schemeClr>
                  </a:solidFill>
                </a:rPr>
                <a:t>79 -</a:t>
              </a:r>
              <a:endParaRPr lang="en-US" sz="20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2685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אתגרים נוספים בבעיות מציאותיות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8182" y="893321"/>
            <a:ext cx="8125734" cy="512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SzPct val="75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e-IL" sz="2800" dirty="0">
                <a:solidFill>
                  <a:srgbClr val="00FFFF"/>
                </a:solidFill>
              </a:rPr>
              <a:t>דרישות נוספות </a:t>
            </a:r>
            <a:r>
              <a:rPr lang="he-IL" sz="2800" dirty="0" smtClean="0"/>
              <a:t>לחלוקה עשויות לצוץ כשמדובר בבעיות מעשיות, וזה מסבך את הפתרונות עוד יותר. כך למשל: </a:t>
            </a:r>
          </a:p>
          <a:p>
            <a:pPr lvl="1">
              <a:spcBef>
                <a:spcPts val="1200"/>
              </a:spcBef>
            </a:pPr>
            <a:r>
              <a:rPr lang="he-IL" dirty="0" smtClean="0"/>
              <a:t>בחלוקת משאבי זמן חישוב למשל, קיים </a:t>
            </a:r>
            <a:r>
              <a:rPr lang="he-IL" dirty="0">
                <a:solidFill>
                  <a:srgbClr val="FFC000"/>
                </a:solidFill>
              </a:rPr>
              <a:t>פרק זמן מינימלי </a:t>
            </a:r>
            <a:r>
              <a:rPr lang="he-IL" dirty="0" smtClean="0"/>
              <a:t>שיש בו תועלת.</a:t>
            </a:r>
          </a:p>
          <a:p>
            <a:pPr lvl="1">
              <a:spcBef>
                <a:spcPts val="1200"/>
              </a:spcBef>
            </a:pPr>
            <a:r>
              <a:rPr lang="he-IL" dirty="0" smtClean="0"/>
              <a:t>כשמחלקים טריטוריה עשויה </a:t>
            </a:r>
            <a:r>
              <a:rPr lang="he-IL" dirty="0"/>
              <a:t>לעלות דרישה שכל </a:t>
            </a:r>
            <a:r>
              <a:rPr lang="he-IL" dirty="0" smtClean="0"/>
              <a:t>חלקות </a:t>
            </a:r>
            <a:r>
              <a:rPr lang="he-IL" dirty="0"/>
              <a:t>האדמה שמקבל משתתף מסוים יהיו </a:t>
            </a:r>
            <a:r>
              <a:rPr lang="he-IL" dirty="0">
                <a:solidFill>
                  <a:srgbClr val="FFC000"/>
                </a:solidFill>
              </a:rPr>
              <a:t>צמודות זו לזו</a:t>
            </a:r>
            <a:r>
              <a:rPr lang="he-IL" dirty="0"/>
              <a:t>, ללא מובלעות </a:t>
            </a:r>
            <a:r>
              <a:rPr lang="he-IL" dirty="0" smtClean="0"/>
              <a:t>בשטחים שהאחרים מקבלים.</a:t>
            </a:r>
            <a:endParaRPr lang="he-IL" dirty="0"/>
          </a:p>
          <a:p>
            <a:pPr lvl="1">
              <a:spcBef>
                <a:spcPts val="1200"/>
              </a:spcBef>
            </a:pPr>
            <a:r>
              <a:rPr lang="he-IL" dirty="0" smtClean="0"/>
              <a:t>כשמחלקים </a:t>
            </a:r>
            <a:r>
              <a:rPr lang="he-IL" dirty="0"/>
              <a:t>רכוש צריך למצוא פתרונות עבור חפצים </a:t>
            </a:r>
            <a:r>
              <a:rPr lang="he-IL" dirty="0">
                <a:solidFill>
                  <a:srgbClr val="FFC000"/>
                </a:solidFill>
              </a:rPr>
              <a:t>שלא ניתנים לחלוקה </a:t>
            </a:r>
            <a:r>
              <a:rPr lang="he-IL" dirty="0"/>
              <a:t>(מקרר, תכשיט, תמונה). במקרים כאלה אפשר להציע </a:t>
            </a:r>
            <a:r>
              <a:rPr lang="he-IL" dirty="0" smtClean="0"/>
              <a:t>מנגנוני-פיצוי </a:t>
            </a:r>
            <a:r>
              <a:rPr lang="he-IL" dirty="0"/>
              <a:t>כספיים</a:t>
            </a:r>
            <a:r>
              <a:rPr lang="he-IL" dirty="0" smtClean="0"/>
              <a:t>.</a:t>
            </a:r>
            <a:endParaRPr lang="en-US" sz="2800" dirty="0"/>
          </a:p>
        </p:txBody>
      </p:sp>
      <p:sp>
        <p:nvSpPr>
          <p:cNvPr id="2" name="AutoShape 2" descr="{\displaystyle n^{n^{n^{n^{n^{n}}}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{\displaystyle n^{n^{n^{n^{n^{n}}}}}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{\displaystyle n^{n^{n^{n^{n^{n}}}}}}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99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חלוקות הוגנות – לעולם טוב יותר!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9396" y="1228645"/>
            <a:ext cx="8254807" cy="45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SzPct val="75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85FF"/>
              </a:buClr>
              <a:buSzPct val="7500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he-IL" sz="2800" dirty="0"/>
              <a:t>בהבזק זה טעמנו </a:t>
            </a:r>
            <a:r>
              <a:rPr lang="he-IL" sz="2800" dirty="0" smtClean="0"/>
              <a:t>על </a:t>
            </a:r>
            <a:r>
              <a:rPr lang="he-IL" sz="2800" dirty="0"/>
              <a:t>קצה המזלג </a:t>
            </a:r>
            <a:r>
              <a:rPr lang="he-IL" sz="2800" dirty="0" smtClean="0"/>
              <a:t>משלל הפתרונות </a:t>
            </a:r>
            <a:r>
              <a:rPr lang="he-IL" sz="2800" dirty="0"/>
              <a:t>שפותחו בתחום </a:t>
            </a:r>
            <a:r>
              <a:rPr lang="he-IL" sz="2800" dirty="0">
                <a:solidFill>
                  <a:srgbClr val="FFC000"/>
                </a:solidFill>
              </a:rPr>
              <a:t>חלוקת משאבים בצורה הוגנת</a:t>
            </a:r>
            <a:r>
              <a:rPr lang="he-IL" sz="2800" dirty="0"/>
              <a:t>.</a:t>
            </a:r>
          </a:p>
          <a:p>
            <a:pPr>
              <a:spcBef>
                <a:spcPts val="1800"/>
              </a:spcBef>
            </a:pPr>
            <a:r>
              <a:rPr lang="he-IL" sz="2800" dirty="0"/>
              <a:t>ראינו שבעיות תמימות למראה מתגלות כ</a:t>
            </a:r>
            <a:r>
              <a:rPr lang="he-IL" sz="2800" dirty="0">
                <a:solidFill>
                  <a:srgbClr val="00FF99"/>
                </a:solidFill>
              </a:rPr>
              <a:t>מורכבות ביותר</a:t>
            </a:r>
            <a:r>
              <a:rPr lang="he-IL" sz="2800" dirty="0"/>
              <a:t>, </a:t>
            </a:r>
            <a:r>
              <a:rPr lang="he-IL" sz="2800" dirty="0" smtClean="0"/>
              <a:t>אפילו עבור מספר קטן של אנשים.</a:t>
            </a:r>
            <a:endParaRPr lang="he-IL" sz="2800" dirty="0"/>
          </a:p>
          <a:p>
            <a:pPr>
              <a:spcBef>
                <a:spcPts val="1800"/>
              </a:spcBef>
            </a:pPr>
            <a:r>
              <a:rPr lang="he-IL" sz="2800" dirty="0"/>
              <a:t>יחד עם זאת, ברור מדוע המשך </a:t>
            </a:r>
            <a:r>
              <a:rPr lang="he-IL" sz="2800" dirty="0" smtClean="0"/>
              <a:t>החקירה </a:t>
            </a:r>
            <a:r>
              <a:rPr lang="he-IL" sz="2800" dirty="0"/>
              <a:t>בתחום </a:t>
            </a:r>
            <a:r>
              <a:rPr lang="he-IL" sz="2800" dirty="0" smtClean="0"/>
              <a:t>זה עשוי להועיל </a:t>
            </a:r>
            <a:r>
              <a:rPr lang="he-IL" sz="2800" dirty="0"/>
              <a:t>לכולנו, ולתרום לעולם שבו משאבים </a:t>
            </a:r>
            <a:r>
              <a:rPr lang="he-IL" sz="2800" dirty="0">
                <a:solidFill>
                  <a:srgbClr val="00FFFF"/>
                </a:solidFill>
              </a:rPr>
              <a:t>מחולקים בצורה הוגנת </a:t>
            </a:r>
            <a:r>
              <a:rPr lang="he-IL" sz="2800" dirty="0" smtClean="0"/>
              <a:t>באופן </a:t>
            </a:r>
            <a:r>
              <a:rPr lang="he-IL" sz="2800" dirty="0">
                <a:solidFill>
                  <a:srgbClr val="00FFFF"/>
                </a:solidFill>
              </a:rPr>
              <a:t>שמצמצם מחלוקות </a:t>
            </a:r>
            <a:r>
              <a:rPr lang="he-IL" sz="2800" dirty="0" smtClean="0"/>
              <a:t>ככל האפשר.</a:t>
            </a:r>
            <a:endParaRPr lang="he-IL" sz="2800" dirty="0"/>
          </a:p>
          <a:p>
            <a:pPr lvl="1">
              <a:spcBef>
                <a:spcPts val="1800"/>
              </a:spcBef>
            </a:pPr>
            <a:endParaRPr lang="en-US" sz="2800" dirty="0"/>
          </a:p>
        </p:txBody>
      </p:sp>
      <p:sp>
        <p:nvSpPr>
          <p:cNvPr id="2" name="AutoShape 2" descr="{\displaystyle n^{n^{n^{n^{n^{n}}}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{\displaystyle n^{n^{n^{n^{n^{n}}}}}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{\displaystyle n^{n^{n^{n^{n^{n}}}}}}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992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1884"/>
            <a:ext cx="8229600" cy="2425463"/>
          </a:xfrm>
        </p:spPr>
        <p:txBody>
          <a:bodyPr rtlCol="1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e-IL" dirty="0">
                <a:cs typeface="+mn-cs"/>
              </a:rPr>
              <a:t>סוף ההבזק – </a:t>
            </a:r>
            <a:br>
              <a:rPr lang="he-IL" dirty="0">
                <a:cs typeface="+mn-cs"/>
              </a:rPr>
            </a:br>
            <a:r>
              <a:rPr lang="he-IL" dirty="0">
                <a:cs typeface="+mn-cs"/>
              </a:rPr>
              <a:t>אך לא סוף העשייה המתמטית</a:t>
            </a:r>
            <a:br>
              <a:rPr lang="he-IL" dirty="0">
                <a:cs typeface="+mn-cs"/>
              </a:rPr>
            </a:br>
            <a:r>
              <a:rPr lang="he-IL" dirty="0">
                <a:cs typeface="+mn-cs"/>
              </a:rPr>
              <a:t>הישארו מעודכנים!</a:t>
            </a:r>
            <a:br>
              <a:rPr lang="he-IL" dirty="0">
                <a:cs typeface="+mn-cs"/>
              </a:rPr>
            </a:br>
            <a:r>
              <a:rPr lang="he-IL" dirty="0">
                <a:cs typeface="+mn-cs"/>
              </a:rPr>
              <a:t>בדקו חדשות נוספות בנושא!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23" b="95387" l="4227" r="9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31" y="3279442"/>
            <a:ext cx="3137886" cy="30738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8860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95358"/>
            <a:ext cx="8305766" cy="4286267"/>
          </a:xfrm>
        </p:spPr>
        <p:txBody>
          <a:bodyPr>
            <a:noAutofit/>
          </a:bodyPr>
          <a:lstStyle/>
          <a:p>
            <a:pPr algn="r"/>
            <a:r>
              <a:rPr lang="he-IL" sz="2000" kern="1200" dirty="0"/>
              <a:t>סקירות </a:t>
            </a:r>
            <a:r>
              <a:rPr lang="he-IL" sz="2000" kern="1200" dirty="0" smtClean="0"/>
              <a:t>כלליות של הנושא:</a:t>
            </a:r>
            <a:endParaRPr lang="he-IL" sz="2000" kern="1200" dirty="0">
              <a:hlinkClick r:id="rId3"/>
            </a:endParaRPr>
          </a:p>
          <a:p>
            <a:pPr algn="l" rtl="0"/>
            <a:r>
              <a:rPr lang="en-US" sz="1800" u="sng" dirty="0" smtClean="0">
                <a:hlinkClick r:id="rId3"/>
              </a:rPr>
              <a:t>https</a:t>
            </a:r>
            <a:r>
              <a:rPr lang="en-US" sz="1800" u="sng" dirty="0">
                <a:hlinkClick r:id="rId3"/>
              </a:rPr>
              <a:t>://www.quantamagazine.org/20161006-new-algorithm-solves-cake-cutting-problem/</a:t>
            </a:r>
            <a:endParaRPr lang="en-US" sz="1800" dirty="0"/>
          </a:p>
          <a:p>
            <a:pPr algn="l" rtl="0"/>
            <a:r>
              <a:rPr lang="en-US" sz="1800" u="sng" dirty="0">
                <a:hlinkClick r:id="rId4"/>
              </a:rPr>
              <a:t>https://www.quantamagazine.org/20161007-mathematics-fair-division</a:t>
            </a:r>
            <a:r>
              <a:rPr lang="en-US" sz="1800" u="sng" dirty="0" smtClean="0">
                <a:hlinkClick r:id="rId4"/>
              </a:rPr>
              <a:t>/</a:t>
            </a:r>
            <a:endParaRPr lang="he-IL" sz="1800" u="sng" dirty="0" smtClean="0"/>
          </a:p>
          <a:p>
            <a:pPr algn="l" rtl="0"/>
            <a:r>
              <a:rPr lang="en-US" sz="1800" u="sng" dirty="0" smtClean="0">
                <a:hlinkClick r:id="rId5"/>
              </a:rPr>
              <a:t>https</a:t>
            </a:r>
            <a:r>
              <a:rPr lang="en-US" sz="1800" u="sng" dirty="0">
                <a:hlinkClick r:id="rId5"/>
              </a:rPr>
              <a:t>://</a:t>
            </a:r>
            <a:r>
              <a:rPr lang="en-US" sz="1800" u="sng" dirty="0" smtClean="0">
                <a:hlinkClick r:id="rId5"/>
              </a:rPr>
              <a:t>plus.maths.org/content/cutting-cakes?nl=0</a:t>
            </a:r>
            <a:endParaRPr lang="he-IL" sz="1800" u="sng" dirty="0" smtClean="0"/>
          </a:p>
          <a:p>
            <a:pPr algn="l" rtl="0"/>
            <a:r>
              <a:rPr lang="en-US" sz="1800" u="sng" dirty="0" smtClean="0">
                <a:hlinkClick r:id="rId6"/>
              </a:rPr>
              <a:t>http</a:t>
            </a:r>
            <a:r>
              <a:rPr lang="en-US" sz="1800" u="sng" dirty="0">
                <a:hlinkClick r:id="rId6"/>
              </a:rPr>
              <a:t>://www.cs.utah.edu/~suresh/papers/cakes/cakes.pdf</a:t>
            </a:r>
            <a:endParaRPr lang="en-US" sz="1800" dirty="0"/>
          </a:p>
          <a:p>
            <a:pPr algn="l" rtl="0"/>
            <a:r>
              <a:rPr lang="en-US" sz="1800" u="sng" dirty="0">
                <a:hlinkClick r:id="rId7"/>
              </a:rPr>
              <a:t>https://www.math.hmc.edu/~</a:t>
            </a:r>
            <a:r>
              <a:rPr lang="en-US" sz="1800" u="sng" dirty="0" smtClean="0">
                <a:hlinkClick r:id="rId7"/>
              </a:rPr>
              <a:t>su/papers.dir/review.pdf</a:t>
            </a:r>
            <a:endParaRPr lang="he-IL" sz="1800" u="sng" dirty="0" smtClean="0"/>
          </a:p>
          <a:p>
            <a:pPr algn="r"/>
            <a:r>
              <a:rPr lang="he-IL" sz="2000" kern="1200" dirty="0" smtClean="0"/>
              <a:t>ידיעה על פריצת הדרך של  </a:t>
            </a:r>
            <a:r>
              <a:rPr lang="he-IL" sz="2000" kern="1200" dirty="0"/>
              <a:t>עָזיז </a:t>
            </a:r>
            <a:r>
              <a:rPr lang="he-IL" sz="2000" kern="1200" dirty="0" err="1" smtClean="0"/>
              <a:t>ומֶקֶנְזי</a:t>
            </a:r>
            <a:r>
              <a:rPr lang="he-IL" sz="2000" kern="1200" dirty="0"/>
              <a:t>:</a:t>
            </a:r>
          </a:p>
          <a:p>
            <a:pPr algn="l" rtl="0"/>
            <a:r>
              <a:rPr lang="en-US" sz="1800" dirty="0">
                <a:hlinkClick r:id="rId8"/>
              </a:rPr>
              <a:t>http://www.smh.com.au/technology/sci-tech/fair-allocation-algorithm-that-cuts-cakes-and-may-settle-trump-divorces-20160502-gokmwt.html</a:t>
            </a:r>
            <a:endParaRPr lang="he-IL" sz="1800" dirty="0"/>
          </a:p>
          <a:p>
            <a:r>
              <a:rPr lang="en-US" sz="2000" dirty="0"/>
              <a:t> </a:t>
            </a:r>
            <a:r>
              <a:rPr lang="he-IL" sz="2000" dirty="0" smtClean="0"/>
              <a:t>ערכים רלוונטיים </a:t>
            </a:r>
            <a:r>
              <a:rPr lang="he-IL" sz="2000" dirty="0" err="1" smtClean="0"/>
              <a:t>מויקיפדיה</a:t>
            </a:r>
            <a:r>
              <a:rPr lang="he-IL" sz="2000" dirty="0" smtClean="0"/>
              <a:t>:</a:t>
            </a:r>
            <a:endParaRPr lang="en-US" sz="2000" dirty="0"/>
          </a:p>
          <a:p>
            <a:pPr algn="l" rtl="0"/>
            <a:r>
              <a:rPr lang="en-US" sz="1800" u="sng" dirty="0">
                <a:hlinkClick r:id="rId9"/>
              </a:rPr>
              <a:t>https://en.wikipedia.org/wiki/Fair_cake-cutting</a:t>
            </a:r>
            <a:endParaRPr lang="en-US" sz="1800" dirty="0"/>
          </a:p>
          <a:p>
            <a:pPr algn="l" rtl="0"/>
            <a:r>
              <a:rPr lang="en-US" sz="1800" u="sng" dirty="0">
                <a:hlinkClick r:id="rId10"/>
              </a:rPr>
              <a:t>https://en.wikipedia.org/wiki/Last_diminisher</a:t>
            </a:r>
            <a:endParaRPr lang="en-US" sz="1800" dirty="0"/>
          </a:p>
          <a:p>
            <a:pPr algn="l" rtl="0"/>
            <a:r>
              <a:rPr lang="en-US" sz="1800" u="sng" dirty="0">
                <a:hlinkClick r:id="rId11"/>
              </a:rPr>
              <a:t>https://en.wikipedia.org/wiki/Envy-free_cake-cutting</a:t>
            </a:r>
            <a:endParaRPr lang="en-US" sz="1800" dirty="0"/>
          </a:p>
          <a:p>
            <a:pPr algn="l" rtl="0"/>
            <a:r>
              <a:rPr lang="en-US" sz="1800" u="sng" dirty="0">
                <a:hlinkClick r:id="rId12"/>
              </a:rPr>
              <a:t>https://en.wikipedia.org/wiki/Proportional_cake-cutting</a:t>
            </a:r>
            <a:endParaRPr lang="en-US" sz="18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pPr algn="ctr"/>
            <a:r>
              <a:rPr lang="he-IL" sz="3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מקורות והרחבות</a:t>
            </a:r>
          </a:p>
        </p:txBody>
      </p:sp>
    </p:spTree>
    <p:extLst>
      <p:ext uri="{BB962C8B-B14F-4D97-AF65-F5344CB8AC3E}">
        <p14:creationId xmlns:p14="http://schemas.microsoft.com/office/powerpoint/2010/main" val="2434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028" y="863535"/>
            <a:ext cx="8146969" cy="4820950"/>
          </a:xfrm>
        </p:spPr>
        <p:txBody>
          <a:bodyPr>
            <a:noAutofit/>
          </a:bodyPr>
          <a:lstStyle/>
          <a:p>
            <a:pPr marL="273050" lvl="1" indent="-273050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he-IL" dirty="0">
                <a:ea typeface="+mn-ea"/>
              </a:rPr>
              <a:t>איך מחלקים נכס </a:t>
            </a:r>
            <a:r>
              <a:rPr lang="he-IL" dirty="0" smtClean="0">
                <a:ea typeface="+mn-ea"/>
              </a:rPr>
              <a:t>בין אנשים אחדים </a:t>
            </a:r>
            <a:r>
              <a:rPr lang="he-IL" dirty="0">
                <a:ea typeface="+mn-ea"/>
              </a:rPr>
              <a:t>באופן צודק? </a:t>
            </a:r>
          </a:p>
          <a:p>
            <a:pPr marL="273050" lvl="1" indent="-273050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he-IL" dirty="0">
                <a:ea typeface="+mn-ea"/>
              </a:rPr>
              <a:t>מה פירוש "באופן צודק"?</a:t>
            </a:r>
          </a:p>
          <a:p>
            <a:pPr marL="273050" lvl="1" indent="-273050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he-IL" dirty="0">
                <a:ea typeface="+mn-ea"/>
              </a:rPr>
              <a:t>ומה אם השותפים לחלוקה הם בעלי העדפות שונות? </a:t>
            </a:r>
          </a:p>
          <a:p>
            <a:pPr marL="273050" lvl="1" indent="-273050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he-IL" dirty="0">
                <a:ea typeface="+mn-ea"/>
              </a:rPr>
              <a:t>האם אפשר להבטיח חלוקה שבה כולם מרוצים</a:t>
            </a:r>
            <a:r>
              <a:rPr lang="he-IL" dirty="0" smtClean="0">
                <a:ea typeface="+mn-ea"/>
              </a:rPr>
              <a:t>?</a:t>
            </a:r>
          </a:p>
          <a:p>
            <a:pPr marL="0" lvl="1" indent="0">
              <a:spcBef>
                <a:spcPts val="12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None/>
            </a:pPr>
            <a:endParaRPr lang="he-IL" dirty="0" smtClean="0">
              <a:ea typeface="+mn-ea"/>
            </a:endParaRPr>
          </a:p>
          <a:p>
            <a:pPr marL="0" lvl="1" indent="0">
              <a:spcBef>
                <a:spcPts val="12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None/>
            </a:pPr>
            <a:endParaRPr lang="he-IL" dirty="0" smtClean="0">
              <a:ea typeface="+mn-ea"/>
            </a:endParaRPr>
          </a:p>
          <a:p>
            <a:pPr marL="0" indent="0">
              <a:spcBef>
                <a:spcPts val="4800"/>
              </a:spcBef>
              <a:buSzPct val="100000"/>
              <a:buNone/>
            </a:pPr>
            <a:r>
              <a:rPr lang="he-IL" sz="2800" dirty="0" smtClean="0"/>
              <a:t>שאלות אלו </a:t>
            </a:r>
            <a:r>
              <a:rPr lang="he-IL" sz="2800" dirty="0"/>
              <a:t>מעסיקות בעת האחרונה מתמטיקאים רבים</a:t>
            </a:r>
            <a:r>
              <a:rPr lang="he-IL" sz="2800" dirty="0" smtClean="0"/>
              <a:t>.</a:t>
            </a:r>
          </a:p>
          <a:p>
            <a:pPr marL="0" indent="0">
              <a:spcBef>
                <a:spcPts val="600"/>
              </a:spcBef>
              <a:buSzPct val="100000"/>
              <a:buNone/>
            </a:pPr>
            <a:r>
              <a:rPr lang="he-IL" sz="2800" dirty="0" smtClean="0"/>
              <a:t>נתחיל </a:t>
            </a:r>
            <a:r>
              <a:rPr lang="he-IL" sz="2800" dirty="0"/>
              <a:t>ממקרה </a:t>
            </a:r>
            <a:r>
              <a:rPr lang="he-IL" sz="2800" dirty="0" smtClean="0"/>
              <a:t>פשוט, שילך ויסתבך במהרה...</a:t>
            </a:r>
            <a:endParaRPr lang="he-IL" sz="2800" dirty="0"/>
          </a:p>
        </p:txBody>
      </p:sp>
      <p:pic>
        <p:nvPicPr>
          <p:cNvPr id="1026" name="Picture 2" descr="http://www.texaslawyer.com/image/EM/TX/TL-January-2017-Family-Bates-Article-20161220132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" b="10306"/>
          <a:stretch/>
        </p:blipFill>
        <p:spPr bwMode="auto">
          <a:xfrm>
            <a:off x="2609851" y="2711233"/>
            <a:ext cx="3924300" cy="2178018"/>
          </a:xfrm>
          <a:prstGeom prst="rect">
            <a:avLst/>
          </a:prstGeom>
          <a:ln>
            <a:noFill/>
          </a:ln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צדק חלוקתי – כיצד?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0741030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845366"/>
            <a:ext cx="8555555" cy="492477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he-IL" sz="2800" dirty="0"/>
              <a:t>סבא </a:t>
            </a:r>
            <a:r>
              <a:rPr lang="he-IL" sz="2800" dirty="0">
                <a:solidFill>
                  <a:srgbClr val="DC8CB4"/>
                </a:solidFill>
              </a:rPr>
              <a:t>מוטי</a:t>
            </a:r>
            <a:r>
              <a:rPr lang="he-IL" sz="2800" dirty="0" smtClean="0">
                <a:solidFill>
                  <a:srgbClr val="CE6499"/>
                </a:solidFill>
              </a:rPr>
              <a:t> </a:t>
            </a:r>
            <a:r>
              <a:rPr lang="he-IL" sz="2800" dirty="0" smtClean="0"/>
              <a:t>הזמין </a:t>
            </a:r>
            <a:r>
              <a:rPr lang="he-IL" sz="2800" dirty="0"/>
              <a:t>עוגה </a:t>
            </a:r>
            <a:r>
              <a:rPr lang="he-IL" sz="2800" dirty="0" smtClean="0"/>
              <a:t>בבית-קפה </a:t>
            </a:r>
            <a:r>
              <a:rPr lang="he-IL" sz="2800" dirty="0"/>
              <a:t>לשני </a:t>
            </a:r>
            <a:r>
              <a:rPr lang="he-IL" sz="2800" dirty="0" smtClean="0"/>
              <a:t>נכדיו – </a:t>
            </a:r>
            <a:r>
              <a:rPr lang="he-IL" sz="2800" dirty="0" smtClean="0">
                <a:solidFill>
                  <a:srgbClr val="FF7D7D"/>
                </a:solidFill>
              </a:rPr>
              <a:t>אפיק </a:t>
            </a:r>
            <a:r>
              <a:rPr lang="he-IL" sz="2800" dirty="0" smtClean="0"/>
              <a:t>ו</a:t>
            </a:r>
            <a:r>
              <a:rPr lang="he-IL" sz="2800" spc="-2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גדעון</a:t>
            </a:r>
            <a:r>
              <a:rPr lang="he-IL" sz="2800" dirty="0" smtClean="0"/>
              <a:t>. </a:t>
            </a:r>
          </a:p>
          <a:p>
            <a:pPr>
              <a:spcBef>
                <a:spcPts val="1200"/>
              </a:spcBef>
            </a:pPr>
            <a:r>
              <a:rPr lang="he-IL" sz="2800" dirty="0" smtClean="0"/>
              <a:t>כשעמד </a:t>
            </a:r>
            <a:r>
              <a:rPr lang="he-IL" sz="2800" dirty="0"/>
              <a:t>לחתוך אותה לשני </a:t>
            </a:r>
            <a:r>
              <a:rPr lang="he-IL" sz="2800" dirty="0" smtClean="0"/>
              <a:t>חלקים </a:t>
            </a:r>
            <a:r>
              <a:rPr lang="he-IL" sz="2800" dirty="0" smtClean="0">
                <a:solidFill>
                  <a:srgbClr val="00FF99"/>
                </a:solidFill>
              </a:rPr>
              <a:t>שווים </a:t>
            </a:r>
            <a:r>
              <a:rPr lang="he-IL" sz="2800" dirty="0">
                <a:solidFill>
                  <a:srgbClr val="00FF99"/>
                </a:solidFill>
              </a:rPr>
              <a:t>בגודלם</a:t>
            </a:r>
            <a:r>
              <a:rPr lang="he-IL" sz="2800" dirty="0"/>
              <a:t>, קמה צעקה: שניהם העדיפו את </a:t>
            </a:r>
            <a:r>
              <a:rPr lang="he-IL" sz="2800" dirty="0" smtClean="0"/>
              <a:t>אותו חלק. </a:t>
            </a:r>
            <a:endParaRPr lang="he-IL" sz="2800" dirty="0"/>
          </a:p>
          <a:p>
            <a:pPr>
              <a:spcBef>
                <a:spcPts val="1200"/>
              </a:spcBef>
            </a:pPr>
            <a:r>
              <a:rPr lang="he-IL" sz="2800" spc="-40" dirty="0" smtClean="0"/>
              <a:t>כשניסה כיוון </a:t>
            </a:r>
            <a:r>
              <a:rPr lang="he-IL" sz="2800" spc="-40" dirty="0"/>
              <a:t>חיתוך </a:t>
            </a:r>
            <a:r>
              <a:rPr lang="he-IL" sz="2800" spc="-40" dirty="0" smtClean="0"/>
              <a:t>אחר, שוב העדיפו שניהם את אותו החלק.</a:t>
            </a:r>
            <a:endParaRPr lang="he-IL" sz="2800" spc="-40" dirty="0"/>
          </a:p>
          <a:p>
            <a:pPr>
              <a:spcBef>
                <a:spcPts val="1200"/>
              </a:spcBef>
            </a:pPr>
            <a:r>
              <a:rPr lang="he-IL" sz="2800" dirty="0"/>
              <a:t>סבא </a:t>
            </a:r>
            <a:r>
              <a:rPr lang="he-IL" sz="2800" dirty="0">
                <a:solidFill>
                  <a:srgbClr val="DC8CB4"/>
                </a:solidFill>
              </a:rPr>
              <a:t>מוטי </a:t>
            </a:r>
            <a:r>
              <a:rPr lang="he-IL" sz="2800" dirty="0" smtClean="0"/>
              <a:t>לא ידע מה לעשות -</a:t>
            </a:r>
          </a:p>
          <a:p>
            <a:pPr>
              <a:spcBef>
                <a:spcPts val="1200"/>
              </a:spcBef>
            </a:pPr>
            <a:r>
              <a:rPr lang="he-IL" sz="2800" dirty="0" smtClean="0"/>
              <a:t>איך אפשר לשים קץ למריבות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מבלי </a:t>
            </a:r>
            <a:r>
              <a:rPr lang="he-IL" sz="2800" dirty="0" smtClean="0"/>
              <a:t>לדעת מה בדיוק כל אחד מעדיף,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/>
              <a:t>ו</a:t>
            </a:r>
            <a:r>
              <a:rPr lang="he-I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מבלי</a:t>
            </a:r>
            <a:r>
              <a:rPr lang="he-IL" sz="2800" dirty="0" smtClean="0"/>
              <a:t> לצפות לשיתוף פעולה ביניהם?</a:t>
            </a:r>
            <a:endParaRPr lang="he-IL" sz="2800" dirty="0"/>
          </a:p>
          <a:p>
            <a:pPr>
              <a:spcBef>
                <a:spcPts val="1200"/>
              </a:spcBef>
            </a:pPr>
            <a:r>
              <a:rPr lang="he-IL" sz="2800" dirty="0" smtClean="0"/>
              <a:t>ואז עלה בדעתו רעיון -</a:t>
            </a:r>
            <a:endParaRPr lang="he-IL" sz="28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23" b="95387" l="4227" r="9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8" y="3279443"/>
            <a:ext cx="3137886" cy="307384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המריבה על העוגה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H="1">
            <a:off x="1857983" y="3409406"/>
            <a:ext cx="96764" cy="25398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E6499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499731" y="3409406"/>
            <a:ext cx="2562446" cy="25398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E6499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189134941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5" y="872822"/>
            <a:ext cx="8460020" cy="532843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he-IL" sz="2800" dirty="0" smtClean="0">
                <a:solidFill>
                  <a:srgbClr val="FFC000"/>
                </a:solidFill>
              </a:rPr>
              <a:t>אחד </a:t>
            </a:r>
            <a:r>
              <a:rPr lang="he-IL" sz="2800" dirty="0" smtClean="0"/>
              <a:t>מכם </a:t>
            </a:r>
            <a:r>
              <a:rPr lang="he-IL" sz="2800" dirty="0"/>
              <a:t>(לא משנה מי</a:t>
            </a:r>
            <a:r>
              <a:rPr lang="he-IL" sz="2800" dirty="0" smtClean="0"/>
              <a:t>), </a:t>
            </a:r>
            <a:r>
              <a:rPr lang="he-IL" sz="2800" dirty="0">
                <a:solidFill>
                  <a:srgbClr val="FFC000"/>
                </a:solidFill>
              </a:rPr>
              <a:t>יחת</a:t>
            </a:r>
            <a:r>
              <a:rPr lang="he-IL" sz="2800" dirty="0" smtClean="0">
                <a:solidFill>
                  <a:srgbClr val="FFC000"/>
                </a:solidFill>
              </a:rPr>
              <a:t>וך</a:t>
            </a:r>
            <a:r>
              <a:rPr lang="he-IL" sz="2800" dirty="0" smtClean="0"/>
              <a:t> </a:t>
            </a:r>
            <a:r>
              <a:rPr lang="he-IL" sz="2800" dirty="0"/>
              <a:t>את </a:t>
            </a:r>
            <a:r>
              <a:rPr lang="he-IL" sz="2800" dirty="0" smtClean="0"/>
              <a:t>העוגה, </a:t>
            </a:r>
            <a:r>
              <a:rPr lang="he-IL" sz="2800" dirty="0"/>
              <a:t>כך ששני </a:t>
            </a:r>
            <a:r>
              <a:rPr lang="he-IL" sz="2800" dirty="0" smtClean="0"/>
              <a:t>החלקים </a:t>
            </a:r>
            <a:r>
              <a:rPr lang="he-IL" sz="2800" dirty="0">
                <a:solidFill>
                  <a:srgbClr val="FFC000"/>
                </a:solidFill>
              </a:rPr>
              <a:t>שווים בעיניו</a:t>
            </a:r>
            <a:r>
              <a:rPr lang="he-IL" sz="2800" dirty="0"/>
              <a:t>. השני</a:t>
            </a:r>
            <a:r>
              <a:rPr lang="he-IL" sz="2800" dirty="0">
                <a:solidFill>
                  <a:srgbClr val="00FF99"/>
                </a:solidFill>
              </a:rPr>
              <a:t> </a:t>
            </a:r>
            <a:r>
              <a:rPr lang="he-IL" sz="2800" dirty="0">
                <a:solidFill>
                  <a:srgbClr val="00FFFF"/>
                </a:solidFill>
              </a:rPr>
              <a:t>יב</a:t>
            </a:r>
            <a:r>
              <a:rPr lang="he-IL" sz="2800" dirty="0" smtClean="0">
                <a:solidFill>
                  <a:srgbClr val="00FFFF"/>
                </a:solidFill>
              </a:rPr>
              <a:t>חר</a:t>
            </a:r>
            <a:r>
              <a:rPr lang="he-IL" sz="2800" dirty="0" smtClean="0">
                <a:solidFill>
                  <a:srgbClr val="00FF99"/>
                </a:solidFill>
              </a:rPr>
              <a:t> </a:t>
            </a:r>
            <a:r>
              <a:rPr lang="he-IL" sz="2800" dirty="0"/>
              <a:t>את </a:t>
            </a:r>
            <a:r>
              <a:rPr lang="he-IL" sz="2800" dirty="0" smtClean="0"/>
              <a:t>החלק </a:t>
            </a:r>
            <a:r>
              <a:rPr lang="he-IL" sz="2800" dirty="0">
                <a:solidFill>
                  <a:srgbClr val="00FFFF"/>
                </a:solidFill>
              </a:rPr>
              <a:t>שעדיף בעיניו</a:t>
            </a:r>
            <a:r>
              <a:rPr lang="he-IL" sz="2800" dirty="0"/>
              <a:t>. </a:t>
            </a:r>
          </a:p>
          <a:p>
            <a:pPr>
              <a:spcBef>
                <a:spcPts val="600"/>
              </a:spcBef>
            </a:pPr>
            <a:r>
              <a:rPr lang="he-IL" sz="2800" dirty="0" smtClean="0"/>
              <a:t>הרעיון מאד מצא חן בעיני אפיק וגדעון.</a:t>
            </a:r>
            <a:r>
              <a:rPr lang="he-IL" sz="2800" dirty="0" smtClean="0">
                <a:solidFill>
                  <a:srgbClr val="FF7D7D"/>
                </a:solidFill>
              </a:rPr>
              <a:t> </a:t>
            </a:r>
          </a:p>
          <a:p>
            <a:pPr indent="0">
              <a:spcBef>
                <a:spcPts val="0"/>
              </a:spcBef>
              <a:buNone/>
            </a:pPr>
            <a:r>
              <a:rPr lang="he-IL" sz="2800" dirty="0" smtClean="0">
                <a:solidFill>
                  <a:srgbClr val="FF7D7D"/>
                </a:solidFill>
              </a:rPr>
              <a:t>אפיק</a:t>
            </a:r>
            <a:r>
              <a:rPr lang="he-IL" sz="2800" dirty="0" smtClean="0"/>
              <a:t>, שמעדיפה תותים, התנדבה </a:t>
            </a:r>
            <a:r>
              <a:rPr lang="he-IL" sz="2800" dirty="0"/>
              <a:t>להיות </a:t>
            </a:r>
            <a:r>
              <a:rPr lang="he-IL" sz="2800" dirty="0">
                <a:solidFill>
                  <a:srgbClr val="FFC000"/>
                </a:solidFill>
              </a:rPr>
              <a:t>החותכת</a:t>
            </a:r>
            <a:r>
              <a:rPr lang="he-IL" sz="2800" dirty="0"/>
              <a:t>. </a:t>
            </a:r>
            <a:endParaRPr lang="he-IL" sz="2800" dirty="0" smtClean="0"/>
          </a:p>
          <a:p>
            <a:pPr indent="0">
              <a:spcBef>
                <a:spcPts val="0"/>
              </a:spcBef>
              <a:buNone/>
            </a:pPr>
            <a:r>
              <a:rPr lang="he-IL" sz="2800" spc="-2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גדעון</a:t>
            </a:r>
            <a:r>
              <a:rPr lang="he-IL" sz="2800" dirty="0" smtClean="0">
                <a:solidFill>
                  <a:schemeClr val="accent5"/>
                </a:solidFill>
              </a:rPr>
              <a:t>, </a:t>
            </a:r>
            <a:r>
              <a:rPr lang="he-IL" sz="2800" dirty="0" smtClean="0"/>
              <a:t>שמעדיף אוכמניות, </a:t>
            </a:r>
            <a:r>
              <a:rPr lang="he-IL" sz="2800" dirty="0" smtClean="0">
                <a:solidFill>
                  <a:srgbClr val="00FFFF"/>
                </a:solidFill>
              </a:rPr>
              <a:t>בחר </a:t>
            </a:r>
            <a:r>
              <a:rPr lang="he-IL" sz="2800" dirty="0" smtClean="0"/>
              <a:t>בחלק השמאלי.</a:t>
            </a:r>
            <a:endParaRPr lang="he-IL" sz="2800" dirty="0"/>
          </a:p>
          <a:p>
            <a:pPr>
              <a:spcBef>
                <a:spcPts val="1200"/>
              </a:spcBef>
            </a:pPr>
            <a:r>
              <a:rPr lang="he-IL" sz="2800" dirty="0"/>
              <a:t>שניהם היו </a:t>
            </a:r>
            <a:r>
              <a:rPr lang="he-IL" sz="2800" dirty="0" smtClean="0"/>
              <a:t>מרוצים: </a:t>
            </a:r>
          </a:p>
          <a:p>
            <a:pPr indent="0">
              <a:spcBef>
                <a:spcPts val="0"/>
              </a:spcBef>
              <a:buNone/>
            </a:pPr>
            <a:r>
              <a:rPr lang="he-IL" sz="2800" spc="-2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גדעון</a:t>
            </a:r>
            <a:r>
              <a:rPr lang="he-IL" sz="2800" dirty="0" smtClean="0"/>
              <a:t>, </a:t>
            </a:r>
            <a:r>
              <a:rPr lang="he-IL" sz="2800" dirty="0"/>
              <a:t>כי </a:t>
            </a:r>
            <a:r>
              <a:rPr lang="he-IL" sz="2800" dirty="0" smtClean="0"/>
              <a:t>קיבל את זכות </a:t>
            </a:r>
            <a:r>
              <a:rPr lang="he-IL" sz="2800" dirty="0">
                <a:solidFill>
                  <a:srgbClr val="00FFFF"/>
                </a:solidFill>
              </a:rPr>
              <a:t>הבחירה</a:t>
            </a:r>
            <a:r>
              <a:rPr lang="he-IL" sz="2800" dirty="0"/>
              <a:t>, </a:t>
            </a:r>
            <a:endParaRPr lang="he-IL" sz="2800" dirty="0" smtClean="0"/>
          </a:p>
          <a:p>
            <a:pPr indent="0">
              <a:spcBef>
                <a:spcPts val="0"/>
              </a:spcBef>
              <a:buNone/>
            </a:pPr>
            <a:r>
              <a:rPr lang="he-IL" sz="2800" dirty="0" smtClean="0"/>
              <a:t>ו</a:t>
            </a:r>
            <a:r>
              <a:rPr lang="he-IL" sz="2800" dirty="0" smtClean="0">
                <a:solidFill>
                  <a:srgbClr val="FF7D7D"/>
                </a:solidFill>
              </a:rPr>
              <a:t>אפיק</a:t>
            </a:r>
            <a:r>
              <a:rPr lang="he-IL" sz="2800" dirty="0" smtClean="0"/>
              <a:t>, </a:t>
            </a:r>
            <a:r>
              <a:rPr lang="he-IL" sz="2800" dirty="0"/>
              <a:t>כי </a:t>
            </a:r>
            <a:r>
              <a:rPr lang="he-IL" sz="2800" dirty="0" smtClean="0"/>
              <a:t>היא </a:t>
            </a:r>
            <a:r>
              <a:rPr lang="he-IL" sz="2800" dirty="0" smtClean="0">
                <a:solidFill>
                  <a:srgbClr val="FFC000"/>
                </a:solidFill>
              </a:rPr>
              <a:t>חתכה</a:t>
            </a:r>
            <a:r>
              <a:rPr lang="he-IL" sz="2800" dirty="0" smtClean="0"/>
              <a:t> לשני חלקים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/>
              <a:t>שבעיניה הם שווי-ערך, כך שלא אכפת</a:t>
            </a:r>
            <a:endParaRPr lang="he-IL" sz="2800" dirty="0"/>
          </a:p>
          <a:p>
            <a:pPr indent="0">
              <a:spcBef>
                <a:spcPts val="0"/>
              </a:spcBef>
              <a:buNone/>
            </a:pPr>
            <a:r>
              <a:rPr lang="he-IL" sz="2800" dirty="0" smtClean="0"/>
              <a:t>לה איזה מהם </a:t>
            </a:r>
            <a:r>
              <a:rPr lang="he-IL" sz="2800" dirty="0"/>
              <a:t>נ</a:t>
            </a:r>
            <a:r>
              <a:rPr lang="he-IL" sz="2800" dirty="0" smtClean="0"/>
              <a:t>שאר שלה..		</a:t>
            </a:r>
            <a:endParaRPr lang="he-IL" sz="2800" dirty="0"/>
          </a:p>
          <a:p>
            <a:pPr>
              <a:spcBef>
                <a:spcPts val="1200"/>
              </a:spcBef>
            </a:pPr>
            <a:endParaRPr lang="he-IL" sz="2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23" b="95387" l="4227" r="9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8" y="3279443"/>
            <a:ext cx="3137886" cy="307384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הרעיון של סבא מוטי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1323246" y="3435531"/>
            <a:ext cx="971136" cy="256948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7D7D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  <p:grpSp>
        <p:nvGrpSpPr>
          <p:cNvPr id="10" name="Group 9"/>
          <p:cNvGrpSpPr/>
          <p:nvPr/>
        </p:nvGrpSpPr>
        <p:grpSpPr>
          <a:xfrm rot="1903287">
            <a:off x="2248487" y="3399797"/>
            <a:ext cx="885372" cy="1160422"/>
            <a:chOff x="-1451429" y="1887577"/>
            <a:chExt cx="885372" cy="116042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1" name="Flowchart: Punched Tape 10"/>
            <p:cNvSpPr/>
            <p:nvPr/>
          </p:nvSpPr>
          <p:spPr bwMode="auto">
            <a:xfrm>
              <a:off x="-1451429" y="1887577"/>
              <a:ext cx="870857" cy="565337"/>
            </a:xfrm>
            <a:prstGeom prst="flowChartPunchedTape">
              <a:avLst/>
            </a:prstGeom>
            <a:solidFill>
              <a:srgbClr val="FFFFCC"/>
            </a:solidFill>
            <a:ln w="19050" cap="flat" cmpd="sng" algn="ctr">
              <a:solidFill>
                <a:srgbClr val="FF7D7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אפיק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-566057" y="1935492"/>
              <a:ext cx="0" cy="111250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7D7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20772430">
            <a:off x="231251" y="3352003"/>
            <a:ext cx="870857" cy="1175760"/>
            <a:chOff x="-1886857" y="4176383"/>
            <a:chExt cx="870857" cy="1175760"/>
          </a:xfrm>
          <a:solidFill>
            <a:srgbClr val="A981F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lowchart: Punched Tape 16"/>
            <p:cNvSpPr/>
            <p:nvPr/>
          </p:nvSpPr>
          <p:spPr bwMode="auto">
            <a:xfrm>
              <a:off x="-1886857" y="4186773"/>
              <a:ext cx="870857" cy="570281"/>
            </a:xfrm>
            <a:prstGeom prst="flowChartPunchedTape">
              <a:avLst/>
            </a:prstGeom>
            <a:solidFill>
              <a:srgbClr val="FFFFCC"/>
            </a:solidFill>
            <a:ln w="19050" cap="flat" cmpd="sng" algn="ctr">
              <a:solidFill>
                <a:srgbClr val="A981F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גדעון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-1016002" y="4176383"/>
              <a:ext cx="0" cy="1175760"/>
            </a:xfrm>
            <a:prstGeom prst="line">
              <a:avLst/>
            </a:prstGeom>
            <a:grpFill/>
            <a:ln w="57150" cap="flat" cmpd="sng" algn="ctr">
              <a:solidFill>
                <a:srgbClr val="A981F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custDataLst>
      <p:tags r:id="rId2"/>
    </p:custDataLst>
    <p:extLst>
      <p:ext uri="{BB962C8B-B14F-4D97-AF65-F5344CB8AC3E}">
        <p14:creationId xmlns:p14="http://schemas.microsoft.com/office/powerpoint/2010/main" val="135425767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79" y="898812"/>
            <a:ext cx="8362706" cy="537206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e-IL" sz="2800" dirty="0" smtClean="0"/>
              <a:t>זוהי דוגמא לשיטת חלוקה שזכתה לכינוי </a:t>
            </a:r>
            <a:r>
              <a:rPr lang="he-IL" sz="2800" dirty="0" smtClean="0">
                <a:solidFill>
                  <a:srgbClr val="00FF99"/>
                </a:solidFill>
              </a:rPr>
              <a:t>הוגנת </a:t>
            </a:r>
            <a:r>
              <a:rPr lang="he-IL" sz="2800" dirty="0" smtClean="0"/>
              <a:t>– </a:t>
            </a:r>
            <a:r>
              <a:rPr lang="he-IL" sz="2800" dirty="0"/>
              <a:t>היא </a:t>
            </a:r>
            <a:r>
              <a:rPr lang="he-IL" sz="2800" spc="-40" dirty="0"/>
              <a:t>מותירה כל אחד עם לפחות מחצית </a:t>
            </a:r>
            <a:r>
              <a:rPr lang="he-IL" sz="2800" spc="-40" dirty="0" smtClean="0"/>
              <a:t>מערך העוגה</a:t>
            </a:r>
            <a:r>
              <a:rPr lang="he-IL" sz="2800" spc="-40" dirty="0"/>
              <a:t>, </a:t>
            </a:r>
            <a:r>
              <a:rPr lang="he-IL" sz="2800" spc="-40" dirty="0" smtClean="0"/>
              <a:t>להערכתו</a:t>
            </a:r>
            <a:r>
              <a:rPr lang="he-IL" sz="2800" spc="-40" dirty="0"/>
              <a:t>.</a:t>
            </a:r>
          </a:p>
          <a:p>
            <a:pPr>
              <a:spcBef>
                <a:spcPts val="600"/>
              </a:spcBef>
            </a:pPr>
            <a:r>
              <a:rPr lang="he-IL" sz="2800" dirty="0"/>
              <a:t>שיטה זו היא גם </a:t>
            </a:r>
            <a:r>
              <a:rPr lang="he-IL" sz="2800" dirty="0">
                <a:solidFill>
                  <a:srgbClr val="00FF99"/>
                </a:solidFill>
              </a:rPr>
              <a:t>נטולת קנאה </a:t>
            </a:r>
            <a:r>
              <a:rPr lang="he-IL" sz="2800" dirty="0"/>
              <a:t>– אף אחד לא מעוניין </a:t>
            </a:r>
            <a:r>
              <a:rPr lang="he-IL" sz="2800" dirty="0" smtClean="0"/>
              <a:t>להתחלף עם השני.</a:t>
            </a:r>
            <a:endParaRPr lang="he-IL" sz="2800" dirty="0"/>
          </a:p>
          <a:p>
            <a:pPr>
              <a:spcBef>
                <a:spcPts val="600"/>
              </a:spcBef>
            </a:pPr>
            <a:r>
              <a:rPr lang="he-IL" sz="2800" dirty="0"/>
              <a:t>אבל </a:t>
            </a:r>
            <a:r>
              <a:rPr lang="he-IL" sz="2800" dirty="0" smtClean="0"/>
              <a:t>האם היא </a:t>
            </a:r>
            <a:r>
              <a:rPr lang="he-IL" sz="2800" dirty="0" smtClean="0">
                <a:solidFill>
                  <a:srgbClr val="00FF99"/>
                </a:solidFill>
              </a:rPr>
              <a:t>שוויונית</a:t>
            </a:r>
            <a:r>
              <a:rPr lang="he-IL" sz="2800" dirty="0" smtClean="0"/>
              <a:t>?</a:t>
            </a:r>
            <a:endParaRPr lang="he-IL" sz="2800" dirty="0"/>
          </a:p>
          <a:p>
            <a:pPr>
              <a:spcBef>
                <a:spcPts val="600"/>
              </a:spcBef>
            </a:pPr>
            <a:r>
              <a:rPr lang="he-IL" sz="2800" dirty="0" smtClean="0"/>
              <a:t>במקרה שלנו אפיק אכן קיבלה מחצית</a:t>
            </a:r>
          </a:p>
          <a:p>
            <a:pPr indent="0">
              <a:spcBef>
                <a:spcPts val="0"/>
              </a:spcBef>
              <a:buNone/>
            </a:pPr>
            <a:r>
              <a:rPr lang="he-IL" sz="2800" dirty="0" smtClean="0"/>
              <a:t>מהתותים, שהיא מעדיפה, אבל </a:t>
            </a:r>
            <a:r>
              <a:rPr lang="he-IL" sz="2800" spc="-2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גדעון</a:t>
            </a:r>
            <a:endParaRPr lang="he-IL" sz="2800" dirty="0" smtClean="0">
              <a:solidFill>
                <a:srgbClr val="A981F1"/>
              </a:solidFill>
            </a:endParaRPr>
          </a:p>
          <a:p>
            <a:pPr indent="0">
              <a:spcBef>
                <a:spcPts val="0"/>
              </a:spcBef>
              <a:buNone/>
            </a:pPr>
            <a:r>
              <a:rPr lang="he-IL" sz="2800" dirty="0" smtClean="0"/>
              <a:t>קיבל את רוב האוכמניות, שהוא מעדיף!</a:t>
            </a:r>
          </a:p>
          <a:p>
            <a:pPr marL="266700" indent="-266700">
              <a:spcBef>
                <a:spcPts val="0"/>
              </a:spcBef>
            </a:pPr>
            <a:r>
              <a:rPr lang="he-IL" sz="2800" spc="-70" dirty="0"/>
              <a:t>בעוד ש</a:t>
            </a:r>
            <a:r>
              <a:rPr lang="he-IL" sz="2800" spc="-70" dirty="0">
                <a:solidFill>
                  <a:srgbClr val="FFC000"/>
                </a:solidFill>
              </a:rPr>
              <a:t>החותך</a:t>
            </a:r>
            <a:r>
              <a:rPr lang="he-IL" sz="2800" spc="-70" dirty="0"/>
              <a:t> מקבל </a:t>
            </a:r>
            <a:r>
              <a:rPr lang="he-IL" sz="2800" spc="-70" dirty="0">
                <a:solidFill>
                  <a:srgbClr val="FFC000"/>
                </a:solidFill>
              </a:rPr>
              <a:t>בדיוק מחצית </a:t>
            </a:r>
            <a:r>
              <a:rPr lang="he-IL" sz="2800" spc="-70" dirty="0" smtClean="0"/>
              <a:t>מערך</a:t>
            </a:r>
            <a:r>
              <a:rPr lang="en-US" sz="2800" spc="-70" dirty="0">
                <a:solidFill>
                  <a:srgbClr val="00FFFF"/>
                </a:solidFill>
              </a:rPr>
              <a:t/>
            </a:r>
            <a:br>
              <a:rPr lang="en-US" sz="2800" spc="-70" dirty="0">
                <a:solidFill>
                  <a:srgbClr val="00FFFF"/>
                </a:solidFill>
              </a:rPr>
            </a:br>
            <a:r>
              <a:rPr lang="he-IL" sz="2800" spc="-70" dirty="0" smtClean="0"/>
              <a:t>העוגה </a:t>
            </a:r>
            <a:r>
              <a:rPr lang="he-IL" sz="2800" spc="-70" dirty="0"/>
              <a:t>לטעמו, </a:t>
            </a:r>
            <a:r>
              <a:rPr lang="he-IL" sz="2800" spc="-70" dirty="0">
                <a:solidFill>
                  <a:srgbClr val="00FFFF"/>
                </a:solidFill>
              </a:rPr>
              <a:t>יכול לקרות</a:t>
            </a:r>
            <a:r>
              <a:rPr lang="he-IL" sz="2800" spc="-70" dirty="0" smtClean="0"/>
              <a:t> שהבוחר יקבל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he-IL" sz="2800" dirty="0" smtClean="0">
                <a:solidFill>
                  <a:srgbClr val="00FFFF"/>
                </a:solidFill>
              </a:rPr>
              <a:t>יותר </a:t>
            </a:r>
            <a:r>
              <a:rPr lang="he-IL" sz="2800" dirty="0"/>
              <a:t>ממה שהוא חושב ל</a:t>
            </a:r>
            <a:r>
              <a:rPr lang="he-IL" sz="2800" dirty="0">
                <a:solidFill>
                  <a:srgbClr val="00FFFF"/>
                </a:solidFill>
              </a:rPr>
              <a:t>מחצית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23" b="95387" l="4227" r="9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8" y="3279443"/>
            <a:ext cx="3137886" cy="307384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שיטת "אחד </a:t>
            </a:r>
            <a:r>
              <a:rPr lang="he-IL" sz="3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חותך, שני בוחר"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 rot="1903287">
            <a:off x="2248487" y="3399797"/>
            <a:ext cx="885372" cy="1160422"/>
            <a:chOff x="-1451429" y="1887577"/>
            <a:chExt cx="885372" cy="1160422"/>
          </a:xfrm>
        </p:grpSpPr>
        <p:sp>
          <p:nvSpPr>
            <p:cNvPr id="10" name="Flowchart: Punched Tape 9"/>
            <p:cNvSpPr/>
            <p:nvPr/>
          </p:nvSpPr>
          <p:spPr bwMode="auto">
            <a:xfrm>
              <a:off x="-1451429" y="1887577"/>
              <a:ext cx="870857" cy="565337"/>
            </a:xfrm>
            <a:prstGeom prst="flowChartPunchedTape">
              <a:avLst/>
            </a:prstGeom>
            <a:solidFill>
              <a:srgbClr val="FFFFCC"/>
            </a:solidFill>
            <a:ln w="19050" cap="flat" cmpd="sng" algn="ctr">
              <a:solidFill>
                <a:srgbClr val="FF7D7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אפיק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-566057" y="1935492"/>
              <a:ext cx="0" cy="111250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7D7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 rot="20772430">
            <a:off x="231251" y="3352003"/>
            <a:ext cx="870857" cy="1175760"/>
            <a:chOff x="-1886857" y="4176383"/>
            <a:chExt cx="870857" cy="1175760"/>
          </a:xfrm>
        </p:grpSpPr>
        <p:sp>
          <p:nvSpPr>
            <p:cNvPr id="14" name="Flowchart: Punched Tape 13"/>
            <p:cNvSpPr/>
            <p:nvPr/>
          </p:nvSpPr>
          <p:spPr bwMode="auto">
            <a:xfrm>
              <a:off x="-1886857" y="4186773"/>
              <a:ext cx="870857" cy="570281"/>
            </a:xfrm>
            <a:prstGeom prst="flowChartPunchedTape">
              <a:avLst/>
            </a:prstGeom>
            <a:solidFill>
              <a:srgbClr val="FFFFCC"/>
            </a:solidFill>
            <a:ln w="19050" cap="flat" cmpd="sng" algn="ctr">
              <a:solidFill>
                <a:srgbClr val="A981F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he-IL" sz="24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גדעון</a:t>
              </a: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-1016002" y="4176383"/>
              <a:ext cx="0" cy="117576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A981F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18" name="Straight Connector 17"/>
          <p:cNvCxnSpPr/>
          <p:nvPr/>
        </p:nvCxnSpPr>
        <p:spPr bwMode="auto">
          <a:xfrm flipH="1">
            <a:off x="1323246" y="3435531"/>
            <a:ext cx="971136" cy="256948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7D7D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/>
            </a:outerShdw>
          </a:effec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13462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65" y="1009303"/>
            <a:ext cx="8362706" cy="492477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he-IL" sz="2800" dirty="0"/>
              <a:t>שיטה זו גם לא בהכרח </a:t>
            </a:r>
            <a:r>
              <a:rPr lang="he-IL" sz="2800" dirty="0" smtClean="0"/>
              <a:t>מובילה </a:t>
            </a:r>
            <a:r>
              <a:rPr lang="he-IL" sz="2800" dirty="0"/>
              <a:t>לפתרון </a:t>
            </a:r>
            <a:r>
              <a:rPr lang="he-IL" sz="2800" dirty="0" smtClean="0">
                <a:solidFill>
                  <a:srgbClr val="00FF99"/>
                </a:solidFill>
              </a:rPr>
              <a:t>המיטבי </a:t>
            </a:r>
            <a:r>
              <a:rPr lang="he-IL" sz="2800" dirty="0" smtClean="0"/>
              <a:t>עבור </a:t>
            </a:r>
            <a:r>
              <a:rPr lang="he-IL" sz="2800" dirty="0"/>
              <a:t>כולם. </a:t>
            </a:r>
          </a:p>
          <a:p>
            <a:pPr>
              <a:spcBef>
                <a:spcPts val="1200"/>
              </a:spcBef>
            </a:pPr>
            <a:r>
              <a:rPr lang="he-IL" sz="2800" dirty="0" smtClean="0"/>
              <a:t>הח</a:t>
            </a:r>
            <a:r>
              <a:rPr lang="he-IL" sz="2800" dirty="0"/>
              <a:t>י</a:t>
            </a:r>
            <a:r>
              <a:rPr lang="he-IL" sz="2800" dirty="0" smtClean="0"/>
              <a:t>תוך הבא, למשל, היה מותיר גם את </a:t>
            </a:r>
            <a:r>
              <a:rPr lang="he-IL" sz="2800" dirty="0" smtClean="0">
                <a:solidFill>
                  <a:srgbClr val="FF7D7D"/>
                </a:solidFill>
              </a:rPr>
              <a:t>אפיק</a:t>
            </a:r>
            <a:r>
              <a:rPr lang="he-IL" sz="2800" dirty="0" smtClean="0"/>
              <a:t> וגם את </a:t>
            </a:r>
            <a:r>
              <a:rPr lang="he-IL" sz="2800" spc="-2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גדעון</a:t>
            </a:r>
            <a:r>
              <a:rPr lang="he-IL" sz="2800" dirty="0" smtClean="0"/>
              <a:t> הרבה יותר מרוצים</a:t>
            </a:r>
            <a:r>
              <a:rPr lang="he-IL" sz="2800" dirty="0"/>
              <a:t>: </a:t>
            </a:r>
            <a:r>
              <a:rPr lang="he-IL" sz="2800" dirty="0" smtClean="0"/>
              <a:t>כל </a:t>
            </a:r>
            <a:r>
              <a:rPr lang="he-IL" sz="2800" dirty="0"/>
              <a:t>אחד היה מקבל להערכתו </a:t>
            </a:r>
            <a:r>
              <a:rPr lang="he-I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יותר ממחצית </a:t>
            </a:r>
            <a:r>
              <a:rPr lang="he-IL" sz="2800" dirty="0" smtClean="0"/>
              <a:t>ערכה של העוגה.</a:t>
            </a:r>
          </a:p>
          <a:p>
            <a:pPr>
              <a:spcBef>
                <a:spcPts val="1200"/>
              </a:spcBef>
            </a:pPr>
            <a:r>
              <a:rPr lang="he-IL" sz="2800" dirty="0">
                <a:solidFill>
                  <a:srgbClr val="00FF99"/>
                </a:solidFill>
              </a:rPr>
              <a:t>משא ומתן פתוח</a:t>
            </a:r>
            <a:r>
              <a:rPr lang="he-IL" sz="2800" dirty="0" smtClean="0"/>
              <a:t> שבו כל צד חושף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/>
              <a:t>את העדפותיו וכולם משתפים פעולה,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>
                <a:solidFill>
                  <a:srgbClr val="00FF99"/>
                </a:solidFill>
              </a:rPr>
              <a:t>יכול</a:t>
            </a:r>
            <a:r>
              <a:rPr lang="he-IL" sz="2800" dirty="0" smtClean="0"/>
              <a:t> להביא ל</a:t>
            </a:r>
            <a:r>
              <a:rPr lang="he-IL" sz="2800" dirty="0">
                <a:solidFill>
                  <a:srgbClr val="00FF99"/>
                </a:solidFill>
              </a:rPr>
              <a:t>חלוקה </a:t>
            </a:r>
            <a:r>
              <a:rPr lang="he-IL" sz="2800" dirty="0" smtClean="0">
                <a:solidFill>
                  <a:srgbClr val="00FF99"/>
                </a:solidFill>
              </a:rPr>
              <a:t>מיטבית</a:t>
            </a:r>
            <a:r>
              <a:rPr lang="he-IL" sz="2800" dirty="0" smtClean="0"/>
              <a:t> </a:t>
            </a:r>
          </a:p>
          <a:p>
            <a:pPr indent="0">
              <a:spcBef>
                <a:spcPts val="1200"/>
              </a:spcBef>
              <a:buNone/>
            </a:pPr>
            <a:r>
              <a:rPr lang="he-IL" sz="2800" dirty="0" smtClean="0"/>
              <a:t>במיוחד</a:t>
            </a:r>
            <a:r>
              <a:rPr lang="he-IL" sz="2800" dirty="0"/>
              <a:t> </a:t>
            </a:r>
            <a:r>
              <a:rPr lang="he-IL" sz="2800" dirty="0" smtClean="0"/>
              <a:t>אם ההעדפות של המשתתפים הן</a:t>
            </a:r>
          </a:p>
          <a:p>
            <a:pPr indent="0">
              <a:spcBef>
                <a:spcPts val="0"/>
              </a:spcBef>
              <a:buNone/>
            </a:pPr>
            <a:r>
              <a:rPr lang="he-IL" sz="2800" dirty="0"/>
              <a:t>הן </a:t>
            </a:r>
            <a:r>
              <a:rPr lang="he-IL" sz="2800" dirty="0" smtClean="0">
                <a:solidFill>
                  <a:srgbClr val="FFC000"/>
                </a:solidFill>
              </a:rPr>
              <a:t>מנוגדות, </a:t>
            </a:r>
            <a:r>
              <a:rPr lang="he-IL" sz="2800" dirty="0" smtClean="0"/>
              <a:t>אבל</a:t>
            </a:r>
            <a:r>
              <a:rPr lang="he-IL" sz="2800" dirty="0" smtClean="0">
                <a:solidFill>
                  <a:srgbClr val="FFC000"/>
                </a:solidFill>
              </a:rPr>
              <a:t> </a:t>
            </a:r>
            <a:r>
              <a:rPr lang="he-IL" sz="2800" dirty="0">
                <a:solidFill>
                  <a:srgbClr val="FFC000"/>
                </a:solidFill>
              </a:rPr>
              <a:t>משלימ</a:t>
            </a:r>
            <a:r>
              <a:rPr lang="he-IL" sz="2800" dirty="0" smtClean="0">
                <a:solidFill>
                  <a:srgbClr val="FFC000"/>
                </a:solidFill>
              </a:rPr>
              <a:t>ות</a:t>
            </a:r>
            <a:r>
              <a:rPr lang="he-IL" sz="2800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23" b="95387" l="4227" r="9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8" y="3279443"/>
            <a:ext cx="3137886" cy="307384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"אחד חותך, שני בוחר" – </a:t>
            </a:r>
            <a:r>
              <a:rPr lang="he-IL" sz="32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שיטה לא שוויונית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 flipV="1">
            <a:off x="584499" y="3657600"/>
            <a:ext cx="2680138" cy="215987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4800000" algn="tl" rotWithShape="0">
              <a:prstClr val="black"/>
            </a:outerShdw>
          </a:effec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216003244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561"/>
            <a:ext cx="8229600" cy="76532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השניים רבים, והשלישי – רוצה גם הוא!</a:t>
            </a:r>
            <a:endParaRPr lang="en-US" sz="32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068" y="892044"/>
            <a:ext cx="8517203" cy="492477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he-IL" sz="2800" dirty="0"/>
              <a:t>כעבור </a:t>
            </a:r>
            <a:r>
              <a:rPr lang="he-IL" sz="2800" dirty="0" smtClean="0"/>
              <a:t>זמן מה </a:t>
            </a:r>
            <a:r>
              <a:rPr lang="he-IL" sz="2800" dirty="0"/>
              <a:t>חזר סבא </a:t>
            </a:r>
            <a:r>
              <a:rPr lang="he-IL" sz="2800" dirty="0">
                <a:solidFill>
                  <a:srgbClr val="DC8CB4"/>
                </a:solidFill>
              </a:rPr>
              <a:t>מוטי</a:t>
            </a:r>
            <a:r>
              <a:rPr lang="he-IL" sz="2800" dirty="0" smtClean="0">
                <a:solidFill>
                  <a:srgbClr val="FF7D7D"/>
                </a:solidFill>
              </a:rPr>
              <a:t> </a:t>
            </a:r>
            <a:r>
              <a:rPr lang="he-IL" sz="2800" dirty="0"/>
              <a:t>עם שני נכדיו לבית הקפה. הפעם גם הוא רצה לחלוק איתם בעוגה.</a:t>
            </a:r>
          </a:p>
          <a:p>
            <a:pPr>
              <a:spcBef>
                <a:spcPts val="1200"/>
              </a:spcBef>
            </a:pPr>
            <a:r>
              <a:rPr lang="he-IL" sz="2800" dirty="0"/>
              <a:t>איך יחלקו את העוגה ל</a:t>
            </a:r>
            <a:r>
              <a:rPr lang="he-IL" sz="2800" dirty="0">
                <a:solidFill>
                  <a:srgbClr val="FFC000"/>
                </a:solidFill>
              </a:rPr>
              <a:t>שלושה</a:t>
            </a:r>
            <a:r>
              <a:rPr lang="he-IL" sz="2800" dirty="0"/>
              <a:t> חלקים באופן </a:t>
            </a:r>
            <a:r>
              <a:rPr lang="he-IL" sz="2800" dirty="0" smtClean="0">
                <a:solidFill>
                  <a:srgbClr val="00FF99"/>
                </a:solidFill>
              </a:rPr>
              <a:t>הוגן</a:t>
            </a:r>
            <a:r>
              <a:rPr lang="he-IL" sz="2800" dirty="0" smtClean="0"/>
              <a:t>, </a:t>
            </a:r>
            <a:r>
              <a:rPr lang="he-IL" sz="2800" dirty="0"/>
              <a:t>כלומר כך שכל אחד יקבל </a:t>
            </a:r>
            <a:r>
              <a:rPr lang="he-I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לפחות שליש </a:t>
            </a:r>
            <a:r>
              <a:rPr lang="he-IL" sz="2800" dirty="0" smtClean="0"/>
              <a:t>מערכה של העוגה</a:t>
            </a:r>
            <a:r>
              <a:rPr lang="he-IL" sz="2800" dirty="0"/>
              <a:t>, לפי טעמו </a:t>
            </a:r>
            <a:r>
              <a:rPr lang="he-IL" sz="2800" dirty="0" smtClean="0"/>
              <a:t>האישי, מבלי שכל אחד יחשוף את העדפותיו האישיות?</a:t>
            </a:r>
            <a:endParaRPr lang="he-IL" sz="2800" dirty="0"/>
          </a:p>
          <a:p>
            <a:pPr>
              <a:spcBef>
                <a:spcPts val="1200"/>
              </a:spcBef>
            </a:pPr>
            <a:r>
              <a:rPr lang="he-IL" sz="2800" dirty="0"/>
              <a:t>ברוח הפתרון הקודם, הציעה </a:t>
            </a:r>
            <a:r>
              <a:rPr lang="he-IL" sz="2800" dirty="0" smtClean="0">
                <a:solidFill>
                  <a:srgbClr val="FF7D7D"/>
                </a:solidFill>
              </a:rPr>
              <a:t>אפיק</a:t>
            </a:r>
            <a:r>
              <a:rPr lang="he-IL" sz="2800" dirty="0" smtClean="0"/>
              <a:t> שהיא תחלק </a:t>
            </a:r>
            <a:r>
              <a:rPr lang="he-IL" sz="2800" dirty="0"/>
              <a:t>את העוגה ל</a:t>
            </a:r>
            <a:r>
              <a:rPr lang="he-IL" sz="2800" dirty="0">
                <a:solidFill>
                  <a:srgbClr val="FFC000"/>
                </a:solidFill>
              </a:rPr>
              <a:t>שלושה</a:t>
            </a:r>
            <a:r>
              <a:rPr lang="he-IL" sz="2800" dirty="0"/>
              <a:t> חלקים שווים לטעמה, ואז </a:t>
            </a:r>
            <a:r>
              <a:rPr lang="he-IL" sz="2800" dirty="0">
                <a:solidFill>
                  <a:srgbClr val="DC8CB4"/>
                </a:solidFill>
              </a:rPr>
              <a:t>מוטי</a:t>
            </a:r>
            <a:r>
              <a:rPr lang="he-IL" sz="2800" dirty="0" smtClean="0"/>
              <a:t> ו</a:t>
            </a:r>
            <a:r>
              <a:rPr lang="he-IL" sz="2800" spc="-2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גדעון</a:t>
            </a:r>
            <a:r>
              <a:rPr lang="he-IL" sz="2800" dirty="0" smtClean="0"/>
              <a:t> </a:t>
            </a:r>
            <a:r>
              <a:rPr lang="he-IL" sz="2800" dirty="0"/>
              <a:t>יבחרו כל אחד חלק, והיא תיקח את החלק הנותר.</a:t>
            </a:r>
          </a:p>
          <a:p>
            <a:pPr>
              <a:spcBef>
                <a:spcPts val="1200"/>
              </a:spcBef>
            </a:pPr>
            <a:r>
              <a:rPr lang="he-IL" sz="2800" spc="-80" dirty="0"/>
              <a:t>אבל מה </a:t>
            </a:r>
            <a:r>
              <a:rPr lang="he-IL" sz="2800" spc="-80" dirty="0" smtClean="0"/>
              <a:t>יקרה </a:t>
            </a:r>
            <a:r>
              <a:rPr lang="he-IL" sz="2800" spc="-80" dirty="0"/>
              <a:t>אם גם </a:t>
            </a:r>
            <a:r>
              <a:rPr lang="he-IL" sz="2800" dirty="0">
                <a:solidFill>
                  <a:srgbClr val="DC8CB4"/>
                </a:solidFill>
              </a:rPr>
              <a:t>מוטי</a:t>
            </a:r>
            <a:r>
              <a:rPr lang="he-IL" sz="2800" spc="-80" dirty="0" smtClean="0"/>
              <a:t> </a:t>
            </a:r>
            <a:r>
              <a:rPr lang="he-IL" sz="2800" spc="-80" dirty="0"/>
              <a:t>וגם </a:t>
            </a:r>
            <a:r>
              <a:rPr lang="he-IL" sz="2800" spc="-2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גדעון</a:t>
            </a:r>
            <a:r>
              <a:rPr lang="he-IL" sz="2800" spc="-80" dirty="0" smtClean="0"/>
              <a:t> </a:t>
            </a:r>
            <a:r>
              <a:rPr lang="he-IL" sz="2800" spc="-80" dirty="0"/>
              <a:t>יעדיפו את </a:t>
            </a:r>
            <a:r>
              <a:rPr lang="he-IL" sz="2800" spc="-80" dirty="0" smtClean="0"/>
              <a:t>אותו החלק?</a:t>
            </a:r>
            <a:r>
              <a:rPr lang="en-US" sz="2800" spc="-80" dirty="0" smtClean="0"/>
              <a:t/>
            </a:r>
            <a:br>
              <a:rPr lang="en-US" sz="2800" spc="-80" dirty="0" smtClean="0"/>
            </a:br>
            <a:r>
              <a:rPr lang="he-IL" sz="2800" spc="-80" dirty="0" smtClean="0"/>
              <a:t>- לכך עוד נחזור.</a:t>
            </a:r>
            <a:endParaRPr lang="he-IL" sz="2800" spc="-80" dirty="0"/>
          </a:p>
          <a:p>
            <a:pPr marL="0" indent="0">
              <a:spcBef>
                <a:spcPts val="1200"/>
              </a:spcBef>
              <a:buNone/>
            </a:pPr>
            <a:endParaRPr lang="he-IL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9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11.6|5.7|16.4|19.1"/>
</p:tagLst>
</file>

<file path=ppt/theme/theme1.xml><?xml version="1.0" encoding="utf-8"?>
<a:theme xmlns:a="http://schemas.openxmlformats.org/drawingml/2006/main" name="16_Selling a Product or">
  <a:themeElements>
    <a:clrScheme name="Selling a Product or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Selling a Product or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elling a Product or 1">
    <a:dk1>
      <a:srgbClr val="808080"/>
    </a:dk1>
    <a:lt1>
      <a:srgbClr val="F8F8F8"/>
    </a:lt1>
    <a:dk2>
      <a:srgbClr val="000000"/>
    </a:dk2>
    <a:lt2>
      <a:srgbClr val="FFFFFF"/>
    </a:lt2>
    <a:accent1>
      <a:srgbClr val="6699FF"/>
    </a:accent1>
    <a:accent2>
      <a:srgbClr val="9933FF"/>
    </a:accent2>
    <a:accent3>
      <a:srgbClr val="AAAAAA"/>
    </a:accent3>
    <a:accent4>
      <a:srgbClr val="D4D4D4"/>
    </a:accent4>
    <a:accent5>
      <a:srgbClr val="B8CAFF"/>
    </a:accent5>
    <a:accent6>
      <a:srgbClr val="8A2DE7"/>
    </a:accent6>
    <a:hlink>
      <a:srgbClr val="00FFFF"/>
    </a:hlink>
    <a:folHlink>
      <a:srgbClr val="0099CC"/>
    </a:folHlink>
  </a:clrScheme>
</a:themeOverride>
</file>

<file path=ppt/theme/themeOverride2.xml><?xml version="1.0" encoding="utf-8"?>
<a:themeOverride xmlns:a="http://schemas.openxmlformats.org/drawingml/2006/main">
  <a:clrScheme name="Selling a Product or 1">
    <a:dk1>
      <a:srgbClr val="808080"/>
    </a:dk1>
    <a:lt1>
      <a:srgbClr val="F8F8F8"/>
    </a:lt1>
    <a:dk2>
      <a:srgbClr val="000000"/>
    </a:dk2>
    <a:lt2>
      <a:srgbClr val="FFFFFF"/>
    </a:lt2>
    <a:accent1>
      <a:srgbClr val="6699FF"/>
    </a:accent1>
    <a:accent2>
      <a:srgbClr val="9933FF"/>
    </a:accent2>
    <a:accent3>
      <a:srgbClr val="AAAAAA"/>
    </a:accent3>
    <a:accent4>
      <a:srgbClr val="D4D4D4"/>
    </a:accent4>
    <a:accent5>
      <a:srgbClr val="B8CAFF"/>
    </a:accent5>
    <a:accent6>
      <a:srgbClr val="8A2DE7"/>
    </a:accent6>
    <a:hlink>
      <a:srgbClr val="00FFFF"/>
    </a:hlink>
    <a:folHlink>
      <a:srgbClr val="0099CC"/>
    </a:folHlink>
  </a:clrScheme>
</a:themeOverride>
</file>

<file path=ppt/theme/themeOverride3.xml><?xml version="1.0" encoding="utf-8"?>
<a:themeOverride xmlns:a="http://schemas.openxmlformats.org/drawingml/2006/main">
  <a:clrScheme name="Selling a Product or 1">
    <a:dk1>
      <a:srgbClr val="808080"/>
    </a:dk1>
    <a:lt1>
      <a:srgbClr val="F8F8F8"/>
    </a:lt1>
    <a:dk2>
      <a:srgbClr val="000000"/>
    </a:dk2>
    <a:lt2>
      <a:srgbClr val="FFFFFF"/>
    </a:lt2>
    <a:accent1>
      <a:srgbClr val="6699FF"/>
    </a:accent1>
    <a:accent2>
      <a:srgbClr val="9933FF"/>
    </a:accent2>
    <a:accent3>
      <a:srgbClr val="AAAAAA"/>
    </a:accent3>
    <a:accent4>
      <a:srgbClr val="D4D4D4"/>
    </a:accent4>
    <a:accent5>
      <a:srgbClr val="B8CAFF"/>
    </a:accent5>
    <a:accent6>
      <a:srgbClr val="8A2DE7"/>
    </a:accent6>
    <a:hlink>
      <a:srgbClr val="00FFFF"/>
    </a:hlink>
    <a:folHlink>
      <a:srgbClr val="0099CC"/>
    </a:folHlink>
  </a:clrScheme>
</a:themeOverride>
</file>

<file path=ppt/theme/themeOverride4.xml><?xml version="1.0" encoding="utf-8"?>
<a:themeOverride xmlns:a="http://schemas.openxmlformats.org/drawingml/2006/main">
  <a:clrScheme name="Selling a Product or 1">
    <a:dk1>
      <a:srgbClr val="808080"/>
    </a:dk1>
    <a:lt1>
      <a:srgbClr val="F8F8F8"/>
    </a:lt1>
    <a:dk2>
      <a:srgbClr val="000000"/>
    </a:dk2>
    <a:lt2>
      <a:srgbClr val="FFFFFF"/>
    </a:lt2>
    <a:accent1>
      <a:srgbClr val="6699FF"/>
    </a:accent1>
    <a:accent2>
      <a:srgbClr val="9933FF"/>
    </a:accent2>
    <a:accent3>
      <a:srgbClr val="AAAAAA"/>
    </a:accent3>
    <a:accent4>
      <a:srgbClr val="D4D4D4"/>
    </a:accent4>
    <a:accent5>
      <a:srgbClr val="B8CAFF"/>
    </a:accent5>
    <a:accent6>
      <a:srgbClr val="8A2DE7"/>
    </a:accent6>
    <a:hlink>
      <a:srgbClr val="00FFFF"/>
    </a:hlink>
    <a:folHlink>
      <a:srgbClr val="0099CC"/>
    </a:folHlink>
  </a:clrScheme>
</a:themeOverride>
</file>

<file path=ppt/theme/themeOverride5.xml><?xml version="1.0" encoding="utf-8"?>
<a:themeOverride xmlns:a="http://schemas.openxmlformats.org/drawingml/2006/main">
  <a:clrScheme name="Selling a Product or 1">
    <a:dk1>
      <a:srgbClr val="808080"/>
    </a:dk1>
    <a:lt1>
      <a:srgbClr val="F8F8F8"/>
    </a:lt1>
    <a:dk2>
      <a:srgbClr val="000000"/>
    </a:dk2>
    <a:lt2>
      <a:srgbClr val="FFFFFF"/>
    </a:lt2>
    <a:accent1>
      <a:srgbClr val="6699FF"/>
    </a:accent1>
    <a:accent2>
      <a:srgbClr val="9933FF"/>
    </a:accent2>
    <a:accent3>
      <a:srgbClr val="AAAAAA"/>
    </a:accent3>
    <a:accent4>
      <a:srgbClr val="D4D4D4"/>
    </a:accent4>
    <a:accent5>
      <a:srgbClr val="B8CAFF"/>
    </a:accent5>
    <a:accent6>
      <a:srgbClr val="8A2DE7"/>
    </a:accent6>
    <a:hlink>
      <a:srgbClr val="00FFFF"/>
    </a:hlink>
    <a:folHlink>
      <a:srgbClr val="0099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44821</TotalTime>
  <Words>2746</Words>
  <Application>Microsoft Office PowerPoint</Application>
  <PresentationFormat>On-screen Show (4:3)</PresentationFormat>
  <Paragraphs>383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16_Selling a Product or</vt:lpstr>
      <vt:lpstr>PowerPoint Presentation</vt:lpstr>
      <vt:lpstr>הצהרת צוות הפיתוח על שימוש במצגת</vt:lpstr>
      <vt:lpstr>לא תחמוד עוגת רֵעֶךָ</vt:lpstr>
      <vt:lpstr>צדק חלוקתי – כיצד?</vt:lpstr>
      <vt:lpstr>המריבה על העוגה</vt:lpstr>
      <vt:lpstr>הרעיון של סבא מוטי</vt:lpstr>
      <vt:lpstr>שיטת "אחד חותך, שני בוחר"</vt:lpstr>
      <vt:lpstr>"אחד חותך, שני בוחר" – שיטה לא שוויונית</vt:lpstr>
      <vt:lpstr>השניים רבים, והשלישי – רוצה גם הוא!</vt:lpstr>
      <vt:lpstr>רגע, מה כל כך חשוב בחלוקת עוגות?</vt:lpstr>
      <vt:lpstr>מצבים אמיתיים הדורשים חלוקה הוגנת</vt:lpstr>
      <vt:lpstr>מי היו חלוצי החקירה המתמטית של הנושא?</vt:lpstr>
      <vt:lpstr>הליך המקטין האחרון לחלוקה הוגנת </vt:lpstr>
      <vt:lpstr>נחזור למיודעינו</vt:lpstr>
      <vt:lpstr>הסכין הזז</vt:lpstr>
      <vt:lpstr>הסכין הזז – הדגמה</vt:lpstr>
      <vt:lpstr>האם החלוקות הללו נטולות קנאה?</vt:lpstr>
      <vt:lpstr>האם החלוקות הללו נטולות קנאה?</vt:lpstr>
      <vt:lpstr>האם החלוקות הללו נטולות קנאה?</vt:lpstr>
      <vt:lpstr>חלוקה נטולת קנאה לשלושה משתתפים</vt:lpstr>
      <vt:lpstr>חלוקה נטולת קנאה לשלושה משתתפים</vt:lpstr>
      <vt:lpstr>חלוקה נטולת קנאה לשלושה משתתפים</vt:lpstr>
      <vt:lpstr>חלוקה נטולת קנאה לשלושה משתתפים</vt:lpstr>
      <vt:lpstr>חלוקה נטולת קנאה לשלושה משתתפים</vt:lpstr>
      <vt:lpstr>חלוקה נטולת קנאה לשלושה משתתפים</vt:lpstr>
      <vt:lpstr>נטולת קנאה, אך לא שוויונית</vt:lpstr>
      <vt:lpstr>חלוקה נטולת קנאה ליותר משלושה משתתפים</vt:lpstr>
      <vt:lpstr>חלוקה נטולת קנאה ליותר משלושה משתתפים</vt:lpstr>
      <vt:lpstr>פריצת הדרך בפתח</vt:lpstr>
      <vt:lpstr>פתרון חסום ל-n משתתפים</vt:lpstr>
      <vt:lpstr>פתרון חסום ל- n משתתפים</vt:lpstr>
      <vt:lpstr>חסם עליון למספר הצעדים בחלוקה</vt:lpstr>
      <vt:lpstr>האם קיימים פתרונות יעילים יותר?</vt:lpstr>
      <vt:lpstr>אתגרים נוספים בבעיות מציאותיות</vt:lpstr>
      <vt:lpstr>חלוקות הוגנות – לעולם טוב יותר!</vt:lpstr>
      <vt:lpstr>סוף ההבזק –  אך לא סוף העשייה המתמטית הישארו מעודכנים! בדקו חדשות נוספות בנושא! </vt:lpstr>
      <vt:lpstr>מקורות והרחבות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Movshoviz-Hadar Nitsa</dc:creator>
  <cp:lastModifiedBy>Nitsa</cp:lastModifiedBy>
  <cp:revision>2349</cp:revision>
  <dcterms:created xsi:type="dcterms:W3CDTF">2008-08-11T08:58:15Z</dcterms:created>
  <dcterms:modified xsi:type="dcterms:W3CDTF">2017-11-13T13:54:44Z</dcterms:modified>
</cp:coreProperties>
</file>